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454" r:id="rId3"/>
    <p:sldId id="452" r:id="rId4"/>
    <p:sldId id="455" r:id="rId5"/>
    <p:sldId id="456" r:id="rId6"/>
    <p:sldId id="442" r:id="rId7"/>
    <p:sldId id="303" r:id="rId8"/>
    <p:sldId id="453" r:id="rId9"/>
    <p:sldId id="423" r:id="rId10"/>
    <p:sldId id="457" r:id="rId11"/>
    <p:sldId id="445" r:id="rId12"/>
    <p:sldId id="443" r:id="rId1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26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/>
    <p:restoredTop sz="94631"/>
  </p:normalViewPr>
  <p:slideViewPr>
    <p:cSldViewPr>
      <p:cViewPr varScale="1">
        <p:scale>
          <a:sx n="97" d="100"/>
          <a:sy n="97" d="100"/>
        </p:scale>
        <p:origin x="16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9BEA501-9DED-6144-9F00-D96A78E7A186}" type="datetime1">
              <a:rPr lang="fr-FR"/>
              <a:pPr>
                <a:defRPr/>
              </a:pPr>
              <a:t>06/10/2016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982500C8-86F5-2642-9A0A-01F0B269916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3780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F862A70A-0532-694C-93C5-CFCCE66661A9}" type="datetime1">
              <a:rPr lang="fr-FR"/>
              <a:pPr>
                <a:defRPr/>
              </a:pPr>
              <a:t>06/10/2016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EF272381-17A3-7646-8733-A71ACD38686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684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638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DFB6A5-A5AC-5F46-906D-E48C5223ED38}" type="slidenum">
              <a:rPr lang="fr-FR" sz="1200">
                <a:latin typeface="Calibri" charset="0"/>
                <a:cs typeface="Arial" charset="0"/>
              </a:rPr>
              <a:pPr eaLnBrk="1" hangingPunct="1"/>
              <a:t>1</a:t>
            </a:fld>
            <a:endParaRPr lang="fr-FR" sz="1200"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070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72381-17A3-7646-8733-A71ACD386866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03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72381-17A3-7646-8733-A71ACD386866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81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72381-17A3-7646-8733-A71ACD386866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17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665FF-D8F7-1845-9F42-621600A0272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91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13C94-C668-3E4A-B72A-092548290D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26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7D7A3-3E15-2041-A7B8-C9BA31E422C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81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0CFD5-E538-224F-953A-E8CE0DFE85E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14DDF-5083-594E-B122-48962136FC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70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6C5AE-67E5-F847-9CD6-5C322F1F93B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59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1088A-5E3F-334A-84F7-B7C4846F8A5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7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7081-5DAF-204A-A74F-5AAF0E6F2C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92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1F8E0-B7E7-6049-BFFA-79F579804EB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66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BB58-EEF8-5B42-8EB9-341E8F2AABB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66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2BDA8-A1DA-8149-B620-C062F690421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3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r>
              <a:rPr lang="fr-FR"/>
              <a:t>Sequential PM10 forecasting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1FC77E02-8AF0-FA4D-B679-FB67030F82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9.tiff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ctrTitle"/>
          </p:nvPr>
        </p:nvSpPr>
        <p:spPr>
          <a:xfrm>
            <a:off x="395536" y="1700337"/>
            <a:ext cx="8496944" cy="1584647"/>
          </a:xfrm>
          <a:extLst>
            <a:ext uri="{91240B29-F687-4f45-9708-019B960494DF}">
              <a14:hiddenLine xmlns:a14="http://schemas.microsoft.com/office/drawing/2010/main" xmlns="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3600" i="1" dirty="0" err="1" smtClean="0">
                <a:solidFill>
                  <a:srgbClr val="0070C0"/>
                </a:solidFill>
              </a:rPr>
              <a:t>Sequential</a:t>
            </a:r>
            <a:r>
              <a:rPr lang="fr-FR" sz="3600" i="1" dirty="0" smtClean="0">
                <a:solidFill>
                  <a:srgbClr val="0070C0"/>
                </a:solidFill>
              </a:rPr>
              <a:t> </a:t>
            </a:r>
            <a:r>
              <a:rPr lang="fr-FR" sz="3600" i="1" dirty="0" err="1">
                <a:solidFill>
                  <a:srgbClr val="0070C0"/>
                </a:solidFill>
              </a:rPr>
              <a:t>Aggregation</a:t>
            </a:r>
            <a:r>
              <a:rPr lang="fr-FR" sz="3600" i="1" dirty="0">
                <a:solidFill>
                  <a:srgbClr val="0070C0"/>
                </a:solidFill>
              </a:rPr>
              <a:t> </a:t>
            </a:r>
            <a:r>
              <a:rPr lang="fr-FR" sz="3600" i="1" dirty="0" smtClean="0">
                <a:solidFill>
                  <a:srgbClr val="0070C0"/>
                </a:solidFill>
              </a:rPr>
              <a:t>of </a:t>
            </a:r>
            <a:r>
              <a:rPr lang="fr-FR" sz="3600" i="1" dirty="0" err="1" smtClean="0">
                <a:solidFill>
                  <a:srgbClr val="0070C0"/>
                </a:solidFill>
              </a:rPr>
              <a:t>Heterogeneous</a:t>
            </a:r>
            <a:r>
              <a:rPr lang="fr-FR" sz="3600" i="1" dirty="0" smtClean="0">
                <a:solidFill>
                  <a:srgbClr val="0070C0"/>
                </a:solidFill>
              </a:rPr>
              <a:t> </a:t>
            </a:r>
            <a:r>
              <a:rPr lang="fr-FR" sz="3600" i="1" dirty="0">
                <a:solidFill>
                  <a:srgbClr val="0070C0"/>
                </a:solidFill>
              </a:rPr>
              <a:t>Experts for </a:t>
            </a:r>
            <a:r>
              <a:rPr lang="fr-FR" sz="3600" i="1" dirty="0" smtClean="0">
                <a:solidFill>
                  <a:srgbClr val="0070C0"/>
                </a:solidFill>
              </a:rPr>
              <a:t>PM10 </a:t>
            </a:r>
            <a:r>
              <a:rPr lang="fr-FR" sz="3600" i="1" dirty="0" err="1" smtClean="0">
                <a:solidFill>
                  <a:srgbClr val="0070C0"/>
                </a:solidFill>
              </a:rPr>
              <a:t>Forecasting</a:t>
            </a:r>
            <a:r>
              <a:rPr lang="fr-FR" sz="3600" i="1" dirty="0" smtClean="0">
                <a:solidFill>
                  <a:srgbClr val="0070C0"/>
                </a:solidFill>
              </a:rPr>
              <a:t> </a:t>
            </a:r>
            <a:endParaRPr lang="fr-FR" sz="3600" i="1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5362" name="Sous-titre 2"/>
          <p:cNvSpPr>
            <a:spLocks noGrp="1"/>
          </p:cNvSpPr>
          <p:nvPr>
            <p:ph type="subTitle" idx="1"/>
          </p:nvPr>
        </p:nvSpPr>
        <p:spPr>
          <a:xfrm>
            <a:off x="685800" y="3426619"/>
            <a:ext cx="7918450" cy="23066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800" dirty="0">
                <a:solidFill>
                  <a:srgbClr val="0070C0"/>
                </a:solidFill>
                <a:latin typeface="Calibri" charset="0"/>
              </a:rPr>
              <a:t>Jean-Michel </a:t>
            </a:r>
            <a:r>
              <a:rPr lang="fr-FR" sz="2800" dirty="0" err="1">
                <a:solidFill>
                  <a:srgbClr val="0070C0"/>
                </a:solidFill>
                <a:latin typeface="Calibri" charset="0"/>
              </a:rPr>
              <a:t>Poggi</a:t>
            </a:r>
            <a:r>
              <a:rPr lang="fr-FR" sz="2800" dirty="0">
                <a:solidFill>
                  <a:srgbClr val="0070C0"/>
                </a:solidFill>
                <a:latin typeface="Calibri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fr-FR" sz="2000" i="1" dirty="0" err="1">
                <a:solidFill>
                  <a:srgbClr val="0070C0"/>
                </a:solidFill>
                <a:latin typeface="Calibri" charset="0"/>
              </a:rPr>
              <a:t>Univ</a:t>
            </a:r>
            <a:r>
              <a:rPr lang="fr-FR" sz="2000" i="1" dirty="0">
                <a:solidFill>
                  <a:srgbClr val="0070C0"/>
                </a:solidFill>
                <a:latin typeface="Calibri" charset="0"/>
              </a:rPr>
              <a:t>. Paris-Sud </a:t>
            </a:r>
            <a:r>
              <a:rPr lang="fr-FR" altLang="ja-JP" sz="2000" i="1" dirty="0">
                <a:solidFill>
                  <a:srgbClr val="0070C0"/>
                </a:solidFill>
                <a:latin typeface="Calibri" charset="0"/>
              </a:rPr>
              <a:t>Orsay &amp; </a:t>
            </a:r>
            <a:r>
              <a:rPr lang="fr-FR" altLang="ja-JP" sz="2000" i="1" dirty="0" err="1">
                <a:solidFill>
                  <a:srgbClr val="0070C0"/>
                </a:solidFill>
                <a:latin typeface="Calibri" charset="0"/>
              </a:rPr>
              <a:t>Univ</a:t>
            </a:r>
            <a:r>
              <a:rPr lang="fr-FR" altLang="ja-JP" sz="2000" i="1" dirty="0">
                <a:solidFill>
                  <a:srgbClr val="0070C0"/>
                </a:solidFill>
                <a:latin typeface="Calibri" charset="0"/>
              </a:rPr>
              <a:t>. Paris Descartes</a:t>
            </a:r>
          </a:p>
          <a:p>
            <a:pPr eaLnBrk="1" hangingPunct="1">
              <a:lnSpc>
                <a:spcPct val="80000"/>
              </a:lnSpc>
            </a:pPr>
            <a:endParaRPr lang="fr-FR" sz="2400" i="1" dirty="0">
              <a:solidFill>
                <a:schemeClr val="accent1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0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Joint </a:t>
            </a:r>
            <a:r>
              <a:rPr lang="fr-FR" sz="2000" i="1" dirty="0" err="1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work</a:t>
            </a:r>
            <a:r>
              <a:rPr lang="fr-FR" sz="20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</a:t>
            </a:r>
            <a:r>
              <a:rPr lang="fr-FR" sz="2000" i="1" dirty="0" err="1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with</a:t>
            </a:r>
            <a:r>
              <a:rPr lang="fr-FR" sz="20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</a:t>
            </a:r>
            <a:endParaRPr lang="fr-FR" sz="2000" i="1" dirty="0" smtClean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3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B. </a:t>
            </a:r>
            <a:r>
              <a:rPr lang="fr-FR" sz="2300" dirty="0" err="1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Auder</a:t>
            </a:r>
            <a:r>
              <a:rPr lang="fr-FR" sz="23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(Université d</a:t>
            </a:r>
            <a:r>
              <a:rPr lang="ja-JP" altLang="fr-FR" sz="16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’</a:t>
            </a:r>
            <a:r>
              <a:rPr lang="fr-FR" altLang="ja-JP" sz="16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Orsay) </a:t>
            </a:r>
            <a:r>
              <a:rPr lang="fr-FR" altLang="ja-JP" sz="2300" dirty="0" err="1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M.Bobbia</a:t>
            </a:r>
            <a:r>
              <a:rPr lang="fr-FR" altLang="ja-JP" sz="23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</a:t>
            </a:r>
            <a:r>
              <a:rPr lang="fr-FR" altLang="ja-JP" sz="1600" i="1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(Air Normand)</a:t>
            </a:r>
            <a:r>
              <a:rPr lang="fr-FR" altLang="ja-JP" sz="2300" dirty="0" smtClean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 B. Portier </a:t>
            </a:r>
            <a:r>
              <a:rPr lang="fr-FR" altLang="ja-JP" sz="16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(INSA Rouen)</a:t>
            </a:r>
            <a:endParaRPr lang="fr-FR" altLang="ja-JP" sz="16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500" dirty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5363" name="Picture 7" descr="E:\logoin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50825"/>
            <a:ext cx="10795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7762"/>
            <a:ext cx="301466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age 7" descr="logo_lm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76250"/>
            <a:ext cx="27178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00" y="5661248"/>
            <a:ext cx="2592288" cy="82629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137" y="5818038"/>
            <a:ext cx="56756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cap="small" dirty="0" err="1"/>
              <a:t>Conference</a:t>
            </a:r>
            <a:r>
              <a:rPr lang="fr-FR" cap="small" dirty="0"/>
              <a:t> of </a:t>
            </a:r>
            <a:r>
              <a:rPr lang="fr-FR" cap="small" dirty="0" err="1"/>
              <a:t>European</a:t>
            </a:r>
            <a:r>
              <a:rPr lang="fr-FR" cap="small" dirty="0"/>
              <a:t> </a:t>
            </a:r>
            <a:r>
              <a:rPr lang="fr-FR" cap="small" dirty="0" err="1"/>
              <a:t>Statistics</a:t>
            </a:r>
            <a:r>
              <a:rPr lang="fr-FR" cap="small" dirty="0"/>
              <a:t> </a:t>
            </a:r>
            <a:r>
              <a:rPr lang="fr-FR" cap="small" dirty="0" err="1"/>
              <a:t>Stakeholders</a:t>
            </a:r>
            <a:endParaRPr lang="fr-FR" cap="small" dirty="0"/>
          </a:p>
          <a:p>
            <a:pPr algn="ctr"/>
            <a:r>
              <a:rPr lang="fr-FR" dirty="0"/>
              <a:t>Budapest, 20–21 </a:t>
            </a:r>
            <a:r>
              <a:rPr lang="fr-FR" dirty="0" err="1"/>
              <a:t>October</a:t>
            </a:r>
            <a:r>
              <a:rPr lang="fr-FR" dirty="0"/>
              <a:t> 2016</a:t>
            </a:r>
          </a:p>
          <a:p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404813" y="1752254"/>
            <a:ext cx="8415659" cy="2540841"/>
          </a:xfrm>
          <a:prstGeom prst="round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charset="0"/>
              </a:rPr>
              <a:t>Pollution </a:t>
            </a:r>
            <a:r>
              <a:rPr lang="fr-FR" dirty="0" err="1">
                <a:latin typeface="Calibri" charset="0"/>
              </a:rPr>
              <a:t>context</a:t>
            </a:r>
            <a:endParaRPr lang="fr-FR" dirty="0">
              <a:latin typeface="Calibri" charset="0"/>
            </a:endParaRPr>
          </a:p>
        </p:txBody>
      </p:sp>
      <p:sp>
        <p:nvSpPr>
          <p:cNvPr id="1843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1843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F24590-56EF-2A46-86C4-A41673C479DA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2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grpSp>
        <p:nvGrpSpPr>
          <p:cNvPr id="9" name="Grouper 8"/>
          <p:cNvGrpSpPr/>
          <p:nvPr/>
        </p:nvGrpSpPr>
        <p:grpSpPr>
          <a:xfrm>
            <a:off x="395536" y="1772816"/>
            <a:ext cx="2062936" cy="3600400"/>
            <a:chOff x="395536" y="1412776"/>
            <a:chExt cx="2062936" cy="3600400"/>
          </a:xfrm>
        </p:grpSpPr>
        <p:grpSp>
          <p:nvGrpSpPr>
            <p:cNvPr id="3" name="Grouper 2"/>
            <p:cNvGrpSpPr/>
            <p:nvPr/>
          </p:nvGrpSpPr>
          <p:grpSpPr>
            <a:xfrm>
              <a:off x="395536" y="1412776"/>
              <a:ext cx="1584177" cy="3010549"/>
              <a:chOff x="395536" y="1412776"/>
              <a:chExt cx="1584177" cy="3010549"/>
            </a:xfrm>
          </p:grpSpPr>
          <p:pic>
            <p:nvPicPr>
              <p:cNvPr id="4" name="Imag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5537" y="1412776"/>
                <a:ext cx="1584176" cy="540060"/>
              </a:xfrm>
              <a:prstGeom prst="rect">
                <a:avLst/>
              </a:prstGeom>
            </p:spPr>
          </p:pic>
          <p:pic>
            <p:nvPicPr>
              <p:cNvPr id="5" name="Imag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7544" y="1988840"/>
                <a:ext cx="1224136" cy="901665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536" y="4005065"/>
                <a:ext cx="1512168" cy="418260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536" y="3068960"/>
                <a:ext cx="1152128" cy="670501"/>
              </a:xfrm>
              <a:prstGeom prst="rect">
                <a:avLst/>
              </a:prstGeom>
            </p:spPr>
          </p:pic>
        </p:grpSp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509120"/>
              <a:ext cx="2062936" cy="50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2286000" y="1843077"/>
            <a:ext cx="646246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/>
              <a:buChar char="•"/>
              <a:defRPr/>
            </a:pPr>
            <a:r>
              <a:rPr lang="en-US" sz="2000" i="1" dirty="0">
                <a:solidFill>
                  <a:srgbClr val="0000FF"/>
                </a:solidFill>
                <a:latin typeface="Calibri" charset="0"/>
              </a:rPr>
              <a:t>European regulation </a:t>
            </a:r>
            <a:r>
              <a:rPr lang="en-US" sz="2000" dirty="0" smtClean="0">
                <a:latin typeface="Calibri" charset="0"/>
              </a:rPr>
              <a:t>particulate </a:t>
            </a:r>
            <a:r>
              <a:rPr lang="en-US" sz="2000" dirty="0">
                <a:latin typeface="Calibri" charset="0"/>
              </a:rPr>
              <a:t>matter PM</a:t>
            </a:r>
            <a:r>
              <a:rPr lang="en-US" sz="2000" baseline="-25000" dirty="0">
                <a:latin typeface="Calibri" charset="0"/>
              </a:rPr>
              <a:t>10</a:t>
            </a:r>
            <a:r>
              <a:rPr lang="en-US" sz="2000" dirty="0">
                <a:latin typeface="Calibri" charset="0"/>
              </a:rPr>
              <a:t> daily average cannot exceeds </a:t>
            </a:r>
            <a:r>
              <a:rPr lang="en-US" sz="2000" dirty="0" smtClean="0">
                <a:latin typeface="Calibri" charset="0"/>
              </a:rPr>
              <a:t>50 </a:t>
            </a:r>
            <a:r>
              <a:rPr lang="en-US" sz="2000" i="1" dirty="0">
                <a:latin typeface="Calibri" charset="0"/>
              </a:rPr>
              <a:t>µ</a:t>
            </a:r>
            <a:r>
              <a:rPr lang="en-US" sz="2000" dirty="0">
                <a:latin typeface="Calibri" charset="0"/>
              </a:rPr>
              <a:t>g/m</a:t>
            </a:r>
            <a:r>
              <a:rPr lang="en-US" sz="2000" baseline="30000" dirty="0">
                <a:latin typeface="Calibri" charset="0"/>
              </a:rPr>
              <a:t>3</a:t>
            </a:r>
            <a:r>
              <a:rPr lang="en-US" sz="2000" dirty="0">
                <a:latin typeface="Calibri" charset="0"/>
              </a:rPr>
              <a:t> more than 35 days per </a:t>
            </a:r>
            <a:r>
              <a:rPr lang="en-US" sz="2000" dirty="0" smtClean="0">
                <a:latin typeface="Calibri" charset="0"/>
              </a:rPr>
              <a:t>year</a:t>
            </a:r>
            <a:endParaRPr lang="fr-FR" sz="2000" dirty="0">
              <a:latin typeface="Calibri" charset="0"/>
            </a:endParaRPr>
          </a:p>
          <a:p>
            <a:pPr lvl="2">
              <a:defRPr/>
            </a:pPr>
            <a:endParaRPr lang="fr-FR" sz="1600" dirty="0">
              <a:latin typeface="Calibri" charset="0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Many </a:t>
            </a:r>
            <a:r>
              <a:rPr lang="en-US" sz="2000" i="1" dirty="0" smtClean="0">
                <a:solidFill>
                  <a:srgbClr val="0000FF"/>
                </a:solidFill>
                <a:latin typeface="+mn-lt"/>
              </a:rPr>
              <a:t>forecasts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each day </a:t>
            </a:r>
            <a:r>
              <a:rPr lang="en-US" sz="2000" dirty="0">
                <a:latin typeface="+mn-lt"/>
              </a:rPr>
              <a:t>for the day after of the daily average concentration of </a:t>
            </a:r>
            <a:r>
              <a:rPr lang="en-US" sz="2000" i="1" dirty="0" smtClean="0">
                <a:solidFill>
                  <a:srgbClr val="0000FF"/>
                </a:solidFill>
                <a:latin typeface="+mn-lt"/>
              </a:rPr>
              <a:t>PM10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(and other pollutants) are available coming from 2 families</a:t>
            </a:r>
          </a:p>
          <a:p>
            <a:pPr lvl="1"/>
            <a:endParaRPr lang="en-US" sz="2000" dirty="0" smtClean="0">
              <a:latin typeface="+mn-lt"/>
            </a:endParaRPr>
          </a:p>
          <a:p>
            <a:pPr lvl="1"/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	</a:t>
            </a:r>
            <a:r>
              <a:rPr lang="en-US" sz="2000" i="1" dirty="0" smtClean="0">
                <a:solidFill>
                  <a:srgbClr val="3366FF"/>
                </a:solidFill>
                <a:latin typeface="+mn-lt"/>
              </a:rPr>
              <a:t>1</a:t>
            </a:r>
            <a:r>
              <a:rPr lang="en-US" sz="2000" i="1" dirty="0" smtClean="0">
                <a:solidFill>
                  <a:srgbClr val="0000FF"/>
                </a:solidFill>
                <a:latin typeface="+mn-lt"/>
              </a:rPr>
              <a:t>. statistical </a:t>
            </a:r>
            <a:r>
              <a:rPr lang="en-US" sz="2000" i="1" dirty="0">
                <a:solidFill>
                  <a:srgbClr val="0000FF"/>
                </a:solidFill>
                <a:latin typeface="+mn-lt"/>
              </a:rPr>
              <a:t>models </a:t>
            </a:r>
            <a:r>
              <a:rPr lang="en-US" sz="2000" dirty="0">
                <a:latin typeface="+mn-lt"/>
              </a:rPr>
              <a:t>constructed using </a:t>
            </a:r>
            <a:r>
              <a:rPr lang="en-US" sz="2000" dirty="0" smtClean="0">
                <a:latin typeface="+mn-lt"/>
              </a:rPr>
              <a:t>		different </a:t>
            </a:r>
            <a:r>
              <a:rPr lang="en-US" sz="2000" dirty="0">
                <a:latin typeface="+mn-lt"/>
              </a:rPr>
              <a:t>methods and different set of </a:t>
            </a:r>
            <a:r>
              <a:rPr lang="en-US" sz="2000" dirty="0" smtClean="0">
                <a:latin typeface="+mn-lt"/>
              </a:rPr>
              <a:t>predictors </a:t>
            </a:r>
          </a:p>
          <a:p>
            <a:pPr marL="800100" lvl="1" indent="-342900">
              <a:buFont typeface="Arial"/>
              <a:buChar char="•"/>
            </a:pPr>
            <a:endParaRPr lang="en-US" sz="2000" dirty="0" smtClean="0">
              <a:latin typeface="+mn-lt"/>
            </a:endParaRPr>
          </a:p>
          <a:p>
            <a:pPr lvl="1"/>
            <a:r>
              <a:rPr lang="fr-FR" sz="2000" dirty="0" smtClean="0">
                <a:solidFill>
                  <a:srgbClr val="3366FF"/>
                </a:solidFill>
                <a:latin typeface="+mn-lt"/>
              </a:rPr>
              <a:t>	</a:t>
            </a:r>
            <a:r>
              <a:rPr lang="fr-FR" sz="2000" i="1" dirty="0" smtClean="0">
                <a:solidFill>
                  <a:srgbClr val="3366FF"/>
                </a:solidFill>
                <a:latin typeface="+mn-lt"/>
              </a:rPr>
              <a:t>2. </a:t>
            </a:r>
            <a:r>
              <a:rPr lang="en-US" sz="2000" i="1" dirty="0" smtClean="0">
                <a:solidFill>
                  <a:srgbClr val="0000FF"/>
                </a:solidFill>
                <a:latin typeface="+mn-lt"/>
              </a:rPr>
              <a:t>deterministic models </a:t>
            </a:r>
            <a:r>
              <a:rPr lang="en-US" sz="2000" dirty="0" smtClean="0">
                <a:latin typeface="+mn-lt"/>
              </a:rPr>
              <a:t>of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physicochemical 	prediction modeling pollution</a:t>
            </a:r>
            <a:r>
              <a:rPr lang="en-US" sz="2000" dirty="0">
                <a:latin typeface="+mn-lt"/>
              </a:rPr>
              <a:t>, weather and </a:t>
            </a:r>
            <a:r>
              <a:rPr lang="en-US" sz="2000" dirty="0" smtClean="0">
                <a:latin typeface="+mn-lt"/>
              </a:rPr>
              <a:t>	atmosphere</a:t>
            </a:r>
          </a:p>
          <a:p>
            <a:pPr marL="800100" lvl="1" indent="-342900">
              <a:buFont typeface="Arial"/>
              <a:buChar char="•"/>
            </a:pP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9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charset="0"/>
              </a:rPr>
              <a:t>Motivation</a:t>
            </a:r>
            <a:endParaRPr lang="fr-FR" dirty="0">
              <a:latin typeface="Calibri" charset="0"/>
            </a:endParaRPr>
          </a:p>
        </p:txBody>
      </p:sp>
      <p:sp>
        <p:nvSpPr>
          <p:cNvPr id="1843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1843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F24590-56EF-2A46-86C4-A41673C479DA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3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2699792" y="1340768"/>
            <a:ext cx="6264696" cy="532859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charset="0"/>
              <a:buChar char="•"/>
              <a:defRPr/>
            </a:pPr>
            <a:r>
              <a:rPr lang="fr-FR" sz="2400" i="1" dirty="0" err="1" smtClean="0">
                <a:solidFill>
                  <a:srgbClr val="3366FF"/>
                </a:solidFill>
                <a:cs typeface="Arial"/>
              </a:rPr>
              <a:t>Problem</a:t>
            </a:r>
            <a:r>
              <a:rPr lang="fr-FR" sz="2400" i="1" dirty="0" smtClean="0">
                <a:solidFill>
                  <a:srgbClr val="3366FF"/>
                </a:solidFill>
                <a:cs typeface="Arial"/>
              </a:rPr>
              <a:t>: </a:t>
            </a:r>
            <a:r>
              <a:rPr lang="en-US" sz="2400" dirty="0" smtClean="0"/>
              <a:t>how to exploit the </a:t>
            </a:r>
            <a:r>
              <a:rPr lang="en-US" sz="2400" dirty="0">
                <a:solidFill>
                  <a:srgbClr val="3366FF"/>
                </a:solidFill>
              </a:rPr>
              <a:t>large variety of models </a:t>
            </a:r>
            <a:r>
              <a:rPr lang="fr-FR" sz="2400" dirty="0" smtClean="0"/>
              <a:t>and the </a:t>
            </a:r>
            <a:r>
              <a:rPr lang="fr-FR" sz="2400" dirty="0" err="1" smtClean="0"/>
              <a:t>fact</a:t>
            </a:r>
            <a:r>
              <a:rPr lang="fr-FR" sz="2400" dirty="0" smtClean="0"/>
              <a:t> </a:t>
            </a:r>
            <a:r>
              <a:rPr lang="fr-FR" sz="2400" dirty="0" err="1" smtClean="0"/>
              <a:t>that</a:t>
            </a:r>
            <a:r>
              <a:rPr lang="fr-FR" sz="2400" dirty="0" smtClean="0"/>
              <a:t> for </a:t>
            </a:r>
            <a:r>
              <a:rPr lang="fr-FR" sz="2400" dirty="0" err="1" smtClean="0"/>
              <a:t>each</a:t>
            </a:r>
            <a:r>
              <a:rPr lang="fr-FR" sz="2400" dirty="0" smtClean="0"/>
              <a:t> </a:t>
            </a:r>
            <a:r>
              <a:rPr lang="fr-FR" sz="2400" dirty="0" err="1" smtClean="0"/>
              <a:t>given</a:t>
            </a:r>
            <a:r>
              <a:rPr lang="fr-FR" sz="2400" dirty="0" smtClean="0"/>
              <a:t> instant, the </a:t>
            </a:r>
            <a:r>
              <a:rPr lang="fr-FR" sz="2400" dirty="0" err="1" smtClean="0"/>
              <a:t>forecasts</a:t>
            </a:r>
            <a:r>
              <a:rPr lang="fr-FR" sz="2400" dirty="0" smtClean="0"/>
              <a:t> </a:t>
            </a:r>
            <a:r>
              <a:rPr lang="fr-FR" sz="2400" dirty="0" err="1" smtClean="0"/>
              <a:t>often</a:t>
            </a:r>
            <a:r>
              <a:rPr lang="fr-FR" sz="2400" dirty="0" smtClean="0"/>
              <a:t> </a:t>
            </a:r>
            <a:r>
              <a:rPr lang="fr-FR" sz="2400" dirty="0" err="1" smtClean="0"/>
              <a:t>disagree</a:t>
            </a:r>
            <a:r>
              <a:rPr lang="fr-FR" sz="2400" dirty="0" smtClean="0"/>
              <a:t> </a:t>
            </a:r>
            <a:endParaRPr lang="fr-FR" sz="2400" dirty="0"/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>
              <a:cs typeface="Arial"/>
            </a:endParaRPr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400" dirty="0">
              <a:cs typeface="Arial"/>
            </a:endParaRPr>
          </a:p>
          <a:p>
            <a:pPr>
              <a:defRPr/>
            </a:pPr>
            <a:endParaRPr lang="fr-FR" sz="2400" dirty="0" smtClean="0">
              <a:solidFill>
                <a:srgbClr val="3366FF"/>
              </a:solidFill>
              <a:cs typeface="Arial"/>
            </a:endParaRPr>
          </a:p>
          <a:p>
            <a:pPr>
              <a:defRPr/>
            </a:pPr>
            <a:r>
              <a:rPr lang="fr-FR" sz="2400" i="1" dirty="0" err="1" smtClean="0">
                <a:solidFill>
                  <a:srgbClr val="3366FF"/>
                </a:solidFill>
                <a:cs typeface="Arial"/>
              </a:rPr>
              <a:t>Aim</a:t>
            </a:r>
            <a:r>
              <a:rPr lang="fr-FR" sz="2400" i="1" dirty="0" smtClean="0">
                <a:solidFill>
                  <a:srgbClr val="3366FF"/>
                </a:solidFill>
                <a:cs typeface="Arial"/>
              </a:rPr>
              <a:t>:</a:t>
            </a:r>
            <a:r>
              <a:rPr lang="fr-FR" sz="2400" i="1" dirty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perform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err="1">
                <a:cs typeface="Arial"/>
              </a:rPr>
              <a:t>s</a:t>
            </a:r>
            <a:r>
              <a:rPr lang="fr-FR" sz="2400" dirty="0" err="1" smtClean="0">
                <a:cs typeface="Arial"/>
              </a:rPr>
              <a:t>equential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prediction</a:t>
            </a:r>
            <a:r>
              <a:rPr lang="fr-FR" sz="2400" dirty="0" smtClean="0">
                <a:cs typeface="Arial"/>
              </a:rPr>
              <a:t> by </a:t>
            </a:r>
            <a:r>
              <a:rPr lang="fr-FR" sz="2400" dirty="0" err="1" smtClean="0">
                <a:cs typeface="Arial"/>
              </a:rPr>
              <a:t>combining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forecasts</a:t>
            </a:r>
            <a:r>
              <a:rPr lang="fr-FR" sz="2400" dirty="0" smtClean="0">
                <a:cs typeface="Arial"/>
              </a:rPr>
              <a:t> to have a single </a:t>
            </a:r>
            <a:r>
              <a:rPr lang="fr-FR" sz="2400" dirty="0" err="1" smtClean="0">
                <a:cs typeface="Arial"/>
              </a:rPr>
              <a:t>better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ensemble </a:t>
            </a:r>
            <a:r>
              <a:rPr lang="fr-FR" sz="2400" dirty="0" err="1" smtClean="0">
                <a:solidFill>
                  <a:srgbClr val="3366FF"/>
                </a:solidFill>
                <a:cs typeface="Arial"/>
              </a:rPr>
              <a:t>prediction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 in the </a:t>
            </a:r>
            <a:r>
              <a:rPr lang="fr-FR" sz="2400" dirty="0" err="1" smtClean="0">
                <a:solidFill>
                  <a:srgbClr val="3366FF"/>
                </a:solidFill>
                <a:cs typeface="Arial"/>
              </a:rPr>
              <a:t>context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 of </a:t>
            </a:r>
            <a:r>
              <a:rPr lang="fr-FR" sz="2400" dirty="0" err="1" smtClean="0">
                <a:solidFill>
                  <a:srgbClr val="3366FF"/>
                </a:solidFill>
                <a:cs typeface="Arial"/>
              </a:rPr>
              <a:t>particulate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 </a:t>
            </a:r>
            <a:r>
              <a:rPr lang="fr-FR" sz="2400" dirty="0" err="1" smtClean="0">
                <a:solidFill>
                  <a:srgbClr val="3366FF"/>
                </a:solidFill>
                <a:cs typeface="Arial"/>
              </a:rPr>
              <a:t>matter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 PM10</a:t>
            </a:r>
            <a:endParaRPr lang="fr-FR" sz="2400" dirty="0">
              <a:solidFill>
                <a:srgbClr val="FF0000"/>
              </a:solidFill>
              <a:cs typeface="Arial"/>
            </a:endParaRPr>
          </a:p>
          <a:p>
            <a:pPr>
              <a:defRPr/>
            </a:pPr>
            <a:r>
              <a:rPr lang="fr-FR" sz="2400" dirty="0" smtClean="0">
                <a:cs typeface="Arial"/>
              </a:rPr>
              <a:t>It </a:t>
            </a:r>
            <a:r>
              <a:rPr lang="fr-FR" sz="2400" dirty="0" err="1" smtClean="0">
                <a:cs typeface="Arial"/>
              </a:rPr>
              <a:t>is</a:t>
            </a:r>
            <a:r>
              <a:rPr lang="fr-FR" sz="2400" dirty="0" smtClean="0">
                <a:cs typeface="Arial"/>
              </a:rPr>
              <a:t> a </a:t>
            </a:r>
            <a:r>
              <a:rPr lang="fr-FR" sz="2400" dirty="0" err="1" smtClean="0">
                <a:cs typeface="Arial"/>
              </a:rPr>
              <a:t>very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general</a:t>
            </a:r>
            <a:r>
              <a:rPr lang="fr-FR" sz="2400" dirty="0" smtClean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framework</a:t>
            </a:r>
            <a:r>
              <a:rPr lang="fr-FR" sz="2400" dirty="0" smtClean="0">
                <a:cs typeface="Arial"/>
              </a:rPr>
              <a:t> but </a:t>
            </a:r>
            <a:r>
              <a:rPr lang="fr-FR" sz="2400" dirty="0" smtClean="0">
                <a:solidFill>
                  <a:srgbClr val="3366FF"/>
                </a:solidFill>
                <a:cs typeface="Arial"/>
              </a:rPr>
              <a:t>PM10</a:t>
            </a:r>
            <a:r>
              <a:rPr lang="fr-FR" sz="2400" dirty="0">
                <a:cs typeface="Arial"/>
              </a:rPr>
              <a:t> </a:t>
            </a:r>
            <a:r>
              <a:rPr lang="fr-FR" sz="2400" dirty="0" err="1" smtClean="0">
                <a:cs typeface="Arial"/>
              </a:rPr>
              <a:t>is</a:t>
            </a:r>
            <a:r>
              <a:rPr lang="fr-FR" sz="2400" dirty="0" smtClean="0">
                <a:cs typeface="Arial"/>
              </a:rPr>
              <a:t> the more crucial </a:t>
            </a:r>
            <a:r>
              <a:rPr lang="fr-FR" sz="2400" dirty="0" err="1" smtClean="0">
                <a:cs typeface="Arial"/>
              </a:rPr>
              <a:t>pollutant</a:t>
            </a:r>
            <a:r>
              <a:rPr lang="fr-FR" sz="2400" dirty="0" smtClean="0">
                <a:cs typeface="Arial"/>
              </a:rPr>
              <a:t> in </a:t>
            </a:r>
            <a:r>
              <a:rPr lang="fr-FR" sz="2400" dirty="0" err="1" smtClean="0">
                <a:cs typeface="Arial"/>
              </a:rPr>
              <a:t>Normandy</a:t>
            </a:r>
            <a:endParaRPr lang="fr-FR" sz="2400" dirty="0" smtClean="0">
              <a:cs typeface="Arial"/>
            </a:endParaRPr>
          </a:p>
          <a:p>
            <a:pPr>
              <a:defRPr/>
            </a:pPr>
            <a:endParaRPr lang="fr-FR" sz="2000" dirty="0"/>
          </a:p>
        </p:txBody>
      </p:sp>
      <p:grpSp>
        <p:nvGrpSpPr>
          <p:cNvPr id="9" name="Grouper 8"/>
          <p:cNvGrpSpPr/>
          <p:nvPr/>
        </p:nvGrpSpPr>
        <p:grpSpPr>
          <a:xfrm>
            <a:off x="395536" y="1772816"/>
            <a:ext cx="2062936" cy="3600400"/>
            <a:chOff x="395536" y="1412776"/>
            <a:chExt cx="2062936" cy="3600400"/>
          </a:xfrm>
        </p:grpSpPr>
        <p:grpSp>
          <p:nvGrpSpPr>
            <p:cNvPr id="3" name="Grouper 2"/>
            <p:cNvGrpSpPr/>
            <p:nvPr/>
          </p:nvGrpSpPr>
          <p:grpSpPr>
            <a:xfrm>
              <a:off x="395536" y="1412776"/>
              <a:ext cx="1584177" cy="3010549"/>
              <a:chOff x="395536" y="1412776"/>
              <a:chExt cx="1584177" cy="3010549"/>
            </a:xfrm>
          </p:grpSpPr>
          <p:pic>
            <p:nvPicPr>
              <p:cNvPr id="4" name="Imag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5537" y="1412776"/>
                <a:ext cx="1584176" cy="540060"/>
              </a:xfrm>
              <a:prstGeom prst="rect">
                <a:avLst/>
              </a:prstGeom>
            </p:spPr>
          </p:pic>
          <p:pic>
            <p:nvPicPr>
              <p:cNvPr id="5" name="Imag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7544" y="1988840"/>
                <a:ext cx="1224136" cy="901665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536" y="4005065"/>
                <a:ext cx="1512168" cy="418260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536" y="3068960"/>
                <a:ext cx="1152128" cy="670501"/>
              </a:xfrm>
              <a:prstGeom prst="rect">
                <a:avLst/>
              </a:prstGeom>
            </p:spPr>
          </p:pic>
        </p:grpSp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509120"/>
              <a:ext cx="2062936" cy="50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Espace réservé du contenu 7" descr="a0.tiff"/>
          <p:cNvPicPr>
            <a:picLocks noGrp="1" noChangeAspect="1"/>
          </p:cNvPicPr>
          <p:nvPr>
            <p:ph sz="half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009" b="-37009"/>
          <a:stretch>
            <a:fillRect/>
          </a:stretch>
        </p:blipFill>
        <p:spPr>
          <a:xfrm>
            <a:off x="1691680" y="1196752"/>
            <a:ext cx="4038600" cy="4525963"/>
          </a:xfrm>
          <a:prstGeom prst="rect">
            <a:avLst/>
          </a:prstGeom>
        </p:spPr>
      </p:pic>
      <p:pic>
        <p:nvPicPr>
          <p:cNvPr id="15" name="Espace réservé du contenu 12" descr="sampleCurves.png"/>
          <p:cNvPicPr>
            <a:picLocks noGrp="1" noChangeAspect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10" r="-13910"/>
          <a:stretch>
            <a:fillRect/>
          </a:stretch>
        </p:blipFill>
        <p:spPr>
          <a:xfrm>
            <a:off x="5113189" y="2276872"/>
            <a:ext cx="4038600" cy="2333625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rgbClr val="000000"/>
                </a:solidFill>
                <a:latin typeface="Calibri" charset="0"/>
              </a:rPr>
              <a:t>Statistical context</a:t>
            </a:r>
          </a:p>
        </p:txBody>
      </p:sp>
      <p:sp>
        <p:nvSpPr>
          <p:cNvPr id="18434" name="Espace réservé du contenu 2"/>
          <p:cNvSpPr>
            <a:spLocks noGrp="1"/>
          </p:cNvSpPr>
          <p:nvPr>
            <p:ph idx="1"/>
          </p:nvPr>
        </p:nvSpPr>
        <p:spPr>
          <a:xfrm>
            <a:off x="288925" y="1341438"/>
            <a:ext cx="8675688" cy="5400675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en-US" sz="2000" dirty="0" smtClean="0"/>
              <a:t>About the</a:t>
            </a:r>
            <a:r>
              <a:rPr lang="en-US" sz="2000" dirty="0" smtClean="0">
                <a:solidFill>
                  <a:srgbClr val="3366FF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theory</a:t>
            </a:r>
            <a:r>
              <a:rPr lang="en-US" sz="2000" dirty="0" smtClean="0">
                <a:solidFill>
                  <a:srgbClr val="3366FF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of </a:t>
            </a:r>
            <a:r>
              <a:rPr lang="en-US" sz="2000" dirty="0">
                <a:solidFill>
                  <a:srgbClr val="000000"/>
                </a:solidFill>
              </a:rPr>
              <a:t>prediction of individual </a:t>
            </a:r>
            <a:r>
              <a:rPr lang="en-US" sz="2000" dirty="0" smtClean="0">
                <a:solidFill>
                  <a:srgbClr val="000000"/>
                </a:solidFill>
              </a:rPr>
              <a:t>sequences:</a:t>
            </a:r>
          </a:p>
          <a:p>
            <a:pPr marL="0" indent="0">
              <a:buNone/>
              <a:defRPr/>
            </a:pPr>
            <a:r>
              <a:rPr lang="en-US" sz="2000" dirty="0" smtClean="0"/>
              <a:t>	- survey paper by </a:t>
            </a:r>
            <a:r>
              <a:rPr lang="en-US" sz="2000" b="1" i="1" dirty="0" err="1" smtClean="0">
                <a:solidFill>
                  <a:srgbClr val="4F6228"/>
                </a:solidFill>
              </a:rPr>
              <a:t>Clemen</a:t>
            </a:r>
            <a:r>
              <a:rPr lang="en-US" sz="2000" dirty="0" smtClean="0">
                <a:solidFill>
                  <a:srgbClr val="4F6228"/>
                </a:solidFill>
              </a:rPr>
              <a:t> (1989)</a:t>
            </a:r>
          </a:p>
          <a:p>
            <a:pPr marL="0" indent="0">
              <a:buNone/>
              <a:defRPr/>
            </a:pPr>
            <a:r>
              <a:rPr lang="en-US" sz="2000" dirty="0" smtClean="0"/>
              <a:t>	- book </a:t>
            </a:r>
            <a:r>
              <a:rPr lang="en-US" sz="2000" dirty="0"/>
              <a:t>of </a:t>
            </a:r>
            <a:r>
              <a:rPr lang="en-US" sz="2000" b="1" i="1" dirty="0" err="1">
                <a:solidFill>
                  <a:schemeClr val="accent3">
                    <a:lumMod val="50000"/>
                  </a:schemeClr>
                </a:solidFill>
              </a:rPr>
              <a:t>Cesa</a:t>
            </a:r>
            <a:r>
              <a:rPr lang="en-US" sz="2000" b="1" i="1" dirty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en-US" sz="2000" b="1" i="1" dirty="0" smtClean="0">
                <a:solidFill>
                  <a:schemeClr val="accent3">
                    <a:lumMod val="50000"/>
                  </a:schemeClr>
                </a:solidFill>
              </a:rPr>
              <a:t>Bianchi, Lugosi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2000" dirty="0">
                <a:solidFill>
                  <a:schemeClr val="accent3">
                    <a:lumMod val="50000"/>
                  </a:schemeClr>
                </a:solidFill>
              </a:rPr>
              <a:t>(2006)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US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sz="2000" dirty="0" smtClean="0"/>
              <a:t>	- paper </a:t>
            </a:r>
            <a:r>
              <a:rPr lang="en-US" sz="2000" dirty="0">
                <a:solidFill>
                  <a:srgbClr val="4F6228"/>
                </a:solidFill>
              </a:rPr>
              <a:t>by </a:t>
            </a:r>
            <a:r>
              <a:rPr lang="en-US" sz="2000" b="1" i="1" dirty="0" err="1">
                <a:solidFill>
                  <a:srgbClr val="4F6228"/>
                </a:solidFill>
              </a:rPr>
              <a:t>Stoltz</a:t>
            </a:r>
            <a:r>
              <a:rPr lang="en-US" sz="2000" dirty="0">
                <a:solidFill>
                  <a:srgbClr val="4F6228"/>
                </a:solidFill>
              </a:rPr>
              <a:t> (2010) </a:t>
            </a:r>
            <a:r>
              <a:rPr lang="en-US" sz="2000" dirty="0"/>
              <a:t>in </a:t>
            </a:r>
            <a:r>
              <a:rPr lang="en-US" sz="2000" dirty="0" smtClean="0"/>
              <a:t>French</a:t>
            </a:r>
            <a:endParaRPr lang="fr-FR" sz="2000" dirty="0" smtClean="0"/>
          </a:p>
          <a:p>
            <a:pPr marL="0" indent="0">
              <a:buNone/>
              <a:defRPr/>
            </a:pPr>
            <a:r>
              <a:rPr lang="en-US" sz="2000" dirty="0" smtClean="0"/>
              <a:t>      These </a:t>
            </a:r>
            <a:r>
              <a:rPr lang="en-US" sz="2000" i="1" dirty="0">
                <a:solidFill>
                  <a:srgbClr val="0000FF"/>
                </a:solidFill>
              </a:rPr>
              <a:t>studies focus on the rules of aggregation of a set of experts and examine </a:t>
            </a:r>
            <a:r>
              <a:rPr lang="en-US" sz="2000" i="1" dirty="0" smtClean="0">
                <a:solidFill>
                  <a:srgbClr val="0000FF"/>
                </a:solidFill>
              </a:rPr>
              <a:t>	how </a:t>
            </a:r>
            <a:r>
              <a:rPr lang="en-US" sz="2000" i="1" dirty="0">
                <a:solidFill>
                  <a:srgbClr val="0000FF"/>
                </a:solidFill>
              </a:rPr>
              <a:t>to weight and combine </a:t>
            </a:r>
            <a:r>
              <a:rPr lang="en-US" sz="2000" dirty="0"/>
              <a:t>these experts</a:t>
            </a:r>
          </a:p>
          <a:p>
            <a:pPr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Empirical studies</a:t>
            </a:r>
            <a:r>
              <a:rPr lang="en-US" sz="2000" dirty="0" smtClean="0"/>
              <a:t>:</a:t>
            </a:r>
          </a:p>
          <a:p>
            <a:pPr marL="0" indent="0">
              <a:buNone/>
              <a:defRPr/>
            </a:pPr>
            <a:r>
              <a:rPr lang="en-US" sz="2000" dirty="0" smtClean="0"/>
              <a:t>	- </a:t>
            </a:r>
            <a:r>
              <a:rPr lang="en-US" sz="2000" i="1" dirty="0" smtClean="0">
                <a:solidFill>
                  <a:srgbClr val="0000FF"/>
                </a:solidFill>
              </a:rPr>
              <a:t>climate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err="1">
                <a:solidFill>
                  <a:srgbClr val="42643C"/>
                </a:solidFill>
              </a:rPr>
              <a:t>Monteleoni</a:t>
            </a:r>
            <a:r>
              <a:rPr lang="en-US" sz="2000" i="1" dirty="0">
                <a:solidFill>
                  <a:srgbClr val="42643C"/>
                </a:solidFill>
              </a:rPr>
              <a:t> et al. </a:t>
            </a:r>
            <a:r>
              <a:rPr lang="en-US" sz="2000" dirty="0">
                <a:solidFill>
                  <a:srgbClr val="42643C"/>
                </a:solidFill>
              </a:rPr>
              <a:t>(2011</a:t>
            </a:r>
            <a:r>
              <a:rPr lang="en-US" sz="2000" dirty="0" smtClean="0">
                <a:solidFill>
                  <a:srgbClr val="42643C"/>
                </a:solidFill>
              </a:rPr>
              <a:t>) </a:t>
            </a:r>
          </a:p>
          <a:p>
            <a:pPr marL="0" indent="0">
              <a:buNone/>
              <a:defRPr/>
            </a:pPr>
            <a:r>
              <a:rPr lang="en-US" sz="2000" dirty="0" smtClean="0"/>
              <a:t>	- </a:t>
            </a:r>
            <a:r>
              <a:rPr lang="en-US" sz="2000" i="1" dirty="0" smtClean="0">
                <a:solidFill>
                  <a:srgbClr val="0000FF"/>
                </a:solidFill>
              </a:rPr>
              <a:t>air </a:t>
            </a:r>
            <a:r>
              <a:rPr lang="en-US" sz="2000" i="1" dirty="0">
                <a:solidFill>
                  <a:srgbClr val="0000FF"/>
                </a:solidFill>
              </a:rPr>
              <a:t>quality </a:t>
            </a:r>
            <a:r>
              <a:rPr lang="en-US" sz="2000" b="1" i="1" dirty="0">
                <a:solidFill>
                  <a:srgbClr val="42643C"/>
                </a:solidFill>
              </a:rPr>
              <a:t>Mallet</a:t>
            </a:r>
            <a:r>
              <a:rPr lang="en-US" sz="2000" dirty="0">
                <a:solidFill>
                  <a:srgbClr val="42643C"/>
                </a:solidFill>
              </a:rPr>
              <a:t> (2010)</a:t>
            </a:r>
            <a:r>
              <a:rPr lang="en-US" sz="2000" dirty="0"/>
              <a:t>, </a:t>
            </a:r>
            <a:r>
              <a:rPr lang="en-US" sz="2000" b="1" i="1" dirty="0">
                <a:solidFill>
                  <a:srgbClr val="42643C"/>
                </a:solidFill>
              </a:rPr>
              <a:t>Mallet</a:t>
            </a:r>
            <a:r>
              <a:rPr lang="en-US" sz="2000" i="1" dirty="0">
                <a:solidFill>
                  <a:srgbClr val="42643C"/>
                </a:solidFill>
              </a:rPr>
              <a:t> et al. </a:t>
            </a:r>
            <a:r>
              <a:rPr lang="en-US" sz="2000" dirty="0">
                <a:solidFill>
                  <a:srgbClr val="42643C"/>
                </a:solidFill>
              </a:rPr>
              <a:t>(2009</a:t>
            </a:r>
            <a:r>
              <a:rPr lang="en-US" sz="2000" dirty="0" smtClean="0">
                <a:solidFill>
                  <a:srgbClr val="42643C"/>
                </a:solidFill>
              </a:rPr>
              <a:t>)</a:t>
            </a:r>
          </a:p>
          <a:p>
            <a:pPr marL="0" indent="0">
              <a:buNone/>
              <a:defRPr/>
            </a:pPr>
            <a:r>
              <a:rPr lang="en-US" sz="2000" dirty="0" smtClean="0"/>
              <a:t>	- quantile </a:t>
            </a:r>
            <a:r>
              <a:rPr lang="en-US" sz="2000" dirty="0"/>
              <a:t>prediction </a:t>
            </a:r>
            <a:r>
              <a:rPr lang="en-US" sz="2000" dirty="0" smtClean="0"/>
              <a:t>number </a:t>
            </a:r>
            <a:r>
              <a:rPr lang="en-US" sz="2000" dirty="0"/>
              <a:t>of daily calls </a:t>
            </a:r>
            <a:r>
              <a:rPr lang="en-US" sz="2000" b="1" i="1" dirty="0" err="1" smtClean="0">
                <a:solidFill>
                  <a:srgbClr val="42643C"/>
                </a:solidFill>
              </a:rPr>
              <a:t>Biau</a:t>
            </a:r>
            <a:r>
              <a:rPr lang="en-US" sz="2000" i="1" dirty="0" smtClean="0">
                <a:solidFill>
                  <a:srgbClr val="42643C"/>
                </a:solidFill>
              </a:rPr>
              <a:t> </a:t>
            </a:r>
            <a:r>
              <a:rPr lang="en-US" sz="2000" i="1" dirty="0">
                <a:solidFill>
                  <a:srgbClr val="42643C"/>
                </a:solidFill>
              </a:rPr>
              <a:t>et al. </a:t>
            </a:r>
            <a:r>
              <a:rPr lang="en-US" sz="2000" dirty="0">
                <a:solidFill>
                  <a:srgbClr val="42643C"/>
                </a:solidFill>
              </a:rPr>
              <a:t>(2011) </a:t>
            </a:r>
            <a:endParaRPr lang="en-US" sz="2000" dirty="0" smtClean="0">
              <a:solidFill>
                <a:srgbClr val="42643C"/>
              </a:solidFill>
            </a:endParaRPr>
          </a:p>
          <a:p>
            <a:pPr marL="0" indent="0">
              <a:buNone/>
              <a:defRPr/>
            </a:pPr>
            <a:r>
              <a:rPr lang="en-US" sz="2000" dirty="0" smtClean="0"/>
              <a:t>	- the prediction </a:t>
            </a:r>
            <a:r>
              <a:rPr lang="en-US" sz="2000" dirty="0"/>
              <a:t>of electricity consumption </a:t>
            </a:r>
            <a:r>
              <a:rPr lang="en-US" sz="2000" b="1" i="1" dirty="0" err="1">
                <a:solidFill>
                  <a:srgbClr val="42643C"/>
                </a:solidFill>
              </a:rPr>
              <a:t>Devaine</a:t>
            </a:r>
            <a:r>
              <a:rPr lang="en-US" sz="2000" i="1" dirty="0">
                <a:solidFill>
                  <a:srgbClr val="42643C"/>
                </a:solidFill>
              </a:rPr>
              <a:t> et al. </a:t>
            </a:r>
            <a:r>
              <a:rPr lang="en-US" sz="2000" dirty="0">
                <a:solidFill>
                  <a:srgbClr val="42643C"/>
                </a:solidFill>
              </a:rPr>
              <a:t>(2013</a:t>
            </a:r>
            <a:r>
              <a:rPr lang="en-US" sz="2000" dirty="0" smtClean="0">
                <a:solidFill>
                  <a:srgbClr val="42643C"/>
                </a:solidFill>
              </a:rPr>
              <a:t>) </a:t>
            </a:r>
          </a:p>
          <a:p>
            <a:pPr marL="0" lvl="1" indent="0">
              <a:buNone/>
              <a:defRPr/>
            </a:pPr>
            <a:r>
              <a:rPr lang="en-US" sz="2000" dirty="0" smtClean="0"/>
              <a:t>       These</a:t>
            </a:r>
            <a:r>
              <a:rPr lang="en-US" sz="2000" i="1" dirty="0" smtClean="0"/>
              <a:t> </a:t>
            </a:r>
            <a:r>
              <a:rPr lang="en-US" sz="2000" dirty="0" smtClean="0"/>
              <a:t>papers </a:t>
            </a:r>
            <a:r>
              <a:rPr lang="en-US" sz="2000" i="1" dirty="0" smtClean="0">
                <a:solidFill>
                  <a:srgbClr val="0000FF"/>
                </a:solidFill>
              </a:rPr>
              <a:t>combine </a:t>
            </a:r>
            <a:r>
              <a:rPr lang="en-US" sz="2000" i="1" dirty="0">
                <a:solidFill>
                  <a:srgbClr val="0000FF"/>
                </a:solidFill>
              </a:rPr>
              <a:t>"homogeneous" methods</a:t>
            </a:r>
            <a:r>
              <a:rPr lang="en-US" sz="2000" dirty="0"/>
              <a:t>: only deterministic </a:t>
            </a:r>
            <a:r>
              <a:rPr lang="en-US" sz="2000" dirty="0" smtClean="0"/>
              <a:t>methods 	or only statistical ones. In this last case, there are to be compared with 	</a:t>
            </a:r>
            <a:r>
              <a:rPr lang="en-US" sz="2000" i="1" dirty="0" smtClean="0"/>
              <a:t>Aggregation</a:t>
            </a:r>
            <a:r>
              <a:rPr lang="en-US" sz="2000" dirty="0" smtClean="0"/>
              <a:t> methods</a:t>
            </a:r>
            <a:endParaRPr lang="en-US" sz="2000" dirty="0"/>
          </a:p>
          <a:p>
            <a:pPr>
              <a:buFont typeface="Arial"/>
              <a:buChar char="•"/>
              <a:defRPr/>
            </a:pPr>
            <a:endParaRPr lang="fr-FR" sz="2000" dirty="0"/>
          </a:p>
          <a:p>
            <a:pPr>
              <a:buFont typeface="Arial"/>
              <a:buChar char="•"/>
              <a:defRPr/>
            </a:pPr>
            <a:endParaRPr lang="fr-FR" sz="2000" b="1" i="1" dirty="0">
              <a:solidFill>
                <a:srgbClr val="008000"/>
              </a:solidFill>
            </a:endParaRPr>
          </a:p>
        </p:txBody>
      </p:sp>
      <p:sp>
        <p:nvSpPr>
          <p:cNvPr id="19459" name="Espace réservé du pied de page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19460" name="Espace réservé du numéro de diapositiv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3A0A9CC-90E6-4D4D-8D94-2EE1664EED32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4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ontributions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/>
          <a:lstStyle/>
          <a:p>
            <a:r>
              <a:rPr lang="en-US" sz="2000" dirty="0" smtClean="0"/>
              <a:t>1- Adaptation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rgbClr val="0000FF"/>
                </a:solidFill>
              </a:rPr>
              <a:t>effective context of pollution engineer forecaster</a:t>
            </a:r>
            <a:r>
              <a:rPr lang="en-US" sz="2000" i="1" dirty="0">
                <a:solidFill>
                  <a:srgbClr val="3366FF"/>
                </a:solidFill>
              </a:rPr>
              <a:t> </a:t>
            </a:r>
          </a:p>
          <a:p>
            <a:r>
              <a:rPr lang="en-US" sz="2000" dirty="0" smtClean="0"/>
              <a:t>2- Main originality: combining</a:t>
            </a:r>
            <a:r>
              <a:rPr lang="fr-FR" sz="2000" dirty="0"/>
              <a:t> </a:t>
            </a:r>
            <a:endParaRPr lang="fr-FR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3366FF"/>
                </a:solidFill>
              </a:rPr>
              <a:t>	- </a:t>
            </a:r>
            <a:r>
              <a:rPr lang="en-US" sz="2000" i="1" dirty="0" smtClean="0">
                <a:solidFill>
                  <a:srgbClr val="0000FF"/>
                </a:solidFill>
              </a:rPr>
              <a:t>experts </a:t>
            </a:r>
            <a:r>
              <a:rPr lang="en-US" sz="2000" i="1" dirty="0">
                <a:solidFill>
                  <a:srgbClr val="0000FF"/>
                </a:solidFill>
              </a:rPr>
              <a:t>coming from statistical models </a:t>
            </a:r>
            <a:endParaRPr lang="en-US" sz="2000" i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3366FF"/>
                </a:solidFill>
              </a:rPr>
              <a:t>	</a:t>
            </a:r>
            <a:r>
              <a:rPr lang="fr-FR" sz="2000" dirty="0" smtClean="0"/>
              <a:t>and</a:t>
            </a:r>
            <a:endParaRPr lang="fr-FR" sz="2000" dirty="0"/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3366FF"/>
                </a:solidFill>
              </a:rPr>
              <a:t>	</a:t>
            </a:r>
            <a:r>
              <a:rPr lang="en-US" sz="2000" i="1" dirty="0" smtClean="0">
                <a:solidFill>
                  <a:srgbClr val="3366FF"/>
                </a:solidFill>
              </a:rPr>
              <a:t>- </a:t>
            </a:r>
            <a:r>
              <a:rPr lang="en-US" sz="2000" i="1" dirty="0" smtClean="0">
                <a:solidFill>
                  <a:srgbClr val="0000FF"/>
                </a:solidFill>
              </a:rPr>
              <a:t>experts </a:t>
            </a:r>
            <a:r>
              <a:rPr lang="en-US" sz="2000" i="1" dirty="0">
                <a:solidFill>
                  <a:srgbClr val="0000FF"/>
                </a:solidFill>
              </a:rPr>
              <a:t>defined by deterministic models of physicochemical </a:t>
            </a:r>
            <a:r>
              <a:rPr lang="en-US" sz="2000" i="1" dirty="0" smtClean="0">
                <a:solidFill>
                  <a:srgbClr val="0000FF"/>
                </a:solidFill>
              </a:rPr>
              <a:t>	prediction </a:t>
            </a:r>
            <a:r>
              <a:rPr lang="en-US" sz="2000" i="1" dirty="0">
                <a:solidFill>
                  <a:srgbClr val="0000FF"/>
                </a:solidFill>
              </a:rPr>
              <a:t>modeling pollution, weather and </a:t>
            </a:r>
            <a:r>
              <a:rPr lang="en-US" sz="2000" i="1" dirty="0" smtClean="0">
                <a:solidFill>
                  <a:srgbClr val="0000FF"/>
                </a:solidFill>
              </a:rPr>
              <a:t>atmosphere 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/>
              <a:t>Sequential prediction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- </a:t>
            </a:r>
            <a:r>
              <a:rPr lang="en-US" sz="2000" dirty="0"/>
              <a:t>allows </a:t>
            </a:r>
            <a:r>
              <a:rPr lang="en-US" sz="2000" dirty="0" smtClean="0">
                <a:solidFill>
                  <a:srgbClr val="FF0000"/>
                </a:solidFill>
              </a:rPr>
              <a:t>mixing </a:t>
            </a:r>
            <a:r>
              <a:rPr lang="en-US" sz="2000" dirty="0">
                <a:solidFill>
                  <a:srgbClr val="FF0000"/>
                </a:solidFill>
              </a:rPr>
              <a:t>several models built on very different assumptions in </a:t>
            </a:r>
            <a:r>
              <a:rPr lang="en-US" sz="2000" dirty="0" smtClean="0">
                <a:solidFill>
                  <a:srgbClr val="FF0000"/>
                </a:solidFill>
              </a:rPr>
              <a:t>	a unified approach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- </a:t>
            </a:r>
            <a:r>
              <a:rPr lang="en-US" sz="2000" dirty="0" smtClean="0"/>
              <a:t>does </a:t>
            </a:r>
            <a:r>
              <a:rPr lang="en-US" sz="2000" dirty="0"/>
              <a:t>not require </a:t>
            </a:r>
            <a:r>
              <a:rPr lang="en-US" sz="2000" dirty="0">
                <a:solidFill>
                  <a:srgbClr val="FF0000"/>
                </a:solidFill>
              </a:rPr>
              <a:t>any prior knowledge</a:t>
            </a:r>
            <a:r>
              <a:rPr lang="en-US" sz="2000" dirty="0"/>
              <a:t> about the internal way to </a:t>
            </a:r>
            <a:r>
              <a:rPr lang="en-US" sz="2000" dirty="0" smtClean="0"/>
              <a:t>	use </a:t>
            </a:r>
            <a:r>
              <a:rPr lang="en-US" sz="2000" dirty="0"/>
              <a:t>for each expert to generate </a:t>
            </a:r>
            <a:r>
              <a:rPr lang="en-US" sz="2000" dirty="0" smtClean="0"/>
              <a:t>predictions</a:t>
            </a:r>
          </a:p>
          <a:p>
            <a:r>
              <a:rPr lang="en-US" sz="2000" dirty="0" smtClean="0"/>
              <a:t>It </a:t>
            </a:r>
            <a:r>
              <a:rPr lang="en-US" sz="2000" dirty="0"/>
              <a:t>is therefore </a:t>
            </a:r>
            <a:r>
              <a:rPr lang="en-US" sz="2000" i="1" dirty="0" smtClean="0">
                <a:solidFill>
                  <a:srgbClr val="0000FF"/>
                </a:solidFill>
              </a:rPr>
              <a:t>especially relevant for </a:t>
            </a:r>
            <a:r>
              <a:rPr lang="en-US" sz="2000" i="1" dirty="0">
                <a:solidFill>
                  <a:srgbClr val="0000FF"/>
                </a:solidFill>
              </a:rPr>
              <a:t>our </a:t>
            </a:r>
            <a:r>
              <a:rPr lang="en-US" sz="2000" i="1" dirty="0" smtClean="0">
                <a:solidFill>
                  <a:srgbClr val="0000FF"/>
                </a:solidFill>
              </a:rPr>
              <a:t>application</a:t>
            </a:r>
            <a:endParaRPr lang="fr-FR" sz="2000" i="1" dirty="0">
              <a:solidFill>
                <a:srgbClr val="0000FF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err="1" smtClean="0"/>
              <a:t>Sequential</a:t>
            </a:r>
            <a:r>
              <a:rPr lang="fr-FR" dirty="0" smtClean="0"/>
              <a:t> PM10 </a:t>
            </a:r>
            <a:r>
              <a:rPr lang="fr-FR" dirty="0" err="1" smtClean="0"/>
              <a:t>forecasting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13C94-C668-3E4A-B72A-092548290D8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43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Sequential</a:t>
            </a:r>
            <a:r>
              <a:rPr lang="fr-FR" dirty="0" smtClean="0"/>
              <a:t> </a:t>
            </a:r>
            <a:r>
              <a:rPr lang="fr-FR" dirty="0" err="1" smtClean="0"/>
              <a:t>prediction</a:t>
            </a:r>
            <a:r>
              <a:rPr lang="fr-FR" dirty="0" smtClean="0"/>
              <a:t> </a:t>
            </a:r>
            <a:r>
              <a:rPr lang="fr-FR" dirty="0" err="1" smtClean="0"/>
              <a:t>framework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/>
          <a:lstStyle/>
          <a:p>
            <a:r>
              <a:rPr lang="fr-FR" sz="2000" dirty="0"/>
              <a:t>The </a:t>
            </a:r>
            <a:r>
              <a:rPr lang="fr-FR" sz="2000" dirty="0" err="1"/>
              <a:t>complete</a:t>
            </a:r>
            <a:r>
              <a:rPr lang="fr-FR" sz="2000" dirty="0"/>
              <a:t> time </a:t>
            </a:r>
            <a:r>
              <a:rPr lang="fr-FR" sz="2000" dirty="0" err="1" smtClean="0"/>
              <a:t>series</a:t>
            </a:r>
            <a:r>
              <a:rPr lang="fr-FR" sz="2000" dirty="0" smtClean="0"/>
              <a:t> </a:t>
            </a:r>
            <a:r>
              <a:rPr lang="fr-FR" sz="2000" dirty="0" err="1" smtClean="0"/>
              <a:t>from</a:t>
            </a:r>
            <a:r>
              <a:rPr lang="fr-FR" sz="2000" dirty="0" smtClean="0"/>
              <a:t> instant </a:t>
            </a:r>
            <a:r>
              <a:rPr lang="fr-FR" sz="2000" i="1" dirty="0" smtClean="0"/>
              <a:t>1</a:t>
            </a:r>
            <a:r>
              <a:rPr lang="fr-FR" sz="2000" dirty="0" smtClean="0"/>
              <a:t> to </a:t>
            </a:r>
            <a:r>
              <a:rPr lang="fr-FR" sz="2000" i="1" dirty="0" err="1" smtClean="0"/>
              <a:t>T</a:t>
            </a:r>
            <a:r>
              <a:rPr lang="fr-FR" sz="2000" dirty="0" smtClean="0"/>
              <a:t>: </a:t>
            </a:r>
          </a:p>
          <a:p>
            <a:pPr marL="0" indent="0">
              <a:buNone/>
            </a:pPr>
            <a:r>
              <a:rPr lang="fr-FR" sz="2000" dirty="0"/>
              <a:t>	</a:t>
            </a:r>
            <a:r>
              <a:rPr lang="fr-FR" sz="2000" dirty="0" smtClean="0"/>
              <a:t>	</a:t>
            </a:r>
            <a:r>
              <a:rPr lang="fr-FR" sz="2000" i="1" dirty="0" smtClean="0">
                <a:solidFill>
                  <a:srgbClr val="3366FF"/>
                </a:solidFill>
              </a:rPr>
              <a:t>y</a:t>
            </a:r>
            <a:r>
              <a:rPr lang="fr-FR" sz="2000" i="1" baseline="-25000" dirty="0" smtClean="0">
                <a:solidFill>
                  <a:srgbClr val="3366FF"/>
                </a:solidFill>
              </a:rPr>
              <a:t>1</a:t>
            </a:r>
            <a:r>
              <a:rPr lang="fr-FR" sz="2000" i="1" dirty="0">
                <a:solidFill>
                  <a:srgbClr val="3366FF"/>
                </a:solidFill>
              </a:rPr>
              <a:t>,…, </a:t>
            </a:r>
            <a:r>
              <a:rPr lang="fr-FR" sz="2000" i="1" dirty="0" err="1">
                <a:solidFill>
                  <a:srgbClr val="3366FF"/>
                </a:solidFill>
              </a:rPr>
              <a:t>y</a:t>
            </a:r>
            <a:r>
              <a:rPr lang="fr-FR" sz="2000" i="1" baseline="-25000" dirty="0" err="1">
                <a:solidFill>
                  <a:srgbClr val="3366FF"/>
                </a:solidFill>
              </a:rPr>
              <a:t>t</a:t>
            </a:r>
            <a:r>
              <a:rPr lang="fr-FR" sz="2000" i="1" dirty="0">
                <a:solidFill>
                  <a:srgbClr val="3366FF"/>
                </a:solidFill>
              </a:rPr>
              <a:t>,…, </a:t>
            </a:r>
            <a:r>
              <a:rPr lang="fr-FR" sz="2000" i="1" dirty="0" err="1">
                <a:solidFill>
                  <a:srgbClr val="3366FF"/>
                </a:solidFill>
              </a:rPr>
              <a:t>y</a:t>
            </a:r>
            <a:r>
              <a:rPr lang="fr-FR" sz="2000" i="1" baseline="-25000" dirty="0" err="1">
                <a:solidFill>
                  <a:srgbClr val="3366FF"/>
                </a:solidFill>
              </a:rPr>
              <a:t>T</a:t>
            </a:r>
            <a:r>
              <a:rPr lang="fr-FR" sz="2000" i="1" baseline="-25000" dirty="0">
                <a:solidFill>
                  <a:srgbClr val="3366FF"/>
                </a:solidFill>
              </a:rPr>
              <a:t> </a:t>
            </a:r>
            <a:r>
              <a:rPr lang="fr-FR" sz="2000" i="1" dirty="0"/>
              <a:t>∈ [0, B]</a:t>
            </a:r>
          </a:p>
          <a:p>
            <a:r>
              <a:rPr lang="fr-FR" sz="2000" b="1" dirty="0" err="1"/>
              <a:t>P</a:t>
            </a:r>
            <a:r>
              <a:rPr lang="fr-FR" sz="2000" b="1" dirty="0" err="1" smtClean="0"/>
              <a:t>roblem</a:t>
            </a:r>
            <a:r>
              <a:rPr lang="fr-FR" sz="2000" dirty="0"/>
              <a:t> : </a:t>
            </a:r>
            <a:r>
              <a:rPr lang="fr-FR" sz="2000" dirty="0" err="1"/>
              <a:t>forecasting</a:t>
            </a:r>
            <a:r>
              <a:rPr lang="fr-FR" sz="2000" dirty="0"/>
              <a:t> </a:t>
            </a:r>
            <a:r>
              <a:rPr lang="fr-FR" sz="2000" i="1" dirty="0" err="1"/>
              <a:t>y</a:t>
            </a:r>
            <a:r>
              <a:rPr lang="fr-FR" sz="2000" i="1" baseline="-25000" dirty="0" err="1"/>
              <a:t>t</a:t>
            </a:r>
            <a:r>
              <a:rPr lang="fr-FR" sz="2000" dirty="0"/>
              <a:t>, </a:t>
            </a:r>
            <a:r>
              <a:rPr lang="fr-FR" sz="2000" dirty="0" err="1"/>
              <a:t>given</a:t>
            </a:r>
            <a:r>
              <a:rPr lang="fr-FR" sz="2000" dirty="0"/>
              <a:t> the </a:t>
            </a:r>
            <a:r>
              <a:rPr lang="fr-FR" sz="2000" dirty="0" err="1"/>
              <a:t>past</a:t>
            </a:r>
            <a:r>
              <a:rPr lang="fr-FR" sz="2000" dirty="0"/>
              <a:t> values of instant </a:t>
            </a:r>
            <a:r>
              <a:rPr lang="fr-FR" sz="2000" i="1" dirty="0" err="1"/>
              <a:t>t</a:t>
            </a:r>
            <a:r>
              <a:rPr lang="fr-FR" sz="2000" dirty="0"/>
              <a:t> : </a:t>
            </a:r>
            <a:r>
              <a:rPr lang="fr-FR" sz="2000" i="1" dirty="0"/>
              <a:t>y</a:t>
            </a:r>
            <a:r>
              <a:rPr lang="fr-FR" sz="2000" i="1" baseline="-25000" dirty="0"/>
              <a:t>1</a:t>
            </a:r>
            <a:r>
              <a:rPr lang="fr-FR" sz="2000" i="1" dirty="0"/>
              <a:t>,…, y</a:t>
            </a:r>
            <a:r>
              <a:rPr lang="fr-FR" sz="2000" i="1" baseline="-25000" dirty="0"/>
              <a:t>t-1</a:t>
            </a:r>
            <a:endParaRPr lang="fr-FR" sz="2000" i="1" dirty="0"/>
          </a:p>
          <a:p>
            <a:pPr marL="0" indent="0">
              <a:buNone/>
            </a:pPr>
            <a:r>
              <a:rPr lang="fr-FR" sz="2000" dirty="0" smtClean="0"/>
              <a:t> 	and </a:t>
            </a:r>
            <a:r>
              <a:rPr lang="fr-FR" sz="2000" dirty="0" err="1"/>
              <a:t>using</a:t>
            </a:r>
            <a:r>
              <a:rPr lang="fr-FR" sz="2000" dirty="0"/>
              <a:t> </a:t>
            </a:r>
            <a:r>
              <a:rPr lang="fr-FR" sz="2000" b="1" i="1" dirty="0">
                <a:solidFill>
                  <a:srgbClr val="FF0000"/>
                </a:solidFill>
              </a:rPr>
              <a:t>K</a:t>
            </a:r>
            <a:r>
              <a:rPr lang="fr-FR" sz="2000" b="1" dirty="0"/>
              <a:t> </a:t>
            </a:r>
            <a:r>
              <a:rPr lang="fr-FR" sz="2000" dirty="0" err="1"/>
              <a:t>given</a:t>
            </a:r>
            <a:r>
              <a:rPr lang="fr-FR" sz="2000" dirty="0"/>
              <a:t> </a:t>
            </a:r>
            <a:r>
              <a:rPr lang="fr-FR" sz="2000" b="1" dirty="0">
                <a:solidFill>
                  <a:srgbClr val="FF0000"/>
                </a:solidFill>
              </a:rPr>
              <a:t>experts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/>
              <a:t>(</a:t>
            </a:r>
            <a:r>
              <a:rPr lang="fr-FR" sz="2000" i="1" dirty="0"/>
              <a:t>K</a:t>
            </a:r>
            <a:r>
              <a:rPr lang="fr-FR" sz="2000" dirty="0"/>
              <a:t> </a:t>
            </a:r>
            <a:r>
              <a:rPr lang="fr-FR" sz="2000" dirty="0" err="1"/>
              <a:t>finite</a:t>
            </a:r>
            <a:r>
              <a:rPr lang="fr-FR" sz="2000" dirty="0"/>
              <a:t>) </a:t>
            </a:r>
            <a:r>
              <a:rPr lang="fr-FR" sz="2000" dirty="0" err="1" smtClean="0"/>
              <a:t>known</a:t>
            </a:r>
            <a:r>
              <a:rPr lang="fr-FR" sz="2000" dirty="0" smtClean="0"/>
              <a:t> </a:t>
            </a:r>
            <a:r>
              <a:rPr lang="fr-FR" sz="2000" dirty="0" err="1" smtClean="0"/>
              <a:t>only</a:t>
            </a:r>
            <a:r>
              <a:rPr lang="fr-FR" sz="2000" dirty="0" smtClean="0"/>
              <a:t> </a:t>
            </a:r>
            <a:r>
              <a:rPr lang="fr-FR" sz="2000" dirty="0" err="1" smtClean="0"/>
              <a:t>through</a:t>
            </a:r>
            <a:r>
              <a:rPr lang="fr-FR" sz="2000" dirty="0" smtClean="0"/>
              <a:t>:</a:t>
            </a:r>
            <a:endParaRPr lang="fr-FR" sz="2000" dirty="0"/>
          </a:p>
          <a:p>
            <a:pPr marL="0" indent="0">
              <a:buNone/>
            </a:pPr>
            <a:r>
              <a:rPr lang="fr-FR" sz="2000" dirty="0">
                <a:solidFill>
                  <a:srgbClr val="3366FF"/>
                </a:solidFill>
              </a:rPr>
              <a:t>	</a:t>
            </a:r>
            <a:r>
              <a:rPr lang="fr-FR" sz="2000" dirty="0" smtClean="0">
                <a:solidFill>
                  <a:srgbClr val="3366FF"/>
                </a:solidFill>
              </a:rPr>
              <a:t>- </a:t>
            </a:r>
            <a:r>
              <a:rPr lang="fr-FR" sz="2000" dirty="0" err="1" smtClean="0">
                <a:solidFill>
                  <a:srgbClr val="3366FF"/>
                </a:solidFill>
              </a:rPr>
              <a:t>their</a:t>
            </a:r>
            <a:r>
              <a:rPr lang="fr-FR" sz="2000" dirty="0" smtClean="0">
                <a:solidFill>
                  <a:srgbClr val="3366FF"/>
                </a:solidFill>
              </a:rPr>
              <a:t> </a:t>
            </a:r>
            <a:r>
              <a:rPr lang="fr-FR" sz="2000" dirty="0" err="1">
                <a:solidFill>
                  <a:srgbClr val="3366FF"/>
                </a:solidFill>
              </a:rPr>
              <a:t>instantaneous</a:t>
            </a:r>
            <a:r>
              <a:rPr lang="fr-FR" sz="2000" dirty="0">
                <a:solidFill>
                  <a:srgbClr val="3366FF"/>
                </a:solidFill>
              </a:rPr>
              <a:t> </a:t>
            </a:r>
            <a:r>
              <a:rPr lang="fr-FR" sz="2000" dirty="0" err="1">
                <a:solidFill>
                  <a:srgbClr val="3366FF"/>
                </a:solidFill>
              </a:rPr>
              <a:t>predictions</a:t>
            </a:r>
            <a:r>
              <a:rPr lang="fr-FR" sz="2000" dirty="0">
                <a:solidFill>
                  <a:srgbClr val="3366FF"/>
                </a:solidFill>
              </a:rPr>
              <a:t> </a:t>
            </a:r>
            <a:r>
              <a:rPr lang="fr-FR" sz="2000" dirty="0"/>
              <a:t>of </a:t>
            </a:r>
            <a:r>
              <a:rPr lang="fr-FR" sz="2000" i="1" dirty="0" err="1"/>
              <a:t>y</a:t>
            </a:r>
            <a:r>
              <a:rPr lang="fr-FR" sz="2000" i="1" baseline="-25000" dirty="0" err="1"/>
              <a:t>t</a:t>
            </a:r>
            <a:r>
              <a:rPr lang="fr-FR" sz="2000" dirty="0"/>
              <a:t> </a:t>
            </a:r>
            <a:r>
              <a:rPr lang="fr-FR" sz="2000" dirty="0" err="1"/>
              <a:t>denoted</a:t>
            </a:r>
            <a:r>
              <a:rPr lang="fr-FR" sz="2000" dirty="0"/>
              <a:t> by 	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/>
              <a:t>	</a:t>
            </a:r>
            <a:r>
              <a:rPr lang="fr-FR" sz="2000" dirty="0" smtClean="0"/>
              <a:t>	</a:t>
            </a:r>
            <a:r>
              <a:rPr lang="fr-FR" sz="2000" i="1" dirty="0" err="1" smtClean="0">
                <a:solidFill>
                  <a:srgbClr val="3366FF"/>
                </a:solidFill>
              </a:rPr>
              <a:t>x</a:t>
            </a:r>
            <a:r>
              <a:rPr lang="fr-FR" sz="2000" i="1" baseline="-25000" dirty="0" err="1" smtClean="0">
                <a:solidFill>
                  <a:srgbClr val="3366FF"/>
                </a:solidFill>
              </a:rPr>
              <a:t>t</a:t>
            </a:r>
            <a:r>
              <a:rPr lang="fr-FR" sz="2000" i="1" dirty="0" smtClean="0">
                <a:solidFill>
                  <a:srgbClr val="3366FF"/>
                </a:solidFill>
              </a:rPr>
              <a:t> </a:t>
            </a:r>
            <a:r>
              <a:rPr lang="fr-FR" sz="2000" i="1" dirty="0">
                <a:solidFill>
                  <a:srgbClr val="3366FF"/>
                </a:solidFill>
              </a:rPr>
              <a:t>= (x</a:t>
            </a:r>
            <a:r>
              <a:rPr lang="fr-FR" sz="2000" i="1" baseline="-25000" dirty="0">
                <a:solidFill>
                  <a:srgbClr val="3366FF"/>
                </a:solidFill>
              </a:rPr>
              <a:t>1,t</a:t>
            </a:r>
            <a:r>
              <a:rPr lang="fr-FR" sz="2000" i="1" dirty="0">
                <a:solidFill>
                  <a:srgbClr val="3366FF"/>
                </a:solidFill>
              </a:rPr>
              <a:t>,…,</a:t>
            </a:r>
            <a:r>
              <a:rPr lang="fr-FR" sz="2000" i="1" dirty="0" err="1">
                <a:solidFill>
                  <a:srgbClr val="3366FF"/>
                </a:solidFill>
              </a:rPr>
              <a:t>x</a:t>
            </a:r>
            <a:r>
              <a:rPr lang="fr-FR" sz="2000" i="1" baseline="-25000" dirty="0" err="1">
                <a:solidFill>
                  <a:srgbClr val="3366FF"/>
                </a:solidFill>
              </a:rPr>
              <a:t>K,t</a:t>
            </a:r>
            <a:r>
              <a:rPr lang="fr-FR" sz="2000" i="1" dirty="0">
                <a:solidFill>
                  <a:srgbClr val="3366FF"/>
                </a:solidFill>
              </a:rPr>
              <a:t>) </a:t>
            </a:r>
            <a:r>
              <a:rPr lang="fr-FR" sz="2000" i="1" dirty="0"/>
              <a:t>∈ [0, B]</a:t>
            </a:r>
            <a:r>
              <a:rPr lang="fr-FR" sz="2000" i="1" baseline="30000" dirty="0"/>
              <a:t>K</a:t>
            </a:r>
            <a:endParaRPr lang="fr-FR" sz="2000" i="1" dirty="0"/>
          </a:p>
          <a:p>
            <a:pPr marL="0" indent="0">
              <a:buNone/>
            </a:pPr>
            <a:r>
              <a:rPr lang="fr-FR" sz="2000" b="1" dirty="0" smtClean="0"/>
              <a:t>	</a:t>
            </a:r>
            <a:r>
              <a:rPr lang="fr-FR" sz="2000" b="1" dirty="0" smtClean="0">
                <a:solidFill>
                  <a:srgbClr val="3366FF"/>
                </a:solidFill>
              </a:rPr>
              <a:t>- </a:t>
            </a:r>
            <a:r>
              <a:rPr lang="fr-FR" sz="2000" dirty="0" smtClean="0">
                <a:solidFill>
                  <a:srgbClr val="3366FF"/>
                </a:solidFill>
              </a:rPr>
              <a:t>the </a:t>
            </a:r>
            <a:r>
              <a:rPr lang="fr-FR" sz="2000" dirty="0" err="1" smtClean="0">
                <a:solidFill>
                  <a:srgbClr val="3366FF"/>
                </a:solidFill>
              </a:rPr>
              <a:t>history</a:t>
            </a:r>
            <a:r>
              <a:rPr lang="fr-FR" sz="2000" dirty="0" smtClean="0">
                <a:solidFill>
                  <a:srgbClr val="3366FF"/>
                </a:solidFill>
              </a:rPr>
              <a:t> </a:t>
            </a:r>
            <a:r>
              <a:rPr lang="fr-FR" sz="2000" dirty="0">
                <a:solidFill>
                  <a:srgbClr val="3366FF"/>
                </a:solidFill>
              </a:rPr>
              <a:t>of </a:t>
            </a:r>
            <a:r>
              <a:rPr lang="fr-FR" sz="2000" dirty="0" err="1">
                <a:solidFill>
                  <a:srgbClr val="3366FF"/>
                </a:solidFill>
              </a:rPr>
              <a:t>their</a:t>
            </a:r>
            <a:r>
              <a:rPr lang="fr-FR" sz="2000" dirty="0">
                <a:solidFill>
                  <a:srgbClr val="3366FF"/>
                </a:solidFill>
              </a:rPr>
              <a:t> </a:t>
            </a:r>
            <a:r>
              <a:rPr lang="fr-FR" sz="2000" dirty="0" err="1">
                <a:solidFill>
                  <a:srgbClr val="3366FF"/>
                </a:solidFill>
              </a:rPr>
              <a:t>predictions</a:t>
            </a:r>
            <a:r>
              <a:rPr lang="fr-FR" sz="2000" dirty="0">
                <a:solidFill>
                  <a:srgbClr val="3366FF"/>
                </a:solidFill>
              </a:rPr>
              <a:t>  </a:t>
            </a:r>
            <a:endParaRPr lang="fr-FR" sz="2000" dirty="0" smtClean="0">
              <a:solidFill>
                <a:srgbClr val="3366FF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3366FF"/>
                </a:solidFill>
              </a:rPr>
              <a:t>	</a:t>
            </a:r>
            <a:r>
              <a:rPr lang="fr-FR" sz="2000" dirty="0" smtClean="0">
                <a:solidFill>
                  <a:srgbClr val="3366FF"/>
                </a:solidFill>
              </a:rPr>
              <a:t>	</a:t>
            </a:r>
            <a:r>
              <a:rPr lang="fr-FR" sz="2000" i="1" dirty="0" smtClean="0">
                <a:solidFill>
                  <a:srgbClr val="3366FF"/>
                </a:solidFill>
              </a:rPr>
              <a:t>x</a:t>
            </a:r>
            <a:r>
              <a:rPr lang="fr-FR" sz="2000" i="1" baseline="-25000" dirty="0" smtClean="0">
                <a:solidFill>
                  <a:srgbClr val="3366FF"/>
                </a:solidFill>
              </a:rPr>
              <a:t>1</a:t>
            </a:r>
            <a:r>
              <a:rPr lang="fr-FR" sz="2000" i="1" baseline="30000" dirty="0" smtClean="0">
                <a:solidFill>
                  <a:srgbClr val="3366FF"/>
                </a:solidFill>
              </a:rPr>
              <a:t>t</a:t>
            </a:r>
            <a:r>
              <a:rPr lang="fr-FR" sz="2000" i="1" dirty="0" smtClean="0">
                <a:solidFill>
                  <a:srgbClr val="3366FF"/>
                </a:solidFill>
              </a:rPr>
              <a:t> </a:t>
            </a:r>
            <a:r>
              <a:rPr lang="fr-FR" sz="2000" i="1" dirty="0">
                <a:solidFill>
                  <a:srgbClr val="3366FF"/>
                </a:solidFill>
              </a:rPr>
              <a:t>= x</a:t>
            </a:r>
            <a:r>
              <a:rPr lang="fr-FR" sz="2000" i="1" baseline="-25000" dirty="0">
                <a:solidFill>
                  <a:srgbClr val="3366FF"/>
                </a:solidFill>
              </a:rPr>
              <a:t>1</a:t>
            </a:r>
            <a:r>
              <a:rPr lang="fr-FR" sz="2000" i="1" dirty="0">
                <a:solidFill>
                  <a:srgbClr val="3366FF"/>
                </a:solidFill>
              </a:rPr>
              <a:t>,…,</a:t>
            </a:r>
            <a:r>
              <a:rPr lang="fr-FR" sz="2000" i="1" dirty="0" err="1">
                <a:solidFill>
                  <a:srgbClr val="3366FF"/>
                </a:solidFill>
              </a:rPr>
              <a:t>x</a:t>
            </a:r>
            <a:r>
              <a:rPr lang="fr-FR" sz="2000" i="1" baseline="-25000" dirty="0" err="1">
                <a:solidFill>
                  <a:srgbClr val="3366FF"/>
                </a:solidFill>
              </a:rPr>
              <a:t>t</a:t>
            </a:r>
            <a:r>
              <a:rPr lang="fr-FR" sz="2000" i="1" dirty="0">
                <a:solidFill>
                  <a:srgbClr val="3366FF"/>
                </a:solidFill>
              </a:rPr>
              <a:t> </a:t>
            </a:r>
            <a:endParaRPr lang="fr-FR" sz="2000" i="1" dirty="0" smtClean="0">
              <a:solidFill>
                <a:srgbClr val="3366FF"/>
              </a:solidFill>
            </a:endParaRPr>
          </a:p>
          <a:p>
            <a:r>
              <a:rPr lang="fr-FR" sz="2000" dirty="0" err="1"/>
              <a:t>I</a:t>
            </a:r>
            <a:r>
              <a:rPr lang="fr-FR" sz="2000" b="1" dirty="0" err="1" smtClean="0"/>
              <a:t>dea</a:t>
            </a:r>
            <a:r>
              <a:rPr lang="fr-FR" sz="2000" dirty="0"/>
              <a:t> : to </a:t>
            </a:r>
            <a:r>
              <a:rPr lang="fr-FR" sz="2000" dirty="0" err="1"/>
              <a:t>optimally</a:t>
            </a:r>
            <a:r>
              <a:rPr lang="fr-FR" sz="2000" dirty="0"/>
              <a:t> combine the </a:t>
            </a:r>
            <a:r>
              <a:rPr lang="fr-FR" sz="2000" dirty="0" err="1"/>
              <a:t>predictions</a:t>
            </a:r>
            <a:r>
              <a:rPr lang="fr-FR" sz="2000" dirty="0"/>
              <a:t> </a:t>
            </a:r>
          </a:p>
          <a:p>
            <a:pPr marL="0" indent="0">
              <a:buNone/>
            </a:pPr>
            <a:r>
              <a:rPr lang="fr-FR" sz="2000" dirty="0"/>
              <a:t> </a:t>
            </a:r>
            <a:r>
              <a:rPr lang="fr-FR" sz="2000" dirty="0" smtClean="0"/>
              <a:t>		</a:t>
            </a:r>
            <a:r>
              <a:rPr lang="fr-FR" sz="2000" i="1" dirty="0" err="1" smtClean="0">
                <a:solidFill>
                  <a:srgbClr val="FF0000"/>
                </a:solidFill>
              </a:rPr>
              <a:t>ŷ</a:t>
            </a:r>
            <a:r>
              <a:rPr lang="fr-FR" sz="2000" i="1" baseline="-25000" dirty="0" err="1" smtClean="0">
                <a:solidFill>
                  <a:srgbClr val="FF0000"/>
                </a:solidFill>
              </a:rPr>
              <a:t>t</a:t>
            </a:r>
            <a:r>
              <a:rPr lang="fr-FR" sz="2000" i="1" dirty="0" smtClean="0">
                <a:solidFill>
                  <a:srgbClr val="FF0000"/>
                </a:solidFill>
              </a:rPr>
              <a:t> </a:t>
            </a:r>
            <a:r>
              <a:rPr lang="fr-FR" sz="2000" i="1" dirty="0">
                <a:solidFill>
                  <a:srgbClr val="FF0000"/>
                </a:solidFill>
              </a:rPr>
              <a:t>= </a:t>
            </a:r>
            <a:r>
              <a:rPr lang="fr-FR" sz="2000" i="1" dirty="0" err="1">
                <a:solidFill>
                  <a:srgbClr val="FF0000"/>
                </a:solidFill>
              </a:rPr>
              <a:t>p</a:t>
            </a:r>
            <a:r>
              <a:rPr lang="fr-FR" sz="2000" i="1" baseline="-25000" dirty="0" err="1">
                <a:solidFill>
                  <a:srgbClr val="FF0000"/>
                </a:solidFill>
              </a:rPr>
              <a:t>t</a:t>
            </a:r>
            <a:r>
              <a:rPr lang="fr-FR" sz="2000" i="1" dirty="0" err="1">
                <a:solidFill>
                  <a:srgbClr val="FF0000"/>
                </a:solidFill>
              </a:rPr>
              <a:t>.x</a:t>
            </a:r>
            <a:r>
              <a:rPr lang="fr-FR" sz="2000" i="1" baseline="-25000" dirty="0" err="1">
                <a:solidFill>
                  <a:srgbClr val="FF0000"/>
                </a:solidFill>
              </a:rPr>
              <a:t>t</a:t>
            </a:r>
            <a:r>
              <a:rPr lang="fr-FR" sz="2000" i="1" dirty="0">
                <a:solidFill>
                  <a:srgbClr val="FF0000"/>
                </a:solidFill>
              </a:rPr>
              <a:t> = </a:t>
            </a:r>
            <a:r>
              <a:rPr lang="fr-FR" sz="2000" i="1" dirty="0" err="1">
                <a:solidFill>
                  <a:srgbClr val="FF0000"/>
                </a:solidFill>
              </a:rPr>
              <a:t>Σ</a:t>
            </a:r>
            <a:r>
              <a:rPr lang="fr-FR" sz="2000" i="1" baseline="-25000" dirty="0" err="1">
                <a:solidFill>
                  <a:srgbClr val="FF0000"/>
                </a:solidFill>
              </a:rPr>
              <a:t>k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p</a:t>
            </a:r>
            <a:r>
              <a:rPr lang="fr-FR" sz="2000" i="1" baseline="-25000" dirty="0" err="1">
                <a:solidFill>
                  <a:srgbClr val="FF0000"/>
                </a:solidFill>
              </a:rPr>
              <a:t>k,t</a:t>
            </a:r>
            <a:r>
              <a:rPr lang="fr-FR" sz="2000" i="1" dirty="0">
                <a:solidFill>
                  <a:srgbClr val="FF0000"/>
                </a:solidFill>
              </a:rPr>
              <a:t> x</a:t>
            </a:r>
            <a:r>
              <a:rPr lang="fr-FR" sz="2000" i="1" baseline="-25000" dirty="0">
                <a:solidFill>
                  <a:srgbClr val="FF0000"/>
                </a:solidFill>
              </a:rPr>
              <a:t> </a:t>
            </a:r>
            <a:r>
              <a:rPr lang="fr-FR" sz="2000" i="1" baseline="-25000" dirty="0" err="1">
                <a:solidFill>
                  <a:srgbClr val="FF0000"/>
                </a:solidFill>
              </a:rPr>
              <a:t>k,t</a:t>
            </a:r>
            <a:endParaRPr lang="fr-FR" sz="20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000" dirty="0"/>
              <a:t>	</a:t>
            </a:r>
            <a:r>
              <a:rPr lang="fr-FR" sz="2000" dirty="0" smtClean="0"/>
              <a:t>by </a:t>
            </a:r>
            <a:r>
              <a:rPr lang="fr-FR" sz="2000" dirty="0" err="1"/>
              <a:t>choosing</a:t>
            </a:r>
            <a:r>
              <a:rPr lang="fr-FR" sz="2000" dirty="0"/>
              <a:t> the </a:t>
            </a:r>
            <a:r>
              <a:rPr lang="fr-FR" sz="2000" dirty="0" err="1"/>
              <a:t>weights</a:t>
            </a:r>
            <a:r>
              <a:rPr lang="fr-FR" sz="2000" dirty="0"/>
              <a:t> </a:t>
            </a:r>
            <a:r>
              <a:rPr lang="fr-FR" sz="2000" i="1" dirty="0"/>
              <a:t>p</a:t>
            </a:r>
            <a:r>
              <a:rPr lang="fr-FR" sz="2000" i="1" baseline="-25000" dirty="0"/>
              <a:t>t</a:t>
            </a:r>
            <a:r>
              <a:rPr lang="fr-FR" sz="2000" i="1" dirty="0"/>
              <a:t> = (p</a:t>
            </a:r>
            <a:r>
              <a:rPr lang="fr-FR" sz="2000" i="1" baseline="-25000" dirty="0"/>
              <a:t>1,t</a:t>
            </a:r>
            <a:r>
              <a:rPr lang="fr-FR" sz="2000" i="1" dirty="0"/>
              <a:t>,…,</a:t>
            </a:r>
            <a:r>
              <a:rPr lang="fr-FR" sz="2000" i="1" dirty="0" err="1"/>
              <a:t>p</a:t>
            </a:r>
            <a:r>
              <a:rPr lang="fr-FR" sz="2000" i="1" baseline="-25000" dirty="0" err="1"/>
              <a:t>K,t</a:t>
            </a:r>
            <a:r>
              <a:rPr lang="fr-FR" sz="2000" i="1" dirty="0"/>
              <a:t>) </a:t>
            </a:r>
            <a:r>
              <a:rPr lang="fr-FR" sz="2000" dirty="0" err="1"/>
              <a:t>at</a:t>
            </a:r>
            <a:r>
              <a:rPr lang="fr-FR" sz="2000" dirty="0"/>
              <a:t> </a:t>
            </a:r>
            <a:r>
              <a:rPr lang="fr-FR" sz="2000" dirty="0" err="1"/>
              <a:t>each</a:t>
            </a:r>
            <a:r>
              <a:rPr lang="fr-FR" sz="2000" dirty="0"/>
              <a:t> </a:t>
            </a:r>
            <a:r>
              <a:rPr lang="fr-FR" sz="2000" dirty="0" err="1" smtClean="0"/>
              <a:t>step</a:t>
            </a:r>
            <a:endParaRPr lang="fr-FR" sz="2000" dirty="0"/>
          </a:p>
          <a:p>
            <a:pPr marL="0" indent="0">
              <a:buNone/>
            </a:pPr>
            <a:r>
              <a:rPr lang="fr-FR" sz="2000" dirty="0" smtClean="0"/>
              <a:t>	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/>
              <a:t>respect to the </a:t>
            </a:r>
            <a:r>
              <a:rPr lang="fr-FR" sz="2000" dirty="0" err="1" smtClean="0"/>
              <a:t>instantaneous</a:t>
            </a:r>
            <a:r>
              <a:rPr lang="fr-FR" sz="2000" dirty="0" smtClean="0"/>
              <a:t> </a:t>
            </a:r>
            <a:r>
              <a:rPr lang="fr-FR" sz="2000" dirty="0" err="1"/>
              <a:t>losses</a:t>
            </a:r>
            <a:r>
              <a:rPr lang="fr-FR" sz="2000" dirty="0"/>
              <a:t> : </a:t>
            </a:r>
            <a:r>
              <a:rPr lang="fr-FR" sz="2000" i="1" dirty="0" err="1" smtClean="0">
                <a:solidFill>
                  <a:srgbClr val="3366FF"/>
                </a:solidFill>
              </a:rPr>
              <a:t>L</a:t>
            </a:r>
            <a:r>
              <a:rPr lang="fr-FR" sz="2000" i="1" baseline="-25000" dirty="0" err="1" smtClean="0">
                <a:solidFill>
                  <a:srgbClr val="3366FF"/>
                </a:solidFill>
              </a:rPr>
              <a:t>t</a:t>
            </a:r>
            <a:r>
              <a:rPr lang="fr-FR" sz="2000" i="1" dirty="0" smtClean="0">
                <a:solidFill>
                  <a:srgbClr val="3366FF"/>
                </a:solidFill>
              </a:rPr>
              <a:t>(x</a:t>
            </a:r>
            <a:r>
              <a:rPr lang="fr-FR" sz="2000" i="1" dirty="0">
                <a:solidFill>
                  <a:srgbClr val="3366FF"/>
                </a:solidFill>
              </a:rPr>
              <a:t>)  =  (</a:t>
            </a:r>
            <a:r>
              <a:rPr lang="fr-FR" sz="2000" i="1" dirty="0" err="1">
                <a:solidFill>
                  <a:srgbClr val="3366FF"/>
                </a:solidFill>
              </a:rPr>
              <a:t>y</a:t>
            </a:r>
            <a:r>
              <a:rPr lang="fr-FR" sz="2000" i="1" baseline="-25000" dirty="0" err="1">
                <a:solidFill>
                  <a:srgbClr val="3366FF"/>
                </a:solidFill>
              </a:rPr>
              <a:t>t</a:t>
            </a:r>
            <a:r>
              <a:rPr lang="fr-FR" sz="2000" i="1" dirty="0">
                <a:solidFill>
                  <a:srgbClr val="3366FF"/>
                </a:solidFill>
              </a:rPr>
              <a:t>  − x)</a:t>
            </a:r>
            <a:r>
              <a:rPr lang="fr-FR" sz="2000" i="1" baseline="30000" dirty="0">
                <a:solidFill>
                  <a:srgbClr val="3366FF"/>
                </a:solidFill>
              </a:rPr>
              <a:t>2</a:t>
            </a:r>
            <a:r>
              <a:rPr lang="fr-FR" sz="2000" i="1" dirty="0"/>
              <a:t>  </a:t>
            </a:r>
          </a:p>
          <a:p>
            <a:pPr marL="0" indent="0">
              <a:buNone/>
            </a:pPr>
            <a:r>
              <a:rPr lang="fr-FR" sz="2000" dirty="0" smtClean="0"/>
              <a:t>	and </a:t>
            </a:r>
            <a:r>
              <a:rPr lang="fr-FR" sz="2000" dirty="0"/>
              <a:t>the </a:t>
            </a:r>
            <a:r>
              <a:rPr lang="fr-FR" sz="2000" dirty="0" err="1"/>
              <a:t>individuals</a:t>
            </a:r>
            <a:r>
              <a:rPr lang="fr-FR" sz="2000" dirty="0"/>
              <a:t> </a:t>
            </a:r>
            <a:r>
              <a:rPr lang="fr-FR" sz="2000" dirty="0" err="1"/>
              <a:t>losses</a:t>
            </a:r>
            <a:r>
              <a:rPr lang="fr-FR" sz="2000" dirty="0"/>
              <a:t> of the experts </a:t>
            </a:r>
            <a:r>
              <a:rPr lang="fr-FR" sz="2000" i="1" dirty="0" err="1" smtClean="0">
                <a:solidFill>
                  <a:srgbClr val="3366FF"/>
                </a:solidFill>
              </a:rPr>
              <a:t>L</a:t>
            </a:r>
            <a:r>
              <a:rPr lang="fr-FR" sz="2000" i="1" baseline="-25000" dirty="0" err="1" smtClean="0">
                <a:solidFill>
                  <a:srgbClr val="3366FF"/>
                </a:solidFill>
              </a:rPr>
              <a:t>t</a:t>
            </a:r>
            <a:r>
              <a:rPr lang="fr-FR" sz="2000" i="1" dirty="0">
                <a:solidFill>
                  <a:srgbClr val="3366FF"/>
                </a:solidFill>
              </a:rPr>
              <a:t>(</a:t>
            </a:r>
            <a:r>
              <a:rPr lang="fr-FR" sz="2000" i="1" dirty="0" err="1">
                <a:solidFill>
                  <a:srgbClr val="3366FF"/>
                </a:solidFill>
              </a:rPr>
              <a:t>x</a:t>
            </a:r>
            <a:r>
              <a:rPr lang="fr-FR" sz="2000" i="1" baseline="-25000" dirty="0" err="1">
                <a:solidFill>
                  <a:srgbClr val="3366FF"/>
                </a:solidFill>
              </a:rPr>
              <a:t>k,t</a:t>
            </a:r>
            <a:r>
              <a:rPr lang="fr-FR" sz="2000" i="1" dirty="0">
                <a:solidFill>
                  <a:srgbClr val="3366FF"/>
                </a:solidFill>
              </a:rPr>
              <a:t>)  =  (</a:t>
            </a:r>
            <a:r>
              <a:rPr lang="fr-FR" sz="2000" i="1" dirty="0" err="1">
                <a:solidFill>
                  <a:srgbClr val="3366FF"/>
                </a:solidFill>
              </a:rPr>
              <a:t>y</a:t>
            </a:r>
            <a:r>
              <a:rPr lang="fr-FR" sz="2000" i="1" baseline="-25000" dirty="0" err="1">
                <a:solidFill>
                  <a:srgbClr val="3366FF"/>
                </a:solidFill>
              </a:rPr>
              <a:t>t</a:t>
            </a:r>
            <a:r>
              <a:rPr lang="fr-FR" sz="2000" i="1" dirty="0">
                <a:solidFill>
                  <a:srgbClr val="3366FF"/>
                </a:solidFill>
              </a:rPr>
              <a:t>  − </a:t>
            </a:r>
            <a:r>
              <a:rPr lang="fr-FR" sz="2000" i="1" dirty="0" err="1">
                <a:solidFill>
                  <a:srgbClr val="3366FF"/>
                </a:solidFill>
              </a:rPr>
              <a:t>x</a:t>
            </a:r>
            <a:r>
              <a:rPr lang="fr-FR" sz="2000" i="1" baseline="-25000" dirty="0" err="1">
                <a:solidFill>
                  <a:srgbClr val="3366FF"/>
                </a:solidFill>
              </a:rPr>
              <a:t>k,t</a:t>
            </a:r>
            <a:r>
              <a:rPr lang="fr-FR" sz="2000" i="1" dirty="0">
                <a:solidFill>
                  <a:srgbClr val="3366FF"/>
                </a:solidFill>
              </a:rPr>
              <a:t>)</a:t>
            </a:r>
            <a:r>
              <a:rPr lang="fr-FR" sz="2000" i="1" baseline="30000" dirty="0">
                <a:solidFill>
                  <a:srgbClr val="3366FF"/>
                </a:solidFill>
              </a:rPr>
              <a:t>2</a:t>
            </a:r>
            <a:r>
              <a:rPr lang="fr-FR" sz="2000" i="1" dirty="0">
                <a:solidFill>
                  <a:srgbClr val="3366FF"/>
                </a:solidFill>
              </a:rPr>
              <a:t> </a:t>
            </a:r>
            <a:r>
              <a:rPr lang="fr-FR" sz="2000" i="1" dirty="0"/>
              <a:t> </a:t>
            </a:r>
          </a:p>
          <a:p>
            <a:pPr marL="0" indent="0">
              <a:buNone/>
            </a:pPr>
            <a:endParaRPr lang="fr-FR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Sequential PM10 forecasting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13C94-C668-3E4A-B72A-092548290D8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1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charset="0"/>
              </a:rPr>
              <a:t>PM10 monitoring </a:t>
            </a:r>
            <a:r>
              <a:rPr lang="fr-FR" dirty="0">
                <a:latin typeface="Calibri" charset="0"/>
              </a:rPr>
              <a:t>stations</a:t>
            </a:r>
          </a:p>
        </p:txBody>
      </p:sp>
      <p:sp>
        <p:nvSpPr>
          <p:cNvPr id="20482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20483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506CD1-0E93-994F-AAF7-FDF6A7C874DC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7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pic>
        <p:nvPicPr>
          <p:cNvPr id="20484" name="Image 23" descr="Macintosh HD:Users:jmpoggi:JMP:_RECHERCHE:ARTICLES:AE_2013:carte_situation_stations_ss_fo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57338"/>
            <a:ext cx="560863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227763" y="2017871"/>
            <a:ext cx="2916237" cy="31393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b="1" dirty="0" smtClean="0">
                <a:solidFill>
                  <a:srgbClr val="3366FF"/>
                </a:solidFill>
              </a:rPr>
              <a:t>Three background </a:t>
            </a:r>
            <a:r>
              <a:rPr lang="en-US" b="1" dirty="0">
                <a:solidFill>
                  <a:srgbClr val="3366FF"/>
                </a:solidFill>
              </a:rPr>
              <a:t>urban </a:t>
            </a:r>
            <a:r>
              <a:rPr lang="en-US" b="1" dirty="0" smtClean="0">
                <a:solidFill>
                  <a:srgbClr val="3366FF"/>
                </a:solidFill>
              </a:rPr>
              <a:t>stations</a:t>
            </a:r>
            <a:r>
              <a:rPr lang="en-US" dirty="0" smtClean="0"/>
              <a:t>:</a:t>
            </a:r>
            <a:endParaRPr lang="en-US" dirty="0"/>
          </a:p>
          <a:p>
            <a:pPr marL="285750" indent="-285750">
              <a:buFont typeface="Arial"/>
              <a:buChar char="•"/>
              <a:defRPr/>
            </a:pPr>
            <a:endParaRPr lang="en-US" dirty="0" smtClean="0">
              <a:solidFill>
                <a:srgbClr val="3366FF"/>
              </a:solidFill>
              <a:latin typeface="+mn-l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>
                <a:latin typeface="+mn-lt"/>
              </a:rPr>
              <a:t>Air </a:t>
            </a:r>
            <a:r>
              <a:rPr lang="en-US" dirty="0">
                <a:latin typeface="+mn-lt"/>
              </a:rPr>
              <a:t>Normand network </a:t>
            </a:r>
          </a:p>
          <a:p>
            <a:pPr>
              <a:defRPr/>
            </a:pPr>
            <a:r>
              <a:rPr lang="en-US" dirty="0" smtClean="0">
                <a:latin typeface="+mn-lt"/>
              </a:rPr>
              <a:t>     (</a:t>
            </a:r>
            <a:r>
              <a:rPr lang="en-US" dirty="0">
                <a:latin typeface="+mn-lt"/>
              </a:rPr>
              <a:t>Haute-Normandie</a:t>
            </a:r>
            <a:r>
              <a:rPr lang="en-US" dirty="0" smtClean="0">
                <a:latin typeface="+mn-lt"/>
              </a:rPr>
              <a:t>)</a:t>
            </a:r>
            <a:endParaRPr lang="en-US" dirty="0">
              <a:solidFill>
                <a:srgbClr val="3366FF"/>
              </a:solidFill>
              <a:latin typeface="+mn-lt"/>
            </a:endParaRPr>
          </a:p>
          <a:p>
            <a:pPr>
              <a:defRPr/>
            </a:pP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  </a:t>
            </a:r>
            <a:r>
              <a:rPr lang="en-US" b="1" dirty="0" smtClean="0">
                <a:solidFill>
                  <a:srgbClr val="3366FF"/>
                </a:solidFill>
                <a:latin typeface="+mn-lt"/>
              </a:rPr>
              <a:t>HRI (</a:t>
            </a:r>
            <a:r>
              <a:rPr lang="en-US" b="1" dirty="0">
                <a:solidFill>
                  <a:srgbClr val="3366FF"/>
                </a:solidFill>
                <a:latin typeface="+mn-lt"/>
              </a:rPr>
              <a:t>Le </a:t>
            </a:r>
            <a:r>
              <a:rPr lang="en-US" b="1" dirty="0" smtClean="0">
                <a:solidFill>
                  <a:srgbClr val="3366FF"/>
                </a:solidFill>
                <a:latin typeface="+mn-lt"/>
              </a:rPr>
              <a:t>Havre)</a:t>
            </a:r>
            <a:endParaRPr lang="en-US" b="1" dirty="0">
              <a:solidFill>
                <a:srgbClr val="3366FF"/>
              </a:solidFill>
              <a:latin typeface="+mn-lt"/>
            </a:endParaRPr>
          </a:p>
          <a:p>
            <a:pPr>
              <a:defRPr/>
            </a:pPr>
            <a:r>
              <a:rPr lang="en-US" b="1" dirty="0" smtClean="0">
                <a:solidFill>
                  <a:srgbClr val="3366FF"/>
                </a:solidFill>
                <a:latin typeface="+mn-lt"/>
              </a:rPr>
              <a:t>      PQV (</a:t>
            </a:r>
            <a:r>
              <a:rPr lang="en-US" b="1" dirty="0">
                <a:solidFill>
                  <a:srgbClr val="3366FF"/>
                </a:solidFill>
                <a:latin typeface="+mn-lt"/>
              </a:rPr>
              <a:t>Rouen)</a:t>
            </a:r>
          </a:p>
          <a:p>
            <a:pPr>
              <a:defRPr/>
            </a:pPr>
            <a:endParaRPr lang="en-US" dirty="0">
              <a:latin typeface="+mn-l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Air COM network 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   (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Basse-Normandie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)</a:t>
            </a:r>
            <a:endParaRPr lang="fr-FR" dirty="0">
              <a:solidFill>
                <a:srgbClr val="000000"/>
              </a:solidFill>
              <a:latin typeface="+mn-lt"/>
            </a:endParaRPr>
          </a:p>
          <a:p>
            <a:pPr>
              <a:defRPr/>
            </a:pPr>
            <a:r>
              <a:rPr lang="en-US" b="1" dirty="0" smtClean="0">
                <a:solidFill>
                  <a:srgbClr val="3366FF"/>
                </a:solidFill>
                <a:latin typeface="+mn-lt"/>
              </a:rPr>
              <a:t>      LIS </a:t>
            </a:r>
            <a:r>
              <a:rPr lang="en-US" b="1" dirty="0">
                <a:solidFill>
                  <a:srgbClr val="3366FF"/>
                </a:solidFill>
                <a:latin typeface="+mn-lt"/>
              </a:rPr>
              <a:t>(</a:t>
            </a:r>
            <a:r>
              <a:rPr lang="en-US" b="1" dirty="0" err="1">
                <a:solidFill>
                  <a:srgbClr val="3366FF"/>
                </a:solidFill>
                <a:latin typeface="+mn-lt"/>
              </a:rPr>
              <a:t>Lisieux</a:t>
            </a:r>
            <a:r>
              <a:rPr lang="en-US" b="1" dirty="0" smtClean="0">
                <a:solidFill>
                  <a:srgbClr val="3366FF"/>
                </a:solidFill>
                <a:latin typeface="+mn-lt"/>
              </a:rPr>
              <a:t>)</a:t>
            </a:r>
            <a:endParaRPr lang="en-US" b="1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39952" y="2708920"/>
            <a:ext cx="576064" cy="504056"/>
          </a:xfrm>
          <a:prstGeom prst="rect">
            <a:avLst/>
          </a:prstGeom>
          <a:noFill/>
          <a:ln w="63500">
            <a:solidFill>
              <a:srgbClr val="4F81B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843808" y="2636912"/>
            <a:ext cx="576064" cy="504056"/>
          </a:xfrm>
          <a:prstGeom prst="rect">
            <a:avLst/>
          </a:prstGeom>
          <a:noFill/>
          <a:ln w="63500">
            <a:solidFill>
              <a:srgbClr val="4F81B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87824" y="3284984"/>
            <a:ext cx="576064" cy="504056"/>
          </a:xfrm>
          <a:prstGeom prst="rect">
            <a:avLst/>
          </a:prstGeom>
          <a:noFill/>
          <a:ln w="63500">
            <a:solidFill>
              <a:srgbClr val="4F81B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fr-FR" dirty="0">
                <a:latin typeface="Calibri" charset="0"/>
              </a:rPr>
              <a:t>PM10 </a:t>
            </a:r>
            <a:r>
              <a:rPr lang="fr-FR" dirty="0" smtClean="0">
                <a:latin typeface="Calibri" charset="0"/>
              </a:rPr>
              <a:t>Data - Experts</a:t>
            </a:r>
            <a:endParaRPr lang="fr-FR" dirty="0">
              <a:latin typeface="Calibri" charset="0"/>
            </a:endParaRPr>
          </a:p>
        </p:txBody>
      </p:sp>
      <p:sp>
        <p:nvSpPr>
          <p:cNvPr id="21507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 dirty="0" err="1">
                <a:solidFill>
                  <a:srgbClr val="898989"/>
                </a:solidFill>
                <a:latin typeface="Calibri" charset="0"/>
                <a:cs typeface="Arial" charset="0"/>
              </a:rPr>
              <a:t>Sequential</a:t>
            </a:r>
            <a:r>
              <a:rPr lang="fr-FR" sz="1200" dirty="0">
                <a:solidFill>
                  <a:srgbClr val="898989"/>
                </a:solidFill>
                <a:latin typeface="Calibri" charset="0"/>
                <a:cs typeface="Arial" charset="0"/>
              </a:rPr>
              <a:t> PM10 </a:t>
            </a:r>
            <a:r>
              <a:rPr lang="fr-FR" sz="1200" dirty="0" err="1">
                <a:solidFill>
                  <a:srgbClr val="898989"/>
                </a:solidFill>
                <a:latin typeface="Calibri" charset="0"/>
                <a:cs typeface="Arial" charset="0"/>
              </a:rPr>
              <a:t>forecasting</a:t>
            </a:r>
            <a:r>
              <a:rPr lang="fr-FR" sz="1200" dirty="0">
                <a:solidFill>
                  <a:srgbClr val="898989"/>
                </a:solidFill>
                <a:latin typeface="Calibri" charset="0"/>
                <a:cs typeface="Arial" charset="0"/>
              </a:rPr>
              <a:t> </a:t>
            </a:r>
          </a:p>
        </p:txBody>
      </p:sp>
      <p:sp>
        <p:nvSpPr>
          <p:cNvPr id="2150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E48FB1-7FE4-BF4B-BC70-B6D94856BACC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8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1392" y="1628800"/>
            <a:ext cx="4038600" cy="4925144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/>
              <a:t>Study </a:t>
            </a:r>
            <a:r>
              <a:rPr lang="en-US" dirty="0"/>
              <a:t>period </a:t>
            </a:r>
            <a:r>
              <a:rPr lang="en-US" dirty="0" smtClean="0"/>
              <a:t>from </a:t>
            </a:r>
            <a:r>
              <a:rPr lang="en-US" i="1" dirty="0" smtClean="0">
                <a:solidFill>
                  <a:srgbClr val="0000FF"/>
                </a:solidFill>
              </a:rPr>
              <a:t>April </a:t>
            </a:r>
            <a:r>
              <a:rPr lang="en-US" i="1" dirty="0">
                <a:solidFill>
                  <a:srgbClr val="0000FF"/>
                </a:solidFill>
              </a:rPr>
              <a:t>3, 2013 to March 18, 2014 (351 days</a:t>
            </a:r>
            <a:r>
              <a:rPr lang="en-US" i="1" dirty="0" smtClean="0">
                <a:solidFill>
                  <a:srgbClr val="0000FF"/>
                </a:solidFill>
              </a:rPr>
              <a:t>)</a:t>
            </a:r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Measures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i="1" dirty="0">
                <a:solidFill>
                  <a:srgbClr val="0000FF"/>
                </a:solidFill>
              </a:rPr>
              <a:t>daily average concentration of PM10 </a:t>
            </a:r>
            <a:r>
              <a:rPr lang="en-US" dirty="0"/>
              <a:t>(including the volatile fraction) </a:t>
            </a:r>
            <a:endParaRPr lang="en-US" dirty="0" smtClean="0"/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orecasts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i="1" dirty="0">
                <a:solidFill>
                  <a:srgbClr val="0000FF"/>
                </a:solidFill>
              </a:rPr>
              <a:t>of the day for the day after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coming </a:t>
            </a:r>
            <a:r>
              <a:rPr lang="en-US" dirty="0">
                <a:solidFill>
                  <a:srgbClr val="000000"/>
                </a:solidFill>
              </a:rPr>
              <a:t>from </a:t>
            </a:r>
            <a:r>
              <a:rPr lang="en-US" i="1" dirty="0" smtClean="0">
                <a:solidFill>
                  <a:srgbClr val="0000FF"/>
                </a:solidFill>
              </a:rPr>
              <a:t>10 </a:t>
            </a:r>
            <a:r>
              <a:rPr lang="en-US" i="1" dirty="0">
                <a:solidFill>
                  <a:srgbClr val="0000FF"/>
                </a:solidFill>
              </a:rPr>
              <a:t>different prediction </a:t>
            </a:r>
            <a:r>
              <a:rPr lang="en-US" i="1" dirty="0" smtClean="0">
                <a:solidFill>
                  <a:srgbClr val="0000FF"/>
                </a:solidFill>
              </a:rPr>
              <a:t>models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fr-FR" sz="2300" dirty="0" smtClean="0">
                <a:solidFill>
                  <a:srgbClr val="42643C"/>
                </a:solidFill>
                <a:latin typeface="Courier"/>
                <a:cs typeface="Courier"/>
              </a:rPr>
              <a:t>http</a:t>
            </a:r>
            <a:r>
              <a:rPr lang="fr-FR" sz="2300" dirty="0">
                <a:solidFill>
                  <a:srgbClr val="42643C"/>
                </a:solidFill>
                <a:latin typeface="Courier"/>
                <a:cs typeface="Courier"/>
              </a:rPr>
              <a:t>://www2.</a:t>
            </a:r>
            <a:r>
              <a:rPr lang="fr-FR" sz="2300" b="1" dirty="0">
                <a:solidFill>
                  <a:srgbClr val="42643C"/>
                </a:solidFill>
                <a:latin typeface="Courier"/>
                <a:cs typeface="Courier"/>
              </a:rPr>
              <a:t>prevair</a:t>
            </a:r>
            <a:r>
              <a:rPr lang="fr-FR" sz="2300" dirty="0">
                <a:solidFill>
                  <a:srgbClr val="42643C"/>
                </a:solidFill>
                <a:latin typeface="Courier"/>
                <a:cs typeface="Courier"/>
              </a:rPr>
              <a:t>.org/ </a:t>
            </a:r>
            <a:endParaRPr lang="fr-FR" sz="2300" dirty="0" smtClean="0">
              <a:solidFill>
                <a:srgbClr val="42643C"/>
              </a:solidFill>
              <a:latin typeface="Courier"/>
              <a:cs typeface="Courier"/>
            </a:endParaRPr>
          </a:p>
          <a:p>
            <a:pPr>
              <a:defRPr/>
            </a:pPr>
            <a:r>
              <a:rPr lang="fr-FR" sz="2300" dirty="0" smtClean="0">
                <a:solidFill>
                  <a:srgbClr val="42643C"/>
                </a:solidFill>
                <a:latin typeface="Courier"/>
                <a:cs typeface="Courier"/>
              </a:rPr>
              <a:t>http</a:t>
            </a:r>
            <a:r>
              <a:rPr lang="fr-FR" sz="2300" dirty="0">
                <a:solidFill>
                  <a:srgbClr val="42643C"/>
                </a:solidFill>
                <a:latin typeface="Courier"/>
                <a:cs typeface="Courier"/>
              </a:rPr>
              <a:t>://www.</a:t>
            </a:r>
            <a:r>
              <a:rPr lang="fr-FR" sz="2300" b="1" dirty="0">
                <a:solidFill>
                  <a:srgbClr val="42643C"/>
                </a:solidFill>
                <a:latin typeface="Courier"/>
                <a:cs typeface="Courier"/>
              </a:rPr>
              <a:t>esmeralda-web</a:t>
            </a:r>
            <a:r>
              <a:rPr lang="fr-FR" sz="2300" dirty="0">
                <a:solidFill>
                  <a:srgbClr val="42643C"/>
                </a:solidFill>
                <a:latin typeface="Courier"/>
                <a:cs typeface="Courier"/>
              </a:rPr>
              <a:t>.fr</a:t>
            </a:r>
            <a:r>
              <a:rPr lang="fr-FR" sz="2300" dirty="0" smtClean="0">
                <a:solidFill>
                  <a:srgbClr val="42643C"/>
                </a:solidFill>
                <a:latin typeface="Courier"/>
                <a:cs typeface="Courier"/>
              </a:rPr>
              <a:t>/</a:t>
            </a:r>
            <a:endParaRPr lang="en-US" sz="2300" dirty="0">
              <a:solidFill>
                <a:srgbClr val="42643C"/>
              </a:solidFill>
              <a:latin typeface="Courier"/>
              <a:cs typeface="Courier"/>
            </a:endParaRPr>
          </a:p>
          <a:p>
            <a:pPr>
              <a:defRPr/>
            </a:pPr>
            <a:r>
              <a:rPr lang="en-US" b="1" i="1" dirty="0" smtClean="0">
                <a:solidFill>
                  <a:srgbClr val="42643C"/>
                </a:solidFill>
              </a:rPr>
              <a:t>Poggi</a:t>
            </a:r>
            <a:r>
              <a:rPr lang="en-US" b="1" i="1" dirty="0">
                <a:solidFill>
                  <a:srgbClr val="42643C"/>
                </a:solidFill>
              </a:rPr>
              <a:t>, </a:t>
            </a:r>
            <a:r>
              <a:rPr lang="en-US" b="1" i="1" dirty="0" err="1">
                <a:solidFill>
                  <a:srgbClr val="42643C"/>
                </a:solidFill>
              </a:rPr>
              <a:t>Portier</a:t>
            </a:r>
            <a:r>
              <a:rPr lang="en-US" b="1" i="1" dirty="0">
                <a:solidFill>
                  <a:srgbClr val="42643C"/>
                </a:solidFill>
              </a:rPr>
              <a:t> </a:t>
            </a:r>
            <a:r>
              <a:rPr lang="en-US" i="1" dirty="0">
                <a:solidFill>
                  <a:srgbClr val="42643C"/>
                </a:solidFill>
              </a:rPr>
              <a:t>(2011</a:t>
            </a:r>
            <a:r>
              <a:rPr lang="en-US" i="1" dirty="0" smtClean="0">
                <a:solidFill>
                  <a:srgbClr val="42643C"/>
                </a:solidFill>
              </a:rPr>
              <a:t>)</a:t>
            </a:r>
            <a:endParaRPr lang="en-US" i="1" dirty="0">
              <a:solidFill>
                <a:srgbClr val="42643C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 dirty="0"/>
          </a:p>
        </p:txBody>
      </p:sp>
      <p:grpSp>
        <p:nvGrpSpPr>
          <p:cNvPr id="8" name="Grouper 7"/>
          <p:cNvGrpSpPr/>
          <p:nvPr/>
        </p:nvGrpSpPr>
        <p:grpSpPr>
          <a:xfrm>
            <a:off x="3491880" y="3861048"/>
            <a:ext cx="1224136" cy="1584176"/>
            <a:chOff x="395536" y="1412776"/>
            <a:chExt cx="2062936" cy="3600400"/>
          </a:xfrm>
        </p:grpSpPr>
        <p:grpSp>
          <p:nvGrpSpPr>
            <p:cNvPr id="9" name="Grouper 8"/>
            <p:cNvGrpSpPr/>
            <p:nvPr/>
          </p:nvGrpSpPr>
          <p:grpSpPr>
            <a:xfrm>
              <a:off x="395536" y="1412776"/>
              <a:ext cx="1584177" cy="3010549"/>
              <a:chOff x="395536" y="1412776"/>
              <a:chExt cx="1584177" cy="3010549"/>
            </a:xfrm>
          </p:grpSpPr>
          <p:pic>
            <p:nvPicPr>
              <p:cNvPr id="11" name="Image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537" y="1412776"/>
                <a:ext cx="1584176" cy="540060"/>
              </a:xfrm>
              <a:prstGeom prst="rect">
                <a:avLst/>
              </a:prstGeom>
            </p:spPr>
          </p:pic>
          <p:pic>
            <p:nvPicPr>
              <p:cNvPr id="12" name="Image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7544" y="1988840"/>
                <a:ext cx="1224136" cy="901665"/>
              </a:xfrm>
              <a:prstGeom prst="rect">
                <a:avLst/>
              </a:prstGeom>
            </p:spPr>
          </p:pic>
          <p:pic>
            <p:nvPicPr>
              <p:cNvPr id="13" name="Image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536" y="4005065"/>
                <a:ext cx="1512168" cy="418260"/>
              </a:xfrm>
              <a:prstGeom prst="rect">
                <a:avLst/>
              </a:prstGeom>
            </p:spPr>
          </p:pic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5536" y="3068960"/>
                <a:ext cx="1152128" cy="670501"/>
              </a:xfrm>
              <a:prstGeom prst="rect">
                <a:avLst/>
              </a:prstGeom>
            </p:spPr>
          </p:pic>
        </p:grpSp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509120"/>
              <a:ext cx="2062936" cy="50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644008" y="1556792"/>
            <a:ext cx="4248472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4 </a:t>
            </a:r>
            <a:r>
              <a:rPr lang="en-US" sz="2000" b="1" i="1" dirty="0" smtClean="0">
                <a:solidFill>
                  <a:srgbClr val="0000FF"/>
                </a:solidFill>
              </a:rPr>
              <a:t>statistical</a:t>
            </a:r>
            <a:r>
              <a:rPr lang="en-US" sz="2000" i="1" dirty="0" smtClean="0">
                <a:solidFill>
                  <a:srgbClr val="0000FF"/>
                </a:solidFill>
              </a:rPr>
              <a:t> </a:t>
            </a:r>
            <a:r>
              <a:rPr lang="en-US" sz="2000" i="1" dirty="0" smtClean="0"/>
              <a:t>models (from Air Normand)</a:t>
            </a:r>
            <a:r>
              <a:rPr lang="en-US" sz="2000" dirty="0" smtClean="0"/>
              <a:t>: a </a:t>
            </a:r>
            <a:r>
              <a:rPr lang="en-US" sz="2000" dirty="0" smtClean="0">
                <a:solidFill>
                  <a:srgbClr val="0000FF"/>
                </a:solidFill>
              </a:rPr>
              <a:t>mixture of regression models, two linear models </a:t>
            </a:r>
            <a:r>
              <a:rPr lang="en-US" sz="2000" dirty="0" smtClean="0"/>
              <a:t>(one fitted on slightly polluted days and the other one, on polluted days), a non-linear additive </a:t>
            </a:r>
            <a:r>
              <a:rPr lang="en-US" sz="2000" dirty="0" smtClean="0">
                <a:solidFill>
                  <a:srgbClr val="0000FF"/>
                </a:solidFill>
              </a:rPr>
              <a:t>GAM </a:t>
            </a:r>
            <a:r>
              <a:rPr lang="en-US" sz="2000" dirty="0" smtClean="0"/>
              <a:t>model</a:t>
            </a:r>
          </a:p>
          <a:p>
            <a:r>
              <a:rPr lang="en-US" sz="2000" dirty="0"/>
              <a:t>2 </a:t>
            </a:r>
            <a:r>
              <a:rPr lang="en-US" sz="2000" b="1" i="1" dirty="0">
                <a:solidFill>
                  <a:srgbClr val="0000FF"/>
                </a:solidFill>
              </a:rPr>
              <a:t>statistical</a:t>
            </a:r>
            <a:r>
              <a:rPr lang="en-US" sz="2000" i="1" dirty="0">
                <a:solidFill>
                  <a:srgbClr val="0000FF"/>
                </a:solidFill>
              </a:rPr>
              <a:t> </a:t>
            </a:r>
            <a:r>
              <a:rPr lang="en-US" sz="2000" i="1" dirty="0"/>
              <a:t>models (from </a:t>
            </a:r>
            <a:r>
              <a:rPr lang="en-US" sz="2000" i="1" dirty="0" smtClean="0"/>
              <a:t>INERIS </a:t>
            </a:r>
            <a:r>
              <a:rPr lang="en-US" sz="2000" i="1" dirty="0"/>
              <a:t>and </a:t>
            </a:r>
            <a:r>
              <a:rPr lang="en-US" sz="2000" i="1" dirty="0" smtClean="0"/>
              <a:t>AIRPARIF</a:t>
            </a:r>
            <a:r>
              <a:rPr lang="en-US" sz="2000" dirty="0" smtClean="0"/>
              <a:t>)</a:t>
            </a:r>
            <a:r>
              <a:rPr lang="en-US" sz="2000" dirty="0"/>
              <a:t>: </a:t>
            </a:r>
            <a:r>
              <a:rPr lang="en-US" sz="2000" dirty="0">
                <a:solidFill>
                  <a:srgbClr val="0000FF"/>
                </a:solidFill>
              </a:rPr>
              <a:t>GLM </a:t>
            </a:r>
            <a:r>
              <a:rPr lang="en-US" sz="2000" dirty="0" smtClean="0"/>
              <a:t>models</a:t>
            </a:r>
          </a:p>
          <a:p>
            <a:endParaRPr lang="en-US" sz="2000" dirty="0"/>
          </a:p>
          <a:p>
            <a:r>
              <a:rPr lang="en-US" sz="2000" dirty="0" smtClean="0"/>
              <a:t>3 </a:t>
            </a:r>
            <a:r>
              <a:rPr lang="en-US" sz="2000" b="1" i="1" dirty="0" smtClean="0">
                <a:solidFill>
                  <a:srgbClr val="0000FF"/>
                </a:solidFill>
              </a:rPr>
              <a:t>numerical</a:t>
            </a:r>
            <a:r>
              <a:rPr lang="en-US" sz="2000" i="1" dirty="0" smtClean="0">
                <a:solidFill>
                  <a:srgbClr val="0000FF"/>
                </a:solidFill>
              </a:rPr>
              <a:t> </a:t>
            </a:r>
            <a:r>
              <a:rPr lang="en-US" sz="2000" i="1" dirty="0" smtClean="0"/>
              <a:t>models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rgbClr val="0000FF"/>
                </a:solidFill>
              </a:rPr>
              <a:t>Esmeralda </a:t>
            </a:r>
            <a:r>
              <a:rPr lang="en-US" sz="2000" dirty="0" smtClean="0"/>
              <a:t>and two </a:t>
            </a:r>
            <a:r>
              <a:rPr lang="en-US" sz="2000" dirty="0" smtClean="0">
                <a:solidFill>
                  <a:srgbClr val="0000FF"/>
                </a:solidFill>
              </a:rPr>
              <a:t>PREV'AIR </a:t>
            </a:r>
            <a:r>
              <a:rPr lang="en-US" sz="2000" dirty="0" smtClean="0"/>
              <a:t>models at different spatial resolutions </a:t>
            </a:r>
          </a:p>
          <a:p>
            <a:endParaRPr lang="en-US" sz="2000" dirty="0" smtClean="0"/>
          </a:p>
          <a:p>
            <a:r>
              <a:rPr lang="en-US" sz="2000" dirty="0" smtClean="0"/>
              <a:t>+ the </a:t>
            </a:r>
            <a:r>
              <a:rPr lang="en-US" sz="2000" b="1" i="1" dirty="0" smtClean="0">
                <a:solidFill>
                  <a:srgbClr val="0000FF"/>
                </a:solidFill>
              </a:rPr>
              <a:t>persistence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/>
              <a:t>model</a:t>
            </a:r>
            <a:endParaRPr lang="fr-FR" sz="2000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36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equential </a:t>
            </a:r>
            <a:r>
              <a:rPr lang="en-US" dirty="0"/>
              <a:t>aggregation </a:t>
            </a:r>
            <a:r>
              <a:rPr lang="fr-FR" dirty="0" err="1" smtClean="0">
                <a:latin typeface="Calibri" charset="0"/>
              </a:rPr>
              <a:t>methods</a:t>
            </a:r>
            <a:endParaRPr lang="fr-FR" dirty="0">
              <a:latin typeface="Calibri" charset="0"/>
            </a:endParaRPr>
          </a:p>
        </p:txBody>
      </p:sp>
      <p:sp>
        <p:nvSpPr>
          <p:cNvPr id="22530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2253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545EB72-4BBD-D843-A18F-BEDA5D12B44C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9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55651" y="1290821"/>
            <a:ext cx="7704782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latin typeface="+mn-lt"/>
              </a:rPr>
              <a:t>See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Cesa</a:t>
            </a:r>
            <a:r>
              <a:rPr lang="en-US" sz="20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-Bianchi, Lugosi</a:t>
            </a: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fr-FR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(2006</a:t>
            </a:r>
            <a:r>
              <a:rPr lang="fr-FR" sz="2000" i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)</a:t>
            </a:r>
            <a:r>
              <a:rPr lang="en-US" sz="2000" i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, </a:t>
            </a:r>
            <a:r>
              <a:rPr lang="en-US" sz="2000" b="1" i="1" dirty="0" err="1" smtClean="0">
                <a:solidFill>
                  <a:srgbClr val="4F6228"/>
                </a:solidFill>
                <a:latin typeface="+mn-lt"/>
              </a:rPr>
              <a:t>Stoltz</a:t>
            </a:r>
            <a:r>
              <a:rPr lang="en-US" sz="2000" i="1" dirty="0" smtClean="0">
                <a:solidFill>
                  <a:srgbClr val="4F6228"/>
                </a:solidFill>
                <a:latin typeface="+mn-lt"/>
              </a:rPr>
              <a:t> </a:t>
            </a:r>
            <a:r>
              <a:rPr lang="en-US" sz="2000" i="1" dirty="0">
                <a:solidFill>
                  <a:srgbClr val="4F6228"/>
                </a:solidFill>
                <a:latin typeface="+mn-lt"/>
              </a:rPr>
              <a:t>(2010) </a:t>
            </a:r>
            <a:endParaRPr lang="en-US" sz="2000" i="1" dirty="0" smtClean="0">
              <a:solidFill>
                <a:srgbClr val="4F6228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  <a:latin typeface="+mn-lt"/>
              </a:rPr>
              <a:t>Two families of methods:</a:t>
            </a:r>
            <a:endParaRPr lang="en-US" sz="2000" dirty="0">
              <a:solidFill>
                <a:srgbClr val="0000FF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 smtClean="0">
                <a:latin typeface="+mn-lt"/>
              </a:rPr>
              <a:t>First</a:t>
            </a:r>
            <a:r>
              <a:rPr lang="en-US" sz="2000" dirty="0">
                <a:latin typeface="+mn-lt"/>
              </a:rPr>
              <a:t>, the </a:t>
            </a:r>
            <a:r>
              <a:rPr lang="en-US" sz="2000" dirty="0" smtClean="0">
                <a:latin typeface="+mn-lt"/>
              </a:rPr>
              <a:t>methods 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adaptively </a:t>
            </a:r>
            <a:r>
              <a:rPr lang="en-US" sz="2000" dirty="0">
                <a:solidFill>
                  <a:srgbClr val="3366FF"/>
                </a:solidFill>
                <a:latin typeface="+mn-lt"/>
              </a:rPr>
              <a:t>updating </a:t>
            </a:r>
            <a:r>
              <a:rPr lang="en-US" sz="2000" dirty="0">
                <a:latin typeface="+mn-lt"/>
              </a:rPr>
              <a:t>the weights at each </a:t>
            </a:r>
            <a:r>
              <a:rPr lang="en-US" sz="2000" dirty="0" smtClean="0">
                <a:latin typeface="+mn-lt"/>
              </a:rPr>
              <a:t>step</a:t>
            </a:r>
            <a:endParaRPr lang="en-US" sz="2000" dirty="0">
              <a:latin typeface="+mn-lt"/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sz="2000" dirty="0" smtClean="0">
              <a:latin typeface="+mn-lt"/>
            </a:endParaRPr>
          </a:p>
          <a:p>
            <a:r>
              <a:rPr lang="en-US" sz="2000" b="1" dirty="0" smtClean="0">
                <a:solidFill>
                  <a:srgbClr val="3366FF"/>
                </a:solidFill>
                <a:latin typeface="+mn-lt"/>
              </a:rPr>
              <a:t>      EWA </a:t>
            </a:r>
            <a:r>
              <a:rPr lang="en-US" sz="2000" dirty="0">
                <a:solidFill>
                  <a:srgbClr val="3366FF"/>
                </a:solidFill>
                <a:latin typeface="+mn-lt"/>
              </a:rPr>
              <a:t>(Exponential Weighted Average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)</a:t>
            </a:r>
            <a:endParaRPr lang="en-US" sz="2000" dirty="0">
              <a:solidFill>
                <a:srgbClr val="3366FF"/>
              </a:solidFill>
              <a:latin typeface="+mn-lt"/>
            </a:endParaRPr>
          </a:p>
          <a:p>
            <a:r>
              <a:rPr lang="fr-FR" sz="2000" dirty="0">
                <a:latin typeface="+mn-lt"/>
              </a:rPr>
              <a:t>	</a:t>
            </a:r>
            <a:r>
              <a:rPr lang="fr-FR" sz="2000" dirty="0" smtClean="0">
                <a:latin typeface="+mn-lt"/>
              </a:rPr>
              <a:t>	</a:t>
            </a:r>
            <a:r>
              <a:rPr lang="fr-FR" sz="2000" i="1" dirty="0" err="1" smtClean="0">
                <a:solidFill>
                  <a:srgbClr val="3366FF"/>
                </a:solidFill>
                <a:latin typeface="+mn-lt"/>
              </a:rPr>
              <a:t>p</a:t>
            </a:r>
            <a:r>
              <a:rPr lang="fr-FR" sz="2000" i="1" baseline="-25000" dirty="0" err="1" smtClean="0">
                <a:solidFill>
                  <a:srgbClr val="3366FF"/>
                </a:solidFill>
                <a:latin typeface="+mn-lt"/>
              </a:rPr>
              <a:t>k</a:t>
            </a:r>
            <a:r>
              <a:rPr lang="fr-FR" sz="2000" i="1" baseline="-25000" dirty="0" err="1">
                <a:solidFill>
                  <a:srgbClr val="3366FF"/>
                </a:solidFill>
                <a:latin typeface="+mn-lt"/>
              </a:rPr>
              <a:t>,t</a:t>
            </a:r>
            <a:r>
              <a:rPr lang="fr-FR" sz="2000" i="1" baseline="-25000" dirty="0">
                <a:solidFill>
                  <a:srgbClr val="3366FF"/>
                </a:solidFill>
                <a:latin typeface="+mn-lt"/>
              </a:rPr>
              <a:t> </a:t>
            </a:r>
            <a:r>
              <a:rPr lang="fr-FR" sz="2000" i="1" dirty="0">
                <a:solidFill>
                  <a:srgbClr val="3366FF"/>
                </a:solidFill>
                <a:latin typeface="+mn-lt"/>
              </a:rPr>
              <a:t> =  c . </a:t>
            </a:r>
            <a:r>
              <a:rPr lang="fr-FR" sz="2000" i="1" dirty="0" err="1">
                <a:solidFill>
                  <a:srgbClr val="3366FF"/>
                </a:solidFill>
                <a:latin typeface="+mn-lt"/>
              </a:rPr>
              <a:t>exp</a:t>
            </a:r>
            <a:r>
              <a:rPr lang="fr-FR" sz="2000" i="1" dirty="0">
                <a:solidFill>
                  <a:srgbClr val="3366FF"/>
                </a:solidFill>
                <a:latin typeface="+mn-lt"/>
              </a:rPr>
              <a:t>( -</a:t>
            </a:r>
            <a:r>
              <a:rPr lang="fr-FR" sz="2000" i="1" dirty="0" err="1">
                <a:solidFill>
                  <a:srgbClr val="3366FF"/>
                </a:solidFill>
                <a:latin typeface="+mn-lt"/>
              </a:rPr>
              <a:t>η</a:t>
            </a:r>
            <a:r>
              <a:rPr lang="fr-FR" sz="2000" i="1" dirty="0">
                <a:solidFill>
                  <a:srgbClr val="3366FF"/>
                </a:solidFill>
                <a:latin typeface="+mn-lt"/>
              </a:rPr>
              <a:t> </a:t>
            </a:r>
            <a:r>
              <a:rPr lang="fr-FR" sz="2000" i="1" dirty="0" err="1">
                <a:solidFill>
                  <a:srgbClr val="3366FF"/>
                </a:solidFill>
                <a:latin typeface="+mn-lt"/>
              </a:rPr>
              <a:t>Σ</a:t>
            </a:r>
            <a:r>
              <a:rPr lang="fr-FR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fr-FR" sz="2000" i="1" baseline="-25000" dirty="0">
                <a:solidFill>
                  <a:srgbClr val="3366FF"/>
                </a:solidFill>
                <a:latin typeface="+mn-lt"/>
              </a:rPr>
              <a:t>=1,t-1 </a:t>
            </a:r>
            <a:r>
              <a:rPr lang="fr-FR" sz="2000" i="1" dirty="0" err="1">
                <a:solidFill>
                  <a:srgbClr val="3366FF"/>
                </a:solidFill>
                <a:latin typeface="+mn-lt"/>
              </a:rPr>
              <a:t>L</a:t>
            </a:r>
            <a:r>
              <a:rPr lang="fr-FR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fr-FR" sz="2000" i="1" dirty="0">
                <a:solidFill>
                  <a:srgbClr val="3366FF"/>
                </a:solidFill>
                <a:latin typeface="+mn-lt"/>
              </a:rPr>
              <a:t>(</a:t>
            </a:r>
            <a:r>
              <a:rPr lang="fr-FR" sz="2000" i="1" dirty="0" err="1">
                <a:solidFill>
                  <a:srgbClr val="3366FF"/>
                </a:solidFill>
                <a:latin typeface="+mn-lt"/>
              </a:rPr>
              <a:t>x</a:t>
            </a:r>
            <a:r>
              <a:rPr lang="fr-FR" sz="2000" i="1" baseline="-25000" dirty="0" err="1">
                <a:solidFill>
                  <a:srgbClr val="3366FF"/>
                </a:solidFill>
                <a:latin typeface="+mn-lt"/>
              </a:rPr>
              <a:t>k,s</a:t>
            </a:r>
            <a:r>
              <a:rPr lang="fr-FR" sz="2000" i="1" dirty="0">
                <a:solidFill>
                  <a:srgbClr val="3366FF"/>
                </a:solidFill>
                <a:latin typeface="+mn-lt"/>
              </a:rPr>
              <a:t>) </a:t>
            </a:r>
            <a:r>
              <a:rPr lang="fr-FR" sz="2000" i="1" dirty="0" smtClean="0">
                <a:solidFill>
                  <a:srgbClr val="3366FF"/>
                </a:solidFill>
                <a:latin typeface="+mn-lt"/>
              </a:rPr>
              <a:t>)</a:t>
            </a:r>
          </a:p>
          <a:p>
            <a:endParaRPr lang="fr-FR" sz="2000" dirty="0">
              <a:solidFill>
                <a:srgbClr val="3366FF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Second, the methods 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optimizing </a:t>
            </a:r>
            <a:r>
              <a:rPr lang="en-US" sz="2000" dirty="0">
                <a:solidFill>
                  <a:srgbClr val="3366FF"/>
                </a:solidFill>
                <a:latin typeface="+mn-lt"/>
              </a:rPr>
              <a:t>at 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each step </a:t>
            </a:r>
            <a:r>
              <a:rPr lang="en-US" sz="2000" dirty="0">
                <a:solidFill>
                  <a:srgbClr val="3366FF"/>
                </a:solidFill>
                <a:latin typeface="+mn-lt"/>
              </a:rPr>
              <a:t>a global criterion </a:t>
            </a:r>
            <a:r>
              <a:rPr lang="en-US" sz="2000" dirty="0">
                <a:latin typeface="+mn-lt"/>
              </a:rPr>
              <a:t>on the </a:t>
            </a:r>
            <a:r>
              <a:rPr lang="en-US" sz="2000" dirty="0" smtClean="0">
                <a:latin typeface="+mn-lt"/>
              </a:rPr>
              <a:t>history </a:t>
            </a:r>
            <a:r>
              <a:rPr lang="en-US" sz="2000" dirty="0">
                <a:latin typeface="+mn-lt"/>
              </a:rPr>
              <a:t>of measurements and expert </a:t>
            </a:r>
            <a:r>
              <a:rPr lang="en-US" sz="2000" dirty="0" smtClean="0">
                <a:latin typeface="+mn-lt"/>
              </a:rPr>
              <a:t>predictions (with or without convexity constraints)</a:t>
            </a:r>
            <a:endParaRPr lang="en-US" sz="2000" dirty="0">
              <a:latin typeface="+mn-lt"/>
            </a:endParaRP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+mn-lt"/>
            </a:endParaRPr>
          </a:p>
          <a:p>
            <a:r>
              <a:rPr lang="en-US" sz="2000" b="1" dirty="0" smtClean="0">
                <a:solidFill>
                  <a:srgbClr val="3366FF"/>
                </a:solidFill>
                <a:latin typeface="+mn-lt"/>
              </a:rPr>
              <a:t>      RR 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(Ridge</a:t>
            </a:r>
            <a:r>
              <a:rPr lang="en-US" sz="2000" dirty="0" smtClean="0">
                <a:latin typeface="+mn-lt"/>
              </a:rPr>
              <a:t> regression type criterion):</a:t>
            </a:r>
          </a:p>
          <a:p>
            <a:r>
              <a:rPr lang="en-US" sz="2000" dirty="0">
                <a:solidFill>
                  <a:srgbClr val="3366FF"/>
                </a:solidFill>
                <a:latin typeface="+mn-lt"/>
              </a:rPr>
              <a:t>	</a:t>
            </a:r>
            <a:r>
              <a:rPr lang="en-US" sz="2000" i="1" dirty="0" err="1" smtClean="0">
                <a:solidFill>
                  <a:srgbClr val="3366FF"/>
                </a:solidFill>
                <a:latin typeface="+mn-lt"/>
              </a:rPr>
              <a:t>p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.,t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=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arg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min {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Σ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=h,t-1 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(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y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 − </a:t>
            </a:r>
            <a:r>
              <a:rPr lang="en-US" sz="2000" b="1" i="1" dirty="0" err="1">
                <a:solidFill>
                  <a:srgbClr val="3366FF"/>
                </a:solidFill>
                <a:latin typeface="+mn-lt"/>
              </a:rPr>
              <a:t>u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.x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)</a:t>
            </a:r>
            <a:r>
              <a:rPr lang="en-US" sz="2000" i="1" baseline="30000" dirty="0">
                <a:solidFill>
                  <a:srgbClr val="3366FF"/>
                </a:solidFill>
                <a:latin typeface="+mn-lt"/>
              </a:rPr>
              <a:t>2  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+ 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λ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||u – p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0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||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2</a:t>
            </a:r>
            <a:r>
              <a:rPr lang="en-US" sz="2000" i="1" baseline="30000" dirty="0">
                <a:solidFill>
                  <a:srgbClr val="3366FF"/>
                </a:solidFill>
                <a:latin typeface="+mn-lt"/>
              </a:rPr>
              <a:t>2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 ;  </a:t>
            </a:r>
            <a:r>
              <a:rPr lang="en-US" sz="2000" b="1" i="1" dirty="0" err="1" smtClean="0">
                <a:solidFill>
                  <a:srgbClr val="3366FF"/>
                </a:solidFill>
                <a:latin typeface="+mn-lt"/>
              </a:rPr>
              <a:t>u</a:t>
            </a:r>
            <a:r>
              <a:rPr lang="en-US" sz="2000" i="1" dirty="0" err="1" smtClean="0">
                <a:solidFill>
                  <a:srgbClr val="3366FF"/>
                </a:solidFill>
                <a:latin typeface="+mn-lt"/>
              </a:rPr>
              <a:t>∈R</a:t>
            </a:r>
            <a:r>
              <a:rPr lang="en-US" sz="2000" i="1" baseline="30000" dirty="0" err="1" smtClean="0">
                <a:solidFill>
                  <a:srgbClr val="3366FF"/>
                </a:solidFill>
                <a:latin typeface="+mn-lt"/>
              </a:rPr>
              <a:t>K</a:t>
            </a:r>
            <a:r>
              <a:rPr lang="en-US" sz="2000" i="1" dirty="0" smtClean="0">
                <a:solidFill>
                  <a:srgbClr val="3366FF"/>
                </a:solidFill>
                <a:latin typeface="+mn-lt"/>
              </a:rPr>
              <a:t> }</a:t>
            </a:r>
            <a:endParaRPr lang="fr-FR" sz="2000" i="1" dirty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      </a:t>
            </a:r>
            <a:r>
              <a:rPr lang="en-US" sz="2000" dirty="0" smtClean="0">
                <a:solidFill>
                  <a:srgbClr val="3366FF"/>
                </a:solidFill>
                <a:latin typeface="+mn-lt"/>
              </a:rPr>
              <a:t>Lasso </a:t>
            </a:r>
            <a:r>
              <a:rPr lang="en-US" sz="2000" dirty="0" smtClean="0">
                <a:latin typeface="+mn-lt"/>
              </a:rPr>
              <a:t>criterion:</a:t>
            </a:r>
            <a:r>
              <a:rPr lang="en-US" sz="2000" dirty="0">
                <a:latin typeface="+mn-lt"/>
              </a:rPr>
              <a:t>	</a:t>
            </a:r>
            <a:endParaRPr lang="fr-FR" sz="2000" dirty="0">
              <a:latin typeface="+mn-lt"/>
            </a:endParaRPr>
          </a:p>
          <a:p>
            <a:pPr>
              <a:defRPr/>
            </a:pPr>
            <a:r>
              <a:rPr lang="en-US" sz="2000" dirty="0">
                <a:latin typeface="+mn-lt"/>
              </a:rPr>
              <a:t>	</a:t>
            </a:r>
            <a:r>
              <a:rPr lang="en-US" sz="2000" i="1" dirty="0" err="1" smtClean="0">
                <a:solidFill>
                  <a:srgbClr val="3366FF"/>
                </a:solidFill>
                <a:latin typeface="+mn-lt"/>
              </a:rPr>
              <a:t>p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.,t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=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arg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min {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Σ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=h,t-1 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(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y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 − </a:t>
            </a:r>
            <a:r>
              <a:rPr lang="en-US" sz="2000" b="1" i="1" dirty="0" err="1">
                <a:solidFill>
                  <a:srgbClr val="3366FF"/>
                </a:solidFill>
                <a:latin typeface="+mn-lt"/>
              </a:rPr>
              <a:t>u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.x</a:t>
            </a:r>
            <a:r>
              <a:rPr lang="en-US" sz="2000" i="1" baseline="-25000" dirty="0" err="1">
                <a:solidFill>
                  <a:srgbClr val="3366FF"/>
                </a:solidFill>
                <a:latin typeface="+mn-lt"/>
              </a:rPr>
              <a:t>s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)</a:t>
            </a:r>
            <a:r>
              <a:rPr lang="en-US" sz="2000" i="1" baseline="30000" dirty="0">
                <a:solidFill>
                  <a:srgbClr val="3366FF"/>
                </a:solidFill>
                <a:latin typeface="+mn-lt"/>
              </a:rPr>
              <a:t>2  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+  </a:t>
            </a:r>
            <a:r>
              <a:rPr lang="en-US" sz="2000" i="1" dirty="0" err="1">
                <a:solidFill>
                  <a:srgbClr val="3366FF"/>
                </a:solidFill>
                <a:latin typeface="+mn-lt"/>
              </a:rPr>
              <a:t>λ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||u – p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0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||</a:t>
            </a:r>
            <a:r>
              <a:rPr lang="en-US" sz="2000" i="1" baseline="-25000" dirty="0">
                <a:solidFill>
                  <a:srgbClr val="3366FF"/>
                </a:solidFill>
                <a:latin typeface="+mn-lt"/>
              </a:rPr>
              <a:t>1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 ;  </a:t>
            </a:r>
            <a:r>
              <a:rPr lang="en-US" sz="2000" b="1" i="1" dirty="0">
                <a:solidFill>
                  <a:srgbClr val="3366FF"/>
                </a:solidFill>
                <a:latin typeface="+mn-lt"/>
              </a:rPr>
              <a:t>u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∈ R</a:t>
            </a:r>
            <a:r>
              <a:rPr lang="en-US" sz="2000" i="1" baseline="30000" dirty="0">
                <a:solidFill>
                  <a:srgbClr val="3366FF"/>
                </a:solidFill>
                <a:latin typeface="+mn-lt"/>
              </a:rPr>
              <a:t>K</a:t>
            </a:r>
            <a:r>
              <a:rPr lang="en-US" sz="2000" i="1" dirty="0">
                <a:solidFill>
                  <a:srgbClr val="3366FF"/>
                </a:solidFill>
                <a:latin typeface="+mn-lt"/>
              </a:rPr>
              <a:t> }</a:t>
            </a:r>
            <a:endParaRPr lang="fr-FR" sz="2000" i="1" dirty="0">
              <a:solidFill>
                <a:srgbClr val="3366FF"/>
              </a:solidFill>
              <a:latin typeface="+mn-lt"/>
            </a:endParaRPr>
          </a:p>
          <a:p>
            <a:pPr>
              <a:defRPr/>
            </a:pPr>
            <a:endParaRPr lang="fr-FR" dirty="0">
              <a:latin typeface="+mn-lt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Evaluating</a:t>
            </a:r>
            <a:r>
              <a:rPr lang="fr-FR" dirty="0" smtClean="0"/>
              <a:t> performance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59216" cy="4525963"/>
          </a:xfrm>
        </p:spPr>
        <p:txBody>
          <a:bodyPr/>
          <a:lstStyle/>
          <a:p>
            <a:r>
              <a:rPr lang="fr-FR" sz="2000" b="1" i="1" dirty="0" err="1" smtClean="0">
                <a:solidFill>
                  <a:srgbClr val="0000FF"/>
                </a:solidFill>
              </a:rPr>
              <a:t>Alarms</a:t>
            </a:r>
            <a:endParaRPr lang="fr-FR" sz="2000" b="1" i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fr-FR" sz="2000" dirty="0" smtClean="0"/>
              <a:t>       </a:t>
            </a:r>
            <a:r>
              <a:rPr lang="fr-FR" sz="2000" b="1" dirty="0" err="1" smtClean="0">
                <a:solidFill>
                  <a:srgbClr val="0000FF"/>
                </a:solidFill>
              </a:rPr>
              <a:t>Threat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>
                <a:solidFill>
                  <a:srgbClr val="0000FF"/>
                </a:solidFill>
              </a:rPr>
              <a:t>score </a:t>
            </a:r>
            <a:r>
              <a:rPr lang="fr-FR" sz="2000" b="1" i="1" dirty="0" smtClean="0"/>
              <a:t>TS </a:t>
            </a:r>
            <a:r>
              <a:rPr lang="fr-FR" sz="2000" b="1" i="1" dirty="0"/>
              <a:t>= </a:t>
            </a:r>
            <a:r>
              <a:rPr lang="fr-FR" sz="2000" b="1" i="1" dirty="0" smtClean="0"/>
              <a:t>A / (</a:t>
            </a:r>
            <a:r>
              <a:rPr lang="fr-FR" sz="2000" b="1" i="1" dirty="0"/>
              <a:t>A+B+C</a:t>
            </a:r>
            <a:r>
              <a:rPr lang="fr-FR" sz="2000" b="1" i="1" dirty="0" smtClean="0"/>
              <a:t>)</a:t>
            </a:r>
            <a:endParaRPr lang="fr-FR" sz="20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r>
              <a:rPr lang="fr-FR" sz="2000" b="1" i="1" dirty="0" err="1" smtClean="0">
                <a:solidFill>
                  <a:srgbClr val="0000FF"/>
                </a:solidFill>
              </a:rPr>
              <a:t>Errors</a:t>
            </a:r>
            <a:endParaRPr lang="fr-FR" sz="2000" b="1" i="1" dirty="0" smtClean="0">
              <a:solidFill>
                <a:srgbClr val="0000FF"/>
              </a:solidFill>
            </a:endParaRPr>
          </a:p>
          <a:p>
            <a:pPr marL="0" lvl="0" indent="0">
              <a:buNone/>
            </a:pPr>
            <a:r>
              <a:rPr lang="fr-FR" sz="2000" b="1" dirty="0" smtClean="0"/>
              <a:t>      RMSE</a:t>
            </a:r>
            <a:r>
              <a:rPr lang="fr-FR" sz="2000" dirty="0"/>
              <a:t>, </a:t>
            </a:r>
            <a:r>
              <a:rPr lang="fr-FR" sz="2000" dirty="0" smtClean="0"/>
              <a:t>the </a:t>
            </a:r>
            <a:r>
              <a:rPr lang="fr-FR" sz="2000" b="1" i="1" dirty="0" err="1" smtClean="0">
                <a:solidFill>
                  <a:srgbClr val="0000FF"/>
                </a:solidFill>
              </a:rPr>
              <a:t>Root</a:t>
            </a:r>
            <a:r>
              <a:rPr lang="fr-FR" sz="2000" b="1" i="1" dirty="0" smtClean="0">
                <a:solidFill>
                  <a:srgbClr val="0000FF"/>
                </a:solidFill>
              </a:rPr>
              <a:t> </a:t>
            </a:r>
            <a:r>
              <a:rPr lang="fr-FR" sz="2000" b="1" i="1" dirty="0" err="1" smtClean="0">
                <a:solidFill>
                  <a:srgbClr val="0000FF"/>
                </a:solidFill>
              </a:rPr>
              <a:t>Mean</a:t>
            </a:r>
            <a:r>
              <a:rPr lang="fr-FR" sz="2000" b="1" i="1" dirty="0" smtClean="0">
                <a:solidFill>
                  <a:srgbClr val="0000FF"/>
                </a:solidFill>
              </a:rPr>
              <a:t> Square </a:t>
            </a:r>
            <a:r>
              <a:rPr lang="fr-FR" sz="2000" b="1" i="1" dirty="0" err="1" smtClean="0">
                <a:solidFill>
                  <a:srgbClr val="0000FF"/>
                </a:solidFill>
              </a:rPr>
              <a:t>Error</a:t>
            </a:r>
            <a:endParaRPr lang="fr-FR" sz="2000" b="1" i="1" dirty="0" smtClean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fr-FR" sz="2000" dirty="0" smtClean="0"/>
          </a:p>
          <a:p>
            <a:r>
              <a:rPr lang="fr-FR" sz="2000" b="1" dirty="0"/>
              <a:t>EV</a:t>
            </a:r>
            <a:r>
              <a:rPr lang="fr-FR" sz="2000" dirty="0"/>
              <a:t>, </a:t>
            </a:r>
            <a:r>
              <a:rPr lang="fr-FR" sz="2000" dirty="0" smtClean="0"/>
              <a:t>the </a:t>
            </a:r>
            <a:r>
              <a:rPr lang="fr-FR" sz="2000" i="1" dirty="0" err="1" smtClean="0"/>
              <a:t>explained</a:t>
            </a:r>
            <a:r>
              <a:rPr lang="fr-FR" sz="2000" i="1" dirty="0" smtClean="0"/>
              <a:t> variance</a:t>
            </a:r>
            <a:r>
              <a:rPr lang="fr-FR" sz="2000" dirty="0" smtClean="0"/>
              <a:t>: 1 – </a:t>
            </a:r>
            <a:r>
              <a:rPr lang="fr-FR" sz="2000" dirty="0" err="1" smtClean="0"/>
              <a:t>residual</a:t>
            </a:r>
            <a:r>
              <a:rPr lang="fr-FR" sz="2000" dirty="0" smtClean="0"/>
              <a:t> variance  / </a:t>
            </a:r>
            <a:r>
              <a:rPr lang="fr-FR" sz="2000" dirty="0" err="1" smtClean="0"/>
              <a:t>observed</a:t>
            </a:r>
            <a:r>
              <a:rPr lang="fr-FR" sz="2000" dirty="0"/>
              <a:t> variance </a:t>
            </a:r>
          </a:p>
          <a:p>
            <a:pPr marL="0" lvl="0" indent="0">
              <a:buNone/>
            </a:pPr>
            <a:endParaRPr lang="fr-FR" sz="180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Sequential PM10 forecasting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D0CFD5-E538-224F-953A-E8CE0DFE85E4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/>
          </p:nvPr>
        </p:nvGraphicFramePr>
        <p:xfrm>
          <a:off x="827088" y="2422127"/>
          <a:ext cx="6409208" cy="2394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5778500" imgH="2159000" progId="Word.Document.12">
                  <p:embed/>
                </p:oleObj>
              </mc:Choice>
              <mc:Fallback>
                <p:oleObj name="Document" r:id="rId3" imgW="5778500" imgH="2159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422127"/>
                        <a:ext cx="6409208" cy="2394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21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Sequential PM10 forecasting </a:t>
            </a:r>
            <a:endParaRPr lang="fr-FR"/>
          </a:p>
        </p:txBody>
      </p:sp>
      <p:pic>
        <p:nvPicPr>
          <p:cNvPr id="9" name="Image 8" descr="b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97152"/>
            <a:ext cx="2239193" cy="16217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omparative performance: HRI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13C94-C668-3E4A-B72A-092548290D8F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pic>
        <p:nvPicPr>
          <p:cNvPr id="12" name="Espace réservé du contenu 11" descr="aa.tiff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20" b="-31820"/>
          <a:stretch>
            <a:fillRect/>
          </a:stretch>
        </p:blipFill>
        <p:spPr>
          <a:xfrm>
            <a:off x="45235" y="692696"/>
            <a:ext cx="9034362" cy="4968551"/>
          </a:xfrm>
        </p:spPr>
      </p:pic>
      <p:sp>
        <p:nvSpPr>
          <p:cNvPr id="13" name="Rectangle 12"/>
          <p:cNvSpPr/>
          <p:nvPr/>
        </p:nvSpPr>
        <p:spPr>
          <a:xfrm>
            <a:off x="3851920" y="4725144"/>
            <a:ext cx="486003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366FF"/>
                </a:solidFill>
              </a:rPr>
              <a:t>RR</a:t>
            </a:r>
            <a:r>
              <a:rPr lang="en-US" dirty="0" smtClean="0"/>
              <a:t> </a:t>
            </a:r>
            <a:r>
              <a:rPr lang="en-US" dirty="0"/>
              <a:t>is dominant for </a:t>
            </a:r>
            <a:r>
              <a:rPr lang="en-US" dirty="0" smtClean="0">
                <a:solidFill>
                  <a:srgbClr val="3366FF"/>
                </a:solidFill>
              </a:rPr>
              <a:t>alarms</a:t>
            </a:r>
            <a:r>
              <a:rPr lang="en-US" dirty="0" smtClean="0"/>
              <a:t> </a:t>
            </a:r>
            <a:r>
              <a:rPr lang="en-US" dirty="0"/>
              <a:t>(see the Threat Score TS)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366FF"/>
                </a:solidFill>
              </a:rPr>
              <a:t>EWA</a:t>
            </a:r>
            <a:r>
              <a:rPr lang="en-US" dirty="0" smtClean="0"/>
              <a:t> </a:t>
            </a:r>
            <a:r>
              <a:rPr lang="en-US" dirty="0"/>
              <a:t>(Exponential Weighted Average) is the best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3366FF"/>
                </a:solidFill>
              </a:rPr>
              <a:t>errors</a:t>
            </a:r>
            <a:r>
              <a:rPr lang="en-US" dirty="0" smtClean="0"/>
              <a:t>, see </a:t>
            </a:r>
            <a:r>
              <a:rPr lang="en-US" dirty="0"/>
              <a:t>the </a:t>
            </a:r>
            <a:r>
              <a:rPr lang="en-US" dirty="0" smtClean="0"/>
              <a:t>RMSE</a:t>
            </a:r>
          </a:p>
          <a:p>
            <a:pPr marL="285750" indent="-285750">
              <a:buFont typeface="Arial"/>
              <a:buChar char="•"/>
            </a:pPr>
            <a:r>
              <a:rPr lang="en-US" i="1" dirty="0" smtClean="0">
                <a:solidFill>
                  <a:srgbClr val="3366FF"/>
                </a:solidFill>
              </a:rPr>
              <a:t>Oracles</a:t>
            </a:r>
            <a:r>
              <a:rPr lang="en-US" dirty="0" smtClean="0"/>
              <a:t>: </a:t>
            </a:r>
            <a:r>
              <a:rPr lang="en-US" dirty="0"/>
              <a:t>best convex </a:t>
            </a:r>
            <a:r>
              <a:rPr lang="en-US" i="1" dirty="0">
                <a:solidFill>
                  <a:srgbClr val="3366FF"/>
                </a:solidFill>
              </a:rPr>
              <a:t>RMSE 7.32</a:t>
            </a:r>
            <a:r>
              <a:rPr lang="fr-FR" i="1" dirty="0">
                <a:solidFill>
                  <a:srgbClr val="3366FF"/>
                </a:solidFill>
              </a:rPr>
              <a:t> </a:t>
            </a:r>
            <a:r>
              <a:rPr lang="fr-FR" i="1" dirty="0"/>
              <a:t>-</a:t>
            </a:r>
            <a:r>
              <a:rPr lang="fr-FR" i="1" dirty="0">
                <a:solidFill>
                  <a:srgbClr val="3366FF"/>
                </a:solidFill>
              </a:rPr>
              <a:t> </a:t>
            </a:r>
            <a:r>
              <a:rPr lang="en-US" i="1" dirty="0">
                <a:solidFill>
                  <a:srgbClr val="3366FF"/>
                </a:solidFill>
              </a:rPr>
              <a:t>TS </a:t>
            </a:r>
            <a:r>
              <a:rPr lang="en-US" i="1" dirty="0" smtClean="0">
                <a:solidFill>
                  <a:srgbClr val="3366FF"/>
                </a:solidFill>
              </a:rPr>
              <a:t>0.49</a:t>
            </a:r>
          </a:p>
          <a:p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3366FF"/>
                </a:solidFill>
              </a:rPr>
              <a:t>                  </a:t>
            </a:r>
            <a:r>
              <a:rPr lang="en-US" dirty="0" smtClean="0"/>
              <a:t>best expert  </a:t>
            </a:r>
            <a:r>
              <a:rPr lang="en-US" i="1" dirty="0" smtClean="0">
                <a:solidFill>
                  <a:srgbClr val="3366FF"/>
                </a:solidFill>
              </a:rPr>
              <a:t>RMSE 7.49</a:t>
            </a:r>
            <a:r>
              <a:rPr lang="fr-FR" i="1" dirty="0" smtClean="0">
                <a:solidFill>
                  <a:srgbClr val="3366FF"/>
                </a:solidFill>
              </a:rPr>
              <a:t> </a:t>
            </a:r>
            <a:r>
              <a:rPr lang="fr-FR" i="1" dirty="0"/>
              <a:t>-</a:t>
            </a:r>
            <a:r>
              <a:rPr lang="fr-FR" i="1" dirty="0">
                <a:solidFill>
                  <a:srgbClr val="3366FF"/>
                </a:solidFill>
              </a:rPr>
              <a:t> </a:t>
            </a:r>
            <a:r>
              <a:rPr lang="en-US" i="1" dirty="0">
                <a:solidFill>
                  <a:srgbClr val="3366FF"/>
                </a:solidFill>
              </a:rPr>
              <a:t>TS </a:t>
            </a:r>
            <a:r>
              <a:rPr lang="en-US" i="1" dirty="0" smtClean="0">
                <a:solidFill>
                  <a:srgbClr val="3366FF"/>
                </a:solidFill>
              </a:rPr>
              <a:t>0.48 </a:t>
            </a:r>
            <a:endParaRPr lang="fr-FR" i="1" dirty="0">
              <a:solidFill>
                <a:srgbClr val="3366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691680" y="1772816"/>
            <a:ext cx="100811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Best Expert</a:t>
            </a:r>
            <a:endParaRPr lang="fr-FR" sz="1100" dirty="0"/>
          </a:p>
        </p:txBody>
      </p:sp>
      <p:sp>
        <p:nvSpPr>
          <p:cNvPr id="7" name="ZoneTexte 6"/>
          <p:cNvSpPr txBox="1"/>
          <p:nvPr/>
        </p:nvSpPr>
        <p:spPr>
          <a:xfrm>
            <a:off x="5906778" y="1412776"/>
            <a:ext cx="3237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Unbiased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scatterplot</a:t>
            </a:r>
            <a:r>
              <a:rPr lang="fr-FR" b="1" dirty="0" smtClean="0">
                <a:solidFill>
                  <a:srgbClr val="FF0000"/>
                </a:solidFill>
              </a:rPr>
              <a:t> for RR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re 1"/>
          <p:cNvSpPr>
            <a:spLocks noGrp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r>
              <a:rPr lang="fr-FR">
                <a:latin typeface="Calibri" charset="0"/>
              </a:rPr>
              <a:t>References</a:t>
            </a:r>
          </a:p>
        </p:txBody>
      </p:sp>
      <p:sp>
        <p:nvSpPr>
          <p:cNvPr id="34818" name="Espace réservé du contenu 2"/>
          <p:cNvSpPr>
            <a:spLocks noGrp="1"/>
          </p:cNvSpPr>
          <p:nvPr>
            <p:ph idx="1"/>
          </p:nvPr>
        </p:nvSpPr>
        <p:spPr>
          <a:xfrm>
            <a:off x="457200" y="847725"/>
            <a:ext cx="8507413" cy="582136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Calibri" charset="0"/>
              </a:rPr>
              <a:t> </a:t>
            </a:r>
            <a:r>
              <a:rPr lang="en-GB" sz="2000" dirty="0" smtClean="0">
                <a:latin typeface="Calibri" charset="0"/>
              </a:rPr>
              <a:t>       </a:t>
            </a:r>
            <a:r>
              <a:rPr lang="en-GB" sz="2000" dirty="0" err="1" smtClean="0">
                <a:solidFill>
                  <a:srgbClr val="FF0000"/>
                </a:solidFill>
                <a:latin typeface="Calibri" charset="0"/>
              </a:rPr>
              <a:t>Auder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GB" sz="2000" dirty="0" err="1" smtClean="0">
                <a:solidFill>
                  <a:srgbClr val="FF0000"/>
                </a:solidFill>
                <a:latin typeface="Calibri" charset="0"/>
              </a:rPr>
              <a:t>Bobbia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Poggi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GB" sz="2000" dirty="0" err="1" smtClean="0">
                <a:solidFill>
                  <a:srgbClr val="FF0000"/>
                </a:solidFill>
                <a:latin typeface="Calibri" charset="0"/>
              </a:rPr>
              <a:t>Portier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GB" sz="2000" i="1" dirty="0" smtClean="0">
                <a:solidFill>
                  <a:srgbClr val="FF0000"/>
                </a:solidFill>
                <a:latin typeface="Calibri" charset="0"/>
              </a:rPr>
              <a:t>Atmospheric </a:t>
            </a:r>
            <a:r>
              <a:rPr lang="en-GB" sz="2000" i="1" dirty="0">
                <a:solidFill>
                  <a:srgbClr val="FF0000"/>
                </a:solidFill>
                <a:latin typeface="Calibri" charset="0"/>
              </a:rPr>
              <a:t>Pollution Research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2016</a:t>
            </a:r>
          </a:p>
          <a:p>
            <a:pPr marL="0" indent="0">
              <a:buFont typeface="Arial" charset="0"/>
              <a:buNone/>
            </a:pPr>
            <a:r>
              <a:rPr lang="en-GB" sz="2000" dirty="0" smtClean="0">
                <a:latin typeface="Calibri" charset="0"/>
              </a:rPr>
              <a:t>[</a:t>
            </a:r>
            <a:r>
              <a:rPr lang="en-GB" sz="2000" dirty="0">
                <a:latin typeface="Calibri" charset="0"/>
              </a:rPr>
              <a:t>1]  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Biau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Patra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IEEE Transactions on Information Theory</a:t>
            </a:r>
            <a:r>
              <a:rPr lang="en-GB" sz="2000" dirty="0">
                <a:latin typeface="Calibri" charset="0"/>
              </a:rPr>
              <a:t>, 2011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[2]  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Cesa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-Bianchi, 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Lugosi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Cambridge </a:t>
            </a:r>
            <a:r>
              <a:rPr lang="fr-FR" sz="2000" i="1" dirty="0" err="1">
                <a:latin typeface="Calibri" charset="0"/>
              </a:rPr>
              <a:t>University</a:t>
            </a:r>
            <a:r>
              <a:rPr lang="fr-FR" sz="2000" i="1" dirty="0">
                <a:latin typeface="Calibri" charset="0"/>
              </a:rPr>
              <a:t> </a:t>
            </a:r>
            <a:r>
              <a:rPr lang="fr-FR" sz="2000" i="1" dirty="0" err="1">
                <a:latin typeface="Calibri" charset="0"/>
              </a:rPr>
              <a:t>Press</a:t>
            </a:r>
            <a:r>
              <a:rPr lang="fr-FR" sz="2000" dirty="0">
                <a:latin typeface="Calibri" charset="0"/>
              </a:rPr>
              <a:t>, 2006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[3]  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Chaloulakou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</a:t>
            </a:r>
            <a:r>
              <a:rPr lang="en-US" sz="2000" dirty="0" err="1">
                <a:solidFill>
                  <a:srgbClr val="3366FF"/>
                </a:solidFill>
                <a:latin typeface="Calibri" charset="0"/>
              </a:rPr>
              <a:t>Saisana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Spyrellis</a:t>
            </a:r>
            <a:r>
              <a:rPr lang="fr-FR" sz="2000" dirty="0">
                <a:latin typeface="Calibri" charset="0"/>
              </a:rPr>
              <a:t>, </a:t>
            </a:r>
            <a:r>
              <a:rPr lang="en-US" sz="2000" i="1" dirty="0">
                <a:latin typeface="Calibri" charset="0"/>
              </a:rPr>
              <a:t>The Science of the Total Environment</a:t>
            </a:r>
            <a:r>
              <a:rPr lang="en-GB" sz="2000" dirty="0">
                <a:latin typeface="Calibri" charset="0"/>
              </a:rPr>
              <a:t>, 2003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[4]  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Clemen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International Journal of </a:t>
            </a:r>
            <a:r>
              <a:rPr lang="fr-FR" sz="2000" i="1" dirty="0" err="1">
                <a:latin typeface="Calibri" charset="0"/>
              </a:rPr>
              <a:t>Forecasting</a:t>
            </a:r>
            <a:r>
              <a:rPr lang="fr-FR" sz="2000" i="1" dirty="0">
                <a:latin typeface="Calibri" charset="0"/>
              </a:rPr>
              <a:t>,</a:t>
            </a:r>
            <a:r>
              <a:rPr lang="fr-FR" sz="2000" dirty="0">
                <a:latin typeface="Calibri" charset="0"/>
              </a:rPr>
              <a:t> 1989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[5]  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Devaine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Gaillard,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Goude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Stoltz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Machine Learning</a:t>
            </a:r>
            <a:r>
              <a:rPr lang="fr-FR" sz="2000" dirty="0">
                <a:latin typeface="Calibri" charset="0"/>
              </a:rPr>
              <a:t> </a:t>
            </a:r>
            <a:r>
              <a:rPr lang="en-GB" sz="2000" dirty="0">
                <a:latin typeface="Calibri" charset="0"/>
              </a:rPr>
              <a:t>, 2013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[6]  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Dietterich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Springer</a:t>
            </a:r>
            <a:r>
              <a:rPr lang="en-GB" sz="2000" i="1" dirty="0">
                <a:latin typeface="Calibri" charset="0"/>
              </a:rPr>
              <a:t>,</a:t>
            </a:r>
            <a:r>
              <a:rPr lang="en-GB" sz="2000" dirty="0">
                <a:latin typeface="Calibri" charset="0"/>
              </a:rPr>
              <a:t> 2000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[7]  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Freund,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Schapire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Journal of Computer and System Sciences</a:t>
            </a:r>
            <a:r>
              <a:rPr lang="fr-FR" sz="2000" dirty="0">
                <a:latin typeface="Calibri" charset="0"/>
              </a:rPr>
              <a:t>, 1997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[8]  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Gaillard,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Stoltz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van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Erven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 err="1">
                <a:latin typeface="Calibri" charset="0"/>
              </a:rPr>
              <a:t>ArXiv</a:t>
            </a:r>
            <a:r>
              <a:rPr lang="en-GB" sz="2000" dirty="0">
                <a:latin typeface="Calibri" charset="0"/>
              </a:rPr>
              <a:t>, 2014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[9]  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Gaillard,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Goude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Lecture Notes in </a:t>
            </a:r>
            <a:r>
              <a:rPr lang="fr-FR" sz="2000" i="1" dirty="0" err="1">
                <a:latin typeface="Calibri" charset="0"/>
              </a:rPr>
              <a:t>Statistics</a:t>
            </a:r>
            <a:r>
              <a:rPr lang="fr-FR" sz="2000" i="1" dirty="0">
                <a:latin typeface="Calibri" charset="0"/>
              </a:rPr>
              <a:t>, Springer</a:t>
            </a:r>
            <a:r>
              <a:rPr lang="fr-FR" sz="2000" dirty="0">
                <a:latin typeface="Calibri" charset="0"/>
              </a:rPr>
              <a:t>, 2015 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[10]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Mallet,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Stoltz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Mauricette</a:t>
            </a:r>
            <a:r>
              <a:rPr lang="en-GB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Journal of </a:t>
            </a:r>
            <a:r>
              <a:rPr lang="fr-FR" sz="2000" i="1" dirty="0" err="1">
                <a:latin typeface="Calibri" charset="0"/>
              </a:rPr>
              <a:t>Geophysical</a:t>
            </a:r>
            <a:r>
              <a:rPr lang="fr-FR" sz="2000" i="1" dirty="0">
                <a:latin typeface="Calibri" charset="0"/>
              </a:rPr>
              <a:t> </a:t>
            </a:r>
            <a:r>
              <a:rPr lang="fr-FR" sz="2000" i="1" dirty="0" err="1">
                <a:latin typeface="Calibri" charset="0"/>
              </a:rPr>
              <a:t>Research</a:t>
            </a:r>
            <a:r>
              <a:rPr lang="fr-FR" sz="2000" dirty="0">
                <a:latin typeface="Calibri" charset="0"/>
              </a:rPr>
              <a:t>, 2009 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[11] 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Mallet</a:t>
            </a:r>
            <a:r>
              <a:rPr lang="en-GB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Journal of </a:t>
            </a:r>
            <a:r>
              <a:rPr lang="fr-FR" sz="2000" i="1" dirty="0" err="1">
                <a:latin typeface="Calibri" charset="0"/>
              </a:rPr>
              <a:t>Geophysical</a:t>
            </a:r>
            <a:r>
              <a:rPr lang="fr-FR" sz="2000" i="1" dirty="0">
                <a:latin typeface="Calibri" charset="0"/>
              </a:rPr>
              <a:t> </a:t>
            </a:r>
            <a:r>
              <a:rPr lang="fr-FR" sz="2000" i="1" dirty="0" err="1">
                <a:latin typeface="Calibri" charset="0"/>
              </a:rPr>
              <a:t>Research</a:t>
            </a:r>
            <a:r>
              <a:rPr lang="fr-FR" sz="2000" dirty="0">
                <a:latin typeface="Calibri" charset="0"/>
              </a:rPr>
              <a:t>, 2010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[12]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Monteleoni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Schmidt,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Saroha</a:t>
            </a:r>
            <a:r>
              <a:rPr lang="fr-FR" sz="2000" dirty="0">
                <a:solidFill>
                  <a:srgbClr val="3366FF"/>
                </a:solidFill>
                <a:latin typeface="Calibri" charset="0"/>
              </a:rPr>
              <a:t>,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Asplund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Stat. </a:t>
            </a:r>
            <a:r>
              <a:rPr lang="fr-FR" sz="2000" i="1" dirty="0" err="1">
                <a:latin typeface="Calibri" charset="0"/>
              </a:rPr>
              <a:t>Analysis</a:t>
            </a:r>
            <a:r>
              <a:rPr lang="fr-FR" sz="2000" i="1" dirty="0">
                <a:latin typeface="Calibri" charset="0"/>
              </a:rPr>
              <a:t> &amp; Data Mining</a:t>
            </a:r>
            <a:r>
              <a:rPr lang="en-GB" sz="2000" dirty="0">
                <a:latin typeface="Calibri" charset="0"/>
              </a:rPr>
              <a:t>, 2011</a:t>
            </a:r>
          </a:p>
          <a:p>
            <a:pPr marL="0" indent="0">
              <a:buFont typeface="Arial" charset="0"/>
              <a:buNone/>
            </a:pPr>
            <a:r>
              <a:rPr lang="en-GB" sz="2000" dirty="0">
                <a:latin typeface="Calibri" charset="0"/>
              </a:rPr>
              <a:t>[13] 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Poggi, </a:t>
            </a:r>
            <a:r>
              <a:rPr lang="en-US" sz="2000" dirty="0" err="1">
                <a:solidFill>
                  <a:srgbClr val="3366FF"/>
                </a:solidFill>
                <a:latin typeface="Calibri" charset="0"/>
              </a:rPr>
              <a:t>Portier</a:t>
            </a:r>
            <a:r>
              <a:rPr lang="en-US" sz="2000" dirty="0">
                <a:latin typeface="Calibri" charset="0"/>
              </a:rPr>
              <a:t>, </a:t>
            </a:r>
            <a:r>
              <a:rPr lang="en-US" sz="2000" i="1" dirty="0">
                <a:latin typeface="Calibri" charset="0"/>
              </a:rPr>
              <a:t>Atmospheric Environment</a:t>
            </a:r>
            <a:r>
              <a:rPr lang="en-GB" sz="2000" dirty="0">
                <a:latin typeface="Calibri" charset="0"/>
              </a:rPr>
              <a:t>, 2011</a:t>
            </a:r>
            <a:r>
              <a:rPr lang="fr-FR" sz="2000" dirty="0">
                <a:latin typeface="Calibri" charset="0"/>
              </a:rPr>
              <a:t> </a:t>
            </a:r>
            <a:endParaRPr lang="en-GB" altLang="ja-JP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r>
              <a:rPr lang="en-GB" sz="2000" dirty="0" smtClean="0">
                <a:latin typeface="Calibri" charset="0"/>
              </a:rPr>
              <a:t>[14] </a:t>
            </a:r>
            <a:r>
              <a:rPr lang="fr-FR" sz="2000" dirty="0" err="1">
                <a:solidFill>
                  <a:srgbClr val="3366FF"/>
                </a:solidFill>
                <a:latin typeface="Calibri" charset="0"/>
              </a:rPr>
              <a:t>Stoltz</a:t>
            </a:r>
            <a:r>
              <a:rPr lang="fr-FR" sz="2000" dirty="0">
                <a:latin typeface="Calibri" charset="0"/>
              </a:rPr>
              <a:t>, </a:t>
            </a:r>
            <a:r>
              <a:rPr lang="fr-FR" sz="2000" i="1" dirty="0">
                <a:latin typeface="Calibri" charset="0"/>
              </a:rPr>
              <a:t>Journal de la Société Française de Statistique,</a:t>
            </a:r>
            <a:r>
              <a:rPr lang="fr-FR" sz="2000" dirty="0">
                <a:latin typeface="Calibri" charset="0"/>
              </a:rPr>
              <a:t> 2010</a:t>
            </a:r>
            <a:endParaRPr lang="en-GB" sz="2000" dirty="0">
              <a:latin typeface="Calibri" charset="0"/>
            </a:endParaRPr>
          </a:p>
          <a:p>
            <a:pPr marL="0" indent="0">
              <a:buFont typeface="Arial" charset="0"/>
              <a:buNone/>
            </a:pPr>
            <a:endParaRPr lang="fr-FR" dirty="0">
              <a:latin typeface="Calibri" charset="0"/>
            </a:endParaRPr>
          </a:p>
        </p:txBody>
      </p:sp>
      <p:sp>
        <p:nvSpPr>
          <p:cNvPr id="34819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t>Sequential PM10 forecasting </a:t>
            </a:r>
          </a:p>
        </p:txBody>
      </p:sp>
      <p:sp>
        <p:nvSpPr>
          <p:cNvPr id="3482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A46263-8B6F-6D4A-A3AC-032690A48464}" type="slidenum">
              <a:rPr lang="fr-FR" sz="1200">
                <a:solidFill>
                  <a:srgbClr val="898989"/>
                </a:solidFill>
                <a:latin typeface="Calibri" charset="0"/>
                <a:cs typeface="Arial" charset="0"/>
              </a:rPr>
              <a:pPr eaLnBrk="1" hangingPunct="1"/>
              <a:t>12</a:t>
            </a:fld>
            <a:endParaRPr lang="fr-FR" sz="1200">
              <a:solidFill>
                <a:srgbClr val="898989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Auder, Bobbia, Poggi, Portier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7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30316</TotalTime>
  <Words>651</Words>
  <Application>Microsoft Macintosh PowerPoint</Application>
  <PresentationFormat>Présentation à l'écran (4:3)</PresentationFormat>
  <Paragraphs>184</Paragraphs>
  <Slides>12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Calibri</vt:lpstr>
      <vt:lpstr>Courier</vt:lpstr>
      <vt:lpstr>ＭＳ Ｐゴシック</vt:lpstr>
      <vt:lpstr>Arial</vt:lpstr>
      <vt:lpstr>Thème Office</vt:lpstr>
      <vt:lpstr>Document</vt:lpstr>
      <vt:lpstr>Sequential Aggregation of Heterogeneous Experts for PM10 Forecasting </vt:lpstr>
      <vt:lpstr>Pollution context</vt:lpstr>
      <vt:lpstr>Motivation</vt:lpstr>
      <vt:lpstr>Statistical context</vt:lpstr>
      <vt:lpstr>Contributions</vt:lpstr>
      <vt:lpstr>Sequential prediction framework</vt:lpstr>
      <vt:lpstr>PM10 monitoring stations</vt:lpstr>
      <vt:lpstr>PM10 Data - Experts</vt:lpstr>
      <vt:lpstr>Sequential aggregation methods</vt:lpstr>
      <vt:lpstr>Evaluating performance</vt:lpstr>
      <vt:lpstr>Comparative performance: HRI</vt:lpstr>
      <vt:lpstr>References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des poussières PM10 Les effets marginaux</dc:title>
  <dc:creator>JMP</dc:creator>
  <cp:lastModifiedBy>Utilisateur de Microsoft Office</cp:lastModifiedBy>
  <cp:revision>469</cp:revision>
  <dcterms:created xsi:type="dcterms:W3CDTF">2008-04-15T15:10:55Z</dcterms:created>
  <dcterms:modified xsi:type="dcterms:W3CDTF">2016-10-06T10:04:22Z</dcterms:modified>
</cp:coreProperties>
</file>