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683" r:id="rId2"/>
    <p:sldId id="663" r:id="rId3"/>
    <p:sldId id="685" r:id="rId4"/>
    <p:sldId id="789" r:id="rId5"/>
    <p:sldId id="793" r:id="rId6"/>
    <p:sldId id="833" r:id="rId7"/>
    <p:sldId id="815" r:id="rId8"/>
    <p:sldId id="830" r:id="rId9"/>
    <p:sldId id="808" r:id="rId10"/>
    <p:sldId id="816" r:id="rId11"/>
    <p:sldId id="810" r:id="rId12"/>
    <p:sldId id="811" r:id="rId13"/>
    <p:sldId id="817" r:id="rId14"/>
    <p:sldId id="818" r:id="rId15"/>
    <p:sldId id="637" r:id="rId16"/>
    <p:sldId id="819" r:id="rId17"/>
    <p:sldId id="762" r:id="rId18"/>
    <p:sldId id="628" r:id="rId19"/>
    <p:sldId id="629" r:id="rId20"/>
    <p:sldId id="630" r:id="rId21"/>
    <p:sldId id="773" r:id="rId22"/>
    <p:sldId id="723" r:id="rId23"/>
    <p:sldId id="724" r:id="rId24"/>
    <p:sldId id="823" r:id="rId25"/>
    <p:sldId id="651" r:id="rId26"/>
    <p:sldId id="666" r:id="rId27"/>
    <p:sldId id="839" r:id="rId28"/>
    <p:sldId id="840" r:id="rId29"/>
    <p:sldId id="841" r:id="rId30"/>
    <p:sldId id="774" r:id="rId31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5">
          <p15:clr>
            <a:srgbClr val="A4A3A4"/>
          </p15:clr>
        </p15:guide>
        <p15:guide id="2" orient="horz" pos="1272">
          <p15:clr>
            <a:srgbClr val="A4A3A4"/>
          </p15:clr>
        </p15:guide>
        <p15:guide id="3" orient="horz" pos="263">
          <p15:clr>
            <a:srgbClr val="A4A3A4"/>
          </p15:clr>
        </p15:guide>
        <p15:guide id="4" orient="horz" pos="620">
          <p15:clr>
            <a:srgbClr val="A4A3A4"/>
          </p15:clr>
        </p15:guide>
        <p15:guide id="5" orient="horz" pos="961">
          <p15:clr>
            <a:srgbClr val="A4A3A4"/>
          </p15:clr>
        </p15:guide>
        <p15:guide id="6" orient="horz" pos="3577">
          <p15:clr>
            <a:srgbClr val="A4A3A4"/>
          </p15:clr>
        </p15:guide>
        <p15:guide id="7" pos="259">
          <p15:clr>
            <a:srgbClr val="A4A3A4"/>
          </p15:clr>
        </p15:guide>
        <p15:guide id="8" pos="1291">
          <p15:clr>
            <a:srgbClr val="A4A3A4"/>
          </p15:clr>
        </p15:guide>
        <p15:guide id="9" pos="55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CCFF"/>
    <a:srgbClr val="CA2457"/>
    <a:srgbClr val="D32D51"/>
    <a:srgbClr val="FF00FF"/>
    <a:srgbClr val="9933FF"/>
    <a:srgbClr val="66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2" autoAdjust="0"/>
    <p:restoredTop sz="97203" autoAdjust="0"/>
  </p:normalViewPr>
  <p:slideViewPr>
    <p:cSldViewPr snapToGrid="0">
      <p:cViewPr varScale="1">
        <p:scale>
          <a:sx n="54" d="100"/>
          <a:sy n="54" d="100"/>
        </p:scale>
        <p:origin x="-988" y="-32"/>
      </p:cViewPr>
      <p:guideLst>
        <p:guide orient="horz" pos="385"/>
        <p:guide orient="horz" pos="1272"/>
        <p:guide orient="horz" pos="263"/>
        <p:guide orient="horz" pos="620"/>
        <p:guide orient="horz" pos="961"/>
        <p:guide orient="horz" pos="3577"/>
        <p:guide pos="259"/>
        <p:guide pos="1291"/>
        <p:guide pos="5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-1944" y="-9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41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3" tIns="45426" rIns="90853" bIns="45426" numCol="1" anchor="t" anchorCtr="0" compatLnSpc="1">
            <a:prstTxWarp prst="textNoShape">
              <a:avLst/>
            </a:prstTxWarp>
          </a:bodyPr>
          <a:lstStyle>
            <a:lvl1pPr defTabSz="907925" eaLnBrk="0" hangingPunct="0">
              <a:defRPr sz="1200" baseline="-250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6513" y="0"/>
            <a:ext cx="292893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3" tIns="45426" rIns="90853" bIns="45426" numCol="1" anchor="t" anchorCtr="0" compatLnSpc="1">
            <a:prstTxWarp prst="textNoShape">
              <a:avLst/>
            </a:prstTxWarp>
          </a:bodyPr>
          <a:lstStyle>
            <a:lvl1pPr algn="r" defTabSz="907925" eaLnBrk="0" hangingPunct="0">
              <a:defRPr sz="1200" baseline="-250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24175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3" tIns="45426" rIns="90853" bIns="45426" numCol="1" anchor="b" anchorCtr="0" compatLnSpc="1">
            <a:prstTxWarp prst="textNoShape">
              <a:avLst/>
            </a:prstTxWarp>
          </a:bodyPr>
          <a:lstStyle>
            <a:lvl1pPr defTabSz="907925" eaLnBrk="0" hangingPunct="0">
              <a:defRPr sz="1200" baseline="-250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6513" y="9447213"/>
            <a:ext cx="2928937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3" tIns="45426" rIns="90853" bIns="45426" numCol="1" anchor="b" anchorCtr="0" compatLnSpc="1">
            <a:prstTxWarp prst="textNoShape">
              <a:avLst/>
            </a:prstTxWarp>
          </a:bodyPr>
          <a:lstStyle>
            <a:lvl1pPr algn="r" defTabSz="907925" eaLnBrk="0" hangingPunct="0">
              <a:defRPr sz="1200" baseline="-250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48C13140-AD59-4D30-AD58-B3FC670504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6937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3" tIns="45426" rIns="90853" bIns="45426" numCol="1" anchor="t" anchorCtr="0" compatLnSpc="1">
            <a:prstTxWarp prst="textNoShape">
              <a:avLst/>
            </a:prstTxWarp>
          </a:bodyPr>
          <a:lstStyle>
            <a:lvl1pPr defTabSz="907925" eaLnBrk="0" hangingPunct="0">
              <a:defRPr sz="1200" baseline="-250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3" tIns="45426" rIns="90853" bIns="45426" numCol="1" anchor="t" anchorCtr="0" compatLnSpc="1">
            <a:prstTxWarp prst="textNoShape">
              <a:avLst/>
            </a:prstTxWarp>
          </a:bodyPr>
          <a:lstStyle>
            <a:lvl1pPr algn="r" defTabSz="907925" eaLnBrk="0" hangingPunct="0">
              <a:defRPr sz="1200" baseline="-250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3" tIns="45426" rIns="90853" bIns="454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79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3" tIns="45426" rIns="90853" bIns="45426" numCol="1" anchor="b" anchorCtr="0" compatLnSpc="1">
            <a:prstTxWarp prst="textNoShape">
              <a:avLst/>
            </a:prstTxWarp>
          </a:bodyPr>
          <a:lstStyle>
            <a:lvl1pPr defTabSz="907925" eaLnBrk="0" hangingPunct="0">
              <a:defRPr sz="1200" baseline="-250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3" tIns="45426" rIns="90853" bIns="45426" numCol="1" anchor="b" anchorCtr="0" compatLnSpc="1">
            <a:prstTxWarp prst="textNoShape">
              <a:avLst/>
            </a:prstTxWarp>
          </a:bodyPr>
          <a:lstStyle>
            <a:lvl1pPr algn="r" defTabSz="907925" eaLnBrk="0" hangingPunct="0">
              <a:defRPr sz="1200" baseline="-250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81BB4AB5-659C-4204-9130-6CB3E44A169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2966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866" tIns="45432" rIns="90866" bIns="45432" anchor="b"/>
          <a:lstStyle/>
          <a:p>
            <a:pPr algn="r" defTabSz="908050" eaLnBrk="0" hangingPunct="0"/>
            <a:fld id="{6A8FBC9D-8B7F-40B2-A482-0F1B1840D1D0}" type="slidenum">
              <a:rPr lang="sv-SE" sz="1200" baseline="-25000">
                <a:latin typeface="Times New Roman" pitchFamily="18" charset="0"/>
              </a:rPr>
              <a:pPr algn="r" defTabSz="908050" eaLnBrk="0" hangingPunct="0"/>
              <a:t>1</a:t>
            </a:fld>
            <a:endParaRPr lang="sv-SE" sz="1200" baseline="-2500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69361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6463"/>
            <a:fld id="{565A9928-4B75-4981-9AEE-6C9A6E91C88B}" type="slidenum">
              <a:rPr lang="sv-SE" smtClean="0"/>
              <a:pPr defTabSz="906463"/>
              <a:t>3</a:t>
            </a:fld>
            <a:endParaRPr lang="sv-SE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7251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6463"/>
            <a:fld id="{9599B4ED-CC59-4B75-AB97-7A74FE30D475}" type="slidenum">
              <a:rPr lang="nl-NL" smtClean="0"/>
              <a:pPr defTabSz="906463"/>
              <a:t>7</a:t>
            </a:fld>
            <a:endParaRPr lang="nl-NL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–Real world versus Bootstrap world. </a:t>
            </a:r>
          </a:p>
          <a:p>
            <a:r>
              <a:rPr lang="en-US" smtClean="0"/>
              <a:t>-bootstrap Cis estimated on the basis of s(x*)</a:t>
            </a:r>
          </a:p>
          <a:p>
            <a:r>
              <a:rPr lang="en-US" smtClean="0"/>
              <a:t>-For a population mean: very simple</a:t>
            </a:r>
          </a:p>
        </p:txBody>
      </p:sp>
    </p:spTree>
    <p:extLst>
      <p:ext uri="{BB962C8B-B14F-4D97-AF65-F5344CB8AC3E}">
        <p14:creationId xmlns:p14="http://schemas.microsoft.com/office/powerpoint/2010/main" val="1235601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6463"/>
            <a:fld id="{BFB88DF7-C137-488E-9613-0A6D4839D1FD}" type="slidenum">
              <a:rPr lang="nl-NL" smtClean="0"/>
              <a:pPr defTabSz="906463"/>
              <a:t>13</a:t>
            </a:fld>
            <a:endParaRPr lang="nl-NL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Depends on interpretation  chosen!</a:t>
            </a:r>
          </a:p>
        </p:txBody>
      </p:sp>
    </p:spTree>
    <p:extLst>
      <p:ext uri="{BB962C8B-B14F-4D97-AF65-F5344CB8AC3E}">
        <p14:creationId xmlns:p14="http://schemas.microsoft.com/office/powerpoint/2010/main" val="3677771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6463"/>
            <a:fld id="{06858617-8C91-4670-B13C-1688CB1F69A9}" type="slidenum">
              <a:rPr lang="sv-SE" smtClean="0"/>
              <a:pPr defTabSz="906463"/>
              <a:t>30</a:t>
            </a:fld>
            <a:endParaRPr lang="sv-SE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132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33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2414" y="323851"/>
            <a:ext cx="8675687" cy="3406320"/>
          </a:xfrm>
          <a:prstGeom prst="rect">
            <a:avLst/>
          </a:prstGeom>
          <a:ln>
            <a:miter lim="800000"/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en-US" dirty="0" smtClean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Non Parametric Bootstrap in Factor Analysis - White Blood Cell Count and the Metabolic Syndrome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107950" y="6003925"/>
            <a:ext cx="89646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sv-SE" i="1">
                <a:solidFill>
                  <a:srgbClr val="FFC000"/>
                </a:solidFill>
              </a:rPr>
              <a:t>John.Ohrvik@ki.se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900" y="3925888"/>
            <a:ext cx="8978900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v-SE" sz="3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pitchFamily="49" charset="-128"/>
              </a:rPr>
              <a:t>     John Öhrvik</a:t>
            </a:r>
          </a:p>
          <a:p>
            <a:pPr>
              <a:defRPr/>
            </a:pPr>
            <a:r>
              <a:rPr lang="sv-SE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pitchFamily="49" charset="-128"/>
              </a:rPr>
              <a:t> </a:t>
            </a:r>
            <a:r>
              <a:rPr lang="sv-SE" sz="3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pitchFamily="49" charset="-128"/>
              </a:rPr>
              <a:t>    </a:t>
            </a:r>
            <a:r>
              <a:rPr lang="sv-SE" sz="28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pitchFamily="49" charset="-128"/>
              </a:rPr>
              <a:t>Göran Nilsson</a:t>
            </a:r>
          </a:p>
          <a:p>
            <a:pPr>
              <a:defRPr/>
            </a:pPr>
            <a:r>
              <a:rPr lang="sv-SE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pitchFamily="49" charset="-128"/>
              </a:rPr>
              <a:t> </a:t>
            </a:r>
            <a:r>
              <a:rPr lang="sv-SE" sz="3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pitchFamily="49" charset="-128"/>
              </a:rPr>
              <a:t>    </a:t>
            </a:r>
            <a:r>
              <a:rPr lang="sv-SE" sz="28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pitchFamily="49" charset="-128"/>
              </a:rPr>
              <a:t>Uppsala University, </a:t>
            </a:r>
            <a:r>
              <a:rPr lang="en-US" sz="2800" i="1" dirty="0">
                <a:solidFill>
                  <a:srgbClr val="FFC000"/>
                </a:solidFill>
              </a:rPr>
              <a:t>Center for Clinical Research </a:t>
            </a:r>
            <a:endParaRPr lang="en-US" sz="2800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pitchFamily="49" charset="-128"/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193" y="5823529"/>
            <a:ext cx="1300163" cy="818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3089275" y="358775"/>
            <a:ext cx="26463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FF66"/>
                </a:solidFill>
              </a:rPr>
              <a:t>Background</a:t>
            </a:r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203200" y="1403350"/>
            <a:ext cx="8709025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9263" indent="-449263">
              <a:spcAft>
                <a:spcPts val="120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Cardiovascular disease (CVD) is a major cause of   morbidity and mortality in the developed world. As risk factors have been identified, more than one risk factor has been observed in many individuals.</a:t>
            </a:r>
          </a:p>
          <a:p>
            <a:pPr marL="449263" indent="-449263">
              <a:spcAft>
                <a:spcPts val="120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C</a:t>
            </a:r>
            <a:r>
              <a:rPr lang="en-US" sz="2800" dirty="0" smtClean="0">
                <a:solidFill>
                  <a:schemeClr val="bg1"/>
                </a:solidFill>
              </a:rPr>
              <a:t>lustering </a:t>
            </a:r>
            <a:r>
              <a:rPr lang="en-US" sz="2800" dirty="0">
                <a:solidFill>
                  <a:schemeClr val="bg1"/>
                </a:solidFill>
              </a:rPr>
              <a:t>of risk factors has been extensively studied;  special interest has been focused on the clustering of </a:t>
            </a:r>
            <a:r>
              <a:rPr lang="en-US" sz="2800" dirty="0" smtClean="0">
                <a:solidFill>
                  <a:schemeClr val="bg1"/>
                </a:solidFill>
              </a:rPr>
              <a:t>the risk </a:t>
            </a:r>
            <a:r>
              <a:rPr lang="en-US" sz="2800" dirty="0">
                <a:solidFill>
                  <a:schemeClr val="bg1"/>
                </a:solidFill>
              </a:rPr>
              <a:t>factors in the Metabolic Syndrome (</a:t>
            </a:r>
            <a:r>
              <a:rPr lang="en-US" sz="2800" dirty="0" err="1">
                <a:solidFill>
                  <a:schemeClr val="bg1"/>
                </a:solidFill>
              </a:rPr>
              <a:t>MetS</a:t>
            </a:r>
            <a:r>
              <a:rPr lang="en-US" sz="2800" dirty="0">
                <a:solidFill>
                  <a:schemeClr val="bg1"/>
                </a:solidFill>
              </a:rPr>
              <a:t>).</a:t>
            </a:r>
            <a:endParaRPr lang="en-US" sz="2800" b="1" dirty="0">
              <a:solidFill>
                <a:schemeClr val="bg1"/>
              </a:solidFill>
            </a:endParaRPr>
          </a:p>
          <a:p>
            <a:pPr marL="449263" indent="-449263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High white blood cell (WBC) count and </a:t>
            </a:r>
            <a:r>
              <a:rPr lang="en-US" sz="2800" dirty="0" err="1">
                <a:solidFill>
                  <a:schemeClr val="bg1"/>
                </a:solidFill>
              </a:rPr>
              <a:t>MetS</a:t>
            </a:r>
            <a:r>
              <a:rPr lang="en-US" sz="2800" dirty="0">
                <a:solidFill>
                  <a:schemeClr val="bg1"/>
                </a:solidFill>
              </a:rPr>
              <a:t> are related. Both conditions predict dismal survival.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76225" y="331788"/>
            <a:ext cx="80502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v-SE" sz="3600">
                <a:solidFill>
                  <a:srgbClr val="FFFF66"/>
                </a:solidFill>
              </a:rPr>
              <a:t>Objective</a:t>
            </a:r>
          </a:p>
        </p:txBody>
      </p:sp>
      <p:sp>
        <p:nvSpPr>
          <p:cNvPr id="6147" name="Text Box 9"/>
          <p:cNvSpPr txBox="1">
            <a:spLocks noChangeArrowheads="1"/>
          </p:cNvSpPr>
          <p:nvPr/>
        </p:nvSpPr>
        <p:spPr bwMode="auto">
          <a:xfrm>
            <a:off x="1816100" y="804863"/>
            <a:ext cx="1841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i="1" baseline="-25000">
              <a:latin typeface="Symbol" pitchFamily="18" charset="2"/>
            </a:endParaRPr>
          </a:p>
        </p:txBody>
      </p:sp>
      <p:sp>
        <p:nvSpPr>
          <p:cNvPr id="6148" name="Rectangle 19"/>
          <p:cNvSpPr>
            <a:spLocks noChangeArrowheads="1"/>
          </p:cNvSpPr>
          <p:nvPr/>
        </p:nvSpPr>
        <p:spPr bwMode="auto">
          <a:xfrm>
            <a:off x="468313" y="1360488"/>
            <a:ext cx="4554537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4013" indent="-354013">
              <a:lnSpc>
                <a:spcPct val="110000"/>
              </a:lnSpc>
              <a:buClr>
                <a:srgbClr val="FFFF66"/>
              </a:buClr>
              <a:buSzPct val="115000"/>
              <a:buFont typeface="Wingdings" pitchFamily="2" charset="2"/>
              <a:buChar char="Ø"/>
            </a:pPr>
            <a:r>
              <a:rPr lang="en-US" sz="2800">
                <a:solidFill>
                  <a:schemeClr val="bg1"/>
                </a:solidFill>
                <a:cs typeface="Times New Roman" pitchFamily="18" charset="0"/>
              </a:rPr>
              <a:t>Search for a smaller set of underlying variables – factors – behind the components of the MetS</a:t>
            </a:r>
          </a:p>
          <a:p>
            <a:pPr marL="354013" indent="-354013">
              <a:lnSpc>
                <a:spcPct val="110000"/>
              </a:lnSpc>
              <a:buClr>
                <a:srgbClr val="FFFF66"/>
              </a:buClr>
              <a:buSzPct val="115000"/>
            </a:pPr>
            <a:r>
              <a:rPr lang="en-US" sz="2800">
                <a:solidFill>
                  <a:schemeClr val="bg1"/>
                </a:solidFill>
                <a:cs typeface="Times New Roman" pitchFamily="18" charset="0"/>
              </a:rPr>
              <a:t>    and WBC count</a:t>
            </a:r>
          </a:p>
          <a:p>
            <a:pPr marL="354013" indent="-354013">
              <a:lnSpc>
                <a:spcPct val="110000"/>
              </a:lnSpc>
              <a:buClr>
                <a:srgbClr val="FFFF66"/>
              </a:buClr>
              <a:buSzPct val="115000"/>
              <a:buFont typeface="Wingdings" pitchFamily="2" charset="2"/>
              <a:buChar char="Ø"/>
            </a:pPr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pPr marL="354013" indent="-354013">
              <a:lnSpc>
                <a:spcPct val="110000"/>
              </a:lnSpc>
              <a:buClr>
                <a:srgbClr val="FFFF66"/>
              </a:buClr>
              <a:buSzPct val="115000"/>
              <a:buFont typeface="Wingdings" pitchFamily="2" charset="2"/>
              <a:buChar char="Ø"/>
            </a:pPr>
            <a:r>
              <a:rPr lang="en-US" sz="2800">
                <a:solidFill>
                  <a:schemeClr val="bg1"/>
                </a:solidFill>
                <a:cs typeface="Times New Roman" pitchFamily="18" charset="0"/>
              </a:rPr>
              <a:t>Study the prognostic impact of these factors on 10-year mortality in an elderly population</a:t>
            </a:r>
            <a:endParaRPr lang="en-GB" sz="2800">
              <a:solidFill>
                <a:schemeClr val="bg1"/>
              </a:solidFill>
              <a:cs typeface="Times New Roman" pitchFamily="18" charset="0"/>
            </a:endParaRPr>
          </a:p>
          <a:p>
            <a:pPr marL="354013" indent="-354013">
              <a:lnSpc>
                <a:spcPct val="110000"/>
              </a:lnSpc>
              <a:buClr>
                <a:srgbClr val="FFFF66"/>
              </a:buClr>
              <a:buSzPct val="115000"/>
            </a:pPr>
            <a:r>
              <a:rPr lang="en-US" sz="2800">
                <a:solidFill>
                  <a:schemeClr val="bg1"/>
                </a:solidFill>
                <a:cs typeface="Times New Roman" pitchFamily="18" charset="0"/>
              </a:rPr>
              <a:t> </a:t>
            </a:r>
            <a:endParaRPr lang="en-GB" sz="2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34516" name="Rectangle 20"/>
          <p:cNvSpPr>
            <a:spLocks noChangeArrowheads="1"/>
          </p:cNvSpPr>
          <p:nvPr/>
        </p:nvSpPr>
        <p:spPr bwMode="auto">
          <a:xfrm>
            <a:off x="455613" y="4237038"/>
            <a:ext cx="47879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4013" indent="-354013">
              <a:lnSpc>
                <a:spcPct val="110000"/>
              </a:lnSpc>
              <a:buClr>
                <a:srgbClr val="FFFF66"/>
              </a:buClr>
              <a:buSzPct val="115000"/>
            </a:pPr>
            <a:endParaRPr lang="en-GB" sz="2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150" name="Text Box 22"/>
          <p:cNvSpPr txBox="1">
            <a:spLocks noChangeArrowheads="1"/>
          </p:cNvSpPr>
          <p:nvPr/>
        </p:nvSpPr>
        <p:spPr bwMode="auto">
          <a:xfrm>
            <a:off x="5481638" y="1889125"/>
            <a:ext cx="1841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aseline="-25000"/>
          </a:p>
        </p:txBody>
      </p:sp>
      <p:sp>
        <p:nvSpPr>
          <p:cNvPr id="6151" name="Text Box 24"/>
          <p:cNvSpPr txBox="1">
            <a:spLocks noChangeArrowheads="1"/>
          </p:cNvSpPr>
          <p:nvPr/>
        </p:nvSpPr>
        <p:spPr bwMode="auto">
          <a:xfrm>
            <a:off x="5462588" y="2020888"/>
            <a:ext cx="3446462" cy="2940050"/>
          </a:xfrm>
          <a:prstGeom prst="rect">
            <a:avLst/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36575">
              <a:spcBef>
                <a:spcPct val="25000"/>
              </a:spcBef>
            </a:pPr>
            <a:r>
              <a:rPr lang="en-US" sz="2000">
                <a:solidFill>
                  <a:srgbClr val="FFFF66"/>
                </a:solidFill>
              </a:rPr>
              <a:t>Systolic and Diastolic          	Blood Pressure (BP)</a:t>
            </a:r>
            <a:endParaRPr lang="en-US">
              <a:solidFill>
                <a:srgbClr val="FFFF66"/>
              </a:solidFill>
            </a:endParaRPr>
          </a:p>
          <a:p>
            <a:pPr defTabSz="536575">
              <a:spcBef>
                <a:spcPct val="25000"/>
              </a:spcBef>
            </a:pPr>
            <a:endParaRPr lang="en-US" sz="2000">
              <a:solidFill>
                <a:srgbClr val="FFFF66"/>
              </a:solidFill>
            </a:endParaRPr>
          </a:p>
          <a:p>
            <a:pPr defTabSz="536575">
              <a:spcBef>
                <a:spcPct val="25000"/>
              </a:spcBef>
            </a:pPr>
            <a:r>
              <a:rPr lang="en-US" sz="2000">
                <a:solidFill>
                  <a:srgbClr val="FFFF66"/>
                </a:solidFill>
              </a:rPr>
              <a:t>Fasting Glucose (FG)</a:t>
            </a:r>
          </a:p>
          <a:p>
            <a:pPr defTabSz="536575">
              <a:spcBef>
                <a:spcPct val="25000"/>
              </a:spcBef>
            </a:pPr>
            <a:r>
              <a:rPr lang="en-US" sz="2000">
                <a:solidFill>
                  <a:srgbClr val="FFFF66"/>
                </a:solidFill>
              </a:rPr>
              <a:t>High Density Lipoprotein Cholesterol (HDL-c)</a:t>
            </a:r>
          </a:p>
          <a:p>
            <a:pPr defTabSz="536575">
              <a:spcBef>
                <a:spcPct val="25000"/>
              </a:spcBef>
            </a:pPr>
            <a:r>
              <a:rPr lang="en-US" sz="2000">
                <a:solidFill>
                  <a:srgbClr val="FFFF66"/>
                </a:solidFill>
              </a:rPr>
              <a:t>Triglycerides (TG)</a:t>
            </a:r>
          </a:p>
          <a:p>
            <a:pPr defTabSz="536575">
              <a:spcBef>
                <a:spcPct val="25000"/>
              </a:spcBef>
            </a:pPr>
            <a:r>
              <a:rPr lang="en-US" sz="2000">
                <a:solidFill>
                  <a:srgbClr val="FFFF66"/>
                </a:solidFill>
              </a:rPr>
              <a:t>Waist circumference</a:t>
            </a:r>
          </a:p>
        </p:txBody>
      </p:sp>
      <p:sp>
        <p:nvSpPr>
          <p:cNvPr id="6152" name="Text Box 11"/>
          <p:cNvSpPr txBox="1">
            <a:spLocks noChangeArrowheads="1"/>
          </p:cNvSpPr>
          <p:nvPr/>
        </p:nvSpPr>
        <p:spPr bwMode="auto">
          <a:xfrm>
            <a:off x="5591175" y="1320800"/>
            <a:ext cx="3076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>
                <a:solidFill>
                  <a:schemeClr val="bg1"/>
                </a:solidFill>
              </a:rPr>
              <a:t>Components of MetS</a:t>
            </a:r>
          </a:p>
        </p:txBody>
      </p:sp>
      <p:sp>
        <p:nvSpPr>
          <p:cNvPr id="6153" name="Text Box 24"/>
          <p:cNvSpPr txBox="1">
            <a:spLocks noChangeArrowheads="1"/>
          </p:cNvSpPr>
          <p:nvPr/>
        </p:nvSpPr>
        <p:spPr bwMode="auto">
          <a:xfrm>
            <a:off x="5454650" y="5311775"/>
            <a:ext cx="3446463" cy="784225"/>
          </a:xfrm>
          <a:prstGeom prst="rect">
            <a:avLst/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36575">
              <a:spcBef>
                <a:spcPct val="25000"/>
              </a:spcBef>
            </a:pPr>
            <a:r>
              <a:rPr lang="en-US" sz="2000">
                <a:solidFill>
                  <a:srgbClr val="FFFF66"/>
                </a:solidFill>
              </a:rPr>
              <a:t>White Blood Cell (WBC)</a:t>
            </a:r>
            <a:endParaRPr lang="en-US">
              <a:solidFill>
                <a:srgbClr val="FFFF66"/>
              </a:solidFill>
            </a:endParaRPr>
          </a:p>
          <a:p>
            <a:pPr defTabSz="536575">
              <a:spcBef>
                <a:spcPct val="25000"/>
              </a:spcBef>
            </a:pPr>
            <a:r>
              <a:rPr lang="en-US" sz="2000">
                <a:solidFill>
                  <a:srgbClr val="FFFF66"/>
                </a:solidFill>
              </a:rPr>
              <a:t>        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457200" y="473075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Outline of Presentation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898650"/>
            <a:ext cx="8498114" cy="452596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 Introduction to Bootstrap</a:t>
            </a:r>
          </a:p>
          <a:p>
            <a:pPr>
              <a:defRPr/>
            </a:pPr>
            <a:endParaRPr lang="en-US" sz="28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 Principal Component and Factor Analysis</a:t>
            </a:r>
          </a:p>
          <a:p>
            <a:pPr>
              <a:defRPr/>
            </a:pPr>
            <a:endParaRPr lang="en-US" sz="28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536575" indent="-536575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Factor Analysis of the Components in the  Metabolic Syndrome and White Blood Cell Count</a:t>
            </a:r>
          </a:p>
          <a:p>
            <a:pPr>
              <a:defRPr/>
            </a:pPr>
            <a:endParaRPr lang="en-US" sz="28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536575" indent="-536575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Prognostic impact on 10-year mortality of the derived Factors</a:t>
            </a:r>
          </a:p>
          <a:p>
            <a:pPr>
              <a:buFontTx/>
              <a:buNone/>
              <a:defRPr/>
            </a:pPr>
            <a:r>
              <a:rPr lang="en-US" sz="2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457200" y="412750"/>
            <a:ext cx="8229600" cy="723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Bootstrap Basic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distribution of the values found in a sample of size </a:t>
            </a:r>
            <a:r>
              <a:rPr lang="en-US" sz="2800" i="1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from the population</a:t>
            </a:r>
          </a:p>
          <a:p>
            <a:pPr marL="274320" indent="-274320" fontAlgn="auto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is the best estimate of the population distribution</a:t>
            </a:r>
          </a:p>
          <a:p>
            <a:pPr marL="274320" indent="-274320" fontAlgn="auto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in absence of any other knowledge.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0688" y="316992"/>
            <a:ext cx="8794496" cy="841248"/>
          </a:xfrm>
        </p:spPr>
        <p:txBody>
          <a:bodyPr/>
          <a:lstStyle/>
          <a:p>
            <a:r>
              <a:rPr lang="en-US" sz="3600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Bootstrap – Re-sampling </a:t>
            </a:r>
            <a:r>
              <a:rPr lang="en-US" sz="3600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with replacement</a:t>
            </a:r>
          </a:p>
        </p:txBody>
      </p:sp>
      <p:grpSp>
        <p:nvGrpSpPr>
          <p:cNvPr id="469029" name="Group 37"/>
          <p:cNvGrpSpPr>
            <a:grpSpLocks/>
          </p:cNvGrpSpPr>
          <p:nvPr/>
        </p:nvGrpSpPr>
        <p:grpSpPr bwMode="auto">
          <a:xfrm>
            <a:off x="291592" y="1295400"/>
            <a:ext cx="4575175" cy="5995988"/>
            <a:chOff x="-16" y="816"/>
            <a:chExt cx="2882" cy="3777"/>
          </a:xfrm>
        </p:grpSpPr>
        <p:sp>
          <p:nvSpPr>
            <p:cNvPr id="468996" name="Text Box 4"/>
            <p:cNvSpPr txBox="1">
              <a:spLocks noChangeArrowheads="1"/>
            </p:cNvSpPr>
            <p:nvPr/>
          </p:nvSpPr>
          <p:spPr bwMode="auto">
            <a:xfrm>
              <a:off x="240" y="1104"/>
              <a:ext cx="672" cy="34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600" dirty="0">
                  <a:solidFill>
                    <a:schemeClr val="bg1"/>
                  </a:solidFill>
                </a:rPr>
                <a:t>A</a:t>
              </a:r>
            </a:p>
            <a:p>
              <a:pPr>
                <a:spcBef>
                  <a:spcPct val="50000"/>
                </a:spcBef>
              </a:pPr>
              <a:r>
                <a:rPr lang="en-US" sz="3600" dirty="0">
                  <a:solidFill>
                    <a:schemeClr val="bg1"/>
                  </a:solidFill>
                </a:rPr>
                <a:t>B</a:t>
              </a:r>
            </a:p>
            <a:p>
              <a:pPr>
                <a:spcBef>
                  <a:spcPct val="50000"/>
                </a:spcBef>
              </a:pPr>
              <a:r>
                <a:rPr lang="en-US" sz="3600" dirty="0">
                  <a:solidFill>
                    <a:schemeClr val="bg1"/>
                  </a:solidFill>
                </a:rPr>
                <a:t>C</a:t>
              </a:r>
            </a:p>
            <a:p>
              <a:pPr>
                <a:spcBef>
                  <a:spcPct val="50000"/>
                </a:spcBef>
              </a:pPr>
              <a:r>
                <a:rPr lang="en-US" sz="3600" dirty="0">
                  <a:solidFill>
                    <a:schemeClr val="bg1"/>
                  </a:solidFill>
                </a:rPr>
                <a:t>D</a:t>
              </a:r>
            </a:p>
            <a:p>
              <a:pPr>
                <a:spcBef>
                  <a:spcPct val="50000"/>
                </a:spcBef>
              </a:pPr>
              <a:r>
                <a:rPr lang="en-US" sz="3600" dirty="0">
                  <a:solidFill>
                    <a:schemeClr val="bg1"/>
                  </a:solidFill>
                </a:rPr>
                <a:t>E</a:t>
              </a:r>
            </a:p>
            <a:p>
              <a:pPr>
                <a:spcBef>
                  <a:spcPct val="50000"/>
                </a:spcBef>
              </a:pPr>
              <a:r>
                <a:rPr lang="en-US" sz="3600" dirty="0">
                  <a:solidFill>
                    <a:schemeClr val="bg1"/>
                  </a:solidFill>
                </a:rPr>
                <a:t>F</a:t>
              </a:r>
            </a:p>
            <a:p>
              <a:pPr>
                <a:spcBef>
                  <a:spcPct val="50000"/>
                </a:spcBef>
              </a:pPr>
              <a:endParaRPr 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468997" name="Oval 5"/>
            <p:cNvSpPr>
              <a:spLocks noChangeArrowheads="1"/>
            </p:cNvSpPr>
            <p:nvPr/>
          </p:nvSpPr>
          <p:spPr bwMode="auto">
            <a:xfrm>
              <a:off x="-16" y="1024"/>
              <a:ext cx="816" cy="3216"/>
            </a:xfrm>
            <a:prstGeom prst="ellipse">
              <a:avLst/>
            </a:prstGeom>
            <a:noFill/>
            <a:ln w="9525">
              <a:solidFill>
                <a:srgbClr val="FF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bIns="0" anchor="ctr"/>
            <a:lstStyle/>
            <a:p>
              <a:endParaRPr lang="sv-SE">
                <a:solidFill>
                  <a:schemeClr val="bg1"/>
                </a:solidFill>
              </a:endParaRPr>
            </a:p>
          </p:txBody>
        </p:sp>
        <p:sp>
          <p:nvSpPr>
            <p:cNvPr id="468998" name="Text Box 6"/>
            <p:cNvSpPr txBox="1">
              <a:spLocks noChangeArrowheads="1"/>
            </p:cNvSpPr>
            <p:nvPr/>
          </p:nvSpPr>
          <p:spPr bwMode="auto">
            <a:xfrm>
              <a:off x="1032" y="816"/>
              <a:ext cx="1834" cy="4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bg1"/>
                  </a:solidFill>
                </a:rPr>
                <a:t>Original sample </a:t>
              </a:r>
              <a:r>
                <a:rPr lang="en-US" dirty="0" smtClean="0">
                  <a:solidFill>
                    <a:schemeClr val="bg1"/>
                  </a:solidFill>
                </a:rPr>
                <a:t>of n=6 observations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68999" name="Line 7"/>
            <p:cNvSpPr>
              <a:spLocks noChangeShapeType="1"/>
            </p:cNvSpPr>
            <p:nvPr/>
          </p:nvSpPr>
          <p:spPr bwMode="auto">
            <a:xfrm flipH="1">
              <a:off x="672" y="1056"/>
              <a:ext cx="336" cy="192"/>
            </a:xfrm>
            <a:prstGeom prst="line">
              <a:avLst/>
            </a:prstGeom>
            <a:noFill/>
            <a:ln w="9525">
              <a:solidFill>
                <a:srgbClr val="FFCCFF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/>
            <a:lstStyle/>
            <a:p>
              <a:endParaRPr lang="sv-SE">
                <a:solidFill>
                  <a:schemeClr val="bg1"/>
                </a:solidFill>
              </a:endParaRPr>
            </a:p>
          </p:txBody>
        </p:sp>
      </p:grpSp>
      <p:grpSp>
        <p:nvGrpSpPr>
          <p:cNvPr id="469030" name="Group 38"/>
          <p:cNvGrpSpPr>
            <a:grpSpLocks/>
          </p:cNvGrpSpPr>
          <p:nvPr/>
        </p:nvGrpSpPr>
        <p:grpSpPr bwMode="auto">
          <a:xfrm>
            <a:off x="1828800" y="4114799"/>
            <a:ext cx="2209800" cy="1306513"/>
            <a:chOff x="1152" y="2592"/>
            <a:chExt cx="1392" cy="823"/>
          </a:xfrm>
        </p:grpSpPr>
        <p:sp>
          <p:nvSpPr>
            <p:cNvPr id="469000" name="Line 8"/>
            <p:cNvSpPr>
              <a:spLocks noChangeShapeType="1"/>
            </p:cNvSpPr>
            <p:nvPr/>
          </p:nvSpPr>
          <p:spPr bwMode="auto">
            <a:xfrm>
              <a:off x="1152" y="2592"/>
              <a:ext cx="1152" cy="0"/>
            </a:xfrm>
            <a:prstGeom prst="line">
              <a:avLst/>
            </a:prstGeom>
            <a:noFill/>
            <a:ln w="9525">
              <a:solidFill>
                <a:srgbClr val="FFCCFF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/>
            <a:lstStyle/>
            <a:p>
              <a:endParaRPr lang="sv-SE"/>
            </a:p>
          </p:txBody>
        </p:sp>
        <p:sp>
          <p:nvSpPr>
            <p:cNvPr id="469001" name="Text Box 9"/>
            <p:cNvSpPr txBox="1">
              <a:spLocks noChangeArrowheads="1"/>
            </p:cNvSpPr>
            <p:nvPr/>
          </p:nvSpPr>
          <p:spPr bwMode="auto">
            <a:xfrm>
              <a:off x="1152" y="2688"/>
              <a:ext cx="1392" cy="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bg1"/>
                  </a:solidFill>
                </a:rPr>
                <a:t>Re-sample with replacement</a:t>
              </a:r>
            </a:p>
          </p:txBody>
        </p:sp>
      </p:grpSp>
      <p:grpSp>
        <p:nvGrpSpPr>
          <p:cNvPr id="469033" name="Group 41"/>
          <p:cNvGrpSpPr>
            <a:grpSpLocks/>
          </p:cNvGrpSpPr>
          <p:nvPr/>
        </p:nvGrpSpPr>
        <p:grpSpPr bwMode="auto">
          <a:xfrm>
            <a:off x="3810000" y="1752600"/>
            <a:ext cx="4419600" cy="2209800"/>
            <a:chOff x="2400" y="1104"/>
            <a:chExt cx="2784" cy="1392"/>
          </a:xfrm>
        </p:grpSpPr>
        <p:sp>
          <p:nvSpPr>
            <p:cNvPr id="469003" name="Line 11"/>
            <p:cNvSpPr>
              <a:spLocks noChangeShapeType="1"/>
            </p:cNvSpPr>
            <p:nvPr/>
          </p:nvSpPr>
          <p:spPr bwMode="auto">
            <a:xfrm flipV="1">
              <a:off x="2400" y="1776"/>
              <a:ext cx="1008" cy="720"/>
            </a:xfrm>
            <a:prstGeom prst="line">
              <a:avLst/>
            </a:prstGeom>
            <a:noFill/>
            <a:ln w="9525">
              <a:solidFill>
                <a:srgbClr val="FFCCFF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/>
            <a:lstStyle/>
            <a:p>
              <a:endParaRPr lang="sv-SE">
                <a:solidFill>
                  <a:schemeClr val="bg1"/>
                </a:solidFill>
              </a:endParaRPr>
            </a:p>
          </p:txBody>
        </p:sp>
        <p:grpSp>
          <p:nvGrpSpPr>
            <p:cNvPr id="469032" name="Group 40"/>
            <p:cNvGrpSpPr>
              <a:grpSpLocks/>
            </p:cNvGrpSpPr>
            <p:nvPr/>
          </p:nvGrpSpPr>
          <p:grpSpPr bwMode="auto">
            <a:xfrm>
              <a:off x="3456" y="1104"/>
              <a:ext cx="1728" cy="1056"/>
              <a:chOff x="3456" y="1104"/>
              <a:chExt cx="1728" cy="1056"/>
            </a:xfrm>
          </p:grpSpPr>
          <p:sp>
            <p:nvSpPr>
              <p:cNvPr id="469006" name="Oval 14"/>
              <p:cNvSpPr>
                <a:spLocks noChangeArrowheads="1"/>
              </p:cNvSpPr>
              <p:nvPr/>
            </p:nvSpPr>
            <p:spPr bwMode="auto">
              <a:xfrm>
                <a:off x="3456" y="1104"/>
                <a:ext cx="1680" cy="1056"/>
              </a:xfrm>
              <a:prstGeom prst="ellipse">
                <a:avLst/>
              </a:prstGeom>
              <a:noFill/>
              <a:ln w="9525">
                <a:solidFill>
                  <a:srgbClr val="FFCC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bIns="0" anchor="ctr"/>
              <a:lstStyle/>
              <a:p>
                <a:endParaRPr lang="sv-SE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69031" name="Group 39"/>
              <p:cNvGrpSpPr>
                <a:grpSpLocks/>
              </p:cNvGrpSpPr>
              <p:nvPr/>
            </p:nvGrpSpPr>
            <p:grpSpPr bwMode="auto">
              <a:xfrm>
                <a:off x="3648" y="1152"/>
                <a:ext cx="1536" cy="951"/>
                <a:chOff x="3648" y="1152"/>
                <a:chExt cx="1536" cy="951"/>
              </a:xfrm>
            </p:grpSpPr>
            <p:sp>
              <p:nvSpPr>
                <p:cNvPr id="46900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648" y="1296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 dirty="0">
                      <a:solidFill>
                        <a:schemeClr val="bg1"/>
                      </a:solidFill>
                    </a:rPr>
                    <a:t>A</a:t>
                  </a:r>
                </a:p>
              </p:txBody>
            </p:sp>
            <p:sp>
              <p:nvSpPr>
                <p:cNvPr id="46900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984" y="1152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 dirty="0">
                      <a:solidFill>
                        <a:schemeClr val="bg1"/>
                      </a:solidFill>
                    </a:rPr>
                    <a:t>A</a:t>
                  </a:r>
                </a:p>
              </p:txBody>
            </p:sp>
            <p:sp>
              <p:nvSpPr>
                <p:cNvPr id="46900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464" y="1248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A</a:t>
                  </a:r>
                </a:p>
              </p:txBody>
            </p:sp>
            <p:sp>
              <p:nvSpPr>
                <p:cNvPr id="46901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744" y="1728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C</a:t>
                  </a:r>
                </a:p>
              </p:txBody>
            </p:sp>
            <p:sp>
              <p:nvSpPr>
                <p:cNvPr id="46901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4176" y="1728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C</a:t>
                  </a:r>
                </a:p>
              </p:txBody>
            </p:sp>
            <p:sp>
              <p:nvSpPr>
                <p:cNvPr id="469012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512" y="1536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D</a:t>
                  </a:r>
                </a:p>
              </p:txBody>
            </p:sp>
          </p:grpSp>
        </p:grpSp>
      </p:grpSp>
      <p:grpSp>
        <p:nvGrpSpPr>
          <p:cNvPr id="469036" name="Group 44"/>
          <p:cNvGrpSpPr>
            <a:grpSpLocks/>
          </p:cNvGrpSpPr>
          <p:nvPr/>
        </p:nvGrpSpPr>
        <p:grpSpPr bwMode="auto">
          <a:xfrm>
            <a:off x="4038600" y="3429000"/>
            <a:ext cx="5105400" cy="1676400"/>
            <a:chOff x="2544" y="2160"/>
            <a:chExt cx="3216" cy="1056"/>
          </a:xfrm>
        </p:grpSpPr>
        <p:sp>
          <p:nvSpPr>
            <p:cNvPr id="469005" name="Line 13"/>
            <p:cNvSpPr>
              <a:spLocks noChangeShapeType="1"/>
            </p:cNvSpPr>
            <p:nvPr/>
          </p:nvSpPr>
          <p:spPr bwMode="auto">
            <a:xfrm flipV="1">
              <a:off x="2544" y="2592"/>
              <a:ext cx="1200" cy="0"/>
            </a:xfrm>
            <a:prstGeom prst="line">
              <a:avLst/>
            </a:prstGeom>
            <a:noFill/>
            <a:ln w="9525">
              <a:solidFill>
                <a:srgbClr val="FFCCFF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/>
            <a:lstStyle/>
            <a:p>
              <a:endParaRPr lang="sv-SE">
                <a:solidFill>
                  <a:schemeClr val="bg1"/>
                </a:solidFill>
              </a:endParaRPr>
            </a:p>
          </p:txBody>
        </p:sp>
        <p:grpSp>
          <p:nvGrpSpPr>
            <p:cNvPr id="469035" name="Group 43"/>
            <p:cNvGrpSpPr>
              <a:grpSpLocks/>
            </p:cNvGrpSpPr>
            <p:nvPr/>
          </p:nvGrpSpPr>
          <p:grpSpPr bwMode="auto">
            <a:xfrm>
              <a:off x="3952" y="2160"/>
              <a:ext cx="1808" cy="1056"/>
              <a:chOff x="3952" y="2160"/>
              <a:chExt cx="1808" cy="1056"/>
            </a:xfrm>
          </p:grpSpPr>
          <p:sp>
            <p:nvSpPr>
              <p:cNvPr id="469013" name="Oval 21"/>
              <p:cNvSpPr>
                <a:spLocks noChangeArrowheads="1"/>
              </p:cNvSpPr>
              <p:nvPr/>
            </p:nvSpPr>
            <p:spPr bwMode="auto">
              <a:xfrm>
                <a:off x="3952" y="2160"/>
                <a:ext cx="1680" cy="1056"/>
              </a:xfrm>
              <a:prstGeom prst="ellipse">
                <a:avLst/>
              </a:prstGeom>
              <a:noFill/>
              <a:ln w="9525">
                <a:solidFill>
                  <a:srgbClr val="FFCC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bIns="0" anchor="ctr"/>
              <a:lstStyle/>
              <a:p>
                <a:endParaRPr lang="sv-SE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69034" name="Group 42"/>
              <p:cNvGrpSpPr>
                <a:grpSpLocks/>
              </p:cNvGrpSpPr>
              <p:nvPr/>
            </p:nvGrpSpPr>
            <p:grpSpPr bwMode="auto">
              <a:xfrm>
                <a:off x="4128" y="2160"/>
                <a:ext cx="1632" cy="951"/>
                <a:chOff x="4128" y="2160"/>
                <a:chExt cx="1632" cy="951"/>
              </a:xfrm>
            </p:grpSpPr>
            <p:sp>
              <p:nvSpPr>
                <p:cNvPr id="46901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4128" y="2304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A</a:t>
                  </a:r>
                </a:p>
              </p:txBody>
            </p:sp>
            <p:sp>
              <p:nvSpPr>
                <p:cNvPr id="46901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464" y="2160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B</a:t>
                  </a:r>
                </a:p>
              </p:txBody>
            </p:sp>
            <p:sp>
              <p:nvSpPr>
                <p:cNvPr id="469016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944" y="2256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C</a:t>
                  </a:r>
                </a:p>
              </p:txBody>
            </p:sp>
            <p:sp>
              <p:nvSpPr>
                <p:cNvPr id="469017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368" y="2736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C</a:t>
                  </a:r>
                </a:p>
              </p:txBody>
            </p:sp>
            <p:sp>
              <p:nvSpPr>
                <p:cNvPr id="469018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752" y="2640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D</a:t>
                  </a:r>
                </a:p>
              </p:txBody>
            </p:sp>
            <p:sp>
              <p:nvSpPr>
                <p:cNvPr id="46901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5088" y="2544"/>
                  <a:ext cx="672" cy="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3600">
                      <a:solidFill>
                        <a:schemeClr val="bg1"/>
                      </a:solidFill>
                    </a:rPr>
                    <a:t>E</a:t>
                  </a:r>
                </a:p>
              </p:txBody>
            </p:sp>
          </p:grpSp>
        </p:grpSp>
      </p:grpSp>
      <p:grpSp>
        <p:nvGrpSpPr>
          <p:cNvPr id="469037" name="Group 45"/>
          <p:cNvGrpSpPr>
            <a:grpSpLocks/>
          </p:cNvGrpSpPr>
          <p:nvPr/>
        </p:nvGrpSpPr>
        <p:grpSpPr bwMode="auto">
          <a:xfrm>
            <a:off x="3810000" y="4216400"/>
            <a:ext cx="4419600" cy="2336800"/>
            <a:chOff x="2400" y="2656"/>
            <a:chExt cx="2784" cy="1472"/>
          </a:xfrm>
        </p:grpSpPr>
        <p:sp>
          <p:nvSpPr>
            <p:cNvPr id="469004" name="Line 12"/>
            <p:cNvSpPr>
              <a:spLocks noChangeShapeType="1"/>
            </p:cNvSpPr>
            <p:nvPr/>
          </p:nvSpPr>
          <p:spPr bwMode="auto">
            <a:xfrm>
              <a:off x="2400" y="2656"/>
              <a:ext cx="960" cy="864"/>
            </a:xfrm>
            <a:prstGeom prst="line">
              <a:avLst/>
            </a:prstGeom>
            <a:noFill/>
            <a:ln w="9525">
              <a:solidFill>
                <a:srgbClr val="FFCCFF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/>
            <a:lstStyle/>
            <a:p>
              <a:endParaRPr lang="sv-SE">
                <a:solidFill>
                  <a:schemeClr val="bg1"/>
                </a:solidFill>
              </a:endParaRPr>
            </a:p>
          </p:txBody>
        </p:sp>
        <p:sp>
          <p:nvSpPr>
            <p:cNvPr id="469020" name="Oval 28"/>
            <p:cNvSpPr>
              <a:spLocks noChangeArrowheads="1"/>
            </p:cNvSpPr>
            <p:nvPr/>
          </p:nvSpPr>
          <p:spPr bwMode="auto">
            <a:xfrm>
              <a:off x="3440" y="3072"/>
              <a:ext cx="1680" cy="1056"/>
            </a:xfrm>
            <a:prstGeom prst="ellipse">
              <a:avLst/>
            </a:prstGeom>
            <a:noFill/>
            <a:ln w="9525">
              <a:solidFill>
                <a:srgbClr val="FF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bIns="0" anchor="ctr"/>
            <a:lstStyle/>
            <a:p>
              <a:endParaRPr lang="sv-SE">
                <a:solidFill>
                  <a:schemeClr val="bg1"/>
                </a:solidFill>
              </a:endParaRPr>
            </a:p>
          </p:txBody>
        </p:sp>
        <p:sp>
          <p:nvSpPr>
            <p:cNvPr id="469021" name="Text Box 29"/>
            <p:cNvSpPr txBox="1">
              <a:spLocks noChangeArrowheads="1"/>
            </p:cNvSpPr>
            <p:nvPr/>
          </p:nvSpPr>
          <p:spPr bwMode="auto">
            <a:xfrm>
              <a:off x="3784" y="3184"/>
              <a:ext cx="672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600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469022" name="Text Box 30"/>
            <p:cNvSpPr txBox="1">
              <a:spLocks noChangeArrowheads="1"/>
            </p:cNvSpPr>
            <p:nvPr/>
          </p:nvSpPr>
          <p:spPr bwMode="auto">
            <a:xfrm>
              <a:off x="4128" y="3168"/>
              <a:ext cx="672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60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469023" name="Text Box 31"/>
            <p:cNvSpPr txBox="1">
              <a:spLocks noChangeArrowheads="1"/>
            </p:cNvSpPr>
            <p:nvPr/>
          </p:nvSpPr>
          <p:spPr bwMode="auto">
            <a:xfrm>
              <a:off x="4512" y="3264"/>
              <a:ext cx="672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6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469024" name="Text Box 32"/>
            <p:cNvSpPr txBox="1">
              <a:spLocks noChangeArrowheads="1"/>
            </p:cNvSpPr>
            <p:nvPr/>
          </p:nvSpPr>
          <p:spPr bwMode="auto">
            <a:xfrm>
              <a:off x="4032" y="3504"/>
              <a:ext cx="672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6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469025" name="Text Box 33"/>
            <p:cNvSpPr txBox="1">
              <a:spLocks noChangeArrowheads="1"/>
            </p:cNvSpPr>
            <p:nvPr/>
          </p:nvSpPr>
          <p:spPr bwMode="auto">
            <a:xfrm>
              <a:off x="4512" y="3552"/>
              <a:ext cx="672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6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469026" name="Text Box 34"/>
            <p:cNvSpPr txBox="1">
              <a:spLocks noChangeArrowheads="1"/>
            </p:cNvSpPr>
            <p:nvPr/>
          </p:nvSpPr>
          <p:spPr bwMode="auto">
            <a:xfrm>
              <a:off x="3648" y="3456"/>
              <a:ext cx="672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600">
                  <a:solidFill>
                    <a:schemeClr val="bg1"/>
                  </a:solidFill>
                </a:rPr>
                <a:t>F</a:t>
              </a:r>
            </a:p>
          </p:txBody>
        </p:sp>
      </p:grpSp>
      <p:sp>
        <p:nvSpPr>
          <p:cNvPr id="469027" name="Text Box 35"/>
          <p:cNvSpPr txBox="1">
            <a:spLocks noChangeArrowheads="1"/>
          </p:cNvSpPr>
          <p:nvPr/>
        </p:nvSpPr>
        <p:spPr bwMode="auto">
          <a:xfrm>
            <a:off x="5358384" y="1295400"/>
            <a:ext cx="350520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Possible new samples</a:t>
            </a:r>
            <a:r>
              <a:rPr lang="en-US" dirty="0"/>
              <a:t>:</a:t>
            </a:r>
          </a:p>
        </p:txBody>
      </p:sp>
      <p:sp>
        <p:nvSpPr>
          <p:cNvPr id="469028" name="Rectangle 36"/>
          <p:cNvSpPr>
            <a:spLocks noChangeArrowheads="1"/>
          </p:cNvSpPr>
          <p:nvPr/>
        </p:nvSpPr>
        <p:spPr bwMode="auto">
          <a:xfrm>
            <a:off x="2097024" y="6081713"/>
            <a:ext cx="64008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chemeClr val="bg1"/>
                </a:solidFill>
              </a:rPr>
              <a:t>What’s </a:t>
            </a:r>
            <a:r>
              <a:rPr lang="en-US" dirty="0">
                <a:solidFill>
                  <a:schemeClr val="bg1"/>
                </a:solidFill>
              </a:rPr>
              <a:t>the probability </a:t>
            </a:r>
            <a:r>
              <a:rPr lang="en-US" dirty="0" smtClean="0">
                <a:solidFill>
                  <a:schemeClr val="bg1"/>
                </a:solidFill>
              </a:rPr>
              <a:t>that an observation is in a particular sample?  = 1-(1-1/n)</a:t>
            </a:r>
            <a:r>
              <a:rPr lang="en-US" baseline="30000" dirty="0" smtClean="0">
                <a:solidFill>
                  <a:schemeClr val="bg1"/>
                </a:solidFill>
              </a:rPr>
              <a:t>-1 </a:t>
            </a:r>
            <a:r>
              <a:rPr lang="en-US" dirty="0" smtClean="0">
                <a:solidFill>
                  <a:schemeClr val="bg1"/>
                </a:solidFill>
              </a:rPr>
              <a:t>≈ .632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18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9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69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9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027" grpId="0" autoUpdateAnimBg="0"/>
      <p:bldP spid="46902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393700"/>
            <a:ext cx="9144000" cy="75882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kern="1200" dirty="0" smtClean="0">
                <a:solidFill>
                  <a:srgbClr val="FFFF66"/>
                </a:solidFill>
                <a:latin typeface="Arial" pitchFamily="34" charset="0"/>
                <a:ea typeface="+mn-ea"/>
                <a:cs typeface="Arial" pitchFamily="34" charset="0"/>
              </a:rPr>
              <a:t>Bootstrap Sampling</a:t>
            </a:r>
            <a:endParaRPr lang="en-US" sz="3600" kern="1200" dirty="0">
              <a:solidFill>
                <a:srgbClr val="FFFF66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1267" name="Group 19"/>
          <p:cNvGrpSpPr>
            <a:grpSpLocks/>
          </p:cNvGrpSpPr>
          <p:nvPr/>
        </p:nvGrpSpPr>
        <p:grpSpPr bwMode="auto">
          <a:xfrm>
            <a:off x="304800" y="1066800"/>
            <a:ext cx="8686800" cy="5334000"/>
            <a:chOff x="304800" y="1066800"/>
            <a:chExt cx="8686800" cy="5334000"/>
          </a:xfrm>
        </p:grpSpPr>
        <p:sp>
          <p:nvSpPr>
            <p:cNvPr id="11273" name="Text Box 5"/>
            <p:cNvSpPr txBox="1">
              <a:spLocks noChangeArrowheads="1"/>
            </p:cNvSpPr>
            <p:nvPr/>
          </p:nvSpPr>
          <p:spPr bwMode="auto">
            <a:xfrm>
              <a:off x="1050336" y="2443159"/>
              <a:ext cx="7338869" cy="461665"/>
            </a:xfrm>
            <a:prstGeom prst="rect">
              <a:avLst/>
            </a:prstGeom>
            <a:solidFill>
              <a:srgbClr val="99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FF66"/>
                  </a:solidFill>
                </a:rPr>
                <a:t>Observed Random Sample </a:t>
              </a:r>
              <a:r>
                <a:rPr lang="en-US" b="1">
                  <a:solidFill>
                    <a:srgbClr val="FFFF66"/>
                  </a:solidFill>
                </a:rPr>
                <a:t>x</a:t>
              </a:r>
              <a:r>
                <a:rPr lang="en-US">
                  <a:solidFill>
                    <a:srgbClr val="FFFF66"/>
                  </a:solidFill>
                </a:rPr>
                <a:t> </a:t>
              </a:r>
              <a:r>
                <a:rPr lang="en-US" b="1">
                  <a:solidFill>
                    <a:srgbClr val="FFFF66"/>
                  </a:solidFill>
                  <a:sym typeface="Wingdings 3" pitchFamily="18" charset="2"/>
                </a:rPr>
                <a:t></a:t>
              </a:r>
              <a:r>
                <a:rPr lang="en-US">
                  <a:solidFill>
                    <a:srgbClr val="FFFF66"/>
                  </a:solidFill>
                </a:rPr>
                <a:t> estimates   </a:t>
              </a:r>
              <a:r>
                <a:rPr lang="el-GR" i="1">
                  <a:solidFill>
                    <a:srgbClr val="FFFF66"/>
                  </a:solidFill>
                </a:rPr>
                <a:t>θ</a:t>
              </a:r>
              <a:r>
                <a:rPr lang="en-US">
                  <a:solidFill>
                    <a:srgbClr val="FFFF66"/>
                  </a:solidFill>
                </a:rPr>
                <a:t> = </a:t>
              </a:r>
              <a:r>
                <a:rPr lang="en-US" i="1">
                  <a:solidFill>
                    <a:srgbClr val="FFFF66"/>
                  </a:solidFill>
                </a:rPr>
                <a:t>t</a:t>
              </a:r>
              <a:r>
                <a:rPr lang="en-US">
                  <a:solidFill>
                    <a:srgbClr val="FFFF66"/>
                  </a:solidFill>
                </a:rPr>
                <a:t>(</a:t>
              </a:r>
              <a:r>
                <a:rPr lang="en-US" b="1">
                  <a:solidFill>
                    <a:srgbClr val="FFFF66"/>
                  </a:solidFill>
                </a:rPr>
                <a:t>x</a:t>
              </a:r>
              <a:r>
                <a:rPr lang="en-US">
                  <a:solidFill>
                    <a:srgbClr val="FFFF66"/>
                  </a:solidFill>
                </a:rPr>
                <a:t>) </a:t>
              </a:r>
              <a:endParaRPr lang="en-US" b="1">
                <a:solidFill>
                  <a:srgbClr val="FFFF66"/>
                </a:solidFill>
              </a:endParaRPr>
            </a:p>
          </p:txBody>
        </p:sp>
        <p:sp>
          <p:nvSpPr>
            <p:cNvPr id="1032" name="Line 7"/>
            <p:cNvSpPr>
              <a:spLocks noChangeShapeType="1"/>
            </p:cNvSpPr>
            <p:nvPr/>
          </p:nvSpPr>
          <p:spPr bwMode="auto">
            <a:xfrm>
              <a:off x="4724400" y="1828800"/>
              <a:ext cx="0" cy="60960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n>
                  <a:solidFill>
                    <a:srgbClr val="FFFF66"/>
                  </a:solidFill>
                </a:ln>
                <a:latin typeface="Arial" charset="0"/>
                <a:cs typeface="+mn-cs"/>
              </a:endParaRPr>
            </a:p>
          </p:txBody>
        </p:sp>
        <p:sp>
          <p:nvSpPr>
            <p:cNvPr id="11275" name="Text Box 8"/>
            <p:cNvSpPr txBox="1">
              <a:spLocks noChangeArrowheads="1"/>
            </p:cNvSpPr>
            <p:nvPr/>
          </p:nvSpPr>
          <p:spPr bwMode="auto">
            <a:xfrm>
              <a:off x="1145243" y="1295400"/>
              <a:ext cx="7146508" cy="461665"/>
            </a:xfrm>
            <a:prstGeom prst="rect">
              <a:avLst/>
            </a:prstGeom>
            <a:solidFill>
              <a:srgbClr val="99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FF66"/>
                  </a:solidFill>
                </a:rPr>
                <a:t>Population Distribution Function </a:t>
              </a:r>
              <a:r>
                <a:rPr lang="en-US" i="1">
                  <a:solidFill>
                    <a:srgbClr val="FFFF66"/>
                  </a:solidFill>
                </a:rPr>
                <a:t>F</a:t>
              </a:r>
              <a:r>
                <a:rPr lang="en-US">
                  <a:solidFill>
                    <a:srgbClr val="FFFF66"/>
                  </a:solidFill>
                </a:rPr>
                <a:t> </a:t>
              </a:r>
              <a:r>
                <a:rPr lang="en-US" b="1">
                  <a:solidFill>
                    <a:srgbClr val="FFFF66"/>
                  </a:solidFill>
                  <a:sym typeface="Wingdings 3" pitchFamily="18" charset="2"/>
                </a:rPr>
                <a:t></a:t>
              </a:r>
              <a:r>
                <a:rPr lang="en-US">
                  <a:solidFill>
                    <a:srgbClr val="FFFF66"/>
                  </a:solidFill>
                </a:rPr>
                <a:t> parameters  </a:t>
              </a:r>
              <a:r>
                <a:rPr lang="el-GR" i="1">
                  <a:solidFill>
                    <a:srgbClr val="FFFF66"/>
                  </a:solidFill>
                </a:rPr>
                <a:t>θ</a:t>
              </a:r>
              <a:endParaRPr lang="en-US" i="1">
                <a:solidFill>
                  <a:srgbClr val="FFFF66"/>
                </a:solidFill>
              </a:endParaRPr>
            </a:p>
          </p:txBody>
        </p:sp>
        <p:grpSp>
          <p:nvGrpSpPr>
            <p:cNvPr id="11276" name="Group 9"/>
            <p:cNvGrpSpPr>
              <a:grpSpLocks/>
            </p:cNvGrpSpPr>
            <p:nvPr/>
          </p:nvGrpSpPr>
          <p:grpSpPr bwMode="auto">
            <a:xfrm>
              <a:off x="1392243" y="4560889"/>
              <a:ext cx="6426202" cy="1604963"/>
              <a:chOff x="893" y="2499"/>
              <a:chExt cx="4048" cy="1011"/>
            </a:xfrm>
          </p:grpSpPr>
          <p:sp>
            <p:nvSpPr>
              <p:cNvPr id="11280" name="Text Box 11"/>
              <p:cNvSpPr txBox="1">
                <a:spLocks noChangeArrowheads="1"/>
              </p:cNvSpPr>
              <p:nvPr/>
            </p:nvSpPr>
            <p:spPr bwMode="auto">
              <a:xfrm>
                <a:off x="1459" y="2499"/>
                <a:ext cx="3070" cy="291"/>
              </a:xfrm>
              <a:prstGeom prst="rect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FF66"/>
                    </a:solidFill>
                  </a:rPr>
                  <a:t>Empirical Distribution Function   </a:t>
                </a:r>
                <a:r>
                  <a:rPr lang="en-US" i="1">
                    <a:solidFill>
                      <a:srgbClr val="FFFF66"/>
                    </a:solidFill>
                  </a:rPr>
                  <a:t>F</a:t>
                </a:r>
                <a:r>
                  <a:rPr lang="en-US">
                    <a:solidFill>
                      <a:srgbClr val="FFFF66"/>
                    </a:solidFill>
                  </a:rPr>
                  <a:t> </a:t>
                </a:r>
                <a:endParaRPr lang="en-US" b="1">
                  <a:solidFill>
                    <a:srgbClr val="FFFF66"/>
                  </a:solidFill>
                </a:endParaRPr>
              </a:p>
            </p:txBody>
          </p:sp>
          <p:sp>
            <p:nvSpPr>
              <p:cNvPr id="11281" name="Line 13"/>
              <p:cNvSpPr>
                <a:spLocks noChangeShapeType="1"/>
              </p:cNvSpPr>
              <p:nvPr/>
            </p:nvSpPr>
            <p:spPr bwMode="auto">
              <a:xfrm>
                <a:off x="2992" y="2832"/>
                <a:ext cx="0" cy="38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2" name="Text Box 15"/>
              <p:cNvSpPr txBox="1">
                <a:spLocks noChangeArrowheads="1"/>
              </p:cNvSpPr>
              <p:nvPr/>
            </p:nvSpPr>
            <p:spPr bwMode="auto">
              <a:xfrm>
                <a:off x="893" y="3219"/>
                <a:ext cx="4048" cy="291"/>
              </a:xfrm>
              <a:prstGeom prst="rect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FF66"/>
                    </a:solidFill>
                  </a:rPr>
                  <a:t>Bootstrap Sample </a:t>
                </a:r>
                <a:r>
                  <a:rPr lang="en-US" b="1">
                    <a:solidFill>
                      <a:srgbClr val="FFFF66"/>
                    </a:solidFill>
                  </a:rPr>
                  <a:t>x</a:t>
                </a:r>
                <a:r>
                  <a:rPr lang="en-US">
                    <a:solidFill>
                      <a:srgbClr val="FFFF66"/>
                    </a:solidFill>
                  </a:rPr>
                  <a:t>* </a:t>
                </a:r>
                <a:r>
                  <a:rPr lang="en-US" b="1">
                    <a:solidFill>
                      <a:srgbClr val="FFFF66"/>
                    </a:solidFill>
                    <a:sym typeface="Wingdings 3" pitchFamily="18" charset="2"/>
                  </a:rPr>
                  <a:t></a:t>
                </a:r>
                <a:r>
                  <a:rPr lang="en-US">
                    <a:solidFill>
                      <a:srgbClr val="FFFF66"/>
                    </a:solidFill>
                  </a:rPr>
                  <a:t> estimates        = </a:t>
                </a:r>
                <a:r>
                  <a:rPr lang="en-US" i="1">
                    <a:solidFill>
                      <a:srgbClr val="FFFF66"/>
                    </a:solidFill>
                  </a:rPr>
                  <a:t>t</a:t>
                </a:r>
                <a:r>
                  <a:rPr lang="en-US">
                    <a:solidFill>
                      <a:srgbClr val="FFFF66"/>
                    </a:solidFill>
                  </a:rPr>
                  <a:t>(</a:t>
                </a:r>
                <a:r>
                  <a:rPr lang="en-US" b="1">
                    <a:solidFill>
                      <a:srgbClr val="FFFF66"/>
                    </a:solidFill>
                  </a:rPr>
                  <a:t>x</a:t>
                </a:r>
                <a:r>
                  <a:rPr lang="en-US">
                    <a:solidFill>
                      <a:srgbClr val="FFFF66"/>
                    </a:solidFill>
                  </a:rPr>
                  <a:t>*)  </a:t>
                </a:r>
                <a:endParaRPr lang="en-US" b="1">
                  <a:solidFill>
                    <a:srgbClr val="FFFF66"/>
                  </a:solidFill>
                </a:endParaRPr>
              </a:p>
            </p:txBody>
          </p:sp>
        </p:grpSp>
        <p:sp>
          <p:nvSpPr>
            <p:cNvPr id="1035" name="Line 17"/>
            <p:cNvSpPr>
              <a:spLocks noChangeShapeType="1"/>
            </p:cNvSpPr>
            <p:nvPr/>
          </p:nvSpPr>
          <p:spPr bwMode="auto">
            <a:xfrm>
              <a:off x="4724400" y="2932113"/>
              <a:ext cx="0" cy="1676400"/>
            </a:xfrm>
            <a:prstGeom prst="line">
              <a:avLst/>
            </a:prstGeom>
            <a:noFill/>
            <a:ln w="76200" cmpd="tri">
              <a:solidFill>
                <a:schemeClr val="accent3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1278" name="Rectangle 18"/>
            <p:cNvSpPr>
              <a:spLocks noChangeArrowheads="1"/>
            </p:cNvSpPr>
            <p:nvPr/>
          </p:nvSpPr>
          <p:spPr bwMode="auto">
            <a:xfrm>
              <a:off x="304800" y="1066800"/>
              <a:ext cx="8686800" cy="2133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9" name="Rectangle 19"/>
            <p:cNvSpPr>
              <a:spLocks noChangeArrowheads="1"/>
            </p:cNvSpPr>
            <p:nvPr/>
          </p:nvSpPr>
          <p:spPr bwMode="auto">
            <a:xfrm>
              <a:off x="304800" y="4343400"/>
              <a:ext cx="8686800" cy="2057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68" name="Rectangle 19"/>
          <p:cNvSpPr>
            <a:spLocks noChangeArrowheads="1"/>
          </p:cNvSpPr>
          <p:nvPr/>
        </p:nvSpPr>
        <p:spPr bwMode="auto">
          <a:xfrm>
            <a:off x="6472238" y="2443163"/>
            <a:ext cx="241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aseline="30000">
                <a:solidFill>
                  <a:schemeClr val="bg1"/>
                </a:solidFill>
              </a:rPr>
              <a:t> </a:t>
            </a:r>
            <a:endParaRPr lang="en-US">
              <a:solidFill>
                <a:srgbClr val="FFFF66"/>
              </a:solidFill>
            </a:endParaRPr>
          </a:p>
        </p:txBody>
      </p:sp>
      <p:sp>
        <p:nvSpPr>
          <p:cNvPr id="11269" name="Rectangle 20"/>
          <p:cNvSpPr>
            <a:spLocks noChangeArrowheads="1"/>
          </p:cNvSpPr>
          <p:nvPr/>
        </p:nvSpPr>
        <p:spPr bwMode="auto">
          <a:xfrm>
            <a:off x="7002463" y="2284413"/>
            <a:ext cx="3079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600" b="1">
                <a:solidFill>
                  <a:srgbClr val="FFFF66"/>
                </a:solidFill>
                <a:latin typeface="Times New Roman" pitchFamily="18" charset="0"/>
                <a:sym typeface="Symbol" pitchFamily="18" charset="2"/>
              </a:rPr>
              <a:t></a:t>
            </a:r>
            <a:endParaRPr lang="sv-SE" sz="1600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11270" name="Rectangle 21"/>
          <p:cNvSpPr>
            <a:spLocks noChangeArrowheads="1"/>
          </p:cNvSpPr>
          <p:nvPr/>
        </p:nvSpPr>
        <p:spPr bwMode="auto">
          <a:xfrm>
            <a:off x="6719888" y="4403725"/>
            <a:ext cx="3079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600" b="1">
                <a:solidFill>
                  <a:srgbClr val="FFFF66"/>
                </a:solidFill>
                <a:latin typeface="Times New Roman" pitchFamily="18" charset="0"/>
                <a:sym typeface="Symbol" pitchFamily="18" charset="2"/>
              </a:rPr>
              <a:t></a:t>
            </a:r>
            <a:endParaRPr lang="sv-SE" sz="1600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11271" name="Rectangle 22"/>
          <p:cNvSpPr>
            <a:spLocks noChangeArrowheads="1"/>
          </p:cNvSpPr>
          <p:nvPr/>
        </p:nvSpPr>
        <p:spPr bwMode="auto">
          <a:xfrm>
            <a:off x="6191250" y="5716588"/>
            <a:ext cx="493713" cy="460375"/>
          </a:xfrm>
          <a:prstGeom prst="rect">
            <a:avLst/>
          </a:prstGeom>
          <a:solidFill>
            <a:srgbClr val="9933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aseline="30000">
                <a:solidFill>
                  <a:schemeClr val="bg1"/>
                </a:solidFill>
              </a:rPr>
              <a:t> </a:t>
            </a:r>
            <a:r>
              <a:rPr lang="el-GR" i="1">
                <a:solidFill>
                  <a:srgbClr val="FFFF66"/>
                </a:solidFill>
              </a:rPr>
              <a:t>θ</a:t>
            </a:r>
            <a:r>
              <a:rPr lang="sv-SE" baseline="30000">
                <a:solidFill>
                  <a:srgbClr val="FFFF66"/>
                </a:solidFill>
              </a:rPr>
              <a:t>*</a:t>
            </a:r>
            <a:endParaRPr lang="en-US">
              <a:solidFill>
                <a:srgbClr val="FFFF66"/>
              </a:solidFill>
            </a:endParaRPr>
          </a:p>
        </p:txBody>
      </p:sp>
      <p:sp>
        <p:nvSpPr>
          <p:cNvPr id="11272" name="Rectangle 23"/>
          <p:cNvSpPr>
            <a:spLocks noChangeArrowheads="1"/>
          </p:cNvSpPr>
          <p:nvPr/>
        </p:nvSpPr>
        <p:spPr bwMode="auto">
          <a:xfrm>
            <a:off x="6265863" y="5570538"/>
            <a:ext cx="3079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600" b="1">
                <a:solidFill>
                  <a:srgbClr val="FFFF66"/>
                </a:solidFill>
                <a:latin typeface="Times New Roman" pitchFamily="18" charset="0"/>
                <a:sym typeface="Symbol" pitchFamily="18" charset="2"/>
              </a:rPr>
              <a:t></a:t>
            </a:r>
            <a:endParaRPr lang="sv-SE" sz="1600">
              <a:solidFill>
                <a:srgbClr val="FFFF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10"/>
          <p:cNvSpPr txBox="1">
            <a:spLocks noChangeArrowheads="1"/>
          </p:cNvSpPr>
          <p:nvPr/>
        </p:nvSpPr>
        <p:spPr bwMode="auto">
          <a:xfrm>
            <a:off x="639763" y="371475"/>
            <a:ext cx="78787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rgbClr val="FFFF66"/>
                </a:solidFill>
              </a:rPr>
              <a:t>How to Estimate Confidence Intervals</a:t>
            </a:r>
          </a:p>
          <a:p>
            <a:pPr algn="ctr"/>
            <a:r>
              <a:rPr lang="en-US" sz="3600">
                <a:solidFill>
                  <a:srgbClr val="FFFF66"/>
                </a:solidFill>
              </a:rPr>
              <a:t> from the Distribution of </a:t>
            </a:r>
            <a:r>
              <a:rPr lang="en-US" sz="3600" baseline="30000">
                <a:solidFill>
                  <a:schemeClr val="bg1"/>
                </a:solidFill>
              </a:rPr>
              <a:t> </a:t>
            </a:r>
            <a:r>
              <a:rPr lang="el-GR" sz="3600" i="1">
                <a:solidFill>
                  <a:srgbClr val="FFFF66"/>
                </a:solidFill>
              </a:rPr>
              <a:t>θ</a:t>
            </a:r>
            <a:r>
              <a:rPr lang="sv-SE" sz="3600" baseline="30000">
                <a:solidFill>
                  <a:srgbClr val="FFFF66"/>
                </a:solidFill>
              </a:rPr>
              <a:t>*</a:t>
            </a:r>
            <a:r>
              <a:rPr lang="en-US" sz="3600">
                <a:solidFill>
                  <a:srgbClr val="FFFF66"/>
                </a:solidFill>
              </a:rPr>
              <a:t> ?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2863" y="2865438"/>
            <a:ext cx="5257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8669338" y="5848350"/>
          <a:ext cx="40322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0" name="Equation" r:id="rId4" imgW="215640" imgH="215640" progId="Equation.3">
                  <p:embed/>
                </p:oleObj>
              </mc:Choice>
              <mc:Fallback>
                <p:oleObj name="Equation" r:id="rId4" imgW="21564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9338" y="5848350"/>
                        <a:ext cx="403225" cy="34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11"/>
          <p:cNvSpPr>
            <a:spLocks noChangeArrowheads="1"/>
          </p:cNvSpPr>
          <p:nvPr/>
        </p:nvSpPr>
        <p:spPr bwMode="auto">
          <a:xfrm>
            <a:off x="407988" y="1851025"/>
            <a:ext cx="77724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chemeClr val="bg1"/>
                </a:solidFill>
              </a:rPr>
              <a:t>Quantile based methods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/>
          </a:p>
          <a:p>
            <a:pPr marL="742950" lvl="1" indent="-285750">
              <a:spcBef>
                <a:spcPct val="20000"/>
              </a:spcBef>
            </a:pPr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221288" y="3103563"/>
            <a:ext cx="1784350" cy="2751137"/>
            <a:chOff x="3206" y="2251"/>
            <a:chExt cx="1124" cy="1733"/>
          </a:xfrm>
        </p:grpSpPr>
        <p:sp>
          <p:nvSpPr>
            <p:cNvPr id="3082" name="Line 12"/>
            <p:cNvSpPr>
              <a:spLocks noChangeShapeType="1"/>
            </p:cNvSpPr>
            <p:nvPr/>
          </p:nvSpPr>
          <p:spPr bwMode="auto">
            <a:xfrm flipH="1" flipV="1">
              <a:off x="3206" y="2251"/>
              <a:ext cx="10" cy="173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" name="Line 14"/>
            <p:cNvSpPr>
              <a:spLocks noChangeShapeType="1"/>
            </p:cNvSpPr>
            <p:nvPr/>
          </p:nvSpPr>
          <p:spPr bwMode="auto">
            <a:xfrm flipH="1" flipV="1">
              <a:off x="4328" y="2259"/>
              <a:ext cx="2" cy="172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3072" name="Rectangle 16"/>
          <p:cNvSpPr>
            <a:spLocks noChangeArrowheads="1"/>
          </p:cNvSpPr>
          <p:nvPr/>
        </p:nvSpPr>
        <p:spPr bwMode="auto">
          <a:xfrm>
            <a:off x="-52388" y="2609850"/>
            <a:ext cx="3830638" cy="369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>
                <a:solidFill>
                  <a:schemeClr val="bg1"/>
                </a:solidFill>
              </a:rPr>
              <a:t>Quantile method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>
                <a:solidFill>
                  <a:schemeClr val="bg1"/>
                </a:solidFill>
              </a:rPr>
              <a:t>Efron’s percentile method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>
                <a:solidFill>
                  <a:schemeClr val="bg1"/>
                </a:solidFill>
              </a:rPr>
              <a:t>BC</a:t>
            </a:r>
            <a:r>
              <a:rPr lang="el-GR" baseline="-25000">
                <a:solidFill>
                  <a:schemeClr val="bg1"/>
                </a:solidFill>
              </a:rPr>
              <a:t>α</a:t>
            </a:r>
            <a:r>
              <a:rPr lang="en-US">
                <a:solidFill>
                  <a:schemeClr val="bg1"/>
                </a:solidFill>
              </a:rPr>
              <a:t> method (Bias Corrected and Accelerated, corrects for potential Bias and skewness of the Bootstrap distribution)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>
                <a:solidFill>
                  <a:schemeClr val="bg1"/>
                </a:solidFill>
              </a:rPr>
              <a:t>…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/>
          </a:p>
          <a:p>
            <a:pPr marL="742950" lvl="1" indent="-285750">
              <a:spcBef>
                <a:spcPct val="20000"/>
              </a:spcBef>
            </a:pPr>
            <a:endParaRPr lang="en-US"/>
          </a:p>
        </p:txBody>
      </p:sp>
      <p:sp>
        <p:nvSpPr>
          <p:cNvPr id="173074" name="Rectangle 18"/>
          <p:cNvSpPr>
            <a:spLocks noChangeArrowheads="1"/>
          </p:cNvSpPr>
          <p:nvPr/>
        </p:nvSpPr>
        <p:spPr bwMode="auto">
          <a:xfrm>
            <a:off x="465138" y="793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</a:pPr>
            <a:endParaRPr lang="en-US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/>
          </a:p>
          <a:p>
            <a:pPr marL="742950" lvl="1" indent="-285750">
              <a:spcBef>
                <a:spcPct val="20000"/>
              </a:spcBef>
            </a:pPr>
            <a:endParaRPr lang="en-US"/>
          </a:p>
        </p:txBody>
      </p:sp>
      <p:sp>
        <p:nvSpPr>
          <p:cNvPr id="3081" name="Rectangle 12"/>
          <p:cNvSpPr>
            <a:spLocks noChangeArrowheads="1"/>
          </p:cNvSpPr>
          <p:nvPr/>
        </p:nvSpPr>
        <p:spPr bwMode="auto">
          <a:xfrm>
            <a:off x="6642100" y="706438"/>
            <a:ext cx="371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sv-SE" b="1">
                <a:solidFill>
                  <a:srgbClr val="FFFF66"/>
                </a:solidFill>
                <a:latin typeface="Times New Roman" pitchFamily="18" charset="0"/>
                <a:sym typeface="Symbol" pitchFamily="18" charset="2"/>
              </a:rPr>
              <a:t></a:t>
            </a:r>
            <a:endParaRPr lang="sv-SE">
              <a:solidFill>
                <a:srgbClr val="FFFF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72" grpId="0"/>
      <p:bldP spid="1730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xfrm>
            <a:off x="457200" y="366713"/>
            <a:ext cx="8229600" cy="7858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Factor Analysis the Idea</a:t>
            </a:r>
            <a:br>
              <a:rPr lang="en-US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</a:br>
            <a:endParaRPr lang="en-US" sz="3600" smtClean="0">
              <a:solidFill>
                <a:srgbClr val="FFFF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6563"/>
            <a:ext cx="8229600" cy="3475037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None/>
              <a:defRPr/>
            </a:pPr>
            <a:r>
              <a:rPr lang="en-US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</a:t>
            </a:r>
            <a:r>
              <a:rPr lang="en-US" sz="2800" kern="1200" dirty="0" smtClean="0">
                <a:solidFill>
                  <a:srgbClr val="FFFFFF"/>
                </a:solidFill>
                <a:latin typeface="Arial" charset="0"/>
              </a:rPr>
              <a:t>To ascertain whether the interrelation between a set of directly measurable variables are </a:t>
            </a:r>
          </a:p>
          <a:p>
            <a:pPr>
              <a:lnSpc>
                <a:spcPct val="150000"/>
              </a:lnSpc>
              <a:spcBef>
                <a:spcPts val="1200"/>
              </a:spcBef>
              <a:buFontTx/>
              <a:buNone/>
              <a:defRPr/>
            </a:pPr>
            <a:r>
              <a:rPr lang="en-US" sz="2800" kern="1200" dirty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800" kern="1200" dirty="0" smtClean="0">
                <a:solidFill>
                  <a:srgbClr val="FFFFFF"/>
                </a:solidFill>
                <a:latin typeface="Arial" charset="0"/>
              </a:rPr>
              <a:t>  explicable in terms of a smaller number of underlying unobservable variables </a:t>
            </a:r>
          </a:p>
          <a:p>
            <a:pPr>
              <a:lnSpc>
                <a:spcPct val="150000"/>
              </a:lnSpc>
              <a:spcBef>
                <a:spcPts val="1200"/>
              </a:spcBef>
              <a:buFontTx/>
              <a:buNone/>
              <a:defRPr/>
            </a:pPr>
            <a:r>
              <a:rPr lang="en-US" sz="2800" kern="1200" dirty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800" kern="1200" dirty="0" smtClean="0">
                <a:solidFill>
                  <a:srgbClr val="FFFFFF"/>
                </a:solidFill>
                <a:latin typeface="Arial" charset="0"/>
              </a:rPr>
              <a:t>  representing unique domains termed </a:t>
            </a:r>
            <a:r>
              <a:rPr lang="en-US" sz="2800" i="1" kern="1200" dirty="0" smtClean="0">
                <a:solidFill>
                  <a:srgbClr val="FFFFFF"/>
                </a:solidFill>
                <a:latin typeface="Arial" charset="0"/>
              </a:rPr>
              <a:t>factors</a:t>
            </a:r>
            <a:r>
              <a:rPr lang="en-US" sz="2800" kern="1200" dirty="0" smtClean="0">
                <a:solidFill>
                  <a:srgbClr val="FFFFFF"/>
                </a:solidFill>
                <a:latin typeface="Arial" charset="0"/>
              </a:rPr>
              <a:t>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914400" y="2822575"/>
            <a:ext cx="7367588" cy="8223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81000" y="1450975"/>
            <a:ext cx="8458200" cy="493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b="1">
                <a:solidFill>
                  <a:schemeClr val="bg1"/>
                </a:solidFill>
              </a:rPr>
              <a:t>X</a:t>
            </a:r>
            <a:r>
              <a:rPr lang="nl-NL">
                <a:solidFill>
                  <a:schemeClr val="bg1"/>
                </a:solidFill>
              </a:rPr>
              <a:t> </a:t>
            </a:r>
            <a:r>
              <a:rPr lang="nl-NL" i="1">
                <a:solidFill>
                  <a:schemeClr val="bg1"/>
                </a:solidFill>
              </a:rPr>
              <a:t>(I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</a:t>
            </a:r>
            <a:r>
              <a:rPr lang="nl-NL" i="1">
                <a:solidFill>
                  <a:schemeClr val="bg1"/>
                </a:solidFill>
                <a:sym typeface="Symbol" pitchFamily="18" charset="2"/>
              </a:rPr>
              <a:t>J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):	observed data of </a:t>
            </a:r>
            <a:r>
              <a:rPr lang="nl-NL" i="1">
                <a:solidFill>
                  <a:schemeClr val="bg1"/>
                </a:solidFill>
                <a:sym typeface="Symbol" pitchFamily="18" charset="2"/>
              </a:rPr>
              <a:t>I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 subjects on </a:t>
            </a:r>
            <a:r>
              <a:rPr lang="nl-NL" i="1">
                <a:solidFill>
                  <a:schemeClr val="bg1"/>
                </a:solidFill>
                <a:sym typeface="Symbol" pitchFamily="18" charset="2"/>
              </a:rPr>
              <a:t>J 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variables</a:t>
            </a:r>
          </a:p>
          <a:p>
            <a:pPr>
              <a:spcBef>
                <a:spcPct val="50000"/>
              </a:spcBef>
            </a:pPr>
            <a:r>
              <a:rPr lang="nl-NL" b="1">
                <a:solidFill>
                  <a:schemeClr val="bg1"/>
                </a:solidFill>
                <a:sym typeface="Symbol" pitchFamily="18" charset="2"/>
              </a:rPr>
              <a:t>Z </a:t>
            </a:r>
            <a:r>
              <a:rPr lang="nl-NL" i="1">
                <a:solidFill>
                  <a:schemeClr val="bg1"/>
                </a:solidFill>
              </a:rPr>
              <a:t>(I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</a:t>
            </a:r>
            <a:r>
              <a:rPr lang="nl-NL" i="1">
                <a:solidFill>
                  <a:schemeClr val="bg1"/>
                </a:solidFill>
                <a:sym typeface="Symbol" pitchFamily="18" charset="2"/>
              </a:rPr>
              <a:t>J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):	 standardized scores of </a:t>
            </a:r>
            <a:r>
              <a:rPr lang="nl-NL" b="1">
                <a:solidFill>
                  <a:schemeClr val="bg1"/>
                </a:solidFill>
                <a:sym typeface="Symbol" pitchFamily="18" charset="2"/>
              </a:rPr>
              <a:t>X</a:t>
            </a:r>
          </a:p>
          <a:p>
            <a:pPr>
              <a:spcBef>
                <a:spcPct val="50000"/>
              </a:spcBef>
            </a:pPr>
            <a:endParaRPr lang="en-US">
              <a:solidFill>
                <a:schemeClr val="bg1"/>
              </a:solidFill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sym typeface="Symbol" pitchFamily="18" charset="2"/>
              </a:rPr>
              <a:t>		 </a:t>
            </a:r>
          </a:p>
          <a:p>
            <a:pPr>
              <a:spcBef>
                <a:spcPct val="50000"/>
              </a:spcBef>
            </a:pPr>
            <a:endParaRPr lang="en-US" b="1">
              <a:solidFill>
                <a:schemeClr val="bg1"/>
              </a:solidFill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sym typeface="Symbol" pitchFamily="18" charset="2"/>
              </a:rPr>
              <a:t>F </a:t>
            </a:r>
            <a:r>
              <a:rPr lang="nl-NL">
                <a:solidFill>
                  <a:schemeClr val="bg1"/>
                </a:solidFill>
              </a:rPr>
              <a:t>(</a:t>
            </a:r>
            <a:r>
              <a:rPr lang="nl-NL" i="1">
                <a:solidFill>
                  <a:schemeClr val="bg1"/>
                </a:solidFill>
              </a:rPr>
              <a:t>I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</a:t>
            </a:r>
            <a:r>
              <a:rPr lang="nl-NL" i="1">
                <a:solidFill>
                  <a:schemeClr val="bg1"/>
                </a:solidFill>
                <a:sym typeface="Symbol" pitchFamily="18" charset="2"/>
              </a:rPr>
              <a:t>K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): 	Principal component matrix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sym typeface="Symbol" pitchFamily="18" charset="2"/>
              </a:rPr>
              <a:t>A </a:t>
            </a:r>
            <a:r>
              <a:rPr lang="nl-NL">
                <a:solidFill>
                  <a:schemeClr val="bg1"/>
                </a:solidFill>
              </a:rPr>
              <a:t>(</a:t>
            </a:r>
            <a:r>
              <a:rPr lang="nl-NL" i="1">
                <a:solidFill>
                  <a:schemeClr val="bg1"/>
                </a:solidFill>
              </a:rPr>
              <a:t>J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</a:t>
            </a:r>
            <a:r>
              <a:rPr lang="nl-NL" i="1">
                <a:solidFill>
                  <a:schemeClr val="bg1"/>
                </a:solidFill>
                <a:sym typeface="Symbol" pitchFamily="18" charset="2"/>
              </a:rPr>
              <a:t>K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): 	Principal loadings</a:t>
            </a:r>
          </a:p>
          <a:p>
            <a:pPr>
              <a:spcBef>
                <a:spcPct val="50000"/>
              </a:spcBef>
            </a:pPr>
            <a:r>
              <a:rPr lang="en-US" i="1">
                <a:solidFill>
                  <a:schemeClr val="bg1"/>
                </a:solidFill>
                <a:sym typeface="Symbol" pitchFamily="18" charset="2"/>
              </a:rPr>
              <a:t>K</a:t>
            </a:r>
            <a:r>
              <a:rPr lang="en-US">
                <a:solidFill>
                  <a:schemeClr val="bg1"/>
                </a:solidFill>
                <a:sym typeface="Symbol" pitchFamily="18" charset="2"/>
              </a:rPr>
              <a:t>: 		Number of selected principal components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sym typeface="Symbol" pitchFamily="18" charset="2"/>
              </a:rPr>
              <a:t>T</a:t>
            </a:r>
            <a:r>
              <a:rPr lang="en-US" i="1">
                <a:solidFill>
                  <a:schemeClr val="bg1"/>
                </a:solidFill>
                <a:sym typeface="Symbol" pitchFamily="18" charset="2"/>
              </a:rPr>
              <a:t> </a:t>
            </a:r>
            <a:r>
              <a:rPr lang="en-US">
                <a:solidFill>
                  <a:schemeClr val="bg1"/>
                </a:solidFill>
                <a:sym typeface="Symbol" pitchFamily="18" charset="2"/>
              </a:rPr>
              <a:t>(</a:t>
            </a:r>
            <a:r>
              <a:rPr lang="nl-NL" i="1">
                <a:solidFill>
                  <a:schemeClr val="bg1"/>
                </a:solidFill>
                <a:sym typeface="Symbol" pitchFamily="18" charset="2"/>
              </a:rPr>
              <a:t>K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</a:t>
            </a:r>
            <a:r>
              <a:rPr lang="nl-NL" i="1">
                <a:solidFill>
                  <a:schemeClr val="bg1"/>
                </a:solidFill>
                <a:sym typeface="Symbol" pitchFamily="18" charset="2"/>
              </a:rPr>
              <a:t>K</a:t>
            </a:r>
            <a:r>
              <a:rPr lang="nl-NL">
                <a:solidFill>
                  <a:schemeClr val="bg1"/>
                </a:solidFill>
                <a:sym typeface="Symbol" pitchFamily="18" charset="2"/>
              </a:rPr>
              <a:t>):	Factor </a:t>
            </a:r>
            <a:r>
              <a:rPr lang="en-US">
                <a:solidFill>
                  <a:schemeClr val="bg1"/>
                </a:solidFill>
                <a:sym typeface="Symbol" pitchFamily="18" charset="2"/>
              </a:rPr>
              <a:t>rotation matrix </a:t>
            </a:r>
            <a:r>
              <a:rPr lang="en-US" sz="2000">
                <a:solidFill>
                  <a:schemeClr val="bg1"/>
                </a:solidFill>
                <a:sym typeface="Symbol" pitchFamily="18" charset="2"/>
              </a:rPr>
              <a:t>	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85825" y="2816225"/>
          <a:ext cx="74295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3" imgW="3403440" imgH="393480" progId="Equation.3">
                  <p:embed/>
                </p:oleObj>
              </mc:Choice>
              <mc:Fallback>
                <p:oleObj name="Equation" r:id="rId3" imgW="340344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2816225"/>
                        <a:ext cx="7429500" cy="8461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20675"/>
            <a:ext cx="7772400" cy="725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Principal Component Analysis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 bwMode="auto">
          <a:xfrm>
            <a:off x="457200" y="354013"/>
            <a:ext cx="8229600" cy="7858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Varimax Orthogonal Rotation</a:t>
            </a:r>
          </a:p>
        </p:txBody>
      </p:sp>
      <p:pic>
        <p:nvPicPr>
          <p:cNvPr id="2355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1175" y="1233488"/>
            <a:ext cx="5691188" cy="4957762"/>
          </a:xfrm>
          <a:noFill/>
          <a:ln>
            <a:miter lim="800000"/>
            <a:headEnd/>
            <a:tailEnd/>
          </a:ln>
        </p:spPr>
      </p:pic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1684338" y="6400800"/>
            <a:ext cx="6532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From Everitt &amp; Dunn (1991) Applied Multivariate Data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685800" y="381000"/>
            <a:ext cx="7772400" cy="708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838200" indent="-838200" algn="ctr" eaLnBrk="0" hangingPunct="0">
              <a:defRPr/>
            </a:pPr>
            <a:r>
              <a:rPr lang="en-US" sz="3600" kern="0" dirty="0">
                <a:solidFill>
                  <a:srgbClr val="FFFF66"/>
                </a:solidFill>
                <a:latin typeface="Arial" charset="0"/>
                <a:ea typeface="+mj-ea"/>
                <a:cs typeface="Arial" charset="0"/>
              </a:rPr>
              <a:t>What is t(</a:t>
            </a:r>
            <a:r>
              <a:rPr lang="en-US" sz="3600" b="1" kern="0" dirty="0">
                <a:solidFill>
                  <a:srgbClr val="FFFF66"/>
                </a:solidFill>
                <a:latin typeface="Arial" charset="0"/>
                <a:ea typeface="+mj-ea"/>
                <a:cs typeface="Arial" charset="0"/>
              </a:rPr>
              <a:t>x</a:t>
            </a:r>
            <a:r>
              <a:rPr lang="en-US" sz="3600" kern="0" dirty="0">
                <a:solidFill>
                  <a:srgbClr val="FFFF66"/>
                </a:solidFill>
                <a:latin typeface="Arial" charset="0"/>
                <a:ea typeface="+mj-ea"/>
                <a:cs typeface="Arial" charset="0"/>
              </a:rPr>
              <a:t>) Exactly?</a:t>
            </a:r>
            <a:endParaRPr lang="en-US" sz="4000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272403" y="1793505"/>
            <a:ext cx="8443705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SzPts val="2800"/>
            </a:pPr>
            <a:r>
              <a:rPr lang="en-US" dirty="0">
                <a:solidFill>
                  <a:srgbClr val="FFFFFF"/>
                </a:solidFill>
              </a:rPr>
              <a:t>    </a:t>
            </a:r>
            <a:r>
              <a:rPr lang="en-US" sz="2800" dirty="0">
                <a:solidFill>
                  <a:srgbClr val="FFFFFF"/>
                </a:solidFill>
              </a:rPr>
              <a:t>Loadings:</a:t>
            </a:r>
          </a:p>
          <a:p>
            <a:endParaRPr lang="en-US" sz="2800" dirty="0">
              <a:solidFill>
                <a:srgbClr val="FFFFFF"/>
              </a:solidFill>
            </a:endParaRPr>
          </a:p>
          <a:p>
            <a:r>
              <a:rPr lang="en-US" sz="2800" dirty="0">
                <a:solidFill>
                  <a:srgbClr val="FFFFFF"/>
                </a:solidFill>
              </a:rPr>
              <a:t>	1. Principal loadings (</a:t>
            </a:r>
            <a:r>
              <a:rPr lang="en-GB" sz="2800" b="1" dirty="0">
                <a:solidFill>
                  <a:srgbClr val="FFFFFF"/>
                </a:solidFill>
              </a:rPr>
              <a:t>A</a:t>
            </a:r>
            <a:r>
              <a:rPr lang="en-GB" sz="2800" b="1" i="1" baseline="-25000" dirty="0">
                <a:solidFill>
                  <a:srgbClr val="FFFFFF"/>
                </a:solidFill>
              </a:rPr>
              <a:t>J*K</a:t>
            </a:r>
            <a:r>
              <a:rPr lang="en-GB" sz="2800" b="1" i="1" dirty="0">
                <a:solidFill>
                  <a:srgbClr val="FFFFFF"/>
                </a:solidFill>
              </a:rPr>
              <a:t>)</a:t>
            </a:r>
          </a:p>
          <a:p>
            <a:endParaRPr lang="en-GB" sz="2800" dirty="0">
              <a:solidFill>
                <a:srgbClr val="FFFFFF"/>
              </a:solidFill>
            </a:endParaRPr>
          </a:p>
          <a:p>
            <a:r>
              <a:rPr lang="en-GB" sz="2800" dirty="0">
                <a:solidFill>
                  <a:srgbClr val="FFFFFF"/>
                </a:solidFill>
              </a:rPr>
              <a:t>	2. Rotated loadings </a:t>
            </a:r>
            <a:r>
              <a:rPr lang="en-US" sz="2800" dirty="0">
                <a:solidFill>
                  <a:srgbClr val="FFFFFF"/>
                </a:solidFill>
              </a:rPr>
              <a:t>(</a:t>
            </a:r>
            <a:r>
              <a:rPr lang="en-GB" sz="2800" b="1" dirty="0">
                <a:solidFill>
                  <a:srgbClr val="FFFFFF"/>
                </a:solidFill>
              </a:rPr>
              <a:t>A</a:t>
            </a:r>
            <a:r>
              <a:rPr lang="en-GB" sz="2800" b="1" i="1" baseline="-25000" dirty="0">
                <a:solidFill>
                  <a:srgbClr val="FFFFFF"/>
                </a:solidFill>
              </a:rPr>
              <a:t>J*K</a:t>
            </a:r>
            <a:r>
              <a:rPr lang="en-GB" sz="2800" b="1" i="1" dirty="0">
                <a:solidFill>
                  <a:srgbClr val="FFFFFF"/>
                </a:solidFill>
              </a:rPr>
              <a:t>T</a:t>
            </a:r>
            <a:r>
              <a:rPr lang="en-GB" sz="2800" b="1" i="1" baseline="-25000" dirty="0">
                <a:solidFill>
                  <a:srgbClr val="FFFFFF"/>
                </a:solidFill>
              </a:rPr>
              <a:t>K</a:t>
            </a:r>
            <a:r>
              <a:rPr lang="en-GB" sz="2800" b="1" i="1" dirty="0">
                <a:solidFill>
                  <a:srgbClr val="FFFFFF"/>
                </a:solidFill>
              </a:rPr>
              <a:t>)</a:t>
            </a:r>
          </a:p>
          <a:p>
            <a:endParaRPr lang="en-GB" sz="2800" dirty="0">
              <a:solidFill>
                <a:srgbClr val="FFFFFF"/>
              </a:solidFill>
            </a:endParaRPr>
          </a:p>
          <a:p>
            <a:pPr lvl="2">
              <a:spcAft>
                <a:spcPts val="1200"/>
              </a:spcAft>
            </a:pPr>
            <a:r>
              <a:rPr lang="en-US" sz="2800" dirty="0">
                <a:solidFill>
                  <a:srgbClr val="FFFFFF"/>
                </a:solidFill>
              </a:rPr>
              <a:t>	a. Procrustes rotation towards external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	    structure </a:t>
            </a:r>
          </a:p>
          <a:p>
            <a:pPr lvl="2"/>
            <a:r>
              <a:rPr lang="en-US" sz="2800" dirty="0">
                <a:solidFill>
                  <a:srgbClr val="FFFFFF"/>
                </a:solidFill>
              </a:rPr>
              <a:t>	b. use one fixed criterion (e.g., </a:t>
            </a:r>
            <a:r>
              <a:rPr lang="en-US" sz="2800" dirty="0" err="1">
                <a:solidFill>
                  <a:srgbClr val="FFFFFF"/>
                </a:solidFill>
              </a:rPr>
              <a:t>Varimax</a:t>
            </a:r>
            <a:r>
              <a:rPr lang="en-US" sz="2800" dirty="0">
                <a:solidFill>
                  <a:srgbClr val="FFFFFF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613" y="282575"/>
            <a:ext cx="8983662" cy="2486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90600" lvl="1" indent="-533400" algn="ctr">
              <a:buFontTx/>
              <a:buNone/>
            </a:pPr>
            <a:r>
              <a:rPr lang="en-US" sz="3600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Principal Loadings</a:t>
            </a:r>
            <a:endParaRPr lang="en-GB" sz="3600" dirty="0" smtClean="0">
              <a:solidFill>
                <a:srgbClr val="FFFF66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990600" lvl="1" indent="-533400">
              <a:buFontTx/>
              <a:buNone/>
            </a:pP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990600" lvl="1" indent="-533400">
              <a:buFontTx/>
              <a:buNone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Sign of Principal loadings</a:t>
            </a:r>
            <a:r>
              <a:rPr lang="en-GB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is arbitrary:</a:t>
            </a:r>
          </a:p>
          <a:p>
            <a:pPr marL="990600" lvl="1" indent="-533400">
              <a:buFontTx/>
              <a:buNone/>
            </a:pPr>
            <a:r>
              <a:rPr lang="en-GB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 3" pitchFamily="18" charset="2"/>
              </a:rPr>
              <a:t>reflect columns of</a:t>
            </a:r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 3" pitchFamily="18" charset="2"/>
              </a:rPr>
              <a:t> </a:t>
            </a:r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the principal loadings to the same direction </a:t>
            </a:r>
          </a:p>
          <a:p>
            <a:pPr marL="990600" lvl="1" indent="-533400">
              <a:buFontTx/>
              <a:buNone/>
            </a:pPr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as the loadings of the original sample </a:t>
            </a:r>
            <a:endParaRPr lang="en-GB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  <a:sym typeface="Wingdings 3" pitchFamily="18" charset="2"/>
            </a:endParaRPr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95588"/>
            <a:ext cx="914400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lowchart: Connector 5"/>
          <p:cNvSpPr/>
          <p:nvPr/>
        </p:nvSpPr>
        <p:spPr bwMode="auto">
          <a:xfrm>
            <a:off x="3895725" y="5367338"/>
            <a:ext cx="180975" cy="179387"/>
          </a:xfrm>
          <a:prstGeom prst="flowChartConnector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dirty="0">
              <a:ln>
                <a:solidFill>
                  <a:srgbClr val="FF0000"/>
                </a:solidFill>
              </a:ln>
              <a:solidFill>
                <a:srgbClr val="FF00FF"/>
              </a:solidFill>
              <a:latin typeface="Arial" charset="0"/>
              <a:cs typeface="+mn-cs"/>
            </a:endParaRPr>
          </a:p>
        </p:txBody>
      </p:sp>
      <p:sp>
        <p:nvSpPr>
          <p:cNvPr id="7" name="Flowchart: Connector 6"/>
          <p:cNvSpPr/>
          <p:nvPr/>
        </p:nvSpPr>
        <p:spPr bwMode="auto">
          <a:xfrm>
            <a:off x="7997825" y="5373688"/>
            <a:ext cx="179388" cy="179387"/>
          </a:xfrm>
          <a:prstGeom prst="flowChartConnector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dirty="0">
              <a:ln>
                <a:solidFill>
                  <a:srgbClr val="FF0000"/>
                </a:solidFill>
              </a:ln>
              <a:solidFill>
                <a:srgbClr val="FF00FF"/>
              </a:solidFill>
              <a:latin typeface="Arial" charset="0"/>
              <a:cs typeface="+mn-cs"/>
            </a:endParaRPr>
          </a:p>
        </p:txBody>
      </p:sp>
      <p:sp>
        <p:nvSpPr>
          <p:cNvPr id="8" name="Flowchart: Connector 7"/>
          <p:cNvSpPr/>
          <p:nvPr/>
        </p:nvSpPr>
        <p:spPr bwMode="auto">
          <a:xfrm>
            <a:off x="1716088" y="4538663"/>
            <a:ext cx="179387" cy="179387"/>
          </a:xfrm>
          <a:prstGeom prst="flowChartConnector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dirty="0">
              <a:ln>
                <a:solidFill>
                  <a:srgbClr val="FF0000"/>
                </a:solidFill>
              </a:ln>
              <a:solidFill>
                <a:srgbClr val="FF00FF"/>
              </a:solidFill>
              <a:latin typeface="Arial" charset="0"/>
              <a:cs typeface="+mn-cs"/>
            </a:endParaRPr>
          </a:p>
        </p:txBody>
      </p:sp>
      <p:sp>
        <p:nvSpPr>
          <p:cNvPr id="9" name="Flowchart: Connector 8"/>
          <p:cNvSpPr/>
          <p:nvPr/>
        </p:nvSpPr>
        <p:spPr bwMode="auto">
          <a:xfrm>
            <a:off x="5810250" y="4511675"/>
            <a:ext cx="180975" cy="180975"/>
          </a:xfrm>
          <a:prstGeom prst="flowChartConnector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dirty="0">
              <a:ln>
                <a:solidFill>
                  <a:srgbClr val="FF0000"/>
                </a:solidFill>
              </a:ln>
              <a:solidFill>
                <a:srgbClr val="FF00FF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68325" y="2025650"/>
            <a:ext cx="8043863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lvl="1" indent="-457200"/>
            <a:r>
              <a:rPr lang="en-US" dirty="0" smtClean="0">
                <a:solidFill>
                  <a:schemeClr val="bg1"/>
                </a:solidFill>
              </a:rPr>
              <a:t>Non parametric</a:t>
            </a:r>
            <a:r>
              <a:rPr lang="en-US" dirty="0">
                <a:solidFill>
                  <a:schemeClr val="bg1"/>
                </a:solidFill>
              </a:rPr>
              <a:t>: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b="1" dirty="0" err="1">
                <a:solidFill>
                  <a:schemeClr val="bg1"/>
                </a:solidFill>
              </a:rPr>
              <a:t>X</a:t>
            </a:r>
            <a:r>
              <a:rPr lang="en-US" i="1" baseline="-25000" dirty="0" err="1">
                <a:solidFill>
                  <a:schemeClr val="bg1"/>
                </a:solidFill>
              </a:rPr>
              <a:t>b</a:t>
            </a:r>
            <a:r>
              <a:rPr lang="en-US" dirty="0">
                <a:solidFill>
                  <a:schemeClr val="bg1"/>
                </a:solidFill>
              </a:rPr>
              <a:t>: row wise </a:t>
            </a:r>
            <a:r>
              <a:rPr lang="en-US" dirty="0" err="1">
                <a:solidFill>
                  <a:schemeClr val="bg1"/>
                </a:solidFill>
              </a:rPr>
              <a:t>resampling</a:t>
            </a:r>
            <a:r>
              <a:rPr lang="en-US" dirty="0">
                <a:solidFill>
                  <a:schemeClr val="bg1"/>
                </a:solidFill>
              </a:rPr>
              <a:t> from </a:t>
            </a:r>
            <a:r>
              <a:rPr lang="en-US" b="1" dirty="0">
                <a:solidFill>
                  <a:schemeClr val="bg1"/>
                </a:solidFill>
              </a:rPr>
              <a:t>X</a:t>
            </a:r>
          </a:p>
          <a:p>
            <a:pPr marL="914400" lvl="1" indent="-457200"/>
            <a:endParaRPr lang="en-US" b="1" dirty="0">
              <a:solidFill>
                <a:schemeClr val="bg1"/>
              </a:solidFill>
            </a:endParaRPr>
          </a:p>
          <a:p>
            <a:pPr marL="914400" lvl="1" indent="-457200"/>
            <a:r>
              <a:rPr lang="en-US" dirty="0" smtClean="0">
                <a:solidFill>
                  <a:schemeClr val="bg1"/>
                </a:solidFill>
              </a:rPr>
              <a:t>Semi parametric</a:t>
            </a:r>
            <a:r>
              <a:rPr lang="en-US" dirty="0">
                <a:solidFill>
                  <a:schemeClr val="bg1"/>
                </a:solidFill>
              </a:rPr>
              <a:t>:</a:t>
            </a:r>
            <a:endParaRPr lang="en-US" b="1" baseline="30000" dirty="0">
              <a:solidFill>
                <a:schemeClr val="bg1"/>
              </a:solidFill>
            </a:endParaRPr>
          </a:p>
          <a:p>
            <a:pPr marL="914400" lvl="1" indent="-457200"/>
            <a:endParaRPr lang="en-US" b="1" dirty="0">
              <a:solidFill>
                <a:schemeClr val="bg1"/>
              </a:solidFill>
            </a:endParaRPr>
          </a:p>
          <a:p>
            <a:pPr marL="914400" lvl="1" indent="-457200"/>
            <a:endParaRPr lang="en-US" b="1" dirty="0">
              <a:solidFill>
                <a:schemeClr val="bg1"/>
              </a:solidFill>
            </a:endParaRPr>
          </a:p>
          <a:p>
            <a:pPr marL="914400" lvl="1" indent="-457200"/>
            <a:endParaRPr lang="en-US" b="1" dirty="0">
              <a:solidFill>
                <a:schemeClr val="bg1"/>
              </a:solidFill>
            </a:endParaRPr>
          </a:p>
          <a:p>
            <a:pPr marL="914400" lvl="1" indent="-457200"/>
            <a:endParaRPr lang="en-US" b="1" dirty="0">
              <a:solidFill>
                <a:schemeClr val="bg1"/>
              </a:solidFill>
            </a:endParaRPr>
          </a:p>
          <a:p>
            <a:pPr marL="914400" lvl="1" indent="-457200"/>
            <a:r>
              <a:rPr lang="en-US" dirty="0">
                <a:solidFill>
                  <a:schemeClr val="bg1"/>
                </a:solidFill>
              </a:rPr>
              <a:t>Parametric: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elements of </a:t>
            </a:r>
            <a:r>
              <a:rPr lang="en-US" b="1" dirty="0" err="1">
                <a:solidFill>
                  <a:schemeClr val="bg1"/>
                </a:solidFill>
              </a:rPr>
              <a:t>X</a:t>
            </a:r>
            <a:r>
              <a:rPr lang="en-US" i="1" baseline="-25000" dirty="0" err="1">
                <a:solidFill>
                  <a:schemeClr val="bg1"/>
                </a:solidFill>
              </a:rPr>
              <a:t>b</a:t>
            </a:r>
            <a:r>
              <a:rPr lang="en-US" dirty="0">
                <a:solidFill>
                  <a:schemeClr val="bg1"/>
                </a:solidFill>
              </a:rPr>
              <a:t> from particular distribution</a:t>
            </a:r>
            <a:endParaRPr lang="en-US" b="1" dirty="0">
              <a:solidFill>
                <a:schemeClr val="bg1"/>
              </a:solidFill>
            </a:endParaRPr>
          </a:p>
          <a:p>
            <a:pPr marL="914400" lvl="1" indent="-457200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1450975" y="3633788"/>
            <a:ext cx="6110288" cy="822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rgbClr val="9933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766763" y="382588"/>
            <a:ext cx="75866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solidFill>
                  <a:srgbClr val="FFFF66"/>
                </a:solidFill>
              </a:rPr>
              <a:t>How to Define the Empirical Distribution?</a:t>
            </a:r>
            <a:endParaRPr lang="en-US" sz="3600"/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0" y="3700463"/>
            <a:ext cx="58610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 bwMode="auto">
          <a:xfrm>
            <a:off x="457200" y="327025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Study Population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51133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8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1997 there were 1100 inhabitants of the city of Västerås who were 75 years old (born 1922) </a:t>
            </a:r>
          </a:p>
          <a:p>
            <a:pPr>
              <a:spcBef>
                <a:spcPts val="1200"/>
              </a:spcBef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8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these 618 individuals were randomly selected and invited to participate in a cardiovascular health survey </a:t>
            </a:r>
          </a:p>
          <a:p>
            <a:pPr>
              <a:spcBef>
                <a:spcPts val="1200"/>
              </a:spcBef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8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invitation was accepted by 433 subjects (223 women and 210 men)</a:t>
            </a:r>
          </a:p>
          <a:p>
            <a:pPr>
              <a:buFontTx/>
              <a:buNone/>
            </a:pPr>
            <a:endParaRPr lang="en-US" sz="280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800" smtClean="0"/>
              <a:t>    </a:t>
            </a:r>
            <a:r>
              <a:rPr lang="en-US" sz="2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Main reasons for not participating were: diseases under treatment (54), unavailable (29), locomotive impairment (28), and language difficulties or logistical problems (26)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 bwMode="auto">
          <a:xfrm>
            <a:off x="0" y="277813"/>
            <a:ext cx="91440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Clinical Data Baseline, </a:t>
            </a:r>
            <a:br>
              <a:rPr lang="en-GB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</a:br>
            <a:r>
              <a:rPr lang="en-GB" sz="24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Median (Interquartile range) or Number (%)</a:t>
            </a:r>
            <a:r>
              <a:rPr lang="sv-SE" sz="2400" b="1" i="1" smtClean="0">
                <a:solidFill>
                  <a:srgbClr val="FFFF66"/>
                </a:solidFill>
                <a:cs typeface="Times New Roman" pitchFamily="18" charset="0"/>
              </a:rPr>
              <a:t/>
            </a:r>
            <a:br>
              <a:rPr lang="sv-SE" sz="2400" b="1" i="1" smtClean="0">
                <a:solidFill>
                  <a:srgbClr val="FFFF66"/>
                </a:solidFill>
                <a:cs typeface="Times New Roman" pitchFamily="18" charset="0"/>
              </a:rPr>
            </a:br>
            <a:endParaRPr lang="en-US" sz="2400" smtClean="0">
              <a:solidFill>
                <a:srgbClr val="FFFF66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5725" y="1528763"/>
          <a:ext cx="8909222" cy="4970550"/>
        </p:xfrm>
        <a:graphic>
          <a:graphicData uri="http://schemas.openxmlformats.org/drawingml/2006/table">
            <a:tbl>
              <a:tblPr/>
              <a:tblGrid>
                <a:gridCol w="3334939"/>
                <a:gridCol w="1897733"/>
                <a:gridCol w="1966528"/>
                <a:gridCol w="1710022"/>
              </a:tblGrid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Variable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Men </a:t>
                      </a: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(n=196)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Women </a:t>
                      </a: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(n=200)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i="1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-value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Fasting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glucose 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en-GB" sz="180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mmol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/L)</a:t>
                      </a:r>
                      <a:r>
                        <a:rPr lang="en-GB" sz="1800" baseline="300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5.82 (5.40-6.49)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5.93 (5.48-6.49)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0.36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HDL-cholesterol 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en-GB" sz="180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mmol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/L)</a:t>
                      </a:r>
                      <a:r>
                        <a:rPr lang="en-GB" sz="1800" baseline="300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1.36 (1.17-1.54)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1.62 (1.34-1.96)</a:t>
                      </a:r>
                      <a:endParaRPr lang="sv-SE" sz="180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Triglycerides 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en-GB" sz="180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mmol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/L)</a:t>
                      </a:r>
                      <a:r>
                        <a:rPr lang="en-GB" sz="1800" baseline="300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3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1.51 (1.11-1.92)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1.43 (1.11-2.07)</a:t>
                      </a:r>
                      <a:endParaRPr lang="sv-SE" sz="180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0.94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Waist 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(cm) 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94 (89-100)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88 (80-97)</a:t>
                      </a:r>
                      <a:endParaRPr lang="sv-SE" sz="180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Diastolic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BP 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(mmHg)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83 (80-90)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85 (80-90)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0.84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Systolic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BP 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(mmHg)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160 (150-180)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165 (150-190)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0.007</a:t>
                      </a:r>
                      <a:endParaRPr lang="sv-SE" sz="1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WBC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count  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(10</a:t>
                      </a:r>
                      <a:r>
                        <a:rPr lang="en-GB" sz="1800" baseline="300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/L)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6.3 (5.4-7.2)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5.7 (4.8-6.8)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&lt;0.001</a:t>
                      </a:r>
                      <a:endParaRPr lang="sv-SE" sz="1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Present </a:t>
                      </a:r>
                      <a:r>
                        <a:rPr lang="en-GB" sz="1800" dirty="0" err="1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MetS</a:t>
                      </a: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acc to NCEP III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48(24)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75(38)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0.007</a:t>
                      </a:r>
                      <a:endParaRPr lang="sv-SE" sz="1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High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BP</a:t>
                      </a:r>
                      <a:r>
                        <a:rPr lang="en-GB" sz="1800" baseline="300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(≥ 140/90)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118 (60)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128 (64)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0.47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Newly detected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diabetes</a:t>
                      </a:r>
                      <a:r>
                        <a:rPr lang="en-GB" sz="1800" b="1" baseline="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GB" sz="1800" b="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(≥ 7.0)</a:t>
                      </a:r>
                      <a:endParaRPr lang="sv-SE" sz="1800" b="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 (10)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 (11)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1.00</a:t>
                      </a:r>
                      <a:endParaRPr lang="sv-SE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smoker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 (12)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 (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7.0)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0.089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747" name="TextBox 3"/>
          <p:cNvSpPr txBox="1">
            <a:spLocks noChangeArrowheads="1"/>
          </p:cNvSpPr>
          <p:nvPr/>
        </p:nvSpPr>
        <p:spPr bwMode="auto">
          <a:xfrm>
            <a:off x="209550" y="6573838"/>
            <a:ext cx="57689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aseline="30000">
                <a:solidFill>
                  <a:schemeClr val="bg1"/>
                </a:solidFill>
                <a:ea typeface="Times New Roman" pitchFamily="18" charset="0"/>
              </a:rPr>
              <a:t>1</a:t>
            </a:r>
            <a:r>
              <a:rPr lang="en-GB" sz="1400">
                <a:solidFill>
                  <a:schemeClr val="bg1"/>
                </a:solidFill>
                <a:ea typeface="Times New Roman" pitchFamily="18" charset="0"/>
              </a:rPr>
              <a:t> 1 mmol/L = 18 </a:t>
            </a:r>
            <a:r>
              <a:rPr lang="sv-SE" sz="1400">
                <a:solidFill>
                  <a:schemeClr val="bg1"/>
                </a:solidFill>
                <a:ea typeface="Times New Roman" pitchFamily="18" charset="0"/>
              </a:rPr>
              <a:t>mg/dL; </a:t>
            </a:r>
            <a:r>
              <a:rPr lang="en-GB" sz="1400" baseline="30000">
                <a:solidFill>
                  <a:schemeClr val="bg1"/>
                </a:solidFill>
                <a:ea typeface="Times New Roman" pitchFamily="18" charset="0"/>
              </a:rPr>
              <a:t>2</a:t>
            </a:r>
            <a:r>
              <a:rPr lang="en-GB" sz="140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en-GB" sz="1400">
                <a:solidFill>
                  <a:schemeClr val="bg1"/>
                </a:solidFill>
                <a:cs typeface="Times New Roman" pitchFamily="18" charset="0"/>
              </a:rPr>
              <a:t>1 mmol/L = 39 </a:t>
            </a:r>
            <a:r>
              <a:rPr lang="sv-SE" sz="1400">
                <a:solidFill>
                  <a:schemeClr val="bg1"/>
                </a:solidFill>
                <a:cs typeface="Times New Roman" pitchFamily="18" charset="0"/>
              </a:rPr>
              <a:t>mg/dL; </a:t>
            </a:r>
            <a:r>
              <a:rPr lang="en-GB" sz="1400" baseline="30000">
                <a:solidFill>
                  <a:schemeClr val="bg1"/>
                </a:solidFill>
                <a:cs typeface="Times New Roman" pitchFamily="18" charset="0"/>
              </a:rPr>
              <a:t>3</a:t>
            </a:r>
            <a:r>
              <a:rPr lang="en-GB" sz="1400">
                <a:solidFill>
                  <a:schemeClr val="bg1"/>
                </a:solidFill>
                <a:cs typeface="Times New Roman" pitchFamily="18" charset="0"/>
              </a:rPr>
              <a:t> 1 mmol/L = 89 </a:t>
            </a:r>
            <a:r>
              <a:rPr lang="sv-SE" sz="1400">
                <a:solidFill>
                  <a:schemeClr val="bg1"/>
                </a:solidFill>
                <a:cs typeface="Times New Roman" pitchFamily="18" charset="0"/>
              </a:rPr>
              <a:t>mg/dL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 bwMode="auto">
          <a:xfrm>
            <a:off x="0" y="327025"/>
            <a:ext cx="91440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Medical History Baseline, </a:t>
            </a:r>
            <a:br>
              <a:rPr lang="en-GB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</a:br>
            <a:r>
              <a:rPr lang="en-GB" sz="24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Number (%)</a:t>
            </a:r>
            <a:r>
              <a:rPr lang="sv-SE" sz="2400" b="1" i="1" smtClean="0">
                <a:solidFill>
                  <a:srgbClr val="FFFF66"/>
                </a:solidFill>
                <a:cs typeface="Times New Roman" pitchFamily="18" charset="0"/>
              </a:rPr>
              <a:t/>
            </a:r>
            <a:br>
              <a:rPr lang="sv-SE" sz="2400" b="1" i="1" smtClean="0">
                <a:solidFill>
                  <a:srgbClr val="FFFF66"/>
                </a:solidFill>
                <a:cs typeface="Times New Roman" pitchFamily="18" charset="0"/>
              </a:rPr>
            </a:br>
            <a:endParaRPr lang="en-US" sz="2400" smtClean="0">
              <a:solidFill>
                <a:srgbClr val="FFFF66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36525" y="2084388"/>
          <a:ext cx="8884507" cy="4349352"/>
        </p:xfrm>
        <a:graphic>
          <a:graphicData uri="http://schemas.openxmlformats.org/drawingml/2006/table">
            <a:tbl>
              <a:tblPr/>
              <a:tblGrid>
                <a:gridCol w="3171820"/>
                <a:gridCol w="2046337"/>
                <a:gridCol w="1961072"/>
                <a:gridCol w="1705278"/>
              </a:tblGrid>
              <a:tr h="471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Variable</a:t>
                      </a:r>
                      <a:endParaRPr lang="sv-SE" sz="19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Men </a:t>
                      </a:r>
                      <a:r>
                        <a:rPr lang="en-GB" sz="19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(n=196)</a:t>
                      </a:r>
                      <a:endParaRPr lang="sv-SE" sz="19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Women </a:t>
                      </a:r>
                      <a:r>
                        <a:rPr lang="en-GB" sz="19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(n=200)</a:t>
                      </a:r>
                      <a:endParaRPr lang="sv-SE" sz="19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i="1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r>
                        <a:rPr lang="en-GB" sz="19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-value</a:t>
                      </a:r>
                      <a:endParaRPr lang="sv-SE" sz="19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9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9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9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9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Cardiovascular disease </a:t>
                      </a:r>
                      <a:endParaRPr lang="sv-SE" sz="19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49(25)</a:t>
                      </a:r>
                      <a:endParaRPr lang="sv-SE" sz="19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30(15)</a:t>
                      </a:r>
                      <a:endParaRPr lang="sv-SE" sz="19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0.017</a:t>
                      </a:r>
                      <a:endParaRPr lang="sv-SE" sz="19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Previous myocardial infarction</a:t>
                      </a:r>
                      <a:endParaRPr lang="sv-SE" sz="19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(15)</a:t>
                      </a:r>
                      <a:endParaRPr lang="sv-SE" sz="19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 </a:t>
                      </a:r>
                      <a:r>
                        <a:rPr lang="en-GB" sz="19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(4.5</a:t>
                      </a:r>
                      <a:r>
                        <a:rPr lang="en-GB" sz="19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v-SE" sz="19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&lt;0.001</a:t>
                      </a:r>
                      <a:endParaRPr lang="sv-SE" sz="19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Angina pectoris </a:t>
                      </a:r>
                      <a:endParaRPr lang="sv-SE" sz="19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 (16)</a:t>
                      </a:r>
                      <a:endParaRPr lang="sv-SE" sz="19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 (10)</a:t>
                      </a:r>
                      <a:endParaRPr lang="sv-SE" sz="19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0.075</a:t>
                      </a:r>
                      <a:endParaRPr lang="sv-SE" sz="19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9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Stroke/TIA</a:t>
                      </a:r>
                      <a:endParaRPr lang="sv-SE" sz="19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</a:t>
                      </a:r>
                      <a:r>
                        <a:rPr lang="en-GB" sz="19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(1.5)</a:t>
                      </a:r>
                      <a:endParaRPr lang="sv-SE" sz="19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 </a:t>
                      </a:r>
                      <a:r>
                        <a:rPr lang="en-GB" sz="19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(3.5)</a:t>
                      </a:r>
                      <a:endParaRPr lang="sv-SE" sz="19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0.34</a:t>
                      </a:r>
                      <a:endParaRPr lang="sv-SE" sz="190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Heart failure </a:t>
                      </a:r>
                      <a:endParaRPr lang="sv-SE" sz="19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14(7.1)</a:t>
                      </a:r>
                      <a:endParaRPr lang="sv-SE" sz="19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12(6.0)</a:t>
                      </a:r>
                      <a:endParaRPr lang="sv-SE" sz="19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0.84</a:t>
                      </a:r>
                      <a:endParaRPr lang="sv-SE" sz="190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Known hypertension </a:t>
                      </a:r>
                      <a:endParaRPr lang="sv-SE" sz="19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52 (27)</a:t>
                      </a:r>
                      <a:endParaRPr lang="sv-SE" sz="19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58 (29)</a:t>
                      </a:r>
                      <a:endParaRPr lang="sv-SE" sz="19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0.65</a:t>
                      </a:r>
                      <a:endParaRPr lang="sv-SE" sz="190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Known diabetes </a:t>
                      </a:r>
                      <a:endParaRPr lang="sv-SE" sz="19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 </a:t>
                      </a:r>
                      <a:r>
                        <a:rPr lang="en-GB" sz="19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(7.7)</a:t>
                      </a:r>
                      <a:endParaRPr lang="sv-SE" sz="19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 (</a:t>
                      </a:r>
                      <a:r>
                        <a:rPr lang="en-GB" sz="19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7.0)</a:t>
                      </a:r>
                      <a:endParaRPr lang="sv-SE" sz="19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0.85</a:t>
                      </a:r>
                      <a:endParaRPr lang="sv-SE" sz="1900" dirty="0">
                        <a:solidFill>
                          <a:schemeClr val="bg1">
                            <a:lumMod val="8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43" marR="40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 bwMode="auto">
          <a:xfrm>
            <a:off x="-61913" y="311150"/>
            <a:ext cx="9317038" cy="17922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32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Pearson Correlations of the MetS Components and the WBC Counts for Men (m) and Women(w)</a:t>
            </a:r>
            <a:endParaRPr lang="en-US" sz="3200" smtClean="0">
              <a:solidFill>
                <a:srgbClr val="FFFF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80975" y="5648325"/>
            <a:ext cx="30607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* Significant at the 5% level. </a:t>
            </a:r>
            <a:endParaRPr lang="sv-SE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** Significant at the 1% level.</a:t>
            </a:r>
            <a:endParaRPr lang="sv-SE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*** Significant at the 0.1% level.</a:t>
            </a:r>
            <a:endParaRPr lang="sv-SE" sz="1600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128760"/>
              </p:ext>
            </p:extLst>
          </p:nvPr>
        </p:nvGraphicFramePr>
        <p:xfrm>
          <a:off x="234950" y="1803400"/>
          <a:ext cx="8699157" cy="3744098"/>
        </p:xfrm>
        <a:graphic>
          <a:graphicData uri="http://schemas.openxmlformats.org/drawingml/2006/table">
            <a:tbl>
              <a:tblPr/>
              <a:tblGrid>
                <a:gridCol w="2071892"/>
                <a:gridCol w="1110514"/>
                <a:gridCol w="1086633"/>
                <a:gridCol w="991105"/>
                <a:gridCol w="1217984"/>
                <a:gridCol w="1182160"/>
                <a:gridCol w="1038869"/>
              </a:tblGrid>
              <a:tr h="288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en-GB" sz="16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HDL-c)</a:t>
                      </a:r>
                      <a:r>
                        <a:rPr lang="en-GB" sz="16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en-GB" sz="1600" baseline="300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sv-SE" sz="16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log(TG)</a:t>
                      </a:r>
                      <a:endParaRPr lang="sv-SE" sz="16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Waist</a:t>
                      </a:r>
                      <a:endParaRPr lang="sv-SE" sz="16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Diastolic BP</a:t>
                      </a:r>
                      <a:endParaRPr lang="sv-SE" sz="16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Systolic BP</a:t>
                      </a:r>
                      <a:endParaRPr lang="sv-SE" sz="16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log(WBC)</a:t>
                      </a:r>
                      <a:endParaRPr lang="sv-SE" sz="16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log(Fasting</a:t>
                      </a:r>
                      <a:r>
                        <a:rPr lang="en-GB" sz="16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GB" sz="16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       Glucose</a:t>
                      </a:r>
                      <a:r>
                        <a:rPr lang="en-GB" sz="16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v-SE" sz="16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0.14*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0.37***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0.28</a:t>
                      </a:r>
                      <a:r>
                        <a:rPr lang="en-GB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0.33***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0.11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0.30***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0.006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-0.038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-0.029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-0.003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0.10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0.30***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FFFF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HDL-cholesterol</a:t>
                      </a:r>
                      <a:r>
                        <a:rPr lang="en-GB" sz="1600" baseline="30000" dirty="0" smtClean="0">
                          <a:solidFill>
                            <a:srgbClr val="FFFF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sv-SE" sz="1600" dirty="0">
                        <a:solidFill>
                          <a:srgbClr val="FFFF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0.54***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0.59***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0.23***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0.39***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-0.053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0.023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-0.052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-0.037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0.009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0.24**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log(Triglycerides)</a:t>
                      </a:r>
                      <a:endParaRPr lang="sv-SE" sz="16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0.33***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0.30**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0.004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0.06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-0.066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0.05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0.12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0.16*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Waist</a:t>
                      </a:r>
                      <a:endParaRPr lang="sv-SE" sz="16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0.17*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0.19*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 0.066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0.007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0.032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0.24**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Diastolic BP</a:t>
                      </a:r>
                      <a:endParaRPr lang="sv-SE" sz="16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0.55***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0.59***</a:t>
                      </a:r>
                      <a:endParaRPr lang="sv-SE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-0.029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0.011</a:t>
                      </a:r>
                      <a:endParaRPr lang="sv-SE" sz="16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Systolic BP</a:t>
                      </a:r>
                      <a:endParaRPr lang="sv-SE" sz="16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 0.15*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 0.009</a:t>
                      </a:r>
                      <a:endParaRPr lang="sv-SE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791" marR="43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Results of the Factor Analysis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 bwMode="auto">
          <a:xfrm>
            <a:off x="198438" y="1079500"/>
            <a:ext cx="8723312" cy="57785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The Factor Analysis revealed 3 factors in men and 2 in women applying Bootstrap: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Factor 1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: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Fasting Glucose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,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HDL-c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,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Triglycerides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, and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Waist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in men and in addition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WBC count 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in women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Factor 2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: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Diastolic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and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Systolic Blood Pressure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.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Factor 3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men: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Fasting Glucose 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and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WBC count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. </a:t>
            </a:r>
          </a:p>
          <a:p>
            <a:pPr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 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These factors explained in average (Efron’s 95% CI):</a:t>
            </a:r>
          </a:p>
          <a:p>
            <a:pPr>
              <a:buFontTx/>
              <a:buNone/>
            </a:pP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                              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Men 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                            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Women</a:t>
            </a:r>
          </a:p>
          <a:p>
            <a:pPr>
              <a:buFontTx/>
              <a:buNone/>
            </a:pP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 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All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            65.9% (62.6-69.6%)         56.8% (53.1-60.6%) </a:t>
            </a:r>
          </a:p>
          <a:p>
            <a:pPr>
              <a:buFontTx/>
              <a:buNone/>
            </a:pP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 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1</a:t>
            </a:r>
            <a:r>
              <a:rPr lang="en-US" sz="2400" baseline="300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st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factor    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28.0% (25.0-31.6%)         33.9% (30.4-37.4%)</a:t>
            </a:r>
          </a:p>
          <a:p>
            <a:pPr>
              <a:buFontTx/>
              <a:buNone/>
            </a:pP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  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2</a:t>
            </a:r>
            <a:r>
              <a:rPr lang="en-US" sz="2400" baseline="300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nd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factor   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22.7% (20.3-24.7%)         23.0% (20.9-24.8%)</a:t>
            </a:r>
          </a:p>
          <a:p>
            <a:pPr>
              <a:buFontTx/>
              <a:buNone/>
            </a:pP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	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3</a:t>
            </a:r>
            <a:r>
              <a:rPr lang="en-US" sz="2400" baseline="300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rd</a:t>
            </a:r>
            <a:r>
              <a:rPr lang="en-US" sz="24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factor</a:t>
            </a: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	15.2% (13.7-17.0%)</a:t>
            </a:r>
          </a:p>
          <a:p>
            <a:pPr>
              <a:buFontTx/>
              <a:buNone/>
            </a:pP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  of the total variation.</a:t>
            </a:r>
          </a:p>
          <a:p>
            <a:pPr>
              <a:buFontTx/>
              <a:buNone/>
            </a:pP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endParaRPr lang="en-US" sz="240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3"/>
          <p:cNvSpPr txBox="1">
            <a:spLocks noChangeArrowheads="1"/>
          </p:cNvSpPr>
          <p:nvPr/>
        </p:nvSpPr>
        <p:spPr bwMode="auto">
          <a:xfrm>
            <a:off x="0" y="371475"/>
            <a:ext cx="91440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500">
                <a:solidFill>
                  <a:srgbClr val="FFFF66"/>
                </a:solidFill>
              </a:rPr>
              <a:t>Screeplot for Men and Women Based </a:t>
            </a:r>
          </a:p>
          <a:p>
            <a:pPr algn="ctr"/>
            <a:r>
              <a:rPr lang="en-US" sz="3500">
                <a:solidFill>
                  <a:srgbClr val="FFFF66"/>
                </a:solidFill>
              </a:rPr>
              <a:t>on 10,000 Bootstrap Replicates (Boxplots)</a:t>
            </a:r>
          </a:p>
        </p:txBody>
      </p:sp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2184400"/>
            <a:ext cx="4749801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4688" y="2190750"/>
            <a:ext cx="4724400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797" name="Straight Connector 6"/>
          <p:cNvCxnSpPr>
            <a:cxnSpLocks noChangeShapeType="1"/>
          </p:cNvCxnSpPr>
          <p:nvPr/>
        </p:nvCxnSpPr>
        <p:spPr bwMode="auto">
          <a:xfrm flipV="1">
            <a:off x="5029200" y="4176713"/>
            <a:ext cx="3929063" cy="127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798" name="Straight Connector 8"/>
          <p:cNvCxnSpPr>
            <a:cxnSpLocks noChangeShapeType="1"/>
          </p:cNvCxnSpPr>
          <p:nvPr/>
        </p:nvCxnSpPr>
        <p:spPr bwMode="auto">
          <a:xfrm flipV="1">
            <a:off x="511175" y="4065588"/>
            <a:ext cx="3986213" cy="15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2"/>
          <p:cNvSpPr txBox="1">
            <a:spLocks noChangeArrowheads="1"/>
          </p:cNvSpPr>
          <p:nvPr/>
        </p:nvSpPr>
        <p:spPr bwMode="auto">
          <a:xfrm>
            <a:off x="-9525" y="320675"/>
            <a:ext cx="91630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rgbClr val="FFFF66"/>
                </a:solidFill>
              </a:rPr>
              <a:t>Factor Loadings for Women in Varimax</a:t>
            </a:r>
          </a:p>
          <a:p>
            <a:pPr algn="ctr"/>
            <a:r>
              <a:rPr lang="en-US" sz="3600">
                <a:solidFill>
                  <a:srgbClr val="FFFF66"/>
                </a:solidFill>
              </a:rPr>
              <a:t>Rotated Space; 10000 Bootstrap Replicates</a:t>
            </a:r>
          </a:p>
        </p:txBody>
      </p:sp>
      <p:pic>
        <p:nvPicPr>
          <p:cNvPr id="3481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038" y="1824038"/>
            <a:ext cx="7105650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820" name="Straight Connector 3"/>
          <p:cNvCxnSpPr>
            <a:cxnSpLocks noChangeShapeType="1"/>
          </p:cNvCxnSpPr>
          <p:nvPr/>
        </p:nvCxnSpPr>
        <p:spPr bwMode="auto">
          <a:xfrm rot="10800000" flipV="1">
            <a:off x="1993900" y="4595813"/>
            <a:ext cx="4924425" cy="7937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4821" name="Straight Connector 5"/>
          <p:cNvCxnSpPr>
            <a:cxnSpLocks noChangeShapeType="1"/>
          </p:cNvCxnSpPr>
          <p:nvPr/>
        </p:nvCxnSpPr>
        <p:spPr bwMode="auto">
          <a:xfrm rot="5400000" flipH="1" flipV="1">
            <a:off x="1342232" y="4156869"/>
            <a:ext cx="3548062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0" y="296863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solidFill>
                  <a:srgbClr val="FFFF66"/>
                </a:solidFill>
              </a:rPr>
              <a:t>Factor Loadings for Men in Varimax</a:t>
            </a:r>
          </a:p>
          <a:p>
            <a:pPr algn="ctr"/>
            <a:r>
              <a:rPr lang="en-US" sz="3600">
                <a:solidFill>
                  <a:srgbClr val="FFFF66"/>
                </a:solidFill>
              </a:rPr>
              <a:t>Rotated Space; 10000 Bootstrap Replicates</a:t>
            </a: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5525" y="1790700"/>
            <a:ext cx="7145338" cy="476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844" name="Straight Connector 3"/>
          <p:cNvCxnSpPr>
            <a:cxnSpLocks noChangeShapeType="1"/>
          </p:cNvCxnSpPr>
          <p:nvPr/>
        </p:nvCxnSpPr>
        <p:spPr bwMode="auto">
          <a:xfrm rot="10800000" flipV="1">
            <a:off x="1981200" y="4584700"/>
            <a:ext cx="4924425" cy="7938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5845" name="Straight Connector 4"/>
          <p:cNvCxnSpPr>
            <a:cxnSpLocks noChangeShapeType="1"/>
          </p:cNvCxnSpPr>
          <p:nvPr/>
        </p:nvCxnSpPr>
        <p:spPr bwMode="auto">
          <a:xfrm rot="5400000" flipH="1" flipV="1">
            <a:off x="2256632" y="4156869"/>
            <a:ext cx="3548062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17463" y="322263"/>
            <a:ext cx="91614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rgbClr val="FFFF66"/>
                </a:solidFill>
              </a:rPr>
              <a:t>Factor Loadings for Men in Varimax</a:t>
            </a:r>
          </a:p>
          <a:p>
            <a:pPr algn="ctr"/>
            <a:r>
              <a:rPr lang="en-US" sz="3600">
                <a:solidFill>
                  <a:srgbClr val="FFFF66"/>
                </a:solidFill>
              </a:rPr>
              <a:t>Rotated Space; 10000 Bootstrap Replicates</a:t>
            </a:r>
          </a:p>
        </p:txBody>
      </p:sp>
      <p:pic>
        <p:nvPicPr>
          <p:cNvPr id="3686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5525" y="1711325"/>
            <a:ext cx="7256463" cy="483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6868" name="Straight Connector 3"/>
          <p:cNvCxnSpPr>
            <a:cxnSpLocks noChangeShapeType="1"/>
          </p:cNvCxnSpPr>
          <p:nvPr/>
        </p:nvCxnSpPr>
        <p:spPr bwMode="auto">
          <a:xfrm rot="10800000" flipV="1">
            <a:off x="1993900" y="4535488"/>
            <a:ext cx="4995863" cy="20637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6869" name="Straight Connector 5"/>
          <p:cNvCxnSpPr>
            <a:cxnSpLocks noChangeShapeType="1"/>
          </p:cNvCxnSpPr>
          <p:nvPr/>
        </p:nvCxnSpPr>
        <p:spPr bwMode="auto">
          <a:xfrm rot="16200000" flipV="1">
            <a:off x="2297906" y="4102895"/>
            <a:ext cx="3597275" cy="11112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52388" y="1508125"/>
          <a:ext cx="9258170" cy="385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7832"/>
                <a:gridCol w="1530194"/>
                <a:gridCol w="1554877"/>
                <a:gridCol w="1563148"/>
                <a:gridCol w="1521923"/>
                <a:gridCol w="1530196"/>
              </a:tblGrid>
              <a:tr h="37084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Median loadings (95% CI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Efron’s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percentile interval)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†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Individual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comp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1400" baseline="30000" dirty="0" smtClean="0">
                          <a:latin typeface="Arial" pitchFamily="34" charset="0"/>
                          <a:cs typeface="Arial" pitchFamily="34" charset="0"/>
                        </a:rPr>
                        <a:t>st</a:t>
                      </a:r>
                      <a:r>
                        <a:rPr lang="en-US" sz="14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Factor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400" baseline="30000" dirty="0" smtClean="0">
                          <a:latin typeface="Arial" pitchFamily="34" charset="0"/>
                          <a:cs typeface="Arial" pitchFamily="34" charset="0"/>
                        </a:rPr>
                        <a:t>nd</a:t>
                      </a:r>
                      <a:r>
                        <a:rPr lang="en-US" sz="14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Factor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400" baseline="30000" dirty="0" smtClean="0">
                          <a:latin typeface="Arial" pitchFamily="34" charset="0"/>
                          <a:cs typeface="Arial" pitchFamily="34" charset="0"/>
                        </a:rPr>
                        <a:t>rd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 Factor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Men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Women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Men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Women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Men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log(Fasting Glucose)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0.35(0.04-0.60)</a:t>
                      </a:r>
                      <a:endParaRPr lang="en-US" sz="1400" baseline="300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0.67(0.57-0.74)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-0.03(-0.23-0.26)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-0.06(-0.24-0.12)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0.44(-0.59-0.74)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(HDL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cholest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lang="en-US" sz="1400" kern="1200" baseline="300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0.78(0.56-0.84)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0.80(0.73-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0.85)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-0.10(-0.23-0.15)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-0.03(-0.19-</a:t>
                      </a:r>
                      <a:r>
                        <a:rPr lang="en-US" sz="1400" baseline="0" dirty="0" smtClean="0">
                          <a:latin typeface="Arial" pitchFamily="34" charset="0"/>
                          <a:cs typeface="Arial" pitchFamily="34" charset="0"/>
                        </a:rPr>
                        <a:t>0.14)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-0.01(-0.20-0.17)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log(Triglycerides)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0.83(0.66-0.87)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0.75(0.65-0.81)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-0.05(-0.17-0.20)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0.00(-0.18-0.19)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0.15(-0.05-0.36)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Waist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0.61(0.36-0.72)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0.67(0.53-0.76)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0.26(0.09, 0.50)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0.16(-0.05, 0.40)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-0.08(-0.45-0.27)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Diastolic BP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0.06(-0.05-0.25)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0.03(-0.06-0.13)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0.87(0.70-0.90)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0.89(0.85-0.92)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-0.10(-0.22-0.02)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Systolic BP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-0.07(-0.17-0.12)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-0.02(-0.12-0.07)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0.85(0.59-0.89)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0.87(0.82-0.91)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0.15(0.03-028)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log(WBC)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0.00(-0.14-0.22)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0.50(0.29-0.64)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0.07(-0.06-0.25)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0.00(-0.25-0.29)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0.87(0.66-0.97)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963" name="TextBox 2"/>
          <p:cNvSpPr txBox="1">
            <a:spLocks noChangeArrowheads="1"/>
          </p:cNvSpPr>
          <p:nvPr/>
        </p:nvSpPr>
        <p:spPr bwMode="auto">
          <a:xfrm>
            <a:off x="-34925" y="384175"/>
            <a:ext cx="92932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400">
                <a:solidFill>
                  <a:srgbClr val="FFFF66"/>
                </a:solidFill>
              </a:rPr>
              <a:t>Factor Loadings with 95% Confidence Intervals</a:t>
            </a:r>
          </a:p>
        </p:txBody>
      </p:sp>
      <p:sp>
        <p:nvSpPr>
          <p:cNvPr id="37964" name="TextBox 3"/>
          <p:cNvSpPr txBox="1">
            <a:spLocks noChangeArrowheads="1"/>
          </p:cNvSpPr>
          <p:nvPr/>
        </p:nvSpPr>
        <p:spPr bwMode="auto">
          <a:xfrm>
            <a:off x="123825" y="5389563"/>
            <a:ext cx="88788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baseline="30000">
                <a:solidFill>
                  <a:schemeClr val="bg1"/>
                </a:solidFill>
              </a:rPr>
              <a:t>†</a:t>
            </a:r>
            <a:r>
              <a:rPr lang="en-GB" sz="1400">
                <a:solidFill>
                  <a:schemeClr val="bg1"/>
                </a:solidFill>
              </a:rPr>
              <a:t>Loadings of the individual components included in the respective factor in</a:t>
            </a:r>
          </a:p>
          <a:p>
            <a:r>
              <a:rPr lang="en-GB" sz="1400">
                <a:solidFill>
                  <a:schemeClr val="bg1"/>
                </a:solidFill>
              </a:rPr>
              <a:t>   red (cut-off = 0.30)</a:t>
            </a:r>
            <a:endParaRPr 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Follow Up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443038"/>
            <a:ext cx="9144000" cy="5257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2425" indent="-352425" eaLnBrk="1" hangingPunct="1">
              <a:spcBef>
                <a:spcPct val="0"/>
              </a:spcBef>
              <a:buClr>
                <a:srgbClr val="FFFF66"/>
              </a:buClr>
              <a:buFont typeface="Wingdings" pitchFamily="2" charset="2"/>
              <a:buChar char="Ø"/>
              <a:defRPr/>
            </a:pPr>
            <a:r>
              <a:rPr lang="en-US" sz="2400" kern="1200" dirty="0" smtClean="0">
                <a:solidFill>
                  <a:schemeClr val="bg1"/>
                </a:solidFill>
                <a:latin typeface="AdvPSA33E"/>
              </a:rPr>
              <a:t> During a median follow-up of </a:t>
            </a:r>
            <a:r>
              <a:rPr lang="en-US" sz="2400" kern="1200" dirty="0" smtClean="0">
                <a:solidFill>
                  <a:srgbClr val="FFFF66"/>
                </a:solidFill>
                <a:latin typeface="AdvPSA33E"/>
              </a:rPr>
              <a:t>10.6 </a:t>
            </a:r>
            <a:r>
              <a:rPr lang="en-US" sz="2400" kern="1200" dirty="0" smtClean="0">
                <a:solidFill>
                  <a:schemeClr val="bg1"/>
                </a:solidFill>
                <a:latin typeface="AdvPSA33E"/>
              </a:rPr>
              <a:t>years (range 0.2</a:t>
            </a:r>
            <a:r>
              <a:rPr lang="en-US" sz="2400" kern="1200" dirty="0" smtClean="0">
                <a:solidFill>
                  <a:schemeClr val="bg1"/>
                </a:solidFill>
                <a:latin typeface="AdvPS44A44B"/>
              </a:rPr>
              <a:t>-</a:t>
            </a:r>
            <a:r>
              <a:rPr lang="en-US" sz="2400" kern="1200" dirty="0" smtClean="0">
                <a:solidFill>
                  <a:schemeClr val="bg1"/>
                </a:solidFill>
                <a:latin typeface="AdvPSA33E"/>
              </a:rPr>
              <a:t>10.9),       145 individuals (37%) died (90 men </a:t>
            </a:r>
            <a:r>
              <a:rPr lang="en-US" sz="2400" kern="1200" dirty="0" smtClean="0">
                <a:solidFill>
                  <a:srgbClr val="FFFF66"/>
                </a:solidFill>
                <a:latin typeface="AdvPSA33E"/>
              </a:rPr>
              <a:t>46%</a:t>
            </a:r>
            <a:r>
              <a:rPr lang="en-US" sz="2400" kern="1200" dirty="0" smtClean="0">
                <a:solidFill>
                  <a:schemeClr val="bg1"/>
                </a:solidFill>
                <a:latin typeface="AdvPSA33E"/>
              </a:rPr>
              <a:t> and 55 women </a:t>
            </a:r>
            <a:r>
              <a:rPr lang="en-US" sz="2400" kern="1200" dirty="0" smtClean="0">
                <a:solidFill>
                  <a:srgbClr val="FFFF66"/>
                </a:solidFill>
                <a:latin typeface="AdvPSA33E"/>
              </a:rPr>
              <a:t>28%</a:t>
            </a:r>
            <a:r>
              <a:rPr lang="en-US" sz="2400" kern="1200" dirty="0" smtClean="0">
                <a:solidFill>
                  <a:schemeClr val="bg1"/>
                </a:solidFill>
                <a:latin typeface="AdvPSA33E"/>
              </a:rPr>
              <a:t>)</a:t>
            </a:r>
            <a:endParaRPr lang="en-US" sz="2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444500" indent="-444500" eaLnBrk="1" hangingPunct="1">
              <a:spcBef>
                <a:spcPct val="0"/>
              </a:spcBef>
              <a:buClr>
                <a:srgbClr val="FFFF66"/>
              </a:buClr>
              <a:buFontTx/>
              <a:buNone/>
              <a:defRPr/>
            </a:pPr>
            <a:endParaRPr lang="en-US" sz="2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444500" indent="-444500" eaLnBrk="1" hangingPunct="1">
              <a:spcBef>
                <a:spcPct val="0"/>
              </a:spcBef>
              <a:buClr>
                <a:srgbClr val="FFFF66"/>
              </a:buClr>
              <a:buFont typeface="Wingdings" pitchFamily="2" charset="2"/>
              <a:buChar char="Ø"/>
              <a:defRPr/>
            </a:pPr>
            <a:r>
              <a:rPr lang="en-US" sz="2400" kern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sex difference in mortality was highly significant (</a:t>
            </a:r>
            <a:r>
              <a:rPr lang="en-US" sz="2400" i="1" kern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400" kern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&lt;0.001</a:t>
            </a:r>
            <a:r>
              <a:rPr lang="en-US" sz="2400" kern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); for  men </a:t>
            </a:r>
            <a:r>
              <a:rPr lang="en-US" sz="2400" kern="1200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5.4 deaths/100 person-year</a:t>
            </a:r>
            <a:r>
              <a:rPr lang="en-US" sz="2400" kern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at risk and for women            </a:t>
            </a:r>
            <a:r>
              <a:rPr lang="en-US" sz="2400" kern="1200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2.8 deaths/100 person-year</a:t>
            </a:r>
            <a:r>
              <a:rPr lang="en-US" sz="2400" kern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at risk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sz="2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44500" indent="-444500" eaLnBrk="1" hangingPunct="1">
              <a:spcBef>
                <a:spcPct val="0"/>
              </a:spcBef>
              <a:buClr>
                <a:srgbClr val="FFFF66"/>
              </a:buClr>
              <a:buFont typeface="Wingdings" pitchFamily="2" charset="2"/>
              <a:buChar char="Ø"/>
              <a:defRPr/>
            </a:pPr>
            <a:r>
              <a:rPr lang="en-US" sz="2400" kern="1200" dirty="0" smtClean="0">
                <a:solidFill>
                  <a:schemeClr val="bg1"/>
                </a:solidFill>
                <a:latin typeface="AdvPSA33E"/>
              </a:rPr>
              <a:t>The main causes of death were cardiovascular (40 men;          27 women) and malignancy (27 men; 11 women)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sz="2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352425" indent="-352425">
              <a:buClr>
                <a:srgbClr val="FFFF66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Ten year mortality among the185 invited individuals (89 men;  96 women) who did not participate in the study was considerably higher; 66 (</a:t>
            </a:r>
            <a:r>
              <a:rPr lang="en-US" sz="2400" dirty="0" smtClean="0">
                <a:solidFill>
                  <a:srgbClr val="FFFF66"/>
                </a:solidFill>
                <a:latin typeface="Arial" charset="0"/>
                <a:cs typeface="Arial" charset="0"/>
              </a:rPr>
              <a:t>74%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) among men and 44 (</a:t>
            </a:r>
            <a:r>
              <a:rPr lang="en-US" sz="2400" dirty="0" smtClean="0">
                <a:solidFill>
                  <a:srgbClr val="FFFF66"/>
                </a:solidFill>
                <a:latin typeface="Arial" charset="0"/>
                <a:cs typeface="Arial" charset="0"/>
              </a:rPr>
              <a:t>46%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) among women</a:t>
            </a:r>
          </a:p>
          <a:p>
            <a:pPr>
              <a:defRPr/>
            </a:pPr>
            <a:endParaRPr lang="en-US" sz="28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 bwMode="auto">
          <a:xfrm>
            <a:off x="0" y="336550"/>
            <a:ext cx="9144000" cy="8255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Cox Proportional Hazard Regression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 bwMode="auto">
          <a:xfrm>
            <a:off x="64478" y="1140178"/>
            <a:ext cx="9079522" cy="54673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Prospective associations of the factors with all cause mortality were assessed by Cox proportional hazard regression</a:t>
            </a:r>
          </a:p>
          <a:p>
            <a:pPr>
              <a:spcBef>
                <a:spcPts val="1200"/>
              </a:spcBef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best subset approach, using the Bayesian information criterion defined as                                                            	 </a:t>
            </a:r>
            <a:r>
              <a:rPr lang="en-U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BIC</a:t>
            </a:r>
            <a:r>
              <a:rPr lang="en-US" sz="2800" baseline="-25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= -2log[L(</a:t>
            </a:r>
            <a:r>
              <a:rPr lang="el-GR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θ</a:t>
            </a:r>
            <a:r>
              <a:rPr lang="el-GR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│</a:t>
            </a:r>
            <a:r>
              <a:rPr lang="sv-SE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] + </a:t>
            </a:r>
            <a:r>
              <a:rPr lang="en-US" sz="2800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log</a:t>
            </a:r>
            <a:r>
              <a:rPr lang="en-U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i="1" baseline="-25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,  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where</a:t>
            </a:r>
            <a:r>
              <a:rPr lang="en-U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                        </a:t>
            </a:r>
            <a:r>
              <a:rPr lang="en-US" sz="2800" i="1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v-SE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the number of estimated parameters 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</a:t>
            </a:r>
            <a:r>
              <a:rPr lang="en-US" sz="2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i="1" baseline="-25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n-U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number of events                                        was used to find an ‘optimal’ set of significant confounders.</a:t>
            </a:r>
          </a:p>
          <a:p>
            <a:pPr>
              <a:spcBef>
                <a:spcPts val="1200"/>
              </a:spcBef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predictive ability of the models was assessed by the time dependent area under the ROC curve (</a:t>
            </a:r>
            <a:r>
              <a:rPr lang="en-US" sz="28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AUC</a:t>
            </a:r>
            <a:r>
              <a:rPr lang="en-US" sz="2800" i="1" baseline="-25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 bwMode="auto">
          <a:xfrm>
            <a:off x="0" y="200025"/>
            <a:ext cx="91440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Hazard Ratios and 95% CIs  for All Cause Mortality per 1 unit Increase</a:t>
            </a:r>
            <a:endParaRPr lang="en-US" sz="3600" smtClean="0">
              <a:solidFill>
                <a:srgbClr val="FFFF6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7501709"/>
              </p:ext>
            </p:extLst>
          </p:nvPr>
        </p:nvGraphicFramePr>
        <p:xfrm>
          <a:off x="315913" y="2008188"/>
          <a:ext cx="8625358" cy="3725821"/>
        </p:xfrm>
        <a:graphic>
          <a:graphicData uri="http://schemas.openxmlformats.org/drawingml/2006/table">
            <a:tbl>
              <a:tblPr/>
              <a:tblGrid>
                <a:gridCol w="4183987"/>
                <a:gridCol w="885371"/>
                <a:gridCol w="1132114"/>
                <a:gridCol w="2423886"/>
              </a:tblGrid>
              <a:tr h="338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Model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1800" dirty="0" smtClean="0">
                          <a:solidFill>
                            <a:srgbClr val="FFFF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BIC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i="1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-value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Hazard Ratio (95%CI</a:t>
                      </a: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Metabolic</a:t>
                      </a: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factor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             men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0.007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1.22 (1.06-1.41)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Metabolic</a:t>
                      </a: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factor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             women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0.010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1.25 (1.06-1.48)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Blood pressure factor          men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0.20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1.12 (0.94-1.33)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Blood pressure</a:t>
                      </a: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factor          women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0.25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0.88 (0.71-1.09)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Inflammatory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factor             men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0.009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1.29 (</a:t>
                      </a: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1.07-1.57)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Metabolic factor  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</a:t>
                      </a: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adjusted </a:t>
                      </a: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sex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1547.9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&lt;0.001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1.23 (1.11-1.38)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4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Blood pressure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factor   adjusted </a:t>
                      </a: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sex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Interaction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sex*BP</a:t>
                      </a: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factor </a:t>
                      </a: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m=0, w=1)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1563.3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0.18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0.085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1.13 (0.95-1.34)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0.79 (0.60-1.03)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33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 bwMode="auto">
          <a:xfrm>
            <a:off x="0" y="200025"/>
            <a:ext cx="91440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360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Adjusted Hazard Ratios and 95% CIs  for All Cause Mortality per 1 Unit Increase </a:t>
            </a:r>
            <a:endParaRPr lang="en-US" sz="3600" smtClean="0">
              <a:solidFill>
                <a:srgbClr val="FFFF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104775" y="5803900"/>
            <a:ext cx="7413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aseline="30000">
                <a:solidFill>
                  <a:schemeClr val="bg1"/>
                </a:solidFill>
              </a:rPr>
              <a:t>†</a:t>
            </a:r>
            <a:r>
              <a:rPr lang="en-GB" sz="1400">
                <a:solidFill>
                  <a:schemeClr val="bg1"/>
                </a:solidFill>
              </a:rPr>
              <a:t>Adjusted for sex, known hypertension, previous myocardial infarction and current smoking.</a:t>
            </a:r>
            <a:endParaRPr lang="sv-SE" sz="1400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6081559"/>
              </p:ext>
            </p:extLst>
          </p:nvPr>
        </p:nvGraphicFramePr>
        <p:xfrm>
          <a:off x="111125" y="1858963"/>
          <a:ext cx="8940884" cy="3926827"/>
        </p:xfrm>
        <a:graphic>
          <a:graphicData uri="http://schemas.openxmlformats.org/drawingml/2006/table">
            <a:tbl>
              <a:tblPr/>
              <a:tblGrid>
                <a:gridCol w="3502848"/>
                <a:gridCol w="846620"/>
                <a:gridCol w="1262743"/>
                <a:gridCol w="986972"/>
                <a:gridCol w="2341701"/>
              </a:tblGrid>
              <a:tr h="2999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Model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1800" dirty="0" smtClean="0">
                          <a:solidFill>
                            <a:srgbClr val="FFFF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BIC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AUC</a:t>
                      </a:r>
                      <a:r>
                        <a:rPr lang="en-GB" sz="1800" i="1" baseline="-25000" dirty="0" err="1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</a:t>
                      </a:r>
                      <a:r>
                        <a:rPr lang="en-GB" sz="1800" baseline="-250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=10 yrs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i="1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r>
                        <a:rPr lang="en-GB" sz="180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-value</a:t>
                      </a:r>
                      <a:endParaRPr lang="sv-SE" sz="18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Hazard ratio (95%CI</a:t>
                      </a: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Metabolic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factor</a:t>
                      </a:r>
                      <a:r>
                        <a:rPr lang="en-GB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†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1520.7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0.698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0.010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1.16 (1.04-1.29)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HDL-c</a:t>
                      </a:r>
                      <a:r>
                        <a:rPr lang="en-GB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 †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1518.5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0.700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0.003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4.25 </a:t>
                      </a: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(1.65-10.95)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log(WBC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r>
                        <a:rPr lang="en-GB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†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1520.5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0.690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0.010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2.70 (1.27-5.71)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HDL-c</a:t>
                      </a:r>
                      <a:r>
                        <a:rPr lang="en-GB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log(WBC)</a:t>
                      </a:r>
                      <a:r>
                        <a:rPr lang="en-GB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†</a:t>
                      </a:r>
                      <a:endParaRPr lang="sv-SE" sz="1800" dirty="0" smtClean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1518.3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0.710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</a:t>
                      </a:r>
                      <a:r>
                        <a:rPr lang="en-GB" sz="1800" baseline="300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‡</a:t>
                      </a:r>
                      <a:endParaRPr lang="sv-SE" sz="1800" dirty="0" smtClean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log(FG), 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HDL-c</a:t>
                      </a:r>
                      <a:r>
                        <a:rPr lang="en-US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log(TG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), Waist</a:t>
                      </a:r>
                      <a:r>
                        <a:rPr lang="en-GB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†</a:t>
                      </a:r>
                      <a:endParaRPr lang="en-US" sz="1800" dirty="0" smtClean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1529.5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0.707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0.014</a:t>
                      </a:r>
                      <a:r>
                        <a:rPr lang="en-GB" sz="1800" baseline="30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‡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log(FG), 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HDL-c</a:t>
                      </a:r>
                      <a:r>
                        <a:rPr lang="en-US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log(TG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),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Waist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log(WBC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r>
                        <a:rPr lang="en-GB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†</a:t>
                      </a: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1530.1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0.713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0.008</a:t>
                      </a:r>
                      <a:r>
                        <a:rPr lang="en-GB" sz="1800" baseline="3000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‡</a:t>
                      </a:r>
                      <a:endParaRPr lang="sv-SE" sz="180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8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Blood p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ressure factor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(m=0, w=1)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                                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Interaction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sex*BP</a:t>
                      </a:r>
                      <a:r>
                        <a:rPr lang="en-GB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GB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factor</a:t>
                      </a:r>
                      <a:r>
                        <a:rPr lang="en-GB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†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1529.2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0.676</a:t>
                      </a: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0.086</a:t>
                      </a: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1.10 (0.91-1.32)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0.78 (0.59-1.04)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Inflammatory factor 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men</a:t>
                      </a:r>
                      <a:r>
                        <a:rPr lang="en-GB" sz="1800" baseline="300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††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0.678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0.055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1.20 (1.00-1.44)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Adjusting variables</a:t>
                      </a:r>
                      <a:endParaRPr lang="sv-SE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1522.2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0.583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&lt;0.001</a:t>
                      </a:r>
                      <a:r>
                        <a:rPr lang="en-GB" sz="1800" baseline="30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‡‡</a:t>
                      </a:r>
                      <a:endParaRPr lang="sv-SE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310" marR="4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80" name="TextBox 7"/>
          <p:cNvSpPr txBox="1">
            <a:spLocks noChangeArrowheads="1"/>
          </p:cNvSpPr>
          <p:nvPr/>
        </p:nvSpPr>
        <p:spPr bwMode="auto">
          <a:xfrm>
            <a:off x="111125" y="6042025"/>
            <a:ext cx="7102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aseline="30000">
                <a:solidFill>
                  <a:schemeClr val="bg1"/>
                </a:solidFill>
              </a:rPr>
              <a:t>††</a:t>
            </a:r>
            <a:r>
              <a:rPr lang="en-GB" sz="1400">
                <a:solidFill>
                  <a:schemeClr val="bg1"/>
                </a:solidFill>
              </a:rPr>
              <a:t>Adjusted for known hypertension, previous myocardial infarction and current smoking.</a:t>
            </a:r>
            <a:r>
              <a:rPr lang="en-GB" sz="1400"/>
              <a:t>.</a:t>
            </a:r>
            <a:endParaRPr lang="sv-SE" sz="1400"/>
          </a:p>
        </p:txBody>
      </p:sp>
      <p:sp>
        <p:nvSpPr>
          <p:cNvPr id="43081" name="TextBox 8"/>
          <p:cNvSpPr txBox="1">
            <a:spLocks noChangeArrowheads="1"/>
          </p:cNvSpPr>
          <p:nvPr/>
        </p:nvSpPr>
        <p:spPr bwMode="auto">
          <a:xfrm>
            <a:off x="119063" y="6288088"/>
            <a:ext cx="8507412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aseline="30000">
                <a:solidFill>
                  <a:schemeClr val="bg1"/>
                </a:solidFill>
              </a:rPr>
              <a:t>‡</a:t>
            </a:r>
            <a:r>
              <a:rPr lang="en-GB" sz="1400" i="1">
                <a:solidFill>
                  <a:schemeClr val="bg1"/>
                </a:solidFill>
              </a:rPr>
              <a:t>p</a:t>
            </a:r>
            <a:r>
              <a:rPr lang="en-GB" sz="1400">
                <a:solidFill>
                  <a:schemeClr val="bg1"/>
                </a:solidFill>
              </a:rPr>
              <a:t>-value for the difference in Wald </a:t>
            </a:r>
            <a:r>
              <a:rPr lang="el-GR" sz="1400" i="1">
                <a:solidFill>
                  <a:schemeClr val="bg1"/>
                </a:solidFill>
              </a:rPr>
              <a:t>Χ</a:t>
            </a:r>
            <a:r>
              <a:rPr lang="sv-SE" sz="1400" baseline="30000">
                <a:solidFill>
                  <a:schemeClr val="bg1"/>
                </a:solidFill>
              </a:rPr>
              <a:t>2</a:t>
            </a:r>
            <a:r>
              <a:rPr lang="en-GB" sz="1400">
                <a:solidFill>
                  <a:schemeClr val="bg1"/>
                </a:solidFill>
              </a:rPr>
              <a:t> between the full model and the model with adjusting variables only .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3082" name="TextBox 8"/>
          <p:cNvSpPr txBox="1">
            <a:spLocks noChangeArrowheads="1"/>
          </p:cNvSpPr>
          <p:nvPr/>
        </p:nvSpPr>
        <p:spPr bwMode="auto">
          <a:xfrm>
            <a:off x="123825" y="6524625"/>
            <a:ext cx="8205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aseline="30000">
                <a:solidFill>
                  <a:schemeClr val="bg1"/>
                </a:solidFill>
                <a:ea typeface="Times New Roman" pitchFamily="18" charset="0"/>
              </a:rPr>
              <a:t>‡‡</a:t>
            </a:r>
            <a:r>
              <a:rPr lang="en-GB" sz="140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en-GB" sz="1400" i="1">
                <a:solidFill>
                  <a:schemeClr val="bg1"/>
                </a:solidFill>
                <a:ea typeface="Times New Roman" pitchFamily="18" charset="0"/>
              </a:rPr>
              <a:t>p</a:t>
            </a:r>
            <a:r>
              <a:rPr lang="en-GB" sz="1400">
                <a:solidFill>
                  <a:schemeClr val="bg1"/>
                </a:solidFill>
                <a:ea typeface="Times New Roman" pitchFamily="18" charset="0"/>
              </a:rPr>
              <a:t>-value for the difference in Wald </a:t>
            </a:r>
            <a:r>
              <a:rPr lang="el-GR" sz="1400" i="1">
                <a:solidFill>
                  <a:schemeClr val="bg1"/>
                </a:solidFill>
                <a:ea typeface="Times New Roman" pitchFamily="18" charset="0"/>
              </a:rPr>
              <a:t>Χ</a:t>
            </a:r>
            <a:r>
              <a:rPr lang="sv-SE" sz="1400" baseline="30000">
                <a:solidFill>
                  <a:schemeClr val="bg1"/>
                </a:solidFill>
                <a:ea typeface="Times New Roman" pitchFamily="18" charset="0"/>
              </a:rPr>
              <a:t>2</a:t>
            </a:r>
            <a:r>
              <a:rPr lang="en-GB" sz="1400">
                <a:solidFill>
                  <a:schemeClr val="bg1"/>
                </a:solidFill>
                <a:ea typeface="Times New Roman" pitchFamily="18" charset="0"/>
              </a:rPr>
              <a:t> between the model with adjusting variables and the null model.</a:t>
            </a:r>
            <a:endParaRPr lang="en-US" sz="1400"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15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0" y="1436688"/>
            <a:ext cx="78867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157163" y="300038"/>
            <a:ext cx="888206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>
                <a:solidFill>
                  <a:srgbClr val="FFFF66"/>
                </a:solidFill>
              </a:rPr>
              <a:t>Time Dependent Area under the ROC Curves</a:t>
            </a:r>
          </a:p>
          <a:p>
            <a:pPr algn="ctr"/>
            <a:r>
              <a:rPr lang="en-US" sz="3200">
                <a:solidFill>
                  <a:srgbClr val="FFFF66"/>
                </a:solidFill>
              </a:rPr>
              <a:t> for Confounders and HDL-c</a:t>
            </a:r>
            <a:r>
              <a:rPr lang="en-US" sz="3200" baseline="30000">
                <a:solidFill>
                  <a:srgbClr val="FFFF66"/>
                </a:solidFill>
              </a:rPr>
              <a:t>-1 </a:t>
            </a:r>
            <a:r>
              <a:rPr lang="en-US" sz="3200">
                <a:solidFill>
                  <a:srgbClr val="FFFF66"/>
                </a:solidFill>
              </a:rPr>
              <a:t> and Confounders</a:t>
            </a:r>
          </a:p>
        </p:txBody>
      </p:sp>
      <p:cxnSp>
        <p:nvCxnSpPr>
          <p:cNvPr id="40964" name="Straight Connector 4"/>
          <p:cNvCxnSpPr>
            <a:cxnSpLocks noChangeShapeType="1"/>
          </p:cNvCxnSpPr>
          <p:nvPr/>
        </p:nvCxnSpPr>
        <p:spPr bwMode="auto">
          <a:xfrm rot="5400000" flipH="1" flipV="1">
            <a:off x="4385469" y="4109244"/>
            <a:ext cx="3694112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40965" name="Straight Connector 6"/>
          <p:cNvCxnSpPr>
            <a:cxnSpLocks noChangeShapeType="1"/>
          </p:cNvCxnSpPr>
          <p:nvPr/>
        </p:nvCxnSpPr>
        <p:spPr bwMode="auto">
          <a:xfrm rot="10800000">
            <a:off x="1660525" y="5594350"/>
            <a:ext cx="5473700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40966" name="Straight Connector 7"/>
          <p:cNvCxnSpPr>
            <a:cxnSpLocks noChangeShapeType="1"/>
          </p:cNvCxnSpPr>
          <p:nvPr/>
        </p:nvCxnSpPr>
        <p:spPr bwMode="auto">
          <a:xfrm rot="10800000">
            <a:off x="1655763" y="4411663"/>
            <a:ext cx="5475287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26410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309563" y="123825"/>
            <a:ext cx="86868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v-SE" sz="3600">
                <a:solidFill>
                  <a:srgbClr val="FFFF66"/>
                </a:solidFill>
              </a:rPr>
              <a:t>Conclusions</a:t>
            </a: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12700" y="895988"/>
            <a:ext cx="9131300" cy="615553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  <p:txBody>
          <a:bodyPr>
            <a:spAutoFit/>
          </a:bodyPr>
          <a:lstStyle/>
          <a:p>
            <a:pPr marL="444500" indent="-444500"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GB" sz="1400" b="1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444500" indent="-444500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FFCCFF"/>
                </a:solidFill>
                <a:latin typeface="Arial" charset="0"/>
                <a:cs typeface="+mn-cs"/>
              </a:rPr>
              <a:t>The factor analysis identified 3 factors in men and     2 in women </a:t>
            </a:r>
          </a:p>
          <a:p>
            <a:pPr marL="444500" indent="-444500">
              <a:buClr>
                <a:srgbClr val="FFFF00"/>
              </a:buClr>
              <a:defRPr/>
            </a:pPr>
            <a:r>
              <a:rPr lang="en-US" sz="2800" dirty="0">
                <a:solidFill>
                  <a:srgbClr val="FFCCFF"/>
                </a:solidFill>
                <a:latin typeface="Arial" charset="0"/>
                <a:cs typeface="+mn-cs"/>
              </a:rPr>
              <a:t>	</a:t>
            </a:r>
            <a:r>
              <a:rPr lang="en-US" dirty="0">
                <a:solidFill>
                  <a:schemeClr val="bg1"/>
                </a:solidFill>
                <a:latin typeface="Arial" charset="0"/>
                <a:cs typeface="+mn-cs"/>
              </a:rPr>
              <a:t>In women the factors were clearly separated while in men fasting glucose was part of both the 1</a:t>
            </a:r>
            <a:r>
              <a:rPr lang="en-US" baseline="30000" dirty="0">
                <a:solidFill>
                  <a:schemeClr val="bg1"/>
                </a:solidFill>
                <a:latin typeface="Arial" charset="0"/>
                <a:cs typeface="+mn-cs"/>
              </a:rPr>
              <a:t>st</a:t>
            </a:r>
            <a:r>
              <a:rPr lang="en-US" dirty="0">
                <a:solidFill>
                  <a:schemeClr val="bg1"/>
                </a:solidFill>
                <a:latin typeface="Arial" charset="0"/>
                <a:cs typeface="+mn-cs"/>
              </a:rPr>
              <a:t> and the 3</a:t>
            </a:r>
            <a:r>
              <a:rPr lang="en-US" baseline="30000" dirty="0">
                <a:solidFill>
                  <a:schemeClr val="bg1"/>
                </a:solidFill>
                <a:latin typeface="Arial" charset="0"/>
                <a:cs typeface="+mn-cs"/>
              </a:rPr>
              <a:t>rd</a:t>
            </a:r>
            <a:r>
              <a:rPr lang="en-US" dirty="0">
                <a:solidFill>
                  <a:schemeClr val="bg1"/>
                </a:solidFill>
                <a:latin typeface="Arial" charset="0"/>
                <a:cs typeface="+mn-cs"/>
              </a:rPr>
              <a:t> factor.</a:t>
            </a:r>
          </a:p>
          <a:p>
            <a:pPr marL="444500" indent="-444500">
              <a:buClr>
                <a:srgbClr val="FFFF00"/>
              </a:buClr>
              <a:defRPr/>
            </a:pPr>
            <a:endParaRPr lang="en-US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444500" indent="-444500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rgbClr val="FFCCFF"/>
                </a:solidFill>
                <a:latin typeface="Arial" charset="0"/>
                <a:cs typeface="+mn-cs"/>
              </a:rPr>
              <a:t>Using bootstrap </a:t>
            </a:r>
            <a:r>
              <a:rPr lang="en-US" sz="2800" dirty="0">
                <a:solidFill>
                  <a:srgbClr val="FFCCFF"/>
                </a:solidFill>
                <a:latin typeface="Arial" charset="0"/>
                <a:cs typeface="+mn-cs"/>
              </a:rPr>
              <a:t>in factor analysis together with optimally reflected </a:t>
            </a:r>
            <a:r>
              <a:rPr lang="en-US" sz="2800" dirty="0" err="1">
                <a:solidFill>
                  <a:srgbClr val="FFCCFF"/>
                </a:solidFill>
                <a:latin typeface="Arial" charset="0"/>
                <a:cs typeface="+mn-cs"/>
              </a:rPr>
              <a:t>varimax</a:t>
            </a:r>
            <a:r>
              <a:rPr lang="en-US" sz="2800" dirty="0">
                <a:solidFill>
                  <a:srgbClr val="FFCCFF"/>
                </a:solidFill>
                <a:latin typeface="Arial" charset="0"/>
                <a:cs typeface="+mn-cs"/>
              </a:rPr>
              <a:t> rotated loadings </a:t>
            </a:r>
            <a:r>
              <a:rPr lang="en-US" sz="2800" dirty="0" smtClean="0">
                <a:solidFill>
                  <a:srgbClr val="FFCCFF"/>
                </a:solidFill>
                <a:latin typeface="Arial" charset="0"/>
                <a:cs typeface="+mn-cs"/>
              </a:rPr>
              <a:t>      proved </a:t>
            </a:r>
            <a:r>
              <a:rPr lang="en-US" sz="2800" dirty="0">
                <a:solidFill>
                  <a:srgbClr val="FFCCFF"/>
                </a:solidFill>
                <a:latin typeface="Arial" charset="0"/>
                <a:cs typeface="+mn-cs"/>
              </a:rPr>
              <a:t>to be a useful method to assess the </a:t>
            </a:r>
            <a:r>
              <a:rPr lang="en-US" sz="2800" dirty="0" smtClean="0">
                <a:solidFill>
                  <a:srgbClr val="FFCCFF"/>
                </a:solidFill>
                <a:latin typeface="Arial" charset="0"/>
                <a:cs typeface="+mn-cs"/>
              </a:rPr>
              <a:t>      stability </a:t>
            </a:r>
            <a:r>
              <a:rPr lang="en-US" sz="2800" dirty="0">
                <a:solidFill>
                  <a:srgbClr val="FFCCFF"/>
                </a:solidFill>
                <a:latin typeface="Arial" charset="0"/>
                <a:cs typeface="+mn-cs"/>
              </a:rPr>
              <a:t>of the loadings. </a:t>
            </a:r>
          </a:p>
          <a:p>
            <a:pPr marL="444500" indent="-444500"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800" dirty="0">
              <a:solidFill>
                <a:srgbClr val="FFCCFF"/>
              </a:solidFill>
              <a:latin typeface="Arial" charset="0"/>
              <a:cs typeface="+mn-cs"/>
            </a:endParaRPr>
          </a:p>
          <a:p>
            <a:pPr marL="444500" indent="-444500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FFCCFF"/>
                </a:solidFill>
                <a:latin typeface="Arial" charset="0"/>
                <a:cs typeface="+mn-cs"/>
              </a:rPr>
              <a:t>The </a:t>
            </a:r>
            <a:r>
              <a:rPr lang="en-US" sz="2800" dirty="0" smtClean="0">
                <a:solidFill>
                  <a:srgbClr val="FFCCFF"/>
                </a:solidFill>
                <a:latin typeface="Arial" charset="0"/>
                <a:cs typeface="+mn-cs"/>
              </a:rPr>
              <a:t>close </a:t>
            </a:r>
            <a:r>
              <a:rPr lang="en-US" sz="2800" dirty="0">
                <a:solidFill>
                  <a:srgbClr val="FFCCFF"/>
                </a:solidFill>
                <a:latin typeface="Arial" charset="0"/>
                <a:cs typeface="+mn-cs"/>
              </a:rPr>
              <a:t>relation between the individual </a:t>
            </a:r>
            <a:r>
              <a:rPr lang="en-US" sz="2800" dirty="0" smtClean="0">
                <a:solidFill>
                  <a:srgbClr val="FFCCFF"/>
                </a:solidFill>
                <a:latin typeface="Arial" charset="0"/>
                <a:cs typeface="+mn-cs"/>
              </a:rPr>
              <a:t>  components </a:t>
            </a:r>
            <a:r>
              <a:rPr lang="en-US" sz="2800" dirty="0">
                <a:solidFill>
                  <a:srgbClr val="FFCCFF"/>
                </a:solidFill>
                <a:latin typeface="Arial" charset="0"/>
                <a:cs typeface="+mn-cs"/>
              </a:rPr>
              <a:t>in women manifests itself in shorter confidence intervals for the factor loadings.</a:t>
            </a:r>
          </a:p>
          <a:p>
            <a:pPr marL="444500" indent="-444500"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8932</TotalTime>
  <Words>1849</Words>
  <Application>Microsoft Office PowerPoint</Application>
  <PresentationFormat>On-screen Show (4:3)</PresentationFormat>
  <Paragraphs>467</Paragraphs>
  <Slides>30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Default Design</vt:lpstr>
      <vt:lpstr>Equation</vt:lpstr>
      <vt:lpstr>Non Parametric Bootstrap in Factor Analysis - White Blood Cell Count and the Metabolic Syndrome</vt:lpstr>
      <vt:lpstr>PowerPoint Presentation</vt:lpstr>
      <vt:lpstr>PowerPoint Presentation</vt:lpstr>
      <vt:lpstr>Outline of Presentation</vt:lpstr>
      <vt:lpstr>Bootstrap Basic Idea</vt:lpstr>
      <vt:lpstr>Bootstrap – Re-sampling with replacement</vt:lpstr>
      <vt:lpstr>Bootstrap Sampling</vt:lpstr>
      <vt:lpstr>PowerPoint Presentation</vt:lpstr>
      <vt:lpstr>Factor Analysis the Idea </vt:lpstr>
      <vt:lpstr>Principal Component Analysis</vt:lpstr>
      <vt:lpstr>Varimax Orthogonal Rotation</vt:lpstr>
      <vt:lpstr>PowerPoint Presentation</vt:lpstr>
      <vt:lpstr>PowerPoint Presentation</vt:lpstr>
      <vt:lpstr>PowerPoint Presentation</vt:lpstr>
      <vt:lpstr>Study Population</vt:lpstr>
      <vt:lpstr>Clinical Data Baseline,  Median (Interquartile range) or Number (%) </vt:lpstr>
      <vt:lpstr>Medical History Baseline,  Number (%) </vt:lpstr>
      <vt:lpstr>Pearson Correlations of the MetS Components and the WBC Counts for Men (m) and Women(w)</vt:lpstr>
      <vt:lpstr>Results of the Factor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Follow Up</vt:lpstr>
      <vt:lpstr>Cox Proportional Hazard Regression</vt:lpstr>
      <vt:lpstr>Hazard Ratios and 95% CIs  for All Cause Mortality per 1 unit Increase</vt:lpstr>
      <vt:lpstr>Adjusted Hazard Ratios and 95% CIs  for All Cause Mortality per 1 Unit Increase </vt:lpstr>
      <vt:lpstr>PowerPoint Presentation</vt:lpstr>
      <vt:lpstr>PowerPoint Presentation</vt:lpstr>
    </vt:vector>
  </TitlesOfParts>
  <Company>Landstinget Västmanland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BOOTSTRAPPING THRESHOLD  AUTOREGRESSIVE MODELS</dc:title>
  <dc:creator>vakari</dc:creator>
  <cp:lastModifiedBy>John Ohrvik</cp:lastModifiedBy>
  <cp:revision>1291</cp:revision>
  <cp:lastPrinted>2002-08-19T14:05:00Z</cp:lastPrinted>
  <dcterms:created xsi:type="dcterms:W3CDTF">2002-06-26T06:24:30Z</dcterms:created>
  <dcterms:modified xsi:type="dcterms:W3CDTF">2016-10-19T11:22:46Z</dcterms:modified>
</cp:coreProperties>
</file>