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4" r:id="rId3"/>
    <p:sldId id="276" r:id="rId4"/>
    <p:sldId id="277" r:id="rId5"/>
    <p:sldId id="261" r:id="rId6"/>
    <p:sldId id="278" r:id="rId7"/>
    <p:sldId id="279" r:id="rId8"/>
    <p:sldId id="280" r:id="rId9"/>
    <p:sldId id="281" r:id="rId10"/>
    <p:sldId id="282" r:id="rId11"/>
    <p:sldId id="283" r:id="rId12"/>
    <p:sldId id="265" r:id="rId13"/>
    <p:sldId id="269" r:id="rId14"/>
    <p:sldId id="275" r:id="rId15"/>
  </p:sldIdLst>
  <p:sldSz cx="9144000" cy="6858000" type="screen4x3"/>
  <p:notesSz cx="67183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6CF"/>
    <a:srgbClr val="3E6FD2"/>
    <a:srgbClr val="2D5EC1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9" autoAdjust="0"/>
    <p:restoredTop sz="94660"/>
  </p:normalViewPr>
  <p:slideViewPr>
    <p:cSldViewPr>
      <p:cViewPr>
        <p:scale>
          <a:sx n="90" d="100"/>
          <a:sy n="90" d="100"/>
        </p:scale>
        <p:origin x="-1704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4736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0314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4736" y="9360314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21BF5289-FF5E-4264-BCFE-09040C4FE2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3707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4736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39775"/>
            <a:ext cx="4926012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7" y="4680946"/>
            <a:ext cx="5375268" cy="443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314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4736" y="9360314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3" tIns="45301" rIns="90603" bIns="45301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1040E0B4-6D9A-42FA-858B-08A8FAC7B7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73546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849" indent="-169849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841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849" indent="-169849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2484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849" indent="-169849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2484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18" indent="-169218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18" indent="-169218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18" indent="-169218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18" indent="-169218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18" indent="-169218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18" indent="-169218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18" indent="-169218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18" indent="-169218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849" indent="-169849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9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239" indent="-169239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EE333-4375-46A0-8D7E-4185E8642999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00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8C1D927B-19A4-49D2-AEEC-DB6399EB88CC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B4302-7A0D-4E90-9400-7162D6E21B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227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C303F-1259-44E8-BABC-D6F01EB522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37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CA06-6715-41A0-AE13-7C13B0744F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086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C43C3-1AFC-4BCE-BFD6-C4D8936870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0975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43A64-784D-4F61-BEE2-52283A29E8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6674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AFA02-8BEB-44E1-8DCB-2054A4C4C9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876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69FFDC-294E-42A0-A292-0B033EE077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953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A3F9F-C926-44D7-9B6E-C6AF78CC08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5757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5685D-4A35-4018-9959-C714E07AD2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093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72089-1C92-4235-8CF1-D5B5899CBB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9803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pt-BR" smtClean="0"/>
              <a:t>Lunchtime presentation - 25/5/16</a:t>
            </a: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A35B1E4-DEE4-4159-906E-66501177E1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0109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r>
              <a:rPr lang="en-GB" altLang="en-US" smtClean="0"/>
              <a:t>Lunchtime presentation - 25/5/16</a:t>
            </a: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D2AF77FC-3BC0-4559-83B5-0088328AD6E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cid:image010.jpg@01D1A215.4DD606A0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cid:image009.jpg@01D1A215.4DD606A0" TargetMode="External"/><Relationship Id="rId5" Type="http://schemas.openxmlformats.org/officeDocument/2006/relationships/image" Target="../media/image11.jpeg"/><Relationship Id="rId4" Type="http://schemas.openxmlformats.org/officeDocument/2006/relationships/image" Target="cid:image008.jpg@01D1A215.4DD606A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077072"/>
            <a:ext cx="8532812" cy="1872803"/>
          </a:xfrm>
        </p:spPr>
        <p:txBody>
          <a:bodyPr/>
          <a:lstStyle/>
          <a:p>
            <a:r>
              <a:rPr lang="en-GB" sz="2200" i="1" dirty="0"/>
              <a:t>Conference of European Statistics </a:t>
            </a:r>
            <a:r>
              <a:rPr lang="en-GB" sz="2200" i="1" dirty="0" smtClean="0"/>
              <a:t>Stakeholders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000" dirty="0" smtClean="0"/>
              <a:t>Session </a:t>
            </a:r>
            <a:r>
              <a:rPr lang="en-GB" sz="2000" dirty="0"/>
              <a:t>C3: Timely estimates of economic indicators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>Budapest</a:t>
            </a:r>
            <a:r>
              <a:rPr lang="en-GB" sz="2000" dirty="0"/>
              <a:t>, 20–21 October 2016</a:t>
            </a:r>
            <a:endParaRPr lang="en-GB" sz="2000" dirty="0" smtClean="0"/>
          </a:p>
          <a:p>
            <a:endParaRPr lang="sv-SE" altLang="en-US" sz="2000" dirty="0" smtClean="0"/>
          </a:p>
          <a:p>
            <a:r>
              <a:rPr lang="sv-SE" altLang="en-US" sz="1900" dirty="0" smtClean="0"/>
              <a:t>EC - Eurostat, Arto Kokkinen &amp; Hans Wouters</a:t>
            </a:r>
            <a:endParaRPr lang="en-GB" altLang="en-US" sz="1900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135660" y="2132856"/>
            <a:ext cx="6008340" cy="790575"/>
          </a:xfrm>
        </p:spPr>
        <p:txBody>
          <a:bodyPr/>
          <a:lstStyle/>
          <a:p>
            <a:r>
              <a:rPr lang="en-GB" altLang="en-US" sz="3400" dirty="0"/>
              <a:t>GDP growth estimates </a:t>
            </a:r>
            <a:r>
              <a:rPr lang="en-GB" altLang="en-US" sz="3400" dirty="0" smtClean="0"/>
              <a:t/>
            </a:r>
            <a:br>
              <a:rPr lang="en-GB" altLang="en-US" sz="3400" dirty="0" smtClean="0"/>
            </a:br>
            <a:r>
              <a:rPr lang="en-GB" altLang="en-US" sz="3400" dirty="0" smtClean="0"/>
              <a:t>for </a:t>
            </a:r>
            <a:r>
              <a:rPr lang="en-GB" altLang="en-US" sz="3400" dirty="0"/>
              <a:t>Europe at 30 days </a:t>
            </a:r>
            <a:r>
              <a:rPr lang="en-GB" altLang="en-US" sz="3400" dirty="0" smtClean="0"/>
              <a:t/>
            </a:r>
            <a:br>
              <a:rPr lang="en-GB" altLang="en-US" sz="3400" dirty="0" smtClean="0"/>
            </a:br>
            <a:r>
              <a:rPr lang="en-GB" altLang="en-US" sz="3400" dirty="0" smtClean="0"/>
              <a:t>– </a:t>
            </a:r>
            <a:r>
              <a:rPr lang="en-GB" altLang="en-US" sz="3400" dirty="0"/>
              <a:t>is that feasible?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74" y="1196752"/>
            <a:ext cx="7914998" cy="936625"/>
          </a:xfrm>
        </p:spPr>
        <p:txBody>
          <a:bodyPr/>
          <a:lstStyle/>
          <a:p>
            <a:r>
              <a:rPr lang="en-GB" dirty="0" smtClean="0"/>
              <a:t>Content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48880"/>
            <a:ext cx="8229600" cy="3633788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GB" sz="2200" dirty="0"/>
              <a:t>1. </a:t>
            </a:r>
            <a:r>
              <a:rPr lang="en-GB" sz="2200" dirty="0" smtClean="0"/>
              <a:t>Background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2200" dirty="0" smtClean="0"/>
              <a:t>2. </a:t>
            </a:r>
            <a:r>
              <a:rPr lang="en-GB" sz="2200" dirty="0" smtClean="0"/>
              <a:t>Development work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200" dirty="0" smtClean="0"/>
              <a:t>3. Quality acceptance criteria</a:t>
            </a:r>
          </a:p>
          <a:p>
            <a:pPr marL="419100" indent="-419100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22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2200" dirty="0" smtClean="0"/>
              <a:t>4. a</a:t>
            </a:r>
            <a:r>
              <a:rPr lang="en-GB" sz="2200" dirty="0"/>
              <a:t>) Results, EU t+30 estimates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2200" dirty="0"/>
              <a:t>4. b) </a:t>
            </a:r>
            <a:r>
              <a:rPr lang="en-GB" sz="2200" dirty="0"/>
              <a:t>Results, EA t+30 </a:t>
            </a:r>
            <a:r>
              <a:rPr lang="en-GB" sz="2200" dirty="0" smtClean="0"/>
              <a:t>estimates</a:t>
            </a:r>
          </a:p>
          <a:p>
            <a:pPr marL="0" indent="0">
              <a:lnSpc>
                <a:spcPct val="90000"/>
              </a:lnSpc>
              <a:buNone/>
            </a:pPr>
            <a:endParaRPr lang="en-GB" sz="22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2200" dirty="0" smtClean="0"/>
              <a:t>5. Communication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200" dirty="0" smtClean="0"/>
              <a:t>6. From 29 April 2016: </a:t>
            </a:r>
            <a:br>
              <a:rPr lang="en-GB" sz="2200" dirty="0" smtClean="0"/>
            </a:br>
            <a:r>
              <a:rPr lang="en-GB" sz="2200" dirty="0"/>
              <a:t> </a:t>
            </a:r>
            <a:r>
              <a:rPr lang="en-GB" sz="2200" dirty="0" smtClean="0"/>
              <a:t>   - t+30 (and t+0) releases for Europe</a:t>
            </a:r>
          </a:p>
          <a:p>
            <a:pPr marL="0" indent="0">
              <a:lnSpc>
                <a:spcPct val="90000"/>
              </a:lnSpc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45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8229600" cy="936625"/>
          </a:xfrm>
        </p:spPr>
        <p:txBody>
          <a:bodyPr/>
          <a:lstStyle/>
          <a:p>
            <a:r>
              <a:rPr lang="en-GB" dirty="0" smtClean="0"/>
              <a:t>1. 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424936" cy="4176464"/>
          </a:xfrm>
        </p:spPr>
        <p:txBody>
          <a:bodyPr/>
          <a:lstStyle/>
          <a:p>
            <a:pPr>
              <a:defRPr/>
            </a:pPr>
            <a:endParaRPr lang="en-GB" dirty="0" smtClean="0"/>
          </a:p>
          <a:p>
            <a:pPr marL="0" indent="0">
              <a:buNone/>
              <a:defRPr/>
            </a:pPr>
            <a:r>
              <a:rPr lang="en-GB" b="1" dirty="0" smtClean="0"/>
              <a:t>GDP t+30 </a:t>
            </a:r>
            <a:r>
              <a:rPr lang="en-GB" b="1" dirty="0"/>
              <a:t>Task Force, </a:t>
            </a:r>
            <a:r>
              <a:rPr lang="en-GB" b="1" dirty="0" smtClean="0"/>
              <a:t>May 2013 – end 2015</a:t>
            </a:r>
            <a:r>
              <a:rPr lang="en-GB" dirty="0" smtClean="0"/>
              <a:t>: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b="1" dirty="0" smtClean="0"/>
              <a:t>Purpose</a:t>
            </a:r>
            <a:r>
              <a:rPr lang="en-GB" dirty="0" smtClean="0"/>
              <a:t>: 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1800" b="0" dirty="0" smtClean="0"/>
              <a:t>Assess the </a:t>
            </a:r>
            <a:r>
              <a:rPr lang="en-GB" sz="1800" b="0" dirty="0"/>
              <a:t>feasibility of producing GDP flash estimates at t+30 days for the EA and EU 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1800" b="0" dirty="0" smtClean="0"/>
              <a:t>Sharing </a:t>
            </a:r>
            <a:r>
              <a:rPr lang="en-GB" sz="1800" b="0" dirty="0"/>
              <a:t>country experiences and best practices with national GDP t+30 estimations </a:t>
            </a:r>
            <a:r>
              <a:rPr lang="en-GB" sz="1800" b="0" dirty="0" smtClean="0"/>
              <a:t/>
            </a:r>
            <a:br>
              <a:rPr lang="en-GB" sz="1800" b="0" dirty="0" smtClean="0"/>
            </a:br>
            <a:r>
              <a:rPr lang="en-GB" sz="1800" b="0" dirty="0"/>
              <a:t>	</a:t>
            </a:r>
            <a:r>
              <a:rPr lang="en-GB" sz="1800" b="0" dirty="0" smtClean="0">
                <a:sym typeface="Wingdings" panose="05000000000000000000" pitchFamily="2" charset="2"/>
              </a:rPr>
              <a:t> </a:t>
            </a:r>
            <a:r>
              <a:rPr lang="en-GB" sz="1800" b="0" dirty="0"/>
              <a:t>Guidance for non-experienced Member States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1800" b="0" dirty="0"/>
              <a:t>C</a:t>
            </a:r>
            <a:r>
              <a:rPr lang="en-GB" sz="1800" b="0" dirty="0" smtClean="0"/>
              <a:t>ompile </a:t>
            </a:r>
            <a:r>
              <a:rPr lang="en-GB" sz="1800" b="0" dirty="0"/>
              <a:t>test estimates for the EA and EU 2012Q1-2015Q4 </a:t>
            </a:r>
            <a:r>
              <a:rPr lang="en-GB" sz="1800" b="0" dirty="0" smtClean="0"/>
              <a:t/>
            </a:r>
            <a:br>
              <a:rPr lang="en-GB" sz="1800" b="0" dirty="0" smtClean="0"/>
            </a:br>
            <a:r>
              <a:rPr lang="en-GB" sz="1800" b="0" dirty="0" smtClean="0"/>
              <a:t>(</a:t>
            </a:r>
            <a:r>
              <a:rPr lang="en-GB" sz="1800" b="0" dirty="0"/>
              <a:t>real time 2014Q1-2015Q4)</a:t>
            </a:r>
          </a:p>
          <a:p>
            <a:pPr lvl="1">
              <a:defRPr/>
            </a:pPr>
            <a:endParaRPr lang="en-GB" b="0" dirty="0" smtClean="0"/>
          </a:p>
          <a:p>
            <a:endParaRPr lang="en-GB" dirty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>
              <a:defRPr/>
            </a:pPr>
            <a:endParaRPr lang="fr-FR" dirty="0" smtClean="0"/>
          </a:p>
          <a:p>
            <a:pPr>
              <a:defRPr/>
            </a:pPr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6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052736"/>
            <a:ext cx="8229600" cy="936625"/>
          </a:xfrm>
        </p:spPr>
        <p:txBody>
          <a:bodyPr/>
          <a:lstStyle/>
          <a:p>
            <a:r>
              <a:rPr lang="en-GB" dirty="0" smtClean="0"/>
              <a:t>2</a:t>
            </a:r>
            <a:r>
              <a:rPr lang="en-GB" dirty="0"/>
              <a:t>. Development </a:t>
            </a:r>
            <a:r>
              <a:rPr lang="en-GB" dirty="0" smtClean="0"/>
              <a:t>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8424936" cy="417646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1400" dirty="0" smtClean="0"/>
              <a:t> </a:t>
            </a:r>
          </a:p>
          <a:p>
            <a:pPr marL="457200" lvl="1" indent="0">
              <a:buNone/>
              <a:defRPr/>
            </a:pPr>
            <a:r>
              <a:rPr lang="en-GB" sz="2200" dirty="0" smtClean="0"/>
              <a:t>A. 	Country t+30 estimates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1800" b="0" dirty="0"/>
              <a:t>U</a:t>
            </a:r>
            <a:r>
              <a:rPr lang="en-GB" sz="1800" b="0" dirty="0" smtClean="0"/>
              <a:t>p </a:t>
            </a:r>
            <a:r>
              <a:rPr lang="en-GB" sz="1800" b="0" dirty="0"/>
              <a:t>to countries to decide whether to publish or not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1800" b="0" dirty="0"/>
              <a:t>A</a:t>
            </a:r>
            <a:r>
              <a:rPr lang="en-GB" sz="1800" b="0" dirty="0" smtClean="0"/>
              <a:t> </a:t>
            </a:r>
            <a:r>
              <a:rPr lang="en-GB" sz="1800" b="0" dirty="0"/>
              <a:t>possibility to provide confidential estimate to </a:t>
            </a:r>
            <a:r>
              <a:rPr lang="en-GB" sz="1800" b="0" dirty="0" smtClean="0"/>
              <a:t>Eurostat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1800" b="0" dirty="0"/>
              <a:t>How to estimate missing data (e.g. 3rd month of STS data)</a:t>
            </a:r>
          </a:p>
          <a:p>
            <a:pPr marL="457200" lvl="1" indent="0">
              <a:buNone/>
              <a:defRPr/>
            </a:pPr>
            <a:endParaRPr lang="en-GB" sz="1600" dirty="0" smtClean="0"/>
          </a:p>
          <a:p>
            <a:pPr marL="457200" lvl="1" indent="0">
              <a:buNone/>
              <a:defRPr/>
            </a:pPr>
            <a:r>
              <a:rPr lang="en-GB" sz="2400" dirty="0" smtClean="0"/>
              <a:t>B. 	</a:t>
            </a:r>
            <a:r>
              <a:rPr lang="en-GB" sz="2400" dirty="0"/>
              <a:t> </a:t>
            </a:r>
            <a:r>
              <a:rPr lang="en-GB" sz="2200" dirty="0"/>
              <a:t>Methodology for Eurostat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1800" b="0" dirty="0"/>
              <a:t>A sample to population estimator of MSs growth </a:t>
            </a:r>
            <a:r>
              <a:rPr lang="en-GB" sz="1800" b="0" dirty="0" smtClean="0"/>
              <a:t>rates </a:t>
            </a:r>
            <a:br>
              <a:rPr lang="en-GB" sz="1800" b="0" dirty="0" smtClean="0"/>
            </a:br>
            <a:r>
              <a:rPr lang="en-GB" sz="1700" b="0" i="1" dirty="0" smtClean="0"/>
              <a:t>– How to aggregate MSs </a:t>
            </a:r>
            <a:r>
              <a:rPr lang="en-GB" sz="1700" b="0" i="1" dirty="0" err="1" smtClean="0"/>
              <a:t>QoQ</a:t>
            </a:r>
            <a:r>
              <a:rPr lang="en-GB" sz="1700" b="0" i="1" dirty="0" smtClean="0"/>
              <a:t> chain-linked volume growth rates?</a:t>
            </a:r>
            <a:endParaRPr lang="en-GB" sz="1700" b="0" dirty="0"/>
          </a:p>
          <a:p>
            <a:pPr marL="457200" lvl="1" indent="0">
              <a:buNone/>
              <a:defRPr/>
            </a:pPr>
            <a:endParaRPr lang="en-GB" sz="1600" dirty="0" smtClean="0"/>
          </a:p>
          <a:p>
            <a:pPr marL="800100" lvl="1" indent="-342900">
              <a:buAutoNum type="alphaUcPeriod" startAt="3"/>
              <a:defRPr/>
            </a:pPr>
            <a:r>
              <a:rPr lang="en-GB" sz="2200" dirty="0" smtClean="0"/>
              <a:t>Quality acceptance criteria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1800" b="0" dirty="0">
                <a:sym typeface="Wingdings" panose="05000000000000000000" pitchFamily="2" charset="2"/>
              </a:rPr>
              <a:t>The project decided to develop a priori quality </a:t>
            </a:r>
            <a:r>
              <a:rPr lang="en-GB" sz="1800" b="0" dirty="0" smtClean="0">
                <a:sym typeface="Wingdings" panose="05000000000000000000" pitchFamily="2" charset="2"/>
              </a:rPr>
              <a:t>criteria </a:t>
            </a:r>
            <a:br>
              <a:rPr lang="en-GB" sz="1800" b="0" dirty="0" smtClean="0">
                <a:sym typeface="Wingdings" panose="05000000000000000000" pitchFamily="2" charset="2"/>
              </a:rPr>
            </a:br>
            <a:r>
              <a:rPr lang="en-GB" sz="1800" b="0" dirty="0" smtClean="0">
                <a:sym typeface="Wingdings" panose="05000000000000000000" pitchFamily="2" charset="2"/>
              </a:rPr>
              <a:t> For assessment of test results</a:t>
            </a:r>
            <a:br>
              <a:rPr lang="en-GB" sz="1800" b="0" dirty="0" smtClean="0">
                <a:sym typeface="Wingdings" panose="05000000000000000000" pitchFamily="2" charset="2"/>
              </a:rPr>
            </a:br>
            <a:r>
              <a:rPr lang="en-GB" sz="1800" b="0" dirty="0" smtClean="0">
                <a:sym typeface="Wingdings" panose="05000000000000000000" pitchFamily="2" charset="2"/>
              </a:rPr>
              <a:t> Decision to go 'live' or not</a:t>
            </a:r>
            <a:endParaRPr lang="en-GB" sz="1800" dirty="0"/>
          </a:p>
          <a:p>
            <a:pPr lvl="1">
              <a:defRPr/>
            </a:pPr>
            <a:endParaRPr lang="en-GB" b="0" dirty="0" smtClean="0"/>
          </a:p>
          <a:p>
            <a:endParaRPr lang="en-GB" dirty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>
              <a:defRPr/>
            </a:pPr>
            <a:endParaRPr lang="fr-FR" dirty="0" smtClean="0"/>
          </a:p>
          <a:p>
            <a:pPr>
              <a:defRPr/>
            </a:pPr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21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052736"/>
            <a:ext cx="8388423" cy="936625"/>
          </a:xfrm>
        </p:spPr>
        <p:txBody>
          <a:bodyPr/>
          <a:lstStyle/>
          <a:p>
            <a:r>
              <a:rPr lang="en-GB" dirty="0"/>
              <a:t>3</a:t>
            </a:r>
            <a:r>
              <a:rPr lang="en-GB" dirty="0" smtClean="0"/>
              <a:t>. Quality acceptance criteria</a:t>
            </a:r>
            <a:r>
              <a:rPr lang="en-GB" sz="900" dirty="0" smtClean="0"/>
              <a:t>            </a:t>
            </a:r>
            <a:endParaRPr lang="en-GB" sz="2600" b="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276872"/>
            <a:ext cx="8352928" cy="388843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i="1" dirty="0" smtClean="0"/>
              <a:t>Unbiased </a:t>
            </a:r>
            <a:r>
              <a:rPr lang="en-GB" dirty="0" smtClean="0"/>
              <a:t>GDP t+30 estimate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1800" dirty="0" smtClean="0"/>
              <a:t>Average revision between -0.05 and +0.05 </a:t>
            </a:r>
            <a:r>
              <a:rPr lang="en-GB" sz="1800" dirty="0" err="1" smtClean="0"/>
              <a:t>ppt</a:t>
            </a:r>
            <a:endParaRPr lang="en-GB" sz="1800" dirty="0" smtClean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1800" dirty="0" smtClean="0"/>
              <a:t>Max 67% revision in the same direction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pPr>
              <a:lnSpc>
                <a:spcPct val="90000"/>
              </a:lnSpc>
            </a:pPr>
            <a:r>
              <a:rPr lang="en-GB" i="1" dirty="0" smtClean="0"/>
              <a:t>Limited revisions</a:t>
            </a:r>
            <a:r>
              <a:rPr lang="en-GB" dirty="0" smtClean="0"/>
              <a:t>, </a:t>
            </a:r>
            <a:r>
              <a:rPr lang="en-GB" dirty="0"/>
              <a:t>average absolute revision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1800" dirty="0"/>
              <a:t>Max 0.10 </a:t>
            </a:r>
            <a:r>
              <a:rPr lang="en-GB" sz="1800" dirty="0" err="1"/>
              <a:t>ppt</a:t>
            </a:r>
            <a:r>
              <a:rPr lang="en-GB" sz="1800" dirty="0"/>
              <a:t> at t+45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1800" dirty="0"/>
              <a:t>Max 0.13 </a:t>
            </a:r>
            <a:r>
              <a:rPr lang="en-GB" sz="1800" dirty="0" err="1"/>
              <a:t>ppt</a:t>
            </a:r>
            <a:r>
              <a:rPr lang="en-GB" sz="1800" dirty="0"/>
              <a:t> at </a:t>
            </a:r>
            <a:r>
              <a:rPr lang="en-GB" sz="1800" dirty="0" smtClean="0"/>
              <a:t>t+65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  <a:p>
            <a:pPr>
              <a:lnSpc>
                <a:spcPct val="90000"/>
              </a:lnSpc>
            </a:pPr>
            <a:r>
              <a:rPr lang="en-GB" dirty="0"/>
              <a:t>Sufficient </a:t>
            </a:r>
            <a:r>
              <a:rPr lang="en-GB" dirty="0" smtClean="0"/>
              <a:t>country coverage</a:t>
            </a:r>
            <a:endParaRPr lang="en-GB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dirty="0" smtClean="0"/>
              <a:t>  </a:t>
            </a:r>
            <a:r>
              <a:rPr lang="en-GB" sz="1800" dirty="0" smtClean="0"/>
              <a:t>&gt; 70</a:t>
            </a:r>
            <a:r>
              <a:rPr lang="en-GB" sz="1800" dirty="0"/>
              <a:t>% GDP for 2015 test quarters </a:t>
            </a:r>
            <a:endParaRPr lang="en-GB" dirty="0" smtClean="0"/>
          </a:p>
          <a:p>
            <a:pPr marL="457200" lvl="1" indent="0">
              <a:lnSpc>
                <a:spcPct val="90000"/>
              </a:lnSpc>
              <a:buNone/>
            </a:pPr>
            <a:endParaRPr lang="en-GB" dirty="0" smtClean="0"/>
          </a:p>
          <a:p>
            <a:pPr>
              <a:lnSpc>
                <a:spcPct val="90000"/>
              </a:lnSpc>
            </a:pPr>
            <a:r>
              <a:rPr lang="en-GB" sz="2000" dirty="0" smtClean="0"/>
              <a:t>Availability of </a:t>
            </a:r>
            <a:r>
              <a:rPr lang="en-GB" sz="2000" b="1" dirty="0" smtClean="0"/>
              <a:t>communication plan</a:t>
            </a:r>
            <a:r>
              <a:rPr lang="en-GB" sz="2000" dirty="0" smtClean="0"/>
              <a:t> in case going 'live'</a:t>
            </a:r>
            <a:endParaRPr lang="sv-SE" dirty="0" smtClean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GB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01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58" y="1916831"/>
            <a:ext cx="8149498" cy="4590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284" y="1196752"/>
            <a:ext cx="8604447" cy="936625"/>
          </a:xfrm>
        </p:spPr>
        <p:txBody>
          <a:bodyPr/>
          <a:lstStyle/>
          <a:p>
            <a:r>
              <a:rPr lang="en-GB" dirty="0"/>
              <a:t>4</a:t>
            </a:r>
            <a:r>
              <a:rPr lang="en-GB" dirty="0" smtClean="0"/>
              <a:t>. </a:t>
            </a:r>
            <a:r>
              <a:rPr lang="en-GB" dirty="0"/>
              <a:t>a) Results, EU t+30 </a:t>
            </a:r>
            <a:r>
              <a:rPr lang="en-GB" dirty="0" smtClean="0"/>
              <a:t>estimates  (1)</a:t>
            </a:r>
            <a:r>
              <a:rPr lang="en-GB" sz="900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sz="900" dirty="0"/>
              <a:t/>
            </a:r>
            <a:br>
              <a:rPr lang="en-GB" sz="900" dirty="0"/>
            </a:br>
            <a:r>
              <a:rPr lang="en-GB" sz="900" dirty="0"/>
              <a:t>            </a:t>
            </a:r>
            <a:endParaRPr lang="en-GB" sz="2600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08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7920880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284" y="1196752"/>
            <a:ext cx="8604447" cy="936625"/>
          </a:xfrm>
        </p:spPr>
        <p:txBody>
          <a:bodyPr/>
          <a:lstStyle/>
          <a:p>
            <a:r>
              <a:rPr lang="en-GB" dirty="0"/>
              <a:t>4</a:t>
            </a:r>
            <a:r>
              <a:rPr lang="en-GB" dirty="0" smtClean="0"/>
              <a:t>.a) Results, EU t+30 estimates (2)</a:t>
            </a:r>
            <a:r>
              <a:rPr lang="en-GB" sz="900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sz="900" dirty="0"/>
              <a:t/>
            </a:r>
            <a:br>
              <a:rPr lang="en-GB" sz="900" dirty="0"/>
            </a:br>
            <a:r>
              <a:rPr lang="en-GB" sz="900" dirty="0"/>
              <a:t>            </a:t>
            </a:r>
            <a:endParaRPr lang="en-GB" sz="2600" b="0" i="1" dirty="0"/>
          </a:p>
        </p:txBody>
      </p:sp>
      <p:cxnSp>
        <p:nvCxnSpPr>
          <p:cNvPr id="5" name="Straight Connector 4"/>
          <p:cNvCxnSpPr/>
          <p:nvPr/>
        </p:nvCxnSpPr>
        <p:spPr bwMode="auto">
          <a:xfrm flipH="1" flipV="1">
            <a:off x="4283968" y="2420888"/>
            <a:ext cx="144016" cy="324036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4413994" y="2384884"/>
            <a:ext cx="13990" cy="3312368"/>
          </a:xfrm>
          <a:prstGeom prst="line">
            <a:avLst/>
          </a:prstGeom>
          <a:ln/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V="1">
            <a:off x="7599494" y="2384884"/>
            <a:ext cx="0" cy="3312368"/>
          </a:xfrm>
          <a:prstGeom prst="line">
            <a:avLst/>
          </a:prstGeom>
          <a:ln/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55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844203" cy="936625"/>
          </a:xfrm>
        </p:spPr>
        <p:txBody>
          <a:bodyPr/>
          <a:lstStyle/>
          <a:p>
            <a:r>
              <a:rPr lang="en-GB" dirty="0"/>
              <a:t>4</a:t>
            </a:r>
            <a:r>
              <a:rPr lang="en-GB" dirty="0" smtClean="0"/>
              <a:t>.a) </a:t>
            </a:r>
            <a:r>
              <a:rPr lang="en-GB" dirty="0"/>
              <a:t>Results, </a:t>
            </a:r>
            <a:r>
              <a:rPr lang="en-GB" dirty="0" smtClean="0"/>
              <a:t>EU </a:t>
            </a:r>
            <a:r>
              <a:rPr lang="en-GB" dirty="0"/>
              <a:t>t+30 estimates </a:t>
            </a:r>
            <a:r>
              <a:rPr lang="en-GB" dirty="0" smtClean="0"/>
              <a:t>(3)</a:t>
            </a:r>
            <a:r>
              <a:rPr lang="en-GB" sz="900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sz="900" dirty="0"/>
              <a:t/>
            </a:r>
            <a:br>
              <a:rPr lang="en-GB" sz="900" dirty="0"/>
            </a:br>
            <a:r>
              <a:rPr lang="en-GB" sz="900" dirty="0"/>
              <a:t>            </a:t>
            </a:r>
            <a:endParaRPr lang="en-GB" sz="2600" b="0" i="1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24830"/>
            <a:ext cx="7681715" cy="431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34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284" y="1196752"/>
            <a:ext cx="8604447" cy="936625"/>
          </a:xfrm>
        </p:spPr>
        <p:txBody>
          <a:bodyPr/>
          <a:lstStyle/>
          <a:p>
            <a:r>
              <a:rPr lang="en-GB" dirty="0"/>
              <a:t>4</a:t>
            </a:r>
            <a:r>
              <a:rPr lang="en-GB" dirty="0" smtClean="0"/>
              <a:t>. b) </a:t>
            </a:r>
            <a:r>
              <a:rPr lang="en-GB" dirty="0"/>
              <a:t>Results, </a:t>
            </a:r>
            <a:r>
              <a:rPr lang="en-GB" dirty="0" smtClean="0"/>
              <a:t>EA </a:t>
            </a:r>
            <a:r>
              <a:rPr lang="en-GB" dirty="0"/>
              <a:t>t+30 </a:t>
            </a:r>
            <a:r>
              <a:rPr lang="en-GB" dirty="0" smtClean="0"/>
              <a:t>estimates  (1)</a:t>
            </a:r>
            <a:r>
              <a:rPr lang="en-GB" sz="900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sz="900" dirty="0"/>
              <a:t/>
            </a:r>
            <a:br>
              <a:rPr lang="en-GB" sz="900" dirty="0"/>
            </a:br>
            <a:r>
              <a:rPr lang="en-GB" sz="900" dirty="0"/>
              <a:t>            </a:t>
            </a:r>
            <a:endParaRPr lang="en-GB" sz="2600" b="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799790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410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60" y="2073275"/>
            <a:ext cx="7572964" cy="450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284" y="1196752"/>
            <a:ext cx="8604447" cy="936625"/>
          </a:xfrm>
        </p:spPr>
        <p:txBody>
          <a:bodyPr/>
          <a:lstStyle/>
          <a:p>
            <a:r>
              <a:rPr lang="en-GB" dirty="0"/>
              <a:t>4</a:t>
            </a:r>
            <a:r>
              <a:rPr lang="en-GB" dirty="0" smtClean="0"/>
              <a:t>.b) Results, EA t+30 estimates (2)</a:t>
            </a:r>
            <a:r>
              <a:rPr lang="en-GB" sz="900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sz="900" dirty="0"/>
              <a:t/>
            </a:r>
            <a:br>
              <a:rPr lang="en-GB" sz="900" dirty="0"/>
            </a:br>
            <a:r>
              <a:rPr lang="en-GB" sz="900" dirty="0"/>
              <a:t>            </a:t>
            </a:r>
            <a:endParaRPr lang="en-GB" sz="2600" b="0" i="1" dirty="0"/>
          </a:p>
        </p:txBody>
      </p:sp>
      <p:cxnSp>
        <p:nvCxnSpPr>
          <p:cNvPr id="5" name="Straight Connector 4"/>
          <p:cNvCxnSpPr/>
          <p:nvPr/>
        </p:nvCxnSpPr>
        <p:spPr bwMode="auto">
          <a:xfrm flipH="1" flipV="1">
            <a:off x="4283968" y="2420888"/>
            <a:ext cx="144016" cy="324036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4499992" y="2780928"/>
            <a:ext cx="6995" cy="2880320"/>
          </a:xfrm>
          <a:prstGeom prst="line">
            <a:avLst/>
          </a:prstGeom>
          <a:ln/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V="1">
            <a:off x="7596336" y="2780928"/>
            <a:ext cx="0" cy="2880320"/>
          </a:xfrm>
          <a:prstGeom prst="line">
            <a:avLst/>
          </a:prstGeom>
          <a:ln/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4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844203" cy="936625"/>
          </a:xfrm>
        </p:spPr>
        <p:txBody>
          <a:bodyPr/>
          <a:lstStyle/>
          <a:p>
            <a:r>
              <a:rPr lang="en-GB" dirty="0"/>
              <a:t>4</a:t>
            </a:r>
            <a:r>
              <a:rPr lang="en-GB" dirty="0" smtClean="0"/>
              <a:t>.b) </a:t>
            </a:r>
            <a:r>
              <a:rPr lang="en-GB" dirty="0"/>
              <a:t>Results, </a:t>
            </a:r>
            <a:r>
              <a:rPr lang="en-GB" dirty="0" smtClean="0"/>
              <a:t>EA </a:t>
            </a:r>
            <a:r>
              <a:rPr lang="en-GB" dirty="0"/>
              <a:t>t+30 estimates </a:t>
            </a:r>
            <a:r>
              <a:rPr lang="en-GB" dirty="0" smtClean="0"/>
              <a:t>(3)</a:t>
            </a:r>
            <a:r>
              <a:rPr lang="en-GB" sz="900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sz="900" dirty="0"/>
              <a:t/>
            </a:r>
            <a:br>
              <a:rPr lang="en-GB" sz="900" dirty="0"/>
            </a:br>
            <a:r>
              <a:rPr lang="en-GB" sz="900" dirty="0"/>
              <a:t>            </a:t>
            </a:r>
            <a:endParaRPr lang="en-GB" sz="2600" b="0" i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26530"/>
            <a:ext cx="720080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35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604447" cy="936625"/>
          </a:xfrm>
        </p:spPr>
        <p:txBody>
          <a:bodyPr/>
          <a:lstStyle/>
          <a:p>
            <a:r>
              <a:rPr lang="en-GB" dirty="0"/>
              <a:t>4</a:t>
            </a:r>
            <a:r>
              <a:rPr lang="en-GB" dirty="0" smtClean="0"/>
              <a:t>. </a:t>
            </a:r>
            <a:r>
              <a:rPr lang="en-GB" dirty="0"/>
              <a:t>Results of the t+30 estimates </a:t>
            </a:r>
            <a:r>
              <a:rPr lang="en-GB" dirty="0" smtClean="0"/>
              <a:t>(4)</a:t>
            </a:r>
            <a:r>
              <a:rPr lang="en-GB" sz="900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sz="900" dirty="0"/>
              <a:t/>
            </a:r>
            <a:br>
              <a:rPr lang="en-GB" sz="900" dirty="0"/>
            </a:br>
            <a:r>
              <a:rPr lang="en-GB" sz="900" dirty="0"/>
              <a:t>            </a:t>
            </a:r>
            <a:endParaRPr lang="en-GB" sz="2600" b="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204864"/>
            <a:ext cx="7848872" cy="3888432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Conclusions</a:t>
            </a:r>
          </a:p>
          <a:p>
            <a:pPr>
              <a:lnSpc>
                <a:spcPct val="90000"/>
              </a:lnSpc>
            </a:pPr>
            <a:r>
              <a:rPr lang="en-GB" sz="2200" dirty="0" smtClean="0"/>
              <a:t>Successfully passing all a priori quality criteria</a:t>
            </a:r>
          </a:p>
          <a:p>
            <a:pPr>
              <a:lnSpc>
                <a:spcPct val="90000"/>
              </a:lnSpc>
            </a:pPr>
            <a:r>
              <a:rPr lang="en-GB" sz="2200" dirty="0" smtClean="0"/>
              <a:t>Better than market forecasts at t+30 </a:t>
            </a:r>
            <a:r>
              <a:rPr lang="en-GB" sz="2000" dirty="0" smtClean="0"/>
              <a:t>(tested for real-time quarters 2014Q1 onwards)</a:t>
            </a:r>
            <a:endParaRPr lang="en-GB" dirty="0" smtClean="0"/>
          </a:p>
          <a:p>
            <a:pPr marL="0" indent="0">
              <a:lnSpc>
                <a:spcPct val="90000"/>
              </a:lnSpc>
              <a:buNone/>
            </a:pPr>
            <a:endParaRPr lang="en-GB" dirty="0"/>
          </a:p>
          <a:p>
            <a:pPr>
              <a:lnSpc>
                <a:spcPct val="90000"/>
              </a:lnSpc>
            </a:pPr>
            <a:r>
              <a:rPr lang="en-GB" sz="2300" dirty="0" smtClean="0"/>
              <a:t>But: revisions t+30 </a:t>
            </a:r>
            <a:r>
              <a:rPr lang="en-GB" sz="2300" dirty="0" smtClean="0">
                <a:sym typeface="Wingdings" panose="05000000000000000000" pitchFamily="2" charset="2"/>
              </a:rPr>
              <a:t> t+45 a bit larger than revisions t+45  t+60</a:t>
            </a:r>
            <a:endParaRPr lang="en-GB" sz="2300" dirty="0"/>
          </a:p>
          <a:p>
            <a:pPr marL="0" indent="0">
              <a:buNone/>
            </a:pPr>
            <a:endParaRPr lang="sv-SE" b="1" dirty="0" smtClean="0"/>
          </a:p>
          <a:p>
            <a:pPr marL="0" indent="0">
              <a:buNone/>
            </a:pPr>
            <a:r>
              <a:rPr lang="en-GB" sz="2200" b="1" dirty="0" smtClean="0"/>
              <a:t>Eurostat </a:t>
            </a:r>
            <a:r>
              <a:rPr lang="en-GB" sz="2000" b="1" dirty="0" smtClean="0"/>
              <a:t>(and ESS)</a:t>
            </a:r>
            <a:r>
              <a:rPr lang="en-GB" sz="2200" b="1" dirty="0" smtClean="0"/>
              <a:t> decided to start publishing GDP t+30 from 2016Q1 onwards </a:t>
            </a:r>
            <a:endParaRPr lang="en-GB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031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532439" cy="936625"/>
          </a:xfrm>
        </p:spPr>
        <p:txBody>
          <a:bodyPr/>
          <a:lstStyle/>
          <a:p>
            <a:r>
              <a:rPr lang="en-GB" dirty="0"/>
              <a:t>5</a:t>
            </a:r>
            <a:r>
              <a:rPr lang="en-GB" dirty="0" smtClean="0"/>
              <a:t>. Communication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496944" cy="4392488"/>
          </a:xfrm>
        </p:spPr>
        <p:txBody>
          <a:bodyPr/>
          <a:lstStyle/>
          <a:p>
            <a:pPr marL="0" indent="0">
              <a:buNone/>
            </a:pPr>
            <a:endParaRPr lang="en-GB" b="1" dirty="0" smtClean="0"/>
          </a:p>
          <a:p>
            <a:r>
              <a:rPr lang="en-GB" dirty="0" smtClean="0"/>
              <a:t>Full information including background information available for all users at/after first release April '16</a:t>
            </a:r>
          </a:p>
          <a:p>
            <a:endParaRPr lang="en-GB" dirty="0" smtClean="0"/>
          </a:p>
          <a:p>
            <a:pPr lvl="1" indent="-342900">
              <a:buFont typeface="Wingdings" panose="05000000000000000000" pitchFamily="2" charset="2"/>
              <a:buChar char="ü"/>
            </a:pPr>
            <a:r>
              <a:rPr lang="en-GB" dirty="0" err="1" smtClean="0"/>
              <a:t>Methodogical</a:t>
            </a:r>
            <a:r>
              <a:rPr lang="en-GB" dirty="0" smtClean="0"/>
              <a:t> working papers on </a:t>
            </a:r>
            <a:r>
              <a:rPr lang="en-GB" b="0" dirty="0" smtClean="0"/>
              <a:t>(</a:t>
            </a:r>
            <a:r>
              <a:rPr lang="en-GB" b="0" dirty="0" err="1" smtClean="0"/>
              <a:t>Estat</a:t>
            </a:r>
            <a:r>
              <a:rPr lang="en-GB" b="0" dirty="0" smtClean="0"/>
              <a:t> NA website)</a:t>
            </a:r>
            <a:r>
              <a:rPr lang="en-GB" dirty="0" smtClean="0"/>
              <a:t>: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en-GB" sz="1600" dirty="0" smtClean="0"/>
              <a:t>Methods and techniques for national GDP t+30 estimations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en-GB" sz="1600" dirty="0" smtClean="0"/>
              <a:t>Eurostat estimation procedure</a:t>
            </a:r>
          </a:p>
          <a:p>
            <a:pPr lvl="1" indent="-342900">
              <a:buFont typeface="Wingdings" panose="05000000000000000000" pitchFamily="2" charset="2"/>
              <a:buChar char="ü"/>
            </a:pPr>
            <a:r>
              <a:rPr lang="en-GB" dirty="0" smtClean="0"/>
              <a:t>Article in </a:t>
            </a:r>
            <a:r>
              <a:rPr lang="en-GB" dirty="0" err="1" smtClean="0"/>
              <a:t>Eurona</a:t>
            </a:r>
            <a:r>
              <a:rPr lang="en-GB" dirty="0" smtClean="0"/>
              <a:t> journal, 1/2016</a:t>
            </a:r>
          </a:p>
          <a:p>
            <a:pPr lvl="1" indent="-342900">
              <a:buFont typeface="Wingdings" panose="05000000000000000000" pitchFamily="2" charset="2"/>
              <a:buChar char="ü"/>
            </a:pPr>
            <a:r>
              <a:rPr lang="en-GB" dirty="0" smtClean="0"/>
              <a:t>Presentations in meetings and conferences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sv-SE" dirty="0" smtClean="0"/>
              <a:t>ESCB </a:t>
            </a:r>
            <a:r>
              <a:rPr lang="sv-SE" dirty="0" err="1" smtClean="0"/>
              <a:t>Working</a:t>
            </a:r>
            <a:r>
              <a:rPr lang="sv-SE" dirty="0" smtClean="0"/>
              <a:t> Group GES, </a:t>
            </a:r>
            <a:r>
              <a:rPr lang="sv-SE" dirty="0" err="1" smtClean="0"/>
              <a:t>February</a:t>
            </a:r>
            <a:r>
              <a:rPr lang="sv-SE" dirty="0" smtClean="0"/>
              <a:t> 2016</a:t>
            </a:r>
            <a:endParaRPr lang="en-GB" dirty="0" smtClean="0"/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en-GB" sz="1600" dirty="0" smtClean="0"/>
              <a:t>e.g. IARIW in August 2016, </a:t>
            </a:r>
            <a:r>
              <a:rPr lang="en-GB" sz="1600" dirty="0" err="1" smtClean="0"/>
              <a:t>Ciret</a:t>
            </a:r>
            <a:r>
              <a:rPr lang="en-GB" sz="1600" dirty="0" smtClean="0"/>
              <a:t> pre-conference Sept 2016, </a:t>
            </a:r>
            <a:br>
              <a:rPr lang="en-GB" sz="1600" dirty="0" smtClean="0"/>
            </a:br>
            <a:r>
              <a:rPr lang="en-GB" sz="1600" dirty="0" smtClean="0"/>
              <a:t>CESS 2016 …</a:t>
            </a:r>
          </a:p>
          <a:p>
            <a:pPr marL="0" indent="0">
              <a:buNone/>
            </a:pPr>
            <a:endParaRPr lang="en-GB" dirty="0"/>
          </a:p>
          <a:p>
            <a:endParaRPr lang="en-GB" dirty="0" smtClean="0"/>
          </a:p>
          <a:p>
            <a:pPr lvl="1">
              <a:buFont typeface="Wingdings" panose="05000000000000000000" pitchFamily="2" charset="2"/>
              <a:buChar char="ü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56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980728"/>
            <a:ext cx="8964488" cy="936625"/>
          </a:xfrm>
        </p:spPr>
        <p:txBody>
          <a:bodyPr/>
          <a:lstStyle/>
          <a:p>
            <a:r>
              <a:rPr lang="en-GB" sz="2800" dirty="0"/>
              <a:t>6</a:t>
            </a:r>
            <a:r>
              <a:rPr lang="en-GB" sz="2800" dirty="0" smtClean="0"/>
              <a:t>. T</a:t>
            </a:r>
            <a:r>
              <a:rPr lang="en-GB" sz="2400" dirty="0" smtClean="0"/>
              <a:t>+30 </a:t>
            </a:r>
            <a:r>
              <a:rPr lang="en-GB" sz="1800" dirty="0" smtClean="0"/>
              <a:t>(and t+0) </a:t>
            </a:r>
            <a:r>
              <a:rPr lang="en-GB" sz="2400" dirty="0" smtClean="0"/>
              <a:t>releases </a:t>
            </a:r>
            <a:r>
              <a:rPr lang="en-GB" sz="2400" dirty="0"/>
              <a:t>for </a:t>
            </a:r>
            <a:r>
              <a:rPr lang="en-GB" sz="2400" dirty="0" smtClean="0"/>
              <a:t>Europe, </a:t>
            </a:r>
            <a:r>
              <a:rPr lang="en-GB" sz="2000" dirty="0" smtClean="0"/>
              <a:t>29/4/2016 </a:t>
            </a:r>
            <a:r>
              <a:rPr lang="en-GB" sz="2000" dirty="0" smtClean="0">
                <a:sym typeface="Wingdings" panose="05000000000000000000" pitchFamily="2" charset="2"/>
              </a:rPr>
              <a:t></a:t>
            </a:r>
            <a:endParaRPr lang="en-GB" sz="2400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971600" y="2204864"/>
            <a:ext cx="7200800" cy="4209852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200"/>
              </a:spcBef>
              <a:buNone/>
              <a:defRPr/>
            </a:pP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4" name="Picture 3" descr="cid:image008.jpg@01D1A215.4DD606A0"/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5"/>
            <a:ext cx="3527217" cy="216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image009.jpg@01D1A215.4DD606A0"/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132" y="1783051"/>
            <a:ext cx="3360252" cy="2150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id:image010.jpg@01D1A215.4DD606A0"/>
          <p:cNvPicPr/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706" y="4075448"/>
            <a:ext cx="3982720" cy="24853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1E4-DEE4-4159-906E-66501177E1C9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41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817</TotalTime>
  <Words>355</Words>
  <Application>Microsoft Office PowerPoint</Application>
  <PresentationFormat>On-screen Show (4:3)</PresentationFormat>
  <Paragraphs>109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</vt:lpstr>
      <vt:lpstr>GDP growth estimates  for Europe at 30 days  – is that feasible?</vt:lpstr>
      <vt:lpstr>Content</vt:lpstr>
      <vt:lpstr>1. Background</vt:lpstr>
      <vt:lpstr>2. Development work</vt:lpstr>
      <vt:lpstr>3. Quality acceptance criteria            </vt:lpstr>
      <vt:lpstr>4. a) Results, EU t+30 estimates  (1)               </vt:lpstr>
      <vt:lpstr>4.a) Results, EU t+30 estimates (2)               </vt:lpstr>
      <vt:lpstr>4.a) Results, EU t+30 estimates (3)               </vt:lpstr>
      <vt:lpstr>4. b) Results, EA t+30 estimates  (1)               </vt:lpstr>
      <vt:lpstr>4.b) Results, EA t+30 estimates (2)               </vt:lpstr>
      <vt:lpstr>4.b) Results, EA t+30 estimates (3)               </vt:lpstr>
      <vt:lpstr>4. Results of the t+30 estimates (4)               </vt:lpstr>
      <vt:lpstr>5. Communication</vt:lpstr>
      <vt:lpstr>6. T+30 (and t+0) releases for Europe, 29/4/2016 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Rapid GDP estimates</dc:title>
  <dc:creator>user</dc:creator>
  <cp:lastModifiedBy>user</cp:lastModifiedBy>
  <cp:revision>34</cp:revision>
  <cp:lastPrinted>2016-09-30T10:02:46Z</cp:lastPrinted>
  <dcterms:created xsi:type="dcterms:W3CDTF">2016-09-05T07:55:29Z</dcterms:created>
  <dcterms:modified xsi:type="dcterms:W3CDTF">2016-10-14T16:28:58Z</dcterms:modified>
</cp:coreProperties>
</file>