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3"/>
  </p:notesMasterIdLst>
  <p:handoutMasterIdLst>
    <p:handoutMasterId r:id="rId24"/>
  </p:handoutMasterIdLst>
  <p:sldIdLst>
    <p:sldId id="256" r:id="rId2"/>
    <p:sldId id="271" r:id="rId3"/>
    <p:sldId id="270" r:id="rId4"/>
    <p:sldId id="269" r:id="rId5"/>
    <p:sldId id="267" r:id="rId6"/>
    <p:sldId id="268" r:id="rId7"/>
    <p:sldId id="273" r:id="rId8"/>
    <p:sldId id="265" r:id="rId9"/>
    <p:sldId id="264" r:id="rId10"/>
    <p:sldId id="282" r:id="rId11"/>
    <p:sldId id="275" r:id="rId12"/>
    <p:sldId id="284" r:id="rId13"/>
    <p:sldId id="262" r:id="rId14"/>
    <p:sldId id="272" r:id="rId15"/>
    <p:sldId id="258" r:id="rId16"/>
    <p:sldId id="259" r:id="rId17"/>
    <p:sldId id="283" r:id="rId18"/>
    <p:sldId id="278" r:id="rId19"/>
    <p:sldId id="285" r:id="rId20"/>
    <p:sldId id="286" r:id="rId21"/>
    <p:sldId id="279" r:id="rId22"/>
  </p:sldIdLst>
  <p:sldSz cx="9144000" cy="6858000" type="screen4x3"/>
  <p:notesSz cx="6797675" cy="9926638"/>
  <p:defaultTextStyle>
    <a:defPPr>
      <a:defRPr lang="en-GB"/>
    </a:defPPr>
    <a:lvl1pPr algn="l" rtl="0" fontAlgn="base">
      <a:spcBef>
        <a:spcPct val="0"/>
      </a:spcBef>
      <a:spcAft>
        <a:spcPct val="0"/>
      </a:spcAft>
      <a:defRPr sz="1200" kern="1200">
        <a:solidFill>
          <a:srgbClr val="0F5494"/>
        </a:solidFill>
        <a:latin typeface="Verdana" pitchFamily="34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1200" kern="1200">
        <a:solidFill>
          <a:srgbClr val="0F5494"/>
        </a:solidFill>
        <a:latin typeface="Verdana" pitchFamily="34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1200" kern="1200">
        <a:solidFill>
          <a:srgbClr val="0F5494"/>
        </a:solidFill>
        <a:latin typeface="Verdana" pitchFamily="34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1200" kern="1200">
        <a:solidFill>
          <a:srgbClr val="0F5494"/>
        </a:solidFill>
        <a:latin typeface="Verdana" pitchFamily="34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1200" kern="1200">
        <a:solidFill>
          <a:srgbClr val="0F5494"/>
        </a:solidFill>
        <a:latin typeface="Verdana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rgbClr val="0F5494"/>
        </a:solidFill>
        <a:latin typeface="Verdana" pitchFamily="34" charset="0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rgbClr val="0F5494"/>
        </a:solidFill>
        <a:latin typeface="Verdana" pitchFamily="34" charset="0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rgbClr val="0F5494"/>
        </a:solidFill>
        <a:latin typeface="Verdana" pitchFamily="34" charset="0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rgbClr val="0F5494"/>
        </a:solidFill>
        <a:latin typeface="Verdana" pitchFamily="34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E6FD2"/>
    <a:srgbClr val="2D5EC1"/>
    <a:srgbClr val="3166CF"/>
    <a:srgbClr val="BDDEFF"/>
    <a:srgbClr val="99CCFF"/>
    <a:srgbClr val="808080"/>
    <a:srgbClr val="FFD624"/>
    <a:srgbClr val="0F549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0867" autoAdjust="0"/>
    <p:restoredTop sz="94660"/>
  </p:normalViewPr>
  <p:slideViewPr>
    <p:cSldViewPr>
      <p:cViewPr>
        <p:scale>
          <a:sx n="100" d="100"/>
          <a:sy n="100" d="100"/>
        </p:scale>
        <p:origin x="-2190" y="-32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10" cy="7201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46400" cy="4968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</a:lstStyle>
          <a:p>
            <a:endParaRPr lang="en-GB" altLang="en-US"/>
          </a:p>
        </p:txBody>
      </p:sp>
      <p:sp>
        <p:nvSpPr>
          <p:cNvPr id="37891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49688" y="0"/>
            <a:ext cx="2946400" cy="4968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>
                <a:solidFill>
                  <a:schemeClr val="tx1"/>
                </a:solidFill>
                <a:latin typeface="Arial" charset="0"/>
              </a:defRPr>
            </a:lvl1pPr>
          </a:lstStyle>
          <a:p>
            <a:endParaRPr lang="en-GB" altLang="en-US"/>
          </a:p>
        </p:txBody>
      </p:sp>
      <p:sp>
        <p:nvSpPr>
          <p:cNvPr id="37892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428163"/>
            <a:ext cx="2946400" cy="4968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</a:lstStyle>
          <a:p>
            <a:endParaRPr lang="en-GB" altLang="en-US"/>
          </a:p>
        </p:txBody>
      </p:sp>
      <p:sp>
        <p:nvSpPr>
          <p:cNvPr id="37893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49688" y="9428163"/>
            <a:ext cx="2946400" cy="4968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>
                <a:solidFill>
                  <a:schemeClr val="tx1"/>
                </a:solidFill>
                <a:latin typeface="Arial" charset="0"/>
              </a:defRPr>
            </a:lvl1pPr>
          </a:lstStyle>
          <a:p>
            <a:fld id="{638C1A2F-557E-4AE5-85AC-434FDA289343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225428613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46400" cy="4968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</a:lstStyle>
          <a:p>
            <a:endParaRPr lang="en-GB" altLang="en-US"/>
          </a:p>
        </p:txBody>
      </p:sp>
      <p:sp>
        <p:nvSpPr>
          <p:cNvPr id="3686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49688" y="0"/>
            <a:ext cx="2946400" cy="4968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>
                <a:solidFill>
                  <a:schemeClr val="tx1"/>
                </a:solidFill>
                <a:latin typeface="Arial" charset="0"/>
              </a:defRPr>
            </a:lvl1pPr>
          </a:lstStyle>
          <a:p>
            <a:endParaRPr lang="en-GB" altLang="en-US"/>
          </a:p>
        </p:txBody>
      </p:sp>
      <p:sp>
        <p:nvSpPr>
          <p:cNvPr id="36868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17575" y="744538"/>
            <a:ext cx="4964113" cy="3722687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3686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79450" y="4714875"/>
            <a:ext cx="5438775" cy="4467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en-US" smtClean="0"/>
              <a:t>Click to edit Master text styles</a:t>
            </a:r>
          </a:p>
          <a:p>
            <a:pPr lvl="1"/>
            <a:r>
              <a:rPr lang="en-GB" altLang="en-US" smtClean="0"/>
              <a:t>Second level</a:t>
            </a:r>
          </a:p>
          <a:p>
            <a:pPr lvl="2"/>
            <a:r>
              <a:rPr lang="en-GB" altLang="en-US" smtClean="0"/>
              <a:t>Third level</a:t>
            </a:r>
          </a:p>
          <a:p>
            <a:pPr lvl="3"/>
            <a:r>
              <a:rPr lang="en-GB" altLang="en-US" smtClean="0"/>
              <a:t>Fourth level</a:t>
            </a:r>
          </a:p>
          <a:p>
            <a:pPr lvl="4"/>
            <a:r>
              <a:rPr lang="en-GB" altLang="en-US" smtClean="0"/>
              <a:t>Fifth level</a:t>
            </a:r>
          </a:p>
        </p:txBody>
      </p:sp>
      <p:sp>
        <p:nvSpPr>
          <p:cNvPr id="3687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428163"/>
            <a:ext cx="2946400" cy="4968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</a:lstStyle>
          <a:p>
            <a:endParaRPr lang="en-GB" altLang="en-US"/>
          </a:p>
        </p:txBody>
      </p:sp>
      <p:sp>
        <p:nvSpPr>
          <p:cNvPr id="3687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49688" y="9428163"/>
            <a:ext cx="2946400" cy="4968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>
                <a:solidFill>
                  <a:schemeClr val="tx1"/>
                </a:solidFill>
                <a:latin typeface="Arial" charset="0"/>
              </a:defRPr>
            </a:lvl1pPr>
          </a:lstStyle>
          <a:p>
            <a:fld id="{0D38D407-60A4-4ABA-82DA-906D4F214846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2912479186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Definitions taken from ESS quality reporting guidelines, shortened</a:t>
            </a:r>
          </a:p>
          <a:p>
            <a:r>
              <a:rPr lang="en-GB" dirty="0" smtClean="0"/>
              <a:t>Relevance here </a:t>
            </a:r>
            <a:r>
              <a:rPr lang="en-GB" dirty="0" smtClean="0"/>
              <a:t>is a </a:t>
            </a:r>
            <a:r>
              <a:rPr lang="en-GB" dirty="0" smtClean="0"/>
              <a:t>narrower concept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D38D407-60A4-4ABA-82DA-906D4F214846}" type="slidenum">
              <a:rPr lang="en-GB" altLang="en-US" smtClean="0"/>
              <a:pPr/>
              <a:t>5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164340937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Issue: if timeliness is such that another full reference period has passed before release (t+4 months is already a quarter ahead)</a:t>
            </a:r>
          </a:p>
          <a:p>
            <a:r>
              <a:rPr lang="en-GB" dirty="0" smtClean="0"/>
              <a:t>ANA as sum of 4Q issues.</a:t>
            </a:r>
          </a:p>
          <a:p>
            <a:r>
              <a:rPr lang="en-GB" dirty="0" smtClean="0"/>
              <a:t>Relevance in a wider sense than the ESS quality report interpretation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D38D407-60A4-4ABA-82DA-906D4F214846}" type="slidenum">
              <a:rPr lang="en-GB" altLang="en-US" smtClean="0"/>
              <a:pPr/>
              <a:t>6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147589359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en-US" sz="1200" dirty="0" smtClean="0"/>
              <a:t>Competing risks analogy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D38D407-60A4-4ABA-82DA-906D4F214846}" type="slidenum">
              <a:rPr lang="en-GB" altLang="en-US" smtClean="0"/>
              <a:pPr/>
              <a:t>7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147589359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D38D407-60A4-4ABA-82DA-906D4F214846}" type="slidenum">
              <a:rPr lang="en-GB" altLang="en-US" smtClean="0"/>
              <a:pPr/>
              <a:t>8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153752817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Even users who</a:t>
            </a:r>
            <a:r>
              <a:rPr lang="en-GB" baseline="0" dirty="0" smtClean="0"/>
              <a:t> concentrate on one input cannot do the same if that input is subject to revisions.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D38D407-60A4-4ABA-82DA-906D4F214846}" type="slidenum">
              <a:rPr lang="en-GB" altLang="en-US" smtClean="0"/>
              <a:pPr/>
              <a:t>11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13990100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Also cyclically adjusted GG balance, productivity, output gap, … , </a:t>
            </a:r>
            <a:r>
              <a:rPr lang="en-US" altLang="en-US" sz="1200" dirty="0" smtClean="0"/>
              <a:t>primary commodity prices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D38D407-60A4-4ABA-82DA-906D4F214846}" type="slidenum">
              <a:rPr lang="en-GB" altLang="en-US" smtClean="0"/>
              <a:pPr/>
              <a:t>14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113194691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>
            <a:spLocks noChangeArrowheads="1"/>
          </p:cNvSpPr>
          <p:nvPr/>
        </p:nvSpPr>
        <p:spPr bwMode="auto">
          <a:xfrm>
            <a:off x="0" y="981075"/>
            <a:ext cx="9180513" cy="5876925"/>
          </a:xfrm>
          <a:prstGeom prst="rect">
            <a:avLst/>
          </a:prstGeom>
          <a:solidFill>
            <a:srgbClr val="0F5494"/>
          </a:solidFill>
          <a:ln w="25400" algn="ctr">
            <a:solidFill>
              <a:srgbClr val="0F5494"/>
            </a:solidFill>
            <a:miter lim="800000"/>
            <a:headEnd/>
            <a:tailEnd/>
          </a:ln>
          <a:effectLst>
            <a:outerShdw dist="23000" dir="5400000" rotWithShape="0">
              <a:srgbClr val="000000">
                <a:alpha val="34999"/>
              </a:srgbClr>
            </a:outerShdw>
          </a:effectLst>
        </p:spPr>
        <p:txBody>
          <a:bodyPr anchor="ctr"/>
          <a:lstStyle/>
          <a:p>
            <a:pPr algn="ctr" defTabSz="45720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800">
              <a:solidFill>
                <a:schemeClr val="lt1"/>
              </a:solidFill>
              <a:latin typeface="+mn-lt"/>
            </a:endParaRPr>
          </a:p>
        </p:txBody>
      </p:sp>
      <p:pic>
        <p:nvPicPr>
          <p:cNvPr id="3086" name="Picture 6" descr="LOGO CE-EN-quadri.eps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7638" y="258763"/>
            <a:ext cx="1436687" cy="9985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076" name="Rectangle 4"/>
          <p:cNvSpPr>
            <a:spLocks noGrp="1" noChangeArrowheads="1"/>
          </p:cNvSpPr>
          <p:nvPr>
            <p:ph type="ctrTitle"/>
          </p:nvPr>
        </p:nvSpPr>
        <p:spPr>
          <a:xfrm>
            <a:off x="3995738" y="2565400"/>
            <a:ext cx="5040312" cy="790575"/>
          </a:xfrm>
        </p:spPr>
        <p:txBody>
          <a:bodyPr/>
          <a:lstStyle>
            <a:lvl1pPr marL="3175">
              <a:defRPr sz="7600">
                <a:solidFill>
                  <a:srgbClr val="FFD624"/>
                </a:solidFill>
              </a:defRPr>
            </a:lvl1pPr>
          </a:lstStyle>
          <a:p>
            <a:pPr lvl="0"/>
            <a:r>
              <a:rPr lang="en-US" altLang="en-US" noProof="0" smtClean="0"/>
              <a:t>Click to edit Master title style</a:t>
            </a:r>
            <a:endParaRPr lang="en-GB" altLang="en-US" noProof="0" smtClean="0"/>
          </a:p>
        </p:txBody>
      </p:sp>
      <p:sp>
        <p:nvSpPr>
          <p:cNvPr id="3077" name="Rectangle 5"/>
          <p:cNvSpPr>
            <a:spLocks noGrp="1" noChangeArrowheads="1"/>
          </p:cNvSpPr>
          <p:nvPr>
            <p:ph type="subTitle" idx="1"/>
          </p:nvPr>
        </p:nvSpPr>
        <p:spPr>
          <a:xfrm>
            <a:off x="611188" y="3716338"/>
            <a:ext cx="8532812" cy="1728787"/>
          </a:xfrm>
        </p:spPr>
        <p:txBody>
          <a:bodyPr/>
          <a:lstStyle>
            <a:lvl1pPr marL="0" indent="0">
              <a:buFontTx/>
              <a:buNone/>
              <a:defRPr sz="3000" b="1" i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altLang="en-US" noProof="0" smtClean="0"/>
              <a:t>Click to edit Master subtitle style</a:t>
            </a:r>
            <a:endParaRPr lang="en-GB" altLang="en-US" noProof="0" smtClean="0"/>
          </a:p>
        </p:txBody>
      </p:sp>
      <p:sp>
        <p:nvSpPr>
          <p:cNvPr id="3078" name="Rectangle 6"/>
          <p:cNvSpPr>
            <a:spLocks noGrp="1" noChangeArrowheads="1"/>
          </p:cNvSpPr>
          <p:nvPr>
            <p:ph type="dt" sz="half" idx="2"/>
          </p:nvPr>
        </p:nvSpPr>
        <p:spPr/>
        <p:txBody>
          <a:bodyPr/>
          <a:lstStyle>
            <a:lvl1pPr>
              <a:defRPr sz="1200" b="1">
                <a:solidFill>
                  <a:schemeClr val="bg1"/>
                </a:solidFill>
                <a:latin typeface="+mn-lt"/>
              </a:defRPr>
            </a:lvl1pPr>
          </a:lstStyle>
          <a:p>
            <a:endParaRPr lang="en-GB" altLang="en-US"/>
          </a:p>
        </p:txBody>
      </p:sp>
      <p:sp>
        <p:nvSpPr>
          <p:cNvPr id="3079" name="Rectangle 7"/>
          <p:cNvSpPr>
            <a:spLocks noGrp="1" noChangeArrowheads="1"/>
          </p:cNvSpPr>
          <p:nvPr>
            <p:ph type="ftr" sz="quarter" idx="3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  <a:latin typeface="+mn-lt"/>
              </a:defRPr>
            </a:lvl1pPr>
          </a:lstStyle>
          <a:p>
            <a:endParaRPr lang="en-GB" altLang="en-US"/>
          </a:p>
        </p:txBody>
      </p:sp>
      <p:sp>
        <p:nvSpPr>
          <p:cNvPr id="3080" name="Rectangle 8"/>
          <p:cNvSpPr>
            <a:spLocks noGrp="1" noChangeArrowheads="1"/>
          </p:cNvSpPr>
          <p:nvPr>
            <p:ph type="sldNum" sz="quarter" idx="4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  <a:latin typeface="+mn-lt"/>
              </a:defRPr>
            </a:lvl1pPr>
          </a:lstStyle>
          <a:p>
            <a:fld id="{15D9F3E7-1F64-4E31-AACE-B4A2AFFBEC19}" type="slidenum">
              <a:rPr lang="en-GB" altLang="en-US"/>
              <a:pPr/>
              <a:t>‹#›</a:t>
            </a:fld>
            <a:endParaRPr lang="en-GB" alt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4267200" y="6659563"/>
            <a:ext cx="611188" cy="215900"/>
          </a:xfrm>
          <a:prstGeom prst="rect">
            <a:avLst/>
          </a:prstGeom>
          <a:solidFill>
            <a:srgbClr val="133176"/>
          </a:solidFill>
          <a:ln>
            <a:solidFill>
              <a:srgbClr val="13317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45720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80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F82C143-C35D-4DB1-AF1A-635E3815C73F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26805564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2A89E9D-BAE2-42C4-AF27-0A344146407F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216682874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2492375"/>
            <a:ext cx="4038600" cy="352901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2492375"/>
            <a:ext cx="4038600" cy="352901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5D3E346-3ABA-4E5A-BBA6-0D83CAC99010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349937404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C90C118-9D51-4A02-9B9A-120B255D2486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279455285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C3E85FD-DF72-4651-8D60-6CEC3331DB80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180971266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F2EA5CB-5489-4157-BB0A-3203580E169B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169265244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749286D-2C64-4008-B16E-74B3B6068AE6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241872537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A6CBD7D-EB1B-426C-9D9A-4DC45BC42ABC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339872714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6C617AF-25A2-45C3-A581-E11FC35A0B54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9193470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15113" y="1339850"/>
            <a:ext cx="2071687" cy="46815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95288" y="1339850"/>
            <a:ext cx="6067425" cy="46815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65D9877-0BA5-4DCC-8687-6D3F16ADF6EE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302283838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395288" y="1339850"/>
            <a:ext cx="8229600" cy="9366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en-US" smtClean="0"/>
              <a:t>Title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2492375"/>
            <a:ext cx="8229600" cy="35290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BE" altLang="en-US" smtClean="0"/>
              <a:t>Second level</a:t>
            </a:r>
            <a:endParaRPr lang="en-GB" altLang="en-US" smtClean="0"/>
          </a:p>
          <a:p>
            <a:pPr lvl="1"/>
            <a:r>
              <a:rPr lang="en-GB" altLang="en-US" smtClean="0"/>
              <a:t>Third level</a:t>
            </a:r>
          </a:p>
          <a:p>
            <a:pPr lvl="2"/>
            <a:r>
              <a:rPr lang="en-GB" altLang="en-US" smtClean="0"/>
              <a:t>- Fourth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solidFill>
                  <a:schemeClr val="tx1"/>
                </a:solidFill>
                <a:latin typeface="Arial" charset="0"/>
              </a:defRPr>
            </a:lvl1pPr>
          </a:lstStyle>
          <a:p>
            <a:endParaRPr lang="en-GB" alt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solidFill>
                  <a:schemeClr val="tx1"/>
                </a:solidFill>
                <a:latin typeface="Arial" charset="0"/>
              </a:defRPr>
            </a:lvl1pPr>
          </a:lstStyle>
          <a:p>
            <a:endParaRPr lang="en-GB" alt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solidFill>
                  <a:schemeClr val="tx1"/>
                </a:solidFill>
                <a:latin typeface="Arial" charset="0"/>
              </a:defRPr>
            </a:lvl1pPr>
          </a:lstStyle>
          <a:p>
            <a:fld id="{ECB78672-6FA6-4F15-B110-B4762D7E7F13}" type="slidenum">
              <a:rPr lang="en-GB" altLang="en-US"/>
              <a:pPr/>
              <a:t>‹#›</a:t>
            </a:fld>
            <a:endParaRPr lang="en-GB" altLang="en-US"/>
          </a:p>
        </p:txBody>
      </p:sp>
      <p:sp>
        <p:nvSpPr>
          <p:cNvPr id="15" name="Rectangle 14"/>
          <p:cNvSpPr/>
          <p:nvPr/>
        </p:nvSpPr>
        <p:spPr>
          <a:xfrm>
            <a:off x="0" y="0"/>
            <a:ext cx="9144000" cy="957263"/>
          </a:xfrm>
          <a:prstGeom prst="rect">
            <a:avLst/>
          </a:prstGeom>
          <a:solidFill>
            <a:srgbClr val="0F5494"/>
          </a:solidFill>
          <a:ln>
            <a:solidFill>
              <a:srgbClr val="0F549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45720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800"/>
          </a:p>
        </p:txBody>
      </p:sp>
      <p:sp>
        <p:nvSpPr>
          <p:cNvPr id="7" name="Rectangle 6"/>
          <p:cNvSpPr/>
          <p:nvPr/>
        </p:nvSpPr>
        <p:spPr>
          <a:xfrm>
            <a:off x="4262438" y="6659563"/>
            <a:ext cx="611187" cy="198437"/>
          </a:xfrm>
          <a:prstGeom prst="rect">
            <a:avLst/>
          </a:prstGeom>
          <a:solidFill>
            <a:srgbClr val="133176"/>
          </a:solidFill>
          <a:ln>
            <a:solidFill>
              <a:srgbClr val="13317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45720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800"/>
          </a:p>
        </p:txBody>
      </p:sp>
      <p:pic>
        <p:nvPicPr>
          <p:cNvPr id="1041" name="Picture 17" descr="LOGO CE_Vertical_EN_NEG_quadri_HR"/>
          <p:cNvPicPr>
            <a:picLocks noChangeAspect="1" noChangeArrowheads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7638" y="258763"/>
            <a:ext cx="1436687" cy="10048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marL="358775" algn="l" rtl="0" eaLnBrk="1" fontAlgn="base" hangingPunct="1">
        <a:spcBef>
          <a:spcPct val="0"/>
        </a:spcBef>
        <a:spcAft>
          <a:spcPct val="0"/>
        </a:spcAft>
        <a:defRPr sz="3000" b="1">
          <a:solidFill>
            <a:srgbClr val="0F5494"/>
          </a:solidFill>
          <a:latin typeface="+mj-lt"/>
          <a:ea typeface="+mj-ea"/>
          <a:cs typeface="+mj-cs"/>
        </a:defRPr>
      </a:lvl1pPr>
      <a:lvl2pPr marL="358775" algn="l" rtl="0" eaLnBrk="1" fontAlgn="base" hangingPunct="1">
        <a:spcBef>
          <a:spcPct val="0"/>
        </a:spcBef>
        <a:spcAft>
          <a:spcPct val="0"/>
        </a:spcAft>
        <a:defRPr sz="3000" b="1">
          <a:solidFill>
            <a:srgbClr val="0F5494"/>
          </a:solidFill>
          <a:latin typeface="Verdana" pitchFamily="34" charset="0"/>
        </a:defRPr>
      </a:lvl2pPr>
      <a:lvl3pPr marL="358775" algn="l" rtl="0" eaLnBrk="1" fontAlgn="base" hangingPunct="1">
        <a:spcBef>
          <a:spcPct val="0"/>
        </a:spcBef>
        <a:spcAft>
          <a:spcPct val="0"/>
        </a:spcAft>
        <a:defRPr sz="3000" b="1">
          <a:solidFill>
            <a:srgbClr val="0F5494"/>
          </a:solidFill>
          <a:latin typeface="Verdana" pitchFamily="34" charset="0"/>
        </a:defRPr>
      </a:lvl3pPr>
      <a:lvl4pPr marL="358775" algn="l" rtl="0" eaLnBrk="1" fontAlgn="base" hangingPunct="1">
        <a:spcBef>
          <a:spcPct val="0"/>
        </a:spcBef>
        <a:spcAft>
          <a:spcPct val="0"/>
        </a:spcAft>
        <a:defRPr sz="3000" b="1">
          <a:solidFill>
            <a:srgbClr val="0F5494"/>
          </a:solidFill>
          <a:latin typeface="Verdana" pitchFamily="34" charset="0"/>
        </a:defRPr>
      </a:lvl4pPr>
      <a:lvl5pPr marL="358775" algn="l" rtl="0" eaLnBrk="1" fontAlgn="base" hangingPunct="1">
        <a:spcBef>
          <a:spcPct val="0"/>
        </a:spcBef>
        <a:spcAft>
          <a:spcPct val="0"/>
        </a:spcAft>
        <a:defRPr sz="3000" b="1">
          <a:solidFill>
            <a:srgbClr val="0F5494"/>
          </a:solidFill>
          <a:latin typeface="Verdana" pitchFamily="34" charset="0"/>
        </a:defRPr>
      </a:lvl5pPr>
      <a:lvl6pPr marL="815975" algn="l" rtl="0" eaLnBrk="1" fontAlgn="base" hangingPunct="1">
        <a:spcBef>
          <a:spcPct val="0"/>
        </a:spcBef>
        <a:spcAft>
          <a:spcPct val="0"/>
        </a:spcAft>
        <a:defRPr sz="3000" b="1">
          <a:solidFill>
            <a:srgbClr val="0F5494"/>
          </a:solidFill>
          <a:latin typeface="Verdana" pitchFamily="34" charset="0"/>
        </a:defRPr>
      </a:lvl6pPr>
      <a:lvl7pPr marL="1273175" algn="l" rtl="0" eaLnBrk="1" fontAlgn="base" hangingPunct="1">
        <a:spcBef>
          <a:spcPct val="0"/>
        </a:spcBef>
        <a:spcAft>
          <a:spcPct val="0"/>
        </a:spcAft>
        <a:defRPr sz="3000" b="1">
          <a:solidFill>
            <a:srgbClr val="0F5494"/>
          </a:solidFill>
          <a:latin typeface="Verdana" pitchFamily="34" charset="0"/>
        </a:defRPr>
      </a:lvl7pPr>
      <a:lvl8pPr marL="1730375" algn="l" rtl="0" eaLnBrk="1" fontAlgn="base" hangingPunct="1">
        <a:spcBef>
          <a:spcPct val="0"/>
        </a:spcBef>
        <a:spcAft>
          <a:spcPct val="0"/>
        </a:spcAft>
        <a:defRPr sz="3000" b="1">
          <a:solidFill>
            <a:srgbClr val="0F5494"/>
          </a:solidFill>
          <a:latin typeface="Verdana" pitchFamily="34" charset="0"/>
        </a:defRPr>
      </a:lvl8pPr>
      <a:lvl9pPr marL="2187575" algn="l" rtl="0" eaLnBrk="1" fontAlgn="base" hangingPunct="1">
        <a:spcBef>
          <a:spcPct val="0"/>
        </a:spcBef>
        <a:spcAft>
          <a:spcPct val="0"/>
        </a:spcAft>
        <a:defRPr sz="3000" b="1">
          <a:solidFill>
            <a:srgbClr val="0F5494"/>
          </a:solidFill>
          <a:latin typeface="Verdana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lr>
          <a:schemeClr val="bg1"/>
        </a:buClr>
        <a:buChar char="•"/>
        <a:defRPr sz="2400" i="1">
          <a:solidFill>
            <a:srgbClr val="0F5494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lr>
          <a:srgbClr val="009FBA"/>
        </a:buClr>
        <a:buChar char="•"/>
        <a:defRPr sz="2000" b="1">
          <a:solidFill>
            <a:srgbClr val="0F5494"/>
          </a:solidFill>
          <a:latin typeface="+mn-lt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defRPr sz="1400">
          <a:solidFill>
            <a:srgbClr val="0F5494"/>
          </a:solidFill>
          <a:latin typeface="+mn-lt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Arial" charset="0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Arial" charset="0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Arial" charset="0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Arial" charset="0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Arial" charset="0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Arial" charset="0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hyperlink" Target="http://ec.europa.eu/economy_finance/economic_governance/the_european_semester/index_en.htm" TargetMode="Externa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hyperlink" Target="http://ec.europa.eu/economy_finance/publications/eeip/pdf/ip025_en.pdf" TargetMode="Externa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5" name="Rectangle 5"/>
          <p:cNvSpPr>
            <a:spLocks noGrp="1" noChangeArrowheads="1"/>
          </p:cNvSpPr>
          <p:nvPr>
            <p:ph type="ctrTitle"/>
          </p:nvPr>
        </p:nvSpPr>
        <p:spPr>
          <a:xfrm>
            <a:off x="467544" y="1628800"/>
            <a:ext cx="8568506" cy="1727175"/>
          </a:xfrm>
        </p:spPr>
        <p:txBody>
          <a:bodyPr/>
          <a:lstStyle/>
          <a:p>
            <a:r>
              <a:rPr lang="en-GB" altLang="en-US" sz="4000" dirty="0" smtClean="0"/>
              <a:t>How does early statistical output become late statistical input?</a:t>
            </a:r>
            <a:endParaRPr lang="en-GB" altLang="en-US" sz="4000" dirty="0"/>
          </a:p>
        </p:txBody>
      </p:sp>
      <p:sp>
        <p:nvSpPr>
          <p:cNvPr id="81926" name="Rectangle 6"/>
          <p:cNvSpPr>
            <a:spLocks noGrp="1" noChangeArrowheads="1"/>
          </p:cNvSpPr>
          <p:nvPr>
            <p:ph type="subTitle" idx="1"/>
          </p:nvPr>
        </p:nvSpPr>
        <p:spPr>
          <a:xfrm>
            <a:off x="611188" y="3716338"/>
            <a:ext cx="8532812" cy="2664990"/>
          </a:xfrm>
        </p:spPr>
        <p:txBody>
          <a:bodyPr/>
          <a:lstStyle/>
          <a:p>
            <a:pPr algn="ctr"/>
            <a:r>
              <a:rPr lang="fr-BE" altLang="en-US" dirty="0" smtClean="0"/>
              <a:t>CESS 2016 – Session C3 "</a:t>
            </a:r>
            <a:r>
              <a:rPr lang="fr-BE" altLang="en-US" dirty="0" err="1" smtClean="0"/>
              <a:t>Timely</a:t>
            </a:r>
            <a:r>
              <a:rPr lang="fr-BE" altLang="en-US" dirty="0" smtClean="0"/>
              <a:t> </a:t>
            </a:r>
            <a:r>
              <a:rPr lang="fr-BE" altLang="en-US" dirty="0" err="1" smtClean="0"/>
              <a:t>estimates</a:t>
            </a:r>
            <a:r>
              <a:rPr lang="fr-BE" altLang="en-US" dirty="0" smtClean="0"/>
              <a:t> of </a:t>
            </a:r>
            <a:r>
              <a:rPr lang="fr-BE" altLang="en-US" dirty="0" err="1" smtClean="0"/>
              <a:t>economic</a:t>
            </a:r>
            <a:r>
              <a:rPr lang="fr-BE" altLang="en-US" dirty="0" smtClean="0"/>
              <a:t> </a:t>
            </a:r>
            <a:r>
              <a:rPr lang="fr-BE" altLang="en-US" dirty="0" err="1" smtClean="0"/>
              <a:t>indicators</a:t>
            </a:r>
            <a:r>
              <a:rPr lang="fr-BE" altLang="en-US" dirty="0" smtClean="0"/>
              <a:t>"</a:t>
            </a:r>
          </a:p>
          <a:p>
            <a:pPr algn="ctr"/>
            <a:endParaRPr lang="fr-BE" altLang="en-US" dirty="0" smtClean="0"/>
          </a:p>
          <a:p>
            <a:pPr algn="r"/>
            <a:r>
              <a:rPr lang="fr-BE" altLang="en-US" sz="2000" dirty="0" smtClean="0"/>
              <a:t>Ingo Kuhnert</a:t>
            </a:r>
          </a:p>
          <a:p>
            <a:pPr algn="r"/>
            <a:r>
              <a:rPr lang="fr-BE" altLang="en-US" sz="2000" dirty="0" err="1" smtClean="0"/>
              <a:t>European</a:t>
            </a:r>
            <a:r>
              <a:rPr lang="fr-BE" altLang="en-US" sz="2000" dirty="0" smtClean="0"/>
              <a:t> Commission</a:t>
            </a:r>
          </a:p>
          <a:p>
            <a:pPr algn="r"/>
            <a:r>
              <a:rPr lang="fr-BE" altLang="en-US" sz="2000" dirty="0" smtClean="0"/>
              <a:t>DG </a:t>
            </a:r>
            <a:r>
              <a:rPr lang="fr-BE" altLang="en-US" sz="2000" dirty="0" err="1" smtClean="0"/>
              <a:t>Economic</a:t>
            </a:r>
            <a:r>
              <a:rPr lang="fr-BE" altLang="en-US" sz="2000" dirty="0" smtClean="0"/>
              <a:t> and Financial </a:t>
            </a:r>
            <a:r>
              <a:rPr lang="fr-BE" altLang="en-US" sz="2000" dirty="0" err="1" smtClean="0"/>
              <a:t>Affairs</a:t>
            </a:r>
            <a:endParaRPr lang="en-GB" altLang="en-US" sz="2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70" name="Rectangle 2"/>
          <p:cNvSpPr>
            <a:spLocks noGrp="1" noChangeArrowheads="1"/>
          </p:cNvSpPr>
          <p:nvPr>
            <p:ph type="title"/>
          </p:nvPr>
        </p:nvSpPr>
        <p:spPr>
          <a:xfrm>
            <a:off x="395288" y="1339851"/>
            <a:ext cx="8229600" cy="720998"/>
          </a:xfrm>
        </p:spPr>
        <p:txBody>
          <a:bodyPr/>
          <a:lstStyle/>
          <a:p>
            <a:r>
              <a:rPr lang="en-US" altLang="en-US" sz="2400" dirty="0" smtClean="0"/>
              <a:t>How statisticians see timeliness</a:t>
            </a:r>
            <a:endParaRPr lang="en-US" altLang="en-US" sz="2400" dirty="0"/>
          </a:p>
        </p:txBody>
      </p:sp>
      <p:sp>
        <p:nvSpPr>
          <p:cNvPr id="8397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en-US" dirty="0" smtClean="0"/>
              <a:t>&lt;Picture&gt;</a:t>
            </a:r>
            <a:endParaRPr lang="en-US" altLang="en-US" dirty="0"/>
          </a:p>
        </p:txBody>
      </p:sp>
      <p:pic>
        <p:nvPicPr>
          <p:cNvPr id="91139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060848"/>
            <a:ext cx="9105404" cy="4543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693248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70" name="Rectangle 2"/>
          <p:cNvSpPr>
            <a:spLocks noGrp="1" noChangeArrowheads="1"/>
          </p:cNvSpPr>
          <p:nvPr>
            <p:ph type="title"/>
          </p:nvPr>
        </p:nvSpPr>
        <p:spPr>
          <a:xfrm>
            <a:off x="395536" y="1211883"/>
            <a:ext cx="8229600" cy="936625"/>
          </a:xfrm>
        </p:spPr>
        <p:txBody>
          <a:bodyPr/>
          <a:lstStyle/>
          <a:p>
            <a:r>
              <a:rPr lang="en-US" altLang="en-US" sz="2400" dirty="0" smtClean="0"/>
              <a:t>How data users see timeliness</a:t>
            </a:r>
            <a:endParaRPr lang="en-US" altLang="en-US" sz="2400" dirty="0"/>
          </a:p>
        </p:txBody>
      </p:sp>
      <p:sp>
        <p:nvSpPr>
          <p:cNvPr id="8397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en-US" dirty="0" smtClean="0"/>
              <a:t>&lt;Picture&gt;</a:t>
            </a:r>
            <a:endParaRPr lang="en-US" altLang="en-US" dirty="0"/>
          </a:p>
        </p:txBody>
      </p:sp>
      <p:pic>
        <p:nvPicPr>
          <p:cNvPr id="9011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6712" y="2132856"/>
            <a:ext cx="7496175" cy="4276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1966905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250">
        <p:fade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 smtClean="0"/>
              <a:t>Outline</a:t>
            </a:r>
            <a:endParaRPr lang="en-US" altLang="en-US" dirty="0"/>
          </a:p>
        </p:txBody>
      </p:sp>
      <p:sp>
        <p:nvSpPr>
          <p:cNvPr id="8397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457200" indent="-457200">
              <a:buFont typeface="+mj-lt"/>
              <a:buAutoNum type="arabicPeriod"/>
            </a:pPr>
            <a:r>
              <a:rPr lang="en-US" altLang="en-US" dirty="0" smtClean="0"/>
              <a:t>1. Timeliness and other </a:t>
            </a:r>
            <a:r>
              <a:rPr lang="en-US" altLang="en-US" dirty="0" smtClean="0"/>
              <a:t>key quality </a:t>
            </a:r>
            <a:r>
              <a:rPr lang="en-US" altLang="en-US" dirty="0" smtClean="0"/>
              <a:t>features</a:t>
            </a:r>
          </a:p>
          <a:p>
            <a:pPr marL="457200" indent="-457200">
              <a:buFont typeface="+mj-lt"/>
              <a:buAutoNum type="arabicPeriod"/>
            </a:pPr>
            <a:r>
              <a:rPr lang="en-US" altLang="en-US" dirty="0" smtClean="0"/>
              <a:t>2. Timing</a:t>
            </a:r>
          </a:p>
          <a:p>
            <a:pPr marL="457200" indent="-457200">
              <a:buFont typeface="+mj-lt"/>
              <a:buAutoNum type="arabicPeriod"/>
            </a:pPr>
            <a:r>
              <a:rPr lang="en-US" altLang="en-US" dirty="0" smtClean="0"/>
              <a:t>3. A case study</a:t>
            </a:r>
          </a:p>
          <a:p>
            <a:pPr marL="457200" indent="-457200">
              <a:buFont typeface="+mj-lt"/>
              <a:buAutoNum type="arabicPeriod"/>
            </a:pPr>
            <a:r>
              <a:rPr lang="en-US" altLang="en-US" dirty="0" smtClean="0"/>
              <a:t>4. How to adapt</a:t>
            </a:r>
          </a:p>
          <a:p>
            <a:pPr marL="457200" indent="-457200">
              <a:buFont typeface="+mj-lt"/>
              <a:buAutoNum type="arabicPeriod"/>
            </a:pPr>
            <a:r>
              <a:rPr lang="en-US" altLang="en-US" dirty="0" smtClean="0"/>
              <a:t>5. Conclusions</a:t>
            </a:r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8888004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 smtClean="0"/>
              <a:t>Key quality features of statistics</a:t>
            </a:r>
            <a:endParaRPr lang="en-US" altLang="en-US" dirty="0"/>
          </a:p>
        </p:txBody>
      </p:sp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82967953"/>
              </p:ext>
            </p:extLst>
          </p:nvPr>
        </p:nvGraphicFramePr>
        <p:xfrm>
          <a:off x="683568" y="2492896"/>
          <a:ext cx="7848872" cy="3974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00200"/>
                <a:gridCol w="6048672"/>
              </a:tblGrid>
              <a:tr h="705678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800" b="1" i="0" kern="1200" dirty="0" smtClean="0">
                          <a:solidFill>
                            <a:srgbClr val="0F5494"/>
                          </a:solidFill>
                          <a:latin typeface="+mn-lt"/>
                          <a:ea typeface="+mn-ea"/>
                          <a:cs typeface="+mn-cs"/>
                        </a:rPr>
                        <a:t>Timeliness</a:t>
                      </a:r>
                      <a:endParaRPr lang="en-GB" sz="1800" b="1" i="0" kern="1200" dirty="0">
                        <a:solidFill>
                          <a:srgbClr val="0F5494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800" i="0" kern="1200" dirty="0" smtClean="0">
                          <a:solidFill>
                            <a:srgbClr val="0F5494"/>
                          </a:solidFill>
                          <a:latin typeface="+mn-lt"/>
                          <a:ea typeface="+mn-ea"/>
                          <a:cs typeface="+mn-cs"/>
                        </a:rPr>
                        <a:t>the length of time between data availability and the phenomenon they describe</a:t>
                      </a:r>
                      <a:endParaRPr lang="en-GB" sz="1800" i="0" kern="1200" dirty="0">
                        <a:solidFill>
                          <a:srgbClr val="0F5494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noFill/>
                  </a:tcPr>
                </a:tc>
              </a:tr>
              <a:tr h="446450"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endParaRPr lang="en-GB" sz="1800" i="0" kern="1200" dirty="0">
                        <a:solidFill>
                          <a:srgbClr val="0F5494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800" i="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but also</a:t>
                      </a:r>
                      <a:endParaRPr lang="en-GB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noFill/>
                  </a:tcPr>
                </a:tc>
              </a:tr>
              <a:tr h="705678">
                <a:tc>
                  <a:txBody>
                    <a:bodyPr/>
                    <a:lstStyle/>
                    <a:p>
                      <a:r>
                        <a:rPr lang="en-GB" sz="1800" i="0" dirty="0" smtClean="0">
                          <a:solidFill>
                            <a:srgbClr val="0F5494"/>
                          </a:solidFill>
                          <a:latin typeface="+mn-lt"/>
                          <a:ea typeface="+mn-ea"/>
                          <a:cs typeface="+mn-cs"/>
                        </a:rPr>
                        <a:t>Punctuality</a:t>
                      </a:r>
                      <a:endParaRPr lang="en-GB" sz="1800" i="0" dirty="0">
                        <a:solidFill>
                          <a:srgbClr val="0F5494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en-GB" sz="1800" i="0" kern="1200" dirty="0" smtClean="0">
                          <a:solidFill>
                            <a:srgbClr val="0F5494"/>
                          </a:solidFill>
                          <a:latin typeface="+mn-lt"/>
                          <a:ea typeface="+mn-ea"/>
                          <a:cs typeface="+mn-cs"/>
                        </a:rPr>
                        <a:t>the time lag between the actual delivery of data and the scheduled release target date</a:t>
                      </a:r>
                      <a:endParaRPr lang="en-GB" sz="1800" i="0" kern="1200" dirty="0">
                        <a:solidFill>
                          <a:srgbClr val="0F5494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noFill/>
                  </a:tcPr>
                </a:tc>
              </a:tr>
              <a:tr h="705678"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en-GB" sz="1800" i="0" kern="1200" dirty="0" smtClean="0">
                          <a:solidFill>
                            <a:srgbClr val="0F5494"/>
                          </a:solidFill>
                          <a:latin typeface="+mn-lt"/>
                          <a:ea typeface="+mn-ea"/>
                          <a:cs typeface="+mn-cs"/>
                        </a:rPr>
                        <a:t>Accuracy </a:t>
                      </a:r>
                      <a:endParaRPr lang="en-GB" sz="1800" i="0" kern="1200" dirty="0">
                        <a:solidFill>
                          <a:srgbClr val="0F5494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en-GB" sz="1800" i="0" kern="1200" dirty="0" smtClean="0">
                          <a:solidFill>
                            <a:srgbClr val="0F5494"/>
                          </a:solidFill>
                          <a:latin typeface="+mn-lt"/>
                          <a:ea typeface="+mn-ea"/>
                          <a:cs typeface="+mn-cs"/>
                        </a:rPr>
                        <a:t>the degree of closeness of estimates to the true values they were intended to measure</a:t>
                      </a:r>
                      <a:endParaRPr lang="en-GB" sz="1800" i="0" kern="1200" dirty="0">
                        <a:solidFill>
                          <a:srgbClr val="0F5494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noFill/>
                  </a:tcPr>
                </a:tc>
              </a:tr>
              <a:tr h="705678"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en-GB" sz="1800" i="0" kern="1200" dirty="0" smtClean="0">
                          <a:solidFill>
                            <a:srgbClr val="0F5494"/>
                          </a:solidFill>
                          <a:latin typeface="+mn-lt"/>
                          <a:ea typeface="+mn-ea"/>
                          <a:cs typeface="+mn-cs"/>
                        </a:rPr>
                        <a:t>Reliability </a:t>
                      </a:r>
                      <a:endParaRPr lang="en-GB" sz="1800" i="0" kern="1200" dirty="0">
                        <a:solidFill>
                          <a:srgbClr val="0F5494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en-GB" sz="1800" i="0" kern="1200" dirty="0" smtClean="0">
                          <a:solidFill>
                            <a:srgbClr val="0F5494"/>
                          </a:solidFill>
                          <a:latin typeface="+mn-lt"/>
                          <a:ea typeface="+mn-ea"/>
                          <a:cs typeface="+mn-cs"/>
                        </a:rPr>
                        <a:t>the closeness of the initial estimated value to the subsequent estimated value</a:t>
                      </a:r>
                      <a:endParaRPr lang="en-GB" sz="1800" i="0" kern="1200" dirty="0">
                        <a:solidFill>
                          <a:srgbClr val="0F5494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noFill/>
                  </a:tcPr>
                </a:tc>
              </a:tr>
              <a:tr h="705678"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en-GB" sz="1800" i="0" kern="1200" dirty="0" smtClean="0">
                          <a:solidFill>
                            <a:srgbClr val="0F5494"/>
                          </a:solidFill>
                          <a:latin typeface="+mn-lt"/>
                          <a:ea typeface="+mn-ea"/>
                          <a:cs typeface="+mn-cs"/>
                        </a:rPr>
                        <a:t>Relevance</a:t>
                      </a:r>
                      <a:endParaRPr lang="en-GB" sz="1800" i="0" kern="1200" dirty="0">
                        <a:solidFill>
                          <a:srgbClr val="0F5494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en-GB" sz="1800" i="0" kern="1200" dirty="0" smtClean="0">
                          <a:solidFill>
                            <a:srgbClr val="0F5494"/>
                          </a:solidFill>
                          <a:latin typeface="+mn-lt"/>
                          <a:ea typeface="+mn-ea"/>
                          <a:cs typeface="+mn-cs"/>
                        </a:rPr>
                        <a:t>the degree to which statistical information meets user needs (includes Completeness)</a:t>
                      </a:r>
                      <a:endParaRPr lang="en-GB" sz="1800" i="0" kern="1200" dirty="0">
                        <a:solidFill>
                          <a:srgbClr val="0F5494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noFill/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2063566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70" name="Rectangle 2"/>
          <p:cNvSpPr>
            <a:spLocks noGrp="1" noChangeArrowheads="1"/>
          </p:cNvSpPr>
          <p:nvPr>
            <p:ph type="title"/>
          </p:nvPr>
        </p:nvSpPr>
        <p:spPr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r>
              <a:rPr lang="en-US" altLang="en-US" dirty="0"/>
              <a:t>Key quality features of </a:t>
            </a:r>
            <a:r>
              <a:rPr lang="en-US" altLang="en-US" dirty="0" smtClean="0"/>
              <a:t>statistics II</a:t>
            </a:r>
            <a:endParaRPr lang="en-US" altLang="en-US" dirty="0"/>
          </a:p>
        </p:txBody>
      </p:sp>
      <p:sp>
        <p:nvSpPr>
          <p:cNvPr id="8397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altLang="en-US" sz="2000" dirty="0" smtClean="0"/>
              <a:t>How does timeliness relate to: </a:t>
            </a:r>
          </a:p>
          <a:p>
            <a:pPr>
              <a:buClrTx/>
              <a:buFontTx/>
              <a:buChar char="-"/>
            </a:pPr>
            <a:r>
              <a:rPr lang="en-US" altLang="en-US" sz="2000" dirty="0" smtClean="0"/>
              <a:t>Frequency: ambivalent – higher frequency means earlier data, but shorter reporting periods make data look old sooner</a:t>
            </a:r>
          </a:p>
          <a:p>
            <a:pPr>
              <a:buClrTx/>
              <a:buFontTx/>
              <a:buChar char="-"/>
            </a:pPr>
            <a:r>
              <a:rPr lang="en-US" altLang="en-US" sz="2000" dirty="0" smtClean="0"/>
              <a:t>Reliability: more or less badly. Also, if timeliness is improved via an additional early release, there is more revision slots</a:t>
            </a:r>
          </a:p>
          <a:p>
            <a:pPr>
              <a:buClrTx/>
              <a:buFontTx/>
              <a:buChar char="-"/>
            </a:pPr>
            <a:r>
              <a:rPr lang="en-US" altLang="en-US" sz="2000" dirty="0" smtClean="0"/>
              <a:t>Relevance: positive but asymmetric (too late = irrelevant). If earlier data is less complete, part of the gain vanishes. </a:t>
            </a:r>
          </a:p>
          <a:p>
            <a:pPr>
              <a:buClrTx/>
              <a:buFontTx/>
              <a:buChar char="-"/>
            </a:pPr>
            <a:r>
              <a:rPr lang="en-US" altLang="en-US" sz="2000" dirty="0" smtClean="0"/>
              <a:t>(Accessibility and Clarity)</a:t>
            </a:r>
          </a:p>
          <a:p>
            <a:pPr>
              <a:buFontTx/>
              <a:buChar char="-"/>
            </a:pPr>
            <a:endParaRPr lang="en-US" altLang="en-US" sz="2000" dirty="0" smtClean="0"/>
          </a:p>
        </p:txBody>
      </p:sp>
    </p:spTree>
    <p:extLst>
      <p:ext uri="{BB962C8B-B14F-4D97-AF65-F5344CB8AC3E}">
        <p14:creationId xmlns:p14="http://schemas.microsoft.com/office/powerpoint/2010/main" val="2624391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70" name="Rectangle 2"/>
          <p:cNvSpPr>
            <a:spLocks noGrp="1" noChangeArrowheads="1"/>
          </p:cNvSpPr>
          <p:nvPr>
            <p:ph type="title"/>
          </p:nvPr>
        </p:nvSpPr>
        <p:spPr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r>
              <a:rPr lang="en-US" altLang="en-US" dirty="0"/>
              <a:t>Key quality features of statistics III</a:t>
            </a:r>
          </a:p>
        </p:txBody>
      </p:sp>
      <p:sp>
        <p:nvSpPr>
          <p:cNvPr id="8397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altLang="en-US" sz="2000" dirty="0" smtClean="0"/>
              <a:t>Timeliness improvements will not necessarily result in appropriate increase in user satisfaction because many users have a large bundle of needs. Remove the most pressing shortcoming and others that were curtailed will come to the front.</a:t>
            </a:r>
          </a:p>
          <a:p>
            <a:pPr marL="0" indent="0">
              <a:buNone/>
            </a:pPr>
            <a:endParaRPr lang="en-US" altLang="en-US" sz="2000" dirty="0"/>
          </a:p>
          <a:p>
            <a:pPr marL="0" indent="0">
              <a:buNone/>
            </a:pPr>
            <a:r>
              <a:rPr lang="en-US" altLang="en-US" sz="2000" dirty="0" smtClean="0"/>
              <a:t>On the contrary, they can trigger additional user needs in particular as regards completeness and reliability.</a:t>
            </a:r>
          </a:p>
          <a:p>
            <a:pPr>
              <a:buFontTx/>
              <a:buChar char="-"/>
            </a:pPr>
            <a:endParaRPr lang="en-US" altLang="en-US" sz="2000" dirty="0" smtClean="0"/>
          </a:p>
        </p:txBody>
      </p:sp>
    </p:spTree>
    <p:extLst>
      <p:ext uri="{BB962C8B-B14F-4D97-AF65-F5344CB8AC3E}">
        <p14:creationId xmlns:p14="http://schemas.microsoft.com/office/powerpoint/2010/main" val="20359674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 smtClean="0"/>
              <a:t>Timeliness of quarterly (EU) GDP</a:t>
            </a:r>
            <a:endParaRPr lang="en-US" altLang="en-US" dirty="0"/>
          </a:p>
        </p:txBody>
      </p:sp>
      <p:sp>
        <p:nvSpPr>
          <p:cNvPr id="8397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en-US" dirty="0" smtClean="0"/>
              <a:t>ESA 95 original 	(1999): t+4 months (legal)</a:t>
            </a:r>
          </a:p>
          <a:p>
            <a:r>
              <a:rPr lang="en-US" altLang="en-US" dirty="0"/>
              <a:t>Flash GDP growth 	(2003): </a:t>
            </a:r>
            <a:r>
              <a:rPr lang="en-US" altLang="en-US" dirty="0" smtClean="0"/>
              <a:t>t+45 days</a:t>
            </a:r>
            <a:endParaRPr lang="en-US" altLang="en-US" dirty="0"/>
          </a:p>
          <a:p>
            <a:r>
              <a:rPr lang="en-US" altLang="en-US" dirty="0" smtClean="0"/>
              <a:t>ESA 95 amended 	(2007): t+70 days (legal)</a:t>
            </a:r>
          </a:p>
          <a:p>
            <a:r>
              <a:rPr lang="en-US" altLang="en-US" dirty="0" smtClean="0"/>
              <a:t>ESA 2010		(2014): t+2 months (legal)</a:t>
            </a:r>
          </a:p>
          <a:p>
            <a:r>
              <a:rPr lang="en-US" altLang="en-US" dirty="0" smtClean="0"/>
              <a:t>Preliminary flash 	(2016): t+30 days</a:t>
            </a:r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1908491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 smtClean="0"/>
              <a:t>Timing: What's output to you is input to me</a:t>
            </a:r>
            <a:endParaRPr lang="en-US" altLang="en-US" dirty="0"/>
          </a:p>
        </p:txBody>
      </p:sp>
      <p:sp>
        <p:nvSpPr>
          <p:cNvPr id="8397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altLang="en-US" dirty="0" smtClean="0"/>
              <a:t>Gauging the economy needs a long production chain: users of statistics may well appear as producers of statistics to their respective clients.</a:t>
            </a:r>
          </a:p>
          <a:p>
            <a:pPr marL="0" indent="0">
              <a:buNone/>
            </a:pPr>
            <a:r>
              <a:rPr lang="en-US" altLang="en-US" dirty="0" smtClean="0"/>
              <a:t>Institutional boundaries can over-emphasize the user – producer antagonism.</a:t>
            </a:r>
          </a:p>
          <a:p>
            <a:pPr marL="0" indent="0">
              <a:buNone/>
            </a:pPr>
            <a:endParaRPr lang="en-US" altLang="en-US" dirty="0"/>
          </a:p>
        </p:txBody>
      </p:sp>
      <p:sp>
        <p:nvSpPr>
          <p:cNvPr id="2" name="Flowchart: Process 1"/>
          <p:cNvSpPr/>
          <p:nvPr/>
        </p:nvSpPr>
        <p:spPr bwMode="auto">
          <a:xfrm>
            <a:off x="928564" y="4920556"/>
            <a:ext cx="936104" cy="432048"/>
          </a:xfrm>
          <a:prstGeom prst="flowChartProcess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3175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200" b="0" i="0" u="none" strike="noStrike" cap="none" normalizeH="0" baseline="0" smtClean="0">
              <a:ln>
                <a:noFill/>
              </a:ln>
              <a:solidFill>
                <a:srgbClr val="0F5494"/>
              </a:solidFill>
              <a:effectLst/>
              <a:latin typeface="Verdana" pitchFamily="34" charset="0"/>
            </a:endParaRPr>
          </a:p>
        </p:txBody>
      </p:sp>
      <p:cxnSp>
        <p:nvCxnSpPr>
          <p:cNvPr id="6" name="Straight Arrow Connector 5"/>
          <p:cNvCxnSpPr/>
          <p:nvPr/>
        </p:nvCxnSpPr>
        <p:spPr bwMode="auto">
          <a:xfrm>
            <a:off x="2117726" y="5196607"/>
            <a:ext cx="463252" cy="0"/>
          </a:xfrm>
          <a:prstGeom prst="straightConnector1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0" name="Flowchart: Process 9"/>
          <p:cNvSpPr/>
          <p:nvPr/>
        </p:nvSpPr>
        <p:spPr bwMode="auto">
          <a:xfrm>
            <a:off x="2587328" y="4867920"/>
            <a:ext cx="1224136" cy="576064"/>
          </a:xfrm>
          <a:prstGeom prst="flowChartProcess">
            <a:avLst/>
          </a:prstGeom>
          <a:noFill/>
          <a:ln cmpd="sng">
            <a:solidFill>
              <a:schemeClr val="tx1"/>
            </a:solidFill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3175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GB" dirty="0" smtClean="0"/>
              <a:t>National Accounts</a:t>
            </a:r>
            <a:endParaRPr kumimoji="0" lang="en-GB" sz="1200" b="0" i="0" u="none" strike="noStrike" cap="none" normalizeH="0" baseline="0" dirty="0" smtClean="0">
              <a:ln>
                <a:noFill/>
              </a:ln>
              <a:solidFill>
                <a:srgbClr val="0F5494"/>
              </a:solidFill>
              <a:effectLst/>
              <a:latin typeface="Verdana" pitchFamily="34" charset="0"/>
            </a:endParaRPr>
          </a:p>
        </p:txBody>
      </p:sp>
      <p:cxnSp>
        <p:nvCxnSpPr>
          <p:cNvPr id="11" name="Straight Arrow Connector 10"/>
          <p:cNvCxnSpPr/>
          <p:nvPr/>
        </p:nvCxnSpPr>
        <p:spPr bwMode="auto">
          <a:xfrm>
            <a:off x="3811464" y="5155952"/>
            <a:ext cx="463252" cy="0"/>
          </a:xfrm>
          <a:prstGeom prst="straightConnector1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2" name="Flowchart: Process 11"/>
          <p:cNvSpPr/>
          <p:nvPr/>
        </p:nvSpPr>
        <p:spPr bwMode="auto">
          <a:xfrm>
            <a:off x="4239940" y="4869160"/>
            <a:ext cx="1224136" cy="576064"/>
          </a:xfrm>
          <a:prstGeom prst="flowChartProcess">
            <a:avLst/>
          </a:prstGeom>
          <a:noFill/>
          <a:ln cmpd="sng">
            <a:solidFill>
              <a:schemeClr val="tx1"/>
            </a:solidFill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3175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GB" dirty="0" smtClean="0"/>
              <a:t>Economic Forecasts</a:t>
            </a:r>
            <a:endParaRPr kumimoji="0" lang="en-GB" sz="1200" b="0" i="0" u="none" strike="noStrike" cap="none" normalizeH="0" baseline="0" dirty="0" smtClean="0">
              <a:ln>
                <a:noFill/>
              </a:ln>
              <a:solidFill>
                <a:srgbClr val="0F5494"/>
              </a:solidFill>
              <a:effectLst/>
              <a:latin typeface="Verdana" pitchFamily="34" charset="0"/>
            </a:endParaRPr>
          </a:p>
        </p:txBody>
      </p:sp>
      <p:cxnSp>
        <p:nvCxnSpPr>
          <p:cNvPr id="13" name="Straight Arrow Connector 12"/>
          <p:cNvCxnSpPr/>
          <p:nvPr/>
        </p:nvCxnSpPr>
        <p:spPr bwMode="auto">
          <a:xfrm>
            <a:off x="5464076" y="5157192"/>
            <a:ext cx="463252" cy="0"/>
          </a:xfrm>
          <a:prstGeom prst="straightConnector1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4" name="Flowchart: Process 13"/>
          <p:cNvSpPr/>
          <p:nvPr/>
        </p:nvSpPr>
        <p:spPr bwMode="auto">
          <a:xfrm>
            <a:off x="5940152" y="4869160"/>
            <a:ext cx="1224136" cy="576064"/>
          </a:xfrm>
          <a:prstGeom prst="flowChartProcess">
            <a:avLst/>
          </a:prstGeom>
          <a:noFill/>
          <a:ln cmpd="sng">
            <a:solidFill>
              <a:schemeClr val="tx1"/>
            </a:solidFill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3175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GB" dirty="0" smtClean="0"/>
              <a:t>Economic Governance</a:t>
            </a:r>
            <a:endParaRPr kumimoji="0" lang="en-GB" sz="1200" b="0" i="0" u="none" strike="noStrike" cap="none" normalizeH="0" baseline="0" dirty="0" smtClean="0">
              <a:ln>
                <a:noFill/>
              </a:ln>
              <a:solidFill>
                <a:srgbClr val="0F5494"/>
              </a:solidFill>
              <a:effectLst/>
              <a:latin typeface="Verdana" pitchFamily="34" charset="0"/>
            </a:endParaRPr>
          </a:p>
        </p:txBody>
      </p:sp>
      <p:sp>
        <p:nvSpPr>
          <p:cNvPr id="16" name="Flowchart: Process 15"/>
          <p:cNvSpPr/>
          <p:nvPr/>
        </p:nvSpPr>
        <p:spPr bwMode="auto">
          <a:xfrm>
            <a:off x="893590" y="4869160"/>
            <a:ext cx="1224136" cy="576064"/>
          </a:xfrm>
          <a:prstGeom prst="flowChartProcess">
            <a:avLst/>
          </a:prstGeom>
          <a:noFill/>
          <a:ln cmpd="sng">
            <a:solidFill>
              <a:schemeClr val="tx1"/>
            </a:solidFill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3175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GB" dirty="0" smtClean="0"/>
              <a:t>Business Statistics</a:t>
            </a:r>
            <a:endParaRPr kumimoji="0" lang="en-GB" sz="1200" b="0" i="0" u="none" strike="noStrike" cap="none" normalizeH="0" baseline="0" dirty="0" smtClean="0">
              <a:ln>
                <a:noFill/>
              </a:ln>
              <a:solidFill>
                <a:srgbClr val="0F5494"/>
              </a:solidFill>
              <a:effectLst/>
              <a:latin typeface="Verdan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076180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 smtClean="0"/>
              <a:t>Timing: a simple scheme</a:t>
            </a:r>
            <a:endParaRPr lang="en-US" altLang="en-US" dirty="0"/>
          </a:p>
        </p:txBody>
      </p:sp>
      <p:cxnSp>
        <p:nvCxnSpPr>
          <p:cNvPr id="4" name="Straight Arrow Connector 3"/>
          <p:cNvCxnSpPr/>
          <p:nvPr/>
        </p:nvCxnSpPr>
        <p:spPr bwMode="auto">
          <a:xfrm flipV="1">
            <a:off x="1726665" y="3870127"/>
            <a:ext cx="6085785" cy="9703"/>
          </a:xfrm>
          <a:prstGeom prst="straightConnector1">
            <a:avLst/>
          </a:prstGeom>
          <a:noFill/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stealth" w="lg" len="lg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9" name="Straight Connector 8"/>
          <p:cNvCxnSpPr/>
          <p:nvPr/>
        </p:nvCxnSpPr>
        <p:spPr bwMode="auto">
          <a:xfrm>
            <a:off x="1056870" y="3877929"/>
            <a:ext cx="648090" cy="5907"/>
          </a:xfrm>
          <a:prstGeom prst="line">
            <a:avLst/>
          </a:prstGeom>
          <a:noFill/>
          <a:ln w="19050" cap="flat" cmpd="sng" algn="ctr">
            <a:solidFill>
              <a:schemeClr val="tx1"/>
            </a:solidFill>
            <a:prstDash val="sysDash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0" name="Rectangle 9"/>
          <p:cNvSpPr/>
          <p:nvPr/>
        </p:nvSpPr>
        <p:spPr bwMode="auto">
          <a:xfrm>
            <a:off x="2497070" y="3388353"/>
            <a:ext cx="2880400" cy="963548"/>
          </a:xfrm>
          <a:prstGeom prst="rect">
            <a:avLst/>
          </a:prstGeom>
          <a:noFill/>
          <a:ln w="31750" cap="flat" cmpd="sng" algn="ctr">
            <a:solidFill>
              <a:srgbClr val="00B05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3175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200" b="0" i="0" u="none" strike="noStrike" cap="none" normalizeH="0" baseline="0" smtClean="0">
              <a:ln>
                <a:noFill/>
              </a:ln>
              <a:solidFill>
                <a:srgbClr val="0F5494"/>
              </a:solidFill>
              <a:effectLst/>
              <a:latin typeface="Verdana" pitchFamily="34" charset="0"/>
            </a:endParaRPr>
          </a:p>
        </p:txBody>
      </p:sp>
      <p:cxnSp>
        <p:nvCxnSpPr>
          <p:cNvPr id="12" name="Straight Arrow Connector 11"/>
          <p:cNvCxnSpPr/>
          <p:nvPr/>
        </p:nvCxnSpPr>
        <p:spPr bwMode="auto">
          <a:xfrm flipV="1">
            <a:off x="1488930" y="3879829"/>
            <a:ext cx="1016860" cy="1008140"/>
          </a:xfrm>
          <a:prstGeom prst="straightConnector1">
            <a:avLst/>
          </a:prstGeom>
          <a:noFill/>
          <a:ln w="19050" cap="flat" cmpd="sng" algn="ctr">
            <a:solidFill>
              <a:srgbClr val="FF0000"/>
            </a:solidFill>
            <a:prstDash val="solid"/>
            <a:round/>
            <a:headEnd type="none" w="med" len="med"/>
            <a:tailEnd type="triangle" w="lg" len="lg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1" name="Straight Arrow Connector 20"/>
          <p:cNvCxnSpPr/>
          <p:nvPr/>
        </p:nvCxnSpPr>
        <p:spPr bwMode="auto">
          <a:xfrm>
            <a:off x="971500" y="3068950"/>
            <a:ext cx="796750" cy="823473"/>
          </a:xfrm>
          <a:prstGeom prst="straightConnector1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lg" len="lg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3" name="Straight Arrow Connector 22"/>
          <p:cNvCxnSpPr/>
          <p:nvPr/>
        </p:nvCxnSpPr>
        <p:spPr bwMode="auto">
          <a:xfrm>
            <a:off x="1416920" y="2879703"/>
            <a:ext cx="999420" cy="1004133"/>
          </a:xfrm>
          <a:prstGeom prst="straightConnector1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lg" len="lg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4" name="Straight Arrow Connector 23"/>
          <p:cNvCxnSpPr/>
          <p:nvPr/>
        </p:nvCxnSpPr>
        <p:spPr bwMode="auto">
          <a:xfrm flipV="1">
            <a:off x="1056870" y="3883836"/>
            <a:ext cx="1016860" cy="1008140"/>
          </a:xfrm>
          <a:prstGeom prst="straightConnector1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lg" len="lg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8" name="Straight Arrow Connector 27"/>
          <p:cNvCxnSpPr/>
          <p:nvPr/>
        </p:nvCxnSpPr>
        <p:spPr bwMode="auto">
          <a:xfrm>
            <a:off x="5458200" y="3887843"/>
            <a:ext cx="936130" cy="928116"/>
          </a:xfrm>
          <a:prstGeom prst="straightConnector1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lg" len="lg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9" name="Straight Arrow Connector 28"/>
          <p:cNvCxnSpPr/>
          <p:nvPr/>
        </p:nvCxnSpPr>
        <p:spPr bwMode="auto">
          <a:xfrm flipV="1">
            <a:off x="5377470" y="2884283"/>
            <a:ext cx="1016860" cy="1008140"/>
          </a:xfrm>
          <a:prstGeom prst="straightConnector1">
            <a:avLst/>
          </a:prstGeom>
          <a:noFill/>
          <a:ln w="19050" cap="flat" cmpd="sng" algn="ctr">
            <a:solidFill>
              <a:srgbClr val="FFC000"/>
            </a:solidFill>
            <a:prstDash val="solid"/>
            <a:round/>
            <a:headEnd type="none" w="med" len="med"/>
            <a:tailEnd type="triangle" w="lg" len="lg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0" name="Straight Arrow Connector 29"/>
          <p:cNvCxnSpPr/>
          <p:nvPr/>
        </p:nvCxnSpPr>
        <p:spPr bwMode="auto">
          <a:xfrm>
            <a:off x="5912977" y="3880882"/>
            <a:ext cx="544643" cy="575027"/>
          </a:xfrm>
          <a:prstGeom prst="straightConnector1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lg" len="lg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1" name="Straight Arrow Connector 30"/>
          <p:cNvCxnSpPr/>
          <p:nvPr/>
        </p:nvCxnSpPr>
        <p:spPr bwMode="auto">
          <a:xfrm flipV="1">
            <a:off x="6169580" y="3140960"/>
            <a:ext cx="706740" cy="736970"/>
          </a:xfrm>
          <a:prstGeom prst="straightConnector1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lg" len="lg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grpSp>
        <p:nvGrpSpPr>
          <p:cNvPr id="35" name="Group 2"/>
          <p:cNvGrpSpPr>
            <a:grpSpLocks/>
          </p:cNvGrpSpPr>
          <p:nvPr/>
        </p:nvGrpSpPr>
        <p:grpSpPr bwMode="auto">
          <a:xfrm>
            <a:off x="2526122" y="3472193"/>
            <a:ext cx="788185" cy="677420"/>
            <a:chOff x="1632" y="1248"/>
            <a:chExt cx="2682" cy="2286"/>
          </a:xfrm>
        </p:grpSpPr>
        <p:sp>
          <p:nvSpPr>
            <p:cNvPr id="36" name="Gear"/>
            <p:cNvSpPr>
              <a:spLocks noEditPoints="1" noChangeArrowheads="1"/>
            </p:cNvSpPr>
            <p:nvPr/>
          </p:nvSpPr>
          <p:spPr bwMode="auto">
            <a:xfrm>
              <a:off x="3119" y="1248"/>
              <a:ext cx="1195" cy="1048"/>
            </a:xfrm>
            <a:custGeom>
              <a:avLst/>
              <a:gdLst>
                <a:gd name="T0" fmla="*/ 10800 w 21600"/>
                <a:gd name="T1" fmla="*/ 0 h 21600"/>
                <a:gd name="T2" fmla="*/ 21600 w 21600"/>
                <a:gd name="T3" fmla="*/ 10800 h 21600"/>
                <a:gd name="T4" fmla="*/ 10800 w 21600"/>
                <a:gd name="T5" fmla="*/ 21600 h 21600"/>
                <a:gd name="T6" fmla="*/ 0 w 21600"/>
                <a:gd name="T7" fmla="*/ 10800 h 21600"/>
                <a:gd name="T8" fmla="*/ 4374 w 21600"/>
                <a:gd name="T9" fmla="*/ 3964 h 21600"/>
                <a:gd name="T10" fmla="*/ 17841 w 21600"/>
                <a:gd name="T11" fmla="*/ 17635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T8" t="T9" r="T10" b="T11"/>
              <a:pathLst>
                <a:path w="21600" h="21600">
                  <a:moveTo>
                    <a:pt x="9689" y="1725"/>
                  </a:moveTo>
                  <a:lnTo>
                    <a:pt x="10304" y="85"/>
                  </a:lnTo>
                  <a:lnTo>
                    <a:pt x="11637" y="85"/>
                  </a:lnTo>
                  <a:lnTo>
                    <a:pt x="12303" y="1777"/>
                  </a:lnTo>
                  <a:lnTo>
                    <a:pt x="13072" y="1931"/>
                  </a:lnTo>
                  <a:lnTo>
                    <a:pt x="14303" y="598"/>
                  </a:lnTo>
                  <a:lnTo>
                    <a:pt x="15533" y="1110"/>
                  </a:lnTo>
                  <a:lnTo>
                    <a:pt x="15584" y="2905"/>
                  </a:lnTo>
                  <a:lnTo>
                    <a:pt x="16405" y="3520"/>
                  </a:lnTo>
                  <a:lnTo>
                    <a:pt x="17891" y="2751"/>
                  </a:lnTo>
                  <a:lnTo>
                    <a:pt x="18917" y="3674"/>
                  </a:lnTo>
                  <a:lnTo>
                    <a:pt x="18199" y="5314"/>
                  </a:lnTo>
                  <a:lnTo>
                    <a:pt x="18763" y="6083"/>
                  </a:lnTo>
                  <a:lnTo>
                    <a:pt x="20403" y="6032"/>
                  </a:lnTo>
                  <a:lnTo>
                    <a:pt x="20865" y="7211"/>
                  </a:lnTo>
                  <a:lnTo>
                    <a:pt x="19737" y="8185"/>
                  </a:lnTo>
                  <a:lnTo>
                    <a:pt x="20096" y="9723"/>
                  </a:lnTo>
                  <a:lnTo>
                    <a:pt x="21634" y="10287"/>
                  </a:lnTo>
                  <a:lnTo>
                    <a:pt x="21582" y="11620"/>
                  </a:lnTo>
                  <a:lnTo>
                    <a:pt x="20147" y="12184"/>
                  </a:lnTo>
                  <a:lnTo>
                    <a:pt x="19942" y="13158"/>
                  </a:lnTo>
                  <a:lnTo>
                    <a:pt x="21070" y="14234"/>
                  </a:lnTo>
                  <a:lnTo>
                    <a:pt x="20608" y="15362"/>
                  </a:lnTo>
                  <a:lnTo>
                    <a:pt x="19019" y="15465"/>
                  </a:lnTo>
                  <a:lnTo>
                    <a:pt x="18404" y="16439"/>
                  </a:lnTo>
                  <a:lnTo>
                    <a:pt x="19122" y="17925"/>
                  </a:lnTo>
                  <a:lnTo>
                    <a:pt x="18096" y="18797"/>
                  </a:lnTo>
                  <a:lnTo>
                    <a:pt x="16763" y="18284"/>
                  </a:lnTo>
                  <a:lnTo>
                    <a:pt x="15431" y="19002"/>
                  </a:lnTo>
                  <a:lnTo>
                    <a:pt x="15277" y="20848"/>
                  </a:lnTo>
                  <a:lnTo>
                    <a:pt x="14149" y="21155"/>
                  </a:lnTo>
                  <a:lnTo>
                    <a:pt x="13021" y="19925"/>
                  </a:lnTo>
                  <a:lnTo>
                    <a:pt x="12252" y="20181"/>
                  </a:lnTo>
                  <a:lnTo>
                    <a:pt x="11739" y="21668"/>
                  </a:lnTo>
                  <a:lnTo>
                    <a:pt x="10201" y="21668"/>
                  </a:lnTo>
                  <a:lnTo>
                    <a:pt x="9740" y="20130"/>
                  </a:lnTo>
                  <a:lnTo>
                    <a:pt x="8253" y="19771"/>
                  </a:lnTo>
                  <a:lnTo>
                    <a:pt x="7125" y="21001"/>
                  </a:lnTo>
                  <a:lnTo>
                    <a:pt x="5895" y="20489"/>
                  </a:lnTo>
                  <a:lnTo>
                    <a:pt x="5946" y="18592"/>
                  </a:lnTo>
                  <a:lnTo>
                    <a:pt x="5177" y="18131"/>
                  </a:lnTo>
                  <a:lnTo>
                    <a:pt x="3383" y="18848"/>
                  </a:lnTo>
                  <a:lnTo>
                    <a:pt x="2614" y="17874"/>
                  </a:lnTo>
                  <a:lnTo>
                    <a:pt x="3383" y="16182"/>
                  </a:lnTo>
                  <a:lnTo>
                    <a:pt x="2922" y="15465"/>
                  </a:lnTo>
                  <a:lnTo>
                    <a:pt x="922" y="15516"/>
                  </a:lnTo>
                  <a:lnTo>
                    <a:pt x="512" y="14234"/>
                  </a:lnTo>
                  <a:lnTo>
                    <a:pt x="1948" y="12901"/>
                  </a:lnTo>
                  <a:lnTo>
                    <a:pt x="1896" y="12184"/>
                  </a:lnTo>
                  <a:lnTo>
                    <a:pt x="0" y="11415"/>
                  </a:lnTo>
                  <a:lnTo>
                    <a:pt x="51" y="10031"/>
                  </a:lnTo>
                  <a:lnTo>
                    <a:pt x="1948" y="9313"/>
                  </a:lnTo>
                  <a:lnTo>
                    <a:pt x="2101" y="8595"/>
                  </a:lnTo>
                  <a:lnTo>
                    <a:pt x="615" y="7160"/>
                  </a:lnTo>
                  <a:lnTo>
                    <a:pt x="1127" y="5878"/>
                  </a:lnTo>
                  <a:lnTo>
                    <a:pt x="3178" y="5981"/>
                  </a:lnTo>
                  <a:lnTo>
                    <a:pt x="3588" y="5417"/>
                  </a:lnTo>
                  <a:lnTo>
                    <a:pt x="2819" y="3520"/>
                  </a:lnTo>
                  <a:lnTo>
                    <a:pt x="3742" y="2597"/>
                  </a:lnTo>
                  <a:lnTo>
                    <a:pt x="5536" y="3417"/>
                  </a:lnTo>
                  <a:lnTo>
                    <a:pt x="6049" y="3058"/>
                  </a:lnTo>
                  <a:lnTo>
                    <a:pt x="6100" y="1264"/>
                  </a:lnTo>
                  <a:lnTo>
                    <a:pt x="7228" y="700"/>
                  </a:lnTo>
                  <a:lnTo>
                    <a:pt x="8510" y="2033"/>
                  </a:lnTo>
                  <a:lnTo>
                    <a:pt x="9689" y="1725"/>
                  </a:lnTo>
                  <a:close/>
                  <a:moveTo>
                    <a:pt x="10817" y="14422"/>
                  </a:moveTo>
                  <a:lnTo>
                    <a:pt x="11175" y="14388"/>
                  </a:lnTo>
                  <a:lnTo>
                    <a:pt x="11534" y="14354"/>
                  </a:lnTo>
                  <a:lnTo>
                    <a:pt x="11893" y="14268"/>
                  </a:lnTo>
                  <a:lnTo>
                    <a:pt x="12218" y="14166"/>
                  </a:lnTo>
                  <a:lnTo>
                    <a:pt x="12508" y="13995"/>
                  </a:lnTo>
                  <a:lnTo>
                    <a:pt x="12816" y="13807"/>
                  </a:lnTo>
                  <a:lnTo>
                    <a:pt x="13106" y="13602"/>
                  </a:lnTo>
                  <a:lnTo>
                    <a:pt x="13329" y="13380"/>
                  </a:lnTo>
                  <a:lnTo>
                    <a:pt x="13568" y="13106"/>
                  </a:lnTo>
                  <a:lnTo>
                    <a:pt x="13790" y="12850"/>
                  </a:lnTo>
                  <a:lnTo>
                    <a:pt x="13961" y="12560"/>
                  </a:lnTo>
                  <a:lnTo>
                    <a:pt x="14115" y="12269"/>
                  </a:lnTo>
                  <a:lnTo>
                    <a:pt x="14217" y="11927"/>
                  </a:lnTo>
                  <a:lnTo>
                    <a:pt x="14320" y="11568"/>
                  </a:lnTo>
                  <a:lnTo>
                    <a:pt x="14388" y="11210"/>
                  </a:lnTo>
                  <a:lnTo>
                    <a:pt x="14388" y="10851"/>
                  </a:lnTo>
                  <a:lnTo>
                    <a:pt x="14388" y="10492"/>
                  </a:lnTo>
                  <a:lnTo>
                    <a:pt x="14320" y="10133"/>
                  </a:lnTo>
                  <a:lnTo>
                    <a:pt x="14217" y="9808"/>
                  </a:lnTo>
                  <a:lnTo>
                    <a:pt x="14115" y="9467"/>
                  </a:lnTo>
                  <a:lnTo>
                    <a:pt x="13961" y="9142"/>
                  </a:lnTo>
                  <a:lnTo>
                    <a:pt x="13790" y="8851"/>
                  </a:lnTo>
                  <a:lnTo>
                    <a:pt x="13568" y="8595"/>
                  </a:lnTo>
                  <a:lnTo>
                    <a:pt x="13329" y="8322"/>
                  </a:lnTo>
                  <a:lnTo>
                    <a:pt x="13106" y="8100"/>
                  </a:lnTo>
                  <a:lnTo>
                    <a:pt x="12816" y="7894"/>
                  </a:lnTo>
                  <a:lnTo>
                    <a:pt x="12508" y="7741"/>
                  </a:lnTo>
                  <a:lnTo>
                    <a:pt x="12218" y="7570"/>
                  </a:lnTo>
                  <a:lnTo>
                    <a:pt x="11893" y="7433"/>
                  </a:lnTo>
                  <a:lnTo>
                    <a:pt x="11534" y="7382"/>
                  </a:lnTo>
                  <a:lnTo>
                    <a:pt x="11175" y="7313"/>
                  </a:lnTo>
                  <a:lnTo>
                    <a:pt x="10817" y="7313"/>
                  </a:lnTo>
                  <a:lnTo>
                    <a:pt x="10441" y="7313"/>
                  </a:lnTo>
                  <a:lnTo>
                    <a:pt x="10082" y="7382"/>
                  </a:lnTo>
                  <a:lnTo>
                    <a:pt x="9757" y="7433"/>
                  </a:lnTo>
                  <a:lnTo>
                    <a:pt x="9432" y="7570"/>
                  </a:lnTo>
                  <a:lnTo>
                    <a:pt x="9142" y="7741"/>
                  </a:lnTo>
                  <a:lnTo>
                    <a:pt x="8834" y="7894"/>
                  </a:lnTo>
                  <a:lnTo>
                    <a:pt x="8544" y="8100"/>
                  </a:lnTo>
                  <a:lnTo>
                    <a:pt x="8287" y="8322"/>
                  </a:lnTo>
                  <a:lnTo>
                    <a:pt x="8048" y="8595"/>
                  </a:lnTo>
                  <a:lnTo>
                    <a:pt x="7860" y="8851"/>
                  </a:lnTo>
                  <a:lnTo>
                    <a:pt x="7689" y="9142"/>
                  </a:lnTo>
                  <a:lnTo>
                    <a:pt x="7536" y="9467"/>
                  </a:lnTo>
                  <a:lnTo>
                    <a:pt x="7399" y="9808"/>
                  </a:lnTo>
                  <a:lnTo>
                    <a:pt x="7331" y="10133"/>
                  </a:lnTo>
                  <a:lnTo>
                    <a:pt x="7262" y="10492"/>
                  </a:lnTo>
                  <a:lnTo>
                    <a:pt x="7262" y="10851"/>
                  </a:lnTo>
                  <a:lnTo>
                    <a:pt x="7262" y="11210"/>
                  </a:lnTo>
                  <a:lnTo>
                    <a:pt x="7331" y="11568"/>
                  </a:lnTo>
                  <a:lnTo>
                    <a:pt x="7399" y="11927"/>
                  </a:lnTo>
                  <a:lnTo>
                    <a:pt x="7536" y="12269"/>
                  </a:lnTo>
                  <a:lnTo>
                    <a:pt x="7689" y="12560"/>
                  </a:lnTo>
                  <a:lnTo>
                    <a:pt x="7860" y="12850"/>
                  </a:lnTo>
                  <a:lnTo>
                    <a:pt x="8048" y="13106"/>
                  </a:lnTo>
                  <a:lnTo>
                    <a:pt x="8287" y="13380"/>
                  </a:lnTo>
                  <a:lnTo>
                    <a:pt x="8544" y="13602"/>
                  </a:lnTo>
                  <a:lnTo>
                    <a:pt x="8834" y="13807"/>
                  </a:lnTo>
                  <a:lnTo>
                    <a:pt x="9142" y="13995"/>
                  </a:lnTo>
                  <a:lnTo>
                    <a:pt x="9432" y="14166"/>
                  </a:lnTo>
                  <a:lnTo>
                    <a:pt x="9757" y="14268"/>
                  </a:lnTo>
                  <a:lnTo>
                    <a:pt x="10082" y="14354"/>
                  </a:lnTo>
                  <a:lnTo>
                    <a:pt x="10441" y="14388"/>
                  </a:lnTo>
                  <a:lnTo>
                    <a:pt x="10817" y="14422"/>
                  </a:lnTo>
                  <a:close/>
                </a:path>
              </a:pathLst>
            </a:custGeom>
            <a:solidFill>
              <a:srgbClr val="C0C0C0"/>
            </a:solidFill>
            <a:ln w="9525">
              <a:miter lim="800000"/>
              <a:headEnd/>
              <a:tailEnd/>
            </a:ln>
            <a:effectLst/>
            <a:scene3d>
              <a:camera prst="legacyPerspectiveFront">
                <a:rot lat="20099999" lon="1500000" rev="0"/>
              </a:camera>
              <a:lightRig rig="legacyFlat4" dir="b"/>
            </a:scene3d>
            <a:sp3d extrusionH="430200" prstMaterial="legacyMatte">
              <a:bevelT w="13500" h="13500" prst="angle"/>
              <a:bevelB w="13500" h="13500" prst="angle"/>
              <a:extrusionClr>
                <a:srgbClr val="C0C0C0"/>
              </a:extrusionClr>
            </a:sp3d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flatTx/>
            </a:bodyPr>
            <a:lstStyle/>
            <a:p>
              <a:endParaRPr lang="en-GB"/>
            </a:p>
          </p:txBody>
        </p:sp>
        <p:sp>
          <p:nvSpPr>
            <p:cNvPr id="37" name="AutoShape 4"/>
            <p:cNvSpPr>
              <a:spLocks noEditPoints="1" noChangeArrowheads="1"/>
            </p:cNvSpPr>
            <p:nvPr/>
          </p:nvSpPr>
          <p:spPr bwMode="auto">
            <a:xfrm>
              <a:off x="1632" y="1680"/>
              <a:ext cx="1429" cy="1253"/>
            </a:xfrm>
            <a:custGeom>
              <a:avLst/>
              <a:gdLst>
                <a:gd name="T0" fmla="*/ 10800 w 21600"/>
                <a:gd name="T1" fmla="*/ 0 h 21600"/>
                <a:gd name="T2" fmla="*/ 21600 w 21600"/>
                <a:gd name="T3" fmla="*/ 10800 h 21600"/>
                <a:gd name="T4" fmla="*/ 10800 w 21600"/>
                <a:gd name="T5" fmla="*/ 21600 h 21600"/>
                <a:gd name="T6" fmla="*/ 0 w 21600"/>
                <a:gd name="T7" fmla="*/ 10800 h 21600"/>
                <a:gd name="T8" fmla="*/ 4374 w 21600"/>
                <a:gd name="T9" fmla="*/ 3964 h 21600"/>
                <a:gd name="T10" fmla="*/ 17841 w 21600"/>
                <a:gd name="T11" fmla="*/ 17635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T8" t="T9" r="T10" b="T11"/>
              <a:pathLst>
                <a:path w="21600" h="21600">
                  <a:moveTo>
                    <a:pt x="9689" y="1725"/>
                  </a:moveTo>
                  <a:lnTo>
                    <a:pt x="10304" y="85"/>
                  </a:lnTo>
                  <a:lnTo>
                    <a:pt x="11637" y="85"/>
                  </a:lnTo>
                  <a:lnTo>
                    <a:pt x="12303" y="1777"/>
                  </a:lnTo>
                  <a:lnTo>
                    <a:pt x="13072" y="1931"/>
                  </a:lnTo>
                  <a:lnTo>
                    <a:pt x="14303" y="598"/>
                  </a:lnTo>
                  <a:lnTo>
                    <a:pt x="15533" y="1110"/>
                  </a:lnTo>
                  <a:lnTo>
                    <a:pt x="15584" y="2905"/>
                  </a:lnTo>
                  <a:lnTo>
                    <a:pt x="16405" y="3520"/>
                  </a:lnTo>
                  <a:lnTo>
                    <a:pt x="17891" y="2751"/>
                  </a:lnTo>
                  <a:lnTo>
                    <a:pt x="18917" y="3674"/>
                  </a:lnTo>
                  <a:lnTo>
                    <a:pt x="18199" y="5314"/>
                  </a:lnTo>
                  <a:lnTo>
                    <a:pt x="18763" y="6083"/>
                  </a:lnTo>
                  <a:lnTo>
                    <a:pt x="20403" y="6032"/>
                  </a:lnTo>
                  <a:lnTo>
                    <a:pt x="20865" y="7211"/>
                  </a:lnTo>
                  <a:lnTo>
                    <a:pt x="19737" y="8185"/>
                  </a:lnTo>
                  <a:lnTo>
                    <a:pt x="20096" y="9723"/>
                  </a:lnTo>
                  <a:lnTo>
                    <a:pt x="21634" y="10287"/>
                  </a:lnTo>
                  <a:lnTo>
                    <a:pt x="21582" y="11620"/>
                  </a:lnTo>
                  <a:lnTo>
                    <a:pt x="20147" y="12184"/>
                  </a:lnTo>
                  <a:lnTo>
                    <a:pt x="19942" y="13158"/>
                  </a:lnTo>
                  <a:lnTo>
                    <a:pt x="21070" y="14234"/>
                  </a:lnTo>
                  <a:lnTo>
                    <a:pt x="20608" y="15362"/>
                  </a:lnTo>
                  <a:lnTo>
                    <a:pt x="19019" y="15465"/>
                  </a:lnTo>
                  <a:lnTo>
                    <a:pt x="18404" y="16439"/>
                  </a:lnTo>
                  <a:lnTo>
                    <a:pt x="19122" y="17925"/>
                  </a:lnTo>
                  <a:lnTo>
                    <a:pt x="18096" y="18797"/>
                  </a:lnTo>
                  <a:lnTo>
                    <a:pt x="16763" y="18284"/>
                  </a:lnTo>
                  <a:lnTo>
                    <a:pt x="15431" y="19002"/>
                  </a:lnTo>
                  <a:lnTo>
                    <a:pt x="15277" y="20848"/>
                  </a:lnTo>
                  <a:lnTo>
                    <a:pt x="14149" y="21155"/>
                  </a:lnTo>
                  <a:lnTo>
                    <a:pt x="13021" y="19925"/>
                  </a:lnTo>
                  <a:lnTo>
                    <a:pt x="12252" y="20181"/>
                  </a:lnTo>
                  <a:lnTo>
                    <a:pt x="11739" y="21668"/>
                  </a:lnTo>
                  <a:lnTo>
                    <a:pt x="10201" y="21668"/>
                  </a:lnTo>
                  <a:lnTo>
                    <a:pt x="9740" y="20130"/>
                  </a:lnTo>
                  <a:lnTo>
                    <a:pt x="8253" y="19771"/>
                  </a:lnTo>
                  <a:lnTo>
                    <a:pt x="7125" y="21001"/>
                  </a:lnTo>
                  <a:lnTo>
                    <a:pt x="5895" y="20489"/>
                  </a:lnTo>
                  <a:lnTo>
                    <a:pt x="5946" y="18592"/>
                  </a:lnTo>
                  <a:lnTo>
                    <a:pt x="5177" y="18131"/>
                  </a:lnTo>
                  <a:lnTo>
                    <a:pt x="3383" y="18848"/>
                  </a:lnTo>
                  <a:lnTo>
                    <a:pt x="2614" y="17874"/>
                  </a:lnTo>
                  <a:lnTo>
                    <a:pt x="3383" y="16182"/>
                  </a:lnTo>
                  <a:lnTo>
                    <a:pt x="2922" y="15465"/>
                  </a:lnTo>
                  <a:lnTo>
                    <a:pt x="922" y="15516"/>
                  </a:lnTo>
                  <a:lnTo>
                    <a:pt x="512" y="14234"/>
                  </a:lnTo>
                  <a:lnTo>
                    <a:pt x="1948" y="12901"/>
                  </a:lnTo>
                  <a:lnTo>
                    <a:pt x="1896" y="12184"/>
                  </a:lnTo>
                  <a:lnTo>
                    <a:pt x="0" y="11415"/>
                  </a:lnTo>
                  <a:lnTo>
                    <a:pt x="51" y="10031"/>
                  </a:lnTo>
                  <a:lnTo>
                    <a:pt x="1948" y="9313"/>
                  </a:lnTo>
                  <a:lnTo>
                    <a:pt x="2101" y="8595"/>
                  </a:lnTo>
                  <a:lnTo>
                    <a:pt x="615" y="7160"/>
                  </a:lnTo>
                  <a:lnTo>
                    <a:pt x="1127" y="5878"/>
                  </a:lnTo>
                  <a:lnTo>
                    <a:pt x="3178" y="5981"/>
                  </a:lnTo>
                  <a:lnTo>
                    <a:pt x="3588" y="5417"/>
                  </a:lnTo>
                  <a:lnTo>
                    <a:pt x="2819" y="3520"/>
                  </a:lnTo>
                  <a:lnTo>
                    <a:pt x="3742" y="2597"/>
                  </a:lnTo>
                  <a:lnTo>
                    <a:pt x="5536" y="3417"/>
                  </a:lnTo>
                  <a:lnTo>
                    <a:pt x="6049" y="3058"/>
                  </a:lnTo>
                  <a:lnTo>
                    <a:pt x="6100" y="1264"/>
                  </a:lnTo>
                  <a:lnTo>
                    <a:pt x="7228" y="700"/>
                  </a:lnTo>
                  <a:lnTo>
                    <a:pt x="8510" y="2033"/>
                  </a:lnTo>
                  <a:lnTo>
                    <a:pt x="9689" y="1725"/>
                  </a:lnTo>
                  <a:close/>
                  <a:moveTo>
                    <a:pt x="10817" y="14422"/>
                  </a:moveTo>
                  <a:lnTo>
                    <a:pt x="11175" y="14388"/>
                  </a:lnTo>
                  <a:lnTo>
                    <a:pt x="11534" y="14354"/>
                  </a:lnTo>
                  <a:lnTo>
                    <a:pt x="11893" y="14268"/>
                  </a:lnTo>
                  <a:lnTo>
                    <a:pt x="12218" y="14166"/>
                  </a:lnTo>
                  <a:lnTo>
                    <a:pt x="12508" y="13995"/>
                  </a:lnTo>
                  <a:lnTo>
                    <a:pt x="12816" y="13807"/>
                  </a:lnTo>
                  <a:lnTo>
                    <a:pt x="13106" y="13602"/>
                  </a:lnTo>
                  <a:lnTo>
                    <a:pt x="13329" y="13380"/>
                  </a:lnTo>
                  <a:lnTo>
                    <a:pt x="13568" y="13106"/>
                  </a:lnTo>
                  <a:lnTo>
                    <a:pt x="13790" y="12850"/>
                  </a:lnTo>
                  <a:lnTo>
                    <a:pt x="13961" y="12560"/>
                  </a:lnTo>
                  <a:lnTo>
                    <a:pt x="14115" y="12269"/>
                  </a:lnTo>
                  <a:lnTo>
                    <a:pt x="14217" y="11927"/>
                  </a:lnTo>
                  <a:lnTo>
                    <a:pt x="14320" y="11568"/>
                  </a:lnTo>
                  <a:lnTo>
                    <a:pt x="14388" y="11210"/>
                  </a:lnTo>
                  <a:lnTo>
                    <a:pt x="14388" y="10851"/>
                  </a:lnTo>
                  <a:lnTo>
                    <a:pt x="14388" y="10492"/>
                  </a:lnTo>
                  <a:lnTo>
                    <a:pt x="14320" y="10133"/>
                  </a:lnTo>
                  <a:lnTo>
                    <a:pt x="14217" y="9808"/>
                  </a:lnTo>
                  <a:lnTo>
                    <a:pt x="14115" y="9467"/>
                  </a:lnTo>
                  <a:lnTo>
                    <a:pt x="13961" y="9142"/>
                  </a:lnTo>
                  <a:lnTo>
                    <a:pt x="13790" y="8851"/>
                  </a:lnTo>
                  <a:lnTo>
                    <a:pt x="13568" y="8595"/>
                  </a:lnTo>
                  <a:lnTo>
                    <a:pt x="13329" y="8322"/>
                  </a:lnTo>
                  <a:lnTo>
                    <a:pt x="13106" y="8100"/>
                  </a:lnTo>
                  <a:lnTo>
                    <a:pt x="12816" y="7894"/>
                  </a:lnTo>
                  <a:lnTo>
                    <a:pt x="12508" y="7741"/>
                  </a:lnTo>
                  <a:lnTo>
                    <a:pt x="12218" y="7570"/>
                  </a:lnTo>
                  <a:lnTo>
                    <a:pt x="11893" y="7433"/>
                  </a:lnTo>
                  <a:lnTo>
                    <a:pt x="11534" y="7382"/>
                  </a:lnTo>
                  <a:lnTo>
                    <a:pt x="11175" y="7313"/>
                  </a:lnTo>
                  <a:lnTo>
                    <a:pt x="10817" y="7313"/>
                  </a:lnTo>
                  <a:lnTo>
                    <a:pt x="10441" y="7313"/>
                  </a:lnTo>
                  <a:lnTo>
                    <a:pt x="10082" y="7382"/>
                  </a:lnTo>
                  <a:lnTo>
                    <a:pt x="9757" y="7433"/>
                  </a:lnTo>
                  <a:lnTo>
                    <a:pt x="9432" y="7570"/>
                  </a:lnTo>
                  <a:lnTo>
                    <a:pt x="9142" y="7741"/>
                  </a:lnTo>
                  <a:lnTo>
                    <a:pt x="8834" y="7894"/>
                  </a:lnTo>
                  <a:lnTo>
                    <a:pt x="8544" y="8100"/>
                  </a:lnTo>
                  <a:lnTo>
                    <a:pt x="8287" y="8322"/>
                  </a:lnTo>
                  <a:lnTo>
                    <a:pt x="8048" y="8595"/>
                  </a:lnTo>
                  <a:lnTo>
                    <a:pt x="7860" y="8851"/>
                  </a:lnTo>
                  <a:lnTo>
                    <a:pt x="7689" y="9142"/>
                  </a:lnTo>
                  <a:lnTo>
                    <a:pt x="7536" y="9467"/>
                  </a:lnTo>
                  <a:lnTo>
                    <a:pt x="7399" y="9808"/>
                  </a:lnTo>
                  <a:lnTo>
                    <a:pt x="7331" y="10133"/>
                  </a:lnTo>
                  <a:lnTo>
                    <a:pt x="7262" y="10492"/>
                  </a:lnTo>
                  <a:lnTo>
                    <a:pt x="7262" y="10851"/>
                  </a:lnTo>
                  <a:lnTo>
                    <a:pt x="7262" y="11210"/>
                  </a:lnTo>
                  <a:lnTo>
                    <a:pt x="7331" y="11568"/>
                  </a:lnTo>
                  <a:lnTo>
                    <a:pt x="7399" y="11927"/>
                  </a:lnTo>
                  <a:lnTo>
                    <a:pt x="7536" y="12269"/>
                  </a:lnTo>
                  <a:lnTo>
                    <a:pt x="7689" y="12560"/>
                  </a:lnTo>
                  <a:lnTo>
                    <a:pt x="7860" y="12850"/>
                  </a:lnTo>
                  <a:lnTo>
                    <a:pt x="8048" y="13106"/>
                  </a:lnTo>
                  <a:lnTo>
                    <a:pt x="8287" y="13380"/>
                  </a:lnTo>
                  <a:lnTo>
                    <a:pt x="8544" y="13602"/>
                  </a:lnTo>
                  <a:lnTo>
                    <a:pt x="8834" y="13807"/>
                  </a:lnTo>
                  <a:lnTo>
                    <a:pt x="9142" y="13995"/>
                  </a:lnTo>
                  <a:lnTo>
                    <a:pt x="9432" y="14166"/>
                  </a:lnTo>
                  <a:lnTo>
                    <a:pt x="9757" y="14268"/>
                  </a:lnTo>
                  <a:lnTo>
                    <a:pt x="10082" y="14354"/>
                  </a:lnTo>
                  <a:lnTo>
                    <a:pt x="10441" y="14388"/>
                  </a:lnTo>
                  <a:lnTo>
                    <a:pt x="10817" y="14422"/>
                  </a:lnTo>
                  <a:close/>
                </a:path>
              </a:pathLst>
            </a:custGeom>
            <a:solidFill>
              <a:srgbClr val="C0C0C0"/>
            </a:solidFill>
            <a:ln w="9525">
              <a:miter lim="800000"/>
              <a:headEnd/>
              <a:tailEnd/>
            </a:ln>
            <a:effectLst/>
            <a:scene3d>
              <a:camera prst="legacyPerspectiveFront">
                <a:rot lat="20099999" lon="1500000" rev="0"/>
              </a:camera>
              <a:lightRig rig="legacyFlat4" dir="b"/>
            </a:scene3d>
            <a:sp3d extrusionH="430200" prstMaterial="legacyMatte">
              <a:bevelT w="13500" h="13500" prst="angle"/>
              <a:bevelB w="13500" h="13500" prst="angle"/>
              <a:extrusionClr>
                <a:srgbClr val="C0C0C0"/>
              </a:extrusionClr>
            </a:sp3d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flatTx/>
            </a:bodyPr>
            <a:lstStyle/>
            <a:p>
              <a:endParaRPr lang="en-GB"/>
            </a:p>
          </p:txBody>
        </p:sp>
        <p:sp>
          <p:nvSpPr>
            <p:cNvPr id="38" name="AutoShape 5"/>
            <p:cNvSpPr>
              <a:spLocks noEditPoints="1" noChangeArrowheads="1"/>
            </p:cNvSpPr>
            <p:nvPr/>
          </p:nvSpPr>
          <p:spPr bwMode="auto">
            <a:xfrm>
              <a:off x="2559" y="2142"/>
              <a:ext cx="1588" cy="1392"/>
            </a:xfrm>
            <a:custGeom>
              <a:avLst/>
              <a:gdLst>
                <a:gd name="T0" fmla="*/ 10800 w 21600"/>
                <a:gd name="T1" fmla="*/ 0 h 21600"/>
                <a:gd name="T2" fmla="*/ 21600 w 21600"/>
                <a:gd name="T3" fmla="*/ 10800 h 21600"/>
                <a:gd name="T4" fmla="*/ 10800 w 21600"/>
                <a:gd name="T5" fmla="*/ 21600 h 21600"/>
                <a:gd name="T6" fmla="*/ 0 w 21600"/>
                <a:gd name="T7" fmla="*/ 10800 h 21600"/>
                <a:gd name="T8" fmla="*/ 4374 w 21600"/>
                <a:gd name="T9" fmla="*/ 3964 h 21600"/>
                <a:gd name="T10" fmla="*/ 17841 w 21600"/>
                <a:gd name="T11" fmla="*/ 17635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T8" t="T9" r="T10" b="T11"/>
              <a:pathLst>
                <a:path w="21600" h="21600">
                  <a:moveTo>
                    <a:pt x="9689" y="1725"/>
                  </a:moveTo>
                  <a:lnTo>
                    <a:pt x="10304" y="85"/>
                  </a:lnTo>
                  <a:lnTo>
                    <a:pt x="11637" y="85"/>
                  </a:lnTo>
                  <a:lnTo>
                    <a:pt x="12303" y="1777"/>
                  </a:lnTo>
                  <a:lnTo>
                    <a:pt x="13072" y="1931"/>
                  </a:lnTo>
                  <a:lnTo>
                    <a:pt x="14303" y="598"/>
                  </a:lnTo>
                  <a:lnTo>
                    <a:pt x="15533" y="1110"/>
                  </a:lnTo>
                  <a:lnTo>
                    <a:pt x="15584" y="2905"/>
                  </a:lnTo>
                  <a:lnTo>
                    <a:pt x="16405" y="3520"/>
                  </a:lnTo>
                  <a:lnTo>
                    <a:pt x="17891" y="2751"/>
                  </a:lnTo>
                  <a:lnTo>
                    <a:pt x="18917" y="3674"/>
                  </a:lnTo>
                  <a:lnTo>
                    <a:pt x="18199" y="5314"/>
                  </a:lnTo>
                  <a:lnTo>
                    <a:pt x="18763" y="6083"/>
                  </a:lnTo>
                  <a:lnTo>
                    <a:pt x="20403" y="6032"/>
                  </a:lnTo>
                  <a:lnTo>
                    <a:pt x="20865" y="7211"/>
                  </a:lnTo>
                  <a:lnTo>
                    <a:pt x="19737" y="8185"/>
                  </a:lnTo>
                  <a:lnTo>
                    <a:pt x="20096" y="9723"/>
                  </a:lnTo>
                  <a:lnTo>
                    <a:pt x="21634" y="10287"/>
                  </a:lnTo>
                  <a:lnTo>
                    <a:pt x="21582" y="11620"/>
                  </a:lnTo>
                  <a:lnTo>
                    <a:pt x="20147" y="12184"/>
                  </a:lnTo>
                  <a:lnTo>
                    <a:pt x="19942" y="13158"/>
                  </a:lnTo>
                  <a:lnTo>
                    <a:pt x="21070" y="14234"/>
                  </a:lnTo>
                  <a:lnTo>
                    <a:pt x="20608" y="15362"/>
                  </a:lnTo>
                  <a:lnTo>
                    <a:pt x="19019" y="15465"/>
                  </a:lnTo>
                  <a:lnTo>
                    <a:pt x="18404" y="16439"/>
                  </a:lnTo>
                  <a:lnTo>
                    <a:pt x="19122" y="17925"/>
                  </a:lnTo>
                  <a:lnTo>
                    <a:pt x="18096" y="18797"/>
                  </a:lnTo>
                  <a:lnTo>
                    <a:pt x="16763" y="18284"/>
                  </a:lnTo>
                  <a:lnTo>
                    <a:pt x="15431" y="19002"/>
                  </a:lnTo>
                  <a:lnTo>
                    <a:pt x="15277" y="20848"/>
                  </a:lnTo>
                  <a:lnTo>
                    <a:pt x="14149" y="21155"/>
                  </a:lnTo>
                  <a:lnTo>
                    <a:pt x="13021" y="19925"/>
                  </a:lnTo>
                  <a:lnTo>
                    <a:pt x="12252" y="20181"/>
                  </a:lnTo>
                  <a:lnTo>
                    <a:pt x="11739" y="21668"/>
                  </a:lnTo>
                  <a:lnTo>
                    <a:pt x="10201" y="21668"/>
                  </a:lnTo>
                  <a:lnTo>
                    <a:pt x="9740" y="20130"/>
                  </a:lnTo>
                  <a:lnTo>
                    <a:pt x="8253" y="19771"/>
                  </a:lnTo>
                  <a:lnTo>
                    <a:pt x="7125" y="21001"/>
                  </a:lnTo>
                  <a:lnTo>
                    <a:pt x="5895" y="20489"/>
                  </a:lnTo>
                  <a:lnTo>
                    <a:pt x="5946" y="18592"/>
                  </a:lnTo>
                  <a:lnTo>
                    <a:pt x="5177" y="18131"/>
                  </a:lnTo>
                  <a:lnTo>
                    <a:pt x="3383" y="18848"/>
                  </a:lnTo>
                  <a:lnTo>
                    <a:pt x="2614" y="17874"/>
                  </a:lnTo>
                  <a:lnTo>
                    <a:pt x="3383" y="16182"/>
                  </a:lnTo>
                  <a:lnTo>
                    <a:pt x="2922" y="15465"/>
                  </a:lnTo>
                  <a:lnTo>
                    <a:pt x="922" y="15516"/>
                  </a:lnTo>
                  <a:lnTo>
                    <a:pt x="512" y="14234"/>
                  </a:lnTo>
                  <a:lnTo>
                    <a:pt x="1948" y="12901"/>
                  </a:lnTo>
                  <a:lnTo>
                    <a:pt x="1896" y="12184"/>
                  </a:lnTo>
                  <a:lnTo>
                    <a:pt x="0" y="11415"/>
                  </a:lnTo>
                  <a:lnTo>
                    <a:pt x="51" y="10031"/>
                  </a:lnTo>
                  <a:lnTo>
                    <a:pt x="1948" y="9313"/>
                  </a:lnTo>
                  <a:lnTo>
                    <a:pt x="2101" y="8595"/>
                  </a:lnTo>
                  <a:lnTo>
                    <a:pt x="615" y="7160"/>
                  </a:lnTo>
                  <a:lnTo>
                    <a:pt x="1127" y="5878"/>
                  </a:lnTo>
                  <a:lnTo>
                    <a:pt x="3178" y="5981"/>
                  </a:lnTo>
                  <a:lnTo>
                    <a:pt x="3588" y="5417"/>
                  </a:lnTo>
                  <a:lnTo>
                    <a:pt x="2819" y="3520"/>
                  </a:lnTo>
                  <a:lnTo>
                    <a:pt x="3742" y="2597"/>
                  </a:lnTo>
                  <a:lnTo>
                    <a:pt x="5536" y="3417"/>
                  </a:lnTo>
                  <a:lnTo>
                    <a:pt x="6049" y="3058"/>
                  </a:lnTo>
                  <a:lnTo>
                    <a:pt x="6100" y="1264"/>
                  </a:lnTo>
                  <a:lnTo>
                    <a:pt x="7228" y="700"/>
                  </a:lnTo>
                  <a:lnTo>
                    <a:pt x="8510" y="2033"/>
                  </a:lnTo>
                  <a:lnTo>
                    <a:pt x="9689" y="1725"/>
                  </a:lnTo>
                  <a:close/>
                  <a:moveTo>
                    <a:pt x="10817" y="14422"/>
                  </a:moveTo>
                  <a:lnTo>
                    <a:pt x="11175" y="14388"/>
                  </a:lnTo>
                  <a:lnTo>
                    <a:pt x="11534" y="14354"/>
                  </a:lnTo>
                  <a:lnTo>
                    <a:pt x="11893" y="14268"/>
                  </a:lnTo>
                  <a:lnTo>
                    <a:pt x="12218" y="14166"/>
                  </a:lnTo>
                  <a:lnTo>
                    <a:pt x="12508" y="13995"/>
                  </a:lnTo>
                  <a:lnTo>
                    <a:pt x="12816" y="13807"/>
                  </a:lnTo>
                  <a:lnTo>
                    <a:pt x="13106" y="13602"/>
                  </a:lnTo>
                  <a:lnTo>
                    <a:pt x="13329" y="13380"/>
                  </a:lnTo>
                  <a:lnTo>
                    <a:pt x="13568" y="13106"/>
                  </a:lnTo>
                  <a:lnTo>
                    <a:pt x="13790" y="12850"/>
                  </a:lnTo>
                  <a:lnTo>
                    <a:pt x="13961" y="12560"/>
                  </a:lnTo>
                  <a:lnTo>
                    <a:pt x="14115" y="12269"/>
                  </a:lnTo>
                  <a:lnTo>
                    <a:pt x="14217" y="11927"/>
                  </a:lnTo>
                  <a:lnTo>
                    <a:pt x="14320" y="11568"/>
                  </a:lnTo>
                  <a:lnTo>
                    <a:pt x="14388" y="11210"/>
                  </a:lnTo>
                  <a:lnTo>
                    <a:pt x="14388" y="10851"/>
                  </a:lnTo>
                  <a:lnTo>
                    <a:pt x="14388" y="10492"/>
                  </a:lnTo>
                  <a:lnTo>
                    <a:pt x="14320" y="10133"/>
                  </a:lnTo>
                  <a:lnTo>
                    <a:pt x="14217" y="9808"/>
                  </a:lnTo>
                  <a:lnTo>
                    <a:pt x="14115" y="9467"/>
                  </a:lnTo>
                  <a:lnTo>
                    <a:pt x="13961" y="9142"/>
                  </a:lnTo>
                  <a:lnTo>
                    <a:pt x="13790" y="8851"/>
                  </a:lnTo>
                  <a:lnTo>
                    <a:pt x="13568" y="8595"/>
                  </a:lnTo>
                  <a:lnTo>
                    <a:pt x="13329" y="8322"/>
                  </a:lnTo>
                  <a:lnTo>
                    <a:pt x="13106" y="8100"/>
                  </a:lnTo>
                  <a:lnTo>
                    <a:pt x="12816" y="7894"/>
                  </a:lnTo>
                  <a:lnTo>
                    <a:pt x="12508" y="7741"/>
                  </a:lnTo>
                  <a:lnTo>
                    <a:pt x="12218" y="7570"/>
                  </a:lnTo>
                  <a:lnTo>
                    <a:pt x="11893" y="7433"/>
                  </a:lnTo>
                  <a:lnTo>
                    <a:pt x="11534" y="7382"/>
                  </a:lnTo>
                  <a:lnTo>
                    <a:pt x="11175" y="7313"/>
                  </a:lnTo>
                  <a:lnTo>
                    <a:pt x="10817" y="7313"/>
                  </a:lnTo>
                  <a:lnTo>
                    <a:pt x="10441" y="7313"/>
                  </a:lnTo>
                  <a:lnTo>
                    <a:pt x="10082" y="7382"/>
                  </a:lnTo>
                  <a:lnTo>
                    <a:pt x="9757" y="7433"/>
                  </a:lnTo>
                  <a:lnTo>
                    <a:pt x="9432" y="7570"/>
                  </a:lnTo>
                  <a:lnTo>
                    <a:pt x="9142" y="7741"/>
                  </a:lnTo>
                  <a:lnTo>
                    <a:pt x="8834" y="7894"/>
                  </a:lnTo>
                  <a:lnTo>
                    <a:pt x="8544" y="8100"/>
                  </a:lnTo>
                  <a:lnTo>
                    <a:pt x="8287" y="8322"/>
                  </a:lnTo>
                  <a:lnTo>
                    <a:pt x="8048" y="8595"/>
                  </a:lnTo>
                  <a:lnTo>
                    <a:pt x="7860" y="8851"/>
                  </a:lnTo>
                  <a:lnTo>
                    <a:pt x="7689" y="9142"/>
                  </a:lnTo>
                  <a:lnTo>
                    <a:pt x="7536" y="9467"/>
                  </a:lnTo>
                  <a:lnTo>
                    <a:pt x="7399" y="9808"/>
                  </a:lnTo>
                  <a:lnTo>
                    <a:pt x="7331" y="10133"/>
                  </a:lnTo>
                  <a:lnTo>
                    <a:pt x="7262" y="10492"/>
                  </a:lnTo>
                  <a:lnTo>
                    <a:pt x="7262" y="10851"/>
                  </a:lnTo>
                  <a:lnTo>
                    <a:pt x="7262" y="11210"/>
                  </a:lnTo>
                  <a:lnTo>
                    <a:pt x="7331" y="11568"/>
                  </a:lnTo>
                  <a:lnTo>
                    <a:pt x="7399" y="11927"/>
                  </a:lnTo>
                  <a:lnTo>
                    <a:pt x="7536" y="12269"/>
                  </a:lnTo>
                  <a:lnTo>
                    <a:pt x="7689" y="12560"/>
                  </a:lnTo>
                  <a:lnTo>
                    <a:pt x="7860" y="12850"/>
                  </a:lnTo>
                  <a:lnTo>
                    <a:pt x="8048" y="13106"/>
                  </a:lnTo>
                  <a:lnTo>
                    <a:pt x="8287" y="13380"/>
                  </a:lnTo>
                  <a:lnTo>
                    <a:pt x="8544" y="13602"/>
                  </a:lnTo>
                  <a:lnTo>
                    <a:pt x="8834" y="13807"/>
                  </a:lnTo>
                  <a:lnTo>
                    <a:pt x="9142" y="13995"/>
                  </a:lnTo>
                  <a:lnTo>
                    <a:pt x="9432" y="14166"/>
                  </a:lnTo>
                  <a:lnTo>
                    <a:pt x="9757" y="14268"/>
                  </a:lnTo>
                  <a:lnTo>
                    <a:pt x="10082" y="14354"/>
                  </a:lnTo>
                  <a:lnTo>
                    <a:pt x="10441" y="14388"/>
                  </a:lnTo>
                  <a:lnTo>
                    <a:pt x="10817" y="14422"/>
                  </a:lnTo>
                  <a:close/>
                </a:path>
              </a:pathLst>
            </a:custGeom>
            <a:solidFill>
              <a:srgbClr val="C0C0C0"/>
            </a:solidFill>
            <a:ln w="9525">
              <a:miter lim="800000"/>
              <a:headEnd/>
              <a:tailEnd/>
            </a:ln>
            <a:effectLst/>
            <a:scene3d>
              <a:camera prst="legacyPerspectiveFront">
                <a:rot lat="20099999" lon="1500000" rev="0"/>
              </a:camera>
              <a:lightRig rig="legacyFlat4" dir="b"/>
            </a:scene3d>
            <a:sp3d extrusionH="430200" prstMaterial="legacyMatte">
              <a:bevelT w="13500" h="13500" prst="angle"/>
              <a:bevelB w="13500" h="13500" prst="angle"/>
              <a:extrusionClr>
                <a:srgbClr val="C0C0C0"/>
              </a:extrusionClr>
            </a:sp3d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flatTx/>
            </a:bodyPr>
            <a:lstStyle/>
            <a:p>
              <a:endParaRPr lang="en-GB"/>
            </a:p>
          </p:txBody>
        </p:sp>
      </p:grpSp>
      <p:grpSp>
        <p:nvGrpSpPr>
          <p:cNvPr id="41" name="Group 2"/>
          <p:cNvGrpSpPr>
            <a:grpSpLocks/>
          </p:cNvGrpSpPr>
          <p:nvPr/>
        </p:nvGrpSpPr>
        <p:grpSpPr bwMode="auto">
          <a:xfrm>
            <a:off x="3461524" y="3465686"/>
            <a:ext cx="788185" cy="677420"/>
            <a:chOff x="1632" y="1248"/>
            <a:chExt cx="2682" cy="2286"/>
          </a:xfrm>
        </p:grpSpPr>
        <p:sp>
          <p:nvSpPr>
            <p:cNvPr id="42" name="Gear"/>
            <p:cNvSpPr>
              <a:spLocks noEditPoints="1" noChangeArrowheads="1"/>
            </p:cNvSpPr>
            <p:nvPr/>
          </p:nvSpPr>
          <p:spPr bwMode="auto">
            <a:xfrm>
              <a:off x="3119" y="1248"/>
              <a:ext cx="1195" cy="1048"/>
            </a:xfrm>
            <a:custGeom>
              <a:avLst/>
              <a:gdLst>
                <a:gd name="T0" fmla="*/ 10800 w 21600"/>
                <a:gd name="T1" fmla="*/ 0 h 21600"/>
                <a:gd name="T2" fmla="*/ 21600 w 21600"/>
                <a:gd name="T3" fmla="*/ 10800 h 21600"/>
                <a:gd name="T4" fmla="*/ 10800 w 21600"/>
                <a:gd name="T5" fmla="*/ 21600 h 21600"/>
                <a:gd name="T6" fmla="*/ 0 w 21600"/>
                <a:gd name="T7" fmla="*/ 10800 h 21600"/>
                <a:gd name="T8" fmla="*/ 4374 w 21600"/>
                <a:gd name="T9" fmla="*/ 3964 h 21600"/>
                <a:gd name="T10" fmla="*/ 17841 w 21600"/>
                <a:gd name="T11" fmla="*/ 17635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T8" t="T9" r="T10" b="T11"/>
              <a:pathLst>
                <a:path w="21600" h="21600">
                  <a:moveTo>
                    <a:pt x="9689" y="1725"/>
                  </a:moveTo>
                  <a:lnTo>
                    <a:pt x="10304" y="85"/>
                  </a:lnTo>
                  <a:lnTo>
                    <a:pt x="11637" y="85"/>
                  </a:lnTo>
                  <a:lnTo>
                    <a:pt x="12303" y="1777"/>
                  </a:lnTo>
                  <a:lnTo>
                    <a:pt x="13072" y="1931"/>
                  </a:lnTo>
                  <a:lnTo>
                    <a:pt x="14303" y="598"/>
                  </a:lnTo>
                  <a:lnTo>
                    <a:pt x="15533" y="1110"/>
                  </a:lnTo>
                  <a:lnTo>
                    <a:pt x="15584" y="2905"/>
                  </a:lnTo>
                  <a:lnTo>
                    <a:pt x="16405" y="3520"/>
                  </a:lnTo>
                  <a:lnTo>
                    <a:pt x="17891" y="2751"/>
                  </a:lnTo>
                  <a:lnTo>
                    <a:pt x="18917" y="3674"/>
                  </a:lnTo>
                  <a:lnTo>
                    <a:pt x="18199" y="5314"/>
                  </a:lnTo>
                  <a:lnTo>
                    <a:pt x="18763" y="6083"/>
                  </a:lnTo>
                  <a:lnTo>
                    <a:pt x="20403" y="6032"/>
                  </a:lnTo>
                  <a:lnTo>
                    <a:pt x="20865" y="7211"/>
                  </a:lnTo>
                  <a:lnTo>
                    <a:pt x="19737" y="8185"/>
                  </a:lnTo>
                  <a:lnTo>
                    <a:pt x="20096" y="9723"/>
                  </a:lnTo>
                  <a:lnTo>
                    <a:pt x="21634" y="10287"/>
                  </a:lnTo>
                  <a:lnTo>
                    <a:pt x="21582" y="11620"/>
                  </a:lnTo>
                  <a:lnTo>
                    <a:pt x="20147" y="12184"/>
                  </a:lnTo>
                  <a:lnTo>
                    <a:pt x="19942" y="13158"/>
                  </a:lnTo>
                  <a:lnTo>
                    <a:pt x="21070" y="14234"/>
                  </a:lnTo>
                  <a:lnTo>
                    <a:pt x="20608" y="15362"/>
                  </a:lnTo>
                  <a:lnTo>
                    <a:pt x="19019" y="15465"/>
                  </a:lnTo>
                  <a:lnTo>
                    <a:pt x="18404" y="16439"/>
                  </a:lnTo>
                  <a:lnTo>
                    <a:pt x="19122" y="17925"/>
                  </a:lnTo>
                  <a:lnTo>
                    <a:pt x="18096" y="18797"/>
                  </a:lnTo>
                  <a:lnTo>
                    <a:pt x="16763" y="18284"/>
                  </a:lnTo>
                  <a:lnTo>
                    <a:pt x="15431" y="19002"/>
                  </a:lnTo>
                  <a:lnTo>
                    <a:pt x="15277" y="20848"/>
                  </a:lnTo>
                  <a:lnTo>
                    <a:pt x="14149" y="21155"/>
                  </a:lnTo>
                  <a:lnTo>
                    <a:pt x="13021" y="19925"/>
                  </a:lnTo>
                  <a:lnTo>
                    <a:pt x="12252" y="20181"/>
                  </a:lnTo>
                  <a:lnTo>
                    <a:pt x="11739" y="21668"/>
                  </a:lnTo>
                  <a:lnTo>
                    <a:pt x="10201" y="21668"/>
                  </a:lnTo>
                  <a:lnTo>
                    <a:pt x="9740" y="20130"/>
                  </a:lnTo>
                  <a:lnTo>
                    <a:pt x="8253" y="19771"/>
                  </a:lnTo>
                  <a:lnTo>
                    <a:pt x="7125" y="21001"/>
                  </a:lnTo>
                  <a:lnTo>
                    <a:pt x="5895" y="20489"/>
                  </a:lnTo>
                  <a:lnTo>
                    <a:pt x="5946" y="18592"/>
                  </a:lnTo>
                  <a:lnTo>
                    <a:pt x="5177" y="18131"/>
                  </a:lnTo>
                  <a:lnTo>
                    <a:pt x="3383" y="18848"/>
                  </a:lnTo>
                  <a:lnTo>
                    <a:pt x="2614" y="17874"/>
                  </a:lnTo>
                  <a:lnTo>
                    <a:pt x="3383" y="16182"/>
                  </a:lnTo>
                  <a:lnTo>
                    <a:pt x="2922" y="15465"/>
                  </a:lnTo>
                  <a:lnTo>
                    <a:pt x="922" y="15516"/>
                  </a:lnTo>
                  <a:lnTo>
                    <a:pt x="512" y="14234"/>
                  </a:lnTo>
                  <a:lnTo>
                    <a:pt x="1948" y="12901"/>
                  </a:lnTo>
                  <a:lnTo>
                    <a:pt x="1896" y="12184"/>
                  </a:lnTo>
                  <a:lnTo>
                    <a:pt x="0" y="11415"/>
                  </a:lnTo>
                  <a:lnTo>
                    <a:pt x="51" y="10031"/>
                  </a:lnTo>
                  <a:lnTo>
                    <a:pt x="1948" y="9313"/>
                  </a:lnTo>
                  <a:lnTo>
                    <a:pt x="2101" y="8595"/>
                  </a:lnTo>
                  <a:lnTo>
                    <a:pt x="615" y="7160"/>
                  </a:lnTo>
                  <a:lnTo>
                    <a:pt x="1127" y="5878"/>
                  </a:lnTo>
                  <a:lnTo>
                    <a:pt x="3178" y="5981"/>
                  </a:lnTo>
                  <a:lnTo>
                    <a:pt x="3588" y="5417"/>
                  </a:lnTo>
                  <a:lnTo>
                    <a:pt x="2819" y="3520"/>
                  </a:lnTo>
                  <a:lnTo>
                    <a:pt x="3742" y="2597"/>
                  </a:lnTo>
                  <a:lnTo>
                    <a:pt x="5536" y="3417"/>
                  </a:lnTo>
                  <a:lnTo>
                    <a:pt x="6049" y="3058"/>
                  </a:lnTo>
                  <a:lnTo>
                    <a:pt x="6100" y="1264"/>
                  </a:lnTo>
                  <a:lnTo>
                    <a:pt x="7228" y="700"/>
                  </a:lnTo>
                  <a:lnTo>
                    <a:pt x="8510" y="2033"/>
                  </a:lnTo>
                  <a:lnTo>
                    <a:pt x="9689" y="1725"/>
                  </a:lnTo>
                  <a:close/>
                  <a:moveTo>
                    <a:pt x="10817" y="14422"/>
                  </a:moveTo>
                  <a:lnTo>
                    <a:pt x="11175" y="14388"/>
                  </a:lnTo>
                  <a:lnTo>
                    <a:pt x="11534" y="14354"/>
                  </a:lnTo>
                  <a:lnTo>
                    <a:pt x="11893" y="14268"/>
                  </a:lnTo>
                  <a:lnTo>
                    <a:pt x="12218" y="14166"/>
                  </a:lnTo>
                  <a:lnTo>
                    <a:pt x="12508" y="13995"/>
                  </a:lnTo>
                  <a:lnTo>
                    <a:pt x="12816" y="13807"/>
                  </a:lnTo>
                  <a:lnTo>
                    <a:pt x="13106" y="13602"/>
                  </a:lnTo>
                  <a:lnTo>
                    <a:pt x="13329" y="13380"/>
                  </a:lnTo>
                  <a:lnTo>
                    <a:pt x="13568" y="13106"/>
                  </a:lnTo>
                  <a:lnTo>
                    <a:pt x="13790" y="12850"/>
                  </a:lnTo>
                  <a:lnTo>
                    <a:pt x="13961" y="12560"/>
                  </a:lnTo>
                  <a:lnTo>
                    <a:pt x="14115" y="12269"/>
                  </a:lnTo>
                  <a:lnTo>
                    <a:pt x="14217" y="11927"/>
                  </a:lnTo>
                  <a:lnTo>
                    <a:pt x="14320" y="11568"/>
                  </a:lnTo>
                  <a:lnTo>
                    <a:pt x="14388" y="11210"/>
                  </a:lnTo>
                  <a:lnTo>
                    <a:pt x="14388" y="10851"/>
                  </a:lnTo>
                  <a:lnTo>
                    <a:pt x="14388" y="10492"/>
                  </a:lnTo>
                  <a:lnTo>
                    <a:pt x="14320" y="10133"/>
                  </a:lnTo>
                  <a:lnTo>
                    <a:pt x="14217" y="9808"/>
                  </a:lnTo>
                  <a:lnTo>
                    <a:pt x="14115" y="9467"/>
                  </a:lnTo>
                  <a:lnTo>
                    <a:pt x="13961" y="9142"/>
                  </a:lnTo>
                  <a:lnTo>
                    <a:pt x="13790" y="8851"/>
                  </a:lnTo>
                  <a:lnTo>
                    <a:pt x="13568" y="8595"/>
                  </a:lnTo>
                  <a:lnTo>
                    <a:pt x="13329" y="8322"/>
                  </a:lnTo>
                  <a:lnTo>
                    <a:pt x="13106" y="8100"/>
                  </a:lnTo>
                  <a:lnTo>
                    <a:pt x="12816" y="7894"/>
                  </a:lnTo>
                  <a:lnTo>
                    <a:pt x="12508" y="7741"/>
                  </a:lnTo>
                  <a:lnTo>
                    <a:pt x="12218" y="7570"/>
                  </a:lnTo>
                  <a:lnTo>
                    <a:pt x="11893" y="7433"/>
                  </a:lnTo>
                  <a:lnTo>
                    <a:pt x="11534" y="7382"/>
                  </a:lnTo>
                  <a:lnTo>
                    <a:pt x="11175" y="7313"/>
                  </a:lnTo>
                  <a:lnTo>
                    <a:pt x="10817" y="7313"/>
                  </a:lnTo>
                  <a:lnTo>
                    <a:pt x="10441" y="7313"/>
                  </a:lnTo>
                  <a:lnTo>
                    <a:pt x="10082" y="7382"/>
                  </a:lnTo>
                  <a:lnTo>
                    <a:pt x="9757" y="7433"/>
                  </a:lnTo>
                  <a:lnTo>
                    <a:pt x="9432" y="7570"/>
                  </a:lnTo>
                  <a:lnTo>
                    <a:pt x="9142" y="7741"/>
                  </a:lnTo>
                  <a:lnTo>
                    <a:pt x="8834" y="7894"/>
                  </a:lnTo>
                  <a:lnTo>
                    <a:pt x="8544" y="8100"/>
                  </a:lnTo>
                  <a:lnTo>
                    <a:pt x="8287" y="8322"/>
                  </a:lnTo>
                  <a:lnTo>
                    <a:pt x="8048" y="8595"/>
                  </a:lnTo>
                  <a:lnTo>
                    <a:pt x="7860" y="8851"/>
                  </a:lnTo>
                  <a:lnTo>
                    <a:pt x="7689" y="9142"/>
                  </a:lnTo>
                  <a:lnTo>
                    <a:pt x="7536" y="9467"/>
                  </a:lnTo>
                  <a:lnTo>
                    <a:pt x="7399" y="9808"/>
                  </a:lnTo>
                  <a:lnTo>
                    <a:pt x="7331" y="10133"/>
                  </a:lnTo>
                  <a:lnTo>
                    <a:pt x="7262" y="10492"/>
                  </a:lnTo>
                  <a:lnTo>
                    <a:pt x="7262" y="10851"/>
                  </a:lnTo>
                  <a:lnTo>
                    <a:pt x="7262" y="11210"/>
                  </a:lnTo>
                  <a:lnTo>
                    <a:pt x="7331" y="11568"/>
                  </a:lnTo>
                  <a:lnTo>
                    <a:pt x="7399" y="11927"/>
                  </a:lnTo>
                  <a:lnTo>
                    <a:pt x="7536" y="12269"/>
                  </a:lnTo>
                  <a:lnTo>
                    <a:pt x="7689" y="12560"/>
                  </a:lnTo>
                  <a:lnTo>
                    <a:pt x="7860" y="12850"/>
                  </a:lnTo>
                  <a:lnTo>
                    <a:pt x="8048" y="13106"/>
                  </a:lnTo>
                  <a:lnTo>
                    <a:pt x="8287" y="13380"/>
                  </a:lnTo>
                  <a:lnTo>
                    <a:pt x="8544" y="13602"/>
                  </a:lnTo>
                  <a:lnTo>
                    <a:pt x="8834" y="13807"/>
                  </a:lnTo>
                  <a:lnTo>
                    <a:pt x="9142" y="13995"/>
                  </a:lnTo>
                  <a:lnTo>
                    <a:pt x="9432" y="14166"/>
                  </a:lnTo>
                  <a:lnTo>
                    <a:pt x="9757" y="14268"/>
                  </a:lnTo>
                  <a:lnTo>
                    <a:pt x="10082" y="14354"/>
                  </a:lnTo>
                  <a:lnTo>
                    <a:pt x="10441" y="14388"/>
                  </a:lnTo>
                  <a:lnTo>
                    <a:pt x="10817" y="14422"/>
                  </a:lnTo>
                  <a:close/>
                </a:path>
              </a:pathLst>
            </a:custGeom>
            <a:solidFill>
              <a:srgbClr val="C0C0C0"/>
            </a:solidFill>
            <a:ln w="9525">
              <a:miter lim="800000"/>
              <a:headEnd/>
              <a:tailEnd/>
            </a:ln>
            <a:effectLst/>
            <a:scene3d>
              <a:camera prst="legacyPerspectiveFront">
                <a:rot lat="20099999" lon="1500000" rev="0"/>
              </a:camera>
              <a:lightRig rig="legacyFlat4" dir="b"/>
            </a:scene3d>
            <a:sp3d extrusionH="430200" prstMaterial="legacyMatte">
              <a:bevelT w="13500" h="13500" prst="angle"/>
              <a:bevelB w="13500" h="13500" prst="angle"/>
              <a:extrusionClr>
                <a:srgbClr val="C0C0C0"/>
              </a:extrusionClr>
            </a:sp3d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flatTx/>
            </a:bodyPr>
            <a:lstStyle/>
            <a:p>
              <a:endParaRPr lang="en-GB"/>
            </a:p>
          </p:txBody>
        </p:sp>
        <p:sp>
          <p:nvSpPr>
            <p:cNvPr id="43" name="AutoShape 4"/>
            <p:cNvSpPr>
              <a:spLocks noEditPoints="1" noChangeArrowheads="1"/>
            </p:cNvSpPr>
            <p:nvPr/>
          </p:nvSpPr>
          <p:spPr bwMode="auto">
            <a:xfrm>
              <a:off x="1632" y="1680"/>
              <a:ext cx="1429" cy="1253"/>
            </a:xfrm>
            <a:custGeom>
              <a:avLst/>
              <a:gdLst>
                <a:gd name="T0" fmla="*/ 10800 w 21600"/>
                <a:gd name="T1" fmla="*/ 0 h 21600"/>
                <a:gd name="T2" fmla="*/ 21600 w 21600"/>
                <a:gd name="T3" fmla="*/ 10800 h 21600"/>
                <a:gd name="T4" fmla="*/ 10800 w 21600"/>
                <a:gd name="T5" fmla="*/ 21600 h 21600"/>
                <a:gd name="T6" fmla="*/ 0 w 21600"/>
                <a:gd name="T7" fmla="*/ 10800 h 21600"/>
                <a:gd name="T8" fmla="*/ 4374 w 21600"/>
                <a:gd name="T9" fmla="*/ 3964 h 21600"/>
                <a:gd name="T10" fmla="*/ 17841 w 21600"/>
                <a:gd name="T11" fmla="*/ 17635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T8" t="T9" r="T10" b="T11"/>
              <a:pathLst>
                <a:path w="21600" h="21600">
                  <a:moveTo>
                    <a:pt x="9689" y="1725"/>
                  </a:moveTo>
                  <a:lnTo>
                    <a:pt x="10304" y="85"/>
                  </a:lnTo>
                  <a:lnTo>
                    <a:pt x="11637" y="85"/>
                  </a:lnTo>
                  <a:lnTo>
                    <a:pt x="12303" y="1777"/>
                  </a:lnTo>
                  <a:lnTo>
                    <a:pt x="13072" y="1931"/>
                  </a:lnTo>
                  <a:lnTo>
                    <a:pt x="14303" y="598"/>
                  </a:lnTo>
                  <a:lnTo>
                    <a:pt x="15533" y="1110"/>
                  </a:lnTo>
                  <a:lnTo>
                    <a:pt x="15584" y="2905"/>
                  </a:lnTo>
                  <a:lnTo>
                    <a:pt x="16405" y="3520"/>
                  </a:lnTo>
                  <a:lnTo>
                    <a:pt x="17891" y="2751"/>
                  </a:lnTo>
                  <a:lnTo>
                    <a:pt x="18917" y="3674"/>
                  </a:lnTo>
                  <a:lnTo>
                    <a:pt x="18199" y="5314"/>
                  </a:lnTo>
                  <a:lnTo>
                    <a:pt x="18763" y="6083"/>
                  </a:lnTo>
                  <a:lnTo>
                    <a:pt x="20403" y="6032"/>
                  </a:lnTo>
                  <a:lnTo>
                    <a:pt x="20865" y="7211"/>
                  </a:lnTo>
                  <a:lnTo>
                    <a:pt x="19737" y="8185"/>
                  </a:lnTo>
                  <a:lnTo>
                    <a:pt x="20096" y="9723"/>
                  </a:lnTo>
                  <a:lnTo>
                    <a:pt x="21634" y="10287"/>
                  </a:lnTo>
                  <a:lnTo>
                    <a:pt x="21582" y="11620"/>
                  </a:lnTo>
                  <a:lnTo>
                    <a:pt x="20147" y="12184"/>
                  </a:lnTo>
                  <a:lnTo>
                    <a:pt x="19942" y="13158"/>
                  </a:lnTo>
                  <a:lnTo>
                    <a:pt x="21070" y="14234"/>
                  </a:lnTo>
                  <a:lnTo>
                    <a:pt x="20608" y="15362"/>
                  </a:lnTo>
                  <a:lnTo>
                    <a:pt x="19019" y="15465"/>
                  </a:lnTo>
                  <a:lnTo>
                    <a:pt x="18404" y="16439"/>
                  </a:lnTo>
                  <a:lnTo>
                    <a:pt x="19122" y="17925"/>
                  </a:lnTo>
                  <a:lnTo>
                    <a:pt x="18096" y="18797"/>
                  </a:lnTo>
                  <a:lnTo>
                    <a:pt x="16763" y="18284"/>
                  </a:lnTo>
                  <a:lnTo>
                    <a:pt x="15431" y="19002"/>
                  </a:lnTo>
                  <a:lnTo>
                    <a:pt x="15277" y="20848"/>
                  </a:lnTo>
                  <a:lnTo>
                    <a:pt x="14149" y="21155"/>
                  </a:lnTo>
                  <a:lnTo>
                    <a:pt x="13021" y="19925"/>
                  </a:lnTo>
                  <a:lnTo>
                    <a:pt x="12252" y="20181"/>
                  </a:lnTo>
                  <a:lnTo>
                    <a:pt x="11739" y="21668"/>
                  </a:lnTo>
                  <a:lnTo>
                    <a:pt x="10201" y="21668"/>
                  </a:lnTo>
                  <a:lnTo>
                    <a:pt x="9740" y="20130"/>
                  </a:lnTo>
                  <a:lnTo>
                    <a:pt x="8253" y="19771"/>
                  </a:lnTo>
                  <a:lnTo>
                    <a:pt x="7125" y="21001"/>
                  </a:lnTo>
                  <a:lnTo>
                    <a:pt x="5895" y="20489"/>
                  </a:lnTo>
                  <a:lnTo>
                    <a:pt x="5946" y="18592"/>
                  </a:lnTo>
                  <a:lnTo>
                    <a:pt x="5177" y="18131"/>
                  </a:lnTo>
                  <a:lnTo>
                    <a:pt x="3383" y="18848"/>
                  </a:lnTo>
                  <a:lnTo>
                    <a:pt x="2614" y="17874"/>
                  </a:lnTo>
                  <a:lnTo>
                    <a:pt x="3383" y="16182"/>
                  </a:lnTo>
                  <a:lnTo>
                    <a:pt x="2922" y="15465"/>
                  </a:lnTo>
                  <a:lnTo>
                    <a:pt x="922" y="15516"/>
                  </a:lnTo>
                  <a:lnTo>
                    <a:pt x="512" y="14234"/>
                  </a:lnTo>
                  <a:lnTo>
                    <a:pt x="1948" y="12901"/>
                  </a:lnTo>
                  <a:lnTo>
                    <a:pt x="1896" y="12184"/>
                  </a:lnTo>
                  <a:lnTo>
                    <a:pt x="0" y="11415"/>
                  </a:lnTo>
                  <a:lnTo>
                    <a:pt x="51" y="10031"/>
                  </a:lnTo>
                  <a:lnTo>
                    <a:pt x="1948" y="9313"/>
                  </a:lnTo>
                  <a:lnTo>
                    <a:pt x="2101" y="8595"/>
                  </a:lnTo>
                  <a:lnTo>
                    <a:pt x="615" y="7160"/>
                  </a:lnTo>
                  <a:lnTo>
                    <a:pt x="1127" y="5878"/>
                  </a:lnTo>
                  <a:lnTo>
                    <a:pt x="3178" y="5981"/>
                  </a:lnTo>
                  <a:lnTo>
                    <a:pt x="3588" y="5417"/>
                  </a:lnTo>
                  <a:lnTo>
                    <a:pt x="2819" y="3520"/>
                  </a:lnTo>
                  <a:lnTo>
                    <a:pt x="3742" y="2597"/>
                  </a:lnTo>
                  <a:lnTo>
                    <a:pt x="5536" y="3417"/>
                  </a:lnTo>
                  <a:lnTo>
                    <a:pt x="6049" y="3058"/>
                  </a:lnTo>
                  <a:lnTo>
                    <a:pt x="6100" y="1264"/>
                  </a:lnTo>
                  <a:lnTo>
                    <a:pt x="7228" y="700"/>
                  </a:lnTo>
                  <a:lnTo>
                    <a:pt x="8510" y="2033"/>
                  </a:lnTo>
                  <a:lnTo>
                    <a:pt x="9689" y="1725"/>
                  </a:lnTo>
                  <a:close/>
                  <a:moveTo>
                    <a:pt x="10817" y="14422"/>
                  </a:moveTo>
                  <a:lnTo>
                    <a:pt x="11175" y="14388"/>
                  </a:lnTo>
                  <a:lnTo>
                    <a:pt x="11534" y="14354"/>
                  </a:lnTo>
                  <a:lnTo>
                    <a:pt x="11893" y="14268"/>
                  </a:lnTo>
                  <a:lnTo>
                    <a:pt x="12218" y="14166"/>
                  </a:lnTo>
                  <a:lnTo>
                    <a:pt x="12508" y="13995"/>
                  </a:lnTo>
                  <a:lnTo>
                    <a:pt x="12816" y="13807"/>
                  </a:lnTo>
                  <a:lnTo>
                    <a:pt x="13106" y="13602"/>
                  </a:lnTo>
                  <a:lnTo>
                    <a:pt x="13329" y="13380"/>
                  </a:lnTo>
                  <a:lnTo>
                    <a:pt x="13568" y="13106"/>
                  </a:lnTo>
                  <a:lnTo>
                    <a:pt x="13790" y="12850"/>
                  </a:lnTo>
                  <a:lnTo>
                    <a:pt x="13961" y="12560"/>
                  </a:lnTo>
                  <a:lnTo>
                    <a:pt x="14115" y="12269"/>
                  </a:lnTo>
                  <a:lnTo>
                    <a:pt x="14217" y="11927"/>
                  </a:lnTo>
                  <a:lnTo>
                    <a:pt x="14320" y="11568"/>
                  </a:lnTo>
                  <a:lnTo>
                    <a:pt x="14388" y="11210"/>
                  </a:lnTo>
                  <a:lnTo>
                    <a:pt x="14388" y="10851"/>
                  </a:lnTo>
                  <a:lnTo>
                    <a:pt x="14388" y="10492"/>
                  </a:lnTo>
                  <a:lnTo>
                    <a:pt x="14320" y="10133"/>
                  </a:lnTo>
                  <a:lnTo>
                    <a:pt x="14217" y="9808"/>
                  </a:lnTo>
                  <a:lnTo>
                    <a:pt x="14115" y="9467"/>
                  </a:lnTo>
                  <a:lnTo>
                    <a:pt x="13961" y="9142"/>
                  </a:lnTo>
                  <a:lnTo>
                    <a:pt x="13790" y="8851"/>
                  </a:lnTo>
                  <a:lnTo>
                    <a:pt x="13568" y="8595"/>
                  </a:lnTo>
                  <a:lnTo>
                    <a:pt x="13329" y="8322"/>
                  </a:lnTo>
                  <a:lnTo>
                    <a:pt x="13106" y="8100"/>
                  </a:lnTo>
                  <a:lnTo>
                    <a:pt x="12816" y="7894"/>
                  </a:lnTo>
                  <a:lnTo>
                    <a:pt x="12508" y="7741"/>
                  </a:lnTo>
                  <a:lnTo>
                    <a:pt x="12218" y="7570"/>
                  </a:lnTo>
                  <a:lnTo>
                    <a:pt x="11893" y="7433"/>
                  </a:lnTo>
                  <a:lnTo>
                    <a:pt x="11534" y="7382"/>
                  </a:lnTo>
                  <a:lnTo>
                    <a:pt x="11175" y="7313"/>
                  </a:lnTo>
                  <a:lnTo>
                    <a:pt x="10817" y="7313"/>
                  </a:lnTo>
                  <a:lnTo>
                    <a:pt x="10441" y="7313"/>
                  </a:lnTo>
                  <a:lnTo>
                    <a:pt x="10082" y="7382"/>
                  </a:lnTo>
                  <a:lnTo>
                    <a:pt x="9757" y="7433"/>
                  </a:lnTo>
                  <a:lnTo>
                    <a:pt x="9432" y="7570"/>
                  </a:lnTo>
                  <a:lnTo>
                    <a:pt x="9142" y="7741"/>
                  </a:lnTo>
                  <a:lnTo>
                    <a:pt x="8834" y="7894"/>
                  </a:lnTo>
                  <a:lnTo>
                    <a:pt x="8544" y="8100"/>
                  </a:lnTo>
                  <a:lnTo>
                    <a:pt x="8287" y="8322"/>
                  </a:lnTo>
                  <a:lnTo>
                    <a:pt x="8048" y="8595"/>
                  </a:lnTo>
                  <a:lnTo>
                    <a:pt x="7860" y="8851"/>
                  </a:lnTo>
                  <a:lnTo>
                    <a:pt x="7689" y="9142"/>
                  </a:lnTo>
                  <a:lnTo>
                    <a:pt x="7536" y="9467"/>
                  </a:lnTo>
                  <a:lnTo>
                    <a:pt x="7399" y="9808"/>
                  </a:lnTo>
                  <a:lnTo>
                    <a:pt x="7331" y="10133"/>
                  </a:lnTo>
                  <a:lnTo>
                    <a:pt x="7262" y="10492"/>
                  </a:lnTo>
                  <a:lnTo>
                    <a:pt x="7262" y="10851"/>
                  </a:lnTo>
                  <a:lnTo>
                    <a:pt x="7262" y="11210"/>
                  </a:lnTo>
                  <a:lnTo>
                    <a:pt x="7331" y="11568"/>
                  </a:lnTo>
                  <a:lnTo>
                    <a:pt x="7399" y="11927"/>
                  </a:lnTo>
                  <a:lnTo>
                    <a:pt x="7536" y="12269"/>
                  </a:lnTo>
                  <a:lnTo>
                    <a:pt x="7689" y="12560"/>
                  </a:lnTo>
                  <a:lnTo>
                    <a:pt x="7860" y="12850"/>
                  </a:lnTo>
                  <a:lnTo>
                    <a:pt x="8048" y="13106"/>
                  </a:lnTo>
                  <a:lnTo>
                    <a:pt x="8287" y="13380"/>
                  </a:lnTo>
                  <a:lnTo>
                    <a:pt x="8544" y="13602"/>
                  </a:lnTo>
                  <a:lnTo>
                    <a:pt x="8834" y="13807"/>
                  </a:lnTo>
                  <a:lnTo>
                    <a:pt x="9142" y="13995"/>
                  </a:lnTo>
                  <a:lnTo>
                    <a:pt x="9432" y="14166"/>
                  </a:lnTo>
                  <a:lnTo>
                    <a:pt x="9757" y="14268"/>
                  </a:lnTo>
                  <a:lnTo>
                    <a:pt x="10082" y="14354"/>
                  </a:lnTo>
                  <a:lnTo>
                    <a:pt x="10441" y="14388"/>
                  </a:lnTo>
                  <a:lnTo>
                    <a:pt x="10817" y="14422"/>
                  </a:lnTo>
                  <a:close/>
                </a:path>
              </a:pathLst>
            </a:custGeom>
            <a:solidFill>
              <a:srgbClr val="C0C0C0"/>
            </a:solidFill>
            <a:ln w="9525">
              <a:miter lim="800000"/>
              <a:headEnd/>
              <a:tailEnd/>
            </a:ln>
            <a:effectLst/>
            <a:scene3d>
              <a:camera prst="legacyPerspectiveFront">
                <a:rot lat="20099999" lon="1500000" rev="0"/>
              </a:camera>
              <a:lightRig rig="legacyFlat4" dir="b"/>
            </a:scene3d>
            <a:sp3d extrusionH="430200" prstMaterial="legacyMatte">
              <a:bevelT w="13500" h="13500" prst="angle"/>
              <a:bevelB w="13500" h="13500" prst="angle"/>
              <a:extrusionClr>
                <a:srgbClr val="C0C0C0"/>
              </a:extrusionClr>
            </a:sp3d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flatTx/>
            </a:bodyPr>
            <a:lstStyle/>
            <a:p>
              <a:endParaRPr lang="en-GB"/>
            </a:p>
          </p:txBody>
        </p:sp>
        <p:sp>
          <p:nvSpPr>
            <p:cNvPr id="44" name="AutoShape 5"/>
            <p:cNvSpPr>
              <a:spLocks noEditPoints="1" noChangeArrowheads="1"/>
            </p:cNvSpPr>
            <p:nvPr/>
          </p:nvSpPr>
          <p:spPr bwMode="auto">
            <a:xfrm>
              <a:off x="2559" y="2142"/>
              <a:ext cx="1588" cy="1392"/>
            </a:xfrm>
            <a:custGeom>
              <a:avLst/>
              <a:gdLst>
                <a:gd name="T0" fmla="*/ 10800 w 21600"/>
                <a:gd name="T1" fmla="*/ 0 h 21600"/>
                <a:gd name="T2" fmla="*/ 21600 w 21600"/>
                <a:gd name="T3" fmla="*/ 10800 h 21600"/>
                <a:gd name="T4" fmla="*/ 10800 w 21600"/>
                <a:gd name="T5" fmla="*/ 21600 h 21600"/>
                <a:gd name="T6" fmla="*/ 0 w 21600"/>
                <a:gd name="T7" fmla="*/ 10800 h 21600"/>
                <a:gd name="T8" fmla="*/ 4374 w 21600"/>
                <a:gd name="T9" fmla="*/ 3964 h 21600"/>
                <a:gd name="T10" fmla="*/ 17841 w 21600"/>
                <a:gd name="T11" fmla="*/ 17635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T8" t="T9" r="T10" b="T11"/>
              <a:pathLst>
                <a:path w="21600" h="21600">
                  <a:moveTo>
                    <a:pt x="9689" y="1725"/>
                  </a:moveTo>
                  <a:lnTo>
                    <a:pt x="10304" y="85"/>
                  </a:lnTo>
                  <a:lnTo>
                    <a:pt x="11637" y="85"/>
                  </a:lnTo>
                  <a:lnTo>
                    <a:pt x="12303" y="1777"/>
                  </a:lnTo>
                  <a:lnTo>
                    <a:pt x="13072" y="1931"/>
                  </a:lnTo>
                  <a:lnTo>
                    <a:pt x="14303" y="598"/>
                  </a:lnTo>
                  <a:lnTo>
                    <a:pt x="15533" y="1110"/>
                  </a:lnTo>
                  <a:lnTo>
                    <a:pt x="15584" y="2905"/>
                  </a:lnTo>
                  <a:lnTo>
                    <a:pt x="16405" y="3520"/>
                  </a:lnTo>
                  <a:lnTo>
                    <a:pt x="17891" y="2751"/>
                  </a:lnTo>
                  <a:lnTo>
                    <a:pt x="18917" y="3674"/>
                  </a:lnTo>
                  <a:lnTo>
                    <a:pt x="18199" y="5314"/>
                  </a:lnTo>
                  <a:lnTo>
                    <a:pt x="18763" y="6083"/>
                  </a:lnTo>
                  <a:lnTo>
                    <a:pt x="20403" y="6032"/>
                  </a:lnTo>
                  <a:lnTo>
                    <a:pt x="20865" y="7211"/>
                  </a:lnTo>
                  <a:lnTo>
                    <a:pt x="19737" y="8185"/>
                  </a:lnTo>
                  <a:lnTo>
                    <a:pt x="20096" y="9723"/>
                  </a:lnTo>
                  <a:lnTo>
                    <a:pt x="21634" y="10287"/>
                  </a:lnTo>
                  <a:lnTo>
                    <a:pt x="21582" y="11620"/>
                  </a:lnTo>
                  <a:lnTo>
                    <a:pt x="20147" y="12184"/>
                  </a:lnTo>
                  <a:lnTo>
                    <a:pt x="19942" y="13158"/>
                  </a:lnTo>
                  <a:lnTo>
                    <a:pt x="21070" y="14234"/>
                  </a:lnTo>
                  <a:lnTo>
                    <a:pt x="20608" y="15362"/>
                  </a:lnTo>
                  <a:lnTo>
                    <a:pt x="19019" y="15465"/>
                  </a:lnTo>
                  <a:lnTo>
                    <a:pt x="18404" y="16439"/>
                  </a:lnTo>
                  <a:lnTo>
                    <a:pt x="19122" y="17925"/>
                  </a:lnTo>
                  <a:lnTo>
                    <a:pt x="18096" y="18797"/>
                  </a:lnTo>
                  <a:lnTo>
                    <a:pt x="16763" y="18284"/>
                  </a:lnTo>
                  <a:lnTo>
                    <a:pt x="15431" y="19002"/>
                  </a:lnTo>
                  <a:lnTo>
                    <a:pt x="15277" y="20848"/>
                  </a:lnTo>
                  <a:lnTo>
                    <a:pt x="14149" y="21155"/>
                  </a:lnTo>
                  <a:lnTo>
                    <a:pt x="13021" y="19925"/>
                  </a:lnTo>
                  <a:lnTo>
                    <a:pt x="12252" y="20181"/>
                  </a:lnTo>
                  <a:lnTo>
                    <a:pt x="11739" y="21668"/>
                  </a:lnTo>
                  <a:lnTo>
                    <a:pt x="10201" y="21668"/>
                  </a:lnTo>
                  <a:lnTo>
                    <a:pt x="9740" y="20130"/>
                  </a:lnTo>
                  <a:lnTo>
                    <a:pt x="8253" y="19771"/>
                  </a:lnTo>
                  <a:lnTo>
                    <a:pt x="7125" y="21001"/>
                  </a:lnTo>
                  <a:lnTo>
                    <a:pt x="5895" y="20489"/>
                  </a:lnTo>
                  <a:lnTo>
                    <a:pt x="5946" y="18592"/>
                  </a:lnTo>
                  <a:lnTo>
                    <a:pt x="5177" y="18131"/>
                  </a:lnTo>
                  <a:lnTo>
                    <a:pt x="3383" y="18848"/>
                  </a:lnTo>
                  <a:lnTo>
                    <a:pt x="2614" y="17874"/>
                  </a:lnTo>
                  <a:lnTo>
                    <a:pt x="3383" y="16182"/>
                  </a:lnTo>
                  <a:lnTo>
                    <a:pt x="2922" y="15465"/>
                  </a:lnTo>
                  <a:lnTo>
                    <a:pt x="922" y="15516"/>
                  </a:lnTo>
                  <a:lnTo>
                    <a:pt x="512" y="14234"/>
                  </a:lnTo>
                  <a:lnTo>
                    <a:pt x="1948" y="12901"/>
                  </a:lnTo>
                  <a:lnTo>
                    <a:pt x="1896" y="12184"/>
                  </a:lnTo>
                  <a:lnTo>
                    <a:pt x="0" y="11415"/>
                  </a:lnTo>
                  <a:lnTo>
                    <a:pt x="51" y="10031"/>
                  </a:lnTo>
                  <a:lnTo>
                    <a:pt x="1948" y="9313"/>
                  </a:lnTo>
                  <a:lnTo>
                    <a:pt x="2101" y="8595"/>
                  </a:lnTo>
                  <a:lnTo>
                    <a:pt x="615" y="7160"/>
                  </a:lnTo>
                  <a:lnTo>
                    <a:pt x="1127" y="5878"/>
                  </a:lnTo>
                  <a:lnTo>
                    <a:pt x="3178" y="5981"/>
                  </a:lnTo>
                  <a:lnTo>
                    <a:pt x="3588" y="5417"/>
                  </a:lnTo>
                  <a:lnTo>
                    <a:pt x="2819" y="3520"/>
                  </a:lnTo>
                  <a:lnTo>
                    <a:pt x="3742" y="2597"/>
                  </a:lnTo>
                  <a:lnTo>
                    <a:pt x="5536" y="3417"/>
                  </a:lnTo>
                  <a:lnTo>
                    <a:pt x="6049" y="3058"/>
                  </a:lnTo>
                  <a:lnTo>
                    <a:pt x="6100" y="1264"/>
                  </a:lnTo>
                  <a:lnTo>
                    <a:pt x="7228" y="700"/>
                  </a:lnTo>
                  <a:lnTo>
                    <a:pt x="8510" y="2033"/>
                  </a:lnTo>
                  <a:lnTo>
                    <a:pt x="9689" y="1725"/>
                  </a:lnTo>
                  <a:close/>
                  <a:moveTo>
                    <a:pt x="10817" y="14422"/>
                  </a:moveTo>
                  <a:lnTo>
                    <a:pt x="11175" y="14388"/>
                  </a:lnTo>
                  <a:lnTo>
                    <a:pt x="11534" y="14354"/>
                  </a:lnTo>
                  <a:lnTo>
                    <a:pt x="11893" y="14268"/>
                  </a:lnTo>
                  <a:lnTo>
                    <a:pt x="12218" y="14166"/>
                  </a:lnTo>
                  <a:lnTo>
                    <a:pt x="12508" y="13995"/>
                  </a:lnTo>
                  <a:lnTo>
                    <a:pt x="12816" y="13807"/>
                  </a:lnTo>
                  <a:lnTo>
                    <a:pt x="13106" y="13602"/>
                  </a:lnTo>
                  <a:lnTo>
                    <a:pt x="13329" y="13380"/>
                  </a:lnTo>
                  <a:lnTo>
                    <a:pt x="13568" y="13106"/>
                  </a:lnTo>
                  <a:lnTo>
                    <a:pt x="13790" y="12850"/>
                  </a:lnTo>
                  <a:lnTo>
                    <a:pt x="13961" y="12560"/>
                  </a:lnTo>
                  <a:lnTo>
                    <a:pt x="14115" y="12269"/>
                  </a:lnTo>
                  <a:lnTo>
                    <a:pt x="14217" y="11927"/>
                  </a:lnTo>
                  <a:lnTo>
                    <a:pt x="14320" y="11568"/>
                  </a:lnTo>
                  <a:lnTo>
                    <a:pt x="14388" y="11210"/>
                  </a:lnTo>
                  <a:lnTo>
                    <a:pt x="14388" y="10851"/>
                  </a:lnTo>
                  <a:lnTo>
                    <a:pt x="14388" y="10492"/>
                  </a:lnTo>
                  <a:lnTo>
                    <a:pt x="14320" y="10133"/>
                  </a:lnTo>
                  <a:lnTo>
                    <a:pt x="14217" y="9808"/>
                  </a:lnTo>
                  <a:lnTo>
                    <a:pt x="14115" y="9467"/>
                  </a:lnTo>
                  <a:lnTo>
                    <a:pt x="13961" y="9142"/>
                  </a:lnTo>
                  <a:lnTo>
                    <a:pt x="13790" y="8851"/>
                  </a:lnTo>
                  <a:lnTo>
                    <a:pt x="13568" y="8595"/>
                  </a:lnTo>
                  <a:lnTo>
                    <a:pt x="13329" y="8322"/>
                  </a:lnTo>
                  <a:lnTo>
                    <a:pt x="13106" y="8100"/>
                  </a:lnTo>
                  <a:lnTo>
                    <a:pt x="12816" y="7894"/>
                  </a:lnTo>
                  <a:lnTo>
                    <a:pt x="12508" y="7741"/>
                  </a:lnTo>
                  <a:lnTo>
                    <a:pt x="12218" y="7570"/>
                  </a:lnTo>
                  <a:lnTo>
                    <a:pt x="11893" y="7433"/>
                  </a:lnTo>
                  <a:lnTo>
                    <a:pt x="11534" y="7382"/>
                  </a:lnTo>
                  <a:lnTo>
                    <a:pt x="11175" y="7313"/>
                  </a:lnTo>
                  <a:lnTo>
                    <a:pt x="10817" y="7313"/>
                  </a:lnTo>
                  <a:lnTo>
                    <a:pt x="10441" y="7313"/>
                  </a:lnTo>
                  <a:lnTo>
                    <a:pt x="10082" y="7382"/>
                  </a:lnTo>
                  <a:lnTo>
                    <a:pt x="9757" y="7433"/>
                  </a:lnTo>
                  <a:lnTo>
                    <a:pt x="9432" y="7570"/>
                  </a:lnTo>
                  <a:lnTo>
                    <a:pt x="9142" y="7741"/>
                  </a:lnTo>
                  <a:lnTo>
                    <a:pt x="8834" y="7894"/>
                  </a:lnTo>
                  <a:lnTo>
                    <a:pt x="8544" y="8100"/>
                  </a:lnTo>
                  <a:lnTo>
                    <a:pt x="8287" y="8322"/>
                  </a:lnTo>
                  <a:lnTo>
                    <a:pt x="8048" y="8595"/>
                  </a:lnTo>
                  <a:lnTo>
                    <a:pt x="7860" y="8851"/>
                  </a:lnTo>
                  <a:lnTo>
                    <a:pt x="7689" y="9142"/>
                  </a:lnTo>
                  <a:lnTo>
                    <a:pt x="7536" y="9467"/>
                  </a:lnTo>
                  <a:lnTo>
                    <a:pt x="7399" y="9808"/>
                  </a:lnTo>
                  <a:lnTo>
                    <a:pt x="7331" y="10133"/>
                  </a:lnTo>
                  <a:lnTo>
                    <a:pt x="7262" y="10492"/>
                  </a:lnTo>
                  <a:lnTo>
                    <a:pt x="7262" y="10851"/>
                  </a:lnTo>
                  <a:lnTo>
                    <a:pt x="7262" y="11210"/>
                  </a:lnTo>
                  <a:lnTo>
                    <a:pt x="7331" y="11568"/>
                  </a:lnTo>
                  <a:lnTo>
                    <a:pt x="7399" y="11927"/>
                  </a:lnTo>
                  <a:lnTo>
                    <a:pt x="7536" y="12269"/>
                  </a:lnTo>
                  <a:lnTo>
                    <a:pt x="7689" y="12560"/>
                  </a:lnTo>
                  <a:lnTo>
                    <a:pt x="7860" y="12850"/>
                  </a:lnTo>
                  <a:lnTo>
                    <a:pt x="8048" y="13106"/>
                  </a:lnTo>
                  <a:lnTo>
                    <a:pt x="8287" y="13380"/>
                  </a:lnTo>
                  <a:lnTo>
                    <a:pt x="8544" y="13602"/>
                  </a:lnTo>
                  <a:lnTo>
                    <a:pt x="8834" y="13807"/>
                  </a:lnTo>
                  <a:lnTo>
                    <a:pt x="9142" y="13995"/>
                  </a:lnTo>
                  <a:lnTo>
                    <a:pt x="9432" y="14166"/>
                  </a:lnTo>
                  <a:lnTo>
                    <a:pt x="9757" y="14268"/>
                  </a:lnTo>
                  <a:lnTo>
                    <a:pt x="10082" y="14354"/>
                  </a:lnTo>
                  <a:lnTo>
                    <a:pt x="10441" y="14388"/>
                  </a:lnTo>
                  <a:lnTo>
                    <a:pt x="10817" y="14422"/>
                  </a:lnTo>
                  <a:close/>
                </a:path>
              </a:pathLst>
            </a:custGeom>
            <a:solidFill>
              <a:srgbClr val="C0C0C0"/>
            </a:solidFill>
            <a:ln w="9525">
              <a:miter lim="800000"/>
              <a:headEnd/>
              <a:tailEnd/>
            </a:ln>
            <a:effectLst/>
            <a:scene3d>
              <a:camera prst="legacyPerspectiveFront">
                <a:rot lat="20099999" lon="1500000" rev="0"/>
              </a:camera>
              <a:lightRig rig="legacyFlat4" dir="b"/>
            </a:scene3d>
            <a:sp3d extrusionH="430200" prstMaterial="legacyMatte">
              <a:bevelT w="13500" h="13500" prst="angle"/>
              <a:bevelB w="13500" h="13500" prst="angle"/>
              <a:extrusionClr>
                <a:srgbClr val="C0C0C0"/>
              </a:extrusionClr>
            </a:sp3d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flatTx/>
            </a:bodyPr>
            <a:lstStyle/>
            <a:p>
              <a:endParaRPr lang="en-GB"/>
            </a:p>
          </p:txBody>
        </p:sp>
      </p:grpSp>
      <p:grpSp>
        <p:nvGrpSpPr>
          <p:cNvPr id="45" name="Group 2"/>
          <p:cNvGrpSpPr>
            <a:grpSpLocks/>
          </p:cNvGrpSpPr>
          <p:nvPr/>
        </p:nvGrpSpPr>
        <p:grpSpPr bwMode="auto">
          <a:xfrm>
            <a:off x="4416463" y="3465686"/>
            <a:ext cx="788185" cy="677420"/>
            <a:chOff x="1632" y="1248"/>
            <a:chExt cx="2682" cy="2286"/>
          </a:xfrm>
        </p:grpSpPr>
        <p:sp>
          <p:nvSpPr>
            <p:cNvPr id="46" name="Gear"/>
            <p:cNvSpPr>
              <a:spLocks noEditPoints="1" noChangeArrowheads="1"/>
            </p:cNvSpPr>
            <p:nvPr/>
          </p:nvSpPr>
          <p:spPr bwMode="auto">
            <a:xfrm>
              <a:off x="3119" y="1248"/>
              <a:ext cx="1195" cy="1048"/>
            </a:xfrm>
            <a:custGeom>
              <a:avLst/>
              <a:gdLst>
                <a:gd name="T0" fmla="*/ 10800 w 21600"/>
                <a:gd name="T1" fmla="*/ 0 h 21600"/>
                <a:gd name="T2" fmla="*/ 21600 w 21600"/>
                <a:gd name="T3" fmla="*/ 10800 h 21600"/>
                <a:gd name="T4" fmla="*/ 10800 w 21600"/>
                <a:gd name="T5" fmla="*/ 21600 h 21600"/>
                <a:gd name="T6" fmla="*/ 0 w 21600"/>
                <a:gd name="T7" fmla="*/ 10800 h 21600"/>
                <a:gd name="T8" fmla="*/ 4374 w 21600"/>
                <a:gd name="T9" fmla="*/ 3964 h 21600"/>
                <a:gd name="T10" fmla="*/ 17841 w 21600"/>
                <a:gd name="T11" fmla="*/ 17635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T8" t="T9" r="T10" b="T11"/>
              <a:pathLst>
                <a:path w="21600" h="21600">
                  <a:moveTo>
                    <a:pt x="9689" y="1725"/>
                  </a:moveTo>
                  <a:lnTo>
                    <a:pt x="10304" y="85"/>
                  </a:lnTo>
                  <a:lnTo>
                    <a:pt x="11637" y="85"/>
                  </a:lnTo>
                  <a:lnTo>
                    <a:pt x="12303" y="1777"/>
                  </a:lnTo>
                  <a:lnTo>
                    <a:pt x="13072" y="1931"/>
                  </a:lnTo>
                  <a:lnTo>
                    <a:pt x="14303" y="598"/>
                  </a:lnTo>
                  <a:lnTo>
                    <a:pt x="15533" y="1110"/>
                  </a:lnTo>
                  <a:lnTo>
                    <a:pt x="15584" y="2905"/>
                  </a:lnTo>
                  <a:lnTo>
                    <a:pt x="16405" y="3520"/>
                  </a:lnTo>
                  <a:lnTo>
                    <a:pt x="17891" y="2751"/>
                  </a:lnTo>
                  <a:lnTo>
                    <a:pt x="18917" y="3674"/>
                  </a:lnTo>
                  <a:lnTo>
                    <a:pt x="18199" y="5314"/>
                  </a:lnTo>
                  <a:lnTo>
                    <a:pt x="18763" y="6083"/>
                  </a:lnTo>
                  <a:lnTo>
                    <a:pt x="20403" y="6032"/>
                  </a:lnTo>
                  <a:lnTo>
                    <a:pt x="20865" y="7211"/>
                  </a:lnTo>
                  <a:lnTo>
                    <a:pt x="19737" y="8185"/>
                  </a:lnTo>
                  <a:lnTo>
                    <a:pt x="20096" y="9723"/>
                  </a:lnTo>
                  <a:lnTo>
                    <a:pt x="21634" y="10287"/>
                  </a:lnTo>
                  <a:lnTo>
                    <a:pt x="21582" y="11620"/>
                  </a:lnTo>
                  <a:lnTo>
                    <a:pt x="20147" y="12184"/>
                  </a:lnTo>
                  <a:lnTo>
                    <a:pt x="19942" y="13158"/>
                  </a:lnTo>
                  <a:lnTo>
                    <a:pt x="21070" y="14234"/>
                  </a:lnTo>
                  <a:lnTo>
                    <a:pt x="20608" y="15362"/>
                  </a:lnTo>
                  <a:lnTo>
                    <a:pt x="19019" y="15465"/>
                  </a:lnTo>
                  <a:lnTo>
                    <a:pt x="18404" y="16439"/>
                  </a:lnTo>
                  <a:lnTo>
                    <a:pt x="19122" y="17925"/>
                  </a:lnTo>
                  <a:lnTo>
                    <a:pt x="18096" y="18797"/>
                  </a:lnTo>
                  <a:lnTo>
                    <a:pt x="16763" y="18284"/>
                  </a:lnTo>
                  <a:lnTo>
                    <a:pt x="15431" y="19002"/>
                  </a:lnTo>
                  <a:lnTo>
                    <a:pt x="15277" y="20848"/>
                  </a:lnTo>
                  <a:lnTo>
                    <a:pt x="14149" y="21155"/>
                  </a:lnTo>
                  <a:lnTo>
                    <a:pt x="13021" y="19925"/>
                  </a:lnTo>
                  <a:lnTo>
                    <a:pt x="12252" y="20181"/>
                  </a:lnTo>
                  <a:lnTo>
                    <a:pt x="11739" y="21668"/>
                  </a:lnTo>
                  <a:lnTo>
                    <a:pt x="10201" y="21668"/>
                  </a:lnTo>
                  <a:lnTo>
                    <a:pt x="9740" y="20130"/>
                  </a:lnTo>
                  <a:lnTo>
                    <a:pt x="8253" y="19771"/>
                  </a:lnTo>
                  <a:lnTo>
                    <a:pt x="7125" y="21001"/>
                  </a:lnTo>
                  <a:lnTo>
                    <a:pt x="5895" y="20489"/>
                  </a:lnTo>
                  <a:lnTo>
                    <a:pt x="5946" y="18592"/>
                  </a:lnTo>
                  <a:lnTo>
                    <a:pt x="5177" y="18131"/>
                  </a:lnTo>
                  <a:lnTo>
                    <a:pt x="3383" y="18848"/>
                  </a:lnTo>
                  <a:lnTo>
                    <a:pt x="2614" y="17874"/>
                  </a:lnTo>
                  <a:lnTo>
                    <a:pt x="3383" y="16182"/>
                  </a:lnTo>
                  <a:lnTo>
                    <a:pt x="2922" y="15465"/>
                  </a:lnTo>
                  <a:lnTo>
                    <a:pt x="922" y="15516"/>
                  </a:lnTo>
                  <a:lnTo>
                    <a:pt x="512" y="14234"/>
                  </a:lnTo>
                  <a:lnTo>
                    <a:pt x="1948" y="12901"/>
                  </a:lnTo>
                  <a:lnTo>
                    <a:pt x="1896" y="12184"/>
                  </a:lnTo>
                  <a:lnTo>
                    <a:pt x="0" y="11415"/>
                  </a:lnTo>
                  <a:lnTo>
                    <a:pt x="51" y="10031"/>
                  </a:lnTo>
                  <a:lnTo>
                    <a:pt x="1948" y="9313"/>
                  </a:lnTo>
                  <a:lnTo>
                    <a:pt x="2101" y="8595"/>
                  </a:lnTo>
                  <a:lnTo>
                    <a:pt x="615" y="7160"/>
                  </a:lnTo>
                  <a:lnTo>
                    <a:pt x="1127" y="5878"/>
                  </a:lnTo>
                  <a:lnTo>
                    <a:pt x="3178" y="5981"/>
                  </a:lnTo>
                  <a:lnTo>
                    <a:pt x="3588" y="5417"/>
                  </a:lnTo>
                  <a:lnTo>
                    <a:pt x="2819" y="3520"/>
                  </a:lnTo>
                  <a:lnTo>
                    <a:pt x="3742" y="2597"/>
                  </a:lnTo>
                  <a:lnTo>
                    <a:pt x="5536" y="3417"/>
                  </a:lnTo>
                  <a:lnTo>
                    <a:pt x="6049" y="3058"/>
                  </a:lnTo>
                  <a:lnTo>
                    <a:pt x="6100" y="1264"/>
                  </a:lnTo>
                  <a:lnTo>
                    <a:pt x="7228" y="700"/>
                  </a:lnTo>
                  <a:lnTo>
                    <a:pt x="8510" y="2033"/>
                  </a:lnTo>
                  <a:lnTo>
                    <a:pt x="9689" y="1725"/>
                  </a:lnTo>
                  <a:close/>
                  <a:moveTo>
                    <a:pt x="10817" y="14422"/>
                  </a:moveTo>
                  <a:lnTo>
                    <a:pt x="11175" y="14388"/>
                  </a:lnTo>
                  <a:lnTo>
                    <a:pt x="11534" y="14354"/>
                  </a:lnTo>
                  <a:lnTo>
                    <a:pt x="11893" y="14268"/>
                  </a:lnTo>
                  <a:lnTo>
                    <a:pt x="12218" y="14166"/>
                  </a:lnTo>
                  <a:lnTo>
                    <a:pt x="12508" y="13995"/>
                  </a:lnTo>
                  <a:lnTo>
                    <a:pt x="12816" y="13807"/>
                  </a:lnTo>
                  <a:lnTo>
                    <a:pt x="13106" y="13602"/>
                  </a:lnTo>
                  <a:lnTo>
                    <a:pt x="13329" y="13380"/>
                  </a:lnTo>
                  <a:lnTo>
                    <a:pt x="13568" y="13106"/>
                  </a:lnTo>
                  <a:lnTo>
                    <a:pt x="13790" y="12850"/>
                  </a:lnTo>
                  <a:lnTo>
                    <a:pt x="13961" y="12560"/>
                  </a:lnTo>
                  <a:lnTo>
                    <a:pt x="14115" y="12269"/>
                  </a:lnTo>
                  <a:lnTo>
                    <a:pt x="14217" y="11927"/>
                  </a:lnTo>
                  <a:lnTo>
                    <a:pt x="14320" y="11568"/>
                  </a:lnTo>
                  <a:lnTo>
                    <a:pt x="14388" y="11210"/>
                  </a:lnTo>
                  <a:lnTo>
                    <a:pt x="14388" y="10851"/>
                  </a:lnTo>
                  <a:lnTo>
                    <a:pt x="14388" y="10492"/>
                  </a:lnTo>
                  <a:lnTo>
                    <a:pt x="14320" y="10133"/>
                  </a:lnTo>
                  <a:lnTo>
                    <a:pt x="14217" y="9808"/>
                  </a:lnTo>
                  <a:lnTo>
                    <a:pt x="14115" y="9467"/>
                  </a:lnTo>
                  <a:lnTo>
                    <a:pt x="13961" y="9142"/>
                  </a:lnTo>
                  <a:lnTo>
                    <a:pt x="13790" y="8851"/>
                  </a:lnTo>
                  <a:lnTo>
                    <a:pt x="13568" y="8595"/>
                  </a:lnTo>
                  <a:lnTo>
                    <a:pt x="13329" y="8322"/>
                  </a:lnTo>
                  <a:lnTo>
                    <a:pt x="13106" y="8100"/>
                  </a:lnTo>
                  <a:lnTo>
                    <a:pt x="12816" y="7894"/>
                  </a:lnTo>
                  <a:lnTo>
                    <a:pt x="12508" y="7741"/>
                  </a:lnTo>
                  <a:lnTo>
                    <a:pt x="12218" y="7570"/>
                  </a:lnTo>
                  <a:lnTo>
                    <a:pt x="11893" y="7433"/>
                  </a:lnTo>
                  <a:lnTo>
                    <a:pt x="11534" y="7382"/>
                  </a:lnTo>
                  <a:lnTo>
                    <a:pt x="11175" y="7313"/>
                  </a:lnTo>
                  <a:lnTo>
                    <a:pt x="10817" y="7313"/>
                  </a:lnTo>
                  <a:lnTo>
                    <a:pt x="10441" y="7313"/>
                  </a:lnTo>
                  <a:lnTo>
                    <a:pt x="10082" y="7382"/>
                  </a:lnTo>
                  <a:lnTo>
                    <a:pt x="9757" y="7433"/>
                  </a:lnTo>
                  <a:lnTo>
                    <a:pt x="9432" y="7570"/>
                  </a:lnTo>
                  <a:lnTo>
                    <a:pt x="9142" y="7741"/>
                  </a:lnTo>
                  <a:lnTo>
                    <a:pt x="8834" y="7894"/>
                  </a:lnTo>
                  <a:lnTo>
                    <a:pt x="8544" y="8100"/>
                  </a:lnTo>
                  <a:lnTo>
                    <a:pt x="8287" y="8322"/>
                  </a:lnTo>
                  <a:lnTo>
                    <a:pt x="8048" y="8595"/>
                  </a:lnTo>
                  <a:lnTo>
                    <a:pt x="7860" y="8851"/>
                  </a:lnTo>
                  <a:lnTo>
                    <a:pt x="7689" y="9142"/>
                  </a:lnTo>
                  <a:lnTo>
                    <a:pt x="7536" y="9467"/>
                  </a:lnTo>
                  <a:lnTo>
                    <a:pt x="7399" y="9808"/>
                  </a:lnTo>
                  <a:lnTo>
                    <a:pt x="7331" y="10133"/>
                  </a:lnTo>
                  <a:lnTo>
                    <a:pt x="7262" y="10492"/>
                  </a:lnTo>
                  <a:lnTo>
                    <a:pt x="7262" y="10851"/>
                  </a:lnTo>
                  <a:lnTo>
                    <a:pt x="7262" y="11210"/>
                  </a:lnTo>
                  <a:lnTo>
                    <a:pt x="7331" y="11568"/>
                  </a:lnTo>
                  <a:lnTo>
                    <a:pt x="7399" y="11927"/>
                  </a:lnTo>
                  <a:lnTo>
                    <a:pt x="7536" y="12269"/>
                  </a:lnTo>
                  <a:lnTo>
                    <a:pt x="7689" y="12560"/>
                  </a:lnTo>
                  <a:lnTo>
                    <a:pt x="7860" y="12850"/>
                  </a:lnTo>
                  <a:lnTo>
                    <a:pt x="8048" y="13106"/>
                  </a:lnTo>
                  <a:lnTo>
                    <a:pt x="8287" y="13380"/>
                  </a:lnTo>
                  <a:lnTo>
                    <a:pt x="8544" y="13602"/>
                  </a:lnTo>
                  <a:lnTo>
                    <a:pt x="8834" y="13807"/>
                  </a:lnTo>
                  <a:lnTo>
                    <a:pt x="9142" y="13995"/>
                  </a:lnTo>
                  <a:lnTo>
                    <a:pt x="9432" y="14166"/>
                  </a:lnTo>
                  <a:lnTo>
                    <a:pt x="9757" y="14268"/>
                  </a:lnTo>
                  <a:lnTo>
                    <a:pt x="10082" y="14354"/>
                  </a:lnTo>
                  <a:lnTo>
                    <a:pt x="10441" y="14388"/>
                  </a:lnTo>
                  <a:lnTo>
                    <a:pt x="10817" y="14422"/>
                  </a:lnTo>
                  <a:close/>
                </a:path>
              </a:pathLst>
            </a:custGeom>
            <a:solidFill>
              <a:srgbClr val="C0C0C0"/>
            </a:solidFill>
            <a:ln w="9525">
              <a:miter lim="800000"/>
              <a:headEnd/>
              <a:tailEnd/>
            </a:ln>
            <a:effectLst/>
            <a:scene3d>
              <a:camera prst="legacyPerspectiveFront">
                <a:rot lat="20099999" lon="1500000" rev="0"/>
              </a:camera>
              <a:lightRig rig="legacyFlat4" dir="b"/>
            </a:scene3d>
            <a:sp3d extrusionH="430200" prstMaterial="legacyMatte">
              <a:bevelT w="13500" h="13500" prst="angle"/>
              <a:bevelB w="13500" h="13500" prst="angle"/>
              <a:extrusionClr>
                <a:srgbClr val="C0C0C0"/>
              </a:extrusionClr>
            </a:sp3d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flatTx/>
            </a:bodyPr>
            <a:lstStyle/>
            <a:p>
              <a:endParaRPr lang="en-GB"/>
            </a:p>
          </p:txBody>
        </p:sp>
        <p:sp>
          <p:nvSpPr>
            <p:cNvPr id="47" name="AutoShape 4"/>
            <p:cNvSpPr>
              <a:spLocks noEditPoints="1" noChangeArrowheads="1"/>
            </p:cNvSpPr>
            <p:nvPr/>
          </p:nvSpPr>
          <p:spPr bwMode="auto">
            <a:xfrm>
              <a:off x="1632" y="1680"/>
              <a:ext cx="1429" cy="1253"/>
            </a:xfrm>
            <a:custGeom>
              <a:avLst/>
              <a:gdLst>
                <a:gd name="T0" fmla="*/ 10800 w 21600"/>
                <a:gd name="T1" fmla="*/ 0 h 21600"/>
                <a:gd name="T2" fmla="*/ 21600 w 21600"/>
                <a:gd name="T3" fmla="*/ 10800 h 21600"/>
                <a:gd name="T4" fmla="*/ 10800 w 21600"/>
                <a:gd name="T5" fmla="*/ 21600 h 21600"/>
                <a:gd name="T6" fmla="*/ 0 w 21600"/>
                <a:gd name="T7" fmla="*/ 10800 h 21600"/>
                <a:gd name="T8" fmla="*/ 4374 w 21600"/>
                <a:gd name="T9" fmla="*/ 3964 h 21600"/>
                <a:gd name="T10" fmla="*/ 17841 w 21600"/>
                <a:gd name="T11" fmla="*/ 17635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T8" t="T9" r="T10" b="T11"/>
              <a:pathLst>
                <a:path w="21600" h="21600">
                  <a:moveTo>
                    <a:pt x="9689" y="1725"/>
                  </a:moveTo>
                  <a:lnTo>
                    <a:pt x="10304" y="85"/>
                  </a:lnTo>
                  <a:lnTo>
                    <a:pt x="11637" y="85"/>
                  </a:lnTo>
                  <a:lnTo>
                    <a:pt x="12303" y="1777"/>
                  </a:lnTo>
                  <a:lnTo>
                    <a:pt x="13072" y="1931"/>
                  </a:lnTo>
                  <a:lnTo>
                    <a:pt x="14303" y="598"/>
                  </a:lnTo>
                  <a:lnTo>
                    <a:pt x="15533" y="1110"/>
                  </a:lnTo>
                  <a:lnTo>
                    <a:pt x="15584" y="2905"/>
                  </a:lnTo>
                  <a:lnTo>
                    <a:pt x="16405" y="3520"/>
                  </a:lnTo>
                  <a:lnTo>
                    <a:pt x="17891" y="2751"/>
                  </a:lnTo>
                  <a:lnTo>
                    <a:pt x="18917" y="3674"/>
                  </a:lnTo>
                  <a:lnTo>
                    <a:pt x="18199" y="5314"/>
                  </a:lnTo>
                  <a:lnTo>
                    <a:pt x="18763" y="6083"/>
                  </a:lnTo>
                  <a:lnTo>
                    <a:pt x="20403" y="6032"/>
                  </a:lnTo>
                  <a:lnTo>
                    <a:pt x="20865" y="7211"/>
                  </a:lnTo>
                  <a:lnTo>
                    <a:pt x="19737" y="8185"/>
                  </a:lnTo>
                  <a:lnTo>
                    <a:pt x="20096" y="9723"/>
                  </a:lnTo>
                  <a:lnTo>
                    <a:pt x="21634" y="10287"/>
                  </a:lnTo>
                  <a:lnTo>
                    <a:pt x="21582" y="11620"/>
                  </a:lnTo>
                  <a:lnTo>
                    <a:pt x="20147" y="12184"/>
                  </a:lnTo>
                  <a:lnTo>
                    <a:pt x="19942" y="13158"/>
                  </a:lnTo>
                  <a:lnTo>
                    <a:pt x="21070" y="14234"/>
                  </a:lnTo>
                  <a:lnTo>
                    <a:pt x="20608" y="15362"/>
                  </a:lnTo>
                  <a:lnTo>
                    <a:pt x="19019" y="15465"/>
                  </a:lnTo>
                  <a:lnTo>
                    <a:pt x="18404" y="16439"/>
                  </a:lnTo>
                  <a:lnTo>
                    <a:pt x="19122" y="17925"/>
                  </a:lnTo>
                  <a:lnTo>
                    <a:pt x="18096" y="18797"/>
                  </a:lnTo>
                  <a:lnTo>
                    <a:pt x="16763" y="18284"/>
                  </a:lnTo>
                  <a:lnTo>
                    <a:pt x="15431" y="19002"/>
                  </a:lnTo>
                  <a:lnTo>
                    <a:pt x="15277" y="20848"/>
                  </a:lnTo>
                  <a:lnTo>
                    <a:pt x="14149" y="21155"/>
                  </a:lnTo>
                  <a:lnTo>
                    <a:pt x="13021" y="19925"/>
                  </a:lnTo>
                  <a:lnTo>
                    <a:pt x="12252" y="20181"/>
                  </a:lnTo>
                  <a:lnTo>
                    <a:pt x="11739" y="21668"/>
                  </a:lnTo>
                  <a:lnTo>
                    <a:pt x="10201" y="21668"/>
                  </a:lnTo>
                  <a:lnTo>
                    <a:pt x="9740" y="20130"/>
                  </a:lnTo>
                  <a:lnTo>
                    <a:pt x="8253" y="19771"/>
                  </a:lnTo>
                  <a:lnTo>
                    <a:pt x="7125" y="21001"/>
                  </a:lnTo>
                  <a:lnTo>
                    <a:pt x="5895" y="20489"/>
                  </a:lnTo>
                  <a:lnTo>
                    <a:pt x="5946" y="18592"/>
                  </a:lnTo>
                  <a:lnTo>
                    <a:pt x="5177" y="18131"/>
                  </a:lnTo>
                  <a:lnTo>
                    <a:pt x="3383" y="18848"/>
                  </a:lnTo>
                  <a:lnTo>
                    <a:pt x="2614" y="17874"/>
                  </a:lnTo>
                  <a:lnTo>
                    <a:pt x="3383" y="16182"/>
                  </a:lnTo>
                  <a:lnTo>
                    <a:pt x="2922" y="15465"/>
                  </a:lnTo>
                  <a:lnTo>
                    <a:pt x="922" y="15516"/>
                  </a:lnTo>
                  <a:lnTo>
                    <a:pt x="512" y="14234"/>
                  </a:lnTo>
                  <a:lnTo>
                    <a:pt x="1948" y="12901"/>
                  </a:lnTo>
                  <a:lnTo>
                    <a:pt x="1896" y="12184"/>
                  </a:lnTo>
                  <a:lnTo>
                    <a:pt x="0" y="11415"/>
                  </a:lnTo>
                  <a:lnTo>
                    <a:pt x="51" y="10031"/>
                  </a:lnTo>
                  <a:lnTo>
                    <a:pt x="1948" y="9313"/>
                  </a:lnTo>
                  <a:lnTo>
                    <a:pt x="2101" y="8595"/>
                  </a:lnTo>
                  <a:lnTo>
                    <a:pt x="615" y="7160"/>
                  </a:lnTo>
                  <a:lnTo>
                    <a:pt x="1127" y="5878"/>
                  </a:lnTo>
                  <a:lnTo>
                    <a:pt x="3178" y="5981"/>
                  </a:lnTo>
                  <a:lnTo>
                    <a:pt x="3588" y="5417"/>
                  </a:lnTo>
                  <a:lnTo>
                    <a:pt x="2819" y="3520"/>
                  </a:lnTo>
                  <a:lnTo>
                    <a:pt x="3742" y="2597"/>
                  </a:lnTo>
                  <a:lnTo>
                    <a:pt x="5536" y="3417"/>
                  </a:lnTo>
                  <a:lnTo>
                    <a:pt x="6049" y="3058"/>
                  </a:lnTo>
                  <a:lnTo>
                    <a:pt x="6100" y="1264"/>
                  </a:lnTo>
                  <a:lnTo>
                    <a:pt x="7228" y="700"/>
                  </a:lnTo>
                  <a:lnTo>
                    <a:pt x="8510" y="2033"/>
                  </a:lnTo>
                  <a:lnTo>
                    <a:pt x="9689" y="1725"/>
                  </a:lnTo>
                  <a:close/>
                  <a:moveTo>
                    <a:pt x="10817" y="14422"/>
                  </a:moveTo>
                  <a:lnTo>
                    <a:pt x="11175" y="14388"/>
                  </a:lnTo>
                  <a:lnTo>
                    <a:pt x="11534" y="14354"/>
                  </a:lnTo>
                  <a:lnTo>
                    <a:pt x="11893" y="14268"/>
                  </a:lnTo>
                  <a:lnTo>
                    <a:pt x="12218" y="14166"/>
                  </a:lnTo>
                  <a:lnTo>
                    <a:pt x="12508" y="13995"/>
                  </a:lnTo>
                  <a:lnTo>
                    <a:pt x="12816" y="13807"/>
                  </a:lnTo>
                  <a:lnTo>
                    <a:pt x="13106" y="13602"/>
                  </a:lnTo>
                  <a:lnTo>
                    <a:pt x="13329" y="13380"/>
                  </a:lnTo>
                  <a:lnTo>
                    <a:pt x="13568" y="13106"/>
                  </a:lnTo>
                  <a:lnTo>
                    <a:pt x="13790" y="12850"/>
                  </a:lnTo>
                  <a:lnTo>
                    <a:pt x="13961" y="12560"/>
                  </a:lnTo>
                  <a:lnTo>
                    <a:pt x="14115" y="12269"/>
                  </a:lnTo>
                  <a:lnTo>
                    <a:pt x="14217" y="11927"/>
                  </a:lnTo>
                  <a:lnTo>
                    <a:pt x="14320" y="11568"/>
                  </a:lnTo>
                  <a:lnTo>
                    <a:pt x="14388" y="11210"/>
                  </a:lnTo>
                  <a:lnTo>
                    <a:pt x="14388" y="10851"/>
                  </a:lnTo>
                  <a:lnTo>
                    <a:pt x="14388" y="10492"/>
                  </a:lnTo>
                  <a:lnTo>
                    <a:pt x="14320" y="10133"/>
                  </a:lnTo>
                  <a:lnTo>
                    <a:pt x="14217" y="9808"/>
                  </a:lnTo>
                  <a:lnTo>
                    <a:pt x="14115" y="9467"/>
                  </a:lnTo>
                  <a:lnTo>
                    <a:pt x="13961" y="9142"/>
                  </a:lnTo>
                  <a:lnTo>
                    <a:pt x="13790" y="8851"/>
                  </a:lnTo>
                  <a:lnTo>
                    <a:pt x="13568" y="8595"/>
                  </a:lnTo>
                  <a:lnTo>
                    <a:pt x="13329" y="8322"/>
                  </a:lnTo>
                  <a:lnTo>
                    <a:pt x="13106" y="8100"/>
                  </a:lnTo>
                  <a:lnTo>
                    <a:pt x="12816" y="7894"/>
                  </a:lnTo>
                  <a:lnTo>
                    <a:pt x="12508" y="7741"/>
                  </a:lnTo>
                  <a:lnTo>
                    <a:pt x="12218" y="7570"/>
                  </a:lnTo>
                  <a:lnTo>
                    <a:pt x="11893" y="7433"/>
                  </a:lnTo>
                  <a:lnTo>
                    <a:pt x="11534" y="7382"/>
                  </a:lnTo>
                  <a:lnTo>
                    <a:pt x="11175" y="7313"/>
                  </a:lnTo>
                  <a:lnTo>
                    <a:pt x="10817" y="7313"/>
                  </a:lnTo>
                  <a:lnTo>
                    <a:pt x="10441" y="7313"/>
                  </a:lnTo>
                  <a:lnTo>
                    <a:pt x="10082" y="7382"/>
                  </a:lnTo>
                  <a:lnTo>
                    <a:pt x="9757" y="7433"/>
                  </a:lnTo>
                  <a:lnTo>
                    <a:pt x="9432" y="7570"/>
                  </a:lnTo>
                  <a:lnTo>
                    <a:pt x="9142" y="7741"/>
                  </a:lnTo>
                  <a:lnTo>
                    <a:pt x="8834" y="7894"/>
                  </a:lnTo>
                  <a:lnTo>
                    <a:pt x="8544" y="8100"/>
                  </a:lnTo>
                  <a:lnTo>
                    <a:pt x="8287" y="8322"/>
                  </a:lnTo>
                  <a:lnTo>
                    <a:pt x="8048" y="8595"/>
                  </a:lnTo>
                  <a:lnTo>
                    <a:pt x="7860" y="8851"/>
                  </a:lnTo>
                  <a:lnTo>
                    <a:pt x="7689" y="9142"/>
                  </a:lnTo>
                  <a:lnTo>
                    <a:pt x="7536" y="9467"/>
                  </a:lnTo>
                  <a:lnTo>
                    <a:pt x="7399" y="9808"/>
                  </a:lnTo>
                  <a:lnTo>
                    <a:pt x="7331" y="10133"/>
                  </a:lnTo>
                  <a:lnTo>
                    <a:pt x="7262" y="10492"/>
                  </a:lnTo>
                  <a:lnTo>
                    <a:pt x="7262" y="10851"/>
                  </a:lnTo>
                  <a:lnTo>
                    <a:pt x="7262" y="11210"/>
                  </a:lnTo>
                  <a:lnTo>
                    <a:pt x="7331" y="11568"/>
                  </a:lnTo>
                  <a:lnTo>
                    <a:pt x="7399" y="11927"/>
                  </a:lnTo>
                  <a:lnTo>
                    <a:pt x="7536" y="12269"/>
                  </a:lnTo>
                  <a:lnTo>
                    <a:pt x="7689" y="12560"/>
                  </a:lnTo>
                  <a:lnTo>
                    <a:pt x="7860" y="12850"/>
                  </a:lnTo>
                  <a:lnTo>
                    <a:pt x="8048" y="13106"/>
                  </a:lnTo>
                  <a:lnTo>
                    <a:pt x="8287" y="13380"/>
                  </a:lnTo>
                  <a:lnTo>
                    <a:pt x="8544" y="13602"/>
                  </a:lnTo>
                  <a:lnTo>
                    <a:pt x="8834" y="13807"/>
                  </a:lnTo>
                  <a:lnTo>
                    <a:pt x="9142" y="13995"/>
                  </a:lnTo>
                  <a:lnTo>
                    <a:pt x="9432" y="14166"/>
                  </a:lnTo>
                  <a:lnTo>
                    <a:pt x="9757" y="14268"/>
                  </a:lnTo>
                  <a:lnTo>
                    <a:pt x="10082" y="14354"/>
                  </a:lnTo>
                  <a:lnTo>
                    <a:pt x="10441" y="14388"/>
                  </a:lnTo>
                  <a:lnTo>
                    <a:pt x="10817" y="14422"/>
                  </a:lnTo>
                  <a:close/>
                </a:path>
              </a:pathLst>
            </a:custGeom>
            <a:solidFill>
              <a:srgbClr val="C0C0C0"/>
            </a:solidFill>
            <a:ln w="9525">
              <a:miter lim="800000"/>
              <a:headEnd/>
              <a:tailEnd/>
            </a:ln>
            <a:effectLst/>
            <a:scene3d>
              <a:camera prst="legacyPerspectiveFront">
                <a:rot lat="20099999" lon="1500000" rev="0"/>
              </a:camera>
              <a:lightRig rig="legacyFlat4" dir="b"/>
            </a:scene3d>
            <a:sp3d extrusionH="430200" prstMaterial="legacyMatte">
              <a:bevelT w="13500" h="13500" prst="angle"/>
              <a:bevelB w="13500" h="13500" prst="angle"/>
              <a:extrusionClr>
                <a:srgbClr val="C0C0C0"/>
              </a:extrusionClr>
            </a:sp3d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flatTx/>
            </a:bodyPr>
            <a:lstStyle/>
            <a:p>
              <a:endParaRPr lang="en-GB"/>
            </a:p>
          </p:txBody>
        </p:sp>
        <p:sp>
          <p:nvSpPr>
            <p:cNvPr id="48" name="AutoShape 5"/>
            <p:cNvSpPr>
              <a:spLocks noEditPoints="1" noChangeArrowheads="1"/>
            </p:cNvSpPr>
            <p:nvPr/>
          </p:nvSpPr>
          <p:spPr bwMode="auto">
            <a:xfrm>
              <a:off x="2559" y="2142"/>
              <a:ext cx="1588" cy="1392"/>
            </a:xfrm>
            <a:custGeom>
              <a:avLst/>
              <a:gdLst>
                <a:gd name="T0" fmla="*/ 10800 w 21600"/>
                <a:gd name="T1" fmla="*/ 0 h 21600"/>
                <a:gd name="T2" fmla="*/ 21600 w 21600"/>
                <a:gd name="T3" fmla="*/ 10800 h 21600"/>
                <a:gd name="T4" fmla="*/ 10800 w 21600"/>
                <a:gd name="T5" fmla="*/ 21600 h 21600"/>
                <a:gd name="T6" fmla="*/ 0 w 21600"/>
                <a:gd name="T7" fmla="*/ 10800 h 21600"/>
                <a:gd name="T8" fmla="*/ 4374 w 21600"/>
                <a:gd name="T9" fmla="*/ 3964 h 21600"/>
                <a:gd name="T10" fmla="*/ 17841 w 21600"/>
                <a:gd name="T11" fmla="*/ 17635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T8" t="T9" r="T10" b="T11"/>
              <a:pathLst>
                <a:path w="21600" h="21600">
                  <a:moveTo>
                    <a:pt x="9689" y="1725"/>
                  </a:moveTo>
                  <a:lnTo>
                    <a:pt x="10304" y="85"/>
                  </a:lnTo>
                  <a:lnTo>
                    <a:pt x="11637" y="85"/>
                  </a:lnTo>
                  <a:lnTo>
                    <a:pt x="12303" y="1777"/>
                  </a:lnTo>
                  <a:lnTo>
                    <a:pt x="13072" y="1931"/>
                  </a:lnTo>
                  <a:lnTo>
                    <a:pt x="14303" y="598"/>
                  </a:lnTo>
                  <a:lnTo>
                    <a:pt x="15533" y="1110"/>
                  </a:lnTo>
                  <a:lnTo>
                    <a:pt x="15584" y="2905"/>
                  </a:lnTo>
                  <a:lnTo>
                    <a:pt x="16405" y="3520"/>
                  </a:lnTo>
                  <a:lnTo>
                    <a:pt x="17891" y="2751"/>
                  </a:lnTo>
                  <a:lnTo>
                    <a:pt x="18917" y="3674"/>
                  </a:lnTo>
                  <a:lnTo>
                    <a:pt x="18199" y="5314"/>
                  </a:lnTo>
                  <a:lnTo>
                    <a:pt x="18763" y="6083"/>
                  </a:lnTo>
                  <a:lnTo>
                    <a:pt x="20403" y="6032"/>
                  </a:lnTo>
                  <a:lnTo>
                    <a:pt x="20865" y="7211"/>
                  </a:lnTo>
                  <a:lnTo>
                    <a:pt x="19737" y="8185"/>
                  </a:lnTo>
                  <a:lnTo>
                    <a:pt x="20096" y="9723"/>
                  </a:lnTo>
                  <a:lnTo>
                    <a:pt x="21634" y="10287"/>
                  </a:lnTo>
                  <a:lnTo>
                    <a:pt x="21582" y="11620"/>
                  </a:lnTo>
                  <a:lnTo>
                    <a:pt x="20147" y="12184"/>
                  </a:lnTo>
                  <a:lnTo>
                    <a:pt x="19942" y="13158"/>
                  </a:lnTo>
                  <a:lnTo>
                    <a:pt x="21070" y="14234"/>
                  </a:lnTo>
                  <a:lnTo>
                    <a:pt x="20608" y="15362"/>
                  </a:lnTo>
                  <a:lnTo>
                    <a:pt x="19019" y="15465"/>
                  </a:lnTo>
                  <a:lnTo>
                    <a:pt x="18404" y="16439"/>
                  </a:lnTo>
                  <a:lnTo>
                    <a:pt x="19122" y="17925"/>
                  </a:lnTo>
                  <a:lnTo>
                    <a:pt x="18096" y="18797"/>
                  </a:lnTo>
                  <a:lnTo>
                    <a:pt x="16763" y="18284"/>
                  </a:lnTo>
                  <a:lnTo>
                    <a:pt x="15431" y="19002"/>
                  </a:lnTo>
                  <a:lnTo>
                    <a:pt x="15277" y="20848"/>
                  </a:lnTo>
                  <a:lnTo>
                    <a:pt x="14149" y="21155"/>
                  </a:lnTo>
                  <a:lnTo>
                    <a:pt x="13021" y="19925"/>
                  </a:lnTo>
                  <a:lnTo>
                    <a:pt x="12252" y="20181"/>
                  </a:lnTo>
                  <a:lnTo>
                    <a:pt x="11739" y="21668"/>
                  </a:lnTo>
                  <a:lnTo>
                    <a:pt x="10201" y="21668"/>
                  </a:lnTo>
                  <a:lnTo>
                    <a:pt x="9740" y="20130"/>
                  </a:lnTo>
                  <a:lnTo>
                    <a:pt x="8253" y="19771"/>
                  </a:lnTo>
                  <a:lnTo>
                    <a:pt x="7125" y="21001"/>
                  </a:lnTo>
                  <a:lnTo>
                    <a:pt x="5895" y="20489"/>
                  </a:lnTo>
                  <a:lnTo>
                    <a:pt x="5946" y="18592"/>
                  </a:lnTo>
                  <a:lnTo>
                    <a:pt x="5177" y="18131"/>
                  </a:lnTo>
                  <a:lnTo>
                    <a:pt x="3383" y="18848"/>
                  </a:lnTo>
                  <a:lnTo>
                    <a:pt x="2614" y="17874"/>
                  </a:lnTo>
                  <a:lnTo>
                    <a:pt x="3383" y="16182"/>
                  </a:lnTo>
                  <a:lnTo>
                    <a:pt x="2922" y="15465"/>
                  </a:lnTo>
                  <a:lnTo>
                    <a:pt x="922" y="15516"/>
                  </a:lnTo>
                  <a:lnTo>
                    <a:pt x="512" y="14234"/>
                  </a:lnTo>
                  <a:lnTo>
                    <a:pt x="1948" y="12901"/>
                  </a:lnTo>
                  <a:lnTo>
                    <a:pt x="1896" y="12184"/>
                  </a:lnTo>
                  <a:lnTo>
                    <a:pt x="0" y="11415"/>
                  </a:lnTo>
                  <a:lnTo>
                    <a:pt x="51" y="10031"/>
                  </a:lnTo>
                  <a:lnTo>
                    <a:pt x="1948" y="9313"/>
                  </a:lnTo>
                  <a:lnTo>
                    <a:pt x="2101" y="8595"/>
                  </a:lnTo>
                  <a:lnTo>
                    <a:pt x="615" y="7160"/>
                  </a:lnTo>
                  <a:lnTo>
                    <a:pt x="1127" y="5878"/>
                  </a:lnTo>
                  <a:lnTo>
                    <a:pt x="3178" y="5981"/>
                  </a:lnTo>
                  <a:lnTo>
                    <a:pt x="3588" y="5417"/>
                  </a:lnTo>
                  <a:lnTo>
                    <a:pt x="2819" y="3520"/>
                  </a:lnTo>
                  <a:lnTo>
                    <a:pt x="3742" y="2597"/>
                  </a:lnTo>
                  <a:lnTo>
                    <a:pt x="5536" y="3417"/>
                  </a:lnTo>
                  <a:lnTo>
                    <a:pt x="6049" y="3058"/>
                  </a:lnTo>
                  <a:lnTo>
                    <a:pt x="6100" y="1264"/>
                  </a:lnTo>
                  <a:lnTo>
                    <a:pt x="7228" y="700"/>
                  </a:lnTo>
                  <a:lnTo>
                    <a:pt x="8510" y="2033"/>
                  </a:lnTo>
                  <a:lnTo>
                    <a:pt x="9689" y="1725"/>
                  </a:lnTo>
                  <a:close/>
                  <a:moveTo>
                    <a:pt x="10817" y="14422"/>
                  </a:moveTo>
                  <a:lnTo>
                    <a:pt x="11175" y="14388"/>
                  </a:lnTo>
                  <a:lnTo>
                    <a:pt x="11534" y="14354"/>
                  </a:lnTo>
                  <a:lnTo>
                    <a:pt x="11893" y="14268"/>
                  </a:lnTo>
                  <a:lnTo>
                    <a:pt x="12218" y="14166"/>
                  </a:lnTo>
                  <a:lnTo>
                    <a:pt x="12508" y="13995"/>
                  </a:lnTo>
                  <a:lnTo>
                    <a:pt x="12816" y="13807"/>
                  </a:lnTo>
                  <a:lnTo>
                    <a:pt x="13106" y="13602"/>
                  </a:lnTo>
                  <a:lnTo>
                    <a:pt x="13329" y="13380"/>
                  </a:lnTo>
                  <a:lnTo>
                    <a:pt x="13568" y="13106"/>
                  </a:lnTo>
                  <a:lnTo>
                    <a:pt x="13790" y="12850"/>
                  </a:lnTo>
                  <a:lnTo>
                    <a:pt x="13961" y="12560"/>
                  </a:lnTo>
                  <a:lnTo>
                    <a:pt x="14115" y="12269"/>
                  </a:lnTo>
                  <a:lnTo>
                    <a:pt x="14217" y="11927"/>
                  </a:lnTo>
                  <a:lnTo>
                    <a:pt x="14320" y="11568"/>
                  </a:lnTo>
                  <a:lnTo>
                    <a:pt x="14388" y="11210"/>
                  </a:lnTo>
                  <a:lnTo>
                    <a:pt x="14388" y="10851"/>
                  </a:lnTo>
                  <a:lnTo>
                    <a:pt x="14388" y="10492"/>
                  </a:lnTo>
                  <a:lnTo>
                    <a:pt x="14320" y="10133"/>
                  </a:lnTo>
                  <a:lnTo>
                    <a:pt x="14217" y="9808"/>
                  </a:lnTo>
                  <a:lnTo>
                    <a:pt x="14115" y="9467"/>
                  </a:lnTo>
                  <a:lnTo>
                    <a:pt x="13961" y="9142"/>
                  </a:lnTo>
                  <a:lnTo>
                    <a:pt x="13790" y="8851"/>
                  </a:lnTo>
                  <a:lnTo>
                    <a:pt x="13568" y="8595"/>
                  </a:lnTo>
                  <a:lnTo>
                    <a:pt x="13329" y="8322"/>
                  </a:lnTo>
                  <a:lnTo>
                    <a:pt x="13106" y="8100"/>
                  </a:lnTo>
                  <a:lnTo>
                    <a:pt x="12816" y="7894"/>
                  </a:lnTo>
                  <a:lnTo>
                    <a:pt x="12508" y="7741"/>
                  </a:lnTo>
                  <a:lnTo>
                    <a:pt x="12218" y="7570"/>
                  </a:lnTo>
                  <a:lnTo>
                    <a:pt x="11893" y="7433"/>
                  </a:lnTo>
                  <a:lnTo>
                    <a:pt x="11534" y="7382"/>
                  </a:lnTo>
                  <a:lnTo>
                    <a:pt x="11175" y="7313"/>
                  </a:lnTo>
                  <a:lnTo>
                    <a:pt x="10817" y="7313"/>
                  </a:lnTo>
                  <a:lnTo>
                    <a:pt x="10441" y="7313"/>
                  </a:lnTo>
                  <a:lnTo>
                    <a:pt x="10082" y="7382"/>
                  </a:lnTo>
                  <a:lnTo>
                    <a:pt x="9757" y="7433"/>
                  </a:lnTo>
                  <a:lnTo>
                    <a:pt x="9432" y="7570"/>
                  </a:lnTo>
                  <a:lnTo>
                    <a:pt x="9142" y="7741"/>
                  </a:lnTo>
                  <a:lnTo>
                    <a:pt x="8834" y="7894"/>
                  </a:lnTo>
                  <a:lnTo>
                    <a:pt x="8544" y="8100"/>
                  </a:lnTo>
                  <a:lnTo>
                    <a:pt x="8287" y="8322"/>
                  </a:lnTo>
                  <a:lnTo>
                    <a:pt x="8048" y="8595"/>
                  </a:lnTo>
                  <a:lnTo>
                    <a:pt x="7860" y="8851"/>
                  </a:lnTo>
                  <a:lnTo>
                    <a:pt x="7689" y="9142"/>
                  </a:lnTo>
                  <a:lnTo>
                    <a:pt x="7536" y="9467"/>
                  </a:lnTo>
                  <a:lnTo>
                    <a:pt x="7399" y="9808"/>
                  </a:lnTo>
                  <a:lnTo>
                    <a:pt x="7331" y="10133"/>
                  </a:lnTo>
                  <a:lnTo>
                    <a:pt x="7262" y="10492"/>
                  </a:lnTo>
                  <a:lnTo>
                    <a:pt x="7262" y="10851"/>
                  </a:lnTo>
                  <a:lnTo>
                    <a:pt x="7262" y="11210"/>
                  </a:lnTo>
                  <a:lnTo>
                    <a:pt x="7331" y="11568"/>
                  </a:lnTo>
                  <a:lnTo>
                    <a:pt x="7399" y="11927"/>
                  </a:lnTo>
                  <a:lnTo>
                    <a:pt x="7536" y="12269"/>
                  </a:lnTo>
                  <a:lnTo>
                    <a:pt x="7689" y="12560"/>
                  </a:lnTo>
                  <a:lnTo>
                    <a:pt x="7860" y="12850"/>
                  </a:lnTo>
                  <a:lnTo>
                    <a:pt x="8048" y="13106"/>
                  </a:lnTo>
                  <a:lnTo>
                    <a:pt x="8287" y="13380"/>
                  </a:lnTo>
                  <a:lnTo>
                    <a:pt x="8544" y="13602"/>
                  </a:lnTo>
                  <a:lnTo>
                    <a:pt x="8834" y="13807"/>
                  </a:lnTo>
                  <a:lnTo>
                    <a:pt x="9142" y="13995"/>
                  </a:lnTo>
                  <a:lnTo>
                    <a:pt x="9432" y="14166"/>
                  </a:lnTo>
                  <a:lnTo>
                    <a:pt x="9757" y="14268"/>
                  </a:lnTo>
                  <a:lnTo>
                    <a:pt x="10082" y="14354"/>
                  </a:lnTo>
                  <a:lnTo>
                    <a:pt x="10441" y="14388"/>
                  </a:lnTo>
                  <a:lnTo>
                    <a:pt x="10817" y="14422"/>
                  </a:lnTo>
                  <a:close/>
                </a:path>
              </a:pathLst>
            </a:custGeom>
            <a:solidFill>
              <a:srgbClr val="C0C0C0"/>
            </a:solidFill>
            <a:ln w="9525">
              <a:miter lim="800000"/>
              <a:headEnd/>
              <a:tailEnd/>
            </a:ln>
            <a:effectLst/>
            <a:scene3d>
              <a:camera prst="legacyPerspectiveFront">
                <a:rot lat="20099999" lon="1500000" rev="0"/>
              </a:camera>
              <a:lightRig rig="legacyFlat4" dir="b"/>
            </a:scene3d>
            <a:sp3d extrusionH="430200" prstMaterial="legacyMatte">
              <a:bevelT w="13500" h="13500" prst="angle"/>
              <a:bevelB w="13500" h="13500" prst="angle"/>
              <a:extrusionClr>
                <a:srgbClr val="C0C0C0"/>
              </a:extrusionClr>
            </a:sp3d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flatTx/>
            </a:bodyPr>
            <a:lstStyle/>
            <a:p>
              <a:endParaRPr lang="en-GB"/>
            </a:p>
          </p:txBody>
        </p:sp>
      </p:grpSp>
      <p:sp>
        <p:nvSpPr>
          <p:cNvPr id="39" name="Rectangle 38"/>
          <p:cNvSpPr/>
          <p:nvPr/>
        </p:nvSpPr>
        <p:spPr bwMode="auto">
          <a:xfrm>
            <a:off x="1060749" y="2241926"/>
            <a:ext cx="940490" cy="413290"/>
          </a:xfrm>
          <a:prstGeom prst="rect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3175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200" b="0" i="0" u="none" strike="noStrike" cap="none" normalizeH="0" baseline="0" smtClean="0">
              <a:ln>
                <a:noFill/>
              </a:ln>
              <a:solidFill>
                <a:srgbClr val="0F5494"/>
              </a:solidFill>
              <a:effectLst/>
              <a:latin typeface="Verdana" pitchFamily="34" charset="0"/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1039202" y="2307587"/>
            <a:ext cx="958158" cy="276999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GB" dirty="0" smtClean="0"/>
              <a:t>Inputs</a:t>
            </a:r>
            <a:endParaRPr lang="en-GB" dirty="0"/>
          </a:p>
        </p:txBody>
      </p:sp>
      <p:sp>
        <p:nvSpPr>
          <p:cNvPr id="53" name="Rectangle 52"/>
          <p:cNvSpPr/>
          <p:nvPr/>
        </p:nvSpPr>
        <p:spPr bwMode="auto">
          <a:xfrm>
            <a:off x="3500924" y="2236955"/>
            <a:ext cx="940490" cy="413290"/>
          </a:xfrm>
          <a:prstGeom prst="rect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3175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200" b="0" i="0" u="none" strike="noStrike" cap="none" normalizeH="0" baseline="0" smtClean="0">
              <a:ln>
                <a:noFill/>
              </a:ln>
              <a:solidFill>
                <a:srgbClr val="0F5494"/>
              </a:solidFill>
              <a:effectLst/>
              <a:latin typeface="Verdana" pitchFamily="34" charset="0"/>
            </a:endParaRPr>
          </a:p>
        </p:txBody>
      </p:sp>
      <p:sp>
        <p:nvSpPr>
          <p:cNvPr id="54" name="TextBox 53"/>
          <p:cNvSpPr txBox="1"/>
          <p:nvPr/>
        </p:nvSpPr>
        <p:spPr>
          <a:xfrm>
            <a:off x="3479377" y="2302616"/>
            <a:ext cx="958158" cy="276999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GB" dirty="0" smtClean="0"/>
              <a:t>  Process</a:t>
            </a:r>
            <a:endParaRPr lang="en-GB" dirty="0"/>
          </a:p>
        </p:txBody>
      </p:sp>
      <p:sp>
        <p:nvSpPr>
          <p:cNvPr id="56" name="Rectangle 55"/>
          <p:cNvSpPr/>
          <p:nvPr/>
        </p:nvSpPr>
        <p:spPr bwMode="auto">
          <a:xfrm>
            <a:off x="6033600" y="2236955"/>
            <a:ext cx="940490" cy="418261"/>
          </a:xfrm>
          <a:prstGeom prst="rect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3175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200" b="0" i="0" u="none" strike="noStrike" cap="none" normalizeH="0" baseline="0" smtClean="0">
              <a:ln>
                <a:noFill/>
              </a:ln>
              <a:solidFill>
                <a:srgbClr val="0F5494"/>
              </a:solidFill>
              <a:effectLst/>
              <a:latin typeface="Verdana" pitchFamily="34" charset="0"/>
            </a:endParaRPr>
          </a:p>
        </p:txBody>
      </p:sp>
      <p:sp>
        <p:nvSpPr>
          <p:cNvPr id="57" name="TextBox 56"/>
          <p:cNvSpPr txBox="1"/>
          <p:nvPr/>
        </p:nvSpPr>
        <p:spPr>
          <a:xfrm>
            <a:off x="6012053" y="2302617"/>
            <a:ext cx="958158" cy="276999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GB" dirty="0" smtClean="0"/>
              <a:t>Outputs</a:t>
            </a:r>
            <a:endParaRPr lang="en-GB" dirty="0"/>
          </a:p>
        </p:txBody>
      </p:sp>
      <p:sp>
        <p:nvSpPr>
          <p:cNvPr id="67" name="Rectangle 3"/>
          <p:cNvSpPr txBox="1">
            <a:spLocks noChangeArrowheads="1"/>
          </p:cNvSpPr>
          <p:nvPr/>
        </p:nvSpPr>
        <p:spPr bwMode="auto">
          <a:xfrm>
            <a:off x="755576" y="5085184"/>
            <a:ext cx="7632848" cy="136815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bg1"/>
              </a:buClr>
              <a:buChar char="•"/>
              <a:defRPr sz="2400" i="1">
                <a:solidFill>
                  <a:srgbClr val="0F5494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9FBA"/>
              </a:buClr>
              <a:buChar char="•"/>
              <a:defRPr sz="2000" b="1">
                <a:solidFill>
                  <a:srgbClr val="0F5494"/>
                </a:solidFill>
                <a:latin typeface="+mn-lt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defRPr sz="1400">
                <a:solidFill>
                  <a:srgbClr val="0F5494"/>
                </a:solidFill>
                <a:latin typeface="+mn-lt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indent="0">
              <a:buFontTx/>
              <a:buNone/>
            </a:pPr>
            <a:r>
              <a:rPr lang="en-US" altLang="en-US" sz="2000" kern="0" dirty="0" smtClean="0"/>
              <a:t>When does </a:t>
            </a:r>
            <a:r>
              <a:rPr lang="en-US" altLang="en-US" sz="2000" kern="0" dirty="0" smtClean="0">
                <a:solidFill>
                  <a:srgbClr val="FF0000"/>
                </a:solidFill>
              </a:rPr>
              <a:t>the last necessary input </a:t>
            </a:r>
            <a:r>
              <a:rPr lang="en-US" altLang="en-US" sz="2000" kern="0" dirty="0" smtClean="0"/>
              <a:t>arrive?</a:t>
            </a:r>
          </a:p>
          <a:p>
            <a:pPr marL="0" indent="0">
              <a:buFontTx/>
              <a:buNone/>
            </a:pPr>
            <a:r>
              <a:rPr lang="en-US" altLang="en-US" sz="2000" kern="0" dirty="0" smtClean="0"/>
              <a:t>What is the </a:t>
            </a:r>
            <a:r>
              <a:rPr lang="en-US" altLang="en-US" sz="2000" kern="0" dirty="0" smtClean="0">
                <a:solidFill>
                  <a:srgbClr val="009650"/>
                </a:solidFill>
              </a:rPr>
              <a:t>minimum time</a:t>
            </a:r>
            <a:r>
              <a:rPr lang="en-US" altLang="en-US" sz="2000" kern="0" dirty="0" smtClean="0">
                <a:solidFill>
                  <a:srgbClr val="00A050"/>
                </a:solidFill>
              </a:rPr>
              <a:t> </a:t>
            </a:r>
            <a:r>
              <a:rPr lang="en-US" altLang="en-US" sz="2000" kern="0" dirty="0" smtClean="0"/>
              <a:t>needed for production?</a:t>
            </a:r>
          </a:p>
          <a:p>
            <a:pPr marL="0" indent="0">
              <a:buFontTx/>
              <a:buNone/>
            </a:pPr>
            <a:r>
              <a:rPr lang="en-US" altLang="en-US" sz="2000" kern="0" dirty="0" smtClean="0"/>
              <a:t>When is the </a:t>
            </a:r>
            <a:r>
              <a:rPr lang="en-US" altLang="en-US" sz="2000" kern="0" dirty="0" smtClean="0">
                <a:solidFill>
                  <a:srgbClr val="FAAF00"/>
                </a:solidFill>
              </a:rPr>
              <a:t>first compulsory output </a:t>
            </a:r>
            <a:r>
              <a:rPr lang="en-US" altLang="en-US" sz="2000" kern="0" dirty="0" smtClean="0"/>
              <a:t>committed?</a:t>
            </a:r>
            <a:endParaRPr lang="en-US" altLang="en-US" sz="2000" kern="0" dirty="0"/>
          </a:p>
        </p:txBody>
      </p:sp>
    </p:spTree>
    <p:extLst>
      <p:ext uri="{BB962C8B-B14F-4D97-AF65-F5344CB8AC3E}">
        <p14:creationId xmlns:p14="http://schemas.microsoft.com/office/powerpoint/2010/main" val="31425304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 smtClean="0"/>
              <a:t>Timing: producers and users</a:t>
            </a:r>
            <a:endParaRPr lang="en-US" altLang="en-US" dirty="0"/>
          </a:p>
        </p:txBody>
      </p:sp>
      <p:sp>
        <p:nvSpPr>
          <p:cNvPr id="8397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55576" y="2348880"/>
            <a:ext cx="7632848" cy="4104456"/>
          </a:xfrm>
        </p:spPr>
        <p:txBody>
          <a:bodyPr/>
          <a:lstStyle/>
          <a:p>
            <a:pPr marL="0" indent="0">
              <a:buNone/>
            </a:pPr>
            <a:r>
              <a:rPr lang="en-US" altLang="en-US" sz="2000" dirty="0" smtClean="0"/>
              <a:t>Traditionally, producers of statistics </a:t>
            </a:r>
            <a:r>
              <a:rPr lang="en-US" altLang="en-US" sz="2000" dirty="0" smtClean="0"/>
              <a:t>could wait </a:t>
            </a:r>
            <a:r>
              <a:rPr lang="en-US" altLang="en-US" sz="2000" dirty="0" smtClean="0"/>
              <a:t>until they have all necessary source data, add a processing time that allows quality checking and a safety margin, and derive a release date.</a:t>
            </a:r>
          </a:p>
          <a:p>
            <a:pPr marL="0" indent="0">
              <a:buNone/>
            </a:pPr>
            <a:endParaRPr lang="en-US" altLang="en-US" sz="2000" dirty="0"/>
          </a:p>
          <a:p>
            <a:pPr marL="0" indent="0">
              <a:buNone/>
            </a:pPr>
            <a:r>
              <a:rPr lang="en-US" altLang="en-US" sz="2000" dirty="0"/>
              <a:t>Users who </a:t>
            </a:r>
            <a:r>
              <a:rPr lang="en-US" altLang="en-US" sz="2000" dirty="0" smtClean="0"/>
              <a:t>need a single data input are in a comparable position, but users who need </a:t>
            </a:r>
            <a:r>
              <a:rPr lang="en-US" altLang="en-US" sz="2000" dirty="0"/>
              <a:t>data from several statistical </a:t>
            </a:r>
            <a:r>
              <a:rPr lang="en-US" altLang="en-US" sz="2000" dirty="0" smtClean="0"/>
              <a:t>domains have to </a:t>
            </a:r>
            <a:r>
              <a:rPr lang="en-US" altLang="en-US" sz="2000" dirty="0"/>
              <a:t>look for a lull in statistical releases to insert their process.</a:t>
            </a:r>
          </a:p>
          <a:p>
            <a:pPr marL="0" indent="0">
              <a:buNone/>
            </a:pPr>
            <a:endParaRPr lang="en-US" altLang="en-US" sz="2000" dirty="0" smtClean="0"/>
          </a:p>
        </p:txBody>
      </p:sp>
    </p:spTree>
    <p:extLst>
      <p:ext uri="{BB962C8B-B14F-4D97-AF65-F5344CB8AC3E}">
        <p14:creationId xmlns:p14="http://schemas.microsoft.com/office/powerpoint/2010/main" val="8474780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 smtClean="0"/>
              <a:t>Timing: Interference</a:t>
            </a:r>
            <a:endParaRPr lang="en-US" altLang="en-US" dirty="0"/>
          </a:p>
        </p:txBody>
      </p:sp>
      <p:sp>
        <p:nvSpPr>
          <p:cNvPr id="8397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55576" y="5085184"/>
            <a:ext cx="7632954" cy="1368152"/>
          </a:xfrm>
        </p:spPr>
        <p:txBody>
          <a:bodyPr/>
          <a:lstStyle/>
          <a:p>
            <a:pPr marL="0" indent="0">
              <a:buNone/>
            </a:pPr>
            <a:r>
              <a:rPr lang="en-US" altLang="en-US" sz="2000" dirty="0" smtClean="0"/>
              <a:t>input arriving after </a:t>
            </a:r>
            <a:r>
              <a:rPr lang="en-US" altLang="en-US" sz="2000" dirty="0"/>
              <a:t>production </a:t>
            </a:r>
            <a:r>
              <a:rPr lang="en-US" altLang="en-US" sz="2000" dirty="0" smtClean="0"/>
              <a:t>              cannot be helped</a:t>
            </a:r>
          </a:p>
          <a:p>
            <a:pPr marL="0" indent="0">
              <a:buNone/>
            </a:pPr>
            <a:r>
              <a:rPr lang="en-US" altLang="en-US" sz="2000" dirty="0" smtClean="0"/>
              <a:t>input arriving during production </a:t>
            </a:r>
            <a:r>
              <a:rPr lang="en-US" altLang="en-US" sz="2000" dirty="0" smtClean="0">
                <a:solidFill>
                  <a:srgbClr val="7030A0"/>
                </a:solidFill>
              </a:rPr>
              <a:t> 	       </a:t>
            </a:r>
            <a:r>
              <a:rPr lang="en-US" altLang="en-US" sz="2000" dirty="0" smtClean="0"/>
              <a:t>bad</a:t>
            </a:r>
            <a:endParaRPr lang="en-US" altLang="en-US" sz="2000" dirty="0"/>
          </a:p>
        </p:txBody>
      </p:sp>
      <p:cxnSp>
        <p:nvCxnSpPr>
          <p:cNvPr id="4" name="Straight Arrow Connector 3"/>
          <p:cNvCxnSpPr/>
          <p:nvPr/>
        </p:nvCxnSpPr>
        <p:spPr bwMode="auto">
          <a:xfrm flipV="1">
            <a:off x="1726665" y="3870127"/>
            <a:ext cx="6085785" cy="9703"/>
          </a:xfrm>
          <a:prstGeom prst="straightConnector1">
            <a:avLst/>
          </a:prstGeom>
          <a:noFill/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stealth" w="lg" len="lg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9" name="Straight Connector 8"/>
          <p:cNvCxnSpPr/>
          <p:nvPr/>
        </p:nvCxnSpPr>
        <p:spPr bwMode="auto">
          <a:xfrm>
            <a:off x="1056870" y="3877929"/>
            <a:ext cx="648090" cy="5907"/>
          </a:xfrm>
          <a:prstGeom prst="line">
            <a:avLst/>
          </a:prstGeom>
          <a:noFill/>
          <a:ln w="19050" cap="flat" cmpd="sng" algn="ctr">
            <a:solidFill>
              <a:schemeClr val="tx1"/>
            </a:solidFill>
            <a:prstDash val="sysDash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0" name="Rectangle 9"/>
          <p:cNvSpPr/>
          <p:nvPr/>
        </p:nvSpPr>
        <p:spPr bwMode="auto">
          <a:xfrm>
            <a:off x="2497070" y="3388353"/>
            <a:ext cx="2880400" cy="963548"/>
          </a:xfrm>
          <a:prstGeom prst="rect">
            <a:avLst/>
          </a:prstGeom>
          <a:noFill/>
          <a:ln w="31750" cap="flat" cmpd="sng" algn="ctr">
            <a:solidFill>
              <a:srgbClr val="00B05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3175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200" b="0" i="0" u="none" strike="noStrike" cap="none" normalizeH="0" baseline="0" smtClean="0">
              <a:ln>
                <a:noFill/>
              </a:ln>
              <a:solidFill>
                <a:srgbClr val="0F5494"/>
              </a:solidFill>
              <a:effectLst/>
              <a:latin typeface="Verdana" pitchFamily="34" charset="0"/>
            </a:endParaRPr>
          </a:p>
        </p:txBody>
      </p:sp>
      <p:cxnSp>
        <p:nvCxnSpPr>
          <p:cNvPr id="12" name="Straight Arrow Connector 11"/>
          <p:cNvCxnSpPr/>
          <p:nvPr/>
        </p:nvCxnSpPr>
        <p:spPr bwMode="auto">
          <a:xfrm flipV="1">
            <a:off x="1488930" y="3879829"/>
            <a:ext cx="1016860" cy="1008140"/>
          </a:xfrm>
          <a:prstGeom prst="straightConnector1">
            <a:avLst/>
          </a:prstGeom>
          <a:noFill/>
          <a:ln w="19050" cap="flat" cmpd="sng" algn="ctr">
            <a:solidFill>
              <a:srgbClr val="FF0000"/>
            </a:solidFill>
            <a:prstDash val="solid"/>
            <a:round/>
            <a:headEnd type="none" w="med" len="med"/>
            <a:tailEnd type="triangle" w="lg" len="lg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1" name="Straight Arrow Connector 20"/>
          <p:cNvCxnSpPr/>
          <p:nvPr/>
        </p:nvCxnSpPr>
        <p:spPr bwMode="auto">
          <a:xfrm>
            <a:off x="768830" y="2888290"/>
            <a:ext cx="999420" cy="1004133"/>
          </a:xfrm>
          <a:prstGeom prst="straightConnector1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lg" len="lg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3" name="Straight Arrow Connector 22"/>
          <p:cNvCxnSpPr/>
          <p:nvPr/>
        </p:nvCxnSpPr>
        <p:spPr bwMode="auto">
          <a:xfrm>
            <a:off x="1416920" y="2879703"/>
            <a:ext cx="999420" cy="1004133"/>
          </a:xfrm>
          <a:prstGeom prst="straightConnector1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lg" len="lg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4" name="Straight Arrow Connector 23"/>
          <p:cNvCxnSpPr/>
          <p:nvPr/>
        </p:nvCxnSpPr>
        <p:spPr bwMode="auto">
          <a:xfrm flipV="1">
            <a:off x="1056870" y="3883836"/>
            <a:ext cx="1016860" cy="1008140"/>
          </a:xfrm>
          <a:prstGeom prst="straightConnector1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lg" len="lg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8" name="Straight Arrow Connector 27"/>
          <p:cNvCxnSpPr/>
          <p:nvPr/>
        </p:nvCxnSpPr>
        <p:spPr bwMode="auto">
          <a:xfrm>
            <a:off x="5442828" y="3887843"/>
            <a:ext cx="936130" cy="928116"/>
          </a:xfrm>
          <a:prstGeom prst="straightConnector1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lg" len="lg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9" name="Straight Arrow Connector 28"/>
          <p:cNvCxnSpPr/>
          <p:nvPr/>
        </p:nvCxnSpPr>
        <p:spPr bwMode="auto">
          <a:xfrm flipV="1">
            <a:off x="5377470" y="2884283"/>
            <a:ext cx="1016860" cy="1008140"/>
          </a:xfrm>
          <a:prstGeom prst="straightConnector1">
            <a:avLst/>
          </a:prstGeom>
          <a:noFill/>
          <a:ln w="19050" cap="flat" cmpd="sng" algn="ctr">
            <a:solidFill>
              <a:srgbClr val="FFC000"/>
            </a:solidFill>
            <a:prstDash val="solid"/>
            <a:round/>
            <a:headEnd type="none" w="med" len="med"/>
            <a:tailEnd type="triangle" w="lg" len="lg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0" name="Straight Arrow Connector 29"/>
          <p:cNvCxnSpPr/>
          <p:nvPr/>
        </p:nvCxnSpPr>
        <p:spPr bwMode="auto">
          <a:xfrm>
            <a:off x="5910893" y="3870127"/>
            <a:ext cx="546727" cy="585782"/>
          </a:xfrm>
          <a:prstGeom prst="straightConnector1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lg" len="lg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1" name="Straight Arrow Connector 30"/>
          <p:cNvCxnSpPr/>
          <p:nvPr/>
        </p:nvCxnSpPr>
        <p:spPr bwMode="auto">
          <a:xfrm flipV="1">
            <a:off x="6169580" y="3212970"/>
            <a:ext cx="706740" cy="664959"/>
          </a:xfrm>
          <a:prstGeom prst="straightConnector1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lg" len="lg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2" name="Straight Arrow Connector 31"/>
          <p:cNvCxnSpPr/>
          <p:nvPr/>
        </p:nvCxnSpPr>
        <p:spPr bwMode="auto">
          <a:xfrm flipV="1">
            <a:off x="5325157" y="3877929"/>
            <a:ext cx="1016860" cy="1008140"/>
          </a:xfrm>
          <a:prstGeom prst="straightConnector1">
            <a:avLst/>
          </a:prstGeom>
          <a:noFill/>
          <a:ln w="19050" cap="flat" cmpd="sng" algn="ctr">
            <a:solidFill>
              <a:srgbClr val="7030A0"/>
            </a:solidFill>
            <a:prstDash val="dash"/>
            <a:round/>
            <a:headEnd type="none" w="med" len="med"/>
            <a:tailEnd type="triangle" w="lg" len="lg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grpSp>
        <p:nvGrpSpPr>
          <p:cNvPr id="35" name="Group 2"/>
          <p:cNvGrpSpPr>
            <a:grpSpLocks/>
          </p:cNvGrpSpPr>
          <p:nvPr/>
        </p:nvGrpSpPr>
        <p:grpSpPr bwMode="auto">
          <a:xfrm>
            <a:off x="2526122" y="3472193"/>
            <a:ext cx="788185" cy="677420"/>
            <a:chOff x="1632" y="1248"/>
            <a:chExt cx="2682" cy="2286"/>
          </a:xfrm>
        </p:grpSpPr>
        <p:sp>
          <p:nvSpPr>
            <p:cNvPr id="36" name="Gear"/>
            <p:cNvSpPr>
              <a:spLocks noEditPoints="1" noChangeArrowheads="1"/>
            </p:cNvSpPr>
            <p:nvPr/>
          </p:nvSpPr>
          <p:spPr bwMode="auto">
            <a:xfrm>
              <a:off x="3119" y="1248"/>
              <a:ext cx="1195" cy="1048"/>
            </a:xfrm>
            <a:custGeom>
              <a:avLst/>
              <a:gdLst>
                <a:gd name="T0" fmla="*/ 10800 w 21600"/>
                <a:gd name="T1" fmla="*/ 0 h 21600"/>
                <a:gd name="T2" fmla="*/ 21600 w 21600"/>
                <a:gd name="T3" fmla="*/ 10800 h 21600"/>
                <a:gd name="T4" fmla="*/ 10800 w 21600"/>
                <a:gd name="T5" fmla="*/ 21600 h 21600"/>
                <a:gd name="T6" fmla="*/ 0 w 21600"/>
                <a:gd name="T7" fmla="*/ 10800 h 21600"/>
                <a:gd name="T8" fmla="*/ 4374 w 21600"/>
                <a:gd name="T9" fmla="*/ 3964 h 21600"/>
                <a:gd name="T10" fmla="*/ 17841 w 21600"/>
                <a:gd name="T11" fmla="*/ 17635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T8" t="T9" r="T10" b="T11"/>
              <a:pathLst>
                <a:path w="21600" h="21600">
                  <a:moveTo>
                    <a:pt x="9689" y="1725"/>
                  </a:moveTo>
                  <a:lnTo>
                    <a:pt x="10304" y="85"/>
                  </a:lnTo>
                  <a:lnTo>
                    <a:pt x="11637" y="85"/>
                  </a:lnTo>
                  <a:lnTo>
                    <a:pt x="12303" y="1777"/>
                  </a:lnTo>
                  <a:lnTo>
                    <a:pt x="13072" y="1931"/>
                  </a:lnTo>
                  <a:lnTo>
                    <a:pt x="14303" y="598"/>
                  </a:lnTo>
                  <a:lnTo>
                    <a:pt x="15533" y="1110"/>
                  </a:lnTo>
                  <a:lnTo>
                    <a:pt x="15584" y="2905"/>
                  </a:lnTo>
                  <a:lnTo>
                    <a:pt x="16405" y="3520"/>
                  </a:lnTo>
                  <a:lnTo>
                    <a:pt x="17891" y="2751"/>
                  </a:lnTo>
                  <a:lnTo>
                    <a:pt x="18917" y="3674"/>
                  </a:lnTo>
                  <a:lnTo>
                    <a:pt x="18199" y="5314"/>
                  </a:lnTo>
                  <a:lnTo>
                    <a:pt x="18763" y="6083"/>
                  </a:lnTo>
                  <a:lnTo>
                    <a:pt x="20403" y="6032"/>
                  </a:lnTo>
                  <a:lnTo>
                    <a:pt x="20865" y="7211"/>
                  </a:lnTo>
                  <a:lnTo>
                    <a:pt x="19737" y="8185"/>
                  </a:lnTo>
                  <a:lnTo>
                    <a:pt x="20096" y="9723"/>
                  </a:lnTo>
                  <a:lnTo>
                    <a:pt x="21634" y="10287"/>
                  </a:lnTo>
                  <a:lnTo>
                    <a:pt x="21582" y="11620"/>
                  </a:lnTo>
                  <a:lnTo>
                    <a:pt x="20147" y="12184"/>
                  </a:lnTo>
                  <a:lnTo>
                    <a:pt x="19942" y="13158"/>
                  </a:lnTo>
                  <a:lnTo>
                    <a:pt x="21070" y="14234"/>
                  </a:lnTo>
                  <a:lnTo>
                    <a:pt x="20608" y="15362"/>
                  </a:lnTo>
                  <a:lnTo>
                    <a:pt x="19019" y="15465"/>
                  </a:lnTo>
                  <a:lnTo>
                    <a:pt x="18404" y="16439"/>
                  </a:lnTo>
                  <a:lnTo>
                    <a:pt x="19122" y="17925"/>
                  </a:lnTo>
                  <a:lnTo>
                    <a:pt x="18096" y="18797"/>
                  </a:lnTo>
                  <a:lnTo>
                    <a:pt x="16763" y="18284"/>
                  </a:lnTo>
                  <a:lnTo>
                    <a:pt x="15431" y="19002"/>
                  </a:lnTo>
                  <a:lnTo>
                    <a:pt x="15277" y="20848"/>
                  </a:lnTo>
                  <a:lnTo>
                    <a:pt x="14149" y="21155"/>
                  </a:lnTo>
                  <a:lnTo>
                    <a:pt x="13021" y="19925"/>
                  </a:lnTo>
                  <a:lnTo>
                    <a:pt x="12252" y="20181"/>
                  </a:lnTo>
                  <a:lnTo>
                    <a:pt x="11739" y="21668"/>
                  </a:lnTo>
                  <a:lnTo>
                    <a:pt x="10201" y="21668"/>
                  </a:lnTo>
                  <a:lnTo>
                    <a:pt x="9740" y="20130"/>
                  </a:lnTo>
                  <a:lnTo>
                    <a:pt x="8253" y="19771"/>
                  </a:lnTo>
                  <a:lnTo>
                    <a:pt x="7125" y="21001"/>
                  </a:lnTo>
                  <a:lnTo>
                    <a:pt x="5895" y="20489"/>
                  </a:lnTo>
                  <a:lnTo>
                    <a:pt x="5946" y="18592"/>
                  </a:lnTo>
                  <a:lnTo>
                    <a:pt x="5177" y="18131"/>
                  </a:lnTo>
                  <a:lnTo>
                    <a:pt x="3383" y="18848"/>
                  </a:lnTo>
                  <a:lnTo>
                    <a:pt x="2614" y="17874"/>
                  </a:lnTo>
                  <a:lnTo>
                    <a:pt x="3383" y="16182"/>
                  </a:lnTo>
                  <a:lnTo>
                    <a:pt x="2922" y="15465"/>
                  </a:lnTo>
                  <a:lnTo>
                    <a:pt x="922" y="15516"/>
                  </a:lnTo>
                  <a:lnTo>
                    <a:pt x="512" y="14234"/>
                  </a:lnTo>
                  <a:lnTo>
                    <a:pt x="1948" y="12901"/>
                  </a:lnTo>
                  <a:lnTo>
                    <a:pt x="1896" y="12184"/>
                  </a:lnTo>
                  <a:lnTo>
                    <a:pt x="0" y="11415"/>
                  </a:lnTo>
                  <a:lnTo>
                    <a:pt x="51" y="10031"/>
                  </a:lnTo>
                  <a:lnTo>
                    <a:pt x="1948" y="9313"/>
                  </a:lnTo>
                  <a:lnTo>
                    <a:pt x="2101" y="8595"/>
                  </a:lnTo>
                  <a:lnTo>
                    <a:pt x="615" y="7160"/>
                  </a:lnTo>
                  <a:lnTo>
                    <a:pt x="1127" y="5878"/>
                  </a:lnTo>
                  <a:lnTo>
                    <a:pt x="3178" y="5981"/>
                  </a:lnTo>
                  <a:lnTo>
                    <a:pt x="3588" y="5417"/>
                  </a:lnTo>
                  <a:lnTo>
                    <a:pt x="2819" y="3520"/>
                  </a:lnTo>
                  <a:lnTo>
                    <a:pt x="3742" y="2597"/>
                  </a:lnTo>
                  <a:lnTo>
                    <a:pt x="5536" y="3417"/>
                  </a:lnTo>
                  <a:lnTo>
                    <a:pt x="6049" y="3058"/>
                  </a:lnTo>
                  <a:lnTo>
                    <a:pt x="6100" y="1264"/>
                  </a:lnTo>
                  <a:lnTo>
                    <a:pt x="7228" y="700"/>
                  </a:lnTo>
                  <a:lnTo>
                    <a:pt x="8510" y="2033"/>
                  </a:lnTo>
                  <a:lnTo>
                    <a:pt x="9689" y="1725"/>
                  </a:lnTo>
                  <a:close/>
                  <a:moveTo>
                    <a:pt x="10817" y="14422"/>
                  </a:moveTo>
                  <a:lnTo>
                    <a:pt x="11175" y="14388"/>
                  </a:lnTo>
                  <a:lnTo>
                    <a:pt x="11534" y="14354"/>
                  </a:lnTo>
                  <a:lnTo>
                    <a:pt x="11893" y="14268"/>
                  </a:lnTo>
                  <a:lnTo>
                    <a:pt x="12218" y="14166"/>
                  </a:lnTo>
                  <a:lnTo>
                    <a:pt x="12508" y="13995"/>
                  </a:lnTo>
                  <a:lnTo>
                    <a:pt x="12816" y="13807"/>
                  </a:lnTo>
                  <a:lnTo>
                    <a:pt x="13106" y="13602"/>
                  </a:lnTo>
                  <a:lnTo>
                    <a:pt x="13329" y="13380"/>
                  </a:lnTo>
                  <a:lnTo>
                    <a:pt x="13568" y="13106"/>
                  </a:lnTo>
                  <a:lnTo>
                    <a:pt x="13790" y="12850"/>
                  </a:lnTo>
                  <a:lnTo>
                    <a:pt x="13961" y="12560"/>
                  </a:lnTo>
                  <a:lnTo>
                    <a:pt x="14115" y="12269"/>
                  </a:lnTo>
                  <a:lnTo>
                    <a:pt x="14217" y="11927"/>
                  </a:lnTo>
                  <a:lnTo>
                    <a:pt x="14320" y="11568"/>
                  </a:lnTo>
                  <a:lnTo>
                    <a:pt x="14388" y="11210"/>
                  </a:lnTo>
                  <a:lnTo>
                    <a:pt x="14388" y="10851"/>
                  </a:lnTo>
                  <a:lnTo>
                    <a:pt x="14388" y="10492"/>
                  </a:lnTo>
                  <a:lnTo>
                    <a:pt x="14320" y="10133"/>
                  </a:lnTo>
                  <a:lnTo>
                    <a:pt x="14217" y="9808"/>
                  </a:lnTo>
                  <a:lnTo>
                    <a:pt x="14115" y="9467"/>
                  </a:lnTo>
                  <a:lnTo>
                    <a:pt x="13961" y="9142"/>
                  </a:lnTo>
                  <a:lnTo>
                    <a:pt x="13790" y="8851"/>
                  </a:lnTo>
                  <a:lnTo>
                    <a:pt x="13568" y="8595"/>
                  </a:lnTo>
                  <a:lnTo>
                    <a:pt x="13329" y="8322"/>
                  </a:lnTo>
                  <a:lnTo>
                    <a:pt x="13106" y="8100"/>
                  </a:lnTo>
                  <a:lnTo>
                    <a:pt x="12816" y="7894"/>
                  </a:lnTo>
                  <a:lnTo>
                    <a:pt x="12508" y="7741"/>
                  </a:lnTo>
                  <a:lnTo>
                    <a:pt x="12218" y="7570"/>
                  </a:lnTo>
                  <a:lnTo>
                    <a:pt x="11893" y="7433"/>
                  </a:lnTo>
                  <a:lnTo>
                    <a:pt x="11534" y="7382"/>
                  </a:lnTo>
                  <a:lnTo>
                    <a:pt x="11175" y="7313"/>
                  </a:lnTo>
                  <a:lnTo>
                    <a:pt x="10817" y="7313"/>
                  </a:lnTo>
                  <a:lnTo>
                    <a:pt x="10441" y="7313"/>
                  </a:lnTo>
                  <a:lnTo>
                    <a:pt x="10082" y="7382"/>
                  </a:lnTo>
                  <a:lnTo>
                    <a:pt x="9757" y="7433"/>
                  </a:lnTo>
                  <a:lnTo>
                    <a:pt x="9432" y="7570"/>
                  </a:lnTo>
                  <a:lnTo>
                    <a:pt x="9142" y="7741"/>
                  </a:lnTo>
                  <a:lnTo>
                    <a:pt x="8834" y="7894"/>
                  </a:lnTo>
                  <a:lnTo>
                    <a:pt x="8544" y="8100"/>
                  </a:lnTo>
                  <a:lnTo>
                    <a:pt x="8287" y="8322"/>
                  </a:lnTo>
                  <a:lnTo>
                    <a:pt x="8048" y="8595"/>
                  </a:lnTo>
                  <a:lnTo>
                    <a:pt x="7860" y="8851"/>
                  </a:lnTo>
                  <a:lnTo>
                    <a:pt x="7689" y="9142"/>
                  </a:lnTo>
                  <a:lnTo>
                    <a:pt x="7536" y="9467"/>
                  </a:lnTo>
                  <a:lnTo>
                    <a:pt x="7399" y="9808"/>
                  </a:lnTo>
                  <a:lnTo>
                    <a:pt x="7331" y="10133"/>
                  </a:lnTo>
                  <a:lnTo>
                    <a:pt x="7262" y="10492"/>
                  </a:lnTo>
                  <a:lnTo>
                    <a:pt x="7262" y="10851"/>
                  </a:lnTo>
                  <a:lnTo>
                    <a:pt x="7262" y="11210"/>
                  </a:lnTo>
                  <a:lnTo>
                    <a:pt x="7331" y="11568"/>
                  </a:lnTo>
                  <a:lnTo>
                    <a:pt x="7399" y="11927"/>
                  </a:lnTo>
                  <a:lnTo>
                    <a:pt x="7536" y="12269"/>
                  </a:lnTo>
                  <a:lnTo>
                    <a:pt x="7689" y="12560"/>
                  </a:lnTo>
                  <a:lnTo>
                    <a:pt x="7860" y="12850"/>
                  </a:lnTo>
                  <a:lnTo>
                    <a:pt x="8048" y="13106"/>
                  </a:lnTo>
                  <a:lnTo>
                    <a:pt x="8287" y="13380"/>
                  </a:lnTo>
                  <a:lnTo>
                    <a:pt x="8544" y="13602"/>
                  </a:lnTo>
                  <a:lnTo>
                    <a:pt x="8834" y="13807"/>
                  </a:lnTo>
                  <a:lnTo>
                    <a:pt x="9142" y="13995"/>
                  </a:lnTo>
                  <a:lnTo>
                    <a:pt x="9432" y="14166"/>
                  </a:lnTo>
                  <a:lnTo>
                    <a:pt x="9757" y="14268"/>
                  </a:lnTo>
                  <a:lnTo>
                    <a:pt x="10082" y="14354"/>
                  </a:lnTo>
                  <a:lnTo>
                    <a:pt x="10441" y="14388"/>
                  </a:lnTo>
                  <a:lnTo>
                    <a:pt x="10817" y="14422"/>
                  </a:lnTo>
                  <a:close/>
                </a:path>
              </a:pathLst>
            </a:custGeom>
            <a:solidFill>
              <a:srgbClr val="C0C0C0"/>
            </a:solidFill>
            <a:ln w="9525">
              <a:miter lim="800000"/>
              <a:headEnd/>
              <a:tailEnd/>
            </a:ln>
            <a:effectLst/>
            <a:scene3d>
              <a:camera prst="legacyPerspectiveFront">
                <a:rot lat="20099999" lon="1500000" rev="0"/>
              </a:camera>
              <a:lightRig rig="legacyFlat4" dir="b"/>
            </a:scene3d>
            <a:sp3d extrusionH="430200" prstMaterial="legacyMatte">
              <a:bevelT w="13500" h="13500" prst="angle"/>
              <a:bevelB w="13500" h="13500" prst="angle"/>
              <a:extrusionClr>
                <a:srgbClr val="C0C0C0"/>
              </a:extrusionClr>
            </a:sp3d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flatTx/>
            </a:bodyPr>
            <a:lstStyle/>
            <a:p>
              <a:endParaRPr lang="en-GB"/>
            </a:p>
          </p:txBody>
        </p:sp>
        <p:sp>
          <p:nvSpPr>
            <p:cNvPr id="37" name="AutoShape 4"/>
            <p:cNvSpPr>
              <a:spLocks noEditPoints="1" noChangeArrowheads="1"/>
            </p:cNvSpPr>
            <p:nvPr/>
          </p:nvSpPr>
          <p:spPr bwMode="auto">
            <a:xfrm>
              <a:off x="1632" y="1680"/>
              <a:ext cx="1429" cy="1253"/>
            </a:xfrm>
            <a:custGeom>
              <a:avLst/>
              <a:gdLst>
                <a:gd name="T0" fmla="*/ 10800 w 21600"/>
                <a:gd name="T1" fmla="*/ 0 h 21600"/>
                <a:gd name="T2" fmla="*/ 21600 w 21600"/>
                <a:gd name="T3" fmla="*/ 10800 h 21600"/>
                <a:gd name="T4" fmla="*/ 10800 w 21600"/>
                <a:gd name="T5" fmla="*/ 21600 h 21600"/>
                <a:gd name="T6" fmla="*/ 0 w 21600"/>
                <a:gd name="T7" fmla="*/ 10800 h 21600"/>
                <a:gd name="T8" fmla="*/ 4374 w 21600"/>
                <a:gd name="T9" fmla="*/ 3964 h 21600"/>
                <a:gd name="T10" fmla="*/ 17841 w 21600"/>
                <a:gd name="T11" fmla="*/ 17635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T8" t="T9" r="T10" b="T11"/>
              <a:pathLst>
                <a:path w="21600" h="21600">
                  <a:moveTo>
                    <a:pt x="9689" y="1725"/>
                  </a:moveTo>
                  <a:lnTo>
                    <a:pt x="10304" y="85"/>
                  </a:lnTo>
                  <a:lnTo>
                    <a:pt x="11637" y="85"/>
                  </a:lnTo>
                  <a:lnTo>
                    <a:pt x="12303" y="1777"/>
                  </a:lnTo>
                  <a:lnTo>
                    <a:pt x="13072" y="1931"/>
                  </a:lnTo>
                  <a:lnTo>
                    <a:pt x="14303" y="598"/>
                  </a:lnTo>
                  <a:lnTo>
                    <a:pt x="15533" y="1110"/>
                  </a:lnTo>
                  <a:lnTo>
                    <a:pt x="15584" y="2905"/>
                  </a:lnTo>
                  <a:lnTo>
                    <a:pt x="16405" y="3520"/>
                  </a:lnTo>
                  <a:lnTo>
                    <a:pt x="17891" y="2751"/>
                  </a:lnTo>
                  <a:lnTo>
                    <a:pt x="18917" y="3674"/>
                  </a:lnTo>
                  <a:lnTo>
                    <a:pt x="18199" y="5314"/>
                  </a:lnTo>
                  <a:lnTo>
                    <a:pt x="18763" y="6083"/>
                  </a:lnTo>
                  <a:lnTo>
                    <a:pt x="20403" y="6032"/>
                  </a:lnTo>
                  <a:lnTo>
                    <a:pt x="20865" y="7211"/>
                  </a:lnTo>
                  <a:lnTo>
                    <a:pt x="19737" y="8185"/>
                  </a:lnTo>
                  <a:lnTo>
                    <a:pt x="20096" y="9723"/>
                  </a:lnTo>
                  <a:lnTo>
                    <a:pt x="21634" y="10287"/>
                  </a:lnTo>
                  <a:lnTo>
                    <a:pt x="21582" y="11620"/>
                  </a:lnTo>
                  <a:lnTo>
                    <a:pt x="20147" y="12184"/>
                  </a:lnTo>
                  <a:lnTo>
                    <a:pt x="19942" y="13158"/>
                  </a:lnTo>
                  <a:lnTo>
                    <a:pt x="21070" y="14234"/>
                  </a:lnTo>
                  <a:lnTo>
                    <a:pt x="20608" y="15362"/>
                  </a:lnTo>
                  <a:lnTo>
                    <a:pt x="19019" y="15465"/>
                  </a:lnTo>
                  <a:lnTo>
                    <a:pt x="18404" y="16439"/>
                  </a:lnTo>
                  <a:lnTo>
                    <a:pt x="19122" y="17925"/>
                  </a:lnTo>
                  <a:lnTo>
                    <a:pt x="18096" y="18797"/>
                  </a:lnTo>
                  <a:lnTo>
                    <a:pt x="16763" y="18284"/>
                  </a:lnTo>
                  <a:lnTo>
                    <a:pt x="15431" y="19002"/>
                  </a:lnTo>
                  <a:lnTo>
                    <a:pt x="15277" y="20848"/>
                  </a:lnTo>
                  <a:lnTo>
                    <a:pt x="14149" y="21155"/>
                  </a:lnTo>
                  <a:lnTo>
                    <a:pt x="13021" y="19925"/>
                  </a:lnTo>
                  <a:lnTo>
                    <a:pt x="12252" y="20181"/>
                  </a:lnTo>
                  <a:lnTo>
                    <a:pt x="11739" y="21668"/>
                  </a:lnTo>
                  <a:lnTo>
                    <a:pt x="10201" y="21668"/>
                  </a:lnTo>
                  <a:lnTo>
                    <a:pt x="9740" y="20130"/>
                  </a:lnTo>
                  <a:lnTo>
                    <a:pt x="8253" y="19771"/>
                  </a:lnTo>
                  <a:lnTo>
                    <a:pt x="7125" y="21001"/>
                  </a:lnTo>
                  <a:lnTo>
                    <a:pt x="5895" y="20489"/>
                  </a:lnTo>
                  <a:lnTo>
                    <a:pt x="5946" y="18592"/>
                  </a:lnTo>
                  <a:lnTo>
                    <a:pt x="5177" y="18131"/>
                  </a:lnTo>
                  <a:lnTo>
                    <a:pt x="3383" y="18848"/>
                  </a:lnTo>
                  <a:lnTo>
                    <a:pt x="2614" y="17874"/>
                  </a:lnTo>
                  <a:lnTo>
                    <a:pt x="3383" y="16182"/>
                  </a:lnTo>
                  <a:lnTo>
                    <a:pt x="2922" y="15465"/>
                  </a:lnTo>
                  <a:lnTo>
                    <a:pt x="922" y="15516"/>
                  </a:lnTo>
                  <a:lnTo>
                    <a:pt x="512" y="14234"/>
                  </a:lnTo>
                  <a:lnTo>
                    <a:pt x="1948" y="12901"/>
                  </a:lnTo>
                  <a:lnTo>
                    <a:pt x="1896" y="12184"/>
                  </a:lnTo>
                  <a:lnTo>
                    <a:pt x="0" y="11415"/>
                  </a:lnTo>
                  <a:lnTo>
                    <a:pt x="51" y="10031"/>
                  </a:lnTo>
                  <a:lnTo>
                    <a:pt x="1948" y="9313"/>
                  </a:lnTo>
                  <a:lnTo>
                    <a:pt x="2101" y="8595"/>
                  </a:lnTo>
                  <a:lnTo>
                    <a:pt x="615" y="7160"/>
                  </a:lnTo>
                  <a:lnTo>
                    <a:pt x="1127" y="5878"/>
                  </a:lnTo>
                  <a:lnTo>
                    <a:pt x="3178" y="5981"/>
                  </a:lnTo>
                  <a:lnTo>
                    <a:pt x="3588" y="5417"/>
                  </a:lnTo>
                  <a:lnTo>
                    <a:pt x="2819" y="3520"/>
                  </a:lnTo>
                  <a:lnTo>
                    <a:pt x="3742" y="2597"/>
                  </a:lnTo>
                  <a:lnTo>
                    <a:pt x="5536" y="3417"/>
                  </a:lnTo>
                  <a:lnTo>
                    <a:pt x="6049" y="3058"/>
                  </a:lnTo>
                  <a:lnTo>
                    <a:pt x="6100" y="1264"/>
                  </a:lnTo>
                  <a:lnTo>
                    <a:pt x="7228" y="700"/>
                  </a:lnTo>
                  <a:lnTo>
                    <a:pt x="8510" y="2033"/>
                  </a:lnTo>
                  <a:lnTo>
                    <a:pt x="9689" y="1725"/>
                  </a:lnTo>
                  <a:close/>
                  <a:moveTo>
                    <a:pt x="10817" y="14422"/>
                  </a:moveTo>
                  <a:lnTo>
                    <a:pt x="11175" y="14388"/>
                  </a:lnTo>
                  <a:lnTo>
                    <a:pt x="11534" y="14354"/>
                  </a:lnTo>
                  <a:lnTo>
                    <a:pt x="11893" y="14268"/>
                  </a:lnTo>
                  <a:lnTo>
                    <a:pt x="12218" y="14166"/>
                  </a:lnTo>
                  <a:lnTo>
                    <a:pt x="12508" y="13995"/>
                  </a:lnTo>
                  <a:lnTo>
                    <a:pt x="12816" y="13807"/>
                  </a:lnTo>
                  <a:lnTo>
                    <a:pt x="13106" y="13602"/>
                  </a:lnTo>
                  <a:lnTo>
                    <a:pt x="13329" y="13380"/>
                  </a:lnTo>
                  <a:lnTo>
                    <a:pt x="13568" y="13106"/>
                  </a:lnTo>
                  <a:lnTo>
                    <a:pt x="13790" y="12850"/>
                  </a:lnTo>
                  <a:lnTo>
                    <a:pt x="13961" y="12560"/>
                  </a:lnTo>
                  <a:lnTo>
                    <a:pt x="14115" y="12269"/>
                  </a:lnTo>
                  <a:lnTo>
                    <a:pt x="14217" y="11927"/>
                  </a:lnTo>
                  <a:lnTo>
                    <a:pt x="14320" y="11568"/>
                  </a:lnTo>
                  <a:lnTo>
                    <a:pt x="14388" y="11210"/>
                  </a:lnTo>
                  <a:lnTo>
                    <a:pt x="14388" y="10851"/>
                  </a:lnTo>
                  <a:lnTo>
                    <a:pt x="14388" y="10492"/>
                  </a:lnTo>
                  <a:lnTo>
                    <a:pt x="14320" y="10133"/>
                  </a:lnTo>
                  <a:lnTo>
                    <a:pt x="14217" y="9808"/>
                  </a:lnTo>
                  <a:lnTo>
                    <a:pt x="14115" y="9467"/>
                  </a:lnTo>
                  <a:lnTo>
                    <a:pt x="13961" y="9142"/>
                  </a:lnTo>
                  <a:lnTo>
                    <a:pt x="13790" y="8851"/>
                  </a:lnTo>
                  <a:lnTo>
                    <a:pt x="13568" y="8595"/>
                  </a:lnTo>
                  <a:lnTo>
                    <a:pt x="13329" y="8322"/>
                  </a:lnTo>
                  <a:lnTo>
                    <a:pt x="13106" y="8100"/>
                  </a:lnTo>
                  <a:lnTo>
                    <a:pt x="12816" y="7894"/>
                  </a:lnTo>
                  <a:lnTo>
                    <a:pt x="12508" y="7741"/>
                  </a:lnTo>
                  <a:lnTo>
                    <a:pt x="12218" y="7570"/>
                  </a:lnTo>
                  <a:lnTo>
                    <a:pt x="11893" y="7433"/>
                  </a:lnTo>
                  <a:lnTo>
                    <a:pt x="11534" y="7382"/>
                  </a:lnTo>
                  <a:lnTo>
                    <a:pt x="11175" y="7313"/>
                  </a:lnTo>
                  <a:lnTo>
                    <a:pt x="10817" y="7313"/>
                  </a:lnTo>
                  <a:lnTo>
                    <a:pt x="10441" y="7313"/>
                  </a:lnTo>
                  <a:lnTo>
                    <a:pt x="10082" y="7382"/>
                  </a:lnTo>
                  <a:lnTo>
                    <a:pt x="9757" y="7433"/>
                  </a:lnTo>
                  <a:lnTo>
                    <a:pt x="9432" y="7570"/>
                  </a:lnTo>
                  <a:lnTo>
                    <a:pt x="9142" y="7741"/>
                  </a:lnTo>
                  <a:lnTo>
                    <a:pt x="8834" y="7894"/>
                  </a:lnTo>
                  <a:lnTo>
                    <a:pt x="8544" y="8100"/>
                  </a:lnTo>
                  <a:lnTo>
                    <a:pt x="8287" y="8322"/>
                  </a:lnTo>
                  <a:lnTo>
                    <a:pt x="8048" y="8595"/>
                  </a:lnTo>
                  <a:lnTo>
                    <a:pt x="7860" y="8851"/>
                  </a:lnTo>
                  <a:lnTo>
                    <a:pt x="7689" y="9142"/>
                  </a:lnTo>
                  <a:lnTo>
                    <a:pt x="7536" y="9467"/>
                  </a:lnTo>
                  <a:lnTo>
                    <a:pt x="7399" y="9808"/>
                  </a:lnTo>
                  <a:lnTo>
                    <a:pt x="7331" y="10133"/>
                  </a:lnTo>
                  <a:lnTo>
                    <a:pt x="7262" y="10492"/>
                  </a:lnTo>
                  <a:lnTo>
                    <a:pt x="7262" y="10851"/>
                  </a:lnTo>
                  <a:lnTo>
                    <a:pt x="7262" y="11210"/>
                  </a:lnTo>
                  <a:lnTo>
                    <a:pt x="7331" y="11568"/>
                  </a:lnTo>
                  <a:lnTo>
                    <a:pt x="7399" y="11927"/>
                  </a:lnTo>
                  <a:lnTo>
                    <a:pt x="7536" y="12269"/>
                  </a:lnTo>
                  <a:lnTo>
                    <a:pt x="7689" y="12560"/>
                  </a:lnTo>
                  <a:lnTo>
                    <a:pt x="7860" y="12850"/>
                  </a:lnTo>
                  <a:lnTo>
                    <a:pt x="8048" y="13106"/>
                  </a:lnTo>
                  <a:lnTo>
                    <a:pt x="8287" y="13380"/>
                  </a:lnTo>
                  <a:lnTo>
                    <a:pt x="8544" y="13602"/>
                  </a:lnTo>
                  <a:lnTo>
                    <a:pt x="8834" y="13807"/>
                  </a:lnTo>
                  <a:lnTo>
                    <a:pt x="9142" y="13995"/>
                  </a:lnTo>
                  <a:lnTo>
                    <a:pt x="9432" y="14166"/>
                  </a:lnTo>
                  <a:lnTo>
                    <a:pt x="9757" y="14268"/>
                  </a:lnTo>
                  <a:lnTo>
                    <a:pt x="10082" y="14354"/>
                  </a:lnTo>
                  <a:lnTo>
                    <a:pt x="10441" y="14388"/>
                  </a:lnTo>
                  <a:lnTo>
                    <a:pt x="10817" y="14422"/>
                  </a:lnTo>
                  <a:close/>
                </a:path>
              </a:pathLst>
            </a:custGeom>
            <a:solidFill>
              <a:srgbClr val="C0C0C0"/>
            </a:solidFill>
            <a:ln w="9525">
              <a:miter lim="800000"/>
              <a:headEnd/>
              <a:tailEnd/>
            </a:ln>
            <a:effectLst/>
            <a:scene3d>
              <a:camera prst="legacyPerspectiveFront">
                <a:rot lat="20099999" lon="1500000" rev="0"/>
              </a:camera>
              <a:lightRig rig="legacyFlat4" dir="b"/>
            </a:scene3d>
            <a:sp3d extrusionH="430200" prstMaterial="legacyMatte">
              <a:bevelT w="13500" h="13500" prst="angle"/>
              <a:bevelB w="13500" h="13500" prst="angle"/>
              <a:extrusionClr>
                <a:srgbClr val="C0C0C0"/>
              </a:extrusionClr>
            </a:sp3d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flatTx/>
            </a:bodyPr>
            <a:lstStyle/>
            <a:p>
              <a:endParaRPr lang="en-GB"/>
            </a:p>
          </p:txBody>
        </p:sp>
        <p:sp>
          <p:nvSpPr>
            <p:cNvPr id="38" name="AutoShape 5"/>
            <p:cNvSpPr>
              <a:spLocks noEditPoints="1" noChangeArrowheads="1"/>
            </p:cNvSpPr>
            <p:nvPr/>
          </p:nvSpPr>
          <p:spPr bwMode="auto">
            <a:xfrm>
              <a:off x="2559" y="2142"/>
              <a:ext cx="1588" cy="1392"/>
            </a:xfrm>
            <a:custGeom>
              <a:avLst/>
              <a:gdLst>
                <a:gd name="T0" fmla="*/ 10800 w 21600"/>
                <a:gd name="T1" fmla="*/ 0 h 21600"/>
                <a:gd name="T2" fmla="*/ 21600 w 21600"/>
                <a:gd name="T3" fmla="*/ 10800 h 21600"/>
                <a:gd name="T4" fmla="*/ 10800 w 21600"/>
                <a:gd name="T5" fmla="*/ 21600 h 21600"/>
                <a:gd name="T6" fmla="*/ 0 w 21600"/>
                <a:gd name="T7" fmla="*/ 10800 h 21600"/>
                <a:gd name="T8" fmla="*/ 4374 w 21600"/>
                <a:gd name="T9" fmla="*/ 3964 h 21600"/>
                <a:gd name="T10" fmla="*/ 17841 w 21600"/>
                <a:gd name="T11" fmla="*/ 17635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T8" t="T9" r="T10" b="T11"/>
              <a:pathLst>
                <a:path w="21600" h="21600">
                  <a:moveTo>
                    <a:pt x="9689" y="1725"/>
                  </a:moveTo>
                  <a:lnTo>
                    <a:pt x="10304" y="85"/>
                  </a:lnTo>
                  <a:lnTo>
                    <a:pt x="11637" y="85"/>
                  </a:lnTo>
                  <a:lnTo>
                    <a:pt x="12303" y="1777"/>
                  </a:lnTo>
                  <a:lnTo>
                    <a:pt x="13072" y="1931"/>
                  </a:lnTo>
                  <a:lnTo>
                    <a:pt x="14303" y="598"/>
                  </a:lnTo>
                  <a:lnTo>
                    <a:pt x="15533" y="1110"/>
                  </a:lnTo>
                  <a:lnTo>
                    <a:pt x="15584" y="2905"/>
                  </a:lnTo>
                  <a:lnTo>
                    <a:pt x="16405" y="3520"/>
                  </a:lnTo>
                  <a:lnTo>
                    <a:pt x="17891" y="2751"/>
                  </a:lnTo>
                  <a:lnTo>
                    <a:pt x="18917" y="3674"/>
                  </a:lnTo>
                  <a:lnTo>
                    <a:pt x="18199" y="5314"/>
                  </a:lnTo>
                  <a:lnTo>
                    <a:pt x="18763" y="6083"/>
                  </a:lnTo>
                  <a:lnTo>
                    <a:pt x="20403" y="6032"/>
                  </a:lnTo>
                  <a:lnTo>
                    <a:pt x="20865" y="7211"/>
                  </a:lnTo>
                  <a:lnTo>
                    <a:pt x="19737" y="8185"/>
                  </a:lnTo>
                  <a:lnTo>
                    <a:pt x="20096" y="9723"/>
                  </a:lnTo>
                  <a:lnTo>
                    <a:pt x="21634" y="10287"/>
                  </a:lnTo>
                  <a:lnTo>
                    <a:pt x="21582" y="11620"/>
                  </a:lnTo>
                  <a:lnTo>
                    <a:pt x="20147" y="12184"/>
                  </a:lnTo>
                  <a:lnTo>
                    <a:pt x="19942" y="13158"/>
                  </a:lnTo>
                  <a:lnTo>
                    <a:pt x="21070" y="14234"/>
                  </a:lnTo>
                  <a:lnTo>
                    <a:pt x="20608" y="15362"/>
                  </a:lnTo>
                  <a:lnTo>
                    <a:pt x="19019" y="15465"/>
                  </a:lnTo>
                  <a:lnTo>
                    <a:pt x="18404" y="16439"/>
                  </a:lnTo>
                  <a:lnTo>
                    <a:pt x="19122" y="17925"/>
                  </a:lnTo>
                  <a:lnTo>
                    <a:pt x="18096" y="18797"/>
                  </a:lnTo>
                  <a:lnTo>
                    <a:pt x="16763" y="18284"/>
                  </a:lnTo>
                  <a:lnTo>
                    <a:pt x="15431" y="19002"/>
                  </a:lnTo>
                  <a:lnTo>
                    <a:pt x="15277" y="20848"/>
                  </a:lnTo>
                  <a:lnTo>
                    <a:pt x="14149" y="21155"/>
                  </a:lnTo>
                  <a:lnTo>
                    <a:pt x="13021" y="19925"/>
                  </a:lnTo>
                  <a:lnTo>
                    <a:pt x="12252" y="20181"/>
                  </a:lnTo>
                  <a:lnTo>
                    <a:pt x="11739" y="21668"/>
                  </a:lnTo>
                  <a:lnTo>
                    <a:pt x="10201" y="21668"/>
                  </a:lnTo>
                  <a:lnTo>
                    <a:pt x="9740" y="20130"/>
                  </a:lnTo>
                  <a:lnTo>
                    <a:pt x="8253" y="19771"/>
                  </a:lnTo>
                  <a:lnTo>
                    <a:pt x="7125" y="21001"/>
                  </a:lnTo>
                  <a:lnTo>
                    <a:pt x="5895" y="20489"/>
                  </a:lnTo>
                  <a:lnTo>
                    <a:pt x="5946" y="18592"/>
                  </a:lnTo>
                  <a:lnTo>
                    <a:pt x="5177" y="18131"/>
                  </a:lnTo>
                  <a:lnTo>
                    <a:pt x="3383" y="18848"/>
                  </a:lnTo>
                  <a:lnTo>
                    <a:pt x="2614" y="17874"/>
                  </a:lnTo>
                  <a:lnTo>
                    <a:pt x="3383" y="16182"/>
                  </a:lnTo>
                  <a:lnTo>
                    <a:pt x="2922" y="15465"/>
                  </a:lnTo>
                  <a:lnTo>
                    <a:pt x="922" y="15516"/>
                  </a:lnTo>
                  <a:lnTo>
                    <a:pt x="512" y="14234"/>
                  </a:lnTo>
                  <a:lnTo>
                    <a:pt x="1948" y="12901"/>
                  </a:lnTo>
                  <a:lnTo>
                    <a:pt x="1896" y="12184"/>
                  </a:lnTo>
                  <a:lnTo>
                    <a:pt x="0" y="11415"/>
                  </a:lnTo>
                  <a:lnTo>
                    <a:pt x="51" y="10031"/>
                  </a:lnTo>
                  <a:lnTo>
                    <a:pt x="1948" y="9313"/>
                  </a:lnTo>
                  <a:lnTo>
                    <a:pt x="2101" y="8595"/>
                  </a:lnTo>
                  <a:lnTo>
                    <a:pt x="615" y="7160"/>
                  </a:lnTo>
                  <a:lnTo>
                    <a:pt x="1127" y="5878"/>
                  </a:lnTo>
                  <a:lnTo>
                    <a:pt x="3178" y="5981"/>
                  </a:lnTo>
                  <a:lnTo>
                    <a:pt x="3588" y="5417"/>
                  </a:lnTo>
                  <a:lnTo>
                    <a:pt x="2819" y="3520"/>
                  </a:lnTo>
                  <a:lnTo>
                    <a:pt x="3742" y="2597"/>
                  </a:lnTo>
                  <a:lnTo>
                    <a:pt x="5536" y="3417"/>
                  </a:lnTo>
                  <a:lnTo>
                    <a:pt x="6049" y="3058"/>
                  </a:lnTo>
                  <a:lnTo>
                    <a:pt x="6100" y="1264"/>
                  </a:lnTo>
                  <a:lnTo>
                    <a:pt x="7228" y="700"/>
                  </a:lnTo>
                  <a:lnTo>
                    <a:pt x="8510" y="2033"/>
                  </a:lnTo>
                  <a:lnTo>
                    <a:pt x="9689" y="1725"/>
                  </a:lnTo>
                  <a:close/>
                  <a:moveTo>
                    <a:pt x="10817" y="14422"/>
                  </a:moveTo>
                  <a:lnTo>
                    <a:pt x="11175" y="14388"/>
                  </a:lnTo>
                  <a:lnTo>
                    <a:pt x="11534" y="14354"/>
                  </a:lnTo>
                  <a:lnTo>
                    <a:pt x="11893" y="14268"/>
                  </a:lnTo>
                  <a:lnTo>
                    <a:pt x="12218" y="14166"/>
                  </a:lnTo>
                  <a:lnTo>
                    <a:pt x="12508" y="13995"/>
                  </a:lnTo>
                  <a:lnTo>
                    <a:pt x="12816" y="13807"/>
                  </a:lnTo>
                  <a:lnTo>
                    <a:pt x="13106" y="13602"/>
                  </a:lnTo>
                  <a:lnTo>
                    <a:pt x="13329" y="13380"/>
                  </a:lnTo>
                  <a:lnTo>
                    <a:pt x="13568" y="13106"/>
                  </a:lnTo>
                  <a:lnTo>
                    <a:pt x="13790" y="12850"/>
                  </a:lnTo>
                  <a:lnTo>
                    <a:pt x="13961" y="12560"/>
                  </a:lnTo>
                  <a:lnTo>
                    <a:pt x="14115" y="12269"/>
                  </a:lnTo>
                  <a:lnTo>
                    <a:pt x="14217" y="11927"/>
                  </a:lnTo>
                  <a:lnTo>
                    <a:pt x="14320" y="11568"/>
                  </a:lnTo>
                  <a:lnTo>
                    <a:pt x="14388" y="11210"/>
                  </a:lnTo>
                  <a:lnTo>
                    <a:pt x="14388" y="10851"/>
                  </a:lnTo>
                  <a:lnTo>
                    <a:pt x="14388" y="10492"/>
                  </a:lnTo>
                  <a:lnTo>
                    <a:pt x="14320" y="10133"/>
                  </a:lnTo>
                  <a:lnTo>
                    <a:pt x="14217" y="9808"/>
                  </a:lnTo>
                  <a:lnTo>
                    <a:pt x="14115" y="9467"/>
                  </a:lnTo>
                  <a:lnTo>
                    <a:pt x="13961" y="9142"/>
                  </a:lnTo>
                  <a:lnTo>
                    <a:pt x="13790" y="8851"/>
                  </a:lnTo>
                  <a:lnTo>
                    <a:pt x="13568" y="8595"/>
                  </a:lnTo>
                  <a:lnTo>
                    <a:pt x="13329" y="8322"/>
                  </a:lnTo>
                  <a:lnTo>
                    <a:pt x="13106" y="8100"/>
                  </a:lnTo>
                  <a:lnTo>
                    <a:pt x="12816" y="7894"/>
                  </a:lnTo>
                  <a:lnTo>
                    <a:pt x="12508" y="7741"/>
                  </a:lnTo>
                  <a:lnTo>
                    <a:pt x="12218" y="7570"/>
                  </a:lnTo>
                  <a:lnTo>
                    <a:pt x="11893" y="7433"/>
                  </a:lnTo>
                  <a:lnTo>
                    <a:pt x="11534" y="7382"/>
                  </a:lnTo>
                  <a:lnTo>
                    <a:pt x="11175" y="7313"/>
                  </a:lnTo>
                  <a:lnTo>
                    <a:pt x="10817" y="7313"/>
                  </a:lnTo>
                  <a:lnTo>
                    <a:pt x="10441" y="7313"/>
                  </a:lnTo>
                  <a:lnTo>
                    <a:pt x="10082" y="7382"/>
                  </a:lnTo>
                  <a:lnTo>
                    <a:pt x="9757" y="7433"/>
                  </a:lnTo>
                  <a:lnTo>
                    <a:pt x="9432" y="7570"/>
                  </a:lnTo>
                  <a:lnTo>
                    <a:pt x="9142" y="7741"/>
                  </a:lnTo>
                  <a:lnTo>
                    <a:pt x="8834" y="7894"/>
                  </a:lnTo>
                  <a:lnTo>
                    <a:pt x="8544" y="8100"/>
                  </a:lnTo>
                  <a:lnTo>
                    <a:pt x="8287" y="8322"/>
                  </a:lnTo>
                  <a:lnTo>
                    <a:pt x="8048" y="8595"/>
                  </a:lnTo>
                  <a:lnTo>
                    <a:pt x="7860" y="8851"/>
                  </a:lnTo>
                  <a:lnTo>
                    <a:pt x="7689" y="9142"/>
                  </a:lnTo>
                  <a:lnTo>
                    <a:pt x="7536" y="9467"/>
                  </a:lnTo>
                  <a:lnTo>
                    <a:pt x="7399" y="9808"/>
                  </a:lnTo>
                  <a:lnTo>
                    <a:pt x="7331" y="10133"/>
                  </a:lnTo>
                  <a:lnTo>
                    <a:pt x="7262" y="10492"/>
                  </a:lnTo>
                  <a:lnTo>
                    <a:pt x="7262" y="10851"/>
                  </a:lnTo>
                  <a:lnTo>
                    <a:pt x="7262" y="11210"/>
                  </a:lnTo>
                  <a:lnTo>
                    <a:pt x="7331" y="11568"/>
                  </a:lnTo>
                  <a:lnTo>
                    <a:pt x="7399" y="11927"/>
                  </a:lnTo>
                  <a:lnTo>
                    <a:pt x="7536" y="12269"/>
                  </a:lnTo>
                  <a:lnTo>
                    <a:pt x="7689" y="12560"/>
                  </a:lnTo>
                  <a:lnTo>
                    <a:pt x="7860" y="12850"/>
                  </a:lnTo>
                  <a:lnTo>
                    <a:pt x="8048" y="13106"/>
                  </a:lnTo>
                  <a:lnTo>
                    <a:pt x="8287" y="13380"/>
                  </a:lnTo>
                  <a:lnTo>
                    <a:pt x="8544" y="13602"/>
                  </a:lnTo>
                  <a:lnTo>
                    <a:pt x="8834" y="13807"/>
                  </a:lnTo>
                  <a:lnTo>
                    <a:pt x="9142" y="13995"/>
                  </a:lnTo>
                  <a:lnTo>
                    <a:pt x="9432" y="14166"/>
                  </a:lnTo>
                  <a:lnTo>
                    <a:pt x="9757" y="14268"/>
                  </a:lnTo>
                  <a:lnTo>
                    <a:pt x="10082" y="14354"/>
                  </a:lnTo>
                  <a:lnTo>
                    <a:pt x="10441" y="14388"/>
                  </a:lnTo>
                  <a:lnTo>
                    <a:pt x="10817" y="14422"/>
                  </a:lnTo>
                  <a:close/>
                </a:path>
              </a:pathLst>
            </a:custGeom>
            <a:solidFill>
              <a:srgbClr val="C0C0C0"/>
            </a:solidFill>
            <a:ln w="9525">
              <a:miter lim="800000"/>
              <a:headEnd/>
              <a:tailEnd/>
            </a:ln>
            <a:effectLst/>
            <a:scene3d>
              <a:camera prst="legacyPerspectiveFront">
                <a:rot lat="20099999" lon="1500000" rev="0"/>
              </a:camera>
              <a:lightRig rig="legacyFlat4" dir="b"/>
            </a:scene3d>
            <a:sp3d extrusionH="430200" prstMaterial="legacyMatte">
              <a:bevelT w="13500" h="13500" prst="angle"/>
              <a:bevelB w="13500" h="13500" prst="angle"/>
              <a:extrusionClr>
                <a:srgbClr val="C0C0C0"/>
              </a:extrusionClr>
            </a:sp3d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flatTx/>
            </a:bodyPr>
            <a:lstStyle/>
            <a:p>
              <a:endParaRPr lang="en-GB"/>
            </a:p>
          </p:txBody>
        </p:sp>
      </p:grpSp>
      <p:grpSp>
        <p:nvGrpSpPr>
          <p:cNvPr id="41" name="Group 2"/>
          <p:cNvGrpSpPr>
            <a:grpSpLocks/>
          </p:cNvGrpSpPr>
          <p:nvPr/>
        </p:nvGrpSpPr>
        <p:grpSpPr bwMode="auto">
          <a:xfrm>
            <a:off x="3461524" y="3465686"/>
            <a:ext cx="788185" cy="677420"/>
            <a:chOff x="1632" y="1248"/>
            <a:chExt cx="2682" cy="2286"/>
          </a:xfrm>
        </p:grpSpPr>
        <p:sp>
          <p:nvSpPr>
            <p:cNvPr id="42" name="Gear"/>
            <p:cNvSpPr>
              <a:spLocks noEditPoints="1" noChangeArrowheads="1"/>
            </p:cNvSpPr>
            <p:nvPr/>
          </p:nvSpPr>
          <p:spPr bwMode="auto">
            <a:xfrm>
              <a:off x="3119" y="1248"/>
              <a:ext cx="1195" cy="1048"/>
            </a:xfrm>
            <a:custGeom>
              <a:avLst/>
              <a:gdLst>
                <a:gd name="T0" fmla="*/ 10800 w 21600"/>
                <a:gd name="T1" fmla="*/ 0 h 21600"/>
                <a:gd name="T2" fmla="*/ 21600 w 21600"/>
                <a:gd name="T3" fmla="*/ 10800 h 21600"/>
                <a:gd name="T4" fmla="*/ 10800 w 21600"/>
                <a:gd name="T5" fmla="*/ 21600 h 21600"/>
                <a:gd name="T6" fmla="*/ 0 w 21600"/>
                <a:gd name="T7" fmla="*/ 10800 h 21600"/>
                <a:gd name="T8" fmla="*/ 4374 w 21600"/>
                <a:gd name="T9" fmla="*/ 3964 h 21600"/>
                <a:gd name="T10" fmla="*/ 17841 w 21600"/>
                <a:gd name="T11" fmla="*/ 17635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T8" t="T9" r="T10" b="T11"/>
              <a:pathLst>
                <a:path w="21600" h="21600">
                  <a:moveTo>
                    <a:pt x="9689" y="1725"/>
                  </a:moveTo>
                  <a:lnTo>
                    <a:pt x="10304" y="85"/>
                  </a:lnTo>
                  <a:lnTo>
                    <a:pt x="11637" y="85"/>
                  </a:lnTo>
                  <a:lnTo>
                    <a:pt x="12303" y="1777"/>
                  </a:lnTo>
                  <a:lnTo>
                    <a:pt x="13072" y="1931"/>
                  </a:lnTo>
                  <a:lnTo>
                    <a:pt x="14303" y="598"/>
                  </a:lnTo>
                  <a:lnTo>
                    <a:pt x="15533" y="1110"/>
                  </a:lnTo>
                  <a:lnTo>
                    <a:pt x="15584" y="2905"/>
                  </a:lnTo>
                  <a:lnTo>
                    <a:pt x="16405" y="3520"/>
                  </a:lnTo>
                  <a:lnTo>
                    <a:pt x="17891" y="2751"/>
                  </a:lnTo>
                  <a:lnTo>
                    <a:pt x="18917" y="3674"/>
                  </a:lnTo>
                  <a:lnTo>
                    <a:pt x="18199" y="5314"/>
                  </a:lnTo>
                  <a:lnTo>
                    <a:pt x="18763" y="6083"/>
                  </a:lnTo>
                  <a:lnTo>
                    <a:pt x="20403" y="6032"/>
                  </a:lnTo>
                  <a:lnTo>
                    <a:pt x="20865" y="7211"/>
                  </a:lnTo>
                  <a:lnTo>
                    <a:pt x="19737" y="8185"/>
                  </a:lnTo>
                  <a:lnTo>
                    <a:pt x="20096" y="9723"/>
                  </a:lnTo>
                  <a:lnTo>
                    <a:pt x="21634" y="10287"/>
                  </a:lnTo>
                  <a:lnTo>
                    <a:pt x="21582" y="11620"/>
                  </a:lnTo>
                  <a:lnTo>
                    <a:pt x="20147" y="12184"/>
                  </a:lnTo>
                  <a:lnTo>
                    <a:pt x="19942" y="13158"/>
                  </a:lnTo>
                  <a:lnTo>
                    <a:pt x="21070" y="14234"/>
                  </a:lnTo>
                  <a:lnTo>
                    <a:pt x="20608" y="15362"/>
                  </a:lnTo>
                  <a:lnTo>
                    <a:pt x="19019" y="15465"/>
                  </a:lnTo>
                  <a:lnTo>
                    <a:pt x="18404" y="16439"/>
                  </a:lnTo>
                  <a:lnTo>
                    <a:pt x="19122" y="17925"/>
                  </a:lnTo>
                  <a:lnTo>
                    <a:pt x="18096" y="18797"/>
                  </a:lnTo>
                  <a:lnTo>
                    <a:pt x="16763" y="18284"/>
                  </a:lnTo>
                  <a:lnTo>
                    <a:pt x="15431" y="19002"/>
                  </a:lnTo>
                  <a:lnTo>
                    <a:pt x="15277" y="20848"/>
                  </a:lnTo>
                  <a:lnTo>
                    <a:pt x="14149" y="21155"/>
                  </a:lnTo>
                  <a:lnTo>
                    <a:pt x="13021" y="19925"/>
                  </a:lnTo>
                  <a:lnTo>
                    <a:pt x="12252" y="20181"/>
                  </a:lnTo>
                  <a:lnTo>
                    <a:pt x="11739" y="21668"/>
                  </a:lnTo>
                  <a:lnTo>
                    <a:pt x="10201" y="21668"/>
                  </a:lnTo>
                  <a:lnTo>
                    <a:pt x="9740" y="20130"/>
                  </a:lnTo>
                  <a:lnTo>
                    <a:pt x="8253" y="19771"/>
                  </a:lnTo>
                  <a:lnTo>
                    <a:pt x="7125" y="21001"/>
                  </a:lnTo>
                  <a:lnTo>
                    <a:pt x="5895" y="20489"/>
                  </a:lnTo>
                  <a:lnTo>
                    <a:pt x="5946" y="18592"/>
                  </a:lnTo>
                  <a:lnTo>
                    <a:pt x="5177" y="18131"/>
                  </a:lnTo>
                  <a:lnTo>
                    <a:pt x="3383" y="18848"/>
                  </a:lnTo>
                  <a:lnTo>
                    <a:pt x="2614" y="17874"/>
                  </a:lnTo>
                  <a:lnTo>
                    <a:pt x="3383" y="16182"/>
                  </a:lnTo>
                  <a:lnTo>
                    <a:pt x="2922" y="15465"/>
                  </a:lnTo>
                  <a:lnTo>
                    <a:pt x="922" y="15516"/>
                  </a:lnTo>
                  <a:lnTo>
                    <a:pt x="512" y="14234"/>
                  </a:lnTo>
                  <a:lnTo>
                    <a:pt x="1948" y="12901"/>
                  </a:lnTo>
                  <a:lnTo>
                    <a:pt x="1896" y="12184"/>
                  </a:lnTo>
                  <a:lnTo>
                    <a:pt x="0" y="11415"/>
                  </a:lnTo>
                  <a:lnTo>
                    <a:pt x="51" y="10031"/>
                  </a:lnTo>
                  <a:lnTo>
                    <a:pt x="1948" y="9313"/>
                  </a:lnTo>
                  <a:lnTo>
                    <a:pt x="2101" y="8595"/>
                  </a:lnTo>
                  <a:lnTo>
                    <a:pt x="615" y="7160"/>
                  </a:lnTo>
                  <a:lnTo>
                    <a:pt x="1127" y="5878"/>
                  </a:lnTo>
                  <a:lnTo>
                    <a:pt x="3178" y="5981"/>
                  </a:lnTo>
                  <a:lnTo>
                    <a:pt x="3588" y="5417"/>
                  </a:lnTo>
                  <a:lnTo>
                    <a:pt x="2819" y="3520"/>
                  </a:lnTo>
                  <a:lnTo>
                    <a:pt x="3742" y="2597"/>
                  </a:lnTo>
                  <a:lnTo>
                    <a:pt x="5536" y="3417"/>
                  </a:lnTo>
                  <a:lnTo>
                    <a:pt x="6049" y="3058"/>
                  </a:lnTo>
                  <a:lnTo>
                    <a:pt x="6100" y="1264"/>
                  </a:lnTo>
                  <a:lnTo>
                    <a:pt x="7228" y="700"/>
                  </a:lnTo>
                  <a:lnTo>
                    <a:pt x="8510" y="2033"/>
                  </a:lnTo>
                  <a:lnTo>
                    <a:pt x="9689" y="1725"/>
                  </a:lnTo>
                  <a:close/>
                  <a:moveTo>
                    <a:pt x="10817" y="14422"/>
                  </a:moveTo>
                  <a:lnTo>
                    <a:pt x="11175" y="14388"/>
                  </a:lnTo>
                  <a:lnTo>
                    <a:pt x="11534" y="14354"/>
                  </a:lnTo>
                  <a:lnTo>
                    <a:pt x="11893" y="14268"/>
                  </a:lnTo>
                  <a:lnTo>
                    <a:pt x="12218" y="14166"/>
                  </a:lnTo>
                  <a:lnTo>
                    <a:pt x="12508" y="13995"/>
                  </a:lnTo>
                  <a:lnTo>
                    <a:pt x="12816" y="13807"/>
                  </a:lnTo>
                  <a:lnTo>
                    <a:pt x="13106" y="13602"/>
                  </a:lnTo>
                  <a:lnTo>
                    <a:pt x="13329" y="13380"/>
                  </a:lnTo>
                  <a:lnTo>
                    <a:pt x="13568" y="13106"/>
                  </a:lnTo>
                  <a:lnTo>
                    <a:pt x="13790" y="12850"/>
                  </a:lnTo>
                  <a:lnTo>
                    <a:pt x="13961" y="12560"/>
                  </a:lnTo>
                  <a:lnTo>
                    <a:pt x="14115" y="12269"/>
                  </a:lnTo>
                  <a:lnTo>
                    <a:pt x="14217" y="11927"/>
                  </a:lnTo>
                  <a:lnTo>
                    <a:pt x="14320" y="11568"/>
                  </a:lnTo>
                  <a:lnTo>
                    <a:pt x="14388" y="11210"/>
                  </a:lnTo>
                  <a:lnTo>
                    <a:pt x="14388" y="10851"/>
                  </a:lnTo>
                  <a:lnTo>
                    <a:pt x="14388" y="10492"/>
                  </a:lnTo>
                  <a:lnTo>
                    <a:pt x="14320" y="10133"/>
                  </a:lnTo>
                  <a:lnTo>
                    <a:pt x="14217" y="9808"/>
                  </a:lnTo>
                  <a:lnTo>
                    <a:pt x="14115" y="9467"/>
                  </a:lnTo>
                  <a:lnTo>
                    <a:pt x="13961" y="9142"/>
                  </a:lnTo>
                  <a:lnTo>
                    <a:pt x="13790" y="8851"/>
                  </a:lnTo>
                  <a:lnTo>
                    <a:pt x="13568" y="8595"/>
                  </a:lnTo>
                  <a:lnTo>
                    <a:pt x="13329" y="8322"/>
                  </a:lnTo>
                  <a:lnTo>
                    <a:pt x="13106" y="8100"/>
                  </a:lnTo>
                  <a:lnTo>
                    <a:pt x="12816" y="7894"/>
                  </a:lnTo>
                  <a:lnTo>
                    <a:pt x="12508" y="7741"/>
                  </a:lnTo>
                  <a:lnTo>
                    <a:pt x="12218" y="7570"/>
                  </a:lnTo>
                  <a:lnTo>
                    <a:pt x="11893" y="7433"/>
                  </a:lnTo>
                  <a:lnTo>
                    <a:pt x="11534" y="7382"/>
                  </a:lnTo>
                  <a:lnTo>
                    <a:pt x="11175" y="7313"/>
                  </a:lnTo>
                  <a:lnTo>
                    <a:pt x="10817" y="7313"/>
                  </a:lnTo>
                  <a:lnTo>
                    <a:pt x="10441" y="7313"/>
                  </a:lnTo>
                  <a:lnTo>
                    <a:pt x="10082" y="7382"/>
                  </a:lnTo>
                  <a:lnTo>
                    <a:pt x="9757" y="7433"/>
                  </a:lnTo>
                  <a:lnTo>
                    <a:pt x="9432" y="7570"/>
                  </a:lnTo>
                  <a:lnTo>
                    <a:pt x="9142" y="7741"/>
                  </a:lnTo>
                  <a:lnTo>
                    <a:pt x="8834" y="7894"/>
                  </a:lnTo>
                  <a:lnTo>
                    <a:pt x="8544" y="8100"/>
                  </a:lnTo>
                  <a:lnTo>
                    <a:pt x="8287" y="8322"/>
                  </a:lnTo>
                  <a:lnTo>
                    <a:pt x="8048" y="8595"/>
                  </a:lnTo>
                  <a:lnTo>
                    <a:pt x="7860" y="8851"/>
                  </a:lnTo>
                  <a:lnTo>
                    <a:pt x="7689" y="9142"/>
                  </a:lnTo>
                  <a:lnTo>
                    <a:pt x="7536" y="9467"/>
                  </a:lnTo>
                  <a:lnTo>
                    <a:pt x="7399" y="9808"/>
                  </a:lnTo>
                  <a:lnTo>
                    <a:pt x="7331" y="10133"/>
                  </a:lnTo>
                  <a:lnTo>
                    <a:pt x="7262" y="10492"/>
                  </a:lnTo>
                  <a:lnTo>
                    <a:pt x="7262" y="10851"/>
                  </a:lnTo>
                  <a:lnTo>
                    <a:pt x="7262" y="11210"/>
                  </a:lnTo>
                  <a:lnTo>
                    <a:pt x="7331" y="11568"/>
                  </a:lnTo>
                  <a:lnTo>
                    <a:pt x="7399" y="11927"/>
                  </a:lnTo>
                  <a:lnTo>
                    <a:pt x="7536" y="12269"/>
                  </a:lnTo>
                  <a:lnTo>
                    <a:pt x="7689" y="12560"/>
                  </a:lnTo>
                  <a:lnTo>
                    <a:pt x="7860" y="12850"/>
                  </a:lnTo>
                  <a:lnTo>
                    <a:pt x="8048" y="13106"/>
                  </a:lnTo>
                  <a:lnTo>
                    <a:pt x="8287" y="13380"/>
                  </a:lnTo>
                  <a:lnTo>
                    <a:pt x="8544" y="13602"/>
                  </a:lnTo>
                  <a:lnTo>
                    <a:pt x="8834" y="13807"/>
                  </a:lnTo>
                  <a:lnTo>
                    <a:pt x="9142" y="13995"/>
                  </a:lnTo>
                  <a:lnTo>
                    <a:pt x="9432" y="14166"/>
                  </a:lnTo>
                  <a:lnTo>
                    <a:pt x="9757" y="14268"/>
                  </a:lnTo>
                  <a:lnTo>
                    <a:pt x="10082" y="14354"/>
                  </a:lnTo>
                  <a:lnTo>
                    <a:pt x="10441" y="14388"/>
                  </a:lnTo>
                  <a:lnTo>
                    <a:pt x="10817" y="14422"/>
                  </a:lnTo>
                  <a:close/>
                </a:path>
              </a:pathLst>
            </a:custGeom>
            <a:solidFill>
              <a:srgbClr val="C0C0C0"/>
            </a:solidFill>
            <a:ln w="9525">
              <a:miter lim="800000"/>
              <a:headEnd/>
              <a:tailEnd/>
            </a:ln>
            <a:effectLst/>
            <a:scene3d>
              <a:camera prst="legacyPerspectiveFront">
                <a:rot lat="20099999" lon="1500000" rev="0"/>
              </a:camera>
              <a:lightRig rig="legacyFlat4" dir="b"/>
            </a:scene3d>
            <a:sp3d extrusionH="430200" prstMaterial="legacyMatte">
              <a:bevelT w="13500" h="13500" prst="angle"/>
              <a:bevelB w="13500" h="13500" prst="angle"/>
              <a:extrusionClr>
                <a:srgbClr val="C0C0C0"/>
              </a:extrusionClr>
            </a:sp3d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flatTx/>
            </a:bodyPr>
            <a:lstStyle/>
            <a:p>
              <a:endParaRPr lang="en-GB"/>
            </a:p>
          </p:txBody>
        </p:sp>
        <p:sp>
          <p:nvSpPr>
            <p:cNvPr id="43" name="AutoShape 4"/>
            <p:cNvSpPr>
              <a:spLocks noEditPoints="1" noChangeArrowheads="1"/>
            </p:cNvSpPr>
            <p:nvPr/>
          </p:nvSpPr>
          <p:spPr bwMode="auto">
            <a:xfrm>
              <a:off x="1632" y="1680"/>
              <a:ext cx="1429" cy="1253"/>
            </a:xfrm>
            <a:custGeom>
              <a:avLst/>
              <a:gdLst>
                <a:gd name="T0" fmla="*/ 10800 w 21600"/>
                <a:gd name="T1" fmla="*/ 0 h 21600"/>
                <a:gd name="T2" fmla="*/ 21600 w 21600"/>
                <a:gd name="T3" fmla="*/ 10800 h 21600"/>
                <a:gd name="T4" fmla="*/ 10800 w 21600"/>
                <a:gd name="T5" fmla="*/ 21600 h 21600"/>
                <a:gd name="T6" fmla="*/ 0 w 21600"/>
                <a:gd name="T7" fmla="*/ 10800 h 21600"/>
                <a:gd name="T8" fmla="*/ 4374 w 21600"/>
                <a:gd name="T9" fmla="*/ 3964 h 21600"/>
                <a:gd name="T10" fmla="*/ 17841 w 21600"/>
                <a:gd name="T11" fmla="*/ 17635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T8" t="T9" r="T10" b="T11"/>
              <a:pathLst>
                <a:path w="21600" h="21600">
                  <a:moveTo>
                    <a:pt x="9689" y="1725"/>
                  </a:moveTo>
                  <a:lnTo>
                    <a:pt x="10304" y="85"/>
                  </a:lnTo>
                  <a:lnTo>
                    <a:pt x="11637" y="85"/>
                  </a:lnTo>
                  <a:lnTo>
                    <a:pt x="12303" y="1777"/>
                  </a:lnTo>
                  <a:lnTo>
                    <a:pt x="13072" y="1931"/>
                  </a:lnTo>
                  <a:lnTo>
                    <a:pt x="14303" y="598"/>
                  </a:lnTo>
                  <a:lnTo>
                    <a:pt x="15533" y="1110"/>
                  </a:lnTo>
                  <a:lnTo>
                    <a:pt x="15584" y="2905"/>
                  </a:lnTo>
                  <a:lnTo>
                    <a:pt x="16405" y="3520"/>
                  </a:lnTo>
                  <a:lnTo>
                    <a:pt x="17891" y="2751"/>
                  </a:lnTo>
                  <a:lnTo>
                    <a:pt x="18917" y="3674"/>
                  </a:lnTo>
                  <a:lnTo>
                    <a:pt x="18199" y="5314"/>
                  </a:lnTo>
                  <a:lnTo>
                    <a:pt x="18763" y="6083"/>
                  </a:lnTo>
                  <a:lnTo>
                    <a:pt x="20403" y="6032"/>
                  </a:lnTo>
                  <a:lnTo>
                    <a:pt x="20865" y="7211"/>
                  </a:lnTo>
                  <a:lnTo>
                    <a:pt x="19737" y="8185"/>
                  </a:lnTo>
                  <a:lnTo>
                    <a:pt x="20096" y="9723"/>
                  </a:lnTo>
                  <a:lnTo>
                    <a:pt x="21634" y="10287"/>
                  </a:lnTo>
                  <a:lnTo>
                    <a:pt x="21582" y="11620"/>
                  </a:lnTo>
                  <a:lnTo>
                    <a:pt x="20147" y="12184"/>
                  </a:lnTo>
                  <a:lnTo>
                    <a:pt x="19942" y="13158"/>
                  </a:lnTo>
                  <a:lnTo>
                    <a:pt x="21070" y="14234"/>
                  </a:lnTo>
                  <a:lnTo>
                    <a:pt x="20608" y="15362"/>
                  </a:lnTo>
                  <a:lnTo>
                    <a:pt x="19019" y="15465"/>
                  </a:lnTo>
                  <a:lnTo>
                    <a:pt x="18404" y="16439"/>
                  </a:lnTo>
                  <a:lnTo>
                    <a:pt x="19122" y="17925"/>
                  </a:lnTo>
                  <a:lnTo>
                    <a:pt x="18096" y="18797"/>
                  </a:lnTo>
                  <a:lnTo>
                    <a:pt x="16763" y="18284"/>
                  </a:lnTo>
                  <a:lnTo>
                    <a:pt x="15431" y="19002"/>
                  </a:lnTo>
                  <a:lnTo>
                    <a:pt x="15277" y="20848"/>
                  </a:lnTo>
                  <a:lnTo>
                    <a:pt x="14149" y="21155"/>
                  </a:lnTo>
                  <a:lnTo>
                    <a:pt x="13021" y="19925"/>
                  </a:lnTo>
                  <a:lnTo>
                    <a:pt x="12252" y="20181"/>
                  </a:lnTo>
                  <a:lnTo>
                    <a:pt x="11739" y="21668"/>
                  </a:lnTo>
                  <a:lnTo>
                    <a:pt x="10201" y="21668"/>
                  </a:lnTo>
                  <a:lnTo>
                    <a:pt x="9740" y="20130"/>
                  </a:lnTo>
                  <a:lnTo>
                    <a:pt x="8253" y="19771"/>
                  </a:lnTo>
                  <a:lnTo>
                    <a:pt x="7125" y="21001"/>
                  </a:lnTo>
                  <a:lnTo>
                    <a:pt x="5895" y="20489"/>
                  </a:lnTo>
                  <a:lnTo>
                    <a:pt x="5946" y="18592"/>
                  </a:lnTo>
                  <a:lnTo>
                    <a:pt x="5177" y="18131"/>
                  </a:lnTo>
                  <a:lnTo>
                    <a:pt x="3383" y="18848"/>
                  </a:lnTo>
                  <a:lnTo>
                    <a:pt x="2614" y="17874"/>
                  </a:lnTo>
                  <a:lnTo>
                    <a:pt x="3383" y="16182"/>
                  </a:lnTo>
                  <a:lnTo>
                    <a:pt x="2922" y="15465"/>
                  </a:lnTo>
                  <a:lnTo>
                    <a:pt x="922" y="15516"/>
                  </a:lnTo>
                  <a:lnTo>
                    <a:pt x="512" y="14234"/>
                  </a:lnTo>
                  <a:lnTo>
                    <a:pt x="1948" y="12901"/>
                  </a:lnTo>
                  <a:lnTo>
                    <a:pt x="1896" y="12184"/>
                  </a:lnTo>
                  <a:lnTo>
                    <a:pt x="0" y="11415"/>
                  </a:lnTo>
                  <a:lnTo>
                    <a:pt x="51" y="10031"/>
                  </a:lnTo>
                  <a:lnTo>
                    <a:pt x="1948" y="9313"/>
                  </a:lnTo>
                  <a:lnTo>
                    <a:pt x="2101" y="8595"/>
                  </a:lnTo>
                  <a:lnTo>
                    <a:pt x="615" y="7160"/>
                  </a:lnTo>
                  <a:lnTo>
                    <a:pt x="1127" y="5878"/>
                  </a:lnTo>
                  <a:lnTo>
                    <a:pt x="3178" y="5981"/>
                  </a:lnTo>
                  <a:lnTo>
                    <a:pt x="3588" y="5417"/>
                  </a:lnTo>
                  <a:lnTo>
                    <a:pt x="2819" y="3520"/>
                  </a:lnTo>
                  <a:lnTo>
                    <a:pt x="3742" y="2597"/>
                  </a:lnTo>
                  <a:lnTo>
                    <a:pt x="5536" y="3417"/>
                  </a:lnTo>
                  <a:lnTo>
                    <a:pt x="6049" y="3058"/>
                  </a:lnTo>
                  <a:lnTo>
                    <a:pt x="6100" y="1264"/>
                  </a:lnTo>
                  <a:lnTo>
                    <a:pt x="7228" y="700"/>
                  </a:lnTo>
                  <a:lnTo>
                    <a:pt x="8510" y="2033"/>
                  </a:lnTo>
                  <a:lnTo>
                    <a:pt x="9689" y="1725"/>
                  </a:lnTo>
                  <a:close/>
                  <a:moveTo>
                    <a:pt x="10817" y="14422"/>
                  </a:moveTo>
                  <a:lnTo>
                    <a:pt x="11175" y="14388"/>
                  </a:lnTo>
                  <a:lnTo>
                    <a:pt x="11534" y="14354"/>
                  </a:lnTo>
                  <a:lnTo>
                    <a:pt x="11893" y="14268"/>
                  </a:lnTo>
                  <a:lnTo>
                    <a:pt x="12218" y="14166"/>
                  </a:lnTo>
                  <a:lnTo>
                    <a:pt x="12508" y="13995"/>
                  </a:lnTo>
                  <a:lnTo>
                    <a:pt x="12816" y="13807"/>
                  </a:lnTo>
                  <a:lnTo>
                    <a:pt x="13106" y="13602"/>
                  </a:lnTo>
                  <a:lnTo>
                    <a:pt x="13329" y="13380"/>
                  </a:lnTo>
                  <a:lnTo>
                    <a:pt x="13568" y="13106"/>
                  </a:lnTo>
                  <a:lnTo>
                    <a:pt x="13790" y="12850"/>
                  </a:lnTo>
                  <a:lnTo>
                    <a:pt x="13961" y="12560"/>
                  </a:lnTo>
                  <a:lnTo>
                    <a:pt x="14115" y="12269"/>
                  </a:lnTo>
                  <a:lnTo>
                    <a:pt x="14217" y="11927"/>
                  </a:lnTo>
                  <a:lnTo>
                    <a:pt x="14320" y="11568"/>
                  </a:lnTo>
                  <a:lnTo>
                    <a:pt x="14388" y="11210"/>
                  </a:lnTo>
                  <a:lnTo>
                    <a:pt x="14388" y="10851"/>
                  </a:lnTo>
                  <a:lnTo>
                    <a:pt x="14388" y="10492"/>
                  </a:lnTo>
                  <a:lnTo>
                    <a:pt x="14320" y="10133"/>
                  </a:lnTo>
                  <a:lnTo>
                    <a:pt x="14217" y="9808"/>
                  </a:lnTo>
                  <a:lnTo>
                    <a:pt x="14115" y="9467"/>
                  </a:lnTo>
                  <a:lnTo>
                    <a:pt x="13961" y="9142"/>
                  </a:lnTo>
                  <a:lnTo>
                    <a:pt x="13790" y="8851"/>
                  </a:lnTo>
                  <a:lnTo>
                    <a:pt x="13568" y="8595"/>
                  </a:lnTo>
                  <a:lnTo>
                    <a:pt x="13329" y="8322"/>
                  </a:lnTo>
                  <a:lnTo>
                    <a:pt x="13106" y="8100"/>
                  </a:lnTo>
                  <a:lnTo>
                    <a:pt x="12816" y="7894"/>
                  </a:lnTo>
                  <a:lnTo>
                    <a:pt x="12508" y="7741"/>
                  </a:lnTo>
                  <a:lnTo>
                    <a:pt x="12218" y="7570"/>
                  </a:lnTo>
                  <a:lnTo>
                    <a:pt x="11893" y="7433"/>
                  </a:lnTo>
                  <a:lnTo>
                    <a:pt x="11534" y="7382"/>
                  </a:lnTo>
                  <a:lnTo>
                    <a:pt x="11175" y="7313"/>
                  </a:lnTo>
                  <a:lnTo>
                    <a:pt x="10817" y="7313"/>
                  </a:lnTo>
                  <a:lnTo>
                    <a:pt x="10441" y="7313"/>
                  </a:lnTo>
                  <a:lnTo>
                    <a:pt x="10082" y="7382"/>
                  </a:lnTo>
                  <a:lnTo>
                    <a:pt x="9757" y="7433"/>
                  </a:lnTo>
                  <a:lnTo>
                    <a:pt x="9432" y="7570"/>
                  </a:lnTo>
                  <a:lnTo>
                    <a:pt x="9142" y="7741"/>
                  </a:lnTo>
                  <a:lnTo>
                    <a:pt x="8834" y="7894"/>
                  </a:lnTo>
                  <a:lnTo>
                    <a:pt x="8544" y="8100"/>
                  </a:lnTo>
                  <a:lnTo>
                    <a:pt x="8287" y="8322"/>
                  </a:lnTo>
                  <a:lnTo>
                    <a:pt x="8048" y="8595"/>
                  </a:lnTo>
                  <a:lnTo>
                    <a:pt x="7860" y="8851"/>
                  </a:lnTo>
                  <a:lnTo>
                    <a:pt x="7689" y="9142"/>
                  </a:lnTo>
                  <a:lnTo>
                    <a:pt x="7536" y="9467"/>
                  </a:lnTo>
                  <a:lnTo>
                    <a:pt x="7399" y="9808"/>
                  </a:lnTo>
                  <a:lnTo>
                    <a:pt x="7331" y="10133"/>
                  </a:lnTo>
                  <a:lnTo>
                    <a:pt x="7262" y="10492"/>
                  </a:lnTo>
                  <a:lnTo>
                    <a:pt x="7262" y="10851"/>
                  </a:lnTo>
                  <a:lnTo>
                    <a:pt x="7262" y="11210"/>
                  </a:lnTo>
                  <a:lnTo>
                    <a:pt x="7331" y="11568"/>
                  </a:lnTo>
                  <a:lnTo>
                    <a:pt x="7399" y="11927"/>
                  </a:lnTo>
                  <a:lnTo>
                    <a:pt x="7536" y="12269"/>
                  </a:lnTo>
                  <a:lnTo>
                    <a:pt x="7689" y="12560"/>
                  </a:lnTo>
                  <a:lnTo>
                    <a:pt x="7860" y="12850"/>
                  </a:lnTo>
                  <a:lnTo>
                    <a:pt x="8048" y="13106"/>
                  </a:lnTo>
                  <a:lnTo>
                    <a:pt x="8287" y="13380"/>
                  </a:lnTo>
                  <a:lnTo>
                    <a:pt x="8544" y="13602"/>
                  </a:lnTo>
                  <a:lnTo>
                    <a:pt x="8834" y="13807"/>
                  </a:lnTo>
                  <a:lnTo>
                    <a:pt x="9142" y="13995"/>
                  </a:lnTo>
                  <a:lnTo>
                    <a:pt x="9432" y="14166"/>
                  </a:lnTo>
                  <a:lnTo>
                    <a:pt x="9757" y="14268"/>
                  </a:lnTo>
                  <a:lnTo>
                    <a:pt x="10082" y="14354"/>
                  </a:lnTo>
                  <a:lnTo>
                    <a:pt x="10441" y="14388"/>
                  </a:lnTo>
                  <a:lnTo>
                    <a:pt x="10817" y="14422"/>
                  </a:lnTo>
                  <a:close/>
                </a:path>
              </a:pathLst>
            </a:custGeom>
            <a:solidFill>
              <a:srgbClr val="C0C0C0"/>
            </a:solidFill>
            <a:ln w="9525">
              <a:miter lim="800000"/>
              <a:headEnd/>
              <a:tailEnd/>
            </a:ln>
            <a:effectLst/>
            <a:scene3d>
              <a:camera prst="legacyPerspectiveFront">
                <a:rot lat="20099999" lon="1500000" rev="0"/>
              </a:camera>
              <a:lightRig rig="legacyFlat4" dir="b"/>
            </a:scene3d>
            <a:sp3d extrusionH="430200" prstMaterial="legacyMatte">
              <a:bevelT w="13500" h="13500" prst="angle"/>
              <a:bevelB w="13500" h="13500" prst="angle"/>
              <a:extrusionClr>
                <a:srgbClr val="C0C0C0"/>
              </a:extrusionClr>
            </a:sp3d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flatTx/>
            </a:bodyPr>
            <a:lstStyle/>
            <a:p>
              <a:endParaRPr lang="en-GB"/>
            </a:p>
          </p:txBody>
        </p:sp>
        <p:sp>
          <p:nvSpPr>
            <p:cNvPr id="44" name="AutoShape 5"/>
            <p:cNvSpPr>
              <a:spLocks noEditPoints="1" noChangeArrowheads="1"/>
            </p:cNvSpPr>
            <p:nvPr/>
          </p:nvSpPr>
          <p:spPr bwMode="auto">
            <a:xfrm>
              <a:off x="2559" y="2142"/>
              <a:ext cx="1588" cy="1392"/>
            </a:xfrm>
            <a:custGeom>
              <a:avLst/>
              <a:gdLst>
                <a:gd name="T0" fmla="*/ 10800 w 21600"/>
                <a:gd name="T1" fmla="*/ 0 h 21600"/>
                <a:gd name="T2" fmla="*/ 21600 w 21600"/>
                <a:gd name="T3" fmla="*/ 10800 h 21600"/>
                <a:gd name="T4" fmla="*/ 10800 w 21600"/>
                <a:gd name="T5" fmla="*/ 21600 h 21600"/>
                <a:gd name="T6" fmla="*/ 0 w 21600"/>
                <a:gd name="T7" fmla="*/ 10800 h 21600"/>
                <a:gd name="T8" fmla="*/ 4374 w 21600"/>
                <a:gd name="T9" fmla="*/ 3964 h 21600"/>
                <a:gd name="T10" fmla="*/ 17841 w 21600"/>
                <a:gd name="T11" fmla="*/ 17635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T8" t="T9" r="T10" b="T11"/>
              <a:pathLst>
                <a:path w="21600" h="21600">
                  <a:moveTo>
                    <a:pt x="9689" y="1725"/>
                  </a:moveTo>
                  <a:lnTo>
                    <a:pt x="10304" y="85"/>
                  </a:lnTo>
                  <a:lnTo>
                    <a:pt x="11637" y="85"/>
                  </a:lnTo>
                  <a:lnTo>
                    <a:pt x="12303" y="1777"/>
                  </a:lnTo>
                  <a:lnTo>
                    <a:pt x="13072" y="1931"/>
                  </a:lnTo>
                  <a:lnTo>
                    <a:pt x="14303" y="598"/>
                  </a:lnTo>
                  <a:lnTo>
                    <a:pt x="15533" y="1110"/>
                  </a:lnTo>
                  <a:lnTo>
                    <a:pt x="15584" y="2905"/>
                  </a:lnTo>
                  <a:lnTo>
                    <a:pt x="16405" y="3520"/>
                  </a:lnTo>
                  <a:lnTo>
                    <a:pt x="17891" y="2751"/>
                  </a:lnTo>
                  <a:lnTo>
                    <a:pt x="18917" y="3674"/>
                  </a:lnTo>
                  <a:lnTo>
                    <a:pt x="18199" y="5314"/>
                  </a:lnTo>
                  <a:lnTo>
                    <a:pt x="18763" y="6083"/>
                  </a:lnTo>
                  <a:lnTo>
                    <a:pt x="20403" y="6032"/>
                  </a:lnTo>
                  <a:lnTo>
                    <a:pt x="20865" y="7211"/>
                  </a:lnTo>
                  <a:lnTo>
                    <a:pt x="19737" y="8185"/>
                  </a:lnTo>
                  <a:lnTo>
                    <a:pt x="20096" y="9723"/>
                  </a:lnTo>
                  <a:lnTo>
                    <a:pt x="21634" y="10287"/>
                  </a:lnTo>
                  <a:lnTo>
                    <a:pt x="21582" y="11620"/>
                  </a:lnTo>
                  <a:lnTo>
                    <a:pt x="20147" y="12184"/>
                  </a:lnTo>
                  <a:lnTo>
                    <a:pt x="19942" y="13158"/>
                  </a:lnTo>
                  <a:lnTo>
                    <a:pt x="21070" y="14234"/>
                  </a:lnTo>
                  <a:lnTo>
                    <a:pt x="20608" y="15362"/>
                  </a:lnTo>
                  <a:lnTo>
                    <a:pt x="19019" y="15465"/>
                  </a:lnTo>
                  <a:lnTo>
                    <a:pt x="18404" y="16439"/>
                  </a:lnTo>
                  <a:lnTo>
                    <a:pt x="19122" y="17925"/>
                  </a:lnTo>
                  <a:lnTo>
                    <a:pt x="18096" y="18797"/>
                  </a:lnTo>
                  <a:lnTo>
                    <a:pt x="16763" y="18284"/>
                  </a:lnTo>
                  <a:lnTo>
                    <a:pt x="15431" y="19002"/>
                  </a:lnTo>
                  <a:lnTo>
                    <a:pt x="15277" y="20848"/>
                  </a:lnTo>
                  <a:lnTo>
                    <a:pt x="14149" y="21155"/>
                  </a:lnTo>
                  <a:lnTo>
                    <a:pt x="13021" y="19925"/>
                  </a:lnTo>
                  <a:lnTo>
                    <a:pt x="12252" y="20181"/>
                  </a:lnTo>
                  <a:lnTo>
                    <a:pt x="11739" y="21668"/>
                  </a:lnTo>
                  <a:lnTo>
                    <a:pt x="10201" y="21668"/>
                  </a:lnTo>
                  <a:lnTo>
                    <a:pt x="9740" y="20130"/>
                  </a:lnTo>
                  <a:lnTo>
                    <a:pt x="8253" y="19771"/>
                  </a:lnTo>
                  <a:lnTo>
                    <a:pt x="7125" y="21001"/>
                  </a:lnTo>
                  <a:lnTo>
                    <a:pt x="5895" y="20489"/>
                  </a:lnTo>
                  <a:lnTo>
                    <a:pt x="5946" y="18592"/>
                  </a:lnTo>
                  <a:lnTo>
                    <a:pt x="5177" y="18131"/>
                  </a:lnTo>
                  <a:lnTo>
                    <a:pt x="3383" y="18848"/>
                  </a:lnTo>
                  <a:lnTo>
                    <a:pt x="2614" y="17874"/>
                  </a:lnTo>
                  <a:lnTo>
                    <a:pt x="3383" y="16182"/>
                  </a:lnTo>
                  <a:lnTo>
                    <a:pt x="2922" y="15465"/>
                  </a:lnTo>
                  <a:lnTo>
                    <a:pt x="922" y="15516"/>
                  </a:lnTo>
                  <a:lnTo>
                    <a:pt x="512" y="14234"/>
                  </a:lnTo>
                  <a:lnTo>
                    <a:pt x="1948" y="12901"/>
                  </a:lnTo>
                  <a:lnTo>
                    <a:pt x="1896" y="12184"/>
                  </a:lnTo>
                  <a:lnTo>
                    <a:pt x="0" y="11415"/>
                  </a:lnTo>
                  <a:lnTo>
                    <a:pt x="51" y="10031"/>
                  </a:lnTo>
                  <a:lnTo>
                    <a:pt x="1948" y="9313"/>
                  </a:lnTo>
                  <a:lnTo>
                    <a:pt x="2101" y="8595"/>
                  </a:lnTo>
                  <a:lnTo>
                    <a:pt x="615" y="7160"/>
                  </a:lnTo>
                  <a:lnTo>
                    <a:pt x="1127" y="5878"/>
                  </a:lnTo>
                  <a:lnTo>
                    <a:pt x="3178" y="5981"/>
                  </a:lnTo>
                  <a:lnTo>
                    <a:pt x="3588" y="5417"/>
                  </a:lnTo>
                  <a:lnTo>
                    <a:pt x="2819" y="3520"/>
                  </a:lnTo>
                  <a:lnTo>
                    <a:pt x="3742" y="2597"/>
                  </a:lnTo>
                  <a:lnTo>
                    <a:pt x="5536" y="3417"/>
                  </a:lnTo>
                  <a:lnTo>
                    <a:pt x="6049" y="3058"/>
                  </a:lnTo>
                  <a:lnTo>
                    <a:pt x="6100" y="1264"/>
                  </a:lnTo>
                  <a:lnTo>
                    <a:pt x="7228" y="700"/>
                  </a:lnTo>
                  <a:lnTo>
                    <a:pt x="8510" y="2033"/>
                  </a:lnTo>
                  <a:lnTo>
                    <a:pt x="9689" y="1725"/>
                  </a:lnTo>
                  <a:close/>
                  <a:moveTo>
                    <a:pt x="10817" y="14422"/>
                  </a:moveTo>
                  <a:lnTo>
                    <a:pt x="11175" y="14388"/>
                  </a:lnTo>
                  <a:lnTo>
                    <a:pt x="11534" y="14354"/>
                  </a:lnTo>
                  <a:lnTo>
                    <a:pt x="11893" y="14268"/>
                  </a:lnTo>
                  <a:lnTo>
                    <a:pt x="12218" y="14166"/>
                  </a:lnTo>
                  <a:lnTo>
                    <a:pt x="12508" y="13995"/>
                  </a:lnTo>
                  <a:lnTo>
                    <a:pt x="12816" y="13807"/>
                  </a:lnTo>
                  <a:lnTo>
                    <a:pt x="13106" y="13602"/>
                  </a:lnTo>
                  <a:lnTo>
                    <a:pt x="13329" y="13380"/>
                  </a:lnTo>
                  <a:lnTo>
                    <a:pt x="13568" y="13106"/>
                  </a:lnTo>
                  <a:lnTo>
                    <a:pt x="13790" y="12850"/>
                  </a:lnTo>
                  <a:lnTo>
                    <a:pt x="13961" y="12560"/>
                  </a:lnTo>
                  <a:lnTo>
                    <a:pt x="14115" y="12269"/>
                  </a:lnTo>
                  <a:lnTo>
                    <a:pt x="14217" y="11927"/>
                  </a:lnTo>
                  <a:lnTo>
                    <a:pt x="14320" y="11568"/>
                  </a:lnTo>
                  <a:lnTo>
                    <a:pt x="14388" y="11210"/>
                  </a:lnTo>
                  <a:lnTo>
                    <a:pt x="14388" y="10851"/>
                  </a:lnTo>
                  <a:lnTo>
                    <a:pt x="14388" y="10492"/>
                  </a:lnTo>
                  <a:lnTo>
                    <a:pt x="14320" y="10133"/>
                  </a:lnTo>
                  <a:lnTo>
                    <a:pt x="14217" y="9808"/>
                  </a:lnTo>
                  <a:lnTo>
                    <a:pt x="14115" y="9467"/>
                  </a:lnTo>
                  <a:lnTo>
                    <a:pt x="13961" y="9142"/>
                  </a:lnTo>
                  <a:lnTo>
                    <a:pt x="13790" y="8851"/>
                  </a:lnTo>
                  <a:lnTo>
                    <a:pt x="13568" y="8595"/>
                  </a:lnTo>
                  <a:lnTo>
                    <a:pt x="13329" y="8322"/>
                  </a:lnTo>
                  <a:lnTo>
                    <a:pt x="13106" y="8100"/>
                  </a:lnTo>
                  <a:lnTo>
                    <a:pt x="12816" y="7894"/>
                  </a:lnTo>
                  <a:lnTo>
                    <a:pt x="12508" y="7741"/>
                  </a:lnTo>
                  <a:lnTo>
                    <a:pt x="12218" y="7570"/>
                  </a:lnTo>
                  <a:lnTo>
                    <a:pt x="11893" y="7433"/>
                  </a:lnTo>
                  <a:lnTo>
                    <a:pt x="11534" y="7382"/>
                  </a:lnTo>
                  <a:lnTo>
                    <a:pt x="11175" y="7313"/>
                  </a:lnTo>
                  <a:lnTo>
                    <a:pt x="10817" y="7313"/>
                  </a:lnTo>
                  <a:lnTo>
                    <a:pt x="10441" y="7313"/>
                  </a:lnTo>
                  <a:lnTo>
                    <a:pt x="10082" y="7382"/>
                  </a:lnTo>
                  <a:lnTo>
                    <a:pt x="9757" y="7433"/>
                  </a:lnTo>
                  <a:lnTo>
                    <a:pt x="9432" y="7570"/>
                  </a:lnTo>
                  <a:lnTo>
                    <a:pt x="9142" y="7741"/>
                  </a:lnTo>
                  <a:lnTo>
                    <a:pt x="8834" y="7894"/>
                  </a:lnTo>
                  <a:lnTo>
                    <a:pt x="8544" y="8100"/>
                  </a:lnTo>
                  <a:lnTo>
                    <a:pt x="8287" y="8322"/>
                  </a:lnTo>
                  <a:lnTo>
                    <a:pt x="8048" y="8595"/>
                  </a:lnTo>
                  <a:lnTo>
                    <a:pt x="7860" y="8851"/>
                  </a:lnTo>
                  <a:lnTo>
                    <a:pt x="7689" y="9142"/>
                  </a:lnTo>
                  <a:lnTo>
                    <a:pt x="7536" y="9467"/>
                  </a:lnTo>
                  <a:lnTo>
                    <a:pt x="7399" y="9808"/>
                  </a:lnTo>
                  <a:lnTo>
                    <a:pt x="7331" y="10133"/>
                  </a:lnTo>
                  <a:lnTo>
                    <a:pt x="7262" y="10492"/>
                  </a:lnTo>
                  <a:lnTo>
                    <a:pt x="7262" y="10851"/>
                  </a:lnTo>
                  <a:lnTo>
                    <a:pt x="7262" y="11210"/>
                  </a:lnTo>
                  <a:lnTo>
                    <a:pt x="7331" y="11568"/>
                  </a:lnTo>
                  <a:lnTo>
                    <a:pt x="7399" y="11927"/>
                  </a:lnTo>
                  <a:lnTo>
                    <a:pt x="7536" y="12269"/>
                  </a:lnTo>
                  <a:lnTo>
                    <a:pt x="7689" y="12560"/>
                  </a:lnTo>
                  <a:lnTo>
                    <a:pt x="7860" y="12850"/>
                  </a:lnTo>
                  <a:lnTo>
                    <a:pt x="8048" y="13106"/>
                  </a:lnTo>
                  <a:lnTo>
                    <a:pt x="8287" y="13380"/>
                  </a:lnTo>
                  <a:lnTo>
                    <a:pt x="8544" y="13602"/>
                  </a:lnTo>
                  <a:lnTo>
                    <a:pt x="8834" y="13807"/>
                  </a:lnTo>
                  <a:lnTo>
                    <a:pt x="9142" y="13995"/>
                  </a:lnTo>
                  <a:lnTo>
                    <a:pt x="9432" y="14166"/>
                  </a:lnTo>
                  <a:lnTo>
                    <a:pt x="9757" y="14268"/>
                  </a:lnTo>
                  <a:lnTo>
                    <a:pt x="10082" y="14354"/>
                  </a:lnTo>
                  <a:lnTo>
                    <a:pt x="10441" y="14388"/>
                  </a:lnTo>
                  <a:lnTo>
                    <a:pt x="10817" y="14422"/>
                  </a:lnTo>
                  <a:close/>
                </a:path>
              </a:pathLst>
            </a:custGeom>
            <a:solidFill>
              <a:srgbClr val="C0C0C0"/>
            </a:solidFill>
            <a:ln w="9525">
              <a:miter lim="800000"/>
              <a:headEnd/>
              <a:tailEnd/>
            </a:ln>
            <a:effectLst/>
            <a:scene3d>
              <a:camera prst="legacyPerspectiveFront">
                <a:rot lat="20099999" lon="1500000" rev="0"/>
              </a:camera>
              <a:lightRig rig="legacyFlat4" dir="b"/>
            </a:scene3d>
            <a:sp3d extrusionH="430200" prstMaterial="legacyMatte">
              <a:bevelT w="13500" h="13500" prst="angle"/>
              <a:bevelB w="13500" h="13500" prst="angle"/>
              <a:extrusionClr>
                <a:srgbClr val="C0C0C0"/>
              </a:extrusionClr>
            </a:sp3d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flatTx/>
            </a:bodyPr>
            <a:lstStyle/>
            <a:p>
              <a:endParaRPr lang="en-GB"/>
            </a:p>
          </p:txBody>
        </p:sp>
      </p:grpSp>
      <p:grpSp>
        <p:nvGrpSpPr>
          <p:cNvPr id="45" name="Group 2"/>
          <p:cNvGrpSpPr>
            <a:grpSpLocks/>
          </p:cNvGrpSpPr>
          <p:nvPr/>
        </p:nvGrpSpPr>
        <p:grpSpPr bwMode="auto">
          <a:xfrm>
            <a:off x="4416463" y="3465686"/>
            <a:ext cx="788185" cy="677420"/>
            <a:chOff x="1632" y="1248"/>
            <a:chExt cx="2682" cy="2286"/>
          </a:xfrm>
        </p:grpSpPr>
        <p:sp>
          <p:nvSpPr>
            <p:cNvPr id="46" name="Gear"/>
            <p:cNvSpPr>
              <a:spLocks noEditPoints="1" noChangeArrowheads="1"/>
            </p:cNvSpPr>
            <p:nvPr/>
          </p:nvSpPr>
          <p:spPr bwMode="auto">
            <a:xfrm>
              <a:off x="3119" y="1248"/>
              <a:ext cx="1195" cy="1048"/>
            </a:xfrm>
            <a:custGeom>
              <a:avLst/>
              <a:gdLst>
                <a:gd name="T0" fmla="*/ 10800 w 21600"/>
                <a:gd name="T1" fmla="*/ 0 h 21600"/>
                <a:gd name="T2" fmla="*/ 21600 w 21600"/>
                <a:gd name="T3" fmla="*/ 10800 h 21600"/>
                <a:gd name="T4" fmla="*/ 10800 w 21600"/>
                <a:gd name="T5" fmla="*/ 21600 h 21600"/>
                <a:gd name="T6" fmla="*/ 0 w 21600"/>
                <a:gd name="T7" fmla="*/ 10800 h 21600"/>
                <a:gd name="T8" fmla="*/ 4374 w 21600"/>
                <a:gd name="T9" fmla="*/ 3964 h 21600"/>
                <a:gd name="T10" fmla="*/ 17841 w 21600"/>
                <a:gd name="T11" fmla="*/ 17635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T8" t="T9" r="T10" b="T11"/>
              <a:pathLst>
                <a:path w="21600" h="21600">
                  <a:moveTo>
                    <a:pt x="9689" y="1725"/>
                  </a:moveTo>
                  <a:lnTo>
                    <a:pt x="10304" y="85"/>
                  </a:lnTo>
                  <a:lnTo>
                    <a:pt x="11637" y="85"/>
                  </a:lnTo>
                  <a:lnTo>
                    <a:pt x="12303" y="1777"/>
                  </a:lnTo>
                  <a:lnTo>
                    <a:pt x="13072" y="1931"/>
                  </a:lnTo>
                  <a:lnTo>
                    <a:pt x="14303" y="598"/>
                  </a:lnTo>
                  <a:lnTo>
                    <a:pt x="15533" y="1110"/>
                  </a:lnTo>
                  <a:lnTo>
                    <a:pt x="15584" y="2905"/>
                  </a:lnTo>
                  <a:lnTo>
                    <a:pt x="16405" y="3520"/>
                  </a:lnTo>
                  <a:lnTo>
                    <a:pt x="17891" y="2751"/>
                  </a:lnTo>
                  <a:lnTo>
                    <a:pt x="18917" y="3674"/>
                  </a:lnTo>
                  <a:lnTo>
                    <a:pt x="18199" y="5314"/>
                  </a:lnTo>
                  <a:lnTo>
                    <a:pt x="18763" y="6083"/>
                  </a:lnTo>
                  <a:lnTo>
                    <a:pt x="20403" y="6032"/>
                  </a:lnTo>
                  <a:lnTo>
                    <a:pt x="20865" y="7211"/>
                  </a:lnTo>
                  <a:lnTo>
                    <a:pt x="19737" y="8185"/>
                  </a:lnTo>
                  <a:lnTo>
                    <a:pt x="20096" y="9723"/>
                  </a:lnTo>
                  <a:lnTo>
                    <a:pt x="21634" y="10287"/>
                  </a:lnTo>
                  <a:lnTo>
                    <a:pt x="21582" y="11620"/>
                  </a:lnTo>
                  <a:lnTo>
                    <a:pt x="20147" y="12184"/>
                  </a:lnTo>
                  <a:lnTo>
                    <a:pt x="19942" y="13158"/>
                  </a:lnTo>
                  <a:lnTo>
                    <a:pt x="21070" y="14234"/>
                  </a:lnTo>
                  <a:lnTo>
                    <a:pt x="20608" y="15362"/>
                  </a:lnTo>
                  <a:lnTo>
                    <a:pt x="19019" y="15465"/>
                  </a:lnTo>
                  <a:lnTo>
                    <a:pt x="18404" y="16439"/>
                  </a:lnTo>
                  <a:lnTo>
                    <a:pt x="19122" y="17925"/>
                  </a:lnTo>
                  <a:lnTo>
                    <a:pt x="18096" y="18797"/>
                  </a:lnTo>
                  <a:lnTo>
                    <a:pt x="16763" y="18284"/>
                  </a:lnTo>
                  <a:lnTo>
                    <a:pt x="15431" y="19002"/>
                  </a:lnTo>
                  <a:lnTo>
                    <a:pt x="15277" y="20848"/>
                  </a:lnTo>
                  <a:lnTo>
                    <a:pt x="14149" y="21155"/>
                  </a:lnTo>
                  <a:lnTo>
                    <a:pt x="13021" y="19925"/>
                  </a:lnTo>
                  <a:lnTo>
                    <a:pt x="12252" y="20181"/>
                  </a:lnTo>
                  <a:lnTo>
                    <a:pt x="11739" y="21668"/>
                  </a:lnTo>
                  <a:lnTo>
                    <a:pt x="10201" y="21668"/>
                  </a:lnTo>
                  <a:lnTo>
                    <a:pt x="9740" y="20130"/>
                  </a:lnTo>
                  <a:lnTo>
                    <a:pt x="8253" y="19771"/>
                  </a:lnTo>
                  <a:lnTo>
                    <a:pt x="7125" y="21001"/>
                  </a:lnTo>
                  <a:lnTo>
                    <a:pt x="5895" y="20489"/>
                  </a:lnTo>
                  <a:lnTo>
                    <a:pt x="5946" y="18592"/>
                  </a:lnTo>
                  <a:lnTo>
                    <a:pt x="5177" y="18131"/>
                  </a:lnTo>
                  <a:lnTo>
                    <a:pt x="3383" y="18848"/>
                  </a:lnTo>
                  <a:lnTo>
                    <a:pt x="2614" y="17874"/>
                  </a:lnTo>
                  <a:lnTo>
                    <a:pt x="3383" y="16182"/>
                  </a:lnTo>
                  <a:lnTo>
                    <a:pt x="2922" y="15465"/>
                  </a:lnTo>
                  <a:lnTo>
                    <a:pt x="922" y="15516"/>
                  </a:lnTo>
                  <a:lnTo>
                    <a:pt x="512" y="14234"/>
                  </a:lnTo>
                  <a:lnTo>
                    <a:pt x="1948" y="12901"/>
                  </a:lnTo>
                  <a:lnTo>
                    <a:pt x="1896" y="12184"/>
                  </a:lnTo>
                  <a:lnTo>
                    <a:pt x="0" y="11415"/>
                  </a:lnTo>
                  <a:lnTo>
                    <a:pt x="51" y="10031"/>
                  </a:lnTo>
                  <a:lnTo>
                    <a:pt x="1948" y="9313"/>
                  </a:lnTo>
                  <a:lnTo>
                    <a:pt x="2101" y="8595"/>
                  </a:lnTo>
                  <a:lnTo>
                    <a:pt x="615" y="7160"/>
                  </a:lnTo>
                  <a:lnTo>
                    <a:pt x="1127" y="5878"/>
                  </a:lnTo>
                  <a:lnTo>
                    <a:pt x="3178" y="5981"/>
                  </a:lnTo>
                  <a:lnTo>
                    <a:pt x="3588" y="5417"/>
                  </a:lnTo>
                  <a:lnTo>
                    <a:pt x="2819" y="3520"/>
                  </a:lnTo>
                  <a:lnTo>
                    <a:pt x="3742" y="2597"/>
                  </a:lnTo>
                  <a:lnTo>
                    <a:pt x="5536" y="3417"/>
                  </a:lnTo>
                  <a:lnTo>
                    <a:pt x="6049" y="3058"/>
                  </a:lnTo>
                  <a:lnTo>
                    <a:pt x="6100" y="1264"/>
                  </a:lnTo>
                  <a:lnTo>
                    <a:pt x="7228" y="700"/>
                  </a:lnTo>
                  <a:lnTo>
                    <a:pt x="8510" y="2033"/>
                  </a:lnTo>
                  <a:lnTo>
                    <a:pt x="9689" y="1725"/>
                  </a:lnTo>
                  <a:close/>
                  <a:moveTo>
                    <a:pt x="10817" y="14422"/>
                  </a:moveTo>
                  <a:lnTo>
                    <a:pt x="11175" y="14388"/>
                  </a:lnTo>
                  <a:lnTo>
                    <a:pt x="11534" y="14354"/>
                  </a:lnTo>
                  <a:lnTo>
                    <a:pt x="11893" y="14268"/>
                  </a:lnTo>
                  <a:lnTo>
                    <a:pt x="12218" y="14166"/>
                  </a:lnTo>
                  <a:lnTo>
                    <a:pt x="12508" y="13995"/>
                  </a:lnTo>
                  <a:lnTo>
                    <a:pt x="12816" y="13807"/>
                  </a:lnTo>
                  <a:lnTo>
                    <a:pt x="13106" y="13602"/>
                  </a:lnTo>
                  <a:lnTo>
                    <a:pt x="13329" y="13380"/>
                  </a:lnTo>
                  <a:lnTo>
                    <a:pt x="13568" y="13106"/>
                  </a:lnTo>
                  <a:lnTo>
                    <a:pt x="13790" y="12850"/>
                  </a:lnTo>
                  <a:lnTo>
                    <a:pt x="13961" y="12560"/>
                  </a:lnTo>
                  <a:lnTo>
                    <a:pt x="14115" y="12269"/>
                  </a:lnTo>
                  <a:lnTo>
                    <a:pt x="14217" y="11927"/>
                  </a:lnTo>
                  <a:lnTo>
                    <a:pt x="14320" y="11568"/>
                  </a:lnTo>
                  <a:lnTo>
                    <a:pt x="14388" y="11210"/>
                  </a:lnTo>
                  <a:lnTo>
                    <a:pt x="14388" y="10851"/>
                  </a:lnTo>
                  <a:lnTo>
                    <a:pt x="14388" y="10492"/>
                  </a:lnTo>
                  <a:lnTo>
                    <a:pt x="14320" y="10133"/>
                  </a:lnTo>
                  <a:lnTo>
                    <a:pt x="14217" y="9808"/>
                  </a:lnTo>
                  <a:lnTo>
                    <a:pt x="14115" y="9467"/>
                  </a:lnTo>
                  <a:lnTo>
                    <a:pt x="13961" y="9142"/>
                  </a:lnTo>
                  <a:lnTo>
                    <a:pt x="13790" y="8851"/>
                  </a:lnTo>
                  <a:lnTo>
                    <a:pt x="13568" y="8595"/>
                  </a:lnTo>
                  <a:lnTo>
                    <a:pt x="13329" y="8322"/>
                  </a:lnTo>
                  <a:lnTo>
                    <a:pt x="13106" y="8100"/>
                  </a:lnTo>
                  <a:lnTo>
                    <a:pt x="12816" y="7894"/>
                  </a:lnTo>
                  <a:lnTo>
                    <a:pt x="12508" y="7741"/>
                  </a:lnTo>
                  <a:lnTo>
                    <a:pt x="12218" y="7570"/>
                  </a:lnTo>
                  <a:lnTo>
                    <a:pt x="11893" y="7433"/>
                  </a:lnTo>
                  <a:lnTo>
                    <a:pt x="11534" y="7382"/>
                  </a:lnTo>
                  <a:lnTo>
                    <a:pt x="11175" y="7313"/>
                  </a:lnTo>
                  <a:lnTo>
                    <a:pt x="10817" y="7313"/>
                  </a:lnTo>
                  <a:lnTo>
                    <a:pt x="10441" y="7313"/>
                  </a:lnTo>
                  <a:lnTo>
                    <a:pt x="10082" y="7382"/>
                  </a:lnTo>
                  <a:lnTo>
                    <a:pt x="9757" y="7433"/>
                  </a:lnTo>
                  <a:lnTo>
                    <a:pt x="9432" y="7570"/>
                  </a:lnTo>
                  <a:lnTo>
                    <a:pt x="9142" y="7741"/>
                  </a:lnTo>
                  <a:lnTo>
                    <a:pt x="8834" y="7894"/>
                  </a:lnTo>
                  <a:lnTo>
                    <a:pt x="8544" y="8100"/>
                  </a:lnTo>
                  <a:lnTo>
                    <a:pt x="8287" y="8322"/>
                  </a:lnTo>
                  <a:lnTo>
                    <a:pt x="8048" y="8595"/>
                  </a:lnTo>
                  <a:lnTo>
                    <a:pt x="7860" y="8851"/>
                  </a:lnTo>
                  <a:lnTo>
                    <a:pt x="7689" y="9142"/>
                  </a:lnTo>
                  <a:lnTo>
                    <a:pt x="7536" y="9467"/>
                  </a:lnTo>
                  <a:lnTo>
                    <a:pt x="7399" y="9808"/>
                  </a:lnTo>
                  <a:lnTo>
                    <a:pt x="7331" y="10133"/>
                  </a:lnTo>
                  <a:lnTo>
                    <a:pt x="7262" y="10492"/>
                  </a:lnTo>
                  <a:lnTo>
                    <a:pt x="7262" y="10851"/>
                  </a:lnTo>
                  <a:lnTo>
                    <a:pt x="7262" y="11210"/>
                  </a:lnTo>
                  <a:lnTo>
                    <a:pt x="7331" y="11568"/>
                  </a:lnTo>
                  <a:lnTo>
                    <a:pt x="7399" y="11927"/>
                  </a:lnTo>
                  <a:lnTo>
                    <a:pt x="7536" y="12269"/>
                  </a:lnTo>
                  <a:lnTo>
                    <a:pt x="7689" y="12560"/>
                  </a:lnTo>
                  <a:lnTo>
                    <a:pt x="7860" y="12850"/>
                  </a:lnTo>
                  <a:lnTo>
                    <a:pt x="8048" y="13106"/>
                  </a:lnTo>
                  <a:lnTo>
                    <a:pt x="8287" y="13380"/>
                  </a:lnTo>
                  <a:lnTo>
                    <a:pt x="8544" y="13602"/>
                  </a:lnTo>
                  <a:lnTo>
                    <a:pt x="8834" y="13807"/>
                  </a:lnTo>
                  <a:lnTo>
                    <a:pt x="9142" y="13995"/>
                  </a:lnTo>
                  <a:lnTo>
                    <a:pt x="9432" y="14166"/>
                  </a:lnTo>
                  <a:lnTo>
                    <a:pt x="9757" y="14268"/>
                  </a:lnTo>
                  <a:lnTo>
                    <a:pt x="10082" y="14354"/>
                  </a:lnTo>
                  <a:lnTo>
                    <a:pt x="10441" y="14388"/>
                  </a:lnTo>
                  <a:lnTo>
                    <a:pt x="10817" y="14422"/>
                  </a:lnTo>
                  <a:close/>
                </a:path>
              </a:pathLst>
            </a:custGeom>
            <a:solidFill>
              <a:srgbClr val="C0C0C0"/>
            </a:solidFill>
            <a:ln w="9525">
              <a:miter lim="800000"/>
              <a:headEnd/>
              <a:tailEnd/>
            </a:ln>
            <a:effectLst/>
            <a:scene3d>
              <a:camera prst="legacyPerspectiveFront">
                <a:rot lat="20099999" lon="1500000" rev="0"/>
              </a:camera>
              <a:lightRig rig="legacyFlat4" dir="b"/>
            </a:scene3d>
            <a:sp3d extrusionH="430200" prstMaterial="legacyMatte">
              <a:bevelT w="13500" h="13500" prst="angle"/>
              <a:bevelB w="13500" h="13500" prst="angle"/>
              <a:extrusionClr>
                <a:srgbClr val="C0C0C0"/>
              </a:extrusionClr>
            </a:sp3d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flatTx/>
            </a:bodyPr>
            <a:lstStyle/>
            <a:p>
              <a:endParaRPr lang="en-GB"/>
            </a:p>
          </p:txBody>
        </p:sp>
        <p:sp>
          <p:nvSpPr>
            <p:cNvPr id="47" name="AutoShape 4"/>
            <p:cNvSpPr>
              <a:spLocks noEditPoints="1" noChangeArrowheads="1"/>
            </p:cNvSpPr>
            <p:nvPr/>
          </p:nvSpPr>
          <p:spPr bwMode="auto">
            <a:xfrm>
              <a:off x="1632" y="1680"/>
              <a:ext cx="1429" cy="1253"/>
            </a:xfrm>
            <a:custGeom>
              <a:avLst/>
              <a:gdLst>
                <a:gd name="T0" fmla="*/ 10800 w 21600"/>
                <a:gd name="T1" fmla="*/ 0 h 21600"/>
                <a:gd name="T2" fmla="*/ 21600 w 21600"/>
                <a:gd name="T3" fmla="*/ 10800 h 21600"/>
                <a:gd name="T4" fmla="*/ 10800 w 21600"/>
                <a:gd name="T5" fmla="*/ 21600 h 21600"/>
                <a:gd name="T6" fmla="*/ 0 w 21600"/>
                <a:gd name="T7" fmla="*/ 10800 h 21600"/>
                <a:gd name="T8" fmla="*/ 4374 w 21600"/>
                <a:gd name="T9" fmla="*/ 3964 h 21600"/>
                <a:gd name="T10" fmla="*/ 17841 w 21600"/>
                <a:gd name="T11" fmla="*/ 17635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T8" t="T9" r="T10" b="T11"/>
              <a:pathLst>
                <a:path w="21600" h="21600">
                  <a:moveTo>
                    <a:pt x="9689" y="1725"/>
                  </a:moveTo>
                  <a:lnTo>
                    <a:pt x="10304" y="85"/>
                  </a:lnTo>
                  <a:lnTo>
                    <a:pt x="11637" y="85"/>
                  </a:lnTo>
                  <a:lnTo>
                    <a:pt x="12303" y="1777"/>
                  </a:lnTo>
                  <a:lnTo>
                    <a:pt x="13072" y="1931"/>
                  </a:lnTo>
                  <a:lnTo>
                    <a:pt x="14303" y="598"/>
                  </a:lnTo>
                  <a:lnTo>
                    <a:pt x="15533" y="1110"/>
                  </a:lnTo>
                  <a:lnTo>
                    <a:pt x="15584" y="2905"/>
                  </a:lnTo>
                  <a:lnTo>
                    <a:pt x="16405" y="3520"/>
                  </a:lnTo>
                  <a:lnTo>
                    <a:pt x="17891" y="2751"/>
                  </a:lnTo>
                  <a:lnTo>
                    <a:pt x="18917" y="3674"/>
                  </a:lnTo>
                  <a:lnTo>
                    <a:pt x="18199" y="5314"/>
                  </a:lnTo>
                  <a:lnTo>
                    <a:pt x="18763" y="6083"/>
                  </a:lnTo>
                  <a:lnTo>
                    <a:pt x="20403" y="6032"/>
                  </a:lnTo>
                  <a:lnTo>
                    <a:pt x="20865" y="7211"/>
                  </a:lnTo>
                  <a:lnTo>
                    <a:pt x="19737" y="8185"/>
                  </a:lnTo>
                  <a:lnTo>
                    <a:pt x="20096" y="9723"/>
                  </a:lnTo>
                  <a:lnTo>
                    <a:pt x="21634" y="10287"/>
                  </a:lnTo>
                  <a:lnTo>
                    <a:pt x="21582" y="11620"/>
                  </a:lnTo>
                  <a:lnTo>
                    <a:pt x="20147" y="12184"/>
                  </a:lnTo>
                  <a:lnTo>
                    <a:pt x="19942" y="13158"/>
                  </a:lnTo>
                  <a:lnTo>
                    <a:pt x="21070" y="14234"/>
                  </a:lnTo>
                  <a:lnTo>
                    <a:pt x="20608" y="15362"/>
                  </a:lnTo>
                  <a:lnTo>
                    <a:pt x="19019" y="15465"/>
                  </a:lnTo>
                  <a:lnTo>
                    <a:pt x="18404" y="16439"/>
                  </a:lnTo>
                  <a:lnTo>
                    <a:pt x="19122" y="17925"/>
                  </a:lnTo>
                  <a:lnTo>
                    <a:pt x="18096" y="18797"/>
                  </a:lnTo>
                  <a:lnTo>
                    <a:pt x="16763" y="18284"/>
                  </a:lnTo>
                  <a:lnTo>
                    <a:pt x="15431" y="19002"/>
                  </a:lnTo>
                  <a:lnTo>
                    <a:pt x="15277" y="20848"/>
                  </a:lnTo>
                  <a:lnTo>
                    <a:pt x="14149" y="21155"/>
                  </a:lnTo>
                  <a:lnTo>
                    <a:pt x="13021" y="19925"/>
                  </a:lnTo>
                  <a:lnTo>
                    <a:pt x="12252" y="20181"/>
                  </a:lnTo>
                  <a:lnTo>
                    <a:pt x="11739" y="21668"/>
                  </a:lnTo>
                  <a:lnTo>
                    <a:pt x="10201" y="21668"/>
                  </a:lnTo>
                  <a:lnTo>
                    <a:pt x="9740" y="20130"/>
                  </a:lnTo>
                  <a:lnTo>
                    <a:pt x="8253" y="19771"/>
                  </a:lnTo>
                  <a:lnTo>
                    <a:pt x="7125" y="21001"/>
                  </a:lnTo>
                  <a:lnTo>
                    <a:pt x="5895" y="20489"/>
                  </a:lnTo>
                  <a:lnTo>
                    <a:pt x="5946" y="18592"/>
                  </a:lnTo>
                  <a:lnTo>
                    <a:pt x="5177" y="18131"/>
                  </a:lnTo>
                  <a:lnTo>
                    <a:pt x="3383" y="18848"/>
                  </a:lnTo>
                  <a:lnTo>
                    <a:pt x="2614" y="17874"/>
                  </a:lnTo>
                  <a:lnTo>
                    <a:pt x="3383" y="16182"/>
                  </a:lnTo>
                  <a:lnTo>
                    <a:pt x="2922" y="15465"/>
                  </a:lnTo>
                  <a:lnTo>
                    <a:pt x="922" y="15516"/>
                  </a:lnTo>
                  <a:lnTo>
                    <a:pt x="512" y="14234"/>
                  </a:lnTo>
                  <a:lnTo>
                    <a:pt x="1948" y="12901"/>
                  </a:lnTo>
                  <a:lnTo>
                    <a:pt x="1896" y="12184"/>
                  </a:lnTo>
                  <a:lnTo>
                    <a:pt x="0" y="11415"/>
                  </a:lnTo>
                  <a:lnTo>
                    <a:pt x="51" y="10031"/>
                  </a:lnTo>
                  <a:lnTo>
                    <a:pt x="1948" y="9313"/>
                  </a:lnTo>
                  <a:lnTo>
                    <a:pt x="2101" y="8595"/>
                  </a:lnTo>
                  <a:lnTo>
                    <a:pt x="615" y="7160"/>
                  </a:lnTo>
                  <a:lnTo>
                    <a:pt x="1127" y="5878"/>
                  </a:lnTo>
                  <a:lnTo>
                    <a:pt x="3178" y="5981"/>
                  </a:lnTo>
                  <a:lnTo>
                    <a:pt x="3588" y="5417"/>
                  </a:lnTo>
                  <a:lnTo>
                    <a:pt x="2819" y="3520"/>
                  </a:lnTo>
                  <a:lnTo>
                    <a:pt x="3742" y="2597"/>
                  </a:lnTo>
                  <a:lnTo>
                    <a:pt x="5536" y="3417"/>
                  </a:lnTo>
                  <a:lnTo>
                    <a:pt x="6049" y="3058"/>
                  </a:lnTo>
                  <a:lnTo>
                    <a:pt x="6100" y="1264"/>
                  </a:lnTo>
                  <a:lnTo>
                    <a:pt x="7228" y="700"/>
                  </a:lnTo>
                  <a:lnTo>
                    <a:pt x="8510" y="2033"/>
                  </a:lnTo>
                  <a:lnTo>
                    <a:pt x="9689" y="1725"/>
                  </a:lnTo>
                  <a:close/>
                  <a:moveTo>
                    <a:pt x="10817" y="14422"/>
                  </a:moveTo>
                  <a:lnTo>
                    <a:pt x="11175" y="14388"/>
                  </a:lnTo>
                  <a:lnTo>
                    <a:pt x="11534" y="14354"/>
                  </a:lnTo>
                  <a:lnTo>
                    <a:pt x="11893" y="14268"/>
                  </a:lnTo>
                  <a:lnTo>
                    <a:pt x="12218" y="14166"/>
                  </a:lnTo>
                  <a:lnTo>
                    <a:pt x="12508" y="13995"/>
                  </a:lnTo>
                  <a:lnTo>
                    <a:pt x="12816" y="13807"/>
                  </a:lnTo>
                  <a:lnTo>
                    <a:pt x="13106" y="13602"/>
                  </a:lnTo>
                  <a:lnTo>
                    <a:pt x="13329" y="13380"/>
                  </a:lnTo>
                  <a:lnTo>
                    <a:pt x="13568" y="13106"/>
                  </a:lnTo>
                  <a:lnTo>
                    <a:pt x="13790" y="12850"/>
                  </a:lnTo>
                  <a:lnTo>
                    <a:pt x="13961" y="12560"/>
                  </a:lnTo>
                  <a:lnTo>
                    <a:pt x="14115" y="12269"/>
                  </a:lnTo>
                  <a:lnTo>
                    <a:pt x="14217" y="11927"/>
                  </a:lnTo>
                  <a:lnTo>
                    <a:pt x="14320" y="11568"/>
                  </a:lnTo>
                  <a:lnTo>
                    <a:pt x="14388" y="11210"/>
                  </a:lnTo>
                  <a:lnTo>
                    <a:pt x="14388" y="10851"/>
                  </a:lnTo>
                  <a:lnTo>
                    <a:pt x="14388" y="10492"/>
                  </a:lnTo>
                  <a:lnTo>
                    <a:pt x="14320" y="10133"/>
                  </a:lnTo>
                  <a:lnTo>
                    <a:pt x="14217" y="9808"/>
                  </a:lnTo>
                  <a:lnTo>
                    <a:pt x="14115" y="9467"/>
                  </a:lnTo>
                  <a:lnTo>
                    <a:pt x="13961" y="9142"/>
                  </a:lnTo>
                  <a:lnTo>
                    <a:pt x="13790" y="8851"/>
                  </a:lnTo>
                  <a:lnTo>
                    <a:pt x="13568" y="8595"/>
                  </a:lnTo>
                  <a:lnTo>
                    <a:pt x="13329" y="8322"/>
                  </a:lnTo>
                  <a:lnTo>
                    <a:pt x="13106" y="8100"/>
                  </a:lnTo>
                  <a:lnTo>
                    <a:pt x="12816" y="7894"/>
                  </a:lnTo>
                  <a:lnTo>
                    <a:pt x="12508" y="7741"/>
                  </a:lnTo>
                  <a:lnTo>
                    <a:pt x="12218" y="7570"/>
                  </a:lnTo>
                  <a:lnTo>
                    <a:pt x="11893" y="7433"/>
                  </a:lnTo>
                  <a:lnTo>
                    <a:pt x="11534" y="7382"/>
                  </a:lnTo>
                  <a:lnTo>
                    <a:pt x="11175" y="7313"/>
                  </a:lnTo>
                  <a:lnTo>
                    <a:pt x="10817" y="7313"/>
                  </a:lnTo>
                  <a:lnTo>
                    <a:pt x="10441" y="7313"/>
                  </a:lnTo>
                  <a:lnTo>
                    <a:pt x="10082" y="7382"/>
                  </a:lnTo>
                  <a:lnTo>
                    <a:pt x="9757" y="7433"/>
                  </a:lnTo>
                  <a:lnTo>
                    <a:pt x="9432" y="7570"/>
                  </a:lnTo>
                  <a:lnTo>
                    <a:pt x="9142" y="7741"/>
                  </a:lnTo>
                  <a:lnTo>
                    <a:pt x="8834" y="7894"/>
                  </a:lnTo>
                  <a:lnTo>
                    <a:pt x="8544" y="8100"/>
                  </a:lnTo>
                  <a:lnTo>
                    <a:pt x="8287" y="8322"/>
                  </a:lnTo>
                  <a:lnTo>
                    <a:pt x="8048" y="8595"/>
                  </a:lnTo>
                  <a:lnTo>
                    <a:pt x="7860" y="8851"/>
                  </a:lnTo>
                  <a:lnTo>
                    <a:pt x="7689" y="9142"/>
                  </a:lnTo>
                  <a:lnTo>
                    <a:pt x="7536" y="9467"/>
                  </a:lnTo>
                  <a:lnTo>
                    <a:pt x="7399" y="9808"/>
                  </a:lnTo>
                  <a:lnTo>
                    <a:pt x="7331" y="10133"/>
                  </a:lnTo>
                  <a:lnTo>
                    <a:pt x="7262" y="10492"/>
                  </a:lnTo>
                  <a:lnTo>
                    <a:pt x="7262" y="10851"/>
                  </a:lnTo>
                  <a:lnTo>
                    <a:pt x="7262" y="11210"/>
                  </a:lnTo>
                  <a:lnTo>
                    <a:pt x="7331" y="11568"/>
                  </a:lnTo>
                  <a:lnTo>
                    <a:pt x="7399" y="11927"/>
                  </a:lnTo>
                  <a:lnTo>
                    <a:pt x="7536" y="12269"/>
                  </a:lnTo>
                  <a:lnTo>
                    <a:pt x="7689" y="12560"/>
                  </a:lnTo>
                  <a:lnTo>
                    <a:pt x="7860" y="12850"/>
                  </a:lnTo>
                  <a:lnTo>
                    <a:pt x="8048" y="13106"/>
                  </a:lnTo>
                  <a:lnTo>
                    <a:pt x="8287" y="13380"/>
                  </a:lnTo>
                  <a:lnTo>
                    <a:pt x="8544" y="13602"/>
                  </a:lnTo>
                  <a:lnTo>
                    <a:pt x="8834" y="13807"/>
                  </a:lnTo>
                  <a:lnTo>
                    <a:pt x="9142" y="13995"/>
                  </a:lnTo>
                  <a:lnTo>
                    <a:pt x="9432" y="14166"/>
                  </a:lnTo>
                  <a:lnTo>
                    <a:pt x="9757" y="14268"/>
                  </a:lnTo>
                  <a:lnTo>
                    <a:pt x="10082" y="14354"/>
                  </a:lnTo>
                  <a:lnTo>
                    <a:pt x="10441" y="14388"/>
                  </a:lnTo>
                  <a:lnTo>
                    <a:pt x="10817" y="14422"/>
                  </a:lnTo>
                  <a:close/>
                </a:path>
              </a:pathLst>
            </a:custGeom>
            <a:solidFill>
              <a:srgbClr val="C0C0C0"/>
            </a:solidFill>
            <a:ln w="9525">
              <a:miter lim="800000"/>
              <a:headEnd/>
              <a:tailEnd/>
            </a:ln>
            <a:effectLst/>
            <a:scene3d>
              <a:camera prst="legacyPerspectiveFront">
                <a:rot lat="20099999" lon="1500000" rev="0"/>
              </a:camera>
              <a:lightRig rig="legacyFlat4" dir="b"/>
            </a:scene3d>
            <a:sp3d extrusionH="430200" prstMaterial="legacyMatte">
              <a:bevelT w="13500" h="13500" prst="angle"/>
              <a:bevelB w="13500" h="13500" prst="angle"/>
              <a:extrusionClr>
                <a:srgbClr val="C0C0C0"/>
              </a:extrusionClr>
            </a:sp3d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flatTx/>
            </a:bodyPr>
            <a:lstStyle/>
            <a:p>
              <a:endParaRPr lang="en-GB"/>
            </a:p>
          </p:txBody>
        </p:sp>
        <p:sp>
          <p:nvSpPr>
            <p:cNvPr id="48" name="AutoShape 5"/>
            <p:cNvSpPr>
              <a:spLocks noEditPoints="1" noChangeArrowheads="1"/>
            </p:cNvSpPr>
            <p:nvPr/>
          </p:nvSpPr>
          <p:spPr bwMode="auto">
            <a:xfrm>
              <a:off x="2559" y="2142"/>
              <a:ext cx="1588" cy="1392"/>
            </a:xfrm>
            <a:custGeom>
              <a:avLst/>
              <a:gdLst>
                <a:gd name="T0" fmla="*/ 10800 w 21600"/>
                <a:gd name="T1" fmla="*/ 0 h 21600"/>
                <a:gd name="T2" fmla="*/ 21600 w 21600"/>
                <a:gd name="T3" fmla="*/ 10800 h 21600"/>
                <a:gd name="T4" fmla="*/ 10800 w 21600"/>
                <a:gd name="T5" fmla="*/ 21600 h 21600"/>
                <a:gd name="T6" fmla="*/ 0 w 21600"/>
                <a:gd name="T7" fmla="*/ 10800 h 21600"/>
                <a:gd name="T8" fmla="*/ 4374 w 21600"/>
                <a:gd name="T9" fmla="*/ 3964 h 21600"/>
                <a:gd name="T10" fmla="*/ 17841 w 21600"/>
                <a:gd name="T11" fmla="*/ 17635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T8" t="T9" r="T10" b="T11"/>
              <a:pathLst>
                <a:path w="21600" h="21600">
                  <a:moveTo>
                    <a:pt x="9689" y="1725"/>
                  </a:moveTo>
                  <a:lnTo>
                    <a:pt x="10304" y="85"/>
                  </a:lnTo>
                  <a:lnTo>
                    <a:pt x="11637" y="85"/>
                  </a:lnTo>
                  <a:lnTo>
                    <a:pt x="12303" y="1777"/>
                  </a:lnTo>
                  <a:lnTo>
                    <a:pt x="13072" y="1931"/>
                  </a:lnTo>
                  <a:lnTo>
                    <a:pt x="14303" y="598"/>
                  </a:lnTo>
                  <a:lnTo>
                    <a:pt x="15533" y="1110"/>
                  </a:lnTo>
                  <a:lnTo>
                    <a:pt x="15584" y="2905"/>
                  </a:lnTo>
                  <a:lnTo>
                    <a:pt x="16405" y="3520"/>
                  </a:lnTo>
                  <a:lnTo>
                    <a:pt x="17891" y="2751"/>
                  </a:lnTo>
                  <a:lnTo>
                    <a:pt x="18917" y="3674"/>
                  </a:lnTo>
                  <a:lnTo>
                    <a:pt x="18199" y="5314"/>
                  </a:lnTo>
                  <a:lnTo>
                    <a:pt x="18763" y="6083"/>
                  </a:lnTo>
                  <a:lnTo>
                    <a:pt x="20403" y="6032"/>
                  </a:lnTo>
                  <a:lnTo>
                    <a:pt x="20865" y="7211"/>
                  </a:lnTo>
                  <a:lnTo>
                    <a:pt x="19737" y="8185"/>
                  </a:lnTo>
                  <a:lnTo>
                    <a:pt x="20096" y="9723"/>
                  </a:lnTo>
                  <a:lnTo>
                    <a:pt x="21634" y="10287"/>
                  </a:lnTo>
                  <a:lnTo>
                    <a:pt x="21582" y="11620"/>
                  </a:lnTo>
                  <a:lnTo>
                    <a:pt x="20147" y="12184"/>
                  </a:lnTo>
                  <a:lnTo>
                    <a:pt x="19942" y="13158"/>
                  </a:lnTo>
                  <a:lnTo>
                    <a:pt x="21070" y="14234"/>
                  </a:lnTo>
                  <a:lnTo>
                    <a:pt x="20608" y="15362"/>
                  </a:lnTo>
                  <a:lnTo>
                    <a:pt x="19019" y="15465"/>
                  </a:lnTo>
                  <a:lnTo>
                    <a:pt x="18404" y="16439"/>
                  </a:lnTo>
                  <a:lnTo>
                    <a:pt x="19122" y="17925"/>
                  </a:lnTo>
                  <a:lnTo>
                    <a:pt x="18096" y="18797"/>
                  </a:lnTo>
                  <a:lnTo>
                    <a:pt x="16763" y="18284"/>
                  </a:lnTo>
                  <a:lnTo>
                    <a:pt x="15431" y="19002"/>
                  </a:lnTo>
                  <a:lnTo>
                    <a:pt x="15277" y="20848"/>
                  </a:lnTo>
                  <a:lnTo>
                    <a:pt x="14149" y="21155"/>
                  </a:lnTo>
                  <a:lnTo>
                    <a:pt x="13021" y="19925"/>
                  </a:lnTo>
                  <a:lnTo>
                    <a:pt x="12252" y="20181"/>
                  </a:lnTo>
                  <a:lnTo>
                    <a:pt x="11739" y="21668"/>
                  </a:lnTo>
                  <a:lnTo>
                    <a:pt x="10201" y="21668"/>
                  </a:lnTo>
                  <a:lnTo>
                    <a:pt x="9740" y="20130"/>
                  </a:lnTo>
                  <a:lnTo>
                    <a:pt x="8253" y="19771"/>
                  </a:lnTo>
                  <a:lnTo>
                    <a:pt x="7125" y="21001"/>
                  </a:lnTo>
                  <a:lnTo>
                    <a:pt x="5895" y="20489"/>
                  </a:lnTo>
                  <a:lnTo>
                    <a:pt x="5946" y="18592"/>
                  </a:lnTo>
                  <a:lnTo>
                    <a:pt x="5177" y="18131"/>
                  </a:lnTo>
                  <a:lnTo>
                    <a:pt x="3383" y="18848"/>
                  </a:lnTo>
                  <a:lnTo>
                    <a:pt x="2614" y="17874"/>
                  </a:lnTo>
                  <a:lnTo>
                    <a:pt x="3383" y="16182"/>
                  </a:lnTo>
                  <a:lnTo>
                    <a:pt x="2922" y="15465"/>
                  </a:lnTo>
                  <a:lnTo>
                    <a:pt x="922" y="15516"/>
                  </a:lnTo>
                  <a:lnTo>
                    <a:pt x="512" y="14234"/>
                  </a:lnTo>
                  <a:lnTo>
                    <a:pt x="1948" y="12901"/>
                  </a:lnTo>
                  <a:lnTo>
                    <a:pt x="1896" y="12184"/>
                  </a:lnTo>
                  <a:lnTo>
                    <a:pt x="0" y="11415"/>
                  </a:lnTo>
                  <a:lnTo>
                    <a:pt x="51" y="10031"/>
                  </a:lnTo>
                  <a:lnTo>
                    <a:pt x="1948" y="9313"/>
                  </a:lnTo>
                  <a:lnTo>
                    <a:pt x="2101" y="8595"/>
                  </a:lnTo>
                  <a:lnTo>
                    <a:pt x="615" y="7160"/>
                  </a:lnTo>
                  <a:lnTo>
                    <a:pt x="1127" y="5878"/>
                  </a:lnTo>
                  <a:lnTo>
                    <a:pt x="3178" y="5981"/>
                  </a:lnTo>
                  <a:lnTo>
                    <a:pt x="3588" y="5417"/>
                  </a:lnTo>
                  <a:lnTo>
                    <a:pt x="2819" y="3520"/>
                  </a:lnTo>
                  <a:lnTo>
                    <a:pt x="3742" y="2597"/>
                  </a:lnTo>
                  <a:lnTo>
                    <a:pt x="5536" y="3417"/>
                  </a:lnTo>
                  <a:lnTo>
                    <a:pt x="6049" y="3058"/>
                  </a:lnTo>
                  <a:lnTo>
                    <a:pt x="6100" y="1264"/>
                  </a:lnTo>
                  <a:lnTo>
                    <a:pt x="7228" y="700"/>
                  </a:lnTo>
                  <a:lnTo>
                    <a:pt x="8510" y="2033"/>
                  </a:lnTo>
                  <a:lnTo>
                    <a:pt x="9689" y="1725"/>
                  </a:lnTo>
                  <a:close/>
                  <a:moveTo>
                    <a:pt x="10817" y="14422"/>
                  </a:moveTo>
                  <a:lnTo>
                    <a:pt x="11175" y="14388"/>
                  </a:lnTo>
                  <a:lnTo>
                    <a:pt x="11534" y="14354"/>
                  </a:lnTo>
                  <a:lnTo>
                    <a:pt x="11893" y="14268"/>
                  </a:lnTo>
                  <a:lnTo>
                    <a:pt x="12218" y="14166"/>
                  </a:lnTo>
                  <a:lnTo>
                    <a:pt x="12508" y="13995"/>
                  </a:lnTo>
                  <a:lnTo>
                    <a:pt x="12816" y="13807"/>
                  </a:lnTo>
                  <a:lnTo>
                    <a:pt x="13106" y="13602"/>
                  </a:lnTo>
                  <a:lnTo>
                    <a:pt x="13329" y="13380"/>
                  </a:lnTo>
                  <a:lnTo>
                    <a:pt x="13568" y="13106"/>
                  </a:lnTo>
                  <a:lnTo>
                    <a:pt x="13790" y="12850"/>
                  </a:lnTo>
                  <a:lnTo>
                    <a:pt x="13961" y="12560"/>
                  </a:lnTo>
                  <a:lnTo>
                    <a:pt x="14115" y="12269"/>
                  </a:lnTo>
                  <a:lnTo>
                    <a:pt x="14217" y="11927"/>
                  </a:lnTo>
                  <a:lnTo>
                    <a:pt x="14320" y="11568"/>
                  </a:lnTo>
                  <a:lnTo>
                    <a:pt x="14388" y="11210"/>
                  </a:lnTo>
                  <a:lnTo>
                    <a:pt x="14388" y="10851"/>
                  </a:lnTo>
                  <a:lnTo>
                    <a:pt x="14388" y="10492"/>
                  </a:lnTo>
                  <a:lnTo>
                    <a:pt x="14320" y="10133"/>
                  </a:lnTo>
                  <a:lnTo>
                    <a:pt x="14217" y="9808"/>
                  </a:lnTo>
                  <a:lnTo>
                    <a:pt x="14115" y="9467"/>
                  </a:lnTo>
                  <a:lnTo>
                    <a:pt x="13961" y="9142"/>
                  </a:lnTo>
                  <a:lnTo>
                    <a:pt x="13790" y="8851"/>
                  </a:lnTo>
                  <a:lnTo>
                    <a:pt x="13568" y="8595"/>
                  </a:lnTo>
                  <a:lnTo>
                    <a:pt x="13329" y="8322"/>
                  </a:lnTo>
                  <a:lnTo>
                    <a:pt x="13106" y="8100"/>
                  </a:lnTo>
                  <a:lnTo>
                    <a:pt x="12816" y="7894"/>
                  </a:lnTo>
                  <a:lnTo>
                    <a:pt x="12508" y="7741"/>
                  </a:lnTo>
                  <a:lnTo>
                    <a:pt x="12218" y="7570"/>
                  </a:lnTo>
                  <a:lnTo>
                    <a:pt x="11893" y="7433"/>
                  </a:lnTo>
                  <a:lnTo>
                    <a:pt x="11534" y="7382"/>
                  </a:lnTo>
                  <a:lnTo>
                    <a:pt x="11175" y="7313"/>
                  </a:lnTo>
                  <a:lnTo>
                    <a:pt x="10817" y="7313"/>
                  </a:lnTo>
                  <a:lnTo>
                    <a:pt x="10441" y="7313"/>
                  </a:lnTo>
                  <a:lnTo>
                    <a:pt x="10082" y="7382"/>
                  </a:lnTo>
                  <a:lnTo>
                    <a:pt x="9757" y="7433"/>
                  </a:lnTo>
                  <a:lnTo>
                    <a:pt x="9432" y="7570"/>
                  </a:lnTo>
                  <a:lnTo>
                    <a:pt x="9142" y="7741"/>
                  </a:lnTo>
                  <a:lnTo>
                    <a:pt x="8834" y="7894"/>
                  </a:lnTo>
                  <a:lnTo>
                    <a:pt x="8544" y="8100"/>
                  </a:lnTo>
                  <a:lnTo>
                    <a:pt x="8287" y="8322"/>
                  </a:lnTo>
                  <a:lnTo>
                    <a:pt x="8048" y="8595"/>
                  </a:lnTo>
                  <a:lnTo>
                    <a:pt x="7860" y="8851"/>
                  </a:lnTo>
                  <a:lnTo>
                    <a:pt x="7689" y="9142"/>
                  </a:lnTo>
                  <a:lnTo>
                    <a:pt x="7536" y="9467"/>
                  </a:lnTo>
                  <a:lnTo>
                    <a:pt x="7399" y="9808"/>
                  </a:lnTo>
                  <a:lnTo>
                    <a:pt x="7331" y="10133"/>
                  </a:lnTo>
                  <a:lnTo>
                    <a:pt x="7262" y="10492"/>
                  </a:lnTo>
                  <a:lnTo>
                    <a:pt x="7262" y="10851"/>
                  </a:lnTo>
                  <a:lnTo>
                    <a:pt x="7262" y="11210"/>
                  </a:lnTo>
                  <a:lnTo>
                    <a:pt x="7331" y="11568"/>
                  </a:lnTo>
                  <a:lnTo>
                    <a:pt x="7399" y="11927"/>
                  </a:lnTo>
                  <a:lnTo>
                    <a:pt x="7536" y="12269"/>
                  </a:lnTo>
                  <a:lnTo>
                    <a:pt x="7689" y="12560"/>
                  </a:lnTo>
                  <a:lnTo>
                    <a:pt x="7860" y="12850"/>
                  </a:lnTo>
                  <a:lnTo>
                    <a:pt x="8048" y="13106"/>
                  </a:lnTo>
                  <a:lnTo>
                    <a:pt x="8287" y="13380"/>
                  </a:lnTo>
                  <a:lnTo>
                    <a:pt x="8544" y="13602"/>
                  </a:lnTo>
                  <a:lnTo>
                    <a:pt x="8834" y="13807"/>
                  </a:lnTo>
                  <a:lnTo>
                    <a:pt x="9142" y="13995"/>
                  </a:lnTo>
                  <a:lnTo>
                    <a:pt x="9432" y="14166"/>
                  </a:lnTo>
                  <a:lnTo>
                    <a:pt x="9757" y="14268"/>
                  </a:lnTo>
                  <a:lnTo>
                    <a:pt x="10082" y="14354"/>
                  </a:lnTo>
                  <a:lnTo>
                    <a:pt x="10441" y="14388"/>
                  </a:lnTo>
                  <a:lnTo>
                    <a:pt x="10817" y="14422"/>
                  </a:lnTo>
                  <a:close/>
                </a:path>
              </a:pathLst>
            </a:custGeom>
            <a:solidFill>
              <a:srgbClr val="C0C0C0"/>
            </a:solidFill>
            <a:ln w="9525">
              <a:miter lim="800000"/>
              <a:headEnd/>
              <a:tailEnd/>
            </a:ln>
            <a:effectLst/>
            <a:scene3d>
              <a:camera prst="legacyPerspectiveFront">
                <a:rot lat="20099999" lon="1500000" rev="0"/>
              </a:camera>
              <a:lightRig rig="legacyFlat4" dir="b"/>
            </a:scene3d>
            <a:sp3d extrusionH="430200" prstMaterial="legacyMatte">
              <a:bevelT w="13500" h="13500" prst="angle"/>
              <a:bevelB w="13500" h="13500" prst="angle"/>
              <a:extrusionClr>
                <a:srgbClr val="C0C0C0"/>
              </a:extrusionClr>
            </a:sp3d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flatTx/>
            </a:bodyPr>
            <a:lstStyle/>
            <a:p>
              <a:endParaRPr lang="en-GB"/>
            </a:p>
          </p:txBody>
        </p:sp>
      </p:grpSp>
      <p:cxnSp>
        <p:nvCxnSpPr>
          <p:cNvPr id="33" name="Straight Arrow Connector 32"/>
          <p:cNvCxnSpPr/>
          <p:nvPr/>
        </p:nvCxnSpPr>
        <p:spPr bwMode="auto">
          <a:xfrm flipV="1">
            <a:off x="3565686" y="3881960"/>
            <a:ext cx="1016860" cy="1008140"/>
          </a:xfrm>
          <a:prstGeom prst="straightConnector1">
            <a:avLst/>
          </a:prstGeom>
          <a:noFill/>
          <a:ln w="19050" cap="flat" cmpd="sng" algn="ctr">
            <a:solidFill>
              <a:srgbClr val="7030A0"/>
            </a:solidFill>
            <a:prstDash val="sysDot"/>
            <a:round/>
            <a:headEnd type="none" w="med" len="med"/>
            <a:tailEnd type="triangle" w="lg" len="lg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39" name="Rectangle 38"/>
          <p:cNvSpPr/>
          <p:nvPr/>
        </p:nvSpPr>
        <p:spPr bwMode="auto">
          <a:xfrm>
            <a:off x="1060749" y="2241926"/>
            <a:ext cx="940490" cy="413290"/>
          </a:xfrm>
          <a:prstGeom prst="rect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3175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200" b="0" i="0" u="none" strike="noStrike" cap="none" normalizeH="0" baseline="0" smtClean="0">
              <a:ln>
                <a:noFill/>
              </a:ln>
              <a:solidFill>
                <a:srgbClr val="0F5494"/>
              </a:solidFill>
              <a:effectLst/>
              <a:latin typeface="Verdana" pitchFamily="34" charset="0"/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1039202" y="2307587"/>
            <a:ext cx="958158" cy="276999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GB" dirty="0" smtClean="0"/>
              <a:t>Inputs</a:t>
            </a:r>
            <a:endParaRPr lang="en-GB" dirty="0"/>
          </a:p>
        </p:txBody>
      </p:sp>
      <p:sp>
        <p:nvSpPr>
          <p:cNvPr id="53" name="Rectangle 52"/>
          <p:cNvSpPr/>
          <p:nvPr/>
        </p:nvSpPr>
        <p:spPr bwMode="auto">
          <a:xfrm>
            <a:off x="3500924" y="2236955"/>
            <a:ext cx="940490" cy="413290"/>
          </a:xfrm>
          <a:prstGeom prst="rect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3175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200" b="0" i="0" u="none" strike="noStrike" cap="none" normalizeH="0" baseline="0" smtClean="0">
              <a:ln>
                <a:noFill/>
              </a:ln>
              <a:solidFill>
                <a:srgbClr val="0F5494"/>
              </a:solidFill>
              <a:effectLst/>
              <a:latin typeface="Verdana" pitchFamily="34" charset="0"/>
            </a:endParaRPr>
          </a:p>
        </p:txBody>
      </p:sp>
      <p:sp>
        <p:nvSpPr>
          <p:cNvPr id="54" name="TextBox 53"/>
          <p:cNvSpPr txBox="1"/>
          <p:nvPr/>
        </p:nvSpPr>
        <p:spPr>
          <a:xfrm>
            <a:off x="3479377" y="2302616"/>
            <a:ext cx="958158" cy="276999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GB" dirty="0" smtClean="0"/>
              <a:t>  Process</a:t>
            </a:r>
            <a:endParaRPr lang="en-GB" dirty="0"/>
          </a:p>
        </p:txBody>
      </p:sp>
      <p:sp>
        <p:nvSpPr>
          <p:cNvPr id="56" name="Rectangle 55"/>
          <p:cNvSpPr/>
          <p:nvPr/>
        </p:nvSpPr>
        <p:spPr bwMode="auto">
          <a:xfrm>
            <a:off x="6033600" y="2236955"/>
            <a:ext cx="940490" cy="418261"/>
          </a:xfrm>
          <a:prstGeom prst="rect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3175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200" b="0" i="0" u="none" strike="noStrike" cap="none" normalizeH="0" baseline="0" smtClean="0">
              <a:ln>
                <a:noFill/>
              </a:ln>
              <a:solidFill>
                <a:srgbClr val="0F5494"/>
              </a:solidFill>
              <a:effectLst/>
              <a:latin typeface="Verdana" pitchFamily="34" charset="0"/>
            </a:endParaRPr>
          </a:p>
        </p:txBody>
      </p:sp>
      <p:sp>
        <p:nvSpPr>
          <p:cNvPr id="57" name="TextBox 56"/>
          <p:cNvSpPr txBox="1"/>
          <p:nvPr/>
        </p:nvSpPr>
        <p:spPr>
          <a:xfrm>
            <a:off x="6012053" y="2302617"/>
            <a:ext cx="958158" cy="276999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GB" dirty="0" smtClean="0"/>
              <a:t>Outputs</a:t>
            </a:r>
            <a:endParaRPr lang="en-GB" dirty="0"/>
          </a:p>
        </p:txBody>
      </p:sp>
      <p:cxnSp>
        <p:nvCxnSpPr>
          <p:cNvPr id="61" name="Straight Arrow Connector 60"/>
          <p:cNvCxnSpPr/>
          <p:nvPr/>
        </p:nvCxnSpPr>
        <p:spPr bwMode="auto">
          <a:xfrm>
            <a:off x="5028300" y="5661310"/>
            <a:ext cx="882593" cy="1"/>
          </a:xfrm>
          <a:prstGeom prst="straightConnector1">
            <a:avLst/>
          </a:prstGeom>
          <a:noFill/>
          <a:ln w="19050" cap="flat" cmpd="sng" algn="ctr">
            <a:solidFill>
              <a:srgbClr val="7030A0"/>
            </a:solidFill>
            <a:prstDash val="sysDot"/>
            <a:round/>
            <a:headEnd type="none" w="med" len="med"/>
            <a:tailEnd type="triangle" w="lg" len="lg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64" name="Straight Arrow Connector 63"/>
          <p:cNvCxnSpPr/>
          <p:nvPr/>
        </p:nvCxnSpPr>
        <p:spPr bwMode="auto">
          <a:xfrm>
            <a:off x="4769557" y="5320029"/>
            <a:ext cx="1181719" cy="0"/>
          </a:xfrm>
          <a:prstGeom prst="straightConnector1">
            <a:avLst/>
          </a:prstGeom>
          <a:noFill/>
          <a:ln w="19050" cap="flat" cmpd="sng" algn="ctr">
            <a:solidFill>
              <a:srgbClr val="7030A0"/>
            </a:solidFill>
            <a:prstDash val="dash"/>
            <a:round/>
            <a:headEnd type="none" w="med" len="med"/>
            <a:tailEnd type="triangle" w="lg" len="lg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</p:spTree>
    <p:extLst>
      <p:ext uri="{BB962C8B-B14F-4D97-AF65-F5344CB8AC3E}">
        <p14:creationId xmlns:p14="http://schemas.microsoft.com/office/powerpoint/2010/main" val="33982992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 smtClean="0"/>
              <a:t>A case study: European Semester</a:t>
            </a:r>
            <a:endParaRPr lang="en-US" altLang="en-US" dirty="0"/>
          </a:p>
        </p:txBody>
      </p:sp>
      <p:sp>
        <p:nvSpPr>
          <p:cNvPr id="8397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2492375"/>
            <a:ext cx="8363272" cy="3529013"/>
          </a:xfrm>
        </p:spPr>
        <p:txBody>
          <a:bodyPr/>
          <a:lstStyle/>
          <a:p>
            <a:pPr marL="0" indent="0">
              <a:buNone/>
            </a:pPr>
            <a:r>
              <a:rPr lang="en-GB" altLang="en-US" sz="1800" dirty="0" smtClean="0"/>
              <a:t>Implementation of the EU’s economic governance is organised in an annual cycle</a:t>
            </a:r>
            <a:r>
              <a:rPr lang="en-GB" altLang="en-US" sz="1800" dirty="0"/>
              <a:t> </a:t>
            </a:r>
            <a:r>
              <a:rPr lang="en-GB" altLang="en-US" sz="1800" dirty="0" smtClean="0"/>
              <a:t>– the European Semester – in which the European Commission, Council, Parliament and Member States interact.</a:t>
            </a:r>
          </a:p>
          <a:p>
            <a:pPr marL="0" indent="0">
              <a:buNone/>
            </a:pPr>
            <a:r>
              <a:rPr lang="en-GB" altLang="en-US" sz="1800" dirty="0" smtClean="0"/>
              <a:t>As part of the European Semester, the European Commission (COM) analyses the fiscal and structural reform policies of every Member State, provides recommendations, and monitors their implementation. </a:t>
            </a:r>
          </a:p>
          <a:p>
            <a:pPr marL="0" indent="0">
              <a:buNone/>
            </a:pPr>
            <a:r>
              <a:rPr lang="en-GB" altLang="en-US" sz="1800" dirty="0" smtClean="0"/>
              <a:t>COM produces economic forecasts aligned in time with key milestones in the European Semester process:</a:t>
            </a:r>
          </a:p>
          <a:p>
            <a:pPr marL="0" indent="0">
              <a:buNone/>
            </a:pPr>
            <a:r>
              <a:rPr lang="en-US" altLang="en-US" sz="1800" dirty="0" smtClean="0">
                <a:solidFill>
                  <a:schemeClr val="tx1"/>
                </a:solidFill>
              </a:rPr>
              <a:t>November: COM </a:t>
            </a:r>
            <a:r>
              <a:rPr lang="en-US" altLang="en-US" sz="1800" dirty="0">
                <a:solidFill>
                  <a:schemeClr val="tx1"/>
                </a:solidFill>
              </a:rPr>
              <a:t>publishes the Annual Growth </a:t>
            </a:r>
            <a:r>
              <a:rPr lang="en-US" altLang="en-US" sz="1800" dirty="0" smtClean="0">
                <a:solidFill>
                  <a:schemeClr val="tx1"/>
                </a:solidFill>
              </a:rPr>
              <a:t>Survey (AGS), </a:t>
            </a:r>
            <a:r>
              <a:rPr lang="en-US" altLang="en-US" sz="1800" dirty="0">
                <a:solidFill>
                  <a:schemeClr val="tx1"/>
                </a:solidFill>
              </a:rPr>
              <a:t>setting out proposals for EU priorities in the coming </a:t>
            </a:r>
            <a:r>
              <a:rPr lang="en-US" altLang="en-US" sz="1800" dirty="0" smtClean="0">
                <a:solidFill>
                  <a:schemeClr val="tx1"/>
                </a:solidFill>
              </a:rPr>
              <a:t>year</a:t>
            </a:r>
          </a:p>
          <a:p>
            <a:pPr marL="0" indent="0">
              <a:buNone/>
            </a:pPr>
            <a:r>
              <a:rPr lang="en-US" altLang="en-US" sz="1800" dirty="0" smtClean="0">
                <a:solidFill>
                  <a:schemeClr val="tx1"/>
                </a:solidFill>
              </a:rPr>
              <a:t>May: COM </a:t>
            </a:r>
            <a:r>
              <a:rPr lang="en-US" altLang="en-US" sz="1800" dirty="0">
                <a:solidFill>
                  <a:schemeClr val="tx1"/>
                </a:solidFill>
              </a:rPr>
              <a:t>proposes country specific recommendations (CSRs) on economic and budgetary policies</a:t>
            </a:r>
          </a:p>
          <a:p>
            <a:pPr marL="0" indent="0">
              <a:buNone/>
            </a:pPr>
            <a:r>
              <a:rPr lang="en-GB" altLang="en-US" sz="1200" dirty="0" smtClean="0">
                <a:hlinkClick r:id="rId2"/>
              </a:rPr>
              <a:t>http://ec.europa.eu/economy_finance/economic_governance/the_european_semester/index_en.htm</a:t>
            </a:r>
            <a:endParaRPr lang="en-GB" altLang="en-US" sz="2000" dirty="0" smtClean="0"/>
          </a:p>
          <a:p>
            <a:pPr marL="0" indent="0">
              <a:buNone/>
            </a:pPr>
            <a:endParaRPr lang="en-US" altLang="en-US" sz="2000" dirty="0"/>
          </a:p>
        </p:txBody>
      </p:sp>
    </p:spTree>
    <p:extLst>
      <p:ext uri="{BB962C8B-B14F-4D97-AF65-F5344CB8AC3E}">
        <p14:creationId xmlns:p14="http://schemas.microsoft.com/office/powerpoint/2010/main" val="19973548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 smtClean="0"/>
              <a:t>A case study: DG ECFIN economic forecasts (Spring forecast 2016)</a:t>
            </a:r>
            <a:endParaRPr lang="en-US" altLang="en-US" dirty="0"/>
          </a:p>
        </p:txBody>
      </p:sp>
      <p:sp>
        <p:nvSpPr>
          <p:cNvPr id="8397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altLang="en-US" sz="2000" u="sng" dirty="0" smtClean="0"/>
              <a:t>Temporal coverage</a:t>
            </a:r>
            <a:r>
              <a:rPr lang="en-US" altLang="en-US" sz="2000" dirty="0" smtClean="0"/>
              <a:t>: 2016 &amp; 2017 (2016Q1 to 2017Q4)</a:t>
            </a:r>
          </a:p>
          <a:p>
            <a:pPr marL="0" indent="0">
              <a:buNone/>
            </a:pPr>
            <a:r>
              <a:rPr lang="en-US" altLang="en-US" sz="2000" u="sng" dirty="0" smtClean="0"/>
              <a:t>Geographical coverage</a:t>
            </a:r>
            <a:r>
              <a:rPr lang="en-US" altLang="en-US" sz="2000" dirty="0" smtClean="0"/>
              <a:t>: EU/EA, EU member States, US, JP</a:t>
            </a:r>
          </a:p>
          <a:p>
            <a:pPr marL="0" indent="0">
              <a:buNone/>
            </a:pPr>
            <a:r>
              <a:rPr lang="en-US" altLang="en-US" sz="2000" u="sng" dirty="0" smtClean="0"/>
              <a:t>Frequency</a:t>
            </a:r>
            <a:r>
              <a:rPr lang="en-US" altLang="en-US" sz="2000" dirty="0" smtClean="0"/>
              <a:t>: annual, except for GDP and HICP (quarterly)</a:t>
            </a:r>
          </a:p>
          <a:p>
            <a:pPr marL="0" indent="0">
              <a:buNone/>
            </a:pPr>
            <a:r>
              <a:rPr lang="en-US" altLang="en-US" sz="2000" u="sng" dirty="0" smtClean="0"/>
              <a:t>Variables coverage</a:t>
            </a:r>
            <a:r>
              <a:rPr lang="en-US" altLang="en-US" sz="2000" dirty="0" smtClean="0"/>
              <a:t>: GDP and components, deflators, HICP, population, employment, general government finance, current account balance, exchange rates</a:t>
            </a:r>
          </a:p>
          <a:p>
            <a:pPr marL="0" indent="0">
              <a:buNone/>
            </a:pPr>
            <a:r>
              <a:rPr lang="en-US" altLang="en-US" sz="2000" u="sng" dirty="0" smtClean="0"/>
              <a:t>Inputs</a:t>
            </a:r>
            <a:r>
              <a:rPr lang="en-US" altLang="en-US" sz="2000" dirty="0" smtClean="0"/>
              <a:t>: historic data for variables covered from ESTAT, national sources, commercial suppliers, monthly data, business and consumer surveys, …</a:t>
            </a:r>
          </a:p>
          <a:p>
            <a:pPr marL="0" indent="0">
              <a:buNone/>
            </a:pPr>
            <a:r>
              <a:rPr lang="en-US" altLang="en-US" sz="2000" u="sng" dirty="0" smtClean="0"/>
              <a:t>Published</a:t>
            </a:r>
            <a:r>
              <a:rPr lang="en-US" altLang="en-US" sz="2000" dirty="0" smtClean="0"/>
              <a:t>: 03/05/2016</a:t>
            </a:r>
          </a:p>
          <a:p>
            <a:pPr marL="0" indent="0">
              <a:buNone/>
            </a:pPr>
            <a:r>
              <a:rPr lang="en-US" altLang="en-US" sz="1600" dirty="0">
                <a:hlinkClick r:id="rId3"/>
              </a:rPr>
              <a:t>http://</a:t>
            </a:r>
            <a:r>
              <a:rPr lang="en-US" altLang="en-US" sz="1600" dirty="0" smtClean="0">
                <a:hlinkClick r:id="rId3"/>
              </a:rPr>
              <a:t>ec.europa.eu/economy_finance/publications/eeip/pdf/ip025_en.pdf</a:t>
            </a:r>
            <a:r>
              <a:rPr lang="en-US" altLang="en-US" sz="1600" dirty="0" smtClean="0"/>
              <a:t> </a:t>
            </a:r>
            <a:endParaRPr lang="en-US" altLang="en-US" sz="1600" dirty="0"/>
          </a:p>
        </p:txBody>
      </p:sp>
    </p:spTree>
    <p:extLst>
      <p:ext uri="{BB962C8B-B14F-4D97-AF65-F5344CB8AC3E}">
        <p14:creationId xmlns:p14="http://schemas.microsoft.com/office/powerpoint/2010/main" val="40962488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 smtClean="0"/>
              <a:t>ESTAT releases end April 2016</a:t>
            </a:r>
            <a:endParaRPr lang="en-US" altLang="en-US" dirty="0"/>
          </a:p>
        </p:txBody>
      </p:sp>
      <p:sp>
        <p:nvSpPr>
          <p:cNvPr id="8397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en-US" sz="2000" dirty="0" smtClean="0">
                <a:solidFill>
                  <a:srgbClr val="3E6FD2"/>
                </a:solidFill>
              </a:rPr>
              <a:t>08/03/	GDP and main aggregates (2015Q4)</a:t>
            </a:r>
          </a:p>
          <a:p>
            <a:r>
              <a:rPr lang="en-US" altLang="en-US" sz="2000" dirty="0" smtClean="0"/>
              <a:t>…</a:t>
            </a:r>
          </a:p>
          <a:p>
            <a:r>
              <a:rPr lang="en-US" altLang="en-US" sz="2000" dirty="0" smtClean="0"/>
              <a:t>19/04/	monthly </a:t>
            </a:r>
            <a:r>
              <a:rPr lang="en-US" altLang="en-US" sz="2000" dirty="0" err="1" smtClean="0"/>
              <a:t>BoP</a:t>
            </a:r>
            <a:r>
              <a:rPr lang="en-US" altLang="en-US" sz="2000" dirty="0" smtClean="0"/>
              <a:t> (Feb 2016)</a:t>
            </a:r>
          </a:p>
          <a:p>
            <a:r>
              <a:rPr lang="en-US" altLang="en-US" sz="2000" dirty="0" smtClean="0">
                <a:solidFill>
                  <a:srgbClr val="FF0000"/>
                </a:solidFill>
              </a:rPr>
              <a:t>21/04/	EDP spring notification release (2015)</a:t>
            </a:r>
          </a:p>
          <a:p>
            <a:r>
              <a:rPr lang="en-US" altLang="en-US" sz="2000" dirty="0" smtClean="0">
                <a:solidFill>
                  <a:srgbClr val="FF0000"/>
                </a:solidFill>
              </a:rPr>
              <a:t>22/04/	QGFS release (2015Q4)</a:t>
            </a:r>
          </a:p>
          <a:p>
            <a:r>
              <a:rPr lang="en-US" altLang="en-US" sz="2000" dirty="0" smtClean="0">
                <a:solidFill>
                  <a:srgbClr val="7030A0"/>
                </a:solidFill>
              </a:rPr>
              <a:t>29/04/	preliminary GDP flash release (2016Q1)</a:t>
            </a:r>
          </a:p>
          <a:p>
            <a:r>
              <a:rPr lang="en-US" altLang="en-US" sz="2000" dirty="0" smtClean="0"/>
              <a:t>29/04/	Unemployment (March 2016)</a:t>
            </a:r>
          </a:p>
          <a:p>
            <a:r>
              <a:rPr lang="en-US" altLang="en-US" sz="2000" dirty="0" smtClean="0"/>
              <a:t>29/04/	Inflation (HICP) (April 2016)</a:t>
            </a:r>
          </a:p>
          <a:p>
            <a:r>
              <a:rPr lang="en-US" altLang="en-US" sz="2000" dirty="0" smtClean="0"/>
              <a:t>…</a:t>
            </a:r>
          </a:p>
          <a:p>
            <a:r>
              <a:rPr lang="en-US" altLang="en-US" sz="2000" dirty="0" smtClean="0">
                <a:solidFill>
                  <a:srgbClr val="7030A0"/>
                </a:solidFill>
              </a:rPr>
              <a:t>13/05/	GDP flash release (2016Q1)</a:t>
            </a:r>
            <a:endParaRPr lang="en-US" altLang="en-US" sz="2000" dirty="0">
              <a:solidFill>
                <a:srgbClr val="7030A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551447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 smtClean="0"/>
              <a:t>ECFIN forecast calendar (SF 2016)</a:t>
            </a:r>
            <a:endParaRPr lang="en-US" altLang="en-US" dirty="0"/>
          </a:p>
        </p:txBody>
      </p:sp>
      <p:sp>
        <p:nvSpPr>
          <p:cNvPr id="8397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en-US" sz="2000" dirty="0" smtClean="0"/>
              <a:t>02/03/	Kick-off seminar</a:t>
            </a:r>
          </a:p>
          <a:p>
            <a:r>
              <a:rPr lang="en-US" altLang="en-US" sz="2000" dirty="0" smtClean="0"/>
              <a:t>…</a:t>
            </a:r>
          </a:p>
          <a:p>
            <a:r>
              <a:rPr lang="en-US" altLang="en-US" sz="2000" dirty="0" smtClean="0">
                <a:solidFill>
                  <a:srgbClr val="FF0000"/>
                </a:solidFill>
              </a:rPr>
              <a:t>22/04/	Cut-off (12:00)</a:t>
            </a:r>
          </a:p>
          <a:p>
            <a:r>
              <a:rPr lang="en-US" altLang="en-US" sz="2000" dirty="0" smtClean="0">
                <a:solidFill>
                  <a:srgbClr val="FF0000"/>
                </a:solidFill>
              </a:rPr>
              <a:t>22/04/	Trade consistency exercise (</a:t>
            </a:r>
            <a:r>
              <a:rPr lang="en-US" altLang="en-US" sz="2000" dirty="0">
                <a:solidFill>
                  <a:srgbClr val="FF0000"/>
                </a:solidFill>
              </a:rPr>
              <a:t>F</a:t>
            </a:r>
            <a:r>
              <a:rPr lang="en-US" altLang="en-US" sz="2000" dirty="0" smtClean="0">
                <a:solidFill>
                  <a:srgbClr val="FF0000"/>
                </a:solidFill>
              </a:rPr>
              <a:t>ri)</a:t>
            </a:r>
          </a:p>
          <a:p>
            <a:r>
              <a:rPr lang="en-US" altLang="en-US" sz="2000" dirty="0" smtClean="0"/>
              <a:t>25/04/	Final text contributions (Mon)</a:t>
            </a:r>
          </a:p>
          <a:p>
            <a:r>
              <a:rPr lang="en-US" altLang="en-US" sz="2000" dirty="0" smtClean="0"/>
              <a:t>29/04/	Final text merge (Fri)</a:t>
            </a:r>
          </a:p>
          <a:p>
            <a:r>
              <a:rPr lang="en-US" altLang="en-US" sz="2000" dirty="0" smtClean="0"/>
              <a:t>02/05/	Printing</a:t>
            </a:r>
          </a:p>
          <a:p>
            <a:r>
              <a:rPr lang="en-US" altLang="en-US" sz="2000" dirty="0" smtClean="0"/>
              <a:t>…</a:t>
            </a:r>
          </a:p>
          <a:p>
            <a:r>
              <a:rPr lang="en-US" altLang="en-US" sz="2000" b="1" dirty="0">
                <a:solidFill>
                  <a:srgbClr val="FFC000"/>
                </a:solidFill>
              </a:rPr>
              <a:t>0</a:t>
            </a:r>
            <a:r>
              <a:rPr lang="en-US" altLang="en-US" sz="2000" b="1" dirty="0" smtClean="0">
                <a:solidFill>
                  <a:srgbClr val="FFC000"/>
                </a:solidFill>
              </a:rPr>
              <a:t>3/05/	Release (2016 - 2017)</a:t>
            </a:r>
          </a:p>
          <a:p>
            <a:pPr marL="360000" indent="720000">
              <a:spcBef>
                <a:spcPts val="1800"/>
              </a:spcBef>
            </a:pPr>
            <a:r>
              <a:rPr lang="en-US" altLang="en-US" sz="2000" dirty="0"/>
              <a:t>18/05/	adoption of CSR package</a:t>
            </a:r>
          </a:p>
          <a:p>
            <a:endParaRPr lang="en-US" altLang="en-US" sz="2000" dirty="0"/>
          </a:p>
        </p:txBody>
      </p:sp>
    </p:spTree>
    <p:extLst>
      <p:ext uri="{BB962C8B-B14F-4D97-AF65-F5344CB8AC3E}">
        <p14:creationId xmlns:p14="http://schemas.microsoft.com/office/powerpoint/2010/main" val="1377585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/>
              <a:t>A case study: Timing</a:t>
            </a:r>
          </a:p>
        </p:txBody>
      </p:sp>
      <p:cxnSp>
        <p:nvCxnSpPr>
          <p:cNvPr id="4" name="Straight Arrow Connector 3"/>
          <p:cNvCxnSpPr/>
          <p:nvPr/>
        </p:nvCxnSpPr>
        <p:spPr bwMode="auto">
          <a:xfrm flipV="1">
            <a:off x="1726665" y="3870127"/>
            <a:ext cx="6085785" cy="9703"/>
          </a:xfrm>
          <a:prstGeom prst="straightConnector1">
            <a:avLst/>
          </a:prstGeom>
          <a:noFill/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stealth" w="lg" len="lg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9" name="Straight Connector 8"/>
          <p:cNvCxnSpPr/>
          <p:nvPr/>
        </p:nvCxnSpPr>
        <p:spPr bwMode="auto">
          <a:xfrm>
            <a:off x="1056870" y="3877929"/>
            <a:ext cx="648090" cy="5907"/>
          </a:xfrm>
          <a:prstGeom prst="line">
            <a:avLst/>
          </a:prstGeom>
          <a:noFill/>
          <a:ln w="19050" cap="flat" cmpd="sng" algn="ctr">
            <a:solidFill>
              <a:schemeClr val="tx1"/>
            </a:solidFill>
            <a:prstDash val="sysDash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0" name="Rectangle 9"/>
          <p:cNvSpPr/>
          <p:nvPr/>
        </p:nvSpPr>
        <p:spPr bwMode="auto">
          <a:xfrm>
            <a:off x="2497070" y="3388353"/>
            <a:ext cx="2880400" cy="963548"/>
          </a:xfrm>
          <a:prstGeom prst="rect">
            <a:avLst/>
          </a:prstGeom>
          <a:noFill/>
          <a:ln w="31750" cap="flat" cmpd="sng" algn="ctr">
            <a:solidFill>
              <a:srgbClr val="00B05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3175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200" b="0" i="0" u="none" strike="noStrike" cap="none" normalizeH="0" baseline="0" smtClean="0">
              <a:ln>
                <a:noFill/>
              </a:ln>
              <a:solidFill>
                <a:srgbClr val="0F5494"/>
              </a:solidFill>
              <a:effectLst/>
              <a:latin typeface="Verdana" pitchFamily="34" charset="0"/>
            </a:endParaRPr>
          </a:p>
        </p:txBody>
      </p:sp>
      <p:cxnSp>
        <p:nvCxnSpPr>
          <p:cNvPr id="12" name="Straight Arrow Connector 11"/>
          <p:cNvCxnSpPr/>
          <p:nvPr/>
        </p:nvCxnSpPr>
        <p:spPr bwMode="auto">
          <a:xfrm flipV="1">
            <a:off x="1488930" y="3879829"/>
            <a:ext cx="1016860" cy="1008140"/>
          </a:xfrm>
          <a:prstGeom prst="straightConnector1">
            <a:avLst/>
          </a:prstGeom>
          <a:noFill/>
          <a:ln w="19050" cap="flat" cmpd="sng" algn="ctr">
            <a:solidFill>
              <a:srgbClr val="FF0000"/>
            </a:solidFill>
            <a:prstDash val="solid"/>
            <a:round/>
            <a:headEnd type="none" w="med" len="med"/>
            <a:tailEnd type="triangle" w="lg" len="lg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1" name="Straight Arrow Connector 20"/>
          <p:cNvCxnSpPr/>
          <p:nvPr/>
        </p:nvCxnSpPr>
        <p:spPr bwMode="auto">
          <a:xfrm>
            <a:off x="768830" y="2888290"/>
            <a:ext cx="999420" cy="1004133"/>
          </a:xfrm>
          <a:prstGeom prst="straightConnector1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lg" len="lg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3" name="Straight Arrow Connector 22"/>
          <p:cNvCxnSpPr/>
          <p:nvPr/>
        </p:nvCxnSpPr>
        <p:spPr bwMode="auto">
          <a:xfrm>
            <a:off x="1416920" y="2879703"/>
            <a:ext cx="999420" cy="1004133"/>
          </a:xfrm>
          <a:prstGeom prst="straightConnector1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lg" len="lg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4" name="Straight Arrow Connector 23"/>
          <p:cNvCxnSpPr/>
          <p:nvPr/>
        </p:nvCxnSpPr>
        <p:spPr bwMode="auto">
          <a:xfrm flipV="1">
            <a:off x="1056870" y="3883836"/>
            <a:ext cx="1016860" cy="1008140"/>
          </a:xfrm>
          <a:prstGeom prst="straightConnector1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lg" len="lg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5" name="Straight Arrow Connector 24"/>
          <p:cNvCxnSpPr/>
          <p:nvPr/>
        </p:nvCxnSpPr>
        <p:spPr bwMode="auto">
          <a:xfrm flipV="1">
            <a:off x="899490" y="3879829"/>
            <a:ext cx="589440" cy="576080"/>
          </a:xfrm>
          <a:prstGeom prst="straightConnector1">
            <a:avLst/>
          </a:prstGeom>
          <a:noFill/>
          <a:ln w="19050" cap="flat" cmpd="sng" algn="ctr">
            <a:solidFill>
              <a:srgbClr val="2D5EC1"/>
            </a:solidFill>
            <a:prstDash val="solid"/>
            <a:round/>
            <a:headEnd type="none" w="med" len="med"/>
            <a:tailEnd type="triangle" w="lg" len="lg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8" name="Straight Arrow Connector 27"/>
          <p:cNvCxnSpPr/>
          <p:nvPr/>
        </p:nvCxnSpPr>
        <p:spPr bwMode="auto">
          <a:xfrm>
            <a:off x="5458200" y="3877929"/>
            <a:ext cx="936130" cy="928116"/>
          </a:xfrm>
          <a:prstGeom prst="straightConnector1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lg" len="lg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9" name="Straight Arrow Connector 28"/>
          <p:cNvCxnSpPr/>
          <p:nvPr/>
        </p:nvCxnSpPr>
        <p:spPr bwMode="auto">
          <a:xfrm flipV="1">
            <a:off x="5377470" y="2884283"/>
            <a:ext cx="1016860" cy="1008140"/>
          </a:xfrm>
          <a:prstGeom prst="straightConnector1">
            <a:avLst/>
          </a:prstGeom>
          <a:noFill/>
          <a:ln w="19050" cap="flat" cmpd="sng" algn="ctr">
            <a:solidFill>
              <a:srgbClr val="FFC000"/>
            </a:solidFill>
            <a:prstDash val="solid"/>
            <a:round/>
            <a:headEnd type="none" w="med" len="med"/>
            <a:tailEnd type="triangle" w="lg" len="lg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0" name="Straight Arrow Connector 29"/>
          <p:cNvCxnSpPr/>
          <p:nvPr/>
        </p:nvCxnSpPr>
        <p:spPr bwMode="auto">
          <a:xfrm>
            <a:off x="5912977" y="3887842"/>
            <a:ext cx="544643" cy="568067"/>
          </a:xfrm>
          <a:prstGeom prst="straightConnector1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lg" len="lg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1" name="Straight Arrow Connector 30"/>
          <p:cNvCxnSpPr/>
          <p:nvPr/>
        </p:nvCxnSpPr>
        <p:spPr bwMode="auto">
          <a:xfrm flipV="1">
            <a:off x="6169580" y="3140960"/>
            <a:ext cx="706740" cy="736969"/>
          </a:xfrm>
          <a:prstGeom prst="straightConnector1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lg" len="lg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2" name="Straight Arrow Connector 31"/>
          <p:cNvCxnSpPr/>
          <p:nvPr/>
        </p:nvCxnSpPr>
        <p:spPr bwMode="auto">
          <a:xfrm flipV="1">
            <a:off x="6465660" y="3877929"/>
            <a:ext cx="1016860" cy="1008140"/>
          </a:xfrm>
          <a:prstGeom prst="straightConnector1">
            <a:avLst/>
          </a:prstGeom>
          <a:noFill/>
          <a:ln w="19050" cap="flat" cmpd="sng" algn="ctr">
            <a:solidFill>
              <a:srgbClr val="7030A0"/>
            </a:solidFill>
            <a:prstDash val="dash"/>
            <a:round/>
            <a:headEnd type="none" w="med" len="med"/>
            <a:tailEnd type="triangle" w="lg" len="lg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grpSp>
        <p:nvGrpSpPr>
          <p:cNvPr id="35" name="Group 2"/>
          <p:cNvGrpSpPr>
            <a:grpSpLocks/>
          </p:cNvGrpSpPr>
          <p:nvPr/>
        </p:nvGrpSpPr>
        <p:grpSpPr bwMode="auto">
          <a:xfrm>
            <a:off x="2526122" y="3472193"/>
            <a:ext cx="788185" cy="677420"/>
            <a:chOff x="1632" y="1248"/>
            <a:chExt cx="2682" cy="2286"/>
          </a:xfrm>
        </p:grpSpPr>
        <p:sp>
          <p:nvSpPr>
            <p:cNvPr id="36" name="Gear"/>
            <p:cNvSpPr>
              <a:spLocks noEditPoints="1" noChangeArrowheads="1"/>
            </p:cNvSpPr>
            <p:nvPr/>
          </p:nvSpPr>
          <p:spPr bwMode="auto">
            <a:xfrm>
              <a:off x="3119" y="1248"/>
              <a:ext cx="1195" cy="1048"/>
            </a:xfrm>
            <a:custGeom>
              <a:avLst/>
              <a:gdLst>
                <a:gd name="T0" fmla="*/ 10800 w 21600"/>
                <a:gd name="T1" fmla="*/ 0 h 21600"/>
                <a:gd name="T2" fmla="*/ 21600 w 21600"/>
                <a:gd name="T3" fmla="*/ 10800 h 21600"/>
                <a:gd name="T4" fmla="*/ 10800 w 21600"/>
                <a:gd name="T5" fmla="*/ 21600 h 21600"/>
                <a:gd name="T6" fmla="*/ 0 w 21600"/>
                <a:gd name="T7" fmla="*/ 10800 h 21600"/>
                <a:gd name="T8" fmla="*/ 4374 w 21600"/>
                <a:gd name="T9" fmla="*/ 3964 h 21600"/>
                <a:gd name="T10" fmla="*/ 17841 w 21600"/>
                <a:gd name="T11" fmla="*/ 17635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T8" t="T9" r="T10" b="T11"/>
              <a:pathLst>
                <a:path w="21600" h="21600">
                  <a:moveTo>
                    <a:pt x="9689" y="1725"/>
                  </a:moveTo>
                  <a:lnTo>
                    <a:pt x="10304" y="85"/>
                  </a:lnTo>
                  <a:lnTo>
                    <a:pt x="11637" y="85"/>
                  </a:lnTo>
                  <a:lnTo>
                    <a:pt x="12303" y="1777"/>
                  </a:lnTo>
                  <a:lnTo>
                    <a:pt x="13072" y="1931"/>
                  </a:lnTo>
                  <a:lnTo>
                    <a:pt x="14303" y="598"/>
                  </a:lnTo>
                  <a:lnTo>
                    <a:pt x="15533" y="1110"/>
                  </a:lnTo>
                  <a:lnTo>
                    <a:pt x="15584" y="2905"/>
                  </a:lnTo>
                  <a:lnTo>
                    <a:pt x="16405" y="3520"/>
                  </a:lnTo>
                  <a:lnTo>
                    <a:pt x="17891" y="2751"/>
                  </a:lnTo>
                  <a:lnTo>
                    <a:pt x="18917" y="3674"/>
                  </a:lnTo>
                  <a:lnTo>
                    <a:pt x="18199" y="5314"/>
                  </a:lnTo>
                  <a:lnTo>
                    <a:pt x="18763" y="6083"/>
                  </a:lnTo>
                  <a:lnTo>
                    <a:pt x="20403" y="6032"/>
                  </a:lnTo>
                  <a:lnTo>
                    <a:pt x="20865" y="7211"/>
                  </a:lnTo>
                  <a:lnTo>
                    <a:pt x="19737" y="8185"/>
                  </a:lnTo>
                  <a:lnTo>
                    <a:pt x="20096" y="9723"/>
                  </a:lnTo>
                  <a:lnTo>
                    <a:pt x="21634" y="10287"/>
                  </a:lnTo>
                  <a:lnTo>
                    <a:pt x="21582" y="11620"/>
                  </a:lnTo>
                  <a:lnTo>
                    <a:pt x="20147" y="12184"/>
                  </a:lnTo>
                  <a:lnTo>
                    <a:pt x="19942" y="13158"/>
                  </a:lnTo>
                  <a:lnTo>
                    <a:pt x="21070" y="14234"/>
                  </a:lnTo>
                  <a:lnTo>
                    <a:pt x="20608" y="15362"/>
                  </a:lnTo>
                  <a:lnTo>
                    <a:pt x="19019" y="15465"/>
                  </a:lnTo>
                  <a:lnTo>
                    <a:pt x="18404" y="16439"/>
                  </a:lnTo>
                  <a:lnTo>
                    <a:pt x="19122" y="17925"/>
                  </a:lnTo>
                  <a:lnTo>
                    <a:pt x="18096" y="18797"/>
                  </a:lnTo>
                  <a:lnTo>
                    <a:pt x="16763" y="18284"/>
                  </a:lnTo>
                  <a:lnTo>
                    <a:pt x="15431" y="19002"/>
                  </a:lnTo>
                  <a:lnTo>
                    <a:pt x="15277" y="20848"/>
                  </a:lnTo>
                  <a:lnTo>
                    <a:pt x="14149" y="21155"/>
                  </a:lnTo>
                  <a:lnTo>
                    <a:pt x="13021" y="19925"/>
                  </a:lnTo>
                  <a:lnTo>
                    <a:pt x="12252" y="20181"/>
                  </a:lnTo>
                  <a:lnTo>
                    <a:pt x="11739" y="21668"/>
                  </a:lnTo>
                  <a:lnTo>
                    <a:pt x="10201" y="21668"/>
                  </a:lnTo>
                  <a:lnTo>
                    <a:pt x="9740" y="20130"/>
                  </a:lnTo>
                  <a:lnTo>
                    <a:pt x="8253" y="19771"/>
                  </a:lnTo>
                  <a:lnTo>
                    <a:pt x="7125" y="21001"/>
                  </a:lnTo>
                  <a:lnTo>
                    <a:pt x="5895" y="20489"/>
                  </a:lnTo>
                  <a:lnTo>
                    <a:pt x="5946" y="18592"/>
                  </a:lnTo>
                  <a:lnTo>
                    <a:pt x="5177" y="18131"/>
                  </a:lnTo>
                  <a:lnTo>
                    <a:pt x="3383" y="18848"/>
                  </a:lnTo>
                  <a:lnTo>
                    <a:pt x="2614" y="17874"/>
                  </a:lnTo>
                  <a:lnTo>
                    <a:pt x="3383" y="16182"/>
                  </a:lnTo>
                  <a:lnTo>
                    <a:pt x="2922" y="15465"/>
                  </a:lnTo>
                  <a:lnTo>
                    <a:pt x="922" y="15516"/>
                  </a:lnTo>
                  <a:lnTo>
                    <a:pt x="512" y="14234"/>
                  </a:lnTo>
                  <a:lnTo>
                    <a:pt x="1948" y="12901"/>
                  </a:lnTo>
                  <a:lnTo>
                    <a:pt x="1896" y="12184"/>
                  </a:lnTo>
                  <a:lnTo>
                    <a:pt x="0" y="11415"/>
                  </a:lnTo>
                  <a:lnTo>
                    <a:pt x="51" y="10031"/>
                  </a:lnTo>
                  <a:lnTo>
                    <a:pt x="1948" y="9313"/>
                  </a:lnTo>
                  <a:lnTo>
                    <a:pt x="2101" y="8595"/>
                  </a:lnTo>
                  <a:lnTo>
                    <a:pt x="615" y="7160"/>
                  </a:lnTo>
                  <a:lnTo>
                    <a:pt x="1127" y="5878"/>
                  </a:lnTo>
                  <a:lnTo>
                    <a:pt x="3178" y="5981"/>
                  </a:lnTo>
                  <a:lnTo>
                    <a:pt x="3588" y="5417"/>
                  </a:lnTo>
                  <a:lnTo>
                    <a:pt x="2819" y="3520"/>
                  </a:lnTo>
                  <a:lnTo>
                    <a:pt x="3742" y="2597"/>
                  </a:lnTo>
                  <a:lnTo>
                    <a:pt x="5536" y="3417"/>
                  </a:lnTo>
                  <a:lnTo>
                    <a:pt x="6049" y="3058"/>
                  </a:lnTo>
                  <a:lnTo>
                    <a:pt x="6100" y="1264"/>
                  </a:lnTo>
                  <a:lnTo>
                    <a:pt x="7228" y="700"/>
                  </a:lnTo>
                  <a:lnTo>
                    <a:pt x="8510" y="2033"/>
                  </a:lnTo>
                  <a:lnTo>
                    <a:pt x="9689" y="1725"/>
                  </a:lnTo>
                  <a:close/>
                  <a:moveTo>
                    <a:pt x="10817" y="14422"/>
                  </a:moveTo>
                  <a:lnTo>
                    <a:pt x="11175" y="14388"/>
                  </a:lnTo>
                  <a:lnTo>
                    <a:pt x="11534" y="14354"/>
                  </a:lnTo>
                  <a:lnTo>
                    <a:pt x="11893" y="14268"/>
                  </a:lnTo>
                  <a:lnTo>
                    <a:pt x="12218" y="14166"/>
                  </a:lnTo>
                  <a:lnTo>
                    <a:pt x="12508" y="13995"/>
                  </a:lnTo>
                  <a:lnTo>
                    <a:pt x="12816" y="13807"/>
                  </a:lnTo>
                  <a:lnTo>
                    <a:pt x="13106" y="13602"/>
                  </a:lnTo>
                  <a:lnTo>
                    <a:pt x="13329" y="13380"/>
                  </a:lnTo>
                  <a:lnTo>
                    <a:pt x="13568" y="13106"/>
                  </a:lnTo>
                  <a:lnTo>
                    <a:pt x="13790" y="12850"/>
                  </a:lnTo>
                  <a:lnTo>
                    <a:pt x="13961" y="12560"/>
                  </a:lnTo>
                  <a:lnTo>
                    <a:pt x="14115" y="12269"/>
                  </a:lnTo>
                  <a:lnTo>
                    <a:pt x="14217" y="11927"/>
                  </a:lnTo>
                  <a:lnTo>
                    <a:pt x="14320" y="11568"/>
                  </a:lnTo>
                  <a:lnTo>
                    <a:pt x="14388" y="11210"/>
                  </a:lnTo>
                  <a:lnTo>
                    <a:pt x="14388" y="10851"/>
                  </a:lnTo>
                  <a:lnTo>
                    <a:pt x="14388" y="10492"/>
                  </a:lnTo>
                  <a:lnTo>
                    <a:pt x="14320" y="10133"/>
                  </a:lnTo>
                  <a:lnTo>
                    <a:pt x="14217" y="9808"/>
                  </a:lnTo>
                  <a:lnTo>
                    <a:pt x="14115" y="9467"/>
                  </a:lnTo>
                  <a:lnTo>
                    <a:pt x="13961" y="9142"/>
                  </a:lnTo>
                  <a:lnTo>
                    <a:pt x="13790" y="8851"/>
                  </a:lnTo>
                  <a:lnTo>
                    <a:pt x="13568" y="8595"/>
                  </a:lnTo>
                  <a:lnTo>
                    <a:pt x="13329" y="8322"/>
                  </a:lnTo>
                  <a:lnTo>
                    <a:pt x="13106" y="8100"/>
                  </a:lnTo>
                  <a:lnTo>
                    <a:pt x="12816" y="7894"/>
                  </a:lnTo>
                  <a:lnTo>
                    <a:pt x="12508" y="7741"/>
                  </a:lnTo>
                  <a:lnTo>
                    <a:pt x="12218" y="7570"/>
                  </a:lnTo>
                  <a:lnTo>
                    <a:pt x="11893" y="7433"/>
                  </a:lnTo>
                  <a:lnTo>
                    <a:pt x="11534" y="7382"/>
                  </a:lnTo>
                  <a:lnTo>
                    <a:pt x="11175" y="7313"/>
                  </a:lnTo>
                  <a:lnTo>
                    <a:pt x="10817" y="7313"/>
                  </a:lnTo>
                  <a:lnTo>
                    <a:pt x="10441" y="7313"/>
                  </a:lnTo>
                  <a:lnTo>
                    <a:pt x="10082" y="7382"/>
                  </a:lnTo>
                  <a:lnTo>
                    <a:pt x="9757" y="7433"/>
                  </a:lnTo>
                  <a:lnTo>
                    <a:pt x="9432" y="7570"/>
                  </a:lnTo>
                  <a:lnTo>
                    <a:pt x="9142" y="7741"/>
                  </a:lnTo>
                  <a:lnTo>
                    <a:pt x="8834" y="7894"/>
                  </a:lnTo>
                  <a:lnTo>
                    <a:pt x="8544" y="8100"/>
                  </a:lnTo>
                  <a:lnTo>
                    <a:pt x="8287" y="8322"/>
                  </a:lnTo>
                  <a:lnTo>
                    <a:pt x="8048" y="8595"/>
                  </a:lnTo>
                  <a:lnTo>
                    <a:pt x="7860" y="8851"/>
                  </a:lnTo>
                  <a:lnTo>
                    <a:pt x="7689" y="9142"/>
                  </a:lnTo>
                  <a:lnTo>
                    <a:pt x="7536" y="9467"/>
                  </a:lnTo>
                  <a:lnTo>
                    <a:pt x="7399" y="9808"/>
                  </a:lnTo>
                  <a:lnTo>
                    <a:pt x="7331" y="10133"/>
                  </a:lnTo>
                  <a:lnTo>
                    <a:pt x="7262" y="10492"/>
                  </a:lnTo>
                  <a:lnTo>
                    <a:pt x="7262" y="10851"/>
                  </a:lnTo>
                  <a:lnTo>
                    <a:pt x="7262" y="11210"/>
                  </a:lnTo>
                  <a:lnTo>
                    <a:pt x="7331" y="11568"/>
                  </a:lnTo>
                  <a:lnTo>
                    <a:pt x="7399" y="11927"/>
                  </a:lnTo>
                  <a:lnTo>
                    <a:pt x="7536" y="12269"/>
                  </a:lnTo>
                  <a:lnTo>
                    <a:pt x="7689" y="12560"/>
                  </a:lnTo>
                  <a:lnTo>
                    <a:pt x="7860" y="12850"/>
                  </a:lnTo>
                  <a:lnTo>
                    <a:pt x="8048" y="13106"/>
                  </a:lnTo>
                  <a:lnTo>
                    <a:pt x="8287" y="13380"/>
                  </a:lnTo>
                  <a:lnTo>
                    <a:pt x="8544" y="13602"/>
                  </a:lnTo>
                  <a:lnTo>
                    <a:pt x="8834" y="13807"/>
                  </a:lnTo>
                  <a:lnTo>
                    <a:pt x="9142" y="13995"/>
                  </a:lnTo>
                  <a:lnTo>
                    <a:pt x="9432" y="14166"/>
                  </a:lnTo>
                  <a:lnTo>
                    <a:pt x="9757" y="14268"/>
                  </a:lnTo>
                  <a:lnTo>
                    <a:pt x="10082" y="14354"/>
                  </a:lnTo>
                  <a:lnTo>
                    <a:pt x="10441" y="14388"/>
                  </a:lnTo>
                  <a:lnTo>
                    <a:pt x="10817" y="14422"/>
                  </a:lnTo>
                  <a:close/>
                </a:path>
              </a:pathLst>
            </a:custGeom>
            <a:solidFill>
              <a:srgbClr val="C0C0C0"/>
            </a:solidFill>
            <a:ln w="9525">
              <a:miter lim="800000"/>
              <a:headEnd/>
              <a:tailEnd/>
            </a:ln>
            <a:effectLst/>
            <a:scene3d>
              <a:camera prst="legacyPerspectiveFront">
                <a:rot lat="20099999" lon="1500000" rev="0"/>
              </a:camera>
              <a:lightRig rig="legacyFlat4" dir="b"/>
            </a:scene3d>
            <a:sp3d extrusionH="430200" prstMaterial="legacyMatte">
              <a:bevelT w="13500" h="13500" prst="angle"/>
              <a:bevelB w="13500" h="13500" prst="angle"/>
              <a:extrusionClr>
                <a:srgbClr val="C0C0C0"/>
              </a:extrusionClr>
            </a:sp3d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flatTx/>
            </a:bodyPr>
            <a:lstStyle/>
            <a:p>
              <a:endParaRPr lang="en-GB"/>
            </a:p>
          </p:txBody>
        </p:sp>
        <p:sp>
          <p:nvSpPr>
            <p:cNvPr id="37" name="AutoShape 4"/>
            <p:cNvSpPr>
              <a:spLocks noEditPoints="1" noChangeArrowheads="1"/>
            </p:cNvSpPr>
            <p:nvPr/>
          </p:nvSpPr>
          <p:spPr bwMode="auto">
            <a:xfrm>
              <a:off x="1632" y="1680"/>
              <a:ext cx="1429" cy="1253"/>
            </a:xfrm>
            <a:custGeom>
              <a:avLst/>
              <a:gdLst>
                <a:gd name="T0" fmla="*/ 10800 w 21600"/>
                <a:gd name="T1" fmla="*/ 0 h 21600"/>
                <a:gd name="T2" fmla="*/ 21600 w 21600"/>
                <a:gd name="T3" fmla="*/ 10800 h 21600"/>
                <a:gd name="T4" fmla="*/ 10800 w 21600"/>
                <a:gd name="T5" fmla="*/ 21600 h 21600"/>
                <a:gd name="T6" fmla="*/ 0 w 21600"/>
                <a:gd name="T7" fmla="*/ 10800 h 21600"/>
                <a:gd name="T8" fmla="*/ 4374 w 21600"/>
                <a:gd name="T9" fmla="*/ 3964 h 21600"/>
                <a:gd name="T10" fmla="*/ 17841 w 21600"/>
                <a:gd name="T11" fmla="*/ 17635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T8" t="T9" r="T10" b="T11"/>
              <a:pathLst>
                <a:path w="21600" h="21600">
                  <a:moveTo>
                    <a:pt x="9689" y="1725"/>
                  </a:moveTo>
                  <a:lnTo>
                    <a:pt x="10304" y="85"/>
                  </a:lnTo>
                  <a:lnTo>
                    <a:pt x="11637" y="85"/>
                  </a:lnTo>
                  <a:lnTo>
                    <a:pt x="12303" y="1777"/>
                  </a:lnTo>
                  <a:lnTo>
                    <a:pt x="13072" y="1931"/>
                  </a:lnTo>
                  <a:lnTo>
                    <a:pt x="14303" y="598"/>
                  </a:lnTo>
                  <a:lnTo>
                    <a:pt x="15533" y="1110"/>
                  </a:lnTo>
                  <a:lnTo>
                    <a:pt x="15584" y="2905"/>
                  </a:lnTo>
                  <a:lnTo>
                    <a:pt x="16405" y="3520"/>
                  </a:lnTo>
                  <a:lnTo>
                    <a:pt x="17891" y="2751"/>
                  </a:lnTo>
                  <a:lnTo>
                    <a:pt x="18917" y="3674"/>
                  </a:lnTo>
                  <a:lnTo>
                    <a:pt x="18199" y="5314"/>
                  </a:lnTo>
                  <a:lnTo>
                    <a:pt x="18763" y="6083"/>
                  </a:lnTo>
                  <a:lnTo>
                    <a:pt x="20403" y="6032"/>
                  </a:lnTo>
                  <a:lnTo>
                    <a:pt x="20865" y="7211"/>
                  </a:lnTo>
                  <a:lnTo>
                    <a:pt x="19737" y="8185"/>
                  </a:lnTo>
                  <a:lnTo>
                    <a:pt x="20096" y="9723"/>
                  </a:lnTo>
                  <a:lnTo>
                    <a:pt x="21634" y="10287"/>
                  </a:lnTo>
                  <a:lnTo>
                    <a:pt x="21582" y="11620"/>
                  </a:lnTo>
                  <a:lnTo>
                    <a:pt x="20147" y="12184"/>
                  </a:lnTo>
                  <a:lnTo>
                    <a:pt x="19942" y="13158"/>
                  </a:lnTo>
                  <a:lnTo>
                    <a:pt x="21070" y="14234"/>
                  </a:lnTo>
                  <a:lnTo>
                    <a:pt x="20608" y="15362"/>
                  </a:lnTo>
                  <a:lnTo>
                    <a:pt x="19019" y="15465"/>
                  </a:lnTo>
                  <a:lnTo>
                    <a:pt x="18404" y="16439"/>
                  </a:lnTo>
                  <a:lnTo>
                    <a:pt x="19122" y="17925"/>
                  </a:lnTo>
                  <a:lnTo>
                    <a:pt x="18096" y="18797"/>
                  </a:lnTo>
                  <a:lnTo>
                    <a:pt x="16763" y="18284"/>
                  </a:lnTo>
                  <a:lnTo>
                    <a:pt x="15431" y="19002"/>
                  </a:lnTo>
                  <a:lnTo>
                    <a:pt x="15277" y="20848"/>
                  </a:lnTo>
                  <a:lnTo>
                    <a:pt x="14149" y="21155"/>
                  </a:lnTo>
                  <a:lnTo>
                    <a:pt x="13021" y="19925"/>
                  </a:lnTo>
                  <a:lnTo>
                    <a:pt x="12252" y="20181"/>
                  </a:lnTo>
                  <a:lnTo>
                    <a:pt x="11739" y="21668"/>
                  </a:lnTo>
                  <a:lnTo>
                    <a:pt x="10201" y="21668"/>
                  </a:lnTo>
                  <a:lnTo>
                    <a:pt x="9740" y="20130"/>
                  </a:lnTo>
                  <a:lnTo>
                    <a:pt x="8253" y="19771"/>
                  </a:lnTo>
                  <a:lnTo>
                    <a:pt x="7125" y="21001"/>
                  </a:lnTo>
                  <a:lnTo>
                    <a:pt x="5895" y="20489"/>
                  </a:lnTo>
                  <a:lnTo>
                    <a:pt x="5946" y="18592"/>
                  </a:lnTo>
                  <a:lnTo>
                    <a:pt x="5177" y="18131"/>
                  </a:lnTo>
                  <a:lnTo>
                    <a:pt x="3383" y="18848"/>
                  </a:lnTo>
                  <a:lnTo>
                    <a:pt x="2614" y="17874"/>
                  </a:lnTo>
                  <a:lnTo>
                    <a:pt x="3383" y="16182"/>
                  </a:lnTo>
                  <a:lnTo>
                    <a:pt x="2922" y="15465"/>
                  </a:lnTo>
                  <a:lnTo>
                    <a:pt x="922" y="15516"/>
                  </a:lnTo>
                  <a:lnTo>
                    <a:pt x="512" y="14234"/>
                  </a:lnTo>
                  <a:lnTo>
                    <a:pt x="1948" y="12901"/>
                  </a:lnTo>
                  <a:lnTo>
                    <a:pt x="1896" y="12184"/>
                  </a:lnTo>
                  <a:lnTo>
                    <a:pt x="0" y="11415"/>
                  </a:lnTo>
                  <a:lnTo>
                    <a:pt x="51" y="10031"/>
                  </a:lnTo>
                  <a:lnTo>
                    <a:pt x="1948" y="9313"/>
                  </a:lnTo>
                  <a:lnTo>
                    <a:pt x="2101" y="8595"/>
                  </a:lnTo>
                  <a:lnTo>
                    <a:pt x="615" y="7160"/>
                  </a:lnTo>
                  <a:lnTo>
                    <a:pt x="1127" y="5878"/>
                  </a:lnTo>
                  <a:lnTo>
                    <a:pt x="3178" y="5981"/>
                  </a:lnTo>
                  <a:lnTo>
                    <a:pt x="3588" y="5417"/>
                  </a:lnTo>
                  <a:lnTo>
                    <a:pt x="2819" y="3520"/>
                  </a:lnTo>
                  <a:lnTo>
                    <a:pt x="3742" y="2597"/>
                  </a:lnTo>
                  <a:lnTo>
                    <a:pt x="5536" y="3417"/>
                  </a:lnTo>
                  <a:lnTo>
                    <a:pt x="6049" y="3058"/>
                  </a:lnTo>
                  <a:lnTo>
                    <a:pt x="6100" y="1264"/>
                  </a:lnTo>
                  <a:lnTo>
                    <a:pt x="7228" y="700"/>
                  </a:lnTo>
                  <a:lnTo>
                    <a:pt x="8510" y="2033"/>
                  </a:lnTo>
                  <a:lnTo>
                    <a:pt x="9689" y="1725"/>
                  </a:lnTo>
                  <a:close/>
                  <a:moveTo>
                    <a:pt x="10817" y="14422"/>
                  </a:moveTo>
                  <a:lnTo>
                    <a:pt x="11175" y="14388"/>
                  </a:lnTo>
                  <a:lnTo>
                    <a:pt x="11534" y="14354"/>
                  </a:lnTo>
                  <a:lnTo>
                    <a:pt x="11893" y="14268"/>
                  </a:lnTo>
                  <a:lnTo>
                    <a:pt x="12218" y="14166"/>
                  </a:lnTo>
                  <a:lnTo>
                    <a:pt x="12508" y="13995"/>
                  </a:lnTo>
                  <a:lnTo>
                    <a:pt x="12816" y="13807"/>
                  </a:lnTo>
                  <a:lnTo>
                    <a:pt x="13106" y="13602"/>
                  </a:lnTo>
                  <a:lnTo>
                    <a:pt x="13329" y="13380"/>
                  </a:lnTo>
                  <a:lnTo>
                    <a:pt x="13568" y="13106"/>
                  </a:lnTo>
                  <a:lnTo>
                    <a:pt x="13790" y="12850"/>
                  </a:lnTo>
                  <a:lnTo>
                    <a:pt x="13961" y="12560"/>
                  </a:lnTo>
                  <a:lnTo>
                    <a:pt x="14115" y="12269"/>
                  </a:lnTo>
                  <a:lnTo>
                    <a:pt x="14217" y="11927"/>
                  </a:lnTo>
                  <a:lnTo>
                    <a:pt x="14320" y="11568"/>
                  </a:lnTo>
                  <a:lnTo>
                    <a:pt x="14388" y="11210"/>
                  </a:lnTo>
                  <a:lnTo>
                    <a:pt x="14388" y="10851"/>
                  </a:lnTo>
                  <a:lnTo>
                    <a:pt x="14388" y="10492"/>
                  </a:lnTo>
                  <a:lnTo>
                    <a:pt x="14320" y="10133"/>
                  </a:lnTo>
                  <a:lnTo>
                    <a:pt x="14217" y="9808"/>
                  </a:lnTo>
                  <a:lnTo>
                    <a:pt x="14115" y="9467"/>
                  </a:lnTo>
                  <a:lnTo>
                    <a:pt x="13961" y="9142"/>
                  </a:lnTo>
                  <a:lnTo>
                    <a:pt x="13790" y="8851"/>
                  </a:lnTo>
                  <a:lnTo>
                    <a:pt x="13568" y="8595"/>
                  </a:lnTo>
                  <a:lnTo>
                    <a:pt x="13329" y="8322"/>
                  </a:lnTo>
                  <a:lnTo>
                    <a:pt x="13106" y="8100"/>
                  </a:lnTo>
                  <a:lnTo>
                    <a:pt x="12816" y="7894"/>
                  </a:lnTo>
                  <a:lnTo>
                    <a:pt x="12508" y="7741"/>
                  </a:lnTo>
                  <a:lnTo>
                    <a:pt x="12218" y="7570"/>
                  </a:lnTo>
                  <a:lnTo>
                    <a:pt x="11893" y="7433"/>
                  </a:lnTo>
                  <a:lnTo>
                    <a:pt x="11534" y="7382"/>
                  </a:lnTo>
                  <a:lnTo>
                    <a:pt x="11175" y="7313"/>
                  </a:lnTo>
                  <a:lnTo>
                    <a:pt x="10817" y="7313"/>
                  </a:lnTo>
                  <a:lnTo>
                    <a:pt x="10441" y="7313"/>
                  </a:lnTo>
                  <a:lnTo>
                    <a:pt x="10082" y="7382"/>
                  </a:lnTo>
                  <a:lnTo>
                    <a:pt x="9757" y="7433"/>
                  </a:lnTo>
                  <a:lnTo>
                    <a:pt x="9432" y="7570"/>
                  </a:lnTo>
                  <a:lnTo>
                    <a:pt x="9142" y="7741"/>
                  </a:lnTo>
                  <a:lnTo>
                    <a:pt x="8834" y="7894"/>
                  </a:lnTo>
                  <a:lnTo>
                    <a:pt x="8544" y="8100"/>
                  </a:lnTo>
                  <a:lnTo>
                    <a:pt x="8287" y="8322"/>
                  </a:lnTo>
                  <a:lnTo>
                    <a:pt x="8048" y="8595"/>
                  </a:lnTo>
                  <a:lnTo>
                    <a:pt x="7860" y="8851"/>
                  </a:lnTo>
                  <a:lnTo>
                    <a:pt x="7689" y="9142"/>
                  </a:lnTo>
                  <a:lnTo>
                    <a:pt x="7536" y="9467"/>
                  </a:lnTo>
                  <a:lnTo>
                    <a:pt x="7399" y="9808"/>
                  </a:lnTo>
                  <a:lnTo>
                    <a:pt x="7331" y="10133"/>
                  </a:lnTo>
                  <a:lnTo>
                    <a:pt x="7262" y="10492"/>
                  </a:lnTo>
                  <a:lnTo>
                    <a:pt x="7262" y="10851"/>
                  </a:lnTo>
                  <a:lnTo>
                    <a:pt x="7262" y="11210"/>
                  </a:lnTo>
                  <a:lnTo>
                    <a:pt x="7331" y="11568"/>
                  </a:lnTo>
                  <a:lnTo>
                    <a:pt x="7399" y="11927"/>
                  </a:lnTo>
                  <a:lnTo>
                    <a:pt x="7536" y="12269"/>
                  </a:lnTo>
                  <a:lnTo>
                    <a:pt x="7689" y="12560"/>
                  </a:lnTo>
                  <a:lnTo>
                    <a:pt x="7860" y="12850"/>
                  </a:lnTo>
                  <a:lnTo>
                    <a:pt x="8048" y="13106"/>
                  </a:lnTo>
                  <a:lnTo>
                    <a:pt x="8287" y="13380"/>
                  </a:lnTo>
                  <a:lnTo>
                    <a:pt x="8544" y="13602"/>
                  </a:lnTo>
                  <a:lnTo>
                    <a:pt x="8834" y="13807"/>
                  </a:lnTo>
                  <a:lnTo>
                    <a:pt x="9142" y="13995"/>
                  </a:lnTo>
                  <a:lnTo>
                    <a:pt x="9432" y="14166"/>
                  </a:lnTo>
                  <a:lnTo>
                    <a:pt x="9757" y="14268"/>
                  </a:lnTo>
                  <a:lnTo>
                    <a:pt x="10082" y="14354"/>
                  </a:lnTo>
                  <a:lnTo>
                    <a:pt x="10441" y="14388"/>
                  </a:lnTo>
                  <a:lnTo>
                    <a:pt x="10817" y="14422"/>
                  </a:lnTo>
                  <a:close/>
                </a:path>
              </a:pathLst>
            </a:custGeom>
            <a:solidFill>
              <a:srgbClr val="C0C0C0"/>
            </a:solidFill>
            <a:ln w="9525">
              <a:miter lim="800000"/>
              <a:headEnd/>
              <a:tailEnd/>
            </a:ln>
            <a:effectLst/>
            <a:scene3d>
              <a:camera prst="legacyPerspectiveFront">
                <a:rot lat="20099999" lon="1500000" rev="0"/>
              </a:camera>
              <a:lightRig rig="legacyFlat4" dir="b"/>
            </a:scene3d>
            <a:sp3d extrusionH="430200" prstMaterial="legacyMatte">
              <a:bevelT w="13500" h="13500" prst="angle"/>
              <a:bevelB w="13500" h="13500" prst="angle"/>
              <a:extrusionClr>
                <a:srgbClr val="C0C0C0"/>
              </a:extrusionClr>
            </a:sp3d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flatTx/>
            </a:bodyPr>
            <a:lstStyle/>
            <a:p>
              <a:endParaRPr lang="en-GB"/>
            </a:p>
          </p:txBody>
        </p:sp>
        <p:sp>
          <p:nvSpPr>
            <p:cNvPr id="38" name="AutoShape 5"/>
            <p:cNvSpPr>
              <a:spLocks noEditPoints="1" noChangeArrowheads="1"/>
            </p:cNvSpPr>
            <p:nvPr/>
          </p:nvSpPr>
          <p:spPr bwMode="auto">
            <a:xfrm>
              <a:off x="2559" y="2142"/>
              <a:ext cx="1588" cy="1392"/>
            </a:xfrm>
            <a:custGeom>
              <a:avLst/>
              <a:gdLst>
                <a:gd name="T0" fmla="*/ 10800 w 21600"/>
                <a:gd name="T1" fmla="*/ 0 h 21600"/>
                <a:gd name="T2" fmla="*/ 21600 w 21600"/>
                <a:gd name="T3" fmla="*/ 10800 h 21600"/>
                <a:gd name="T4" fmla="*/ 10800 w 21600"/>
                <a:gd name="T5" fmla="*/ 21600 h 21600"/>
                <a:gd name="T6" fmla="*/ 0 w 21600"/>
                <a:gd name="T7" fmla="*/ 10800 h 21600"/>
                <a:gd name="T8" fmla="*/ 4374 w 21600"/>
                <a:gd name="T9" fmla="*/ 3964 h 21600"/>
                <a:gd name="T10" fmla="*/ 17841 w 21600"/>
                <a:gd name="T11" fmla="*/ 17635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T8" t="T9" r="T10" b="T11"/>
              <a:pathLst>
                <a:path w="21600" h="21600">
                  <a:moveTo>
                    <a:pt x="9689" y="1725"/>
                  </a:moveTo>
                  <a:lnTo>
                    <a:pt x="10304" y="85"/>
                  </a:lnTo>
                  <a:lnTo>
                    <a:pt x="11637" y="85"/>
                  </a:lnTo>
                  <a:lnTo>
                    <a:pt x="12303" y="1777"/>
                  </a:lnTo>
                  <a:lnTo>
                    <a:pt x="13072" y="1931"/>
                  </a:lnTo>
                  <a:lnTo>
                    <a:pt x="14303" y="598"/>
                  </a:lnTo>
                  <a:lnTo>
                    <a:pt x="15533" y="1110"/>
                  </a:lnTo>
                  <a:lnTo>
                    <a:pt x="15584" y="2905"/>
                  </a:lnTo>
                  <a:lnTo>
                    <a:pt x="16405" y="3520"/>
                  </a:lnTo>
                  <a:lnTo>
                    <a:pt x="17891" y="2751"/>
                  </a:lnTo>
                  <a:lnTo>
                    <a:pt x="18917" y="3674"/>
                  </a:lnTo>
                  <a:lnTo>
                    <a:pt x="18199" y="5314"/>
                  </a:lnTo>
                  <a:lnTo>
                    <a:pt x="18763" y="6083"/>
                  </a:lnTo>
                  <a:lnTo>
                    <a:pt x="20403" y="6032"/>
                  </a:lnTo>
                  <a:lnTo>
                    <a:pt x="20865" y="7211"/>
                  </a:lnTo>
                  <a:lnTo>
                    <a:pt x="19737" y="8185"/>
                  </a:lnTo>
                  <a:lnTo>
                    <a:pt x="20096" y="9723"/>
                  </a:lnTo>
                  <a:lnTo>
                    <a:pt x="21634" y="10287"/>
                  </a:lnTo>
                  <a:lnTo>
                    <a:pt x="21582" y="11620"/>
                  </a:lnTo>
                  <a:lnTo>
                    <a:pt x="20147" y="12184"/>
                  </a:lnTo>
                  <a:lnTo>
                    <a:pt x="19942" y="13158"/>
                  </a:lnTo>
                  <a:lnTo>
                    <a:pt x="21070" y="14234"/>
                  </a:lnTo>
                  <a:lnTo>
                    <a:pt x="20608" y="15362"/>
                  </a:lnTo>
                  <a:lnTo>
                    <a:pt x="19019" y="15465"/>
                  </a:lnTo>
                  <a:lnTo>
                    <a:pt x="18404" y="16439"/>
                  </a:lnTo>
                  <a:lnTo>
                    <a:pt x="19122" y="17925"/>
                  </a:lnTo>
                  <a:lnTo>
                    <a:pt x="18096" y="18797"/>
                  </a:lnTo>
                  <a:lnTo>
                    <a:pt x="16763" y="18284"/>
                  </a:lnTo>
                  <a:lnTo>
                    <a:pt x="15431" y="19002"/>
                  </a:lnTo>
                  <a:lnTo>
                    <a:pt x="15277" y="20848"/>
                  </a:lnTo>
                  <a:lnTo>
                    <a:pt x="14149" y="21155"/>
                  </a:lnTo>
                  <a:lnTo>
                    <a:pt x="13021" y="19925"/>
                  </a:lnTo>
                  <a:lnTo>
                    <a:pt x="12252" y="20181"/>
                  </a:lnTo>
                  <a:lnTo>
                    <a:pt x="11739" y="21668"/>
                  </a:lnTo>
                  <a:lnTo>
                    <a:pt x="10201" y="21668"/>
                  </a:lnTo>
                  <a:lnTo>
                    <a:pt x="9740" y="20130"/>
                  </a:lnTo>
                  <a:lnTo>
                    <a:pt x="8253" y="19771"/>
                  </a:lnTo>
                  <a:lnTo>
                    <a:pt x="7125" y="21001"/>
                  </a:lnTo>
                  <a:lnTo>
                    <a:pt x="5895" y="20489"/>
                  </a:lnTo>
                  <a:lnTo>
                    <a:pt x="5946" y="18592"/>
                  </a:lnTo>
                  <a:lnTo>
                    <a:pt x="5177" y="18131"/>
                  </a:lnTo>
                  <a:lnTo>
                    <a:pt x="3383" y="18848"/>
                  </a:lnTo>
                  <a:lnTo>
                    <a:pt x="2614" y="17874"/>
                  </a:lnTo>
                  <a:lnTo>
                    <a:pt x="3383" y="16182"/>
                  </a:lnTo>
                  <a:lnTo>
                    <a:pt x="2922" y="15465"/>
                  </a:lnTo>
                  <a:lnTo>
                    <a:pt x="922" y="15516"/>
                  </a:lnTo>
                  <a:lnTo>
                    <a:pt x="512" y="14234"/>
                  </a:lnTo>
                  <a:lnTo>
                    <a:pt x="1948" y="12901"/>
                  </a:lnTo>
                  <a:lnTo>
                    <a:pt x="1896" y="12184"/>
                  </a:lnTo>
                  <a:lnTo>
                    <a:pt x="0" y="11415"/>
                  </a:lnTo>
                  <a:lnTo>
                    <a:pt x="51" y="10031"/>
                  </a:lnTo>
                  <a:lnTo>
                    <a:pt x="1948" y="9313"/>
                  </a:lnTo>
                  <a:lnTo>
                    <a:pt x="2101" y="8595"/>
                  </a:lnTo>
                  <a:lnTo>
                    <a:pt x="615" y="7160"/>
                  </a:lnTo>
                  <a:lnTo>
                    <a:pt x="1127" y="5878"/>
                  </a:lnTo>
                  <a:lnTo>
                    <a:pt x="3178" y="5981"/>
                  </a:lnTo>
                  <a:lnTo>
                    <a:pt x="3588" y="5417"/>
                  </a:lnTo>
                  <a:lnTo>
                    <a:pt x="2819" y="3520"/>
                  </a:lnTo>
                  <a:lnTo>
                    <a:pt x="3742" y="2597"/>
                  </a:lnTo>
                  <a:lnTo>
                    <a:pt x="5536" y="3417"/>
                  </a:lnTo>
                  <a:lnTo>
                    <a:pt x="6049" y="3058"/>
                  </a:lnTo>
                  <a:lnTo>
                    <a:pt x="6100" y="1264"/>
                  </a:lnTo>
                  <a:lnTo>
                    <a:pt x="7228" y="700"/>
                  </a:lnTo>
                  <a:lnTo>
                    <a:pt x="8510" y="2033"/>
                  </a:lnTo>
                  <a:lnTo>
                    <a:pt x="9689" y="1725"/>
                  </a:lnTo>
                  <a:close/>
                  <a:moveTo>
                    <a:pt x="10817" y="14422"/>
                  </a:moveTo>
                  <a:lnTo>
                    <a:pt x="11175" y="14388"/>
                  </a:lnTo>
                  <a:lnTo>
                    <a:pt x="11534" y="14354"/>
                  </a:lnTo>
                  <a:lnTo>
                    <a:pt x="11893" y="14268"/>
                  </a:lnTo>
                  <a:lnTo>
                    <a:pt x="12218" y="14166"/>
                  </a:lnTo>
                  <a:lnTo>
                    <a:pt x="12508" y="13995"/>
                  </a:lnTo>
                  <a:lnTo>
                    <a:pt x="12816" y="13807"/>
                  </a:lnTo>
                  <a:lnTo>
                    <a:pt x="13106" y="13602"/>
                  </a:lnTo>
                  <a:lnTo>
                    <a:pt x="13329" y="13380"/>
                  </a:lnTo>
                  <a:lnTo>
                    <a:pt x="13568" y="13106"/>
                  </a:lnTo>
                  <a:lnTo>
                    <a:pt x="13790" y="12850"/>
                  </a:lnTo>
                  <a:lnTo>
                    <a:pt x="13961" y="12560"/>
                  </a:lnTo>
                  <a:lnTo>
                    <a:pt x="14115" y="12269"/>
                  </a:lnTo>
                  <a:lnTo>
                    <a:pt x="14217" y="11927"/>
                  </a:lnTo>
                  <a:lnTo>
                    <a:pt x="14320" y="11568"/>
                  </a:lnTo>
                  <a:lnTo>
                    <a:pt x="14388" y="11210"/>
                  </a:lnTo>
                  <a:lnTo>
                    <a:pt x="14388" y="10851"/>
                  </a:lnTo>
                  <a:lnTo>
                    <a:pt x="14388" y="10492"/>
                  </a:lnTo>
                  <a:lnTo>
                    <a:pt x="14320" y="10133"/>
                  </a:lnTo>
                  <a:lnTo>
                    <a:pt x="14217" y="9808"/>
                  </a:lnTo>
                  <a:lnTo>
                    <a:pt x="14115" y="9467"/>
                  </a:lnTo>
                  <a:lnTo>
                    <a:pt x="13961" y="9142"/>
                  </a:lnTo>
                  <a:lnTo>
                    <a:pt x="13790" y="8851"/>
                  </a:lnTo>
                  <a:lnTo>
                    <a:pt x="13568" y="8595"/>
                  </a:lnTo>
                  <a:lnTo>
                    <a:pt x="13329" y="8322"/>
                  </a:lnTo>
                  <a:lnTo>
                    <a:pt x="13106" y="8100"/>
                  </a:lnTo>
                  <a:lnTo>
                    <a:pt x="12816" y="7894"/>
                  </a:lnTo>
                  <a:lnTo>
                    <a:pt x="12508" y="7741"/>
                  </a:lnTo>
                  <a:lnTo>
                    <a:pt x="12218" y="7570"/>
                  </a:lnTo>
                  <a:lnTo>
                    <a:pt x="11893" y="7433"/>
                  </a:lnTo>
                  <a:lnTo>
                    <a:pt x="11534" y="7382"/>
                  </a:lnTo>
                  <a:lnTo>
                    <a:pt x="11175" y="7313"/>
                  </a:lnTo>
                  <a:lnTo>
                    <a:pt x="10817" y="7313"/>
                  </a:lnTo>
                  <a:lnTo>
                    <a:pt x="10441" y="7313"/>
                  </a:lnTo>
                  <a:lnTo>
                    <a:pt x="10082" y="7382"/>
                  </a:lnTo>
                  <a:lnTo>
                    <a:pt x="9757" y="7433"/>
                  </a:lnTo>
                  <a:lnTo>
                    <a:pt x="9432" y="7570"/>
                  </a:lnTo>
                  <a:lnTo>
                    <a:pt x="9142" y="7741"/>
                  </a:lnTo>
                  <a:lnTo>
                    <a:pt x="8834" y="7894"/>
                  </a:lnTo>
                  <a:lnTo>
                    <a:pt x="8544" y="8100"/>
                  </a:lnTo>
                  <a:lnTo>
                    <a:pt x="8287" y="8322"/>
                  </a:lnTo>
                  <a:lnTo>
                    <a:pt x="8048" y="8595"/>
                  </a:lnTo>
                  <a:lnTo>
                    <a:pt x="7860" y="8851"/>
                  </a:lnTo>
                  <a:lnTo>
                    <a:pt x="7689" y="9142"/>
                  </a:lnTo>
                  <a:lnTo>
                    <a:pt x="7536" y="9467"/>
                  </a:lnTo>
                  <a:lnTo>
                    <a:pt x="7399" y="9808"/>
                  </a:lnTo>
                  <a:lnTo>
                    <a:pt x="7331" y="10133"/>
                  </a:lnTo>
                  <a:lnTo>
                    <a:pt x="7262" y="10492"/>
                  </a:lnTo>
                  <a:lnTo>
                    <a:pt x="7262" y="10851"/>
                  </a:lnTo>
                  <a:lnTo>
                    <a:pt x="7262" y="11210"/>
                  </a:lnTo>
                  <a:lnTo>
                    <a:pt x="7331" y="11568"/>
                  </a:lnTo>
                  <a:lnTo>
                    <a:pt x="7399" y="11927"/>
                  </a:lnTo>
                  <a:lnTo>
                    <a:pt x="7536" y="12269"/>
                  </a:lnTo>
                  <a:lnTo>
                    <a:pt x="7689" y="12560"/>
                  </a:lnTo>
                  <a:lnTo>
                    <a:pt x="7860" y="12850"/>
                  </a:lnTo>
                  <a:lnTo>
                    <a:pt x="8048" y="13106"/>
                  </a:lnTo>
                  <a:lnTo>
                    <a:pt x="8287" y="13380"/>
                  </a:lnTo>
                  <a:lnTo>
                    <a:pt x="8544" y="13602"/>
                  </a:lnTo>
                  <a:lnTo>
                    <a:pt x="8834" y="13807"/>
                  </a:lnTo>
                  <a:lnTo>
                    <a:pt x="9142" y="13995"/>
                  </a:lnTo>
                  <a:lnTo>
                    <a:pt x="9432" y="14166"/>
                  </a:lnTo>
                  <a:lnTo>
                    <a:pt x="9757" y="14268"/>
                  </a:lnTo>
                  <a:lnTo>
                    <a:pt x="10082" y="14354"/>
                  </a:lnTo>
                  <a:lnTo>
                    <a:pt x="10441" y="14388"/>
                  </a:lnTo>
                  <a:lnTo>
                    <a:pt x="10817" y="14422"/>
                  </a:lnTo>
                  <a:close/>
                </a:path>
              </a:pathLst>
            </a:custGeom>
            <a:solidFill>
              <a:srgbClr val="C0C0C0"/>
            </a:solidFill>
            <a:ln w="9525">
              <a:miter lim="800000"/>
              <a:headEnd/>
              <a:tailEnd/>
            </a:ln>
            <a:effectLst/>
            <a:scene3d>
              <a:camera prst="legacyPerspectiveFront">
                <a:rot lat="20099999" lon="1500000" rev="0"/>
              </a:camera>
              <a:lightRig rig="legacyFlat4" dir="b"/>
            </a:scene3d>
            <a:sp3d extrusionH="430200" prstMaterial="legacyMatte">
              <a:bevelT w="13500" h="13500" prst="angle"/>
              <a:bevelB w="13500" h="13500" prst="angle"/>
              <a:extrusionClr>
                <a:srgbClr val="C0C0C0"/>
              </a:extrusionClr>
            </a:sp3d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flatTx/>
            </a:bodyPr>
            <a:lstStyle/>
            <a:p>
              <a:endParaRPr lang="en-GB"/>
            </a:p>
          </p:txBody>
        </p:sp>
      </p:grpSp>
      <p:grpSp>
        <p:nvGrpSpPr>
          <p:cNvPr id="41" name="Group 2"/>
          <p:cNvGrpSpPr>
            <a:grpSpLocks/>
          </p:cNvGrpSpPr>
          <p:nvPr/>
        </p:nvGrpSpPr>
        <p:grpSpPr bwMode="auto">
          <a:xfrm>
            <a:off x="3461524" y="3465686"/>
            <a:ext cx="788185" cy="677420"/>
            <a:chOff x="1632" y="1248"/>
            <a:chExt cx="2682" cy="2286"/>
          </a:xfrm>
        </p:grpSpPr>
        <p:sp>
          <p:nvSpPr>
            <p:cNvPr id="42" name="Gear"/>
            <p:cNvSpPr>
              <a:spLocks noEditPoints="1" noChangeArrowheads="1"/>
            </p:cNvSpPr>
            <p:nvPr/>
          </p:nvSpPr>
          <p:spPr bwMode="auto">
            <a:xfrm>
              <a:off x="3119" y="1248"/>
              <a:ext cx="1195" cy="1048"/>
            </a:xfrm>
            <a:custGeom>
              <a:avLst/>
              <a:gdLst>
                <a:gd name="T0" fmla="*/ 10800 w 21600"/>
                <a:gd name="T1" fmla="*/ 0 h 21600"/>
                <a:gd name="T2" fmla="*/ 21600 w 21600"/>
                <a:gd name="T3" fmla="*/ 10800 h 21600"/>
                <a:gd name="T4" fmla="*/ 10800 w 21600"/>
                <a:gd name="T5" fmla="*/ 21600 h 21600"/>
                <a:gd name="T6" fmla="*/ 0 w 21600"/>
                <a:gd name="T7" fmla="*/ 10800 h 21600"/>
                <a:gd name="T8" fmla="*/ 4374 w 21600"/>
                <a:gd name="T9" fmla="*/ 3964 h 21600"/>
                <a:gd name="T10" fmla="*/ 17841 w 21600"/>
                <a:gd name="T11" fmla="*/ 17635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T8" t="T9" r="T10" b="T11"/>
              <a:pathLst>
                <a:path w="21600" h="21600">
                  <a:moveTo>
                    <a:pt x="9689" y="1725"/>
                  </a:moveTo>
                  <a:lnTo>
                    <a:pt x="10304" y="85"/>
                  </a:lnTo>
                  <a:lnTo>
                    <a:pt x="11637" y="85"/>
                  </a:lnTo>
                  <a:lnTo>
                    <a:pt x="12303" y="1777"/>
                  </a:lnTo>
                  <a:lnTo>
                    <a:pt x="13072" y="1931"/>
                  </a:lnTo>
                  <a:lnTo>
                    <a:pt x="14303" y="598"/>
                  </a:lnTo>
                  <a:lnTo>
                    <a:pt x="15533" y="1110"/>
                  </a:lnTo>
                  <a:lnTo>
                    <a:pt x="15584" y="2905"/>
                  </a:lnTo>
                  <a:lnTo>
                    <a:pt x="16405" y="3520"/>
                  </a:lnTo>
                  <a:lnTo>
                    <a:pt x="17891" y="2751"/>
                  </a:lnTo>
                  <a:lnTo>
                    <a:pt x="18917" y="3674"/>
                  </a:lnTo>
                  <a:lnTo>
                    <a:pt x="18199" y="5314"/>
                  </a:lnTo>
                  <a:lnTo>
                    <a:pt x="18763" y="6083"/>
                  </a:lnTo>
                  <a:lnTo>
                    <a:pt x="20403" y="6032"/>
                  </a:lnTo>
                  <a:lnTo>
                    <a:pt x="20865" y="7211"/>
                  </a:lnTo>
                  <a:lnTo>
                    <a:pt x="19737" y="8185"/>
                  </a:lnTo>
                  <a:lnTo>
                    <a:pt x="20096" y="9723"/>
                  </a:lnTo>
                  <a:lnTo>
                    <a:pt x="21634" y="10287"/>
                  </a:lnTo>
                  <a:lnTo>
                    <a:pt x="21582" y="11620"/>
                  </a:lnTo>
                  <a:lnTo>
                    <a:pt x="20147" y="12184"/>
                  </a:lnTo>
                  <a:lnTo>
                    <a:pt x="19942" y="13158"/>
                  </a:lnTo>
                  <a:lnTo>
                    <a:pt x="21070" y="14234"/>
                  </a:lnTo>
                  <a:lnTo>
                    <a:pt x="20608" y="15362"/>
                  </a:lnTo>
                  <a:lnTo>
                    <a:pt x="19019" y="15465"/>
                  </a:lnTo>
                  <a:lnTo>
                    <a:pt x="18404" y="16439"/>
                  </a:lnTo>
                  <a:lnTo>
                    <a:pt x="19122" y="17925"/>
                  </a:lnTo>
                  <a:lnTo>
                    <a:pt x="18096" y="18797"/>
                  </a:lnTo>
                  <a:lnTo>
                    <a:pt x="16763" y="18284"/>
                  </a:lnTo>
                  <a:lnTo>
                    <a:pt x="15431" y="19002"/>
                  </a:lnTo>
                  <a:lnTo>
                    <a:pt x="15277" y="20848"/>
                  </a:lnTo>
                  <a:lnTo>
                    <a:pt x="14149" y="21155"/>
                  </a:lnTo>
                  <a:lnTo>
                    <a:pt x="13021" y="19925"/>
                  </a:lnTo>
                  <a:lnTo>
                    <a:pt x="12252" y="20181"/>
                  </a:lnTo>
                  <a:lnTo>
                    <a:pt x="11739" y="21668"/>
                  </a:lnTo>
                  <a:lnTo>
                    <a:pt x="10201" y="21668"/>
                  </a:lnTo>
                  <a:lnTo>
                    <a:pt x="9740" y="20130"/>
                  </a:lnTo>
                  <a:lnTo>
                    <a:pt x="8253" y="19771"/>
                  </a:lnTo>
                  <a:lnTo>
                    <a:pt x="7125" y="21001"/>
                  </a:lnTo>
                  <a:lnTo>
                    <a:pt x="5895" y="20489"/>
                  </a:lnTo>
                  <a:lnTo>
                    <a:pt x="5946" y="18592"/>
                  </a:lnTo>
                  <a:lnTo>
                    <a:pt x="5177" y="18131"/>
                  </a:lnTo>
                  <a:lnTo>
                    <a:pt x="3383" y="18848"/>
                  </a:lnTo>
                  <a:lnTo>
                    <a:pt x="2614" y="17874"/>
                  </a:lnTo>
                  <a:lnTo>
                    <a:pt x="3383" y="16182"/>
                  </a:lnTo>
                  <a:lnTo>
                    <a:pt x="2922" y="15465"/>
                  </a:lnTo>
                  <a:lnTo>
                    <a:pt x="922" y="15516"/>
                  </a:lnTo>
                  <a:lnTo>
                    <a:pt x="512" y="14234"/>
                  </a:lnTo>
                  <a:lnTo>
                    <a:pt x="1948" y="12901"/>
                  </a:lnTo>
                  <a:lnTo>
                    <a:pt x="1896" y="12184"/>
                  </a:lnTo>
                  <a:lnTo>
                    <a:pt x="0" y="11415"/>
                  </a:lnTo>
                  <a:lnTo>
                    <a:pt x="51" y="10031"/>
                  </a:lnTo>
                  <a:lnTo>
                    <a:pt x="1948" y="9313"/>
                  </a:lnTo>
                  <a:lnTo>
                    <a:pt x="2101" y="8595"/>
                  </a:lnTo>
                  <a:lnTo>
                    <a:pt x="615" y="7160"/>
                  </a:lnTo>
                  <a:lnTo>
                    <a:pt x="1127" y="5878"/>
                  </a:lnTo>
                  <a:lnTo>
                    <a:pt x="3178" y="5981"/>
                  </a:lnTo>
                  <a:lnTo>
                    <a:pt x="3588" y="5417"/>
                  </a:lnTo>
                  <a:lnTo>
                    <a:pt x="2819" y="3520"/>
                  </a:lnTo>
                  <a:lnTo>
                    <a:pt x="3742" y="2597"/>
                  </a:lnTo>
                  <a:lnTo>
                    <a:pt x="5536" y="3417"/>
                  </a:lnTo>
                  <a:lnTo>
                    <a:pt x="6049" y="3058"/>
                  </a:lnTo>
                  <a:lnTo>
                    <a:pt x="6100" y="1264"/>
                  </a:lnTo>
                  <a:lnTo>
                    <a:pt x="7228" y="700"/>
                  </a:lnTo>
                  <a:lnTo>
                    <a:pt x="8510" y="2033"/>
                  </a:lnTo>
                  <a:lnTo>
                    <a:pt x="9689" y="1725"/>
                  </a:lnTo>
                  <a:close/>
                  <a:moveTo>
                    <a:pt x="10817" y="14422"/>
                  </a:moveTo>
                  <a:lnTo>
                    <a:pt x="11175" y="14388"/>
                  </a:lnTo>
                  <a:lnTo>
                    <a:pt x="11534" y="14354"/>
                  </a:lnTo>
                  <a:lnTo>
                    <a:pt x="11893" y="14268"/>
                  </a:lnTo>
                  <a:lnTo>
                    <a:pt x="12218" y="14166"/>
                  </a:lnTo>
                  <a:lnTo>
                    <a:pt x="12508" y="13995"/>
                  </a:lnTo>
                  <a:lnTo>
                    <a:pt x="12816" y="13807"/>
                  </a:lnTo>
                  <a:lnTo>
                    <a:pt x="13106" y="13602"/>
                  </a:lnTo>
                  <a:lnTo>
                    <a:pt x="13329" y="13380"/>
                  </a:lnTo>
                  <a:lnTo>
                    <a:pt x="13568" y="13106"/>
                  </a:lnTo>
                  <a:lnTo>
                    <a:pt x="13790" y="12850"/>
                  </a:lnTo>
                  <a:lnTo>
                    <a:pt x="13961" y="12560"/>
                  </a:lnTo>
                  <a:lnTo>
                    <a:pt x="14115" y="12269"/>
                  </a:lnTo>
                  <a:lnTo>
                    <a:pt x="14217" y="11927"/>
                  </a:lnTo>
                  <a:lnTo>
                    <a:pt x="14320" y="11568"/>
                  </a:lnTo>
                  <a:lnTo>
                    <a:pt x="14388" y="11210"/>
                  </a:lnTo>
                  <a:lnTo>
                    <a:pt x="14388" y="10851"/>
                  </a:lnTo>
                  <a:lnTo>
                    <a:pt x="14388" y="10492"/>
                  </a:lnTo>
                  <a:lnTo>
                    <a:pt x="14320" y="10133"/>
                  </a:lnTo>
                  <a:lnTo>
                    <a:pt x="14217" y="9808"/>
                  </a:lnTo>
                  <a:lnTo>
                    <a:pt x="14115" y="9467"/>
                  </a:lnTo>
                  <a:lnTo>
                    <a:pt x="13961" y="9142"/>
                  </a:lnTo>
                  <a:lnTo>
                    <a:pt x="13790" y="8851"/>
                  </a:lnTo>
                  <a:lnTo>
                    <a:pt x="13568" y="8595"/>
                  </a:lnTo>
                  <a:lnTo>
                    <a:pt x="13329" y="8322"/>
                  </a:lnTo>
                  <a:lnTo>
                    <a:pt x="13106" y="8100"/>
                  </a:lnTo>
                  <a:lnTo>
                    <a:pt x="12816" y="7894"/>
                  </a:lnTo>
                  <a:lnTo>
                    <a:pt x="12508" y="7741"/>
                  </a:lnTo>
                  <a:lnTo>
                    <a:pt x="12218" y="7570"/>
                  </a:lnTo>
                  <a:lnTo>
                    <a:pt x="11893" y="7433"/>
                  </a:lnTo>
                  <a:lnTo>
                    <a:pt x="11534" y="7382"/>
                  </a:lnTo>
                  <a:lnTo>
                    <a:pt x="11175" y="7313"/>
                  </a:lnTo>
                  <a:lnTo>
                    <a:pt x="10817" y="7313"/>
                  </a:lnTo>
                  <a:lnTo>
                    <a:pt x="10441" y="7313"/>
                  </a:lnTo>
                  <a:lnTo>
                    <a:pt x="10082" y="7382"/>
                  </a:lnTo>
                  <a:lnTo>
                    <a:pt x="9757" y="7433"/>
                  </a:lnTo>
                  <a:lnTo>
                    <a:pt x="9432" y="7570"/>
                  </a:lnTo>
                  <a:lnTo>
                    <a:pt x="9142" y="7741"/>
                  </a:lnTo>
                  <a:lnTo>
                    <a:pt x="8834" y="7894"/>
                  </a:lnTo>
                  <a:lnTo>
                    <a:pt x="8544" y="8100"/>
                  </a:lnTo>
                  <a:lnTo>
                    <a:pt x="8287" y="8322"/>
                  </a:lnTo>
                  <a:lnTo>
                    <a:pt x="8048" y="8595"/>
                  </a:lnTo>
                  <a:lnTo>
                    <a:pt x="7860" y="8851"/>
                  </a:lnTo>
                  <a:lnTo>
                    <a:pt x="7689" y="9142"/>
                  </a:lnTo>
                  <a:lnTo>
                    <a:pt x="7536" y="9467"/>
                  </a:lnTo>
                  <a:lnTo>
                    <a:pt x="7399" y="9808"/>
                  </a:lnTo>
                  <a:lnTo>
                    <a:pt x="7331" y="10133"/>
                  </a:lnTo>
                  <a:lnTo>
                    <a:pt x="7262" y="10492"/>
                  </a:lnTo>
                  <a:lnTo>
                    <a:pt x="7262" y="10851"/>
                  </a:lnTo>
                  <a:lnTo>
                    <a:pt x="7262" y="11210"/>
                  </a:lnTo>
                  <a:lnTo>
                    <a:pt x="7331" y="11568"/>
                  </a:lnTo>
                  <a:lnTo>
                    <a:pt x="7399" y="11927"/>
                  </a:lnTo>
                  <a:lnTo>
                    <a:pt x="7536" y="12269"/>
                  </a:lnTo>
                  <a:lnTo>
                    <a:pt x="7689" y="12560"/>
                  </a:lnTo>
                  <a:lnTo>
                    <a:pt x="7860" y="12850"/>
                  </a:lnTo>
                  <a:lnTo>
                    <a:pt x="8048" y="13106"/>
                  </a:lnTo>
                  <a:lnTo>
                    <a:pt x="8287" y="13380"/>
                  </a:lnTo>
                  <a:lnTo>
                    <a:pt x="8544" y="13602"/>
                  </a:lnTo>
                  <a:lnTo>
                    <a:pt x="8834" y="13807"/>
                  </a:lnTo>
                  <a:lnTo>
                    <a:pt x="9142" y="13995"/>
                  </a:lnTo>
                  <a:lnTo>
                    <a:pt x="9432" y="14166"/>
                  </a:lnTo>
                  <a:lnTo>
                    <a:pt x="9757" y="14268"/>
                  </a:lnTo>
                  <a:lnTo>
                    <a:pt x="10082" y="14354"/>
                  </a:lnTo>
                  <a:lnTo>
                    <a:pt x="10441" y="14388"/>
                  </a:lnTo>
                  <a:lnTo>
                    <a:pt x="10817" y="14422"/>
                  </a:lnTo>
                  <a:close/>
                </a:path>
              </a:pathLst>
            </a:custGeom>
            <a:solidFill>
              <a:srgbClr val="C0C0C0"/>
            </a:solidFill>
            <a:ln w="9525">
              <a:miter lim="800000"/>
              <a:headEnd/>
              <a:tailEnd/>
            </a:ln>
            <a:effectLst/>
            <a:scene3d>
              <a:camera prst="legacyPerspectiveFront">
                <a:rot lat="20099999" lon="1500000" rev="0"/>
              </a:camera>
              <a:lightRig rig="legacyFlat4" dir="b"/>
            </a:scene3d>
            <a:sp3d extrusionH="430200" prstMaterial="legacyMatte">
              <a:bevelT w="13500" h="13500" prst="angle"/>
              <a:bevelB w="13500" h="13500" prst="angle"/>
              <a:extrusionClr>
                <a:srgbClr val="C0C0C0"/>
              </a:extrusionClr>
            </a:sp3d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flatTx/>
            </a:bodyPr>
            <a:lstStyle/>
            <a:p>
              <a:endParaRPr lang="en-GB"/>
            </a:p>
          </p:txBody>
        </p:sp>
        <p:sp>
          <p:nvSpPr>
            <p:cNvPr id="43" name="AutoShape 4"/>
            <p:cNvSpPr>
              <a:spLocks noEditPoints="1" noChangeArrowheads="1"/>
            </p:cNvSpPr>
            <p:nvPr/>
          </p:nvSpPr>
          <p:spPr bwMode="auto">
            <a:xfrm>
              <a:off x="1632" y="1680"/>
              <a:ext cx="1429" cy="1253"/>
            </a:xfrm>
            <a:custGeom>
              <a:avLst/>
              <a:gdLst>
                <a:gd name="T0" fmla="*/ 10800 w 21600"/>
                <a:gd name="T1" fmla="*/ 0 h 21600"/>
                <a:gd name="T2" fmla="*/ 21600 w 21600"/>
                <a:gd name="T3" fmla="*/ 10800 h 21600"/>
                <a:gd name="T4" fmla="*/ 10800 w 21600"/>
                <a:gd name="T5" fmla="*/ 21600 h 21600"/>
                <a:gd name="T6" fmla="*/ 0 w 21600"/>
                <a:gd name="T7" fmla="*/ 10800 h 21600"/>
                <a:gd name="T8" fmla="*/ 4374 w 21600"/>
                <a:gd name="T9" fmla="*/ 3964 h 21600"/>
                <a:gd name="T10" fmla="*/ 17841 w 21600"/>
                <a:gd name="T11" fmla="*/ 17635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T8" t="T9" r="T10" b="T11"/>
              <a:pathLst>
                <a:path w="21600" h="21600">
                  <a:moveTo>
                    <a:pt x="9689" y="1725"/>
                  </a:moveTo>
                  <a:lnTo>
                    <a:pt x="10304" y="85"/>
                  </a:lnTo>
                  <a:lnTo>
                    <a:pt x="11637" y="85"/>
                  </a:lnTo>
                  <a:lnTo>
                    <a:pt x="12303" y="1777"/>
                  </a:lnTo>
                  <a:lnTo>
                    <a:pt x="13072" y="1931"/>
                  </a:lnTo>
                  <a:lnTo>
                    <a:pt x="14303" y="598"/>
                  </a:lnTo>
                  <a:lnTo>
                    <a:pt x="15533" y="1110"/>
                  </a:lnTo>
                  <a:lnTo>
                    <a:pt x="15584" y="2905"/>
                  </a:lnTo>
                  <a:lnTo>
                    <a:pt x="16405" y="3520"/>
                  </a:lnTo>
                  <a:lnTo>
                    <a:pt x="17891" y="2751"/>
                  </a:lnTo>
                  <a:lnTo>
                    <a:pt x="18917" y="3674"/>
                  </a:lnTo>
                  <a:lnTo>
                    <a:pt x="18199" y="5314"/>
                  </a:lnTo>
                  <a:lnTo>
                    <a:pt x="18763" y="6083"/>
                  </a:lnTo>
                  <a:lnTo>
                    <a:pt x="20403" y="6032"/>
                  </a:lnTo>
                  <a:lnTo>
                    <a:pt x="20865" y="7211"/>
                  </a:lnTo>
                  <a:lnTo>
                    <a:pt x="19737" y="8185"/>
                  </a:lnTo>
                  <a:lnTo>
                    <a:pt x="20096" y="9723"/>
                  </a:lnTo>
                  <a:lnTo>
                    <a:pt x="21634" y="10287"/>
                  </a:lnTo>
                  <a:lnTo>
                    <a:pt x="21582" y="11620"/>
                  </a:lnTo>
                  <a:lnTo>
                    <a:pt x="20147" y="12184"/>
                  </a:lnTo>
                  <a:lnTo>
                    <a:pt x="19942" y="13158"/>
                  </a:lnTo>
                  <a:lnTo>
                    <a:pt x="21070" y="14234"/>
                  </a:lnTo>
                  <a:lnTo>
                    <a:pt x="20608" y="15362"/>
                  </a:lnTo>
                  <a:lnTo>
                    <a:pt x="19019" y="15465"/>
                  </a:lnTo>
                  <a:lnTo>
                    <a:pt x="18404" y="16439"/>
                  </a:lnTo>
                  <a:lnTo>
                    <a:pt x="19122" y="17925"/>
                  </a:lnTo>
                  <a:lnTo>
                    <a:pt x="18096" y="18797"/>
                  </a:lnTo>
                  <a:lnTo>
                    <a:pt x="16763" y="18284"/>
                  </a:lnTo>
                  <a:lnTo>
                    <a:pt x="15431" y="19002"/>
                  </a:lnTo>
                  <a:lnTo>
                    <a:pt x="15277" y="20848"/>
                  </a:lnTo>
                  <a:lnTo>
                    <a:pt x="14149" y="21155"/>
                  </a:lnTo>
                  <a:lnTo>
                    <a:pt x="13021" y="19925"/>
                  </a:lnTo>
                  <a:lnTo>
                    <a:pt x="12252" y="20181"/>
                  </a:lnTo>
                  <a:lnTo>
                    <a:pt x="11739" y="21668"/>
                  </a:lnTo>
                  <a:lnTo>
                    <a:pt x="10201" y="21668"/>
                  </a:lnTo>
                  <a:lnTo>
                    <a:pt x="9740" y="20130"/>
                  </a:lnTo>
                  <a:lnTo>
                    <a:pt x="8253" y="19771"/>
                  </a:lnTo>
                  <a:lnTo>
                    <a:pt x="7125" y="21001"/>
                  </a:lnTo>
                  <a:lnTo>
                    <a:pt x="5895" y="20489"/>
                  </a:lnTo>
                  <a:lnTo>
                    <a:pt x="5946" y="18592"/>
                  </a:lnTo>
                  <a:lnTo>
                    <a:pt x="5177" y="18131"/>
                  </a:lnTo>
                  <a:lnTo>
                    <a:pt x="3383" y="18848"/>
                  </a:lnTo>
                  <a:lnTo>
                    <a:pt x="2614" y="17874"/>
                  </a:lnTo>
                  <a:lnTo>
                    <a:pt x="3383" y="16182"/>
                  </a:lnTo>
                  <a:lnTo>
                    <a:pt x="2922" y="15465"/>
                  </a:lnTo>
                  <a:lnTo>
                    <a:pt x="922" y="15516"/>
                  </a:lnTo>
                  <a:lnTo>
                    <a:pt x="512" y="14234"/>
                  </a:lnTo>
                  <a:lnTo>
                    <a:pt x="1948" y="12901"/>
                  </a:lnTo>
                  <a:lnTo>
                    <a:pt x="1896" y="12184"/>
                  </a:lnTo>
                  <a:lnTo>
                    <a:pt x="0" y="11415"/>
                  </a:lnTo>
                  <a:lnTo>
                    <a:pt x="51" y="10031"/>
                  </a:lnTo>
                  <a:lnTo>
                    <a:pt x="1948" y="9313"/>
                  </a:lnTo>
                  <a:lnTo>
                    <a:pt x="2101" y="8595"/>
                  </a:lnTo>
                  <a:lnTo>
                    <a:pt x="615" y="7160"/>
                  </a:lnTo>
                  <a:lnTo>
                    <a:pt x="1127" y="5878"/>
                  </a:lnTo>
                  <a:lnTo>
                    <a:pt x="3178" y="5981"/>
                  </a:lnTo>
                  <a:lnTo>
                    <a:pt x="3588" y="5417"/>
                  </a:lnTo>
                  <a:lnTo>
                    <a:pt x="2819" y="3520"/>
                  </a:lnTo>
                  <a:lnTo>
                    <a:pt x="3742" y="2597"/>
                  </a:lnTo>
                  <a:lnTo>
                    <a:pt x="5536" y="3417"/>
                  </a:lnTo>
                  <a:lnTo>
                    <a:pt x="6049" y="3058"/>
                  </a:lnTo>
                  <a:lnTo>
                    <a:pt x="6100" y="1264"/>
                  </a:lnTo>
                  <a:lnTo>
                    <a:pt x="7228" y="700"/>
                  </a:lnTo>
                  <a:lnTo>
                    <a:pt x="8510" y="2033"/>
                  </a:lnTo>
                  <a:lnTo>
                    <a:pt x="9689" y="1725"/>
                  </a:lnTo>
                  <a:close/>
                  <a:moveTo>
                    <a:pt x="10817" y="14422"/>
                  </a:moveTo>
                  <a:lnTo>
                    <a:pt x="11175" y="14388"/>
                  </a:lnTo>
                  <a:lnTo>
                    <a:pt x="11534" y="14354"/>
                  </a:lnTo>
                  <a:lnTo>
                    <a:pt x="11893" y="14268"/>
                  </a:lnTo>
                  <a:lnTo>
                    <a:pt x="12218" y="14166"/>
                  </a:lnTo>
                  <a:lnTo>
                    <a:pt x="12508" y="13995"/>
                  </a:lnTo>
                  <a:lnTo>
                    <a:pt x="12816" y="13807"/>
                  </a:lnTo>
                  <a:lnTo>
                    <a:pt x="13106" y="13602"/>
                  </a:lnTo>
                  <a:lnTo>
                    <a:pt x="13329" y="13380"/>
                  </a:lnTo>
                  <a:lnTo>
                    <a:pt x="13568" y="13106"/>
                  </a:lnTo>
                  <a:lnTo>
                    <a:pt x="13790" y="12850"/>
                  </a:lnTo>
                  <a:lnTo>
                    <a:pt x="13961" y="12560"/>
                  </a:lnTo>
                  <a:lnTo>
                    <a:pt x="14115" y="12269"/>
                  </a:lnTo>
                  <a:lnTo>
                    <a:pt x="14217" y="11927"/>
                  </a:lnTo>
                  <a:lnTo>
                    <a:pt x="14320" y="11568"/>
                  </a:lnTo>
                  <a:lnTo>
                    <a:pt x="14388" y="11210"/>
                  </a:lnTo>
                  <a:lnTo>
                    <a:pt x="14388" y="10851"/>
                  </a:lnTo>
                  <a:lnTo>
                    <a:pt x="14388" y="10492"/>
                  </a:lnTo>
                  <a:lnTo>
                    <a:pt x="14320" y="10133"/>
                  </a:lnTo>
                  <a:lnTo>
                    <a:pt x="14217" y="9808"/>
                  </a:lnTo>
                  <a:lnTo>
                    <a:pt x="14115" y="9467"/>
                  </a:lnTo>
                  <a:lnTo>
                    <a:pt x="13961" y="9142"/>
                  </a:lnTo>
                  <a:lnTo>
                    <a:pt x="13790" y="8851"/>
                  </a:lnTo>
                  <a:lnTo>
                    <a:pt x="13568" y="8595"/>
                  </a:lnTo>
                  <a:lnTo>
                    <a:pt x="13329" y="8322"/>
                  </a:lnTo>
                  <a:lnTo>
                    <a:pt x="13106" y="8100"/>
                  </a:lnTo>
                  <a:lnTo>
                    <a:pt x="12816" y="7894"/>
                  </a:lnTo>
                  <a:lnTo>
                    <a:pt x="12508" y="7741"/>
                  </a:lnTo>
                  <a:lnTo>
                    <a:pt x="12218" y="7570"/>
                  </a:lnTo>
                  <a:lnTo>
                    <a:pt x="11893" y="7433"/>
                  </a:lnTo>
                  <a:lnTo>
                    <a:pt x="11534" y="7382"/>
                  </a:lnTo>
                  <a:lnTo>
                    <a:pt x="11175" y="7313"/>
                  </a:lnTo>
                  <a:lnTo>
                    <a:pt x="10817" y="7313"/>
                  </a:lnTo>
                  <a:lnTo>
                    <a:pt x="10441" y="7313"/>
                  </a:lnTo>
                  <a:lnTo>
                    <a:pt x="10082" y="7382"/>
                  </a:lnTo>
                  <a:lnTo>
                    <a:pt x="9757" y="7433"/>
                  </a:lnTo>
                  <a:lnTo>
                    <a:pt x="9432" y="7570"/>
                  </a:lnTo>
                  <a:lnTo>
                    <a:pt x="9142" y="7741"/>
                  </a:lnTo>
                  <a:lnTo>
                    <a:pt x="8834" y="7894"/>
                  </a:lnTo>
                  <a:lnTo>
                    <a:pt x="8544" y="8100"/>
                  </a:lnTo>
                  <a:lnTo>
                    <a:pt x="8287" y="8322"/>
                  </a:lnTo>
                  <a:lnTo>
                    <a:pt x="8048" y="8595"/>
                  </a:lnTo>
                  <a:lnTo>
                    <a:pt x="7860" y="8851"/>
                  </a:lnTo>
                  <a:lnTo>
                    <a:pt x="7689" y="9142"/>
                  </a:lnTo>
                  <a:lnTo>
                    <a:pt x="7536" y="9467"/>
                  </a:lnTo>
                  <a:lnTo>
                    <a:pt x="7399" y="9808"/>
                  </a:lnTo>
                  <a:lnTo>
                    <a:pt x="7331" y="10133"/>
                  </a:lnTo>
                  <a:lnTo>
                    <a:pt x="7262" y="10492"/>
                  </a:lnTo>
                  <a:lnTo>
                    <a:pt x="7262" y="10851"/>
                  </a:lnTo>
                  <a:lnTo>
                    <a:pt x="7262" y="11210"/>
                  </a:lnTo>
                  <a:lnTo>
                    <a:pt x="7331" y="11568"/>
                  </a:lnTo>
                  <a:lnTo>
                    <a:pt x="7399" y="11927"/>
                  </a:lnTo>
                  <a:lnTo>
                    <a:pt x="7536" y="12269"/>
                  </a:lnTo>
                  <a:lnTo>
                    <a:pt x="7689" y="12560"/>
                  </a:lnTo>
                  <a:lnTo>
                    <a:pt x="7860" y="12850"/>
                  </a:lnTo>
                  <a:lnTo>
                    <a:pt x="8048" y="13106"/>
                  </a:lnTo>
                  <a:lnTo>
                    <a:pt x="8287" y="13380"/>
                  </a:lnTo>
                  <a:lnTo>
                    <a:pt x="8544" y="13602"/>
                  </a:lnTo>
                  <a:lnTo>
                    <a:pt x="8834" y="13807"/>
                  </a:lnTo>
                  <a:lnTo>
                    <a:pt x="9142" y="13995"/>
                  </a:lnTo>
                  <a:lnTo>
                    <a:pt x="9432" y="14166"/>
                  </a:lnTo>
                  <a:lnTo>
                    <a:pt x="9757" y="14268"/>
                  </a:lnTo>
                  <a:lnTo>
                    <a:pt x="10082" y="14354"/>
                  </a:lnTo>
                  <a:lnTo>
                    <a:pt x="10441" y="14388"/>
                  </a:lnTo>
                  <a:lnTo>
                    <a:pt x="10817" y="14422"/>
                  </a:lnTo>
                  <a:close/>
                </a:path>
              </a:pathLst>
            </a:custGeom>
            <a:solidFill>
              <a:srgbClr val="C0C0C0"/>
            </a:solidFill>
            <a:ln w="9525">
              <a:miter lim="800000"/>
              <a:headEnd/>
              <a:tailEnd/>
            </a:ln>
            <a:effectLst/>
            <a:scene3d>
              <a:camera prst="legacyPerspectiveFront">
                <a:rot lat="20099999" lon="1500000" rev="0"/>
              </a:camera>
              <a:lightRig rig="legacyFlat4" dir="b"/>
            </a:scene3d>
            <a:sp3d extrusionH="430200" prstMaterial="legacyMatte">
              <a:bevelT w="13500" h="13500" prst="angle"/>
              <a:bevelB w="13500" h="13500" prst="angle"/>
              <a:extrusionClr>
                <a:srgbClr val="C0C0C0"/>
              </a:extrusionClr>
            </a:sp3d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flatTx/>
            </a:bodyPr>
            <a:lstStyle/>
            <a:p>
              <a:endParaRPr lang="en-GB"/>
            </a:p>
          </p:txBody>
        </p:sp>
        <p:sp>
          <p:nvSpPr>
            <p:cNvPr id="44" name="AutoShape 5"/>
            <p:cNvSpPr>
              <a:spLocks noEditPoints="1" noChangeArrowheads="1"/>
            </p:cNvSpPr>
            <p:nvPr/>
          </p:nvSpPr>
          <p:spPr bwMode="auto">
            <a:xfrm>
              <a:off x="2559" y="2142"/>
              <a:ext cx="1588" cy="1392"/>
            </a:xfrm>
            <a:custGeom>
              <a:avLst/>
              <a:gdLst>
                <a:gd name="T0" fmla="*/ 10800 w 21600"/>
                <a:gd name="T1" fmla="*/ 0 h 21600"/>
                <a:gd name="T2" fmla="*/ 21600 w 21600"/>
                <a:gd name="T3" fmla="*/ 10800 h 21600"/>
                <a:gd name="T4" fmla="*/ 10800 w 21600"/>
                <a:gd name="T5" fmla="*/ 21600 h 21600"/>
                <a:gd name="T6" fmla="*/ 0 w 21600"/>
                <a:gd name="T7" fmla="*/ 10800 h 21600"/>
                <a:gd name="T8" fmla="*/ 4374 w 21600"/>
                <a:gd name="T9" fmla="*/ 3964 h 21600"/>
                <a:gd name="T10" fmla="*/ 17841 w 21600"/>
                <a:gd name="T11" fmla="*/ 17635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T8" t="T9" r="T10" b="T11"/>
              <a:pathLst>
                <a:path w="21600" h="21600">
                  <a:moveTo>
                    <a:pt x="9689" y="1725"/>
                  </a:moveTo>
                  <a:lnTo>
                    <a:pt x="10304" y="85"/>
                  </a:lnTo>
                  <a:lnTo>
                    <a:pt x="11637" y="85"/>
                  </a:lnTo>
                  <a:lnTo>
                    <a:pt x="12303" y="1777"/>
                  </a:lnTo>
                  <a:lnTo>
                    <a:pt x="13072" y="1931"/>
                  </a:lnTo>
                  <a:lnTo>
                    <a:pt x="14303" y="598"/>
                  </a:lnTo>
                  <a:lnTo>
                    <a:pt x="15533" y="1110"/>
                  </a:lnTo>
                  <a:lnTo>
                    <a:pt x="15584" y="2905"/>
                  </a:lnTo>
                  <a:lnTo>
                    <a:pt x="16405" y="3520"/>
                  </a:lnTo>
                  <a:lnTo>
                    <a:pt x="17891" y="2751"/>
                  </a:lnTo>
                  <a:lnTo>
                    <a:pt x="18917" y="3674"/>
                  </a:lnTo>
                  <a:lnTo>
                    <a:pt x="18199" y="5314"/>
                  </a:lnTo>
                  <a:lnTo>
                    <a:pt x="18763" y="6083"/>
                  </a:lnTo>
                  <a:lnTo>
                    <a:pt x="20403" y="6032"/>
                  </a:lnTo>
                  <a:lnTo>
                    <a:pt x="20865" y="7211"/>
                  </a:lnTo>
                  <a:lnTo>
                    <a:pt x="19737" y="8185"/>
                  </a:lnTo>
                  <a:lnTo>
                    <a:pt x="20096" y="9723"/>
                  </a:lnTo>
                  <a:lnTo>
                    <a:pt x="21634" y="10287"/>
                  </a:lnTo>
                  <a:lnTo>
                    <a:pt x="21582" y="11620"/>
                  </a:lnTo>
                  <a:lnTo>
                    <a:pt x="20147" y="12184"/>
                  </a:lnTo>
                  <a:lnTo>
                    <a:pt x="19942" y="13158"/>
                  </a:lnTo>
                  <a:lnTo>
                    <a:pt x="21070" y="14234"/>
                  </a:lnTo>
                  <a:lnTo>
                    <a:pt x="20608" y="15362"/>
                  </a:lnTo>
                  <a:lnTo>
                    <a:pt x="19019" y="15465"/>
                  </a:lnTo>
                  <a:lnTo>
                    <a:pt x="18404" y="16439"/>
                  </a:lnTo>
                  <a:lnTo>
                    <a:pt x="19122" y="17925"/>
                  </a:lnTo>
                  <a:lnTo>
                    <a:pt x="18096" y="18797"/>
                  </a:lnTo>
                  <a:lnTo>
                    <a:pt x="16763" y="18284"/>
                  </a:lnTo>
                  <a:lnTo>
                    <a:pt x="15431" y="19002"/>
                  </a:lnTo>
                  <a:lnTo>
                    <a:pt x="15277" y="20848"/>
                  </a:lnTo>
                  <a:lnTo>
                    <a:pt x="14149" y="21155"/>
                  </a:lnTo>
                  <a:lnTo>
                    <a:pt x="13021" y="19925"/>
                  </a:lnTo>
                  <a:lnTo>
                    <a:pt x="12252" y="20181"/>
                  </a:lnTo>
                  <a:lnTo>
                    <a:pt x="11739" y="21668"/>
                  </a:lnTo>
                  <a:lnTo>
                    <a:pt x="10201" y="21668"/>
                  </a:lnTo>
                  <a:lnTo>
                    <a:pt x="9740" y="20130"/>
                  </a:lnTo>
                  <a:lnTo>
                    <a:pt x="8253" y="19771"/>
                  </a:lnTo>
                  <a:lnTo>
                    <a:pt x="7125" y="21001"/>
                  </a:lnTo>
                  <a:lnTo>
                    <a:pt x="5895" y="20489"/>
                  </a:lnTo>
                  <a:lnTo>
                    <a:pt x="5946" y="18592"/>
                  </a:lnTo>
                  <a:lnTo>
                    <a:pt x="5177" y="18131"/>
                  </a:lnTo>
                  <a:lnTo>
                    <a:pt x="3383" y="18848"/>
                  </a:lnTo>
                  <a:lnTo>
                    <a:pt x="2614" y="17874"/>
                  </a:lnTo>
                  <a:lnTo>
                    <a:pt x="3383" y="16182"/>
                  </a:lnTo>
                  <a:lnTo>
                    <a:pt x="2922" y="15465"/>
                  </a:lnTo>
                  <a:lnTo>
                    <a:pt x="922" y="15516"/>
                  </a:lnTo>
                  <a:lnTo>
                    <a:pt x="512" y="14234"/>
                  </a:lnTo>
                  <a:lnTo>
                    <a:pt x="1948" y="12901"/>
                  </a:lnTo>
                  <a:lnTo>
                    <a:pt x="1896" y="12184"/>
                  </a:lnTo>
                  <a:lnTo>
                    <a:pt x="0" y="11415"/>
                  </a:lnTo>
                  <a:lnTo>
                    <a:pt x="51" y="10031"/>
                  </a:lnTo>
                  <a:lnTo>
                    <a:pt x="1948" y="9313"/>
                  </a:lnTo>
                  <a:lnTo>
                    <a:pt x="2101" y="8595"/>
                  </a:lnTo>
                  <a:lnTo>
                    <a:pt x="615" y="7160"/>
                  </a:lnTo>
                  <a:lnTo>
                    <a:pt x="1127" y="5878"/>
                  </a:lnTo>
                  <a:lnTo>
                    <a:pt x="3178" y="5981"/>
                  </a:lnTo>
                  <a:lnTo>
                    <a:pt x="3588" y="5417"/>
                  </a:lnTo>
                  <a:lnTo>
                    <a:pt x="2819" y="3520"/>
                  </a:lnTo>
                  <a:lnTo>
                    <a:pt x="3742" y="2597"/>
                  </a:lnTo>
                  <a:lnTo>
                    <a:pt x="5536" y="3417"/>
                  </a:lnTo>
                  <a:lnTo>
                    <a:pt x="6049" y="3058"/>
                  </a:lnTo>
                  <a:lnTo>
                    <a:pt x="6100" y="1264"/>
                  </a:lnTo>
                  <a:lnTo>
                    <a:pt x="7228" y="700"/>
                  </a:lnTo>
                  <a:lnTo>
                    <a:pt x="8510" y="2033"/>
                  </a:lnTo>
                  <a:lnTo>
                    <a:pt x="9689" y="1725"/>
                  </a:lnTo>
                  <a:close/>
                  <a:moveTo>
                    <a:pt x="10817" y="14422"/>
                  </a:moveTo>
                  <a:lnTo>
                    <a:pt x="11175" y="14388"/>
                  </a:lnTo>
                  <a:lnTo>
                    <a:pt x="11534" y="14354"/>
                  </a:lnTo>
                  <a:lnTo>
                    <a:pt x="11893" y="14268"/>
                  </a:lnTo>
                  <a:lnTo>
                    <a:pt x="12218" y="14166"/>
                  </a:lnTo>
                  <a:lnTo>
                    <a:pt x="12508" y="13995"/>
                  </a:lnTo>
                  <a:lnTo>
                    <a:pt x="12816" y="13807"/>
                  </a:lnTo>
                  <a:lnTo>
                    <a:pt x="13106" y="13602"/>
                  </a:lnTo>
                  <a:lnTo>
                    <a:pt x="13329" y="13380"/>
                  </a:lnTo>
                  <a:lnTo>
                    <a:pt x="13568" y="13106"/>
                  </a:lnTo>
                  <a:lnTo>
                    <a:pt x="13790" y="12850"/>
                  </a:lnTo>
                  <a:lnTo>
                    <a:pt x="13961" y="12560"/>
                  </a:lnTo>
                  <a:lnTo>
                    <a:pt x="14115" y="12269"/>
                  </a:lnTo>
                  <a:lnTo>
                    <a:pt x="14217" y="11927"/>
                  </a:lnTo>
                  <a:lnTo>
                    <a:pt x="14320" y="11568"/>
                  </a:lnTo>
                  <a:lnTo>
                    <a:pt x="14388" y="11210"/>
                  </a:lnTo>
                  <a:lnTo>
                    <a:pt x="14388" y="10851"/>
                  </a:lnTo>
                  <a:lnTo>
                    <a:pt x="14388" y="10492"/>
                  </a:lnTo>
                  <a:lnTo>
                    <a:pt x="14320" y="10133"/>
                  </a:lnTo>
                  <a:lnTo>
                    <a:pt x="14217" y="9808"/>
                  </a:lnTo>
                  <a:lnTo>
                    <a:pt x="14115" y="9467"/>
                  </a:lnTo>
                  <a:lnTo>
                    <a:pt x="13961" y="9142"/>
                  </a:lnTo>
                  <a:lnTo>
                    <a:pt x="13790" y="8851"/>
                  </a:lnTo>
                  <a:lnTo>
                    <a:pt x="13568" y="8595"/>
                  </a:lnTo>
                  <a:lnTo>
                    <a:pt x="13329" y="8322"/>
                  </a:lnTo>
                  <a:lnTo>
                    <a:pt x="13106" y="8100"/>
                  </a:lnTo>
                  <a:lnTo>
                    <a:pt x="12816" y="7894"/>
                  </a:lnTo>
                  <a:lnTo>
                    <a:pt x="12508" y="7741"/>
                  </a:lnTo>
                  <a:lnTo>
                    <a:pt x="12218" y="7570"/>
                  </a:lnTo>
                  <a:lnTo>
                    <a:pt x="11893" y="7433"/>
                  </a:lnTo>
                  <a:lnTo>
                    <a:pt x="11534" y="7382"/>
                  </a:lnTo>
                  <a:lnTo>
                    <a:pt x="11175" y="7313"/>
                  </a:lnTo>
                  <a:lnTo>
                    <a:pt x="10817" y="7313"/>
                  </a:lnTo>
                  <a:lnTo>
                    <a:pt x="10441" y="7313"/>
                  </a:lnTo>
                  <a:lnTo>
                    <a:pt x="10082" y="7382"/>
                  </a:lnTo>
                  <a:lnTo>
                    <a:pt x="9757" y="7433"/>
                  </a:lnTo>
                  <a:lnTo>
                    <a:pt x="9432" y="7570"/>
                  </a:lnTo>
                  <a:lnTo>
                    <a:pt x="9142" y="7741"/>
                  </a:lnTo>
                  <a:lnTo>
                    <a:pt x="8834" y="7894"/>
                  </a:lnTo>
                  <a:lnTo>
                    <a:pt x="8544" y="8100"/>
                  </a:lnTo>
                  <a:lnTo>
                    <a:pt x="8287" y="8322"/>
                  </a:lnTo>
                  <a:lnTo>
                    <a:pt x="8048" y="8595"/>
                  </a:lnTo>
                  <a:lnTo>
                    <a:pt x="7860" y="8851"/>
                  </a:lnTo>
                  <a:lnTo>
                    <a:pt x="7689" y="9142"/>
                  </a:lnTo>
                  <a:lnTo>
                    <a:pt x="7536" y="9467"/>
                  </a:lnTo>
                  <a:lnTo>
                    <a:pt x="7399" y="9808"/>
                  </a:lnTo>
                  <a:lnTo>
                    <a:pt x="7331" y="10133"/>
                  </a:lnTo>
                  <a:lnTo>
                    <a:pt x="7262" y="10492"/>
                  </a:lnTo>
                  <a:lnTo>
                    <a:pt x="7262" y="10851"/>
                  </a:lnTo>
                  <a:lnTo>
                    <a:pt x="7262" y="11210"/>
                  </a:lnTo>
                  <a:lnTo>
                    <a:pt x="7331" y="11568"/>
                  </a:lnTo>
                  <a:lnTo>
                    <a:pt x="7399" y="11927"/>
                  </a:lnTo>
                  <a:lnTo>
                    <a:pt x="7536" y="12269"/>
                  </a:lnTo>
                  <a:lnTo>
                    <a:pt x="7689" y="12560"/>
                  </a:lnTo>
                  <a:lnTo>
                    <a:pt x="7860" y="12850"/>
                  </a:lnTo>
                  <a:lnTo>
                    <a:pt x="8048" y="13106"/>
                  </a:lnTo>
                  <a:lnTo>
                    <a:pt x="8287" y="13380"/>
                  </a:lnTo>
                  <a:lnTo>
                    <a:pt x="8544" y="13602"/>
                  </a:lnTo>
                  <a:lnTo>
                    <a:pt x="8834" y="13807"/>
                  </a:lnTo>
                  <a:lnTo>
                    <a:pt x="9142" y="13995"/>
                  </a:lnTo>
                  <a:lnTo>
                    <a:pt x="9432" y="14166"/>
                  </a:lnTo>
                  <a:lnTo>
                    <a:pt x="9757" y="14268"/>
                  </a:lnTo>
                  <a:lnTo>
                    <a:pt x="10082" y="14354"/>
                  </a:lnTo>
                  <a:lnTo>
                    <a:pt x="10441" y="14388"/>
                  </a:lnTo>
                  <a:lnTo>
                    <a:pt x="10817" y="14422"/>
                  </a:lnTo>
                  <a:close/>
                </a:path>
              </a:pathLst>
            </a:custGeom>
            <a:solidFill>
              <a:srgbClr val="C0C0C0"/>
            </a:solidFill>
            <a:ln w="9525">
              <a:miter lim="800000"/>
              <a:headEnd/>
              <a:tailEnd/>
            </a:ln>
            <a:effectLst/>
            <a:scene3d>
              <a:camera prst="legacyPerspectiveFront">
                <a:rot lat="20099999" lon="1500000" rev="0"/>
              </a:camera>
              <a:lightRig rig="legacyFlat4" dir="b"/>
            </a:scene3d>
            <a:sp3d extrusionH="430200" prstMaterial="legacyMatte">
              <a:bevelT w="13500" h="13500" prst="angle"/>
              <a:bevelB w="13500" h="13500" prst="angle"/>
              <a:extrusionClr>
                <a:srgbClr val="C0C0C0"/>
              </a:extrusionClr>
            </a:sp3d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flatTx/>
            </a:bodyPr>
            <a:lstStyle/>
            <a:p>
              <a:endParaRPr lang="en-GB"/>
            </a:p>
          </p:txBody>
        </p:sp>
      </p:grpSp>
      <p:grpSp>
        <p:nvGrpSpPr>
          <p:cNvPr id="45" name="Group 2"/>
          <p:cNvGrpSpPr>
            <a:grpSpLocks/>
          </p:cNvGrpSpPr>
          <p:nvPr/>
        </p:nvGrpSpPr>
        <p:grpSpPr bwMode="auto">
          <a:xfrm>
            <a:off x="4416463" y="3465686"/>
            <a:ext cx="788185" cy="677420"/>
            <a:chOff x="1632" y="1248"/>
            <a:chExt cx="2682" cy="2286"/>
          </a:xfrm>
        </p:grpSpPr>
        <p:sp>
          <p:nvSpPr>
            <p:cNvPr id="46" name="Gear"/>
            <p:cNvSpPr>
              <a:spLocks noEditPoints="1" noChangeArrowheads="1"/>
            </p:cNvSpPr>
            <p:nvPr/>
          </p:nvSpPr>
          <p:spPr bwMode="auto">
            <a:xfrm>
              <a:off x="3119" y="1248"/>
              <a:ext cx="1195" cy="1048"/>
            </a:xfrm>
            <a:custGeom>
              <a:avLst/>
              <a:gdLst>
                <a:gd name="T0" fmla="*/ 10800 w 21600"/>
                <a:gd name="T1" fmla="*/ 0 h 21600"/>
                <a:gd name="T2" fmla="*/ 21600 w 21600"/>
                <a:gd name="T3" fmla="*/ 10800 h 21600"/>
                <a:gd name="T4" fmla="*/ 10800 w 21600"/>
                <a:gd name="T5" fmla="*/ 21600 h 21600"/>
                <a:gd name="T6" fmla="*/ 0 w 21600"/>
                <a:gd name="T7" fmla="*/ 10800 h 21600"/>
                <a:gd name="T8" fmla="*/ 4374 w 21600"/>
                <a:gd name="T9" fmla="*/ 3964 h 21600"/>
                <a:gd name="T10" fmla="*/ 17841 w 21600"/>
                <a:gd name="T11" fmla="*/ 17635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T8" t="T9" r="T10" b="T11"/>
              <a:pathLst>
                <a:path w="21600" h="21600">
                  <a:moveTo>
                    <a:pt x="9689" y="1725"/>
                  </a:moveTo>
                  <a:lnTo>
                    <a:pt x="10304" y="85"/>
                  </a:lnTo>
                  <a:lnTo>
                    <a:pt x="11637" y="85"/>
                  </a:lnTo>
                  <a:lnTo>
                    <a:pt x="12303" y="1777"/>
                  </a:lnTo>
                  <a:lnTo>
                    <a:pt x="13072" y="1931"/>
                  </a:lnTo>
                  <a:lnTo>
                    <a:pt x="14303" y="598"/>
                  </a:lnTo>
                  <a:lnTo>
                    <a:pt x="15533" y="1110"/>
                  </a:lnTo>
                  <a:lnTo>
                    <a:pt x="15584" y="2905"/>
                  </a:lnTo>
                  <a:lnTo>
                    <a:pt x="16405" y="3520"/>
                  </a:lnTo>
                  <a:lnTo>
                    <a:pt x="17891" y="2751"/>
                  </a:lnTo>
                  <a:lnTo>
                    <a:pt x="18917" y="3674"/>
                  </a:lnTo>
                  <a:lnTo>
                    <a:pt x="18199" y="5314"/>
                  </a:lnTo>
                  <a:lnTo>
                    <a:pt x="18763" y="6083"/>
                  </a:lnTo>
                  <a:lnTo>
                    <a:pt x="20403" y="6032"/>
                  </a:lnTo>
                  <a:lnTo>
                    <a:pt x="20865" y="7211"/>
                  </a:lnTo>
                  <a:lnTo>
                    <a:pt x="19737" y="8185"/>
                  </a:lnTo>
                  <a:lnTo>
                    <a:pt x="20096" y="9723"/>
                  </a:lnTo>
                  <a:lnTo>
                    <a:pt x="21634" y="10287"/>
                  </a:lnTo>
                  <a:lnTo>
                    <a:pt x="21582" y="11620"/>
                  </a:lnTo>
                  <a:lnTo>
                    <a:pt x="20147" y="12184"/>
                  </a:lnTo>
                  <a:lnTo>
                    <a:pt x="19942" y="13158"/>
                  </a:lnTo>
                  <a:lnTo>
                    <a:pt x="21070" y="14234"/>
                  </a:lnTo>
                  <a:lnTo>
                    <a:pt x="20608" y="15362"/>
                  </a:lnTo>
                  <a:lnTo>
                    <a:pt x="19019" y="15465"/>
                  </a:lnTo>
                  <a:lnTo>
                    <a:pt x="18404" y="16439"/>
                  </a:lnTo>
                  <a:lnTo>
                    <a:pt x="19122" y="17925"/>
                  </a:lnTo>
                  <a:lnTo>
                    <a:pt x="18096" y="18797"/>
                  </a:lnTo>
                  <a:lnTo>
                    <a:pt x="16763" y="18284"/>
                  </a:lnTo>
                  <a:lnTo>
                    <a:pt x="15431" y="19002"/>
                  </a:lnTo>
                  <a:lnTo>
                    <a:pt x="15277" y="20848"/>
                  </a:lnTo>
                  <a:lnTo>
                    <a:pt x="14149" y="21155"/>
                  </a:lnTo>
                  <a:lnTo>
                    <a:pt x="13021" y="19925"/>
                  </a:lnTo>
                  <a:lnTo>
                    <a:pt x="12252" y="20181"/>
                  </a:lnTo>
                  <a:lnTo>
                    <a:pt x="11739" y="21668"/>
                  </a:lnTo>
                  <a:lnTo>
                    <a:pt x="10201" y="21668"/>
                  </a:lnTo>
                  <a:lnTo>
                    <a:pt x="9740" y="20130"/>
                  </a:lnTo>
                  <a:lnTo>
                    <a:pt x="8253" y="19771"/>
                  </a:lnTo>
                  <a:lnTo>
                    <a:pt x="7125" y="21001"/>
                  </a:lnTo>
                  <a:lnTo>
                    <a:pt x="5895" y="20489"/>
                  </a:lnTo>
                  <a:lnTo>
                    <a:pt x="5946" y="18592"/>
                  </a:lnTo>
                  <a:lnTo>
                    <a:pt x="5177" y="18131"/>
                  </a:lnTo>
                  <a:lnTo>
                    <a:pt x="3383" y="18848"/>
                  </a:lnTo>
                  <a:lnTo>
                    <a:pt x="2614" y="17874"/>
                  </a:lnTo>
                  <a:lnTo>
                    <a:pt x="3383" y="16182"/>
                  </a:lnTo>
                  <a:lnTo>
                    <a:pt x="2922" y="15465"/>
                  </a:lnTo>
                  <a:lnTo>
                    <a:pt x="922" y="15516"/>
                  </a:lnTo>
                  <a:lnTo>
                    <a:pt x="512" y="14234"/>
                  </a:lnTo>
                  <a:lnTo>
                    <a:pt x="1948" y="12901"/>
                  </a:lnTo>
                  <a:lnTo>
                    <a:pt x="1896" y="12184"/>
                  </a:lnTo>
                  <a:lnTo>
                    <a:pt x="0" y="11415"/>
                  </a:lnTo>
                  <a:lnTo>
                    <a:pt x="51" y="10031"/>
                  </a:lnTo>
                  <a:lnTo>
                    <a:pt x="1948" y="9313"/>
                  </a:lnTo>
                  <a:lnTo>
                    <a:pt x="2101" y="8595"/>
                  </a:lnTo>
                  <a:lnTo>
                    <a:pt x="615" y="7160"/>
                  </a:lnTo>
                  <a:lnTo>
                    <a:pt x="1127" y="5878"/>
                  </a:lnTo>
                  <a:lnTo>
                    <a:pt x="3178" y="5981"/>
                  </a:lnTo>
                  <a:lnTo>
                    <a:pt x="3588" y="5417"/>
                  </a:lnTo>
                  <a:lnTo>
                    <a:pt x="2819" y="3520"/>
                  </a:lnTo>
                  <a:lnTo>
                    <a:pt x="3742" y="2597"/>
                  </a:lnTo>
                  <a:lnTo>
                    <a:pt x="5536" y="3417"/>
                  </a:lnTo>
                  <a:lnTo>
                    <a:pt x="6049" y="3058"/>
                  </a:lnTo>
                  <a:lnTo>
                    <a:pt x="6100" y="1264"/>
                  </a:lnTo>
                  <a:lnTo>
                    <a:pt x="7228" y="700"/>
                  </a:lnTo>
                  <a:lnTo>
                    <a:pt x="8510" y="2033"/>
                  </a:lnTo>
                  <a:lnTo>
                    <a:pt x="9689" y="1725"/>
                  </a:lnTo>
                  <a:close/>
                  <a:moveTo>
                    <a:pt x="10817" y="14422"/>
                  </a:moveTo>
                  <a:lnTo>
                    <a:pt x="11175" y="14388"/>
                  </a:lnTo>
                  <a:lnTo>
                    <a:pt x="11534" y="14354"/>
                  </a:lnTo>
                  <a:lnTo>
                    <a:pt x="11893" y="14268"/>
                  </a:lnTo>
                  <a:lnTo>
                    <a:pt x="12218" y="14166"/>
                  </a:lnTo>
                  <a:lnTo>
                    <a:pt x="12508" y="13995"/>
                  </a:lnTo>
                  <a:lnTo>
                    <a:pt x="12816" y="13807"/>
                  </a:lnTo>
                  <a:lnTo>
                    <a:pt x="13106" y="13602"/>
                  </a:lnTo>
                  <a:lnTo>
                    <a:pt x="13329" y="13380"/>
                  </a:lnTo>
                  <a:lnTo>
                    <a:pt x="13568" y="13106"/>
                  </a:lnTo>
                  <a:lnTo>
                    <a:pt x="13790" y="12850"/>
                  </a:lnTo>
                  <a:lnTo>
                    <a:pt x="13961" y="12560"/>
                  </a:lnTo>
                  <a:lnTo>
                    <a:pt x="14115" y="12269"/>
                  </a:lnTo>
                  <a:lnTo>
                    <a:pt x="14217" y="11927"/>
                  </a:lnTo>
                  <a:lnTo>
                    <a:pt x="14320" y="11568"/>
                  </a:lnTo>
                  <a:lnTo>
                    <a:pt x="14388" y="11210"/>
                  </a:lnTo>
                  <a:lnTo>
                    <a:pt x="14388" y="10851"/>
                  </a:lnTo>
                  <a:lnTo>
                    <a:pt x="14388" y="10492"/>
                  </a:lnTo>
                  <a:lnTo>
                    <a:pt x="14320" y="10133"/>
                  </a:lnTo>
                  <a:lnTo>
                    <a:pt x="14217" y="9808"/>
                  </a:lnTo>
                  <a:lnTo>
                    <a:pt x="14115" y="9467"/>
                  </a:lnTo>
                  <a:lnTo>
                    <a:pt x="13961" y="9142"/>
                  </a:lnTo>
                  <a:lnTo>
                    <a:pt x="13790" y="8851"/>
                  </a:lnTo>
                  <a:lnTo>
                    <a:pt x="13568" y="8595"/>
                  </a:lnTo>
                  <a:lnTo>
                    <a:pt x="13329" y="8322"/>
                  </a:lnTo>
                  <a:lnTo>
                    <a:pt x="13106" y="8100"/>
                  </a:lnTo>
                  <a:lnTo>
                    <a:pt x="12816" y="7894"/>
                  </a:lnTo>
                  <a:lnTo>
                    <a:pt x="12508" y="7741"/>
                  </a:lnTo>
                  <a:lnTo>
                    <a:pt x="12218" y="7570"/>
                  </a:lnTo>
                  <a:lnTo>
                    <a:pt x="11893" y="7433"/>
                  </a:lnTo>
                  <a:lnTo>
                    <a:pt x="11534" y="7382"/>
                  </a:lnTo>
                  <a:lnTo>
                    <a:pt x="11175" y="7313"/>
                  </a:lnTo>
                  <a:lnTo>
                    <a:pt x="10817" y="7313"/>
                  </a:lnTo>
                  <a:lnTo>
                    <a:pt x="10441" y="7313"/>
                  </a:lnTo>
                  <a:lnTo>
                    <a:pt x="10082" y="7382"/>
                  </a:lnTo>
                  <a:lnTo>
                    <a:pt x="9757" y="7433"/>
                  </a:lnTo>
                  <a:lnTo>
                    <a:pt x="9432" y="7570"/>
                  </a:lnTo>
                  <a:lnTo>
                    <a:pt x="9142" y="7741"/>
                  </a:lnTo>
                  <a:lnTo>
                    <a:pt x="8834" y="7894"/>
                  </a:lnTo>
                  <a:lnTo>
                    <a:pt x="8544" y="8100"/>
                  </a:lnTo>
                  <a:lnTo>
                    <a:pt x="8287" y="8322"/>
                  </a:lnTo>
                  <a:lnTo>
                    <a:pt x="8048" y="8595"/>
                  </a:lnTo>
                  <a:lnTo>
                    <a:pt x="7860" y="8851"/>
                  </a:lnTo>
                  <a:lnTo>
                    <a:pt x="7689" y="9142"/>
                  </a:lnTo>
                  <a:lnTo>
                    <a:pt x="7536" y="9467"/>
                  </a:lnTo>
                  <a:lnTo>
                    <a:pt x="7399" y="9808"/>
                  </a:lnTo>
                  <a:lnTo>
                    <a:pt x="7331" y="10133"/>
                  </a:lnTo>
                  <a:lnTo>
                    <a:pt x="7262" y="10492"/>
                  </a:lnTo>
                  <a:lnTo>
                    <a:pt x="7262" y="10851"/>
                  </a:lnTo>
                  <a:lnTo>
                    <a:pt x="7262" y="11210"/>
                  </a:lnTo>
                  <a:lnTo>
                    <a:pt x="7331" y="11568"/>
                  </a:lnTo>
                  <a:lnTo>
                    <a:pt x="7399" y="11927"/>
                  </a:lnTo>
                  <a:lnTo>
                    <a:pt x="7536" y="12269"/>
                  </a:lnTo>
                  <a:lnTo>
                    <a:pt x="7689" y="12560"/>
                  </a:lnTo>
                  <a:lnTo>
                    <a:pt x="7860" y="12850"/>
                  </a:lnTo>
                  <a:lnTo>
                    <a:pt x="8048" y="13106"/>
                  </a:lnTo>
                  <a:lnTo>
                    <a:pt x="8287" y="13380"/>
                  </a:lnTo>
                  <a:lnTo>
                    <a:pt x="8544" y="13602"/>
                  </a:lnTo>
                  <a:lnTo>
                    <a:pt x="8834" y="13807"/>
                  </a:lnTo>
                  <a:lnTo>
                    <a:pt x="9142" y="13995"/>
                  </a:lnTo>
                  <a:lnTo>
                    <a:pt x="9432" y="14166"/>
                  </a:lnTo>
                  <a:lnTo>
                    <a:pt x="9757" y="14268"/>
                  </a:lnTo>
                  <a:lnTo>
                    <a:pt x="10082" y="14354"/>
                  </a:lnTo>
                  <a:lnTo>
                    <a:pt x="10441" y="14388"/>
                  </a:lnTo>
                  <a:lnTo>
                    <a:pt x="10817" y="14422"/>
                  </a:lnTo>
                  <a:close/>
                </a:path>
              </a:pathLst>
            </a:custGeom>
            <a:solidFill>
              <a:srgbClr val="C0C0C0"/>
            </a:solidFill>
            <a:ln w="9525">
              <a:miter lim="800000"/>
              <a:headEnd/>
              <a:tailEnd/>
            </a:ln>
            <a:effectLst/>
            <a:scene3d>
              <a:camera prst="legacyPerspectiveFront">
                <a:rot lat="20099999" lon="1500000" rev="0"/>
              </a:camera>
              <a:lightRig rig="legacyFlat4" dir="b"/>
            </a:scene3d>
            <a:sp3d extrusionH="430200" prstMaterial="legacyMatte">
              <a:bevelT w="13500" h="13500" prst="angle"/>
              <a:bevelB w="13500" h="13500" prst="angle"/>
              <a:extrusionClr>
                <a:srgbClr val="C0C0C0"/>
              </a:extrusionClr>
            </a:sp3d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flatTx/>
            </a:bodyPr>
            <a:lstStyle/>
            <a:p>
              <a:endParaRPr lang="en-GB"/>
            </a:p>
          </p:txBody>
        </p:sp>
        <p:sp>
          <p:nvSpPr>
            <p:cNvPr id="47" name="AutoShape 4"/>
            <p:cNvSpPr>
              <a:spLocks noEditPoints="1" noChangeArrowheads="1"/>
            </p:cNvSpPr>
            <p:nvPr/>
          </p:nvSpPr>
          <p:spPr bwMode="auto">
            <a:xfrm>
              <a:off x="1632" y="1680"/>
              <a:ext cx="1429" cy="1253"/>
            </a:xfrm>
            <a:custGeom>
              <a:avLst/>
              <a:gdLst>
                <a:gd name="T0" fmla="*/ 10800 w 21600"/>
                <a:gd name="T1" fmla="*/ 0 h 21600"/>
                <a:gd name="T2" fmla="*/ 21600 w 21600"/>
                <a:gd name="T3" fmla="*/ 10800 h 21600"/>
                <a:gd name="T4" fmla="*/ 10800 w 21600"/>
                <a:gd name="T5" fmla="*/ 21600 h 21600"/>
                <a:gd name="T6" fmla="*/ 0 w 21600"/>
                <a:gd name="T7" fmla="*/ 10800 h 21600"/>
                <a:gd name="T8" fmla="*/ 4374 w 21600"/>
                <a:gd name="T9" fmla="*/ 3964 h 21600"/>
                <a:gd name="T10" fmla="*/ 17841 w 21600"/>
                <a:gd name="T11" fmla="*/ 17635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T8" t="T9" r="T10" b="T11"/>
              <a:pathLst>
                <a:path w="21600" h="21600">
                  <a:moveTo>
                    <a:pt x="9689" y="1725"/>
                  </a:moveTo>
                  <a:lnTo>
                    <a:pt x="10304" y="85"/>
                  </a:lnTo>
                  <a:lnTo>
                    <a:pt x="11637" y="85"/>
                  </a:lnTo>
                  <a:lnTo>
                    <a:pt x="12303" y="1777"/>
                  </a:lnTo>
                  <a:lnTo>
                    <a:pt x="13072" y="1931"/>
                  </a:lnTo>
                  <a:lnTo>
                    <a:pt x="14303" y="598"/>
                  </a:lnTo>
                  <a:lnTo>
                    <a:pt x="15533" y="1110"/>
                  </a:lnTo>
                  <a:lnTo>
                    <a:pt x="15584" y="2905"/>
                  </a:lnTo>
                  <a:lnTo>
                    <a:pt x="16405" y="3520"/>
                  </a:lnTo>
                  <a:lnTo>
                    <a:pt x="17891" y="2751"/>
                  </a:lnTo>
                  <a:lnTo>
                    <a:pt x="18917" y="3674"/>
                  </a:lnTo>
                  <a:lnTo>
                    <a:pt x="18199" y="5314"/>
                  </a:lnTo>
                  <a:lnTo>
                    <a:pt x="18763" y="6083"/>
                  </a:lnTo>
                  <a:lnTo>
                    <a:pt x="20403" y="6032"/>
                  </a:lnTo>
                  <a:lnTo>
                    <a:pt x="20865" y="7211"/>
                  </a:lnTo>
                  <a:lnTo>
                    <a:pt x="19737" y="8185"/>
                  </a:lnTo>
                  <a:lnTo>
                    <a:pt x="20096" y="9723"/>
                  </a:lnTo>
                  <a:lnTo>
                    <a:pt x="21634" y="10287"/>
                  </a:lnTo>
                  <a:lnTo>
                    <a:pt x="21582" y="11620"/>
                  </a:lnTo>
                  <a:lnTo>
                    <a:pt x="20147" y="12184"/>
                  </a:lnTo>
                  <a:lnTo>
                    <a:pt x="19942" y="13158"/>
                  </a:lnTo>
                  <a:lnTo>
                    <a:pt x="21070" y="14234"/>
                  </a:lnTo>
                  <a:lnTo>
                    <a:pt x="20608" y="15362"/>
                  </a:lnTo>
                  <a:lnTo>
                    <a:pt x="19019" y="15465"/>
                  </a:lnTo>
                  <a:lnTo>
                    <a:pt x="18404" y="16439"/>
                  </a:lnTo>
                  <a:lnTo>
                    <a:pt x="19122" y="17925"/>
                  </a:lnTo>
                  <a:lnTo>
                    <a:pt x="18096" y="18797"/>
                  </a:lnTo>
                  <a:lnTo>
                    <a:pt x="16763" y="18284"/>
                  </a:lnTo>
                  <a:lnTo>
                    <a:pt x="15431" y="19002"/>
                  </a:lnTo>
                  <a:lnTo>
                    <a:pt x="15277" y="20848"/>
                  </a:lnTo>
                  <a:lnTo>
                    <a:pt x="14149" y="21155"/>
                  </a:lnTo>
                  <a:lnTo>
                    <a:pt x="13021" y="19925"/>
                  </a:lnTo>
                  <a:lnTo>
                    <a:pt x="12252" y="20181"/>
                  </a:lnTo>
                  <a:lnTo>
                    <a:pt x="11739" y="21668"/>
                  </a:lnTo>
                  <a:lnTo>
                    <a:pt x="10201" y="21668"/>
                  </a:lnTo>
                  <a:lnTo>
                    <a:pt x="9740" y="20130"/>
                  </a:lnTo>
                  <a:lnTo>
                    <a:pt x="8253" y="19771"/>
                  </a:lnTo>
                  <a:lnTo>
                    <a:pt x="7125" y="21001"/>
                  </a:lnTo>
                  <a:lnTo>
                    <a:pt x="5895" y="20489"/>
                  </a:lnTo>
                  <a:lnTo>
                    <a:pt x="5946" y="18592"/>
                  </a:lnTo>
                  <a:lnTo>
                    <a:pt x="5177" y="18131"/>
                  </a:lnTo>
                  <a:lnTo>
                    <a:pt x="3383" y="18848"/>
                  </a:lnTo>
                  <a:lnTo>
                    <a:pt x="2614" y="17874"/>
                  </a:lnTo>
                  <a:lnTo>
                    <a:pt x="3383" y="16182"/>
                  </a:lnTo>
                  <a:lnTo>
                    <a:pt x="2922" y="15465"/>
                  </a:lnTo>
                  <a:lnTo>
                    <a:pt x="922" y="15516"/>
                  </a:lnTo>
                  <a:lnTo>
                    <a:pt x="512" y="14234"/>
                  </a:lnTo>
                  <a:lnTo>
                    <a:pt x="1948" y="12901"/>
                  </a:lnTo>
                  <a:lnTo>
                    <a:pt x="1896" y="12184"/>
                  </a:lnTo>
                  <a:lnTo>
                    <a:pt x="0" y="11415"/>
                  </a:lnTo>
                  <a:lnTo>
                    <a:pt x="51" y="10031"/>
                  </a:lnTo>
                  <a:lnTo>
                    <a:pt x="1948" y="9313"/>
                  </a:lnTo>
                  <a:lnTo>
                    <a:pt x="2101" y="8595"/>
                  </a:lnTo>
                  <a:lnTo>
                    <a:pt x="615" y="7160"/>
                  </a:lnTo>
                  <a:lnTo>
                    <a:pt x="1127" y="5878"/>
                  </a:lnTo>
                  <a:lnTo>
                    <a:pt x="3178" y="5981"/>
                  </a:lnTo>
                  <a:lnTo>
                    <a:pt x="3588" y="5417"/>
                  </a:lnTo>
                  <a:lnTo>
                    <a:pt x="2819" y="3520"/>
                  </a:lnTo>
                  <a:lnTo>
                    <a:pt x="3742" y="2597"/>
                  </a:lnTo>
                  <a:lnTo>
                    <a:pt x="5536" y="3417"/>
                  </a:lnTo>
                  <a:lnTo>
                    <a:pt x="6049" y="3058"/>
                  </a:lnTo>
                  <a:lnTo>
                    <a:pt x="6100" y="1264"/>
                  </a:lnTo>
                  <a:lnTo>
                    <a:pt x="7228" y="700"/>
                  </a:lnTo>
                  <a:lnTo>
                    <a:pt x="8510" y="2033"/>
                  </a:lnTo>
                  <a:lnTo>
                    <a:pt x="9689" y="1725"/>
                  </a:lnTo>
                  <a:close/>
                  <a:moveTo>
                    <a:pt x="10817" y="14422"/>
                  </a:moveTo>
                  <a:lnTo>
                    <a:pt x="11175" y="14388"/>
                  </a:lnTo>
                  <a:lnTo>
                    <a:pt x="11534" y="14354"/>
                  </a:lnTo>
                  <a:lnTo>
                    <a:pt x="11893" y="14268"/>
                  </a:lnTo>
                  <a:lnTo>
                    <a:pt x="12218" y="14166"/>
                  </a:lnTo>
                  <a:lnTo>
                    <a:pt x="12508" y="13995"/>
                  </a:lnTo>
                  <a:lnTo>
                    <a:pt x="12816" y="13807"/>
                  </a:lnTo>
                  <a:lnTo>
                    <a:pt x="13106" y="13602"/>
                  </a:lnTo>
                  <a:lnTo>
                    <a:pt x="13329" y="13380"/>
                  </a:lnTo>
                  <a:lnTo>
                    <a:pt x="13568" y="13106"/>
                  </a:lnTo>
                  <a:lnTo>
                    <a:pt x="13790" y="12850"/>
                  </a:lnTo>
                  <a:lnTo>
                    <a:pt x="13961" y="12560"/>
                  </a:lnTo>
                  <a:lnTo>
                    <a:pt x="14115" y="12269"/>
                  </a:lnTo>
                  <a:lnTo>
                    <a:pt x="14217" y="11927"/>
                  </a:lnTo>
                  <a:lnTo>
                    <a:pt x="14320" y="11568"/>
                  </a:lnTo>
                  <a:lnTo>
                    <a:pt x="14388" y="11210"/>
                  </a:lnTo>
                  <a:lnTo>
                    <a:pt x="14388" y="10851"/>
                  </a:lnTo>
                  <a:lnTo>
                    <a:pt x="14388" y="10492"/>
                  </a:lnTo>
                  <a:lnTo>
                    <a:pt x="14320" y="10133"/>
                  </a:lnTo>
                  <a:lnTo>
                    <a:pt x="14217" y="9808"/>
                  </a:lnTo>
                  <a:lnTo>
                    <a:pt x="14115" y="9467"/>
                  </a:lnTo>
                  <a:lnTo>
                    <a:pt x="13961" y="9142"/>
                  </a:lnTo>
                  <a:lnTo>
                    <a:pt x="13790" y="8851"/>
                  </a:lnTo>
                  <a:lnTo>
                    <a:pt x="13568" y="8595"/>
                  </a:lnTo>
                  <a:lnTo>
                    <a:pt x="13329" y="8322"/>
                  </a:lnTo>
                  <a:lnTo>
                    <a:pt x="13106" y="8100"/>
                  </a:lnTo>
                  <a:lnTo>
                    <a:pt x="12816" y="7894"/>
                  </a:lnTo>
                  <a:lnTo>
                    <a:pt x="12508" y="7741"/>
                  </a:lnTo>
                  <a:lnTo>
                    <a:pt x="12218" y="7570"/>
                  </a:lnTo>
                  <a:lnTo>
                    <a:pt x="11893" y="7433"/>
                  </a:lnTo>
                  <a:lnTo>
                    <a:pt x="11534" y="7382"/>
                  </a:lnTo>
                  <a:lnTo>
                    <a:pt x="11175" y="7313"/>
                  </a:lnTo>
                  <a:lnTo>
                    <a:pt x="10817" y="7313"/>
                  </a:lnTo>
                  <a:lnTo>
                    <a:pt x="10441" y="7313"/>
                  </a:lnTo>
                  <a:lnTo>
                    <a:pt x="10082" y="7382"/>
                  </a:lnTo>
                  <a:lnTo>
                    <a:pt x="9757" y="7433"/>
                  </a:lnTo>
                  <a:lnTo>
                    <a:pt x="9432" y="7570"/>
                  </a:lnTo>
                  <a:lnTo>
                    <a:pt x="9142" y="7741"/>
                  </a:lnTo>
                  <a:lnTo>
                    <a:pt x="8834" y="7894"/>
                  </a:lnTo>
                  <a:lnTo>
                    <a:pt x="8544" y="8100"/>
                  </a:lnTo>
                  <a:lnTo>
                    <a:pt x="8287" y="8322"/>
                  </a:lnTo>
                  <a:lnTo>
                    <a:pt x="8048" y="8595"/>
                  </a:lnTo>
                  <a:lnTo>
                    <a:pt x="7860" y="8851"/>
                  </a:lnTo>
                  <a:lnTo>
                    <a:pt x="7689" y="9142"/>
                  </a:lnTo>
                  <a:lnTo>
                    <a:pt x="7536" y="9467"/>
                  </a:lnTo>
                  <a:lnTo>
                    <a:pt x="7399" y="9808"/>
                  </a:lnTo>
                  <a:lnTo>
                    <a:pt x="7331" y="10133"/>
                  </a:lnTo>
                  <a:lnTo>
                    <a:pt x="7262" y="10492"/>
                  </a:lnTo>
                  <a:lnTo>
                    <a:pt x="7262" y="10851"/>
                  </a:lnTo>
                  <a:lnTo>
                    <a:pt x="7262" y="11210"/>
                  </a:lnTo>
                  <a:lnTo>
                    <a:pt x="7331" y="11568"/>
                  </a:lnTo>
                  <a:lnTo>
                    <a:pt x="7399" y="11927"/>
                  </a:lnTo>
                  <a:lnTo>
                    <a:pt x="7536" y="12269"/>
                  </a:lnTo>
                  <a:lnTo>
                    <a:pt x="7689" y="12560"/>
                  </a:lnTo>
                  <a:lnTo>
                    <a:pt x="7860" y="12850"/>
                  </a:lnTo>
                  <a:lnTo>
                    <a:pt x="8048" y="13106"/>
                  </a:lnTo>
                  <a:lnTo>
                    <a:pt x="8287" y="13380"/>
                  </a:lnTo>
                  <a:lnTo>
                    <a:pt x="8544" y="13602"/>
                  </a:lnTo>
                  <a:lnTo>
                    <a:pt x="8834" y="13807"/>
                  </a:lnTo>
                  <a:lnTo>
                    <a:pt x="9142" y="13995"/>
                  </a:lnTo>
                  <a:lnTo>
                    <a:pt x="9432" y="14166"/>
                  </a:lnTo>
                  <a:lnTo>
                    <a:pt x="9757" y="14268"/>
                  </a:lnTo>
                  <a:lnTo>
                    <a:pt x="10082" y="14354"/>
                  </a:lnTo>
                  <a:lnTo>
                    <a:pt x="10441" y="14388"/>
                  </a:lnTo>
                  <a:lnTo>
                    <a:pt x="10817" y="14422"/>
                  </a:lnTo>
                  <a:close/>
                </a:path>
              </a:pathLst>
            </a:custGeom>
            <a:solidFill>
              <a:srgbClr val="C0C0C0"/>
            </a:solidFill>
            <a:ln w="9525">
              <a:miter lim="800000"/>
              <a:headEnd/>
              <a:tailEnd/>
            </a:ln>
            <a:effectLst/>
            <a:scene3d>
              <a:camera prst="legacyPerspectiveFront">
                <a:rot lat="20099999" lon="1500000" rev="0"/>
              </a:camera>
              <a:lightRig rig="legacyFlat4" dir="b"/>
            </a:scene3d>
            <a:sp3d extrusionH="430200" prstMaterial="legacyMatte">
              <a:bevelT w="13500" h="13500" prst="angle"/>
              <a:bevelB w="13500" h="13500" prst="angle"/>
              <a:extrusionClr>
                <a:srgbClr val="C0C0C0"/>
              </a:extrusionClr>
            </a:sp3d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flatTx/>
            </a:bodyPr>
            <a:lstStyle/>
            <a:p>
              <a:endParaRPr lang="en-GB"/>
            </a:p>
          </p:txBody>
        </p:sp>
        <p:sp>
          <p:nvSpPr>
            <p:cNvPr id="48" name="AutoShape 5"/>
            <p:cNvSpPr>
              <a:spLocks noEditPoints="1" noChangeArrowheads="1"/>
            </p:cNvSpPr>
            <p:nvPr/>
          </p:nvSpPr>
          <p:spPr bwMode="auto">
            <a:xfrm>
              <a:off x="2559" y="2142"/>
              <a:ext cx="1588" cy="1392"/>
            </a:xfrm>
            <a:custGeom>
              <a:avLst/>
              <a:gdLst>
                <a:gd name="T0" fmla="*/ 10800 w 21600"/>
                <a:gd name="T1" fmla="*/ 0 h 21600"/>
                <a:gd name="T2" fmla="*/ 21600 w 21600"/>
                <a:gd name="T3" fmla="*/ 10800 h 21600"/>
                <a:gd name="T4" fmla="*/ 10800 w 21600"/>
                <a:gd name="T5" fmla="*/ 21600 h 21600"/>
                <a:gd name="T6" fmla="*/ 0 w 21600"/>
                <a:gd name="T7" fmla="*/ 10800 h 21600"/>
                <a:gd name="T8" fmla="*/ 4374 w 21600"/>
                <a:gd name="T9" fmla="*/ 3964 h 21600"/>
                <a:gd name="T10" fmla="*/ 17841 w 21600"/>
                <a:gd name="T11" fmla="*/ 17635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T8" t="T9" r="T10" b="T11"/>
              <a:pathLst>
                <a:path w="21600" h="21600">
                  <a:moveTo>
                    <a:pt x="9689" y="1725"/>
                  </a:moveTo>
                  <a:lnTo>
                    <a:pt x="10304" y="85"/>
                  </a:lnTo>
                  <a:lnTo>
                    <a:pt x="11637" y="85"/>
                  </a:lnTo>
                  <a:lnTo>
                    <a:pt x="12303" y="1777"/>
                  </a:lnTo>
                  <a:lnTo>
                    <a:pt x="13072" y="1931"/>
                  </a:lnTo>
                  <a:lnTo>
                    <a:pt x="14303" y="598"/>
                  </a:lnTo>
                  <a:lnTo>
                    <a:pt x="15533" y="1110"/>
                  </a:lnTo>
                  <a:lnTo>
                    <a:pt x="15584" y="2905"/>
                  </a:lnTo>
                  <a:lnTo>
                    <a:pt x="16405" y="3520"/>
                  </a:lnTo>
                  <a:lnTo>
                    <a:pt x="17891" y="2751"/>
                  </a:lnTo>
                  <a:lnTo>
                    <a:pt x="18917" y="3674"/>
                  </a:lnTo>
                  <a:lnTo>
                    <a:pt x="18199" y="5314"/>
                  </a:lnTo>
                  <a:lnTo>
                    <a:pt x="18763" y="6083"/>
                  </a:lnTo>
                  <a:lnTo>
                    <a:pt x="20403" y="6032"/>
                  </a:lnTo>
                  <a:lnTo>
                    <a:pt x="20865" y="7211"/>
                  </a:lnTo>
                  <a:lnTo>
                    <a:pt x="19737" y="8185"/>
                  </a:lnTo>
                  <a:lnTo>
                    <a:pt x="20096" y="9723"/>
                  </a:lnTo>
                  <a:lnTo>
                    <a:pt x="21634" y="10287"/>
                  </a:lnTo>
                  <a:lnTo>
                    <a:pt x="21582" y="11620"/>
                  </a:lnTo>
                  <a:lnTo>
                    <a:pt x="20147" y="12184"/>
                  </a:lnTo>
                  <a:lnTo>
                    <a:pt x="19942" y="13158"/>
                  </a:lnTo>
                  <a:lnTo>
                    <a:pt x="21070" y="14234"/>
                  </a:lnTo>
                  <a:lnTo>
                    <a:pt x="20608" y="15362"/>
                  </a:lnTo>
                  <a:lnTo>
                    <a:pt x="19019" y="15465"/>
                  </a:lnTo>
                  <a:lnTo>
                    <a:pt x="18404" y="16439"/>
                  </a:lnTo>
                  <a:lnTo>
                    <a:pt x="19122" y="17925"/>
                  </a:lnTo>
                  <a:lnTo>
                    <a:pt x="18096" y="18797"/>
                  </a:lnTo>
                  <a:lnTo>
                    <a:pt x="16763" y="18284"/>
                  </a:lnTo>
                  <a:lnTo>
                    <a:pt x="15431" y="19002"/>
                  </a:lnTo>
                  <a:lnTo>
                    <a:pt x="15277" y="20848"/>
                  </a:lnTo>
                  <a:lnTo>
                    <a:pt x="14149" y="21155"/>
                  </a:lnTo>
                  <a:lnTo>
                    <a:pt x="13021" y="19925"/>
                  </a:lnTo>
                  <a:lnTo>
                    <a:pt x="12252" y="20181"/>
                  </a:lnTo>
                  <a:lnTo>
                    <a:pt x="11739" y="21668"/>
                  </a:lnTo>
                  <a:lnTo>
                    <a:pt x="10201" y="21668"/>
                  </a:lnTo>
                  <a:lnTo>
                    <a:pt x="9740" y="20130"/>
                  </a:lnTo>
                  <a:lnTo>
                    <a:pt x="8253" y="19771"/>
                  </a:lnTo>
                  <a:lnTo>
                    <a:pt x="7125" y="21001"/>
                  </a:lnTo>
                  <a:lnTo>
                    <a:pt x="5895" y="20489"/>
                  </a:lnTo>
                  <a:lnTo>
                    <a:pt x="5946" y="18592"/>
                  </a:lnTo>
                  <a:lnTo>
                    <a:pt x="5177" y="18131"/>
                  </a:lnTo>
                  <a:lnTo>
                    <a:pt x="3383" y="18848"/>
                  </a:lnTo>
                  <a:lnTo>
                    <a:pt x="2614" y="17874"/>
                  </a:lnTo>
                  <a:lnTo>
                    <a:pt x="3383" y="16182"/>
                  </a:lnTo>
                  <a:lnTo>
                    <a:pt x="2922" y="15465"/>
                  </a:lnTo>
                  <a:lnTo>
                    <a:pt x="922" y="15516"/>
                  </a:lnTo>
                  <a:lnTo>
                    <a:pt x="512" y="14234"/>
                  </a:lnTo>
                  <a:lnTo>
                    <a:pt x="1948" y="12901"/>
                  </a:lnTo>
                  <a:lnTo>
                    <a:pt x="1896" y="12184"/>
                  </a:lnTo>
                  <a:lnTo>
                    <a:pt x="0" y="11415"/>
                  </a:lnTo>
                  <a:lnTo>
                    <a:pt x="51" y="10031"/>
                  </a:lnTo>
                  <a:lnTo>
                    <a:pt x="1948" y="9313"/>
                  </a:lnTo>
                  <a:lnTo>
                    <a:pt x="2101" y="8595"/>
                  </a:lnTo>
                  <a:lnTo>
                    <a:pt x="615" y="7160"/>
                  </a:lnTo>
                  <a:lnTo>
                    <a:pt x="1127" y="5878"/>
                  </a:lnTo>
                  <a:lnTo>
                    <a:pt x="3178" y="5981"/>
                  </a:lnTo>
                  <a:lnTo>
                    <a:pt x="3588" y="5417"/>
                  </a:lnTo>
                  <a:lnTo>
                    <a:pt x="2819" y="3520"/>
                  </a:lnTo>
                  <a:lnTo>
                    <a:pt x="3742" y="2597"/>
                  </a:lnTo>
                  <a:lnTo>
                    <a:pt x="5536" y="3417"/>
                  </a:lnTo>
                  <a:lnTo>
                    <a:pt x="6049" y="3058"/>
                  </a:lnTo>
                  <a:lnTo>
                    <a:pt x="6100" y="1264"/>
                  </a:lnTo>
                  <a:lnTo>
                    <a:pt x="7228" y="700"/>
                  </a:lnTo>
                  <a:lnTo>
                    <a:pt x="8510" y="2033"/>
                  </a:lnTo>
                  <a:lnTo>
                    <a:pt x="9689" y="1725"/>
                  </a:lnTo>
                  <a:close/>
                  <a:moveTo>
                    <a:pt x="10817" y="14422"/>
                  </a:moveTo>
                  <a:lnTo>
                    <a:pt x="11175" y="14388"/>
                  </a:lnTo>
                  <a:lnTo>
                    <a:pt x="11534" y="14354"/>
                  </a:lnTo>
                  <a:lnTo>
                    <a:pt x="11893" y="14268"/>
                  </a:lnTo>
                  <a:lnTo>
                    <a:pt x="12218" y="14166"/>
                  </a:lnTo>
                  <a:lnTo>
                    <a:pt x="12508" y="13995"/>
                  </a:lnTo>
                  <a:lnTo>
                    <a:pt x="12816" y="13807"/>
                  </a:lnTo>
                  <a:lnTo>
                    <a:pt x="13106" y="13602"/>
                  </a:lnTo>
                  <a:lnTo>
                    <a:pt x="13329" y="13380"/>
                  </a:lnTo>
                  <a:lnTo>
                    <a:pt x="13568" y="13106"/>
                  </a:lnTo>
                  <a:lnTo>
                    <a:pt x="13790" y="12850"/>
                  </a:lnTo>
                  <a:lnTo>
                    <a:pt x="13961" y="12560"/>
                  </a:lnTo>
                  <a:lnTo>
                    <a:pt x="14115" y="12269"/>
                  </a:lnTo>
                  <a:lnTo>
                    <a:pt x="14217" y="11927"/>
                  </a:lnTo>
                  <a:lnTo>
                    <a:pt x="14320" y="11568"/>
                  </a:lnTo>
                  <a:lnTo>
                    <a:pt x="14388" y="11210"/>
                  </a:lnTo>
                  <a:lnTo>
                    <a:pt x="14388" y="10851"/>
                  </a:lnTo>
                  <a:lnTo>
                    <a:pt x="14388" y="10492"/>
                  </a:lnTo>
                  <a:lnTo>
                    <a:pt x="14320" y="10133"/>
                  </a:lnTo>
                  <a:lnTo>
                    <a:pt x="14217" y="9808"/>
                  </a:lnTo>
                  <a:lnTo>
                    <a:pt x="14115" y="9467"/>
                  </a:lnTo>
                  <a:lnTo>
                    <a:pt x="13961" y="9142"/>
                  </a:lnTo>
                  <a:lnTo>
                    <a:pt x="13790" y="8851"/>
                  </a:lnTo>
                  <a:lnTo>
                    <a:pt x="13568" y="8595"/>
                  </a:lnTo>
                  <a:lnTo>
                    <a:pt x="13329" y="8322"/>
                  </a:lnTo>
                  <a:lnTo>
                    <a:pt x="13106" y="8100"/>
                  </a:lnTo>
                  <a:lnTo>
                    <a:pt x="12816" y="7894"/>
                  </a:lnTo>
                  <a:lnTo>
                    <a:pt x="12508" y="7741"/>
                  </a:lnTo>
                  <a:lnTo>
                    <a:pt x="12218" y="7570"/>
                  </a:lnTo>
                  <a:lnTo>
                    <a:pt x="11893" y="7433"/>
                  </a:lnTo>
                  <a:lnTo>
                    <a:pt x="11534" y="7382"/>
                  </a:lnTo>
                  <a:lnTo>
                    <a:pt x="11175" y="7313"/>
                  </a:lnTo>
                  <a:lnTo>
                    <a:pt x="10817" y="7313"/>
                  </a:lnTo>
                  <a:lnTo>
                    <a:pt x="10441" y="7313"/>
                  </a:lnTo>
                  <a:lnTo>
                    <a:pt x="10082" y="7382"/>
                  </a:lnTo>
                  <a:lnTo>
                    <a:pt x="9757" y="7433"/>
                  </a:lnTo>
                  <a:lnTo>
                    <a:pt x="9432" y="7570"/>
                  </a:lnTo>
                  <a:lnTo>
                    <a:pt x="9142" y="7741"/>
                  </a:lnTo>
                  <a:lnTo>
                    <a:pt x="8834" y="7894"/>
                  </a:lnTo>
                  <a:lnTo>
                    <a:pt x="8544" y="8100"/>
                  </a:lnTo>
                  <a:lnTo>
                    <a:pt x="8287" y="8322"/>
                  </a:lnTo>
                  <a:lnTo>
                    <a:pt x="8048" y="8595"/>
                  </a:lnTo>
                  <a:lnTo>
                    <a:pt x="7860" y="8851"/>
                  </a:lnTo>
                  <a:lnTo>
                    <a:pt x="7689" y="9142"/>
                  </a:lnTo>
                  <a:lnTo>
                    <a:pt x="7536" y="9467"/>
                  </a:lnTo>
                  <a:lnTo>
                    <a:pt x="7399" y="9808"/>
                  </a:lnTo>
                  <a:lnTo>
                    <a:pt x="7331" y="10133"/>
                  </a:lnTo>
                  <a:lnTo>
                    <a:pt x="7262" y="10492"/>
                  </a:lnTo>
                  <a:lnTo>
                    <a:pt x="7262" y="10851"/>
                  </a:lnTo>
                  <a:lnTo>
                    <a:pt x="7262" y="11210"/>
                  </a:lnTo>
                  <a:lnTo>
                    <a:pt x="7331" y="11568"/>
                  </a:lnTo>
                  <a:lnTo>
                    <a:pt x="7399" y="11927"/>
                  </a:lnTo>
                  <a:lnTo>
                    <a:pt x="7536" y="12269"/>
                  </a:lnTo>
                  <a:lnTo>
                    <a:pt x="7689" y="12560"/>
                  </a:lnTo>
                  <a:lnTo>
                    <a:pt x="7860" y="12850"/>
                  </a:lnTo>
                  <a:lnTo>
                    <a:pt x="8048" y="13106"/>
                  </a:lnTo>
                  <a:lnTo>
                    <a:pt x="8287" y="13380"/>
                  </a:lnTo>
                  <a:lnTo>
                    <a:pt x="8544" y="13602"/>
                  </a:lnTo>
                  <a:lnTo>
                    <a:pt x="8834" y="13807"/>
                  </a:lnTo>
                  <a:lnTo>
                    <a:pt x="9142" y="13995"/>
                  </a:lnTo>
                  <a:lnTo>
                    <a:pt x="9432" y="14166"/>
                  </a:lnTo>
                  <a:lnTo>
                    <a:pt x="9757" y="14268"/>
                  </a:lnTo>
                  <a:lnTo>
                    <a:pt x="10082" y="14354"/>
                  </a:lnTo>
                  <a:lnTo>
                    <a:pt x="10441" y="14388"/>
                  </a:lnTo>
                  <a:lnTo>
                    <a:pt x="10817" y="14422"/>
                  </a:lnTo>
                  <a:close/>
                </a:path>
              </a:pathLst>
            </a:custGeom>
            <a:solidFill>
              <a:srgbClr val="C0C0C0"/>
            </a:solidFill>
            <a:ln w="9525">
              <a:miter lim="800000"/>
              <a:headEnd/>
              <a:tailEnd/>
            </a:ln>
            <a:effectLst/>
            <a:scene3d>
              <a:camera prst="legacyPerspectiveFront">
                <a:rot lat="20099999" lon="1500000" rev="0"/>
              </a:camera>
              <a:lightRig rig="legacyFlat4" dir="b"/>
            </a:scene3d>
            <a:sp3d extrusionH="430200" prstMaterial="legacyMatte">
              <a:bevelT w="13500" h="13500" prst="angle"/>
              <a:bevelB w="13500" h="13500" prst="angle"/>
              <a:extrusionClr>
                <a:srgbClr val="C0C0C0"/>
              </a:extrusionClr>
            </a:sp3d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flatTx/>
            </a:bodyPr>
            <a:lstStyle/>
            <a:p>
              <a:endParaRPr lang="en-GB"/>
            </a:p>
          </p:txBody>
        </p:sp>
      </p:grpSp>
      <p:cxnSp>
        <p:nvCxnSpPr>
          <p:cNvPr id="33" name="Straight Arrow Connector 32"/>
          <p:cNvCxnSpPr/>
          <p:nvPr/>
        </p:nvCxnSpPr>
        <p:spPr bwMode="auto">
          <a:xfrm flipV="1">
            <a:off x="3577220" y="3872698"/>
            <a:ext cx="1016860" cy="1008140"/>
          </a:xfrm>
          <a:prstGeom prst="straightConnector1">
            <a:avLst/>
          </a:prstGeom>
          <a:noFill/>
          <a:ln w="19050" cap="flat" cmpd="sng" algn="ctr">
            <a:solidFill>
              <a:srgbClr val="7030A0"/>
            </a:solidFill>
            <a:prstDash val="sysDot"/>
            <a:round/>
            <a:headEnd type="none" w="med" len="med"/>
            <a:tailEnd type="triangle" w="lg" len="lg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39" name="Rectangle 38"/>
          <p:cNvSpPr/>
          <p:nvPr/>
        </p:nvSpPr>
        <p:spPr bwMode="auto">
          <a:xfrm>
            <a:off x="1060749" y="2241926"/>
            <a:ext cx="940490" cy="413290"/>
          </a:xfrm>
          <a:prstGeom prst="rect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3175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200" b="0" i="0" u="none" strike="noStrike" cap="none" normalizeH="0" baseline="0" smtClean="0">
              <a:ln>
                <a:noFill/>
              </a:ln>
              <a:solidFill>
                <a:srgbClr val="0F5494"/>
              </a:solidFill>
              <a:effectLst/>
              <a:latin typeface="Verdana" pitchFamily="34" charset="0"/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1039202" y="2307587"/>
            <a:ext cx="958158" cy="276999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GB" dirty="0" smtClean="0"/>
              <a:t>Inputs</a:t>
            </a:r>
            <a:endParaRPr lang="en-GB" dirty="0"/>
          </a:p>
        </p:txBody>
      </p:sp>
      <p:sp>
        <p:nvSpPr>
          <p:cNvPr id="53" name="Rectangle 52"/>
          <p:cNvSpPr/>
          <p:nvPr/>
        </p:nvSpPr>
        <p:spPr bwMode="auto">
          <a:xfrm>
            <a:off x="3500924" y="2236955"/>
            <a:ext cx="940490" cy="413290"/>
          </a:xfrm>
          <a:prstGeom prst="rect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3175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200" b="0" i="0" u="none" strike="noStrike" cap="none" normalizeH="0" baseline="0" smtClean="0">
              <a:ln>
                <a:noFill/>
              </a:ln>
              <a:solidFill>
                <a:srgbClr val="0F5494"/>
              </a:solidFill>
              <a:effectLst/>
              <a:latin typeface="Verdana" pitchFamily="34" charset="0"/>
            </a:endParaRPr>
          </a:p>
        </p:txBody>
      </p:sp>
      <p:sp>
        <p:nvSpPr>
          <p:cNvPr id="54" name="TextBox 53"/>
          <p:cNvSpPr txBox="1"/>
          <p:nvPr/>
        </p:nvSpPr>
        <p:spPr>
          <a:xfrm>
            <a:off x="3479377" y="2302616"/>
            <a:ext cx="958158" cy="276999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GB" dirty="0" smtClean="0"/>
              <a:t>  Process</a:t>
            </a:r>
            <a:endParaRPr lang="en-GB" dirty="0"/>
          </a:p>
        </p:txBody>
      </p:sp>
      <p:sp>
        <p:nvSpPr>
          <p:cNvPr id="56" name="Rectangle 55"/>
          <p:cNvSpPr/>
          <p:nvPr/>
        </p:nvSpPr>
        <p:spPr bwMode="auto">
          <a:xfrm>
            <a:off x="6033600" y="2236955"/>
            <a:ext cx="940490" cy="418261"/>
          </a:xfrm>
          <a:prstGeom prst="rect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3175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200" b="0" i="0" u="none" strike="noStrike" cap="none" normalizeH="0" baseline="0" smtClean="0">
              <a:ln>
                <a:noFill/>
              </a:ln>
              <a:solidFill>
                <a:srgbClr val="0F5494"/>
              </a:solidFill>
              <a:effectLst/>
              <a:latin typeface="Verdana" pitchFamily="34" charset="0"/>
            </a:endParaRPr>
          </a:p>
        </p:txBody>
      </p:sp>
      <p:sp>
        <p:nvSpPr>
          <p:cNvPr id="57" name="TextBox 56"/>
          <p:cNvSpPr txBox="1"/>
          <p:nvPr/>
        </p:nvSpPr>
        <p:spPr>
          <a:xfrm>
            <a:off x="6012053" y="2302617"/>
            <a:ext cx="958158" cy="276999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GB" dirty="0" smtClean="0"/>
              <a:t>Outputs</a:t>
            </a:r>
            <a:endParaRPr lang="en-GB" dirty="0"/>
          </a:p>
        </p:txBody>
      </p:sp>
      <p:sp>
        <p:nvSpPr>
          <p:cNvPr id="49" name="Rectangle 3"/>
          <p:cNvSpPr txBox="1">
            <a:spLocks noChangeArrowheads="1"/>
          </p:cNvSpPr>
          <p:nvPr/>
        </p:nvSpPr>
        <p:spPr bwMode="auto">
          <a:xfrm>
            <a:off x="777656" y="5089399"/>
            <a:ext cx="3816424" cy="136815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bg1"/>
              </a:buClr>
              <a:buChar char="•"/>
              <a:defRPr sz="2400" i="1">
                <a:solidFill>
                  <a:srgbClr val="0F5494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9FBA"/>
              </a:buClr>
              <a:buChar char="•"/>
              <a:defRPr sz="2000" b="1">
                <a:solidFill>
                  <a:srgbClr val="0F5494"/>
                </a:solidFill>
                <a:latin typeface="+mn-lt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defRPr sz="1400">
                <a:solidFill>
                  <a:srgbClr val="0F5494"/>
                </a:solidFill>
                <a:latin typeface="+mn-lt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indent="0">
              <a:buFontTx/>
              <a:buNone/>
            </a:pPr>
            <a:r>
              <a:rPr lang="en-US" altLang="en-US" sz="2000" kern="0" dirty="0" smtClean="0"/>
              <a:t>Blue = QNA (Q-2)</a:t>
            </a:r>
          </a:p>
          <a:p>
            <a:pPr marL="0" indent="0">
              <a:buFontTx/>
              <a:buNone/>
            </a:pPr>
            <a:r>
              <a:rPr lang="en-US" altLang="en-US" sz="2000" kern="0" dirty="0" smtClean="0"/>
              <a:t>Red = </a:t>
            </a:r>
            <a:r>
              <a:rPr lang="en-US" altLang="en-US" sz="2000" kern="0" dirty="0" smtClean="0"/>
              <a:t>EDP (A-1)</a:t>
            </a:r>
            <a:endParaRPr lang="en-US" altLang="en-US" sz="2000" kern="0" dirty="0" smtClean="0"/>
          </a:p>
          <a:p>
            <a:pPr marL="0" indent="0">
              <a:buFontTx/>
              <a:buNone/>
            </a:pPr>
            <a:r>
              <a:rPr lang="en-US" altLang="en-US" sz="2000" kern="0" dirty="0" smtClean="0"/>
              <a:t>Dot = GDP </a:t>
            </a:r>
            <a:r>
              <a:rPr lang="en-US" altLang="en-US" sz="2000" kern="0" dirty="0" smtClean="0"/>
              <a:t>t+30 (Q-1)</a:t>
            </a:r>
            <a:endParaRPr lang="en-US" altLang="en-US" sz="2000" kern="0" dirty="0" smtClean="0"/>
          </a:p>
          <a:p>
            <a:pPr marL="0" indent="0">
              <a:buFontTx/>
              <a:buNone/>
            </a:pPr>
            <a:r>
              <a:rPr lang="en-US" altLang="en-US" sz="2000" kern="0" dirty="0" smtClean="0"/>
              <a:t>Dash = GDP </a:t>
            </a:r>
            <a:r>
              <a:rPr lang="en-US" altLang="en-US" sz="2000" kern="0" dirty="0" smtClean="0"/>
              <a:t>t+45 (Q-1)</a:t>
            </a:r>
            <a:endParaRPr lang="en-US" altLang="en-US" sz="2000" kern="0" dirty="0"/>
          </a:p>
        </p:txBody>
      </p:sp>
      <p:sp>
        <p:nvSpPr>
          <p:cNvPr id="50" name="Rectangle 3"/>
          <p:cNvSpPr txBox="1">
            <a:spLocks noChangeArrowheads="1"/>
          </p:cNvSpPr>
          <p:nvPr/>
        </p:nvSpPr>
        <p:spPr bwMode="auto">
          <a:xfrm>
            <a:off x="4441414" y="5101478"/>
            <a:ext cx="4024362" cy="136815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bg1"/>
              </a:buClr>
              <a:buChar char="•"/>
              <a:defRPr sz="2400" i="1">
                <a:solidFill>
                  <a:srgbClr val="0F5494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9FBA"/>
              </a:buClr>
              <a:buChar char="•"/>
              <a:defRPr sz="2000" b="1">
                <a:solidFill>
                  <a:srgbClr val="0F5494"/>
                </a:solidFill>
                <a:latin typeface="+mn-lt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defRPr sz="1400">
                <a:solidFill>
                  <a:srgbClr val="0F5494"/>
                </a:solidFill>
                <a:latin typeface="+mn-lt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indent="0">
              <a:buFontTx/>
              <a:buNone/>
            </a:pPr>
            <a:r>
              <a:rPr lang="en-US" altLang="en-US" sz="2000" kern="0" dirty="0" smtClean="0"/>
              <a:t>Yellow = AGS/CSR production</a:t>
            </a:r>
            <a:endParaRPr lang="en-US" altLang="en-US" sz="2000" kern="0" dirty="0"/>
          </a:p>
        </p:txBody>
      </p:sp>
    </p:spTree>
    <p:extLst>
      <p:ext uri="{BB962C8B-B14F-4D97-AF65-F5344CB8AC3E}">
        <p14:creationId xmlns:p14="http://schemas.microsoft.com/office/powerpoint/2010/main" val="17390954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 smtClean="0"/>
              <a:t>How to adapt to time pressure</a:t>
            </a:r>
            <a:endParaRPr lang="en-US" altLang="en-US" dirty="0"/>
          </a:p>
        </p:txBody>
      </p:sp>
      <p:sp>
        <p:nvSpPr>
          <p:cNvPr id="8397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457200" indent="-457200">
              <a:buClrTx/>
              <a:buFont typeface="+mj-lt"/>
              <a:buAutoNum type="arabicPeriod"/>
            </a:pPr>
            <a:r>
              <a:rPr lang="en-US" altLang="en-US" dirty="0" smtClean="0"/>
              <a:t>Advance inputs (most comfortable solution, pass pressure and blame down the chain)</a:t>
            </a:r>
          </a:p>
          <a:p>
            <a:pPr marL="457200" indent="-457200">
              <a:buClrTx/>
              <a:buFont typeface="+mj-lt"/>
              <a:buAutoNum type="arabicPeriod"/>
            </a:pPr>
            <a:r>
              <a:rPr lang="en-US" altLang="en-US" dirty="0" smtClean="0"/>
              <a:t>Replace inputs (difficult, loss of quality and/or need </a:t>
            </a:r>
            <a:r>
              <a:rPr lang="en-US" altLang="en-US" dirty="0" smtClean="0"/>
              <a:t>for </a:t>
            </a:r>
            <a:r>
              <a:rPr lang="en-US" altLang="en-US" dirty="0" smtClean="0"/>
              <a:t>process changes)</a:t>
            </a:r>
          </a:p>
          <a:p>
            <a:pPr marL="457200" indent="-457200">
              <a:buClrTx/>
              <a:buFont typeface="+mj-lt"/>
              <a:buAutoNum type="arabicPeriod"/>
            </a:pPr>
            <a:r>
              <a:rPr lang="en-US" altLang="en-US" dirty="0" smtClean="0"/>
              <a:t>Shorten your own production time (uncomfortable but good idea if there is slack)</a:t>
            </a:r>
          </a:p>
          <a:p>
            <a:pPr marL="457200" indent="-457200">
              <a:buClrTx/>
              <a:buFont typeface="+mj-lt"/>
              <a:buAutoNum type="arabicPeriod"/>
            </a:pPr>
            <a:r>
              <a:rPr lang="en-US" altLang="en-US" dirty="0" smtClean="0"/>
              <a:t>Relax outputs timeliness requirements (usually very little influence)</a:t>
            </a:r>
          </a:p>
          <a:p>
            <a:pPr marL="0" indent="0">
              <a:buNone/>
            </a:pPr>
            <a:r>
              <a:rPr lang="en-US" altLang="en-US" dirty="0" smtClean="0"/>
              <a:t> </a:t>
            </a:r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7559712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/>
              <a:t>How to </a:t>
            </a:r>
            <a:r>
              <a:rPr lang="en-US" altLang="en-US" dirty="0" smtClean="0"/>
              <a:t>adapt: S</a:t>
            </a:r>
            <a:r>
              <a:rPr lang="en-US" altLang="en-US" dirty="0" smtClean="0"/>
              <a:t>olution (v1</a:t>
            </a:r>
            <a:r>
              <a:rPr lang="en-US" altLang="en-US" dirty="0" smtClean="0"/>
              <a:t>)</a:t>
            </a:r>
            <a:endParaRPr lang="en-US" altLang="en-US" dirty="0"/>
          </a:p>
        </p:txBody>
      </p:sp>
      <p:cxnSp>
        <p:nvCxnSpPr>
          <p:cNvPr id="4" name="Straight Arrow Connector 3"/>
          <p:cNvCxnSpPr/>
          <p:nvPr/>
        </p:nvCxnSpPr>
        <p:spPr bwMode="auto">
          <a:xfrm flipV="1">
            <a:off x="1726665" y="3870127"/>
            <a:ext cx="6085785" cy="9703"/>
          </a:xfrm>
          <a:prstGeom prst="straightConnector1">
            <a:avLst/>
          </a:prstGeom>
          <a:noFill/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stealth" w="lg" len="lg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9" name="Straight Connector 8"/>
          <p:cNvCxnSpPr/>
          <p:nvPr/>
        </p:nvCxnSpPr>
        <p:spPr bwMode="auto">
          <a:xfrm>
            <a:off x="1056870" y="3877929"/>
            <a:ext cx="648090" cy="5907"/>
          </a:xfrm>
          <a:prstGeom prst="line">
            <a:avLst/>
          </a:prstGeom>
          <a:noFill/>
          <a:ln w="19050" cap="flat" cmpd="sng" algn="ctr">
            <a:solidFill>
              <a:schemeClr val="tx1"/>
            </a:solidFill>
            <a:prstDash val="sysDash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0" name="Rectangle 9"/>
          <p:cNvSpPr/>
          <p:nvPr/>
        </p:nvSpPr>
        <p:spPr bwMode="auto">
          <a:xfrm>
            <a:off x="2497070" y="3388353"/>
            <a:ext cx="2880400" cy="963548"/>
          </a:xfrm>
          <a:prstGeom prst="rect">
            <a:avLst/>
          </a:prstGeom>
          <a:noFill/>
          <a:ln w="31750" cap="flat" cmpd="sng" algn="ctr">
            <a:solidFill>
              <a:srgbClr val="00B05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3175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200" b="0" i="0" u="none" strike="noStrike" cap="none" normalizeH="0" baseline="0" smtClean="0">
              <a:ln>
                <a:noFill/>
              </a:ln>
              <a:solidFill>
                <a:srgbClr val="0F5494"/>
              </a:solidFill>
              <a:effectLst/>
              <a:latin typeface="Verdana" pitchFamily="34" charset="0"/>
            </a:endParaRPr>
          </a:p>
        </p:txBody>
      </p:sp>
      <p:cxnSp>
        <p:nvCxnSpPr>
          <p:cNvPr id="12" name="Straight Arrow Connector 11"/>
          <p:cNvCxnSpPr/>
          <p:nvPr/>
        </p:nvCxnSpPr>
        <p:spPr bwMode="auto">
          <a:xfrm flipV="1">
            <a:off x="1488930" y="3879829"/>
            <a:ext cx="1016860" cy="1008140"/>
          </a:xfrm>
          <a:prstGeom prst="straightConnector1">
            <a:avLst/>
          </a:prstGeom>
          <a:noFill/>
          <a:ln w="19050" cap="flat" cmpd="sng" algn="ctr">
            <a:solidFill>
              <a:srgbClr val="FF0000"/>
            </a:solidFill>
            <a:prstDash val="solid"/>
            <a:round/>
            <a:headEnd type="none" w="med" len="med"/>
            <a:tailEnd type="triangle" w="lg" len="lg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1" name="Straight Arrow Connector 20"/>
          <p:cNvCxnSpPr/>
          <p:nvPr/>
        </p:nvCxnSpPr>
        <p:spPr bwMode="auto">
          <a:xfrm>
            <a:off x="768830" y="2888290"/>
            <a:ext cx="999420" cy="1004133"/>
          </a:xfrm>
          <a:prstGeom prst="straightConnector1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lg" len="lg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3" name="Straight Arrow Connector 22"/>
          <p:cNvCxnSpPr/>
          <p:nvPr/>
        </p:nvCxnSpPr>
        <p:spPr bwMode="auto">
          <a:xfrm>
            <a:off x="1416920" y="2879703"/>
            <a:ext cx="999420" cy="1004133"/>
          </a:xfrm>
          <a:prstGeom prst="straightConnector1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lg" len="lg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4" name="Straight Arrow Connector 23"/>
          <p:cNvCxnSpPr/>
          <p:nvPr/>
        </p:nvCxnSpPr>
        <p:spPr bwMode="auto">
          <a:xfrm flipV="1">
            <a:off x="1056870" y="3883836"/>
            <a:ext cx="1016860" cy="1008140"/>
          </a:xfrm>
          <a:prstGeom prst="straightConnector1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lg" len="lg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8" name="Straight Arrow Connector 27"/>
          <p:cNvCxnSpPr/>
          <p:nvPr/>
        </p:nvCxnSpPr>
        <p:spPr bwMode="auto">
          <a:xfrm>
            <a:off x="5500357" y="3883836"/>
            <a:ext cx="936130" cy="928116"/>
          </a:xfrm>
          <a:prstGeom prst="straightConnector1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lg" len="lg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9" name="Straight Arrow Connector 28"/>
          <p:cNvCxnSpPr/>
          <p:nvPr/>
        </p:nvCxnSpPr>
        <p:spPr bwMode="auto">
          <a:xfrm flipV="1">
            <a:off x="5377470" y="2884283"/>
            <a:ext cx="1016860" cy="1008140"/>
          </a:xfrm>
          <a:prstGeom prst="straightConnector1">
            <a:avLst/>
          </a:prstGeom>
          <a:noFill/>
          <a:ln w="19050" cap="flat" cmpd="sng" algn="ctr">
            <a:solidFill>
              <a:srgbClr val="FFC000"/>
            </a:solidFill>
            <a:prstDash val="solid"/>
            <a:round/>
            <a:headEnd type="none" w="med" len="med"/>
            <a:tailEnd type="triangle" w="lg" len="lg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0" name="Straight Arrow Connector 29"/>
          <p:cNvCxnSpPr/>
          <p:nvPr/>
        </p:nvCxnSpPr>
        <p:spPr bwMode="auto">
          <a:xfrm>
            <a:off x="5912977" y="3887842"/>
            <a:ext cx="544643" cy="568067"/>
          </a:xfrm>
          <a:prstGeom prst="straightConnector1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lg" len="lg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1" name="Straight Arrow Connector 30"/>
          <p:cNvCxnSpPr/>
          <p:nvPr/>
        </p:nvCxnSpPr>
        <p:spPr bwMode="auto">
          <a:xfrm flipV="1">
            <a:off x="6169580" y="3212970"/>
            <a:ext cx="706740" cy="664959"/>
          </a:xfrm>
          <a:prstGeom prst="straightConnector1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lg" len="lg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2" name="Straight Arrow Connector 31"/>
          <p:cNvCxnSpPr/>
          <p:nvPr/>
        </p:nvCxnSpPr>
        <p:spPr bwMode="auto">
          <a:xfrm flipV="1">
            <a:off x="6465660" y="3877929"/>
            <a:ext cx="1016860" cy="1008140"/>
          </a:xfrm>
          <a:prstGeom prst="straightConnector1">
            <a:avLst/>
          </a:prstGeom>
          <a:noFill/>
          <a:ln w="19050" cap="flat" cmpd="sng" algn="ctr">
            <a:solidFill>
              <a:srgbClr val="7030A0"/>
            </a:solidFill>
            <a:prstDash val="dash"/>
            <a:round/>
            <a:headEnd type="none" w="med" len="med"/>
            <a:tailEnd type="triangle" w="lg" len="lg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grpSp>
        <p:nvGrpSpPr>
          <p:cNvPr id="35" name="Group 2"/>
          <p:cNvGrpSpPr>
            <a:grpSpLocks/>
          </p:cNvGrpSpPr>
          <p:nvPr/>
        </p:nvGrpSpPr>
        <p:grpSpPr bwMode="auto">
          <a:xfrm>
            <a:off x="2526122" y="3472193"/>
            <a:ext cx="788185" cy="677420"/>
            <a:chOff x="1632" y="1248"/>
            <a:chExt cx="2682" cy="2286"/>
          </a:xfrm>
        </p:grpSpPr>
        <p:sp>
          <p:nvSpPr>
            <p:cNvPr id="36" name="Gear"/>
            <p:cNvSpPr>
              <a:spLocks noEditPoints="1" noChangeArrowheads="1"/>
            </p:cNvSpPr>
            <p:nvPr/>
          </p:nvSpPr>
          <p:spPr bwMode="auto">
            <a:xfrm>
              <a:off x="3119" y="1248"/>
              <a:ext cx="1195" cy="1048"/>
            </a:xfrm>
            <a:custGeom>
              <a:avLst/>
              <a:gdLst>
                <a:gd name="T0" fmla="*/ 10800 w 21600"/>
                <a:gd name="T1" fmla="*/ 0 h 21600"/>
                <a:gd name="T2" fmla="*/ 21600 w 21600"/>
                <a:gd name="T3" fmla="*/ 10800 h 21600"/>
                <a:gd name="T4" fmla="*/ 10800 w 21600"/>
                <a:gd name="T5" fmla="*/ 21600 h 21600"/>
                <a:gd name="T6" fmla="*/ 0 w 21600"/>
                <a:gd name="T7" fmla="*/ 10800 h 21600"/>
                <a:gd name="T8" fmla="*/ 4374 w 21600"/>
                <a:gd name="T9" fmla="*/ 3964 h 21600"/>
                <a:gd name="T10" fmla="*/ 17841 w 21600"/>
                <a:gd name="T11" fmla="*/ 17635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T8" t="T9" r="T10" b="T11"/>
              <a:pathLst>
                <a:path w="21600" h="21600">
                  <a:moveTo>
                    <a:pt x="9689" y="1725"/>
                  </a:moveTo>
                  <a:lnTo>
                    <a:pt x="10304" y="85"/>
                  </a:lnTo>
                  <a:lnTo>
                    <a:pt x="11637" y="85"/>
                  </a:lnTo>
                  <a:lnTo>
                    <a:pt x="12303" y="1777"/>
                  </a:lnTo>
                  <a:lnTo>
                    <a:pt x="13072" y="1931"/>
                  </a:lnTo>
                  <a:lnTo>
                    <a:pt x="14303" y="598"/>
                  </a:lnTo>
                  <a:lnTo>
                    <a:pt x="15533" y="1110"/>
                  </a:lnTo>
                  <a:lnTo>
                    <a:pt x="15584" y="2905"/>
                  </a:lnTo>
                  <a:lnTo>
                    <a:pt x="16405" y="3520"/>
                  </a:lnTo>
                  <a:lnTo>
                    <a:pt x="17891" y="2751"/>
                  </a:lnTo>
                  <a:lnTo>
                    <a:pt x="18917" y="3674"/>
                  </a:lnTo>
                  <a:lnTo>
                    <a:pt x="18199" y="5314"/>
                  </a:lnTo>
                  <a:lnTo>
                    <a:pt x="18763" y="6083"/>
                  </a:lnTo>
                  <a:lnTo>
                    <a:pt x="20403" y="6032"/>
                  </a:lnTo>
                  <a:lnTo>
                    <a:pt x="20865" y="7211"/>
                  </a:lnTo>
                  <a:lnTo>
                    <a:pt x="19737" y="8185"/>
                  </a:lnTo>
                  <a:lnTo>
                    <a:pt x="20096" y="9723"/>
                  </a:lnTo>
                  <a:lnTo>
                    <a:pt x="21634" y="10287"/>
                  </a:lnTo>
                  <a:lnTo>
                    <a:pt x="21582" y="11620"/>
                  </a:lnTo>
                  <a:lnTo>
                    <a:pt x="20147" y="12184"/>
                  </a:lnTo>
                  <a:lnTo>
                    <a:pt x="19942" y="13158"/>
                  </a:lnTo>
                  <a:lnTo>
                    <a:pt x="21070" y="14234"/>
                  </a:lnTo>
                  <a:lnTo>
                    <a:pt x="20608" y="15362"/>
                  </a:lnTo>
                  <a:lnTo>
                    <a:pt x="19019" y="15465"/>
                  </a:lnTo>
                  <a:lnTo>
                    <a:pt x="18404" y="16439"/>
                  </a:lnTo>
                  <a:lnTo>
                    <a:pt x="19122" y="17925"/>
                  </a:lnTo>
                  <a:lnTo>
                    <a:pt x="18096" y="18797"/>
                  </a:lnTo>
                  <a:lnTo>
                    <a:pt x="16763" y="18284"/>
                  </a:lnTo>
                  <a:lnTo>
                    <a:pt x="15431" y="19002"/>
                  </a:lnTo>
                  <a:lnTo>
                    <a:pt x="15277" y="20848"/>
                  </a:lnTo>
                  <a:lnTo>
                    <a:pt x="14149" y="21155"/>
                  </a:lnTo>
                  <a:lnTo>
                    <a:pt x="13021" y="19925"/>
                  </a:lnTo>
                  <a:lnTo>
                    <a:pt x="12252" y="20181"/>
                  </a:lnTo>
                  <a:lnTo>
                    <a:pt x="11739" y="21668"/>
                  </a:lnTo>
                  <a:lnTo>
                    <a:pt x="10201" y="21668"/>
                  </a:lnTo>
                  <a:lnTo>
                    <a:pt x="9740" y="20130"/>
                  </a:lnTo>
                  <a:lnTo>
                    <a:pt x="8253" y="19771"/>
                  </a:lnTo>
                  <a:lnTo>
                    <a:pt x="7125" y="21001"/>
                  </a:lnTo>
                  <a:lnTo>
                    <a:pt x="5895" y="20489"/>
                  </a:lnTo>
                  <a:lnTo>
                    <a:pt x="5946" y="18592"/>
                  </a:lnTo>
                  <a:lnTo>
                    <a:pt x="5177" y="18131"/>
                  </a:lnTo>
                  <a:lnTo>
                    <a:pt x="3383" y="18848"/>
                  </a:lnTo>
                  <a:lnTo>
                    <a:pt x="2614" y="17874"/>
                  </a:lnTo>
                  <a:lnTo>
                    <a:pt x="3383" y="16182"/>
                  </a:lnTo>
                  <a:lnTo>
                    <a:pt x="2922" y="15465"/>
                  </a:lnTo>
                  <a:lnTo>
                    <a:pt x="922" y="15516"/>
                  </a:lnTo>
                  <a:lnTo>
                    <a:pt x="512" y="14234"/>
                  </a:lnTo>
                  <a:lnTo>
                    <a:pt x="1948" y="12901"/>
                  </a:lnTo>
                  <a:lnTo>
                    <a:pt x="1896" y="12184"/>
                  </a:lnTo>
                  <a:lnTo>
                    <a:pt x="0" y="11415"/>
                  </a:lnTo>
                  <a:lnTo>
                    <a:pt x="51" y="10031"/>
                  </a:lnTo>
                  <a:lnTo>
                    <a:pt x="1948" y="9313"/>
                  </a:lnTo>
                  <a:lnTo>
                    <a:pt x="2101" y="8595"/>
                  </a:lnTo>
                  <a:lnTo>
                    <a:pt x="615" y="7160"/>
                  </a:lnTo>
                  <a:lnTo>
                    <a:pt x="1127" y="5878"/>
                  </a:lnTo>
                  <a:lnTo>
                    <a:pt x="3178" y="5981"/>
                  </a:lnTo>
                  <a:lnTo>
                    <a:pt x="3588" y="5417"/>
                  </a:lnTo>
                  <a:lnTo>
                    <a:pt x="2819" y="3520"/>
                  </a:lnTo>
                  <a:lnTo>
                    <a:pt x="3742" y="2597"/>
                  </a:lnTo>
                  <a:lnTo>
                    <a:pt x="5536" y="3417"/>
                  </a:lnTo>
                  <a:lnTo>
                    <a:pt x="6049" y="3058"/>
                  </a:lnTo>
                  <a:lnTo>
                    <a:pt x="6100" y="1264"/>
                  </a:lnTo>
                  <a:lnTo>
                    <a:pt x="7228" y="700"/>
                  </a:lnTo>
                  <a:lnTo>
                    <a:pt x="8510" y="2033"/>
                  </a:lnTo>
                  <a:lnTo>
                    <a:pt x="9689" y="1725"/>
                  </a:lnTo>
                  <a:close/>
                  <a:moveTo>
                    <a:pt x="10817" y="14422"/>
                  </a:moveTo>
                  <a:lnTo>
                    <a:pt x="11175" y="14388"/>
                  </a:lnTo>
                  <a:lnTo>
                    <a:pt x="11534" y="14354"/>
                  </a:lnTo>
                  <a:lnTo>
                    <a:pt x="11893" y="14268"/>
                  </a:lnTo>
                  <a:lnTo>
                    <a:pt x="12218" y="14166"/>
                  </a:lnTo>
                  <a:lnTo>
                    <a:pt x="12508" y="13995"/>
                  </a:lnTo>
                  <a:lnTo>
                    <a:pt x="12816" y="13807"/>
                  </a:lnTo>
                  <a:lnTo>
                    <a:pt x="13106" y="13602"/>
                  </a:lnTo>
                  <a:lnTo>
                    <a:pt x="13329" y="13380"/>
                  </a:lnTo>
                  <a:lnTo>
                    <a:pt x="13568" y="13106"/>
                  </a:lnTo>
                  <a:lnTo>
                    <a:pt x="13790" y="12850"/>
                  </a:lnTo>
                  <a:lnTo>
                    <a:pt x="13961" y="12560"/>
                  </a:lnTo>
                  <a:lnTo>
                    <a:pt x="14115" y="12269"/>
                  </a:lnTo>
                  <a:lnTo>
                    <a:pt x="14217" y="11927"/>
                  </a:lnTo>
                  <a:lnTo>
                    <a:pt x="14320" y="11568"/>
                  </a:lnTo>
                  <a:lnTo>
                    <a:pt x="14388" y="11210"/>
                  </a:lnTo>
                  <a:lnTo>
                    <a:pt x="14388" y="10851"/>
                  </a:lnTo>
                  <a:lnTo>
                    <a:pt x="14388" y="10492"/>
                  </a:lnTo>
                  <a:lnTo>
                    <a:pt x="14320" y="10133"/>
                  </a:lnTo>
                  <a:lnTo>
                    <a:pt x="14217" y="9808"/>
                  </a:lnTo>
                  <a:lnTo>
                    <a:pt x="14115" y="9467"/>
                  </a:lnTo>
                  <a:lnTo>
                    <a:pt x="13961" y="9142"/>
                  </a:lnTo>
                  <a:lnTo>
                    <a:pt x="13790" y="8851"/>
                  </a:lnTo>
                  <a:lnTo>
                    <a:pt x="13568" y="8595"/>
                  </a:lnTo>
                  <a:lnTo>
                    <a:pt x="13329" y="8322"/>
                  </a:lnTo>
                  <a:lnTo>
                    <a:pt x="13106" y="8100"/>
                  </a:lnTo>
                  <a:lnTo>
                    <a:pt x="12816" y="7894"/>
                  </a:lnTo>
                  <a:lnTo>
                    <a:pt x="12508" y="7741"/>
                  </a:lnTo>
                  <a:lnTo>
                    <a:pt x="12218" y="7570"/>
                  </a:lnTo>
                  <a:lnTo>
                    <a:pt x="11893" y="7433"/>
                  </a:lnTo>
                  <a:lnTo>
                    <a:pt x="11534" y="7382"/>
                  </a:lnTo>
                  <a:lnTo>
                    <a:pt x="11175" y="7313"/>
                  </a:lnTo>
                  <a:lnTo>
                    <a:pt x="10817" y="7313"/>
                  </a:lnTo>
                  <a:lnTo>
                    <a:pt x="10441" y="7313"/>
                  </a:lnTo>
                  <a:lnTo>
                    <a:pt x="10082" y="7382"/>
                  </a:lnTo>
                  <a:lnTo>
                    <a:pt x="9757" y="7433"/>
                  </a:lnTo>
                  <a:lnTo>
                    <a:pt x="9432" y="7570"/>
                  </a:lnTo>
                  <a:lnTo>
                    <a:pt x="9142" y="7741"/>
                  </a:lnTo>
                  <a:lnTo>
                    <a:pt x="8834" y="7894"/>
                  </a:lnTo>
                  <a:lnTo>
                    <a:pt x="8544" y="8100"/>
                  </a:lnTo>
                  <a:lnTo>
                    <a:pt x="8287" y="8322"/>
                  </a:lnTo>
                  <a:lnTo>
                    <a:pt x="8048" y="8595"/>
                  </a:lnTo>
                  <a:lnTo>
                    <a:pt x="7860" y="8851"/>
                  </a:lnTo>
                  <a:lnTo>
                    <a:pt x="7689" y="9142"/>
                  </a:lnTo>
                  <a:lnTo>
                    <a:pt x="7536" y="9467"/>
                  </a:lnTo>
                  <a:lnTo>
                    <a:pt x="7399" y="9808"/>
                  </a:lnTo>
                  <a:lnTo>
                    <a:pt x="7331" y="10133"/>
                  </a:lnTo>
                  <a:lnTo>
                    <a:pt x="7262" y="10492"/>
                  </a:lnTo>
                  <a:lnTo>
                    <a:pt x="7262" y="10851"/>
                  </a:lnTo>
                  <a:lnTo>
                    <a:pt x="7262" y="11210"/>
                  </a:lnTo>
                  <a:lnTo>
                    <a:pt x="7331" y="11568"/>
                  </a:lnTo>
                  <a:lnTo>
                    <a:pt x="7399" y="11927"/>
                  </a:lnTo>
                  <a:lnTo>
                    <a:pt x="7536" y="12269"/>
                  </a:lnTo>
                  <a:lnTo>
                    <a:pt x="7689" y="12560"/>
                  </a:lnTo>
                  <a:lnTo>
                    <a:pt x="7860" y="12850"/>
                  </a:lnTo>
                  <a:lnTo>
                    <a:pt x="8048" y="13106"/>
                  </a:lnTo>
                  <a:lnTo>
                    <a:pt x="8287" y="13380"/>
                  </a:lnTo>
                  <a:lnTo>
                    <a:pt x="8544" y="13602"/>
                  </a:lnTo>
                  <a:lnTo>
                    <a:pt x="8834" y="13807"/>
                  </a:lnTo>
                  <a:lnTo>
                    <a:pt x="9142" y="13995"/>
                  </a:lnTo>
                  <a:lnTo>
                    <a:pt x="9432" y="14166"/>
                  </a:lnTo>
                  <a:lnTo>
                    <a:pt x="9757" y="14268"/>
                  </a:lnTo>
                  <a:lnTo>
                    <a:pt x="10082" y="14354"/>
                  </a:lnTo>
                  <a:lnTo>
                    <a:pt x="10441" y="14388"/>
                  </a:lnTo>
                  <a:lnTo>
                    <a:pt x="10817" y="14422"/>
                  </a:lnTo>
                  <a:close/>
                </a:path>
              </a:pathLst>
            </a:custGeom>
            <a:solidFill>
              <a:srgbClr val="C0C0C0"/>
            </a:solidFill>
            <a:ln w="9525">
              <a:miter lim="800000"/>
              <a:headEnd/>
              <a:tailEnd/>
            </a:ln>
            <a:effectLst/>
            <a:scene3d>
              <a:camera prst="legacyPerspectiveFront">
                <a:rot lat="20099999" lon="1500000" rev="0"/>
              </a:camera>
              <a:lightRig rig="legacyFlat4" dir="b"/>
            </a:scene3d>
            <a:sp3d extrusionH="430200" prstMaterial="legacyMatte">
              <a:bevelT w="13500" h="13500" prst="angle"/>
              <a:bevelB w="13500" h="13500" prst="angle"/>
              <a:extrusionClr>
                <a:srgbClr val="C0C0C0"/>
              </a:extrusionClr>
            </a:sp3d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flatTx/>
            </a:bodyPr>
            <a:lstStyle/>
            <a:p>
              <a:endParaRPr lang="en-GB"/>
            </a:p>
          </p:txBody>
        </p:sp>
        <p:sp>
          <p:nvSpPr>
            <p:cNvPr id="37" name="AutoShape 4"/>
            <p:cNvSpPr>
              <a:spLocks noEditPoints="1" noChangeArrowheads="1"/>
            </p:cNvSpPr>
            <p:nvPr/>
          </p:nvSpPr>
          <p:spPr bwMode="auto">
            <a:xfrm>
              <a:off x="1632" y="1680"/>
              <a:ext cx="1429" cy="1253"/>
            </a:xfrm>
            <a:custGeom>
              <a:avLst/>
              <a:gdLst>
                <a:gd name="T0" fmla="*/ 10800 w 21600"/>
                <a:gd name="T1" fmla="*/ 0 h 21600"/>
                <a:gd name="T2" fmla="*/ 21600 w 21600"/>
                <a:gd name="T3" fmla="*/ 10800 h 21600"/>
                <a:gd name="T4" fmla="*/ 10800 w 21600"/>
                <a:gd name="T5" fmla="*/ 21600 h 21600"/>
                <a:gd name="T6" fmla="*/ 0 w 21600"/>
                <a:gd name="T7" fmla="*/ 10800 h 21600"/>
                <a:gd name="T8" fmla="*/ 4374 w 21600"/>
                <a:gd name="T9" fmla="*/ 3964 h 21600"/>
                <a:gd name="T10" fmla="*/ 17841 w 21600"/>
                <a:gd name="T11" fmla="*/ 17635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T8" t="T9" r="T10" b="T11"/>
              <a:pathLst>
                <a:path w="21600" h="21600">
                  <a:moveTo>
                    <a:pt x="9689" y="1725"/>
                  </a:moveTo>
                  <a:lnTo>
                    <a:pt x="10304" y="85"/>
                  </a:lnTo>
                  <a:lnTo>
                    <a:pt x="11637" y="85"/>
                  </a:lnTo>
                  <a:lnTo>
                    <a:pt x="12303" y="1777"/>
                  </a:lnTo>
                  <a:lnTo>
                    <a:pt x="13072" y="1931"/>
                  </a:lnTo>
                  <a:lnTo>
                    <a:pt x="14303" y="598"/>
                  </a:lnTo>
                  <a:lnTo>
                    <a:pt x="15533" y="1110"/>
                  </a:lnTo>
                  <a:lnTo>
                    <a:pt x="15584" y="2905"/>
                  </a:lnTo>
                  <a:lnTo>
                    <a:pt x="16405" y="3520"/>
                  </a:lnTo>
                  <a:lnTo>
                    <a:pt x="17891" y="2751"/>
                  </a:lnTo>
                  <a:lnTo>
                    <a:pt x="18917" y="3674"/>
                  </a:lnTo>
                  <a:lnTo>
                    <a:pt x="18199" y="5314"/>
                  </a:lnTo>
                  <a:lnTo>
                    <a:pt x="18763" y="6083"/>
                  </a:lnTo>
                  <a:lnTo>
                    <a:pt x="20403" y="6032"/>
                  </a:lnTo>
                  <a:lnTo>
                    <a:pt x="20865" y="7211"/>
                  </a:lnTo>
                  <a:lnTo>
                    <a:pt x="19737" y="8185"/>
                  </a:lnTo>
                  <a:lnTo>
                    <a:pt x="20096" y="9723"/>
                  </a:lnTo>
                  <a:lnTo>
                    <a:pt x="21634" y="10287"/>
                  </a:lnTo>
                  <a:lnTo>
                    <a:pt x="21582" y="11620"/>
                  </a:lnTo>
                  <a:lnTo>
                    <a:pt x="20147" y="12184"/>
                  </a:lnTo>
                  <a:lnTo>
                    <a:pt x="19942" y="13158"/>
                  </a:lnTo>
                  <a:lnTo>
                    <a:pt x="21070" y="14234"/>
                  </a:lnTo>
                  <a:lnTo>
                    <a:pt x="20608" y="15362"/>
                  </a:lnTo>
                  <a:lnTo>
                    <a:pt x="19019" y="15465"/>
                  </a:lnTo>
                  <a:lnTo>
                    <a:pt x="18404" y="16439"/>
                  </a:lnTo>
                  <a:lnTo>
                    <a:pt x="19122" y="17925"/>
                  </a:lnTo>
                  <a:lnTo>
                    <a:pt x="18096" y="18797"/>
                  </a:lnTo>
                  <a:lnTo>
                    <a:pt x="16763" y="18284"/>
                  </a:lnTo>
                  <a:lnTo>
                    <a:pt x="15431" y="19002"/>
                  </a:lnTo>
                  <a:lnTo>
                    <a:pt x="15277" y="20848"/>
                  </a:lnTo>
                  <a:lnTo>
                    <a:pt x="14149" y="21155"/>
                  </a:lnTo>
                  <a:lnTo>
                    <a:pt x="13021" y="19925"/>
                  </a:lnTo>
                  <a:lnTo>
                    <a:pt x="12252" y="20181"/>
                  </a:lnTo>
                  <a:lnTo>
                    <a:pt x="11739" y="21668"/>
                  </a:lnTo>
                  <a:lnTo>
                    <a:pt x="10201" y="21668"/>
                  </a:lnTo>
                  <a:lnTo>
                    <a:pt x="9740" y="20130"/>
                  </a:lnTo>
                  <a:lnTo>
                    <a:pt x="8253" y="19771"/>
                  </a:lnTo>
                  <a:lnTo>
                    <a:pt x="7125" y="21001"/>
                  </a:lnTo>
                  <a:lnTo>
                    <a:pt x="5895" y="20489"/>
                  </a:lnTo>
                  <a:lnTo>
                    <a:pt x="5946" y="18592"/>
                  </a:lnTo>
                  <a:lnTo>
                    <a:pt x="5177" y="18131"/>
                  </a:lnTo>
                  <a:lnTo>
                    <a:pt x="3383" y="18848"/>
                  </a:lnTo>
                  <a:lnTo>
                    <a:pt x="2614" y="17874"/>
                  </a:lnTo>
                  <a:lnTo>
                    <a:pt x="3383" y="16182"/>
                  </a:lnTo>
                  <a:lnTo>
                    <a:pt x="2922" y="15465"/>
                  </a:lnTo>
                  <a:lnTo>
                    <a:pt x="922" y="15516"/>
                  </a:lnTo>
                  <a:lnTo>
                    <a:pt x="512" y="14234"/>
                  </a:lnTo>
                  <a:lnTo>
                    <a:pt x="1948" y="12901"/>
                  </a:lnTo>
                  <a:lnTo>
                    <a:pt x="1896" y="12184"/>
                  </a:lnTo>
                  <a:lnTo>
                    <a:pt x="0" y="11415"/>
                  </a:lnTo>
                  <a:lnTo>
                    <a:pt x="51" y="10031"/>
                  </a:lnTo>
                  <a:lnTo>
                    <a:pt x="1948" y="9313"/>
                  </a:lnTo>
                  <a:lnTo>
                    <a:pt x="2101" y="8595"/>
                  </a:lnTo>
                  <a:lnTo>
                    <a:pt x="615" y="7160"/>
                  </a:lnTo>
                  <a:lnTo>
                    <a:pt x="1127" y="5878"/>
                  </a:lnTo>
                  <a:lnTo>
                    <a:pt x="3178" y="5981"/>
                  </a:lnTo>
                  <a:lnTo>
                    <a:pt x="3588" y="5417"/>
                  </a:lnTo>
                  <a:lnTo>
                    <a:pt x="2819" y="3520"/>
                  </a:lnTo>
                  <a:lnTo>
                    <a:pt x="3742" y="2597"/>
                  </a:lnTo>
                  <a:lnTo>
                    <a:pt x="5536" y="3417"/>
                  </a:lnTo>
                  <a:lnTo>
                    <a:pt x="6049" y="3058"/>
                  </a:lnTo>
                  <a:lnTo>
                    <a:pt x="6100" y="1264"/>
                  </a:lnTo>
                  <a:lnTo>
                    <a:pt x="7228" y="700"/>
                  </a:lnTo>
                  <a:lnTo>
                    <a:pt x="8510" y="2033"/>
                  </a:lnTo>
                  <a:lnTo>
                    <a:pt x="9689" y="1725"/>
                  </a:lnTo>
                  <a:close/>
                  <a:moveTo>
                    <a:pt x="10817" y="14422"/>
                  </a:moveTo>
                  <a:lnTo>
                    <a:pt x="11175" y="14388"/>
                  </a:lnTo>
                  <a:lnTo>
                    <a:pt x="11534" y="14354"/>
                  </a:lnTo>
                  <a:lnTo>
                    <a:pt x="11893" y="14268"/>
                  </a:lnTo>
                  <a:lnTo>
                    <a:pt x="12218" y="14166"/>
                  </a:lnTo>
                  <a:lnTo>
                    <a:pt x="12508" y="13995"/>
                  </a:lnTo>
                  <a:lnTo>
                    <a:pt x="12816" y="13807"/>
                  </a:lnTo>
                  <a:lnTo>
                    <a:pt x="13106" y="13602"/>
                  </a:lnTo>
                  <a:lnTo>
                    <a:pt x="13329" y="13380"/>
                  </a:lnTo>
                  <a:lnTo>
                    <a:pt x="13568" y="13106"/>
                  </a:lnTo>
                  <a:lnTo>
                    <a:pt x="13790" y="12850"/>
                  </a:lnTo>
                  <a:lnTo>
                    <a:pt x="13961" y="12560"/>
                  </a:lnTo>
                  <a:lnTo>
                    <a:pt x="14115" y="12269"/>
                  </a:lnTo>
                  <a:lnTo>
                    <a:pt x="14217" y="11927"/>
                  </a:lnTo>
                  <a:lnTo>
                    <a:pt x="14320" y="11568"/>
                  </a:lnTo>
                  <a:lnTo>
                    <a:pt x="14388" y="11210"/>
                  </a:lnTo>
                  <a:lnTo>
                    <a:pt x="14388" y="10851"/>
                  </a:lnTo>
                  <a:lnTo>
                    <a:pt x="14388" y="10492"/>
                  </a:lnTo>
                  <a:lnTo>
                    <a:pt x="14320" y="10133"/>
                  </a:lnTo>
                  <a:lnTo>
                    <a:pt x="14217" y="9808"/>
                  </a:lnTo>
                  <a:lnTo>
                    <a:pt x="14115" y="9467"/>
                  </a:lnTo>
                  <a:lnTo>
                    <a:pt x="13961" y="9142"/>
                  </a:lnTo>
                  <a:lnTo>
                    <a:pt x="13790" y="8851"/>
                  </a:lnTo>
                  <a:lnTo>
                    <a:pt x="13568" y="8595"/>
                  </a:lnTo>
                  <a:lnTo>
                    <a:pt x="13329" y="8322"/>
                  </a:lnTo>
                  <a:lnTo>
                    <a:pt x="13106" y="8100"/>
                  </a:lnTo>
                  <a:lnTo>
                    <a:pt x="12816" y="7894"/>
                  </a:lnTo>
                  <a:lnTo>
                    <a:pt x="12508" y="7741"/>
                  </a:lnTo>
                  <a:lnTo>
                    <a:pt x="12218" y="7570"/>
                  </a:lnTo>
                  <a:lnTo>
                    <a:pt x="11893" y="7433"/>
                  </a:lnTo>
                  <a:lnTo>
                    <a:pt x="11534" y="7382"/>
                  </a:lnTo>
                  <a:lnTo>
                    <a:pt x="11175" y="7313"/>
                  </a:lnTo>
                  <a:lnTo>
                    <a:pt x="10817" y="7313"/>
                  </a:lnTo>
                  <a:lnTo>
                    <a:pt x="10441" y="7313"/>
                  </a:lnTo>
                  <a:lnTo>
                    <a:pt x="10082" y="7382"/>
                  </a:lnTo>
                  <a:lnTo>
                    <a:pt x="9757" y="7433"/>
                  </a:lnTo>
                  <a:lnTo>
                    <a:pt x="9432" y="7570"/>
                  </a:lnTo>
                  <a:lnTo>
                    <a:pt x="9142" y="7741"/>
                  </a:lnTo>
                  <a:lnTo>
                    <a:pt x="8834" y="7894"/>
                  </a:lnTo>
                  <a:lnTo>
                    <a:pt x="8544" y="8100"/>
                  </a:lnTo>
                  <a:lnTo>
                    <a:pt x="8287" y="8322"/>
                  </a:lnTo>
                  <a:lnTo>
                    <a:pt x="8048" y="8595"/>
                  </a:lnTo>
                  <a:lnTo>
                    <a:pt x="7860" y="8851"/>
                  </a:lnTo>
                  <a:lnTo>
                    <a:pt x="7689" y="9142"/>
                  </a:lnTo>
                  <a:lnTo>
                    <a:pt x="7536" y="9467"/>
                  </a:lnTo>
                  <a:lnTo>
                    <a:pt x="7399" y="9808"/>
                  </a:lnTo>
                  <a:lnTo>
                    <a:pt x="7331" y="10133"/>
                  </a:lnTo>
                  <a:lnTo>
                    <a:pt x="7262" y="10492"/>
                  </a:lnTo>
                  <a:lnTo>
                    <a:pt x="7262" y="10851"/>
                  </a:lnTo>
                  <a:lnTo>
                    <a:pt x="7262" y="11210"/>
                  </a:lnTo>
                  <a:lnTo>
                    <a:pt x="7331" y="11568"/>
                  </a:lnTo>
                  <a:lnTo>
                    <a:pt x="7399" y="11927"/>
                  </a:lnTo>
                  <a:lnTo>
                    <a:pt x="7536" y="12269"/>
                  </a:lnTo>
                  <a:lnTo>
                    <a:pt x="7689" y="12560"/>
                  </a:lnTo>
                  <a:lnTo>
                    <a:pt x="7860" y="12850"/>
                  </a:lnTo>
                  <a:lnTo>
                    <a:pt x="8048" y="13106"/>
                  </a:lnTo>
                  <a:lnTo>
                    <a:pt x="8287" y="13380"/>
                  </a:lnTo>
                  <a:lnTo>
                    <a:pt x="8544" y="13602"/>
                  </a:lnTo>
                  <a:lnTo>
                    <a:pt x="8834" y="13807"/>
                  </a:lnTo>
                  <a:lnTo>
                    <a:pt x="9142" y="13995"/>
                  </a:lnTo>
                  <a:lnTo>
                    <a:pt x="9432" y="14166"/>
                  </a:lnTo>
                  <a:lnTo>
                    <a:pt x="9757" y="14268"/>
                  </a:lnTo>
                  <a:lnTo>
                    <a:pt x="10082" y="14354"/>
                  </a:lnTo>
                  <a:lnTo>
                    <a:pt x="10441" y="14388"/>
                  </a:lnTo>
                  <a:lnTo>
                    <a:pt x="10817" y="14422"/>
                  </a:lnTo>
                  <a:close/>
                </a:path>
              </a:pathLst>
            </a:custGeom>
            <a:solidFill>
              <a:srgbClr val="C0C0C0"/>
            </a:solidFill>
            <a:ln w="9525">
              <a:miter lim="800000"/>
              <a:headEnd/>
              <a:tailEnd/>
            </a:ln>
            <a:effectLst/>
            <a:scene3d>
              <a:camera prst="legacyPerspectiveFront">
                <a:rot lat="20099999" lon="1500000" rev="0"/>
              </a:camera>
              <a:lightRig rig="legacyFlat4" dir="b"/>
            </a:scene3d>
            <a:sp3d extrusionH="430200" prstMaterial="legacyMatte">
              <a:bevelT w="13500" h="13500" prst="angle"/>
              <a:bevelB w="13500" h="13500" prst="angle"/>
              <a:extrusionClr>
                <a:srgbClr val="C0C0C0"/>
              </a:extrusionClr>
            </a:sp3d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flatTx/>
            </a:bodyPr>
            <a:lstStyle/>
            <a:p>
              <a:endParaRPr lang="en-GB"/>
            </a:p>
          </p:txBody>
        </p:sp>
        <p:sp>
          <p:nvSpPr>
            <p:cNvPr id="38" name="AutoShape 5"/>
            <p:cNvSpPr>
              <a:spLocks noEditPoints="1" noChangeArrowheads="1"/>
            </p:cNvSpPr>
            <p:nvPr/>
          </p:nvSpPr>
          <p:spPr bwMode="auto">
            <a:xfrm>
              <a:off x="2559" y="2142"/>
              <a:ext cx="1588" cy="1392"/>
            </a:xfrm>
            <a:custGeom>
              <a:avLst/>
              <a:gdLst>
                <a:gd name="T0" fmla="*/ 10800 w 21600"/>
                <a:gd name="T1" fmla="*/ 0 h 21600"/>
                <a:gd name="T2" fmla="*/ 21600 w 21600"/>
                <a:gd name="T3" fmla="*/ 10800 h 21600"/>
                <a:gd name="T4" fmla="*/ 10800 w 21600"/>
                <a:gd name="T5" fmla="*/ 21600 h 21600"/>
                <a:gd name="T6" fmla="*/ 0 w 21600"/>
                <a:gd name="T7" fmla="*/ 10800 h 21600"/>
                <a:gd name="T8" fmla="*/ 4374 w 21600"/>
                <a:gd name="T9" fmla="*/ 3964 h 21600"/>
                <a:gd name="T10" fmla="*/ 17841 w 21600"/>
                <a:gd name="T11" fmla="*/ 17635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T8" t="T9" r="T10" b="T11"/>
              <a:pathLst>
                <a:path w="21600" h="21600">
                  <a:moveTo>
                    <a:pt x="9689" y="1725"/>
                  </a:moveTo>
                  <a:lnTo>
                    <a:pt x="10304" y="85"/>
                  </a:lnTo>
                  <a:lnTo>
                    <a:pt x="11637" y="85"/>
                  </a:lnTo>
                  <a:lnTo>
                    <a:pt x="12303" y="1777"/>
                  </a:lnTo>
                  <a:lnTo>
                    <a:pt x="13072" y="1931"/>
                  </a:lnTo>
                  <a:lnTo>
                    <a:pt x="14303" y="598"/>
                  </a:lnTo>
                  <a:lnTo>
                    <a:pt x="15533" y="1110"/>
                  </a:lnTo>
                  <a:lnTo>
                    <a:pt x="15584" y="2905"/>
                  </a:lnTo>
                  <a:lnTo>
                    <a:pt x="16405" y="3520"/>
                  </a:lnTo>
                  <a:lnTo>
                    <a:pt x="17891" y="2751"/>
                  </a:lnTo>
                  <a:lnTo>
                    <a:pt x="18917" y="3674"/>
                  </a:lnTo>
                  <a:lnTo>
                    <a:pt x="18199" y="5314"/>
                  </a:lnTo>
                  <a:lnTo>
                    <a:pt x="18763" y="6083"/>
                  </a:lnTo>
                  <a:lnTo>
                    <a:pt x="20403" y="6032"/>
                  </a:lnTo>
                  <a:lnTo>
                    <a:pt x="20865" y="7211"/>
                  </a:lnTo>
                  <a:lnTo>
                    <a:pt x="19737" y="8185"/>
                  </a:lnTo>
                  <a:lnTo>
                    <a:pt x="20096" y="9723"/>
                  </a:lnTo>
                  <a:lnTo>
                    <a:pt x="21634" y="10287"/>
                  </a:lnTo>
                  <a:lnTo>
                    <a:pt x="21582" y="11620"/>
                  </a:lnTo>
                  <a:lnTo>
                    <a:pt x="20147" y="12184"/>
                  </a:lnTo>
                  <a:lnTo>
                    <a:pt x="19942" y="13158"/>
                  </a:lnTo>
                  <a:lnTo>
                    <a:pt x="21070" y="14234"/>
                  </a:lnTo>
                  <a:lnTo>
                    <a:pt x="20608" y="15362"/>
                  </a:lnTo>
                  <a:lnTo>
                    <a:pt x="19019" y="15465"/>
                  </a:lnTo>
                  <a:lnTo>
                    <a:pt x="18404" y="16439"/>
                  </a:lnTo>
                  <a:lnTo>
                    <a:pt x="19122" y="17925"/>
                  </a:lnTo>
                  <a:lnTo>
                    <a:pt x="18096" y="18797"/>
                  </a:lnTo>
                  <a:lnTo>
                    <a:pt x="16763" y="18284"/>
                  </a:lnTo>
                  <a:lnTo>
                    <a:pt x="15431" y="19002"/>
                  </a:lnTo>
                  <a:lnTo>
                    <a:pt x="15277" y="20848"/>
                  </a:lnTo>
                  <a:lnTo>
                    <a:pt x="14149" y="21155"/>
                  </a:lnTo>
                  <a:lnTo>
                    <a:pt x="13021" y="19925"/>
                  </a:lnTo>
                  <a:lnTo>
                    <a:pt x="12252" y="20181"/>
                  </a:lnTo>
                  <a:lnTo>
                    <a:pt x="11739" y="21668"/>
                  </a:lnTo>
                  <a:lnTo>
                    <a:pt x="10201" y="21668"/>
                  </a:lnTo>
                  <a:lnTo>
                    <a:pt x="9740" y="20130"/>
                  </a:lnTo>
                  <a:lnTo>
                    <a:pt x="8253" y="19771"/>
                  </a:lnTo>
                  <a:lnTo>
                    <a:pt x="7125" y="21001"/>
                  </a:lnTo>
                  <a:lnTo>
                    <a:pt x="5895" y="20489"/>
                  </a:lnTo>
                  <a:lnTo>
                    <a:pt x="5946" y="18592"/>
                  </a:lnTo>
                  <a:lnTo>
                    <a:pt x="5177" y="18131"/>
                  </a:lnTo>
                  <a:lnTo>
                    <a:pt x="3383" y="18848"/>
                  </a:lnTo>
                  <a:lnTo>
                    <a:pt x="2614" y="17874"/>
                  </a:lnTo>
                  <a:lnTo>
                    <a:pt x="3383" y="16182"/>
                  </a:lnTo>
                  <a:lnTo>
                    <a:pt x="2922" y="15465"/>
                  </a:lnTo>
                  <a:lnTo>
                    <a:pt x="922" y="15516"/>
                  </a:lnTo>
                  <a:lnTo>
                    <a:pt x="512" y="14234"/>
                  </a:lnTo>
                  <a:lnTo>
                    <a:pt x="1948" y="12901"/>
                  </a:lnTo>
                  <a:lnTo>
                    <a:pt x="1896" y="12184"/>
                  </a:lnTo>
                  <a:lnTo>
                    <a:pt x="0" y="11415"/>
                  </a:lnTo>
                  <a:lnTo>
                    <a:pt x="51" y="10031"/>
                  </a:lnTo>
                  <a:lnTo>
                    <a:pt x="1948" y="9313"/>
                  </a:lnTo>
                  <a:lnTo>
                    <a:pt x="2101" y="8595"/>
                  </a:lnTo>
                  <a:lnTo>
                    <a:pt x="615" y="7160"/>
                  </a:lnTo>
                  <a:lnTo>
                    <a:pt x="1127" y="5878"/>
                  </a:lnTo>
                  <a:lnTo>
                    <a:pt x="3178" y="5981"/>
                  </a:lnTo>
                  <a:lnTo>
                    <a:pt x="3588" y="5417"/>
                  </a:lnTo>
                  <a:lnTo>
                    <a:pt x="2819" y="3520"/>
                  </a:lnTo>
                  <a:lnTo>
                    <a:pt x="3742" y="2597"/>
                  </a:lnTo>
                  <a:lnTo>
                    <a:pt x="5536" y="3417"/>
                  </a:lnTo>
                  <a:lnTo>
                    <a:pt x="6049" y="3058"/>
                  </a:lnTo>
                  <a:lnTo>
                    <a:pt x="6100" y="1264"/>
                  </a:lnTo>
                  <a:lnTo>
                    <a:pt x="7228" y="700"/>
                  </a:lnTo>
                  <a:lnTo>
                    <a:pt x="8510" y="2033"/>
                  </a:lnTo>
                  <a:lnTo>
                    <a:pt x="9689" y="1725"/>
                  </a:lnTo>
                  <a:close/>
                  <a:moveTo>
                    <a:pt x="10817" y="14422"/>
                  </a:moveTo>
                  <a:lnTo>
                    <a:pt x="11175" y="14388"/>
                  </a:lnTo>
                  <a:lnTo>
                    <a:pt x="11534" y="14354"/>
                  </a:lnTo>
                  <a:lnTo>
                    <a:pt x="11893" y="14268"/>
                  </a:lnTo>
                  <a:lnTo>
                    <a:pt x="12218" y="14166"/>
                  </a:lnTo>
                  <a:lnTo>
                    <a:pt x="12508" y="13995"/>
                  </a:lnTo>
                  <a:lnTo>
                    <a:pt x="12816" y="13807"/>
                  </a:lnTo>
                  <a:lnTo>
                    <a:pt x="13106" y="13602"/>
                  </a:lnTo>
                  <a:lnTo>
                    <a:pt x="13329" y="13380"/>
                  </a:lnTo>
                  <a:lnTo>
                    <a:pt x="13568" y="13106"/>
                  </a:lnTo>
                  <a:lnTo>
                    <a:pt x="13790" y="12850"/>
                  </a:lnTo>
                  <a:lnTo>
                    <a:pt x="13961" y="12560"/>
                  </a:lnTo>
                  <a:lnTo>
                    <a:pt x="14115" y="12269"/>
                  </a:lnTo>
                  <a:lnTo>
                    <a:pt x="14217" y="11927"/>
                  </a:lnTo>
                  <a:lnTo>
                    <a:pt x="14320" y="11568"/>
                  </a:lnTo>
                  <a:lnTo>
                    <a:pt x="14388" y="11210"/>
                  </a:lnTo>
                  <a:lnTo>
                    <a:pt x="14388" y="10851"/>
                  </a:lnTo>
                  <a:lnTo>
                    <a:pt x="14388" y="10492"/>
                  </a:lnTo>
                  <a:lnTo>
                    <a:pt x="14320" y="10133"/>
                  </a:lnTo>
                  <a:lnTo>
                    <a:pt x="14217" y="9808"/>
                  </a:lnTo>
                  <a:lnTo>
                    <a:pt x="14115" y="9467"/>
                  </a:lnTo>
                  <a:lnTo>
                    <a:pt x="13961" y="9142"/>
                  </a:lnTo>
                  <a:lnTo>
                    <a:pt x="13790" y="8851"/>
                  </a:lnTo>
                  <a:lnTo>
                    <a:pt x="13568" y="8595"/>
                  </a:lnTo>
                  <a:lnTo>
                    <a:pt x="13329" y="8322"/>
                  </a:lnTo>
                  <a:lnTo>
                    <a:pt x="13106" y="8100"/>
                  </a:lnTo>
                  <a:lnTo>
                    <a:pt x="12816" y="7894"/>
                  </a:lnTo>
                  <a:lnTo>
                    <a:pt x="12508" y="7741"/>
                  </a:lnTo>
                  <a:lnTo>
                    <a:pt x="12218" y="7570"/>
                  </a:lnTo>
                  <a:lnTo>
                    <a:pt x="11893" y="7433"/>
                  </a:lnTo>
                  <a:lnTo>
                    <a:pt x="11534" y="7382"/>
                  </a:lnTo>
                  <a:lnTo>
                    <a:pt x="11175" y="7313"/>
                  </a:lnTo>
                  <a:lnTo>
                    <a:pt x="10817" y="7313"/>
                  </a:lnTo>
                  <a:lnTo>
                    <a:pt x="10441" y="7313"/>
                  </a:lnTo>
                  <a:lnTo>
                    <a:pt x="10082" y="7382"/>
                  </a:lnTo>
                  <a:lnTo>
                    <a:pt x="9757" y="7433"/>
                  </a:lnTo>
                  <a:lnTo>
                    <a:pt x="9432" y="7570"/>
                  </a:lnTo>
                  <a:lnTo>
                    <a:pt x="9142" y="7741"/>
                  </a:lnTo>
                  <a:lnTo>
                    <a:pt x="8834" y="7894"/>
                  </a:lnTo>
                  <a:lnTo>
                    <a:pt x="8544" y="8100"/>
                  </a:lnTo>
                  <a:lnTo>
                    <a:pt x="8287" y="8322"/>
                  </a:lnTo>
                  <a:lnTo>
                    <a:pt x="8048" y="8595"/>
                  </a:lnTo>
                  <a:lnTo>
                    <a:pt x="7860" y="8851"/>
                  </a:lnTo>
                  <a:lnTo>
                    <a:pt x="7689" y="9142"/>
                  </a:lnTo>
                  <a:lnTo>
                    <a:pt x="7536" y="9467"/>
                  </a:lnTo>
                  <a:lnTo>
                    <a:pt x="7399" y="9808"/>
                  </a:lnTo>
                  <a:lnTo>
                    <a:pt x="7331" y="10133"/>
                  </a:lnTo>
                  <a:lnTo>
                    <a:pt x="7262" y="10492"/>
                  </a:lnTo>
                  <a:lnTo>
                    <a:pt x="7262" y="10851"/>
                  </a:lnTo>
                  <a:lnTo>
                    <a:pt x="7262" y="11210"/>
                  </a:lnTo>
                  <a:lnTo>
                    <a:pt x="7331" y="11568"/>
                  </a:lnTo>
                  <a:lnTo>
                    <a:pt x="7399" y="11927"/>
                  </a:lnTo>
                  <a:lnTo>
                    <a:pt x="7536" y="12269"/>
                  </a:lnTo>
                  <a:lnTo>
                    <a:pt x="7689" y="12560"/>
                  </a:lnTo>
                  <a:lnTo>
                    <a:pt x="7860" y="12850"/>
                  </a:lnTo>
                  <a:lnTo>
                    <a:pt x="8048" y="13106"/>
                  </a:lnTo>
                  <a:lnTo>
                    <a:pt x="8287" y="13380"/>
                  </a:lnTo>
                  <a:lnTo>
                    <a:pt x="8544" y="13602"/>
                  </a:lnTo>
                  <a:lnTo>
                    <a:pt x="8834" y="13807"/>
                  </a:lnTo>
                  <a:lnTo>
                    <a:pt x="9142" y="13995"/>
                  </a:lnTo>
                  <a:lnTo>
                    <a:pt x="9432" y="14166"/>
                  </a:lnTo>
                  <a:lnTo>
                    <a:pt x="9757" y="14268"/>
                  </a:lnTo>
                  <a:lnTo>
                    <a:pt x="10082" y="14354"/>
                  </a:lnTo>
                  <a:lnTo>
                    <a:pt x="10441" y="14388"/>
                  </a:lnTo>
                  <a:lnTo>
                    <a:pt x="10817" y="14422"/>
                  </a:lnTo>
                  <a:close/>
                </a:path>
              </a:pathLst>
            </a:custGeom>
            <a:solidFill>
              <a:srgbClr val="C0C0C0"/>
            </a:solidFill>
            <a:ln w="9525">
              <a:miter lim="800000"/>
              <a:headEnd/>
              <a:tailEnd/>
            </a:ln>
            <a:effectLst/>
            <a:scene3d>
              <a:camera prst="legacyPerspectiveFront">
                <a:rot lat="20099999" lon="1500000" rev="0"/>
              </a:camera>
              <a:lightRig rig="legacyFlat4" dir="b"/>
            </a:scene3d>
            <a:sp3d extrusionH="430200" prstMaterial="legacyMatte">
              <a:bevelT w="13500" h="13500" prst="angle"/>
              <a:bevelB w="13500" h="13500" prst="angle"/>
              <a:extrusionClr>
                <a:srgbClr val="C0C0C0"/>
              </a:extrusionClr>
            </a:sp3d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flatTx/>
            </a:bodyPr>
            <a:lstStyle/>
            <a:p>
              <a:endParaRPr lang="en-GB"/>
            </a:p>
          </p:txBody>
        </p:sp>
      </p:grpSp>
      <p:grpSp>
        <p:nvGrpSpPr>
          <p:cNvPr id="41" name="Group 2"/>
          <p:cNvGrpSpPr>
            <a:grpSpLocks/>
          </p:cNvGrpSpPr>
          <p:nvPr/>
        </p:nvGrpSpPr>
        <p:grpSpPr bwMode="auto">
          <a:xfrm>
            <a:off x="3461524" y="3465686"/>
            <a:ext cx="788185" cy="677420"/>
            <a:chOff x="1632" y="1248"/>
            <a:chExt cx="2682" cy="2286"/>
          </a:xfrm>
        </p:grpSpPr>
        <p:sp>
          <p:nvSpPr>
            <p:cNvPr id="42" name="Gear"/>
            <p:cNvSpPr>
              <a:spLocks noEditPoints="1" noChangeArrowheads="1"/>
            </p:cNvSpPr>
            <p:nvPr/>
          </p:nvSpPr>
          <p:spPr bwMode="auto">
            <a:xfrm>
              <a:off x="3119" y="1248"/>
              <a:ext cx="1195" cy="1048"/>
            </a:xfrm>
            <a:custGeom>
              <a:avLst/>
              <a:gdLst>
                <a:gd name="T0" fmla="*/ 10800 w 21600"/>
                <a:gd name="T1" fmla="*/ 0 h 21600"/>
                <a:gd name="T2" fmla="*/ 21600 w 21600"/>
                <a:gd name="T3" fmla="*/ 10800 h 21600"/>
                <a:gd name="T4" fmla="*/ 10800 w 21600"/>
                <a:gd name="T5" fmla="*/ 21600 h 21600"/>
                <a:gd name="T6" fmla="*/ 0 w 21600"/>
                <a:gd name="T7" fmla="*/ 10800 h 21600"/>
                <a:gd name="T8" fmla="*/ 4374 w 21600"/>
                <a:gd name="T9" fmla="*/ 3964 h 21600"/>
                <a:gd name="T10" fmla="*/ 17841 w 21600"/>
                <a:gd name="T11" fmla="*/ 17635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T8" t="T9" r="T10" b="T11"/>
              <a:pathLst>
                <a:path w="21600" h="21600">
                  <a:moveTo>
                    <a:pt x="9689" y="1725"/>
                  </a:moveTo>
                  <a:lnTo>
                    <a:pt x="10304" y="85"/>
                  </a:lnTo>
                  <a:lnTo>
                    <a:pt x="11637" y="85"/>
                  </a:lnTo>
                  <a:lnTo>
                    <a:pt x="12303" y="1777"/>
                  </a:lnTo>
                  <a:lnTo>
                    <a:pt x="13072" y="1931"/>
                  </a:lnTo>
                  <a:lnTo>
                    <a:pt x="14303" y="598"/>
                  </a:lnTo>
                  <a:lnTo>
                    <a:pt x="15533" y="1110"/>
                  </a:lnTo>
                  <a:lnTo>
                    <a:pt x="15584" y="2905"/>
                  </a:lnTo>
                  <a:lnTo>
                    <a:pt x="16405" y="3520"/>
                  </a:lnTo>
                  <a:lnTo>
                    <a:pt x="17891" y="2751"/>
                  </a:lnTo>
                  <a:lnTo>
                    <a:pt x="18917" y="3674"/>
                  </a:lnTo>
                  <a:lnTo>
                    <a:pt x="18199" y="5314"/>
                  </a:lnTo>
                  <a:lnTo>
                    <a:pt x="18763" y="6083"/>
                  </a:lnTo>
                  <a:lnTo>
                    <a:pt x="20403" y="6032"/>
                  </a:lnTo>
                  <a:lnTo>
                    <a:pt x="20865" y="7211"/>
                  </a:lnTo>
                  <a:lnTo>
                    <a:pt x="19737" y="8185"/>
                  </a:lnTo>
                  <a:lnTo>
                    <a:pt x="20096" y="9723"/>
                  </a:lnTo>
                  <a:lnTo>
                    <a:pt x="21634" y="10287"/>
                  </a:lnTo>
                  <a:lnTo>
                    <a:pt x="21582" y="11620"/>
                  </a:lnTo>
                  <a:lnTo>
                    <a:pt x="20147" y="12184"/>
                  </a:lnTo>
                  <a:lnTo>
                    <a:pt x="19942" y="13158"/>
                  </a:lnTo>
                  <a:lnTo>
                    <a:pt x="21070" y="14234"/>
                  </a:lnTo>
                  <a:lnTo>
                    <a:pt x="20608" y="15362"/>
                  </a:lnTo>
                  <a:lnTo>
                    <a:pt x="19019" y="15465"/>
                  </a:lnTo>
                  <a:lnTo>
                    <a:pt x="18404" y="16439"/>
                  </a:lnTo>
                  <a:lnTo>
                    <a:pt x="19122" y="17925"/>
                  </a:lnTo>
                  <a:lnTo>
                    <a:pt x="18096" y="18797"/>
                  </a:lnTo>
                  <a:lnTo>
                    <a:pt x="16763" y="18284"/>
                  </a:lnTo>
                  <a:lnTo>
                    <a:pt x="15431" y="19002"/>
                  </a:lnTo>
                  <a:lnTo>
                    <a:pt x="15277" y="20848"/>
                  </a:lnTo>
                  <a:lnTo>
                    <a:pt x="14149" y="21155"/>
                  </a:lnTo>
                  <a:lnTo>
                    <a:pt x="13021" y="19925"/>
                  </a:lnTo>
                  <a:lnTo>
                    <a:pt x="12252" y="20181"/>
                  </a:lnTo>
                  <a:lnTo>
                    <a:pt x="11739" y="21668"/>
                  </a:lnTo>
                  <a:lnTo>
                    <a:pt x="10201" y="21668"/>
                  </a:lnTo>
                  <a:lnTo>
                    <a:pt x="9740" y="20130"/>
                  </a:lnTo>
                  <a:lnTo>
                    <a:pt x="8253" y="19771"/>
                  </a:lnTo>
                  <a:lnTo>
                    <a:pt x="7125" y="21001"/>
                  </a:lnTo>
                  <a:lnTo>
                    <a:pt x="5895" y="20489"/>
                  </a:lnTo>
                  <a:lnTo>
                    <a:pt x="5946" y="18592"/>
                  </a:lnTo>
                  <a:lnTo>
                    <a:pt x="5177" y="18131"/>
                  </a:lnTo>
                  <a:lnTo>
                    <a:pt x="3383" y="18848"/>
                  </a:lnTo>
                  <a:lnTo>
                    <a:pt x="2614" y="17874"/>
                  </a:lnTo>
                  <a:lnTo>
                    <a:pt x="3383" y="16182"/>
                  </a:lnTo>
                  <a:lnTo>
                    <a:pt x="2922" y="15465"/>
                  </a:lnTo>
                  <a:lnTo>
                    <a:pt x="922" y="15516"/>
                  </a:lnTo>
                  <a:lnTo>
                    <a:pt x="512" y="14234"/>
                  </a:lnTo>
                  <a:lnTo>
                    <a:pt x="1948" y="12901"/>
                  </a:lnTo>
                  <a:lnTo>
                    <a:pt x="1896" y="12184"/>
                  </a:lnTo>
                  <a:lnTo>
                    <a:pt x="0" y="11415"/>
                  </a:lnTo>
                  <a:lnTo>
                    <a:pt x="51" y="10031"/>
                  </a:lnTo>
                  <a:lnTo>
                    <a:pt x="1948" y="9313"/>
                  </a:lnTo>
                  <a:lnTo>
                    <a:pt x="2101" y="8595"/>
                  </a:lnTo>
                  <a:lnTo>
                    <a:pt x="615" y="7160"/>
                  </a:lnTo>
                  <a:lnTo>
                    <a:pt x="1127" y="5878"/>
                  </a:lnTo>
                  <a:lnTo>
                    <a:pt x="3178" y="5981"/>
                  </a:lnTo>
                  <a:lnTo>
                    <a:pt x="3588" y="5417"/>
                  </a:lnTo>
                  <a:lnTo>
                    <a:pt x="2819" y="3520"/>
                  </a:lnTo>
                  <a:lnTo>
                    <a:pt x="3742" y="2597"/>
                  </a:lnTo>
                  <a:lnTo>
                    <a:pt x="5536" y="3417"/>
                  </a:lnTo>
                  <a:lnTo>
                    <a:pt x="6049" y="3058"/>
                  </a:lnTo>
                  <a:lnTo>
                    <a:pt x="6100" y="1264"/>
                  </a:lnTo>
                  <a:lnTo>
                    <a:pt x="7228" y="700"/>
                  </a:lnTo>
                  <a:lnTo>
                    <a:pt x="8510" y="2033"/>
                  </a:lnTo>
                  <a:lnTo>
                    <a:pt x="9689" y="1725"/>
                  </a:lnTo>
                  <a:close/>
                  <a:moveTo>
                    <a:pt x="10817" y="14422"/>
                  </a:moveTo>
                  <a:lnTo>
                    <a:pt x="11175" y="14388"/>
                  </a:lnTo>
                  <a:lnTo>
                    <a:pt x="11534" y="14354"/>
                  </a:lnTo>
                  <a:lnTo>
                    <a:pt x="11893" y="14268"/>
                  </a:lnTo>
                  <a:lnTo>
                    <a:pt x="12218" y="14166"/>
                  </a:lnTo>
                  <a:lnTo>
                    <a:pt x="12508" y="13995"/>
                  </a:lnTo>
                  <a:lnTo>
                    <a:pt x="12816" y="13807"/>
                  </a:lnTo>
                  <a:lnTo>
                    <a:pt x="13106" y="13602"/>
                  </a:lnTo>
                  <a:lnTo>
                    <a:pt x="13329" y="13380"/>
                  </a:lnTo>
                  <a:lnTo>
                    <a:pt x="13568" y="13106"/>
                  </a:lnTo>
                  <a:lnTo>
                    <a:pt x="13790" y="12850"/>
                  </a:lnTo>
                  <a:lnTo>
                    <a:pt x="13961" y="12560"/>
                  </a:lnTo>
                  <a:lnTo>
                    <a:pt x="14115" y="12269"/>
                  </a:lnTo>
                  <a:lnTo>
                    <a:pt x="14217" y="11927"/>
                  </a:lnTo>
                  <a:lnTo>
                    <a:pt x="14320" y="11568"/>
                  </a:lnTo>
                  <a:lnTo>
                    <a:pt x="14388" y="11210"/>
                  </a:lnTo>
                  <a:lnTo>
                    <a:pt x="14388" y="10851"/>
                  </a:lnTo>
                  <a:lnTo>
                    <a:pt x="14388" y="10492"/>
                  </a:lnTo>
                  <a:lnTo>
                    <a:pt x="14320" y="10133"/>
                  </a:lnTo>
                  <a:lnTo>
                    <a:pt x="14217" y="9808"/>
                  </a:lnTo>
                  <a:lnTo>
                    <a:pt x="14115" y="9467"/>
                  </a:lnTo>
                  <a:lnTo>
                    <a:pt x="13961" y="9142"/>
                  </a:lnTo>
                  <a:lnTo>
                    <a:pt x="13790" y="8851"/>
                  </a:lnTo>
                  <a:lnTo>
                    <a:pt x="13568" y="8595"/>
                  </a:lnTo>
                  <a:lnTo>
                    <a:pt x="13329" y="8322"/>
                  </a:lnTo>
                  <a:lnTo>
                    <a:pt x="13106" y="8100"/>
                  </a:lnTo>
                  <a:lnTo>
                    <a:pt x="12816" y="7894"/>
                  </a:lnTo>
                  <a:lnTo>
                    <a:pt x="12508" y="7741"/>
                  </a:lnTo>
                  <a:lnTo>
                    <a:pt x="12218" y="7570"/>
                  </a:lnTo>
                  <a:lnTo>
                    <a:pt x="11893" y="7433"/>
                  </a:lnTo>
                  <a:lnTo>
                    <a:pt x="11534" y="7382"/>
                  </a:lnTo>
                  <a:lnTo>
                    <a:pt x="11175" y="7313"/>
                  </a:lnTo>
                  <a:lnTo>
                    <a:pt x="10817" y="7313"/>
                  </a:lnTo>
                  <a:lnTo>
                    <a:pt x="10441" y="7313"/>
                  </a:lnTo>
                  <a:lnTo>
                    <a:pt x="10082" y="7382"/>
                  </a:lnTo>
                  <a:lnTo>
                    <a:pt x="9757" y="7433"/>
                  </a:lnTo>
                  <a:lnTo>
                    <a:pt x="9432" y="7570"/>
                  </a:lnTo>
                  <a:lnTo>
                    <a:pt x="9142" y="7741"/>
                  </a:lnTo>
                  <a:lnTo>
                    <a:pt x="8834" y="7894"/>
                  </a:lnTo>
                  <a:lnTo>
                    <a:pt x="8544" y="8100"/>
                  </a:lnTo>
                  <a:lnTo>
                    <a:pt x="8287" y="8322"/>
                  </a:lnTo>
                  <a:lnTo>
                    <a:pt x="8048" y="8595"/>
                  </a:lnTo>
                  <a:lnTo>
                    <a:pt x="7860" y="8851"/>
                  </a:lnTo>
                  <a:lnTo>
                    <a:pt x="7689" y="9142"/>
                  </a:lnTo>
                  <a:lnTo>
                    <a:pt x="7536" y="9467"/>
                  </a:lnTo>
                  <a:lnTo>
                    <a:pt x="7399" y="9808"/>
                  </a:lnTo>
                  <a:lnTo>
                    <a:pt x="7331" y="10133"/>
                  </a:lnTo>
                  <a:lnTo>
                    <a:pt x="7262" y="10492"/>
                  </a:lnTo>
                  <a:lnTo>
                    <a:pt x="7262" y="10851"/>
                  </a:lnTo>
                  <a:lnTo>
                    <a:pt x="7262" y="11210"/>
                  </a:lnTo>
                  <a:lnTo>
                    <a:pt x="7331" y="11568"/>
                  </a:lnTo>
                  <a:lnTo>
                    <a:pt x="7399" y="11927"/>
                  </a:lnTo>
                  <a:lnTo>
                    <a:pt x="7536" y="12269"/>
                  </a:lnTo>
                  <a:lnTo>
                    <a:pt x="7689" y="12560"/>
                  </a:lnTo>
                  <a:lnTo>
                    <a:pt x="7860" y="12850"/>
                  </a:lnTo>
                  <a:lnTo>
                    <a:pt x="8048" y="13106"/>
                  </a:lnTo>
                  <a:lnTo>
                    <a:pt x="8287" y="13380"/>
                  </a:lnTo>
                  <a:lnTo>
                    <a:pt x="8544" y="13602"/>
                  </a:lnTo>
                  <a:lnTo>
                    <a:pt x="8834" y="13807"/>
                  </a:lnTo>
                  <a:lnTo>
                    <a:pt x="9142" y="13995"/>
                  </a:lnTo>
                  <a:lnTo>
                    <a:pt x="9432" y="14166"/>
                  </a:lnTo>
                  <a:lnTo>
                    <a:pt x="9757" y="14268"/>
                  </a:lnTo>
                  <a:lnTo>
                    <a:pt x="10082" y="14354"/>
                  </a:lnTo>
                  <a:lnTo>
                    <a:pt x="10441" y="14388"/>
                  </a:lnTo>
                  <a:lnTo>
                    <a:pt x="10817" y="14422"/>
                  </a:lnTo>
                  <a:close/>
                </a:path>
              </a:pathLst>
            </a:custGeom>
            <a:solidFill>
              <a:srgbClr val="C0C0C0"/>
            </a:solidFill>
            <a:ln w="9525">
              <a:miter lim="800000"/>
              <a:headEnd/>
              <a:tailEnd/>
            </a:ln>
            <a:effectLst/>
            <a:scene3d>
              <a:camera prst="legacyPerspectiveFront">
                <a:rot lat="20099999" lon="1500000" rev="0"/>
              </a:camera>
              <a:lightRig rig="legacyFlat4" dir="b"/>
            </a:scene3d>
            <a:sp3d extrusionH="430200" prstMaterial="legacyMatte">
              <a:bevelT w="13500" h="13500" prst="angle"/>
              <a:bevelB w="13500" h="13500" prst="angle"/>
              <a:extrusionClr>
                <a:srgbClr val="C0C0C0"/>
              </a:extrusionClr>
            </a:sp3d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flatTx/>
            </a:bodyPr>
            <a:lstStyle/>
            <a:p>
              <a:endParaRPr lang="en-GB"/>
            </a:p>
          </p:txBody>
        </p:sp>
        <p:sp>
          <p:nvSpPr>
            <p:cNvPr id="43" name="AutoShape 4"/>
            <p:cNvSpPr>
              <a:spLocks noEditPoints="1" noChangeArrowheads="1"/>
            </p:cNvSpPr>
            <p:nvPr/>
          </p:nvSpPr>
          <p:spPr bwMode="auto">
            <a:xfrm>
              <a:off x="1632" y="1680"/>
              <a:ext cx="1429" cy="1253"/>
            </a:xfrm>
            <a:custGeom>
              <a:avLst/>
              <a:gdLst>
                <a:gd name="T0" fmla="*/ 10800 w 21600"/>
                <a:gd name="T1" fmla="*/ 0 h 21600"/>
                <a:gd name="T2" fmla="*/ 21600 w 21600"/>
                <a:gd name="T3" fmla="*/ 10800 h 21600"/>
                <a:gd name="T4" fmla="*/ 10800 w 21600"/>
                <a:gd name="T5" fmla="*/ 21600 h 21600"/>
                <a:gd name="T6" fmla="*/ 0 w 21600"/>
                <a:gd name="T7" fmla="*/ 10800 h 21600"/>
                <a:gd name="T8" fmla="*/ 4374 w 21600"/>
                <a:gd name="T9" fmla="*/ 3964 h 21600"/>
                <a:gd name="T10" fmla="*/ 17841 w 21600"/>
                <a:gd name="T11" fmla="*/ 17635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T8" t="T9" r="T10" b="T11"/>
              <a:pathLst>
                <a:path w="21600" h="21600">
                  <a:moveTo>
                    <a:pt x="9689" y="1725"/>
                  </a:moveTo>
                  <a:lnTo>
                    <a:pt x="10304" y="85"/>
                  </a:lnTo>
                  <a:lnTo>
                    <a:pt x="11637" y="85"/>
                  </a:lnTo>
                  <a:lnTo>
                    <a:pt x="12303" y="1777"/>
                  </a:lnTo>
                  <a:lnTo>
                    <a:pt x="13072" y="1931"/>
                  </a:lnTo>
                  <a:lnTo>
                    <a:pt x="14303" y="598"/>
                  </a:lnTo>
                  <a:lnTo>
                    <a:pt x="15533" y="1110"/>
                  </a:lnTo>
                  <a:lnTo>
                    <a:pt x="15584" y="2905"/>
                  </a:lnTo>
                  <a:lnTo>
                    <a:pt x="16405" y="3520"/>
                  </a:lnTo>
                  <a:lnTo>
                    <a:pt x="17891" y="2751"/>
                  </a:lnTo>
                  <a:lnTo>
                    <a:pt x="18917" y="3674"/>
                  </a:lnTo>
                  <a:lnTo>
                    <a:pt x="18199" y="5314"/>
                  </a:lnTo>
                  <a:lnTo>
                    <a:pt x="18763" y="6083"/>
                  </a:lnTo>
                  <a:lnTo>
                    <a:pt x="20403" y="6032"/>
                  </a:lnTo>
                  <a:lnTo>
                    <a:pt x="20865" y="7211"/>
                  </a:lnTo>
                  <a:lnTo>
                    <a:pt x="19737" y="8185"/>
                  </a:lnTo>
                  <a:lnTo>
                    <a:pt x="20096" y="9723"/>
                  </a:lnTo>
                  <a:lnTo>
                    <a:pt x="21634" y="10287"/>
                  </a:lnTo>
                  <a:lnTo>
                    <a:pt x="21582" y="11620"/>
                  </a:lnTo>
                  <a:lnTo>
                    <a:pt x="20147" y="12184"/>
                  </a:lnTo>
                  <a:lnTo>
                    <a:pt x="19942" y="13158"/>
                  </a:lnTo>
                  <a:lnTo>
                    <a:pt x="21070" y="14234"/>
                  </a:lnTo>
                  <a:lnTo>
                    <a:pt x="20608" y="15362"/>
                  </a:lnTo>
                  <a:lnTo>
                    <a:pt x="19019" y="15465"/>
                  </a:lnTo>
                  <a:lnTo>
                    <a:pt x="18404" y="16439"/>
                  </a:lnTo>
                  <a:lnTo>
                    <a:pt x="19122" y="17925"/>
                  </a:lnTo>
                  <a:lnTo>
                    <a:pt x="18096" y="18797"/>
                  </a:lnTo>
                  <a:lnTo>
                    <a:pt x="16763" y="18284"/>
                  </a:lnTo>
                  <a:lnTo>
                    <a:pt x="15431" y="19002"/>
                  </a:lnTo>
                  <a:lnTo>
                    <a:pt x="15277" y="20848"/>
                  </a:lnTo>
                  <a:lnTo>
                    <a:pt x="14149" y="21155"/>
                  </a:lnTo>
                  <a:lnTo>
                    <a:pt x="13021" y="19925"/>
                  </a:lnTo>
                  <a:lnTo>
                    <a:pt x="12252" y="20181"/>
                  </a:lnTo>
                  <a:lnTo>
                    <a:pt x="11739" y="21668"/>
                  </a:lnTo>
                  <a:lnTo>
                    <a:pt x="10201" y="21668"/>
                  </a:lnTo>
                  <a:lnTo>
                    <a:pt x="9740" y="20130"/>
                  </a:lnTo>
                  <a:lnTo>
                    <a:pt x="8253" y="19771"/>
                  </a:lnTo>
                  <a:lnTo>
                    <a:pt x="7125" y="21001"/>
                  </a:lnTo>
                  <a:lnTo>
                    <a:pt x="5895" y="20489"/>
                  </a:lnTo>
                  <a:lnTo>
                    <a:pt x="5946" y="18592"/>
                  </a:lnTo>
                  <a:lnTo>
                    <a:pt x="5177" y="18131"/>
                  </a:lnTo>
                  <a:lnTo>
                    <a:pt x="3383" y="18848"/>
                  </a:lnTo>
                  <a:lnTo>
                    <a:pt x="2614" y="17874"/>
                  </a:lnTo>
                  <a:lnTo>
                    <a:pt x="3383" y="16182"/>
                  </a:lnTo>
                  <a:lnTo>
                    <a:pt x="2922" y="15465"/>
                  </a:lnTo>
                  <a:lnTo>
                    <a:pt x="922" y="15516"/>
                  </a:lnTo>
                  <a:lnTo>
                    <a:pt x="512" y="14234"/>
                  </a:lnTo>
                  <a:lnTo>
                    <a:pt x="1948" y="12901"/>
                  </a:lnTo>
                  <a:lnTo>
                    <a:pt x="1896" y="12184"/>
                  </a:lnTo>
                  <a:lnTo>
                    <a:pt x="0" y="11415"/>
                  </a:lnTo>
                  <a:lnTo>
                    <a:pt x="51" y="10031"/>
                  </a:lnTo>
                  <a:lnTo>
                    <a:pt x="1948" y="9313"/>
                  </a:lnTo>
                  <a:lnTo>
                    <a:pt x="2101" y="8595"/>
                  </a:lnTo>
                  <a:lnTo>
                    <a:pt x="615" y="7160"/>
                  </a:lnTo>
                  <a:lnTo>
                    <a:pt x="1127" y="5878"/>
                  </a:lnTo>
                  <a:lnTo>
                    <a:pt x="3178" y="5981"/>
                  </a:lnTo>
                  <a:lnTo>
                    <a:pt x="3588" y="5417"/>
                  </a:lnTo>
                  <a:lnTo>
                    <a:pt x="2819" y="3520"/>
                  </a:lnTo>
                  <a:lnTo>
                    <a:pt x="3742" y="2597"/>
                  </a:lnTo>
                  <a:lnTo>
                    <a:pt x="5536" y="3417"/>
                  </a:lnTo>
                  <a:lnTo>
                    <a:pt x="6049" y="3058"/>
                  </a:lnTo>
                  <a:lnTo>
                    <a:pt x="6100" y="1264"/>
                  </a:lnTo>
                  <a:lnTo>
                    <a:pt x="7228" y="700"/>
                  </a:lnTo>
                  <a:lnTo>
                    <a:pt x="8510" y="2033"/>
                  </a:lnTo>
                  <a:lnTo>
                    <a:pt x="9689" y="1725"/>
                  </a:lnTo>
                  <a:close/>
                  <a:moveTo>
                    <a:pt x="10817" y="14422"/>
                  </a:moveTo>
                  <a:lnTo>
                    <a:pt x="11175" y="14388"/>
                  </a:lnTo>
                  <a:lnTo>
                    <a:pt x="11534" y="14354"/>
                  </a:lnTo>
                  <a:lnTo>
                    <a:pt x="11893" y="14268"/>
                  </a:lnTo>
                  <a:lnTo>
                    <a:pt x="12218" y="14166"/>
                  </a:lnTo>
                  <a:lnTo>
                    <a:pt x="12508" y="13995"/>
                  </a:lnTo>
                  <a:lnTo>
                    <a:pt x="12816" y="13807"/>
                  </a:lnTo>
                  <a:lnTo>
                    <a:pt x="13106" y="13602"/>
                  </a:lnTo>
                  <a:lnTo>
                    <a:pt x="13329" y="13380"/>
                  </a:lnTo>
                  <a:lnTo>
                    <a:pt x="13568" y="13106"/>
                  </a:lnTo>
                  <a:lnTo>
                    <a:pt x="13790" y="12850"/>
                  </a:lnTo>
                  <a:lnTo>
                    <a:pt x="13961" y="12560"/>
                  </a:lnTo>
                  <a:lnTo>
                    <a:pt x="14115" y="12269"/>
                  </a:lnTo>
                  <a:lnTo>
                    <a:pt x="14217" y="11927"/>
                  </a:lnTo>
                  <a:lnTo>
                    <a:pt x="14320" y="11568"/>
                  </a:lnTo>
                  <a:lnTo>
                    <a:pt x="14388" y="11210"/>
                  </a:lnTo>
                  <a:lnTo>
                    <a:pt x="14388" y="10851"/>
                  </a:lnTo>
                  <a:lnTo>
                    <a:pt x="14388" y="10492"/>
                  </a:lnTo>
                  <a:lnTo>
                    <a:pt x="14320" y="10133"/>
                  </a:lnTo>
                  <a:lnTo>
                    <a:pt x="14217" y="9808"/>
                  </a:lnTo>
                  <a:lnTo>
                    <a:pt x="14115" y="9467"/>
                  </a:lnTo>
                  <a:lnTo>
                    <a:pt x="13961" y="9142"/>
                  </a:lnTo>
                  <a:lnTo>
                    <a:pt x="13790" y="8851"/>
                  </a:lnTo>
                  <a:lnTo>
                    <a:pt x="13568" y="8595"/>
                  </a:lnTo>
                  <a:lnTo>
                    <a:pt x="13329" y="8322"/>
                  </a:lnTo>
                  <a:lnTo>
                    <a:pt x="13106" y="8100"/>
                  </a:lnTo>
                  <a:lnTo>
                    <a:pt x="12816" y="7894"/>
                  </a:lnTo>
                  <a:lnTo>
                    <a:pt x="12508" y="7741"/>
                  </a:lnTo>
                  <a:lnTo>
                    <a:pt x="12218" y="7570"/>
                  </a:lnTo>
                  <a:lnTo>
                    <a:pt x="11893" y="7433"/>
                  </a:lnTo>
                  <a:lnTo>
                    <a:pt x="11534" y="7382"/>
                  </a:lnTo>
                  <a:lnTo>
                    <a:pt x="11175" y="7313"/>
                  </a:lnTo>
                  <a:lnTo>
                    <a:pt x="10817" y="7313"/>
                  </a:lnTo>
                  <a:lnTo>
                    <a:pt x="10441" y="7313"/>
                  </a:lnTo>
                  <a:lnTo>
                    <a:pt x="10082" y="7382"/>
                  </a:lnTo>
                  <a:lnTo>
                    <a:pt x="9757" y="7433"/>
                  </a:lnTo>
                  <a:lnTo>
                    <a:pt x="9432" y="7570"/>
                  </a:lnTo>
                  <a:lnTo>
                    <a:pt x="9142" y="7741"/>
                  </a:lnTo>
                  <a:lnTo>
                    <a:pt x="8834" y="7894"/>
                  </a:lnTo>
                  <a:lnTo>
                    <a:pt x="8544" y="8100"/>
                  </a:lnTo>
                  <a:lnTo>
                    <a:pt x="8287" y="8322"/>
                  </a:lnTo>
                  <a:lnTo>
                    <a:pt x="8048" y="8595"/>
                  </a:lnTo>
                  <a:lnTo>
                    <a:pt x="7860" y="8851"/>
                  </a:lnTo>
                  <a:lnTo>
                    <a:pt x="7689" y="9142"/>
                  </a:lnTo>
                  <a:lnTo>
                    <a:pt x="7536" y="9467"/>
                  </a:lnTo>
                  <a:lnTo>
                    <a:pt x="7399" y="9808"/>
                  </a:lnTo>
                  <a:lnTo>
                    <a:pt x="7331" y="10133"/>
                  </a:lnTo>
                  <a:lnTo>
                    <a:pt x="7262" y="10492"/>
                  </a:lnTo>
                  <a:lnTo>
                    <a:pt x="7262" y="10851"/>
                  </a:lnTo>
                  <a:lnTo>
                    <a:pt x="7262" y="11210"/>
                  </a:lnTo>
                  <a:lnTo>
                    <a:pt x="7331" y="11568"/>
                  </a:lnTo>
                  <a:lnTo>
                    <a:pt x="7399" y="11927"/>
                  </a:lnTo>
                  <a:lnTo>
                    <a:pt x="7536" y="12269"/>
                  </a:lnTo>
                  <a:lnTo>
                    <a:pt x="7689" y="12560"/>
                  </a:lnTo>
                  <a:lnTo>
                    <a:pt x="7860" y="12850"/>
                  </a:lnTo>
                  <a:lnTo>
                    <a:pt x="8048" y="13106"/>
                  </a:lnTo>
                  <a:lnTo>
                    <a:pt x="8287" y="13380"/>
                  </a:lnTo>
                  <a:lnTo>
                    <a:pt x="8544" y="13602"/>
                  </a:lnTo>
                  <a:lnTo>
                    <a:pt x="8834" y="13807"/>
                  </a:lnTo>
                  <a:lnTo>
                    <a:pt x="9142" y="13995"/>
                  </a:lnTo>
                  <a:lnTo>
                    <a:pt x="9432" y="14166"/>
                  </a:lnTo>
                  <a:lnTo>
                    <a:pt x="9757" y="14268"/>
                  </a:lnTo>
                  <a:lnTo>
                    <a:pt x="10082" y="14354"/>
                  </a:lnTo>
                  <a:lnTo>
                    <a:pt x="10441" y="14388"/>
                  </a:lnTo>
                  <a:lnTo>
                    <a:pt x="10817" y="14422"/>
                  </a:lnTo>
                  <a:close/>
                </a:path>
              </a:pathLst>
            </a:custGeom>
            <a:solidFill>
              <a:srgbClr val="C0C0C0"/>
            </a:solidFill>
            <a:ln w="9525">
              <a:miter lim="800000"/>
              <a:headEnd/>
              <a:tailEnd/>
            </a:ln>
            <a:effectLst/>
            <a:scene3d>
              <a:camera prst="legacyPerspectiveFront">
                <a:rot lat="20099999" lon="1500000" rev="0"/>
              </a:camera>
              <a:lightRig rig="legacyFlat4" dir="b"/>
            </a:scene3d>
            <a:sp3d extrusionH="430200" prstMaterial="legacyMatte">
              <a:bevelT w="13500" h="13500" prst="angle"/>
              <a:bevelB w="13500" h="13500" prst="angle"/>
              <a:extrusionClr>
                <a:srgbClr val="C0C0C0"/>
              </a:extrusionClr>
            </a:sp3d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flatTx/>
            </a:bodyPr>
            <a:lstStyle/>
            <a:p>
              <a:endParaRPr lang="en-GB"/>
            </a:p>
          </p:txBody>
        </p:sp>
        <p:sp>
          <p:nvSpPr>
            <p:cNvPr id="44" name="AutoShape 5"/>
            <p:cNvSpPr>
              <a:spLocks noEditPoints="1" noChangeArrowheads="1"/>
            </p:cNvSpPr>
            <p:nvPr/>
          </p:nvSpPr>
          <p:spPr bwMode="auto">
            <a:xfrm>
              <a:off x="2559" y="2142"/>
              <a:ext cx="1588" cy="1392"/>
            </a:xfrm>
            <a:custGeom>
              <a:avLst/>
              <a:gdLst>
                <a:gd name="T0" fmla="*/ 10800 w 21600"/>
                <a:gd name="T1" fmla="*/ 0 h 21600"/>
                <a:gd name="T2" fmla="*/ 21600 w 21600"/>
                <a:gd name="T3" fmla="*/ 10800 h 21600"/>
                <a:gd name="T4" fmla="*/ 10800 w 21600"/>
                <a:gd name="T5" fmla="*/ 21600 h 21600"/>
                <a:gd name="T6" fmla="*/ 0 w 21600"/>
                <a:gd name="T7" fmla="*/ 10800 h 21600"/>
                <a:gd name="T8" fmla="*/ 4374 w 21600"/>
                <a:gd name="T9" fmla="*/ 3964 h 21600"/>
                <a:gd name="T10" fmla="*/ 17841 w 21600"/>
                <a:gd name="T11" fmla="*/ 17635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T8" t="T9" r="T10" b="T11"/>
              <a:pathLst>
                <a:path w="21600" h="21600">
                  <a:moveTo>
                    <a:pt x="9689" y="1725"/>
                  </a:moveTo>
                  <a:lnTo>
                    <a:pt x="10304" y="85"/>
                  </a:lnTo>
                  <a:lnTo>
                    <a:pt x="11637" y="85"/>
                  </a:lnTo>
                  <a:lnTo>
                    <a:pt x="12303" y="1777"/>
                  </a:lnTo>
                  <a:lnTo>
                    <a:pt x="13072" y="1931"/>
                  </a:lnTo>
                  <a:lnTo>
                    <a:pt x="14303" y="598"/>
                  </a:lnTo>
                  <a:lnTo>
                    <a:pt x="15533" y="1110"/>
                  </a:lnTo>
                  <a:lnTo>
                    <a:pt x="15584" y="2905"/>
                  </a:lnTo>
                  <a:lnTo>
                    <a:pt x="16405" y="3520"/>
                  </a:lnTo>
                  <a:lnTo>
                    <a:pt x="17891" y="2751"/>
                  </a:lnTo>
                  <a:lnTo>
                    <a:pt x="18917" y="3674"/>
                  </a:lnTo>
                  <a:lnTo>
                    <a:pt x="18199" y="5314"/>
                  </a:lnTo>
                  <a:lnTo>
                    <a:pt x="18763" y="6083"/>
                  </a:lnTo>
                  <a:lnTo>
                    <a:pt x="20403" y="6032"/>
                  </a:lnTo>
                  <a:lnTo>
                    <a:pt x="20865" y="7211"/>
                  </a:lnTo>
                  <a:lnTo>
                    <a:pt x="19737" y="8185"/>
                  </a:lnTo>
                  <a:lnTo>
                    <a:pt x="20096" y="9723"/>
                  </a:lnTo>
                  <a:lnTo>
                    <a:pt x="21634" y="10287"/>
                  </a:lnTo>
                  <a:lnTo>
                    <a:pt x="21582" y="11620"/>
                  </a:lnTo>
                  <a:lnTo>
                    <a:pt x="20147" y="12184"/>
                  </a:lnTo>
                  <a:lnTo>
                    <a:pt x="19942" y="13158"/>
                  </a:lnTo>
                  <a:lnTo>
                    <a:pt x="21070" y="14234"/>
                  </a:lnTo>
                  <a:lnTo>
                    <a:pt x="20608" y="15362"/>
                  </a:lnTo>
                  <a:lnTo>
                    <a:pt x="19019" y="15465"/>
                  </a:lnTo>
                  <a:lnTo>
                    <a:pt x="18404" y="16439"/>
                  </a:lnTo>
                  <a:lnTo>
                    <a:pt x="19122" y="17925"/>
                  </a:lnTo>
                  <a:lnTo>
                    <a:pt x="18096" y="18797"/>
                  </a:lnTo>
                  <a:lnTo>
                    <a:pt x="16763" y="18284"/>
                  </a:lnTo>
                  <a:lnTo>
                    <a:pt x="15431" y="19002"/>
                  </a:lnTo>
                  <a:lnTo>
                    <a:pt x="15277" y="20848"/>
                  </a:lnTo>
                  <a:lnTo>
                    <a:pt x="14149" y="21155"/>
                  </a:lnTo>
                  <a:lnTo>
                    <a:pt x="13021" y="19925"/>
                  </a:lnTo>
                  <a:lnTo>
                    <a:pt x="12252" y="20181"/>
                  </a:lnTo>
                  <a:lnTo>
                    <a:pt x="11739" y="21668"/>
                  </a:lnTo>
                  <a:lnTo>
                    <a:pt x="10201" y="21668"/>
                  </a:lnTo>
                  <a:lnTo>
                    <a:pt x="9740" y="20130"/>
                  </a:lnTo>
                  <a:lnTo>
                    <a:pt x="8253" y="19771"/>
                  </a:lnTo>
                  <a:lnTo>
                    <a:pt x="7125" y="21001"/>
                  </a:lnTo>
                  <a:lnTo>
                    <a:pt x="5895" y="20489"/>
                  </a:lnTo>
                  <a:lnTo>
                    <a:pt x="5946" y="18592"/>
                  </a:lnTo>
                  <a:lnTo>
                    <a:pt x="5177" y="18131"/>
                  </a:lnTo>
                  <a:lnTo>
                    <a:pt x="3383" y="18848"/>
                  </a:lnTo>
                  <a:lnTo>
                    <a:pt x="2614" y="17874"/>
                  </a:lnTo>
                  <a:lnTo>
                    <a:pt x="3383" y="16182"/>
                  </a:lnTo>
                  <a:lnTo>
                    <a:pt x="2922" y="15465"/>
                  </a:lnTo>
                  <a:lnTo>
                    <a:pt x="922" y="15516"/>
                  </a:lnTo>
                  <a:lnTo>
                    <a:pt x="512" y="14234"/>
                  </a:lnTo>
                  <a:lnTo>
                    <a:pt x="1948" y="12901"/>
                  </a:lnTo>
                  <a:lnTo>
                    <a:pt x="1896" y="12184"/>
                  </a:lnTo>
                  <a:lnTo>
                    <a:pt x="0" y="11415"/>
                  </a:lnTo>
                  <a:lnTo>
                    <a:pt x="51" y="10031"/>
                  </a:lnTo>
                  <a:lnTo>
                    <a:pt x="1948" y="9313"/>
                  </a:lnTo>
                  <a:lnTo>
                    <a:pt x="2101" y="8595"/>
                  </a:lnTo>
                  <a:lnTo>
                    <a:pt x="615" y="7160"/>
                  </a:lnTo>
                  <a:lnTo>
                    <a:pt x="1127" y="5878"/>
                  </a:lnTo>
                  <a:lnTo>
                    <a:pt x="3178" y="5981"/>
                  </a:lnTo>
                  <a:lnTo>
                    <a:pt x="3588" y="5417"/>
                  </a:lnTo>
                  <a:lnTo>
                    <a:pt x="2819" y="3520"/>
                  </a:lnTo>
                  <a:lnTo>
                    <a:pt x="3742" y="2597"/>
                  </a:lnTo>
                  <a:lnTo>
                    <a:pt x="5536" y="3417"/>
                  </a:lnTo>
                  <a:lnTo>
                    <a:pt x="6049" y="3058"/>
                  </a:lnTo>
                  <a:lnTo>
                    <a:pt x="6100" y="1264"/>
                  </a:lnTo>
                  <a:lnTo>
                    <a:pt x="7228" y="700"/>
                  </a:lnTo>
                  <a:lnTo>
                    <a:pt x="8510" y="2033"/>
                  </a:lnTo>
                  <a:lnTo>
                    <a:pt x="9689" y="1725"/>
                  </a:lnTo>
                  <a:close/>
                  <a:moveTo>
                    <a:pt x="10817" y="14422"/>
                  </a:moveTo>
                  <a:lnTo>
                    <a:pt x="11175" y="14388"/>
                  </a:lnTo>
                  <a:lnTo>
                    <a:pt x="11534" y="14354"/>
                  </a:lnTo>
                  <a:lnTo>
                    <a:pt x="11893" y="14268"/>
                  </a:lnTo>
                  <a:lnTo>
                    <a:pt x="12218" y="14166"/>
                  </a:lnTo>
                  <a:lnTo>
                    <a:pt x="12508" y="13995"/>
                  </a:lnTo>
                  <a:lnTo>
                    <a:pt x="12816" y="13807"/>
                  </a:lnTo>
                  <a:lnTo>
                    <a:pt x="13106" y="13602"/>
                  </a:lnTo>
                  <a:lnTo>
                    <a:pt x="13329" y="13380"/>
                  </a:lnTo>
                  <a:lnTo>
                    <a:pt x="13568" y="13106"/>
                  </a:lnTo>
                  <a:lnTo>
                    <a:pt x="13790" y="12850"/>
                  </a:lnTo>
                  <a:lnTo>
                    <a:pt x="13961" y="12560"/>
                  </a:lnTo>
                  <a:lnTo>
                    <a:pt x="14115" y="12269"/>
                  </a:lnTo>
                  <a:lnTo>
                    <a:pt x="14217" y="11927"/>
                  </a:lnTo>
                  <a:lnTo>
                    <a:pt x="14320" y="11568"/>
                  </a:lnTo>
                  <a:lnTo>
                    <a:pt x="14388" y="11210"/>
                  </a:lnTo>
                  <a:lnTo>
                    <a:pt x="14388" y="10851"/>
                  </a:lnTo>
                  <a:lnTo>
                    <a:pt x="14388" y="10492"/>
                  </a:lnTo>
                  <a:lnTo>
                    <a:pt x="14320" y="10133"/>
                  </a:lnTo>
                  <a:lnTo>
                    <a:pt x="14217" y="9808"/>
                  </a:lnTo>
                  <a:lnTo>
                    <a:pt x="14115" y="9467"/>
                  </a:lnTo>
                  <a:lnTo>
                    <a:pt x="13961" y="9142"/>
                  </a:lnTo>
                  <a:lnTo>
                    <a:pt x="13790" y="8851"/>
                  </a:lnTo>
                  <a:lnTo>
                    <a:pt x="13568" y="8595"/>
                  </a:lnTo>
                  <a:lnTo>
                    <a:pt x="13329" y="8322"/>
                  </a:lnTo>
                  <a:lnTo>
                    <a:pt x="13106" y="8100"/>
                  </a:lnTo>
                  <a:lnTo>
                    <a:pt x="12816" y="7894"/>
                  </a:lnTo>
                  <a:lnTo>
                    <a:pt x="12508" y="7741"/>
                  </a:lnTo>
                  <a:lnTo>
                    <a:pt x="12218" y="7570"/>
                  </a:lnTo>
                  <a:lnTo>
                    <a:pt x="11893" y="7433"/>
                  </a:lnTo>
                  <a:lnTo>
                    <a:pt x="11534" y="7382"/>
                  </a:lnTo>
                  <a:lnTo>
                    <a:pt x="11175" y="7313"/>
                  </a:lnTo>
                  <a:lnTo>
                    <a:pt x="10817" y="7313"/>
                  </a:lnTo>
                  <a:lnTo>
                    <a:pt x="10441" y="7313"/>
                  </a:lnTo>
                  <a:lnTo>
                    <a:pt x="10082" y="7382"/>
                  </a:lnTo>
                  <a:lnTo>
                    <a:pt x="9757" y="7433"/>
                  </a:lnTo>
                  <a:lnTo>
                    <a:pt x="9432" y="7570"/>
                  </a:lnTo>
                  <a:lnTo>
                    <a:pt x="9142" y="7741"/>
                  </a:lnTo>
                  <a:lnTo>
                    <a:pt x="8834" y="7894"/>
                  </a:lnTo>
                  <a:lnTo>
                    <a:pt x="8544" y="8100"/>
                  </a:lnTo>
                  <a:lnTo>
                    <a:pt x="8287" y="8322"/>
                  </a:lnTo>
                  <a:lnTo>
                    <a:pt x="8048" y="8595"/>
                  </a:lnTo>
                  <a:lnTo>
                    <a:pt x="7860" y="8851"/>
                  </a:lnTo>
                  <a:lnTo>
                    <a:pt x="7689" y="9142"/>
                  </a:lnTo>
                  <a:lnTo>
                    <a:pt x="7536" y="9467"/>
                  </a:lnTo>
                  <a:lnTo>
                    <a:pt x="7399" y="9808"/>
                  </a:lnTo>
                  <a:lnTo>
                    <a:pt x="7331" y="10133"/>
                  </a:lnTo>
                  <a:lnTo>
                    <a:pt x="7262" y="10492"/>
                  </a:lnTo>
                  <a:lnTo>
                    <a:pt x="7262" y="10851"/>
                  </a:lnTo>
                  <a:lnTo>
                    <a:pt x="7262" y="11210"/>
                  </a:lnTo>
                  <a:lnTo>
                    <a:pt x="7331" y="11568"/>
                  </a:lnTo>
                  <a:lnTo>
                    <a:pt x="7399" y="11927"/>
                  </a:lnTo>
                  <a:lnTo>
                    <a:pt x="7536" y="12269"/>
                  </a:lnTo>
                  <a:lnTo>
                    <a:pt x="7689" y="12560"/>
                  </a:lnTo>
                  <a:lnTo>
                    <a:pt x="7860" y="12850"/>
                  </a:lnTo>
                  <a:lnTo>
                    <a:pt x="8048" y="13106"/>
                  </a:lnTo>
                  <a:lnTo>
                    <a:pt x="8287" y="13380"/>
                  </a:lnTo>
                  <a:lnTo>
                    <a:pt x="8544" y="13602"/>
                  </a:lnTo>
                  <a:lnTo>
                    <a:pt x="8834" y="13807"/>
                  </a:lnTo>
                  <a:lnTo>
                    <a:pt x="9142" y="13995"/>
                  </a:lnTo>
                  <a:lnTo>
                    <a:pt x="9432" y="14166"/>
                  </a:lnTo>
                  <a:lnTo>
                    <a:pt x="9757" y="14268"/>
                  </a:lnTo>
                  <a:lnTo>
                    <a:pt x="10082" y="14354"/>
                  </a:lnTo>
                  <a:lnTo>
                    <a:pt x="10441" y="14388"/>
                  </a:lnTo>
                  <a:lnTo>
                    <a:pt x="10817" y="14422"/>
                  </a:lnTo>
                  <a:close/>
                </a:path>
              </a:pathLst>
            </a:custGeom>
            <a:solidFill>
              <a:srgbClr val="C0C0C0"/>
            </a:solidFill>
            <a:ln w="9525">
              <a:miter lim="800000"/>
              <a:headEnd/>
              <a:tailEnd/>
            </a:ln>
            <a:effectLst/>
            <a:scene3d>
              <a:camera prst="legacyPerspectiveFront">
                <a:rot lat="20099999" lon="1500000" rev="0"/>
              </a:camera>
              <a:lightRig rig="legacyFlat4" dir="b"/>
            </a:scene3d>
            <a:sp3d extrusionH="430200" prstMaterial="legacyMatte">
              <a:bevelT w="13500" h="13500" prst="angle"/>
              <a:bevelB w="13500" h="13500" prst="angle"/>
              <a:extrusionClr>
                <a:srgbClr val="C0C0C0"/>
              </a:extrusionClr>
            </a:sp3d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flatTx/>
            </a:bodyPr>
            <a:lstStyle/>
            <a:p>
              <a:endParaRPr lang="en-GB"/>
            </a:p>
          </p:txBody>
        </p:sp>
      </p:grpSp>
      <p:grpSp>
        <p:nvGrpSpPr>
          <p:cNvPr id="45" name="Group 2"/>
          <p:cNvGrpSpPr>
            <a:grpSpLocks/>
          </p:cNvGrpSpPr>
          <p:nvPr/>
        </p:nvGrpSpPr>
        <p:grpSpPr bwMode="auto">
          <a:xfrm>
            <a:off x="4416463" y="3465686"/>
            <a:ext cx="788185" cy="726019"/>
            <a:chOff x="1632" y="1248"/>
            <a:chExt cx="2682" cy="2450"/>
          </a:xfrm>
        </p:grpSpPr>
        <p:sp>
          <p:nvSpPr>
            <p:cNvPr id="46" name="Gear"/>
            <p:cNvSpPr>
              <a:spLocks noEditPoints="1" noChangeArrowheads="1"/>
            </p:cNvSpPr>
            <p:nvPr/>
          </p:nvSpPr>
          <p:spPr bwMode="auto">
            <a:xfrm>
              <a:off x="3119" y="1248"/>
              <a:ext cx="1195" cy="1048"/>
            </a:xfrm>
            <a:custGeom>
              <a:avLst/>
              <a:gdLst>
                <a:gd name="T0" fmla="*/ 10800 w 21600"/>
                <a:gd name="T1" fmla="*/ 0 h 21600"/>
                <a:gd name="T2" fmla="*/ 21600 w 21600"/>
                <a:gd name="T3" fmla="*/ 10800 h 21600"/>
                <a:gd name="T4" fmla="*/ 10800 w 21600"/>
                <a:gd name="T5" fmla="*/ 21600 h 21600"/>
                <a:gd name="T6" fmla="*/ 0 w 21600"/>
                <a:gd name="T7" fmla="*/ 10800 h 21600"/>
                <a:gd name="T8" fmla="*/ 4374 w 21600"/>
                <a:gd name="T9" fmla="*/ 3964 h 21600"/>
                <a:gd name="T10" fmla="*/ 17841 w 21600"/>
                <a:gd name="T11" fmla="*/ 17635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T8" t="T9" r="T10" b="T11"/>
              <a:pathLst>
                <a:path w="21600" h="21600">
                  <a:moveTo>
                    <a:pt x="9689" y="1725"/>
                  </a:moveTo>
                  <a:lnTo>
                    <a:pt x="10304" y="85"/>
                  </a:lnTo>
                  <a:lnTo>
                    <a:pt x="11637" y="85"/>
                  </a:lnTo>
                  <a:lnTo>
                    <a:pt x="12303" y="1777"/>
                  </a:lnTo>
                  <a:lnTo>
                    <a:pt x="13072" y="1931"/>
                  </a:lnTo>
                  <a:lnTo>
                    <a:pt x="14303" y="598"/>
                  </a:lnTo>
                  <a:lnTo>
                    <a:pt x="15533" y="1110"/>
                  </a:lnTo>
                  <a:lnTo>
                    <a:pt x="15584" y="2905"/>
                  </a:lnTo>
                  <a:lnTo>
                    <a:pt x="16405" y="3520"/>
                  </a:lnTo>
                  <a:lnTo>
                    <a:pt x="17891" y="2751"/>
                  </a:lnTo>
                  <a:lnTo>
                    <a:pt x="18917" y="3674"/>
                  </a:lnTo>
                  <a:lnTo>
                    <a:pt x="18199" y="5314"/>
                  </a:lnTo>
                  <a:lnTo>
                    <a:pt x="18763" y="6083"/>
                  </a:lnTo>
                  <a:lnTo>
                    <a:pt x="20403" y="6032"/>
                  </a:lnTo>
                  <a:lnTo>
                    <a:pt x="20865" y="7211"/>
                  </a:lnTo>
                  <a:lnTo>
                    <a:pt x="19737" y="8185"/>
                  </a:lnTo>
                  <a:lnTo>
                    <a:pt x="20096" y="9723"/>
                  </a:lnTo>
                  <a:lnTo>
                    <a:pt x="21634" y="10287"/>
                  </a:lnTo>
                  <a:lnTo>
                    <a:pt x="21582" y="11620"/>
                  </a:lnTo>
                  <a:lnTo>
                    <a:pt x="20147" y="12184"/>
                  </a:lnTo>
                  <a:lnTo>
                    <a:pt x="19942" y="13158"/>
                  </a:lnTo>
                  <a:lnTo>
                    <a:pt x="21070" y="14234"/>
                  </a:lnTo>
                  <a:lnTo>
                    <a:pt x="20608" y="15362"/>
                  </a:lnTo>
                  <a:lnTo>
                    <a:pt x="19019" y="15465"/>
                  </a:lnTo>
                  <a:lnTo>
                    <a:pt x="18404" y="16439"/>
                  </a:lnTo>
                  <a:lnTo>
                    <a:pt x="19122" y="17925"/>
                  </a:lnTo>
                  <a:lnTo>
                    <a:pt x="18096" y="18797"/>
                  </a:lnTo>
                  <a:lnTo>
                    <a:pt x="16763" y="18284"/>
                  </a:lnTo>
                  <a:lnTo>
                    <a:pt x="15431" y="19002"/>
                  </a:lnTo>
                  <a:lnTo>
                    <a:pt x="15277" y="20848"/>
                  </a:lnTo>
                  <a:lnTo>
                    <a:pt x="14149" y="21155"/>
                  </a:lnTo>
                  <a:lnTo>
                    <a:pt x="13021" y="19925"/>
                  </a:lnTo>
                  <a:lnTo>
                    <a:pt x="12252" y="20181"/>
                  </a:lnTo>
                  <a:lnTo>
                    <a:pt x="11739" y="21668"/>
                  </a:lnTo>
                  <a:lnTo>
                    <a:pt x="10201" y="21668"/>
                  </a:lnTo>
                  <a:lnTo>
                    <a:pt x="9740" y="20130"/>
                  </a:lnTo>
                  <a:lnTo>
                    <a:pt x="8253" y="19771"/>
                  </a:lnTo>
                  <a:lnTo>
                    <a:pt x="7125" y="21001"/>
                  </a:lnTo>
                  <a:lnTo>
                    <a:pt x="5895" y="20489"/>
                  </a:lnTo>
                  <a:lnTo>
                    <a:pt x="5946" y="18592"/>
                  </a:lnTo>
                  <a:lnTo>
                    <a:pt x="5177" y="18131"/>
                  </a:lnTo>
                  <a:lnTo>
                    <a:pt x="3383" y="18848"/>
                  </a:lnTo>
                  <a:lnTo>
                    <a:pt x="2614" y="17874"/>
                  </a:lnTo>
                  <a:lnTo>
                    <a:pt x="3383" y="16182"/>
                  </a:lnTo>
                  <a:lnTo>
                    <a:pt x="2922" y="15465"/>
                  </a:lnTo>
                  <a:lnTo>
                    <a:pt x="922" y="15516"/>
                  </a:lnTo>
                  <a:lnTo>
                    <a:pt x="512" y="14234"/>
                  </a:lnTo>
                  <a:lnTo>
                    <a:pt x="1948" y="12901"/>
                  </a:lnTo>
                  <a:lnTo>
                    <a:pt x="1896" y="12184"/>
                  </a:lnTo>
                  <a:lnTo>
                    <a:pt x="0" y="11415"/>
                  </a:lnTo>
                  <a:lnTo>
                    <a:pt x="51" y="10031"/>
                  </a:lnTo>
                  <a:lnTo>
                    <a:pt x="1948" y="9313"/>
                  </a:lnTo>
                  <a:lnTo>
                    <a:pt x="2101" y="8595"/>
                  </a:lnTo>
                  <a:lnTo>
                    <a:pt x="615" y="7160"/>
                  </a:lnTo>
                  <a:lnTo>
                    <a:pt x="1127" y="5878"/>
                  </a:lnTo>
                  <a:lnTo>
                    <a:pt x="3178" y="5981"/>
                  </a:lnTo>
                  <a:lnTo>
                    <a:pt x="3588" y="5417"/>
                  </a:lnTo>
                  <a:lnTo>
                    <a:pt x="2819" y="3520"/>
                  </a:lnTo>
                  <a:lnTo>
                    <a:pt x="3742" y="2597"/>
                  </a:lnTo>
                  <a:lnTo>
                    <a:pt x="5536" y="3417"/>
                  </a:lnTo>
                  <a:lnTo>
                    <a:pt x="6049" y="3058"/>
                  </a:lnTo>
                  <a:lnTo>
                    <a:pt x="6100" y="1264"/>
                  </a:lnTo>
                  <a:lnTo>
                    <a:pt x="7228" y="700"/>
                  </a:lnTo>
                  <a:lnTo>
                    <a:pt x="8510" y="2033"/>
                  </a:lnTo>
                  <a:lnTo>
                    <a:pt x="9689" y="1725"/>
                  </a:lnTo>
                  <a:close/>
                  <a:moveTo>
                    <a:pt x="10817" y="14422"/>
                  </a:moveTo>
                  <a:lnTo>
                    <a:pt x="11175" y="14388"/>
                  </a:lnTo>
                  <a:lnTo>
                    <a:pt x="11534" y="14354"/>
                  </a:lnTo>
                  <a:lnTo>
                    <a:pt x="11893" y="14268"/>
                  </a:lnTo>
                  <a:lnTo>
                    <a:pt x="12218" y="14166"/>
                  </a:lnTo>
                  <a:lnTo>
                    <a:pt x="12508" y="13995"/>
                  </a:lnTo>
                  <a:lnTo>
                    <a:pt x="12816" y="13807"/>
                  </a:lnTo>
                  <a:lnTo>
                    <a:pt x="13106" y="13602"/>
                  </a:lnTo>
                  <a:lnTo>
                    <a:pt x="13329" y="13380"/>
                  </a:lnTo>
                  <a:lnTo>
                    <a:pt x="13568" y="13106"/>
                  </a:lnTo>
                  <a:lnTo>
                    <a:pt x="13790" y="12850"/>
                  </a:lnTo>
                  <a:lnTo>
                    <a:pt x="13961" y="12560"/>
                  </a:lnTo>
                  <a:lnTo>
                    <a:pt x="14115" y="12269"/>
                  </a:lnTo>
                  <a:lnTo>
                    <a:pt x="14217" y="11927"/>
                  </a:lnTo>
                  <a:lnTo>
                    <a:pt x="14320" y="11568"/>
                  </a:lnTo>
                  <a:lnTo>
                    <a:pt x="14388" y="11210"/>
                  </a:lnTo>
                  <a:lnTo>
                    <a:pt x="14388" y="10851"/>
                  </a:lnTo>
                  <a:lnTo>
                    <a:pt x="14388" y="10492"/>
                  </a:lnTo>
                  <a:lnTo>
                    <a:pt x="14320" y="10133"/>
                  </a:lnTo>
                  <a:lnTo>
                    <a:pt x="14217" y="9808"/>
                  </a:lnTo>
                  <a:lnTo>
                    <a:pt x="14115" y="9467"/>
                  </a:lnTo>
                  <a:lnTo>
                    <a:pt x="13961" y="9142"/>
                  </a:lnTo>
                  <a:lnTo>
                    <a:pt x="13790" y="8851"/>
                  </a:lnTo>
                  <a:lnTo>
                    <a:pt x="13568" y="8595"/>
                  </a:lnTo>
                  <a:lnTo>
                    <a:pt x="13329" y="8322"/>
                  </a:lnTo>
                  <a:lnTo>
                    <a:pt x="13106" y="8100"/>
                  </a:lnTo>
                  <a:lnTo>
                    <a:pt x="12816" y="7894"/>
                  </a:lnTo>
                  <a:lnTo>
                    <a:pt x="12508" y="7741"/>
                  </a:lnTo>
                  <a:lnTo>
                    <a:pt x="12218" y="7570"/>
                  </a:lnTo>
                  <a:lnTo>
                    <a:pt x="11893" y="7433"/>
                  </a:lnTo>
                  <a:lnTo>
                    <a:pt x="11534" y="7382"/>
                  </a:lnTo>
                  <a:lnTo>
                    <a:pt x="11175" y="7313"/>
                  </a:lnTo>
                  <a:lnTo>
                    <a:pt x="10817" y="7313"/>
                  </a:lnTo>
                  <a:lnTo>
                    <a:pt x="10441" y="7313"/>
                  </a:lnTo>
                  <a:lnTo>
                    <a:pt x="10082" y="7382"/>
                  </a:lnTo>
                  <a:lnTo>
                    <a:pt x="9757" y="7433"/>
                  </a:lnTo>
                  <a:lnTo>
                    <a:pt x="9432" y="7570"/>
                  </a:lnTo>
                  <a:lnTo>
                    <a:pt x="9142" y="7741"/>
                  </a:lnTo>
                  <a:lnTo>
                    <a:pt x="8834" y="7894"/>
                  </a:lnTo>
                  <a:lnTo>
                    <a:pt x="8544" y="8100"/>
                  </a:lnTo>
                  <a:lnTo>
                    <a:pt x="8287" y="8322"/>
                  </a:lnTo>
                  <a:lnTo>
                    <a:pt x="8048" y="8595"/>
                  </a:lnTo>
                  <a:lnTo>
                    <a:pt x="7860" y="8851"/>
                  </a:lnTo>
                  <a:lnTo>
                    <a:pt x="7689" y="9142"/>
                  </a:lnTo>
                  <a:lnTo>
                    <a:pt x="7536" y="9467"/>
                  </a:lnTo>
                  <a:lnTo>
                    <a:pt x="7399" y="9808"/>
                  </a:lnTo>
                  <a:lnTo>
                    <a:pt x="7331" y="10133"/>
                  </a:lnTo>
                  <a:lnTo>
                    <a:pt x="7262" y="10492"/>
                  </a:lnTo>
                  <a:lnTo>
                    <a:pt x="7262" y="10851"/>
                  </a:lnTo>
                  <a:lnTo>
                    <a:pt x="7262" y="11210"/>
                  </a:lnTo>
                  <a:lnTo>
                    <a:pt x="7331" y="11568"/>
                  </a:lnTo>
                  <a:lnTo>
                    <a:pt x="7399" y="11927"/>
                  </a:lnTo>
                  <a:lnTo>
                    <a:pt x="7536" y="12269"/>
                  </a:lnTo>
                  <a:lnTo>
                    <a:pt x="7689" y="12560"/>
                  </a:lnTo>
                  <a:lnTo>
                    <a:pt x="7860" y="12850"/>
                  </a:lnTo>
                  <a:lnTo>
                    <a:pt x="8048" y="13106"/>
                  </a:lnTo>
                  <a:lnTo>
                    <a:pt x="8287" y="13380"/>
                  </a:lnTo>
                  <a:lnTo>
                    <a:pt x="8544" y="13602"/>
                  </a:lnTo>
                  <a:lnTo>
                    <a:pt x="8834" y="13807"/>
                  </a:lnTo>
                  <a:lnTo>
                    <a:pt x="9142" y="13995"/>
                  </a:lnTo>
                  <a:lnTo>
                    <a:pt x="9432" y="14166"/>
                  </a:lnTo>
                  <a:lnTo>
                    <a:pt x="9757" y="14268"/>
                  </a:lnTo>
                  <a:lnTo>
                    <a:pt x="10082" y="14354"/>
                  </a:lnTo>
                  <a:lnTo>
                    <a:pt x="10441" y="14388"/>
                  </a:lnTo>
                  <a:lnTo>
                    <a:pt x="10817" y="14422"/>
                  </a:lnTo>
                  <a:close/>
                </a:path>
              </a:pathLst>
            </a:custGeom>
            <a:solidFill>
              <a:srgbClr val="C0C0C0"/>
            </a:solidFill>
            <a:ln w="9525">
              <a:miter lim="800000"/>
              <a:headEnd/>
              <a:tailEnd/>
            </a:ln>
            <a:effectLst/>
            <a:scene3d>
              <a:camera prst="legacyPerspectiveFront">
                <a:rot lat="20099999" lon="1500000" rev="0"/>
              </a:camera>
              <a:lightRig rig="legacyFlat4" dir="b"/>
            </a:scene3d>
            <a:sp3d extrusionH="430200" prstMaterial="legacyMatte">
              <a:bevelT w="13500" h="13500" prst="angle"/>
              <a:bevelB w="13500" h="13500" prst="angle"/>
              <a:extrusionClr>
                <a:srgbClr val="C0C0C0"/>
              </a:extrusionClr>
            </a:sp3d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flatTx/>
            </a:bodyPr>
            <a:lstStyle/>
            <a:p>
              <a:endParaRPr lang="en-GB"/>
            </a:p>
          </p:txBody>
        </p:sp>
        <p:sp>
          <p:nvSpPr>
            <p:cNvPr id="47" name="AutoShape 4"/>
            <p:cNvSpPr>
              <a:spLocks noEditPoints="1" noChangeArrowheads="1"/>
            </p:cNvSpPr>
            <p:nvPr/>
          </p:nvSpPr>
          <p:spPr bwMode="auto">
            <a:xfrm>
              <a:off x="1632" y="1288"/>
              <a:ext cx="1429" cy="1253"/>
            </a:xfrm>
            <a:custGeom>
              <a:avLst/>
              <a:gdLst>
                <a:gd name="T0" fmla="*/ 10800 w 21600"/>
                <a:gd name="T1" fmla="*/ 0 h 21600"/>
                <a:gd name="T2" fmla="*/ 21600 w 21600"/>
                <a:gd name="T3" fmla="*/ 10800 h 21600"/>
                <a:gd name="T4" fmla="*/ 10800 w 21600"/>
                <a:gd name="T5" fmla="*/ 21600 h 21600"/>
                <a:gd name="T6" fmla="*/ 0 w 21600"/>
                <a:gd name="T7" fmla="*/ 10800 h 21600"/>
                <a:gd name="T8" fmla="*/ 4374 w 21600"/>
                <a:gd name="T9" fmla="*/ 3964 h 21600"/>
                <a:gd name="T10" fmla="*/ 17841 w 21600"/>
                <a:gd name="T11" fmla="*/ 17635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T8" t="T9" r="T10" b="T11"/>
              <a:pathLst>
                <a:path w="21600" h="21600">
                  <a:moveTo>
                    <a:pt x="9689" y="1725"/>
                  </a:moveTo>
                  <a:lnTo>
                    <a:pt x="10304" y="85"/>
                  </a:lnTo>
                  <a:lnTo>
                    <a:pt x="11637" y="85"/>
                  </a:lnTo>
                  <a:lnTo>
                    <a:pt x="12303" y="1777"/>
                  </a:lnTo>
                  <a:lnTo>
                    <a:pt x="13072" y="1931"/>
                  </a:lnTo>
                  <a:lnTo>
                    <a:pt x="14303" y="598"/>
                  </a:lnTo>
                  <a:lnTo>
                    <a:pt x="15533" y="1110"/>
                  </a:lnTo>
                  <a:lnTo>
                    <a:pt x="15584" y="2905"/>
                  </a:lnTo>
                  <a:lnTo>
                    <a:pt x="16405" y="3520"/>
                  </a:lnTo>
                  <a:lnTo>
                    <a:pt x="17891" y="2751"/>
                  </a:lnTo>
                  <a:lnTo>
                    <a:pt x="18917" y="3674"/>
                  </a:lnTo>
                  <a:lnTo>
                    <a:pt x="18199" y="5314"/>
                  </a:lnTo>
                  <a:lnTo>
                    <a:pt x="18763" y="6083"/>
                  </a:lnTo>
                  <a:lnTo>
                    <a:pt x="20403" y="6032"/>
                  </a:lnTo>
                  <a:lnTo>
                    <a:pt x="20865" y="7211"/>
                  </a:lnTo>
                  <a:lnTo>
                    <a:pt x="19737" y="8185"/>
                  </a:lnTo>
                  <a:lnTo>
                    <a:pt x="20096" y="9723"/>
                  </a:lnTo>
                  <a:lnTo>
                    <a:pt x="21634" y="10287"/>
                  </a:lnTo>
                  <a:lnTo>
                    <a:pt x="21582" y="11620"/>
                  </a:lnTo>
                  <a:lnTo>
                    <a:pt x="20147" y="12184"/>
                  </a:lnTo>
                  <a:lnTo>
                    <a:pt x="19942" y="13158"/>
                  </a:lnTo>
                  <a:lnTo>
                    <a:pt x="21070" y="14234"/>
                  </a:lnTo>
                  <a:lnTo>
                    <a:pt x="20608" y="15362"/>
                  </a:lnTo>
                  <a:lnTo>
                    <a:pt x="19019" y="15465"/>
                  </a:lnTo>
                  <a:lnTo>
                    <a:pt x="18404" y="16439"/>
                  </a:lnTo>
                  <a:lnTo>
                    <a:pt x="19122" y="17925"/>
                  </a:lnTo>
                  <a:lnTo>
                    <a:pt x="18096" y="18797"/>
                  </a:lnTo>
                  <a:lnTo>
                    <a:pt x="16763" y="18284"/>
                  </a:lnTo>
                  <a:lnTo>
                    <a:pt x="15431" y="19002"/>
                  </a:lnTo>
                  <a:lnTo>
                    <a:pt x="15277" y="20848"/>
                  </a:lnTo>
                  <a:lnTo>
                    <a:pt x="14149" y="21155"/>
                  </a:lnTo>
                  <a:lnTo>
                    <a:pt x="13021" y="19925"/>
                  </a:lnTo>
                  <a:lnTo>
                    <a:pt x="12252" y="20181"/>
                  </a:lnTo>
                  <a:lnTo>
                    <a:pt x="11739" y="21668"/>
                  </a:lnTo>
                  <a:lnTo>
                    <a:pt x="10201" y="21668"/>
                  </a:lnTo>
                  <a:lnTo>
                    <a:pt x="9740" y="20130"/>
                  </a:lnTo>
                  <a:lnTo>
                    <a:pt x="8253" y="19771"/>
                  </a:lnTo>
                  <a:lnTo>
                    <a:pt x="7125" y="21001"/>
                  </a:lnTo>
                  <a:lnTo>
                    <a:pt x="5895" y="20489"/>
                  </a:lnTo>
                  <a:lnTo>
                    <a:pt x="5946" y="18592"/>
                  </a:lnTo>
                  <a:lnTo>
                    <a:pt x="5177" y="18131"/>
                  </a:lnTo>
                  <a:lnTo>
                    <a:pt x="3383" y="18848"/>
                  </a:lnTo>
                  <a:lnTo>
                    <a:pt x="2614" y="17874"/>
                  </a:lnTo>
                  <a:lnTo>
                    <a:pt x="3383" y="16182"/>
                  </a:lnTo>
                  <a:lnTo>
                    <a:pt x="2922" y="15465"/>
                  </a:lnTo>
                  <a:lnTo>
                    <a:pt x="922" y="15516"/>
                  </a:lnTo>
                  <a:lnTo>
                    <a:pt x="512" y="14234"/>
                  </a:lnTo>
                  <a:lnTo>
                    <a:pt x="1948" y="12901"/>
                  </a:lnTo>
                  <a:lnTo>
                    <a:pt x="1896" y="12184"/>
                  </a:lnTo>
                  <a:lnTo>
                    <a:pt x="0" y="11415"/>
                  </a:lnTo>
                  <a:lnTo>
                    <a:pt x="51" y="10031"/>
                  </a:lnTo>
                  <a:lnTo>
                    <a:pt x="1948" y="9313"/>
                  </a:lnTo>
                  <a:lnTo>
                    <a:pt x="2101" y="8595"/>
                  </a:lnTo>
                  <a:lnTo>
                    <a:pt x="615" y="7160"/>
                  </a:lnTo>
                  <a:lnTo>
                    <a:pt x="1127" y="5878"/>
                  </a:lnTo>
                  <a:lnTo>
                    <a:pt x="3178" y="5981"/>
                  </a:lnTo>
                  <a:lnTo>
                    <a:pt x="3588" y="5417"/>
                  </a:lnTo>
                  <a:lnTo>
                    <a:pt x="2819" y="3520"/>
                  </a:lnTo>
                  <a:lnTo>
                    <a:pt x="3742" y="2597"/>
                  </a:lnTo>
                  <a:lnTo>
                    <a:pt x="5536" y="3417"/>
                  </a:lnTo>
                  <a:lnTo>
                    <a:pt x="6049" y="3058"/>
                  </a:lnTo>
                  <a:lnTo>
                    <a:pt x="6100" y="1264"/>
                  </a:lnTo>
                  <a:lnTo>
                    <a:pt x="7228" y="700"/>
                  </a:lnTo>
                  <a:lnTo>
                    <a:pt x="8510" y="2033"/>
                  </a:lnTo>
                  <a:lnTo>
                    <a:pt x="9689" y="1725"/>
                  </a:lnTo>
                  <a:close/>
                  <a:moveTo>
                    <a:pt x="10817" y="14422"/>
                  </a:moveTo>
                  <a:lnTo>
                    <a:pt x="11175" y="14388"/>
                  </a:lnTo>
                  <a:lnTo>
                    <a:pt x="11534" y="14354"/>
                  </a:lnTo>
                  <a:lnTo>
                    <a:pt x="11893" y="14268"/>
                  </a:lnTo>
                  <a:lnTo>
                    <a:pt x="12218" y="14166"/>
                  </a:lnTo>
                  <a:lnTo>
                    <a:pt x="12508" y="13995"/>
                  </a:lnTo>
                  <a:lnTo>
                    <a:pt x="12816" y="13807"/>
                  </a:lnTo>
                  <a:lnTo>
                    <a:pt x="13106" y="13602"/>
                  </a:lnTo>
                  <a:lnTo>
                    <a:pt x="13329" y="13380"/>
                  </a:lnTo>
                  <a:lnTo>
                    <a:pt x="13568" y="13106"/>
                  </a:lnTo>
                  <a:lnTo>
                    <a:pt x="13790" y="12850"/>
                  </a:lnTo>
                  <a:lnTo>
                    <a:pt x="13961" y="12560"/>
                  </a:lnTo>
                  <a:lnTo>
                    <a:pt x="14115" y="12269"/>
                  </a:lnTo>
                  <a:lnTo>
                    <a:pt x="14217" y="11927"/>
                  </a:lnTo>
                  <a:lnTo>
                    <a:pt x="14320" y="11568"/>
                  </a:lnTo>
                  <a:lnTo>
                    <a:pt x="14388" y="11210"/>
                  </a:lnTo>
                  <a:lnTo>
                    <a:pt x="14388" y="10851"/>
                  </a:lnTo>
                  <a:lnTo>
                    <a:pt x="14388" y="10492"/>
                  </a:lnTo>
                  <a:lnTo>
                    <a:pt x="14320" y="10133"/>
                  </a:lnTo>
                  <a:lnTo>
                    <a:pt x="14217" y="9808"/>
                  </a:lnTo>
                  <a:lnTo>
                    <a:pt x="14115" y="9467"/>
                  </a:lnTo>
                  <a:lnTo>
                    <a:pt x="13961" y="9142"/>
                  </a:lnTo>
                  <a:lnTo>
                    <a:pt x="13790" y="8851"/>
                  </a:lnTo>
                  <a:lnTo>
                    <a:pt x="13568" y="8595"/>
                  </a:lnTo>
                  <a:lnTo>
                    <a:pt x="13329" y="8322"/>
                  </a:lnTo>
                  <a:lnTo>
                    <a:pt x="13106" y="8100"/>
                  </a:lnTo>
                  <a:lnTo>
                    <a:pt x="12816" y="7894"/>
                  </a:lnTo>
                  <a:lnTo>
                    <a:pt x="12508" y="7741"/>
                  </a:lnTo>
                  <a:lnTo>
                    <a:pt x="12218" y="7570"/>
                  </a:lnTo>
                  <a:lnTo>
                    <a:pt x="11893" y="7433"/>
                  </a:lnTo>
                  <a:lnTo>
                    <a:pt x="11534" y="7382"/>
                  </a:lnTo>
                  <a:lnTo>
                    <a:pt x="11175" y="7313"/>
                  </a:lnTo>
                  <a:lnTo>
                    <a:pt x="10817" y="7313"/>
                  </a:lnTo>
                  <a:lnTo>
                    <a:pt x="10441" y="7313"/>
                  </a:lnTo>
                  <a:lnTo>
                    <a:pt x="10082" y="7382"/>
                  </a:lnTo>
                  <a:lnTo>
                    <a:pt x="9757" y="7433"/>
                  </a:lnTo>
                  <a:lnTo>
                    <a:pt x="9432" y="7570"/>
                  </a:lnTo>
                  <a:lnTo>
                    <a:pt x="9142" y="7741"/>
                  </a:lnTo>
                  <a:lnTo>
                    <a:pt x="8834" y="7894"/>
                  </a:lnTo>
                  <a:lnTo>
                    <a:pt x="8544" y="8100"/>
                  </a:lnTo>
                  <a:lnTo>
                    <a:pt x="8287" y="8322"/>
                  </a:lnTo>
                  <a:lnTo>
                    <a:pt x="8048" y="8595"/>
                  </a:lnTo>
                  <a:lnTo>
                    <a:pt x="7860" y="8851"/>
                  </a:lnTo>
                  <a:lnTo>
                    <a:pt x="7689" y="9142"/>
                  </a:lnTo>
                  <a:lnTo>
                    <a:pt x="7536" y="9467"/>
                  </a:lnTo>
                  <a:lnTo>
                    <a:pt x="7399" y="9808"/>
                  </a:lnTo>
                  <a:lnTo>
                    <a:pt x="7331" y="10133"/>
                  </a:lnTo>
                  <a:lnTo>
                    <a:pt x="7262" y="10492"/>
                  </a:lnTo>
                  <a:lnTo>
                    <a:pt x="7262" y="10851"/>
                  </a:lnTo>
                  <a:lnTo>
                    <a:pt x="7262" y="11210"/>
                  </a:lnTo>
                  <a:lnTo>
                    <a:pt x="7331" y="11568"/>
                  </a:lnTo>
                  <a:lnTo>
                    <a:pt x="7399" y="11927"/>
                  </a:lnTo>
                  <a:lnTo>
                    <a:pt x="7536" y="12269"/>
                  </a:lnTo>
                  <a:lnTo>
                    <a:pt x="7689" y="12560"/>
                  </a:lnTo>
                  <a:lnTo>
                    <a:pt x="7860" y="12850"/>
                  </a:lnTo>
                  <a:lnTo>
                    <a:pt x="8048" y="13106"/>
                  </a:lnTo>
                  <a:lnTo>
                    <a:pt x="8287" y="13380"/>
                  </a:lnTo>
                  <a:lnTo>
                    <a:pt x="8544" y="13602"/>
                  </a:lnTo>
                  <a:lnTo>
                    <a:pt x="8834" y="13807"/>
                  </a:lnTo>
                  <a:lnTo>
                    <a:pt x="9142" y="13995"/>
                  </a:lnTo>
                  <a:lnTo>
                    <a:pt x="9432" y="14166"/>
                  </a:lnTo>
                  <a:lnTo>
                    <a:pt x="9757" y="14268"/>
                  </a:lnTo>
                  <a:lnTo>
                    <a:pt x="10082" y="14354"/>
                  </a:lnTo>
                  <a:lnTo>
                    <a:pt x="10441" y="14388"/>
                  </a:lnTo>
                  <a:lnTo>
                    <a:pt x="10817" y="14422"/>
                  </a:lnTo>
                  <a:close/>
                </a:path>
              </a:pathLst>
            </a:custGeom>
            <a:solidFill>
              <a:srgbClr val="C0C0C0"/>
            </a:solidFill>
            <a:ln w="9525">
              <a:miter lim="800000"/>
              <a:headEnd/>
              <a:tailEnd/>
            </a:ln>
            <a:effectLst/>
            <a:scene3d>
              <a:camera prst="legacyPerspectiveFront">
                <a:rot lat="20099999" lon="1500000" rev="0"/>
              </a:camera>
              <a:lightRig rig="legacyFlat4" dir="b"/>
            </a:scene3d>
            <a:sp3d extrusionH="430200" prstMaterial="legacyMatte">
              <a:bevelT w="13500" h="13500" prst="angle"/>
              <a:bevelB w="13500" h="13500" prst="angle"/>
              <a:extrusionClr>
                <a:srgbClr val="C0C0C0"/>
              </a:extrusionClr>
            </a:sp3d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flatTx/>
            </a:bodyPr>
            <a:lstStyle/>
            <a:p>
              <a:endParaRPr lang="en-GB"/>
            </a:p>
          </p:txBody>
        </p:sp>
        <p:sp>
          <p:nvSpPr>
            <p:cNvPr id="51" name="AutoShape 5"/>
            <p:cNvSpPr>
              <a:spLocks noEditPoints="1" noChangeArrowheads="1"/>
            </p:cNvSpPr>
            <p:nvPr/>
          </p:nvSpPr>
          <p:spPr bwMode="auto">
            <a:xfrm>
              <a:off x="2039" y="2306"/>
              <a:ext cx="1588" cy="1392"/>
            </a:xfrm>
            <a:custGeom>
              <a:avLst/>
              <a:gdLst>
                <a:gd name="T0" fmla="*/ 10800 w 21600"/>
                <a:gd name="T1" fmla="*/ 0 h 21600"/>
                <a:gd name="T2" fmla="*/ 21600 w 21600"/>
                <a:gd name="T3" fmla="*/ 10800 h 21600"/>
                <a:gd name="T4" fmla="*/ 10800 w 21600"/>
                <a:gd name="T5" fmla="*/ 21600 h 21600"/>
                <a:gd name="T6" fmla="*/ 0 w 21600"/>
                <a:gd name="T7" fmla="*/ 10800 h 21600"/>
                <a:gd name="T8" fmla="*/ 4374 w 21600"/>
                <a:gd name="T9" fmla="*/ 3964 h 21600"/>
                <a:gd name="T10" fmla="*/ 17841 w 21600"/>
                <a:gd name="T11" fmla="*/ 17635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T8" t="T9" r="T10" b="T11"/>
              <a:pathLst>
                <a:path w="21600" h="21600">
                  <a:moveTo>
                    <a:pt x="9689" y="1725"/>
                  </a:moveTo>
                  <a:lnTo>
                    <a:pt x="10304" y="85"/>
                  </a:lnTo>
                  <a:lnTo>
                    <a:pt x="11637" y="85"/>
                  </a:lnTo>
                  <a:lnTo>
                    <a:pt x="12303" y="1777"/>
                  </a:lnTo>
                  <a:lnTo>
                    <a:pt x="13072" y="1931"/>
                  </a:lnTo>
                  <a:lnTo>
                    <a:pt x="14303" y="598"/>
                  </a:lnTo>
                  <a:lnTo>
                    <a:pt x="15533" y="1110"/>
                  </a:lnTo>
                  <a:lnTo>
                    <a:pt x="15584" y="2905"/>
                  </a:lnTo>
                  <a:lnTo>
                    <a:pt x="16405" y="3520"/>
                  </a:lnTo>
                  <a:lnTo>
                    <a:pt x="17891" y="2751"/>
                  </a:lnTo>
                  <a:lnTo>
                    <a:pt x="18917" y="3674"/>
                  </a:lnTo>
                  <a:lnTo>
                    <a:pt x="18199" y="5314"/>
                  </a:lnTo>
                  <a:lnTo>
                    <a:pt x="18763" y="6083"/>
                  </a:lnTo>
                  <a:lnTo>
                    <a:pt x="20403" y="6032"/>
                  </a:lnTo>
                  <a:lnTo>
                    <a:pt x="20865" y="7211"/>
                  </a:lnTo>
                  <a:lnTo>
                    <a:pt x="19737" y="8185"/>
                  </a:lnTo>
                  <a:lnTo>
                    <a:pt x="20096" y="9723"/>
                  </a:lnTo>
                  <a:lnTo>
                    <a:pt x="21634" y="10287"/>
                  </a:lnTo>
                  <a:lnTo>
                    <a:pt x="21582" y="11620"/>
                  </a:lnTo>
                  <a:lnTo>
                    <a:pt x="20147" y="12184"/>
                  </a:lnTo>
                  <a:lnTo>
                    <a:pt x="19942" y="13158"/>
                  </a:lnTo>
                  <a:lnTo>
                    <a:pt x="21070" y="14234"/>
                  </a:lnTo>
                  <a:lnTo>
                    <a:pt x="20608" y="15362"/>
                  </a:lnTo>
                  <a:lnTo>
                    <a:pt x="19019" y="15465"/>
                  </a:lnTo>
                  <a:lnTo>
                    <a:pt x="18404" y="16439"/>
                  </a:lnTo>
                  <a:lnTo>
                    <a:pt x="19122" y="17925"/>
                  </a:lnTo>
                  <a:lnTo>
                    <a:pt x="18096" y="18797"/>
                  </a:lnTo>
                  <a:lnTo>
                    <a:pt x="16763" y="18284"/>
                  </a:lnTo>
                  <a:lnTo>
                    <a:pt x="15431" y="19002"/>
                  </a:lnTo>
                  <a:lnTo>
                    <a:pt x="15277" y="20848"/>
                  </a:lnTo>
                  <a:lnTo>
                    <a:pt x="14149" y="21155"/>
                  </a:lnTo>
                  <a:lnTo>
                    <a:pt x="13021" y="19925"/>
                  </a:lnTo>
                  <a:lnTo>
                    <a:pt x="12252" y="20181"/>
                  </a:lnTo>
                  <a:lnTo>
                    <a:pt x="11739" y="21668"/>
                  </a:lnTo>
                  <a:lnTo>
                    <a:pt x="10201" y="21668"/>
                  </a:lnTo>
                  <a:lnTo>
                    <a:pt x="9740" y="20130"/>
                  </a:lnTo>
                  <a:lnTo>
                    <a:pt x="8253" y="19771"/>
                  </a:lnTo>
                  <a:lnTo>
                    <a:pt x="7125" y="21001"/>
                  </a:lnTo>
                  <a:lnTo>
                    <a:pt x="5895" y="20489"/>
                  </a:lnTo>
                  <a:lnTo>
                    <a:pt x="5946" y="18592"/>
                  </a:lnTo>
                  <a:lnTo>
                    <a:pt x="5177" y="18131"/>
                  </a:lnTo>
                  <a:lnTo>
                    <a:pt x="3383" y="18848"/>
                  </a:lnTo>
                  <a:lnTo>
                    <a:pt x="2614" y="17874"/>
                  </a:lnTo>
                  <a:lnTo>
                    <a:pt x="3383" y="16182"/>
                  </a:lnTo>
                  <a:lnTo>
                    <a:pt x="2922" y="15465"/>
                  </a:lnTo>
                  <a:lnTo>
                    <a:pt x="922" y="15516"/>
                  </a:lnTo>
                  <a:lnTo>
                    <a:pt x="512" y="14234"/>
                  </a:lnTo>
                  <a:lnTo>
                    <a:pt x="1948" y="12901"/>
                  </a:lnTo>
                  <a:lnTo>
                    <a:pt x="1896" y="12184"/>
                  </a:lnTo>
                  <a:lnTo>
                    <a:pt x="0" y="11415"/>
                  </a:lnTo>
                  <a:lnTo>
                    <a:pt x="51" y="10031"/>
                  </a:lnTo>
                  <a:lnTo>
                    <a:pt x="1948" y="9313"/>
                  </a:lnTo>
                  <a:lnTo>
                    <a:pt x="2101" y="8595"/>
                  </a:lnTo>
                  <a:lnTo>
                    <a:pt x="615" y="7160"/>
                  </a:lnTo>
                  <a:lnTo>
                    <a:pt x="1127" y="5878"/>
                  </a:lnTo>
                  <a:lnTo>
                    <a:pt x="3178" y="5981"/>
                  </a:lnTo>
                  <a:lnTo>
                    <a:pt x="3588" y="5417"/>
                  </a:lnTo>
                  <a:lnTo>
                    <a:pt x="2819" y="3520"/>
                  </a:lnTo>
                  <a:lnTo>
                    <a:pt x="3742" y="2597"/>
                  </a:lnTo>
                  <a:lnTo>
                    <a:pt x="5536" y="3417"/>
                  </a:lnTo>
                  <a:lnTo>
                    <a:pt x="6049" y="3058"/>
                  </a:lnTo>
                  <a:lnTo>
                    <a:pt x="6100" y="1264"/>
                  </a:lnTo>
                  <a:lnTo>
                    <a:pt x="7228" y="700"/>
                  </a:lnTo>
                  <a:lnTo>
                    <a:pt x="8510" y="2033"/>
                  </a:lnTo>
                  <a:lnTo>
                    <a:pt x="9689" y="1725"/>
                  </a:lnTo>
                  <a:close/>
                  <a:moveTo>
                    <a:pt x="10817" y="14422"/>
                  </a:moveTo>
                  <a:lnTo>
                    <a:pt x="11175" y="14388"/>
                  </a:lnTo>
                  <a:lnTo>
                    <a:pt x="11534" y="14354"/>
                  </a:lnTo>
                  <a:lnTo>
                    <a:pt x="11893" y="14268"/>
                  </a:lnTo>
                  <a:lnTo>
                    <a:pt x="12218" y="14166"/>
                  </a:lnTo>
                  <a:lnTo>
                    <a:pt x="12508" y="13995"/>
                  </a:lnTo>
                  <a:lnTo>
                    <a:pt x="12816" y="13807"/>
                  </a:lnTo>
                  <a:lnTo>
                    <a:pt x="13106" y="13602"/>
                  </a:lnTo>
                  <a:lnTo>
                    <a:pt x="13329" y="13380"/>
                  </a:lnTo>
                  <a:lnTo>
                    <a:pt x="13568" y="13106"/>
                  </a:lnTo>
                  <a:lnTo>
                    <a:pt x="13790" y="12850"/>
                  </a:lnTo>
                  <a:lnTo>
                    <a:pt x="13961" y="12560"/>
                  </a:lnTo>
                  <a:lnTo>
                    <a:pt x="14115" y="12269"/>
                  </a:lnTo>
                  <a:lnTo>
                    <a:pt x="14217" y="11927"/>
                  </a:lnTo>
                  <a:lnTo>
                    <a:pt x="14320" y="11568"/>
                  </a:lnTo>
                  <a:lnTo>
                    <a:pt x="14388" y="11210"/>
                  </a:lnTo>
                  <a:lnTo>
                    <a:pt x="14388" y="10851"/>
                  </a:lnTo>
                  <a:lnTo>
                    <a:pt x="14388" y="10492"/>
                  </a:lnTo>
                  <a:lnTo>
                    <a:pt x="14320" y="10133"/>
                  </a:lnTo>
                  <a:lnTo>
                    <a:pt x="14217" y="9808"/>
                  </a:lnTo>
                  <a:lnTo>
                    <a:pt x="14115" y="9467"/>
                  </a:lnTo>
                  <a:lnTo>
                    <a:pt x="13961" y="9142"/>
                  </a:lnTo>
                  <a:lnTo>
                    <a:pt x="13790" y="8851"/>
                  </a:lnTo>
                  <a:lnTo>
                    <a:pt x="13568" y="8595"/>
                  </a:lnTo>
                  <a:lnTo>
                    <a:pt x="13329" y="8322"/>
                  </a:lnTo>
                  <a:lnTo>
                    <a:pt x="13106" y="8100"/>
                  </a:lnTo>
                  <a:lnTo>
                    <a:pt x="12816" y="7894"/>
                  </a:lnTo>
                  <a:lnTo>
                    <a:pt x="12508" y="7741"/>
                  </a:lnTo>
                  <a:lnTo>
                    <a:pt x="12218" y="7570"/>
                  </a:lnTo>
                  <a:lnTo>
                    <a:pt x="11893" y="7433"/>
                  </a:lnTo>
                  <a:lnTo>
                    <a:pt x="11534" y="7382"/>
                  </a:lnTo>
                  <a:lnTo>
                    <a:pt x="11175" y="7313"/>
                  </a:lnTo>
                  <a:lnTo>
                    <a:pt x="10817" y="7313"/>
                  </a:lnTo>
                  <a:lnTo>
                    <a:pt x="10441" y="7313"/>
                  </a:lnTo>
                  <a:lnTo>
                    <a:pt x="10082" y="7382"/>
                  </a:lnTo>
                  <a:lnTo>
                    <a:pt x="9757" y="7433"/>
                  </a:lnTo>
                  <a:lnTo>
                    <a:pt x="9432" y="7570"/>
                  </a:lnTo>
                  <a:lnTo>
                    <a:pt x="9142" y="7741"/>
                  </a:lnTo>
                  <a:lnTo>
                    <a:pt x="8834" y="7894"/>
                  </a:lnTo>
                  <a:lnTo>
                    <a:pt x="8544" y="8100"/>
                  </a:lnTo>
                  <a:lnTo>
                    <a:pt x="8287" y="8322"/>
                  </a:lnTo>
                  <a:lnTo>
                    <a:pt x="8048" y="8595"/>
                  </a:lnTo>
                  <a:lnTo>
                    <a:pt x="7860" y="8851"/>
                  </a:lnTo>
                  <a:lnTo>
                    <a:pt x="7689" y="9142"/>
                  </a:lnTo>
                  <a:lnTo>
                    <a:pt x="7536" y="9467"/>
                  </a:lnTo>
                  <a:lnTo>
                    <a:pt x="7399" y="9808"/>
                  </a:lnTo>
                  <a:lnTo>
                    <a:pt x="7331" y="10133"/>
                  </a:lnTo>
                  <a:lnTo>
                    <a:pt x="7262" y="10492"/>
                  </a:lnTo>
                  <a:lnTo>
                    <a:pt x="7262" y="10851"/>
                  </a:lnTo>
                  <a:lnTo>
                    <a:pt x="7262" y="11210"/>
                  </a:lnTo>
                  <a:lnTo>
                    <a:pt x="7331" y="11568"/>
                  </a:lnTo>
                  <a:lnTo>
                    <a:pt x="7399" y="11927"/>
                  </a:lnTo>
                  <a:lnTo>
                    <a:pt x="7536" y="12269"/>
                  </a:lnTo>
                  <a:lnTo>
                    <a:pt x="7689" y="12560"/>
                  </a:lnTo>
                  <a:lnTo>
                    <a:pt x="7860" y="12850"/>
                  </a:lnTo>
                  <a:lnTo>
                    <a:pt x="8048" y="13106"/>
                  </a:lnTo>
                  <a:lnTo>
                    <a:pt x="8287" y="13380"/>
                  </a:lnTo>
                  <a:lnTo>
                    <a:pt x="8544" y="13602"/>
                  </a:lnTo>
                  <a:lnTo>
                    <a:pt x="8834" y="13807"/>
                  </a:lnTo>
                  <a:lnTo>
                    <a:pt x="9142" y="13995"/>
                  </a:lnTo>
                  <a:lnTo>
                    <a:pt x="9432" y="14166"/>
                  </a:lnTo>
                  <a:lnTo>
                    <a:pt x="9757" y="14268"/>
                  </a:lnTo>
                  <a:lnTo>
                    <a:pt x="10082" y="14354"/>
                  </a:lnTo>
                  <a:lnTo>
                    <a:pt x="10441" y="14388"/>
                  </a:lnTo>
                  <a:lnTo>
                    <a:pt x="10817" y="14422"/>
                  </a:lnTo>
                  <a:close/>
                </a:path>
              </a:pathLst>
            </a:custGeom>
            <a:solidFill>
              <a:srgbClr val="C0C0C0"/>
            </a:solidFill>
            <a:ln w="9525">
              <a:miter lim="800000"/>
              <a:headEnd/>
              <a:tailEnd/>
            </a:ln>
            <a:effectLst/>
            <a:scene3d>
              <a:camera prst="legacyPerspectiveFront">
                <a:rot lat="20099999" lon="1500000" rev="0"/>
              </a:camera>
              <a:lightRig rig="legacyFlat4" dir="b"/>
            </a:scene3d>
            <a:sp3d extrusionH="430200" prstMaterial="legacyMatte">
              <a:bevelT w="13500" h="13500" prst="angle"/>
              <a:bevelB w="13500" h="13500" prst="angle"/>
              <a:extrusionClr>
                <a:srgbClr val="C0C0C0"/>
              </a:extrusionClr>
            </a:sp3d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flatTx/>
            </a:bodyPr>
            <a:lstStyle/>
            <a:p>
              <a:endParaRPr lang="en-GB"/>
            </a:p>
          </p:txBody>
        </p:sp>
        <p:sp>
          <p:nvSpPr>
            <p:cNvPr id="48" name="AutoShape 5"/>
            <p:cNvSpPr>
              <a:spLocks noEditPoints="1" noChangeArrowheads="1"/>
            </p:cNvSpPr>
            <p:nvPr/>
          </p:nvSpPr>
          <p:spPr bwMode="auto">
            <a:xfrm>
              <a:off x="2599" y="1962"/>
              <a:ext cx="1039" cy="993"/>
            </a:xfrm>
            <a:custGeom>
              <a:avLst/>
              <a:gdLst>
                <a:gd name="T0" fmla="*/ 10800 w 21600"/>
                <a:gd name="T1" fmla="*/ 0 h 21600"/>
                <a:gd name="T2" fmla="*/ 21600 w 21600"/>
                <a:gd name="T3" fmla="*/ 10800 h 21600"/>
                <a:gd name="T4" fmla="*/ 10800 w 21600"/>
                <a:gd name="T5" fmla="*/ 21600 h 21600"/>
                <a:gd name="T6" fmla="*/ 0 w 21600"/>
                <a:gd name="T7" fmla="*/ 10800 h 21600"/>
                <a:gd name="T8" fmla="*/ 4374 w 21600"/>
                <a:gd name="T9" fmla="*/ 3964 h 21600"/>
                <a:gd name="T10" fmla="*/ 17841 w 21600"/>
                <a:gd name="T11" fmla="*/ 17635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T8" t="T9" r="T10" b="T11"/>
              <a:pathLst>
                <a:path w="21600" h="21600">
                  <a:moveTo>
                    <a:pt x="9689" y="1725"/>
                  </a:moveTo>
                  <a:lnTo>
                    <a:pt x="10304" y="85"/>
                  </a:lnTo>
                  <a:lnTo>
                    <a:pt x="11637" y="85"/>
                  </a:lnTo>
                  <a:lnTo>
                    <a:pt x="12303" y="1777"/>
                  </a:lnTo>
                  <a:lnTo>
                    <a:pt x="13072" y="1931"/>
                  </a:lnTo>
                  <a:lnTo>
                    <a:pt x="14303" y="598"/>
                  </a:lnTo>
                  <a:lnTo>
                    <a:pt x="15533" y="1110"/>
                  </a:lnTo>
                  <a:lnTo>
                    <a:pt x="15584" y="2905"/>
                  </a:lnTo>
                  <a:lnTo>
                    <a:pt x="16405" y="3520"/>
                  </a:lnTo>
                  <a:lnTo>
                    <a:pt x="17891" y="2751"/>
                  </a:lnTo>
                  <a:lnTo>
                    <a:pt x="18917" y="3674"/>
                  </a:lnTo>
                  <a:lnTo>
                    <a:pt x="18199" y="5314"/>
                  </a:lnTo>
                  <a:lnTo>
                    <a:pt x="18763" y="6083"/>
                  </a:lnTo>
                  <a:lnTo>
                    <a:pt x="20403" y="6032"/>
                  </a:lnTo>
                  <a:lnTo>
                    <a:pt x="20865" y="7211"/>
                  </a:lnTo>
                  <a:lnTo>
                    <a:pt x="19737" y="8185"/>
                  </a:lnTo>
                  <a:lnTo>
                    <a:pt x="20096" y="9723"/>
                  </a:lnTo>
                  <a:lnTo>
                    <a:pt x="21634" y="10287"/>
                  </a:lnTo>
                  <a:lnTo>
                    <a:pt x="21582" y="11620"/>
                  </a:lnTo>
                  <a:lnTo>
                    <a:pt x="20147" y="12184"/>
                  </a:lnTo>
                  <a:lnTo>
                    <a:pt x="19942" y="13158"/>
                  </a:lnTo>
                  <a:lnTo>
                    <a:pt x="21070" y="14234"/>
                  </a:lnTo>
                  <a:lnTo>
                    <a:pt x="20608" y="15362"/>
                  </a:lnTo>
                  <a:lnTo>
                    <a:pt x="19019" y="15465"/>
                  </a:lnTo>
                  <a:lnTo>
                    <a:pt x="18404" y="16439"/>
                  </a:lnTo>
                  <a:lnTo>
                    <a:pt x="19122" y="17925"/>
                  </a:lnTo>
                  <a:lnTo>
                    <a:pt x="18096" y="18797"/>
                  </a:lnTo>
                  <a:lnTo>
                    <a:pt x="16763" y="18284"/>
                  </a:lnTo>
                  <a:lnTo>
                    <a:pt x="15431" y="19002"/>
                  </a:lnTo>
                  <a:lnTo>
                    <a:pt x="15277" y="20848"/>
                  </a:lnTo>
                  <a:lnTo>
                    <a:pt x="14149" y="21155"/>
                  </a:lnTo>
                  <a:lnTo>
                    <a:pt x="13021" y="19925"/>
                  </a:lnTo>
                  <a:lnTo>
                    <a:pt x="12252" y="20181"/>
                  </a:lnTo>
                  <a:lnTo>
                    <a:pt x="11739" y="21668"/>
                  </a:lnTo>
                  <a:lnTo>
                    <a:pt x="10201" y="21668"/>
                  </a:lnTo>
                  <a:lnTo>
                    <a:pt x="9740" y="20130"/>
                  </a:lnTo>
                  <a:lnTo>
                    <a:pt x="8253" y="19771"/>
                  </a:lnTo>
                  <a:lnTo>
                    <a:pt x="7125" y="21001"/>
                  </a:lnTo>
                  <a:lnTo>
                    <a:pt x="5895" y="20489"/>
                  </a:lnTo>
                  <a:lnTo>
                    <a:pt x="5946" y="18592"/>
                  </a:lnTo>
                  <a:lnTo>
                    <a:pt x="5177" y="18131"/>
                  </a:lnTo>
                  <a:lnTo>
                    <a:pt x="3383" y="18848"/>
                  </a:lnTo>
                  <a:lnTo>
                    <a:pt x="2614" y="17874"/>
                  </a:lnTo>
                  <a:lnTo>
                    <a:pt x="3383" y="16182"/>
                  </a:lnTo>
                  <a:lnTo>
                    <a:pt x="2922" y="15465"/>
                  </a:lnTo>
                  <a:lnTo>
                    <a:pt x="922" y="15516"/>
                  </a:lnTo>
                  <a:lnTo>
                    <a:pt x="512" y="14234"/>
                  </a:lnTo>
                  <a:lnTo>
                    <a:pt x="1948" y="12901"/>
                  </a:lnTo>
                  <a:lnTo>
                    <a:pt x="1896" y="12184"/>
                  </a:lnTo>
                  <a:lnTo>
                    <a:pt x="0" y="11415"/>
                  </a:lnTo>
                  <a:lnTo>
                    <a:pt x="51" y="10031"/>
                  </a:lnTo>
                  <a:lnTo>
                    <a:pt x="1948" y="9313"/>
                  </a:lnTo>
                  <a:lnTo>
                    <a:pt x="2101" y="8595"/>
                  </a:lnTo>
                  <a:lnTo>
                    <a:pt x="615" y="7160"/>
                  </a:lnTo>
                  <a:lnTo>
                    <a:pt x="1127" y="5878"/>
                  </a:lnTo>
                  <a:lnTo>
                    <a:pt x="3178" y="5981"/>
                  </a:lnTo>
                  <a:lnTo>
                    <a:pt x="3588" y="5417"/>
                  </a:lnTo>
                  <a:lnTo>
                    <a:pt x="2819" y="3520"/>
                  </a:lnTo>
                  <a:lnTo>
                    <a:pt x="3742" y="2597"/>
                  </a:lnTo>
                  <a:lnTo>
                    <a:pt x="5536" y="3417"/>
                  </a:lnTo>
                  <a:lnTo>
                    <a:pt x="6049" y="3058"/>
                  </a:lnTo>
                  <a:lnTo>
                    <a:pt x="6100" y="1264"/>
                  </a:lnTo>
                  <a:lnTo>
                    <a:pt x="7228" y="700"/>
                  </a:lnTo>
                  <a:lnTo>
                    <a:pt x="8510" y="2033"/>
                  </a:lnTo>
                  <a:lnTo>
                    <a:pt x="9689" y="1725"/>
                  </a:lnTo>
                  <a:close/>
                  <a:moveTo>
                    <a:pt x="10817" y="14422"/>
                  </a:moveTo>
                  <a:lnTo>
                    <a:pt x="11175" y="14388"/>
                  </a:lnTo>
                  <a:lnTo>
                    <a:pt x="11534" y="14354"/>
                  </a:lnTo>
                  <a:lnTo>
                    <a:pt x="11893" y="14268"/>
                  </a:lnTo>
                  <a:lnTo>
                    <a:pt x="12218" y="14166"/>
                  </a:lnTo>
                  <a:lnTo>
                    <a:pt x="12508" y="13995"/>
                  </a:lnTo>
                  <a:lnTo>
                    <a:pt x="12816" y="13807"/>
                  </a:lnTo>
                  <a:lnTo>
                    <a:pt x="13106" y="13602"/>
                  </a:lnTo>
                  <a:lnTo>
                    <a:pt x="13329" y="13380"/>
                  </a:lnTo>
                  <a:lnTo>
                    <a:pt x="13568" y="13106"/>
                  </a:lnTo>
                  <a:lnTo>
                    <a:pt x="13790" y="12850"/>
                  </a:lnTo>
                  <a:lnTo>
                    <a:pt x="13961" y="12560"/>
                  </a:lnTo>
                  <a:lnTo>
                    <a:pt x="14115" y="12269"/>
                  </a:lnTo>
                  <a:lnTo>
                    <a:pt x="14217" y="11927"/>
                  </a:lnTo>
                  <a:lnTo>
                    <a:pt x="14320" y="11568"/>
                  </a:lnTo>
                  <a:lnTo>
                    <a:pt x="14388" y="11210"/>
                  </a:lnTo>
                  <a:lnTo>
                    <a:pt x="14388" y="10851"/>
                  </a:lnTo>
                  <a:lnTo>
                    <a:pt x="14388" y="10492"/>
                  </a:lnTo>
                  <a:lnTo>
                    <a:pt x="14320" y="10133"/>
                  </a:lnTo>
                  <a:lnTo>
                    <a:pt x="14217" y="9808"/>
                  </a:lnTo>
                  <a:lnTo>
                    <a:pt x="14115" y="9467"/>
                  </a:lnTo>
                  <a:lnTo>
                    <a:pt x="13961" y="9142"/>
                  </a:lnTo>
                  <a:lnTo>
                    <a:pt x="13790" y="8851"/>
                  </a:lnTo>
                  <a:lnTo>
                    <a:pt x="13568" y="8595"/>
                  </a:lnTo>
                  <a:lnTo>
                    <a:pt x="13329" y="8322"/>
                  </a:lnTo>
                  <a:lnTo>
                    <a:pt x="13106" y="8100"/>
                  </a:lnTo>
                  <a:lnTo>
                    <a:pt x="12816" y="7894"/>
                  </a:lnTo>
                  <a:lnTo>
                    <a:pt x="12508" y="7741"/>
                  </a:lnTo>
                  <a:lnTo>
                    <a:pt x="12218" y="7570"/>
                  </a:lnTo>
                  <a:lnTo>
                    <a:pt x="11893" y="7433"/>
                  </a:lnTo>
                  <a:lnTo>
                    <a:pt x="11534" y="7382"/>
                  </a:lnTo>
                  <a:lnTo>
                    <a:pt x="11175" y="7313"/>
                  </a:lnTo>
                  <a:lnTo>
                    <a:pt x="10817" y="7313"/>
                  </a:lnTo>
                  <a:lnTo>
                    <a:pt x="10441" y="7313"/>
                  </a:lnTo>
                  <a:lnTo>
                    <a:pt x="10082" y="7382"/>
                  </a:lnTo>
                  <a:lnTo>
                    <a:pt x="9757" y="7433"/>
                  </a:lnTo>
                  <a:lnTo>
                    <a:pt x="9432" y="7570"/>
                  </a:lnTo>
                  <a:lnTo>
                    <a:pt x="9142" y="7741"/>
                  </a:lnTo>
                  <a:lnTo>
                    <a:pt x="8834" y="7894"/>
                  </a:lnTo>
                  <a:lnTo>
                    <a:pt x="8544" y="8100"/>
                  </a:lnTo>
                  <a:lnTo>
                    <a:pt x="8287" y="8322"/>
                  </a:lnTo>
                  <a:lnTo>
                    <a:pt x="8048" y="8595"/>
                  </a:lnTo>
                  <a:lnTo>
                    <a:pt x="7860" y="8851"/>
                  </a:lnTo>
                  <a:lnTo>
                    <a:pt x="7689" y="9142"/>
                  </a:lnTo>
                  <a:lnTo>
                    <a:pt x="7536" y="9467"/>
                  </a:lnTo>
                  <a:lnTo>
                    <a:pt x="7399" y="9808"/>
                  </a:lnTo>
                  <a:lnTo>
                    <a:pt x="7331" y="10133"/>
                  </a:lnTo>
                  <a:lnTo>
                    <a:pt x="7262" y="10492"/>
                  </a:lnTo>
                  <a:lnTo>
                    <a:pt x="7262" y="10851"/>
                  </a:lnTo>
                  <a:lnTo>
                    <a:pt x="7262" y="11210"/>
                  </a:lnTo>
                  <a:lnTo>
                    <a:pt x="7331" y="11568"/>
                  </a:lnTo>
                  <a:lnTo>
                    <a:pt x="7399" y="11927"/>
                  </a:lnTo>
                  <a:lnTo>
                    <a:pt x="7536" y="12269"/>
                  </a:lnTo>
                  <a:lnTo>
                    <a:pt x="7689" y="12560"/>
                  </a:lnTo>
                  <a:lnTo>
                    <a:pt x="7860" y="12850"/>
                  </a:lnTo>
                  <a:lnTo>
                    <a:pt x="8048" y="13106"/>
                  </a:lnTo>
                  <a:lnTo>
                    <a:pt x="8287" y="13380"/>
                  </a:lnTo>
                  <a:lnTo>
                    <a:pt x="8544" y="13602"/>
                  </a:lnTo>
                  <a:lnTo>
                    <a:pt x="8834" y="13807"/>
                  </a:lnTo>
                  <a:lnTo>
                    <a:pt x="9142" y="13995"/>
                  </a:lnTo>
                  <a:lnTo>
                    <a:pt x="9432" y="14166"/>
                  </a:lnTo>
                  <a:lnTo>
                    <a:pt x="9757" y="14268"/>
                  </a:lnTo>
                  <a:lnTo>
                    <a:pt x="10082" y="14354"/>
                  </a:lnTo>
                  <a:lnTo>
                    <a:pt x="10441" y="14388"/>
                  </a:lnTo>
                  <a:lnTo>
                    <a:pt x="10817" y="14422"/>
                  </a:lnTo>
                  <a:close/>
                </a:path>
              </a:pathLst>
            </a:custGeom>
            <a:solidFill>
              <a:srgbClr val="FF0000"/>
            </a:solidFill>
            <a:ln w="9525">
              <a:miter lim="800000"/>
              <a:headEnd/>
              <a:tailEnd/>
            </a:ln>
            <a:effectLst/>
            <a:scene3d>
              <a:camera prst="legacyPerspectiveFront">
                <a:rot lat="20099999" lon="1500000" rev="0"/>
              </a:camera>
              <a:lightRig rig="legacyFlat4" dir="b"/>
            </a:scene3d>
            <a:sp3d extrusionH="430200" prstMaterial="legacyMatte">
              <a:bevelT w="13500" h="13500" prst="angle"/>
              <a:bevelB w="13500" h="13500" prst="angle"/>
              <a:extrusionClr>
                <a:srgbClr val="C0C0C0"/>
              </a:extrusionClr>
            </a:sp3d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flatTx/>
            </a:bodyPr>
            <a:lstStyle/>
            <a:p>
              <a:endParaRPr lang="en-GB"/>
            </a:p>
          </p:txBody>
        </p:sp>
      </p:grpSp>
      <p:cxnSp>
        <p:nvCxnSpPr>
          <p:cNvPr id="33" name="Straight Arrow Connector 32"/>
          <p:cNvCxnSpPr/>
          <p:nvPr/>
        </p:nvCxnSpPr>
        <p:spPr bwMode="auto">
          <a:xfrm flipV="1">
            <a:off x="3577220" y="3872698"/>
            <a:ext cx="1016860" cy="1008140"/>
          </a:xfrm>
          <a:prstGeom prst="straightConnector1">
            <a:avLst/>
          </a:prstGeom>
          <a:noFill/>
          <a:ln w="19050" cap="flat" cmpd="sng" algn="ctr">
            <a:solidFill>
              <a:srgbClr val="7030A0"/>
            </a:solidFill>
            <a:prstDash val="sysDot"/>
            <a:round/>
            <a:headEnd type="none" w="med" len="med"/>
            <a:tailEnd type="triangle" w="lg" len="lg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39" name="Rectangle 38"/>
          <p:cNvSpPr/>
          <p:nvPr/>
        </p:nvSpPr>
        <p:spPr bwMode="auto">
          <a:xfrm>
            <a:off x="1060749" y="2241926"/>
            <a:ext cx="940490" cy="413290"/>
          </a:xfrm>
          <a:prstGeom prst="rect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3175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200" b="0" i="0" u="none" strike="noStrike" cap="none" normalizeH="0" baseline="0" smtClean="0">
              <a:ln>
                <a:noFill/>
              </a:ln>
              <a:solidFill>
                <a:srgbClr val="0F5494"/>
              </a:solidFill>
              <a:effectLst/>
              <a:latin typeface="Verdana" pitchFamily="34" charset="0"/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1039202" y="2307587"/>
            <a:ext cx="958158" cy="276999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GB" dirty="0" smtClean="0"/>
              <a:t>Inputs</a:t>
            </a:r>
            <a:endParaRPr lang="en-GB" dirty="0"/>
          </a:p>
        </p:txBody>
      </p:sp>
      <p:sp>
        <p:nvSpPr>
          <p:cNvPr id="53" name="Rectangle 52"/>
          <p:cNvSpPr/>
          <p:nvPr/>
        </p:nvSpPr>
        <p:spPr bwMode="auto">
          <a:xfrm>
            <a:off x="3500924" y="2236955"/>
            <a:ext cx="940490" cy="413290"/>
          </a:xfrm>
          <a:prstGeom prst="rect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3175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200" b="0" i="0" u="none" strike="noStrike" cap="none" normalizeH="0" baseline="0" smtClean="0">
              <a:ln>
                <a:noFill/>
              </a:ln>
              <a:solidFill>
                <a:srgbClr val="0F5494"/>
              </a:solidFill>
              <a:effectLst/>
              <a:latin typeface="Verdana" pitchFamily="34" charset="0"/>
            </a:endParaRPr>
          </a:p>
        </p:txBody>
      </p:sp>
      <p:sp>
        <p:nvSpPr>
          <p:cNvPr id="54" name="TextBox 53"/>
          <p:cNvSpPr txBox="1"/>
          <p:nvPr/>
        </p:nvSpPr>
        <p:spPr>
          <a:xfrm>
            <a:off x="3479377" y="2302616"/>
            <a:ext cx="958158" cy="276999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GB" dirty="0" smtClean="0"/>
              <a:t>  Process</a:t>
            </a:r>
            <a:endParaRPr lang="en-GB" dirty="0"/>
          </a:p>
        </p:txBody>
      </p:sp>
      <p:sp>
        <p:nvSpPr>
          <p:cNvPr id="56" name="Rectangle 55"/>
          <p:cNvSpPr/>
          <p:nvPr/>
        </p:nvSpPr>
        <p:spPr bwMode="auto">
          <a:xfrm>
            <a:off x="6033600" y="2236955"/>
            <a:ext cx="940490" cy="418261"/>
          </a:xfrm>
          <a:prstGeom prst="rect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3175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200" b="0" i="0" u="none" strike="noStrike" cap="none" normalizeH="0" baseline="0" smtClean="0">
              <a:ln>
                <a:noFill/>
              </a:ln>
              <a:solidFill>
                <a:srgbClr val="0F5494"/>
              </a:solidFill>
              <a:effectLst/>
              <a:latin typeface="Verdana" pitchFamily="34" charset="0"/>
            </a:endParaRPr>
          </a:p>
        </p:txBody>
      </p:sp>
      <p:sp>
        <p:nvSpPr>
          <p:cNvPr id="57" name="TextBox 56"/>
          <p:cNvSpPr txBox="1"/>
          <p:nvPr/>
        </p:nvSpPr>
        <p:spPr>
          <a:xfrm>
            <a:off x="6012053" y="2302617"/>
            <a:ext cx="958158" cy="276999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GB" dirty="0" smtClean="0"/>
              <a:t>Outputs</a:t>
            </a:r>
            <a:endParaRPr lang="en-GB" dirty="0"/>
          </a:p>
        </p:txBody>
      </p:sp>
      <p:sp>
        <p:nvSpPr>
          <p:cNvPr id="55" name="Rectangle 3"/>
          <p:cNvSpPr txBox="1">
            <a:spLocks noChangeArrowheads="1"/>
          </p:cNvSpPr>
          <p:nvPr/>
        </p:nvSpPr>
        <p:spPr bwMode="auto">
          <a:xfrm>
            <a:off x="673707" y="5097971"/>
            <a:ext cx="5472608" cy="136815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bg1"/>
              </a:buClr>
              <a:buChar char="•"/>
              <a:defRPr sz="2400" i="1">
                <a:solidFill>
                  <a:srgbClr val="0F5494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9FBA"/>
              </a:buClr>
              <a:buChar char="•"/>
              <a:defRPr sz="2000" b="1">
                <a:solidFill>
                  <a:srgbClr val="0F5494"/>
                </a:solidFill>
                <a:latin typeface="+mn-lt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defRPr sz="1400">
                <a:solidFill>
                  <a:srgbClr val="0F5494"/>
                </a:solidFill>
                <a:latin typeface="+mn-lt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indent="0">
              <a:buFontTx/>
              <a:buNone/>
            </a:pPr>
            <a:r>
              <a:rPr lang="en-US" altLang="en-US" sz="2000" kern="0" dirty="0" smtClean="0"/>
              <a:t>All timing unchanged, but an extra reconciliation step added in the process</a:t>
            </a:r>
            <a:endParaRPr lang="en-US" altLang="en-US" sz="2000" kern="0" dirty="0"/>
          </a:p>
        </p:txBody>
      </p:sp>
      <p:cxnSp>
        <p:nvCxnSpPr>
          <p:cNvPr id="58" name="Straight Arrow Connector 57"/>
          <p:cNvCxnSpPr/>
          <p:nvPr/>
        </p:nvCxnSpPr>
        <p:spPr bwMode="auto">
          <a:xfrm flipV="1">
            <a:off x="899490" y="3879829"/>
            <a:ext cx="589440" cy="576080"/>
          </a:xfrm>
          <a:prstGeom prst="straightConnector1">
            <a:avLst/>
          </a:prstGeom>
          <a:noFill/>
          <a:ln w="19050" cap="flat" cmpd="sng" algn="ctr">
            <a:solidFill>
              <a:srgbClr val="2D5EC1"/>
            </a:solidFill>
            <a:prstDash val="solid"/>
            <a:round/>
            <a:headEnd type="none" w="med" len="med"/>
            <a:tailEnd type="triangle" w="lg" len="lg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</p:spTree>
    <p:extLst>
      <p:ext uri="{BB962C8B-B14F-4D97-AF65-F5344CB8AC3E}">
        <p14:creationId xmlns:p14="http://schemas.microsoft.com/office/powerpoint/2010/main" val="36336381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/>
              <a:t>How to </a:t>
            </a:r>
            <a:r>
              <a:rPr lang="en-US" altLang="en-US" dirty="0" smtClean="0"/>
              <a:t>adapt</a:t>
            </a:r>
            <a:r>
              <a:rPr lang="en-US" altLang="en-US" dirty="0" smtClean="0"/>
              <a:t>: Solution (v2</a:t>
            </a:r>
            <a:r>
              <a:rPr lang="en-US" altLang="en-US" dirty="0" smtClean="0"/>
              <a:t>)</a:t>
            </a:r>
            <a:endParaRPr lang="en-US" altLang="en-US" dirty="0"/>
          </a:p>
        </p:txBody>
      </p:sp>
      <p:cxnSp>
        <p:nvCxnSpPr>
          <p:cNvPr id="4" name="Straight Arrow Connector 3"/>
          <p:cNvCxnSpPr/>
          <p:nvPr/>
        </p:nvCxnSpPr>
        <p:spPr bwMode="auto">
          <a:xfrm flipV="1">
            <a:off x="1726665" y="3870127"/>
            <a:ext cx="6085785" cy="9703"/>
          </a:xfrm>
          <a:prstGeom prst="straightConnector1">
            <a:avLst/>
          </a:prstGeom>
          <a:noFill/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stealth" w="lg" len="lg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9" name="Straight Connector 8"/>
          <p:cNvCxnSpPr/>
          <p:nvPr/>
        </p:nvCxnSpPr>
        <p:spPr bwMode="auto">
          <a:xfrm>
            <a:off x="1056870" y="3877929"/>
            <a:ext cx="648090" cy="5907"/>
          </a:xfrm>
          <a:prstGeom prst="line">
            <a:avLst/>
          </a:prstGeom>
          <a:noFill/>
          <a:ln w="19050" cap="flat" cmpd="sng" algn="ctr">
            <a:solidFill>
              <a:schemeClr val="tx1"/>
            </a:solidFill>
            <a:prstDash val="sysDash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0" name="Rectangle 9"/>
          <p:cNvSpPr/>
          <p:nvPr/>
        </p:nvSpPr>
        <p:spPr bwMode="auto">
          <a:xfrm>
            <a:off x="4594081" y="3388353"/>
            <a:ext cx="1417971" cy="963548"/>
          </a:xfrm>
          <a:prstGeom prst="rect">
            <a:avLst/>
          </a:prstGeom>
          <a:noFill/>
          <a:ln w="31750" cap="flat" cmpd="sng" algn="ctr">
            <a:solidFill>
              <a:srgbClr val="00B05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3175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200" b="0" i="0" u="none" strike="noStrike" cap="none" normalizeH="0" baseline="0" smtClean="0">
              <a:ln>
                <a:noFill/>
              </a:ln>
              <a:solidFill>
                <a:srgbClr val="0F5494"/>
              </a:solidFill>
              <a:effectLst/>
              <a:latin typeface="Verdana" pitchFamily="34" charset="0"/>
            </a:endParaRPr>
          </a:p>
        </p:txBody>
      </p:sp>
      <p:cxnSp>
        <p:nvCxnSpPr>
          <p:cNvPr id="12" name="Straight Arrow Connector 11"/>
          <p:cNvCxnSpPr/>
          <p:nvPr/>
        </p:nvCxnSpPr>
        <p:spPr bwMode="auto">
          <a:xfrm flipV="1">
            <a:off x="1488930" y="3879829"/>
            <a:ext cx="1016860" cy="1008140"/>
          </a:xfrm>
          <a:prstGeom prst="straightConnector1">
            <a:avLst/>
          </a:prstGeom>
          <a:noFill/>
          <a:ln w="19050" cap="flat" cmpd="sng" algn="ctr">
            <a:solidFill>
              <a:srgbClr val="FF0000"/>
            </a:solidFill>
            <a:prstDash val="solid"/>
            <a:round/>
            <a:headEnd type="none" w="med" len="med"/>
            <a:tailEnd type="triangle" w="lg" len="lg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1" name="Straight Arrow Connector 20"/>
          <p:cNvCxnSpPr/>
          <p:nvPr/>
        </p:nvCxnSpPr>
        <p:spPr bwMode="auto">
          <a:xfrm>
            <a:off x="768830" y="2888290"/>
            <a:ext cx="999420" cy="1004133"/>
          </a:xfrm>
          <a:prstGeom prst="straightConnector1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lg" len="lg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3" name="Straight Arrow Connector 22"/>
          <p:cNvCxnSpPr/>
          <p:nvPr/>
        </p:nvCxnSpPr>
        <p:spPr bwMode="auto">
          <a:xfrm>
            <a:off x="1416920" y="2879703"/>
            <a:ext cx="999420" cy="1004133"/>
          </a:xfrm>
          <a:prstGeom prst="straightConnector1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lg" len="lg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4" name="Straight Arrow Connector 23"/>
          <p:cNvCxnSpPr/>
          <p:nvPr/>
        </p:nvCxnSpPr>
        <p:spPr bwMode="auto">
          <a:xfrm flipV="1">
            <a:off x="1056870" y="3883836"/>
            <a:ext cx="1016860" cy="1008140"/>
          </a:xfrm>
          <a:prstGeom prst="straightConnector1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lg" len="lg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8" name="Straight Arrow Connector 27"/>
          <p:cNvCxnSpPr/>
          <p:nvPr/>
        </p:nvCxnSpPr>
        <p:spPr bwMode="auto">
          <a:xfrm>
            <a:off x="6037960" y="3877929"/>
            <a:ext cx="936130" cy="928116"/>
          </a:xfrm>
          <a:prstGeom prst="straightConnector1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lg" len="lg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9" name="Straight Arrow Connector 28"/>
          <p:cNvCxnSpPr/>
          <p:nvPr/>
        </p:nvCxnSpPr>
        <p:spPr bwMode="auto">
          <a:xfrm flipV="1">
            <a:off x="6033600" y="2865805"/>
            <a:ext cx="1016860" cy="1008140"/>
          </a:xfrm>
          <a:prstGeom prst="straightConnector1">
            <a:avLst/>
          </a:prstGeom>
          <a:noFill/>
          <a:ln w="19050" cap="flat" cmpd="sng" algn="ctr">
            <a:solidFill>
              <a:srgbClr val="FFC000"/>
            </a:solidFill>
            <a:prstDash val="solid"/>
            <a:round/>
            <a:headEnd type="none" w="med" len="med"/>
            <a:tailEnd type="triangle" w="lg" len="lg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0" name="Straight Arrow Connector 29"/>
          <p:cNvCxnSpPr/>
          <p:nvPr/>
        </p:nvCxnSpPr>
        <p:spPr bwMode="auto">
          <a:xfrm>
            <a:off x="6187076" y="3873945"/>
            <a:ext cx="544643" cy="568067"/>
          </a:xfrm>
          <a:prstGeom prst="straightConnector1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lg" len="lg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1" name="Straight Arrow Connector 30"/>
          <p:cNvCxnSpPr/>
          <p:nvPr/>
        </p:nvCxnSpPr>
        <p:spPr bwMode="auto">
          <a:xfrm flipV="1">
            <a:off x="6109970" y="3212970"/>
            <a:ext cx="694340" cy="664959"/>
          </a:xfrm>
          <a:prstGeom prst="straightConnector1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lg" len="lg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2" name="Straight Arrow Connector 31"/>
          <p:cNvCxnSpPr/>
          <p:nvPr/>
        </p:nvCxnSpPr>
        <p:spPr bwMode="auto">
          <a:xfrm flipV="1">
            <a:off x="6465660" y="3877929"/>
            <a:ext cx="1016860" cy="1008140"/>
          </a:xfrm>
          <a:prstGeom prst="straightConnector1">
            <a:avLst/>
          </a:prstGeom>
          <a:noFill/>
          <a:ln w="19050" cap="flat" cmpd="sng" algn="ctr">
            <a:solidFill>
              <a:srgbClr val="7030A0"/>
            </a:solidFill>
            <a:prstDash val="dash"/>
            <a:round/>
            <a:headEnd type="none" w="med" len="med"/>
            <a:tailEnd type="triangle" w="lg" len="lg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grpSp>
        <p:nvGrpSpPr>
          <p:cNvPr id="35" name="Group 2"/>
          <p:cNvGrpSpPr>
            <a:grpSpLocks/>
          </p:cNvGrpSpPr>
          <p:nvPr/>
        </p:nvGrpSpPr>
        <p:grpSpPr bwMode="auto">
          <a:xfrm>
            <a:off x="2555776" y="3483774"/>
            <a:ext cx="788185" cy="677420"/>
            <a:chOff x="1632" y="1248"/>
            <a:chExt cx="2682" cy="2286"/>
          </a:xfrm>
        </p:grpSpPr>
        <p:sp>
          <p:nvSpPr>
            <p:cNvPr id="36" name="Gear"/>
            <p:cNvSpPr>
              <a:spLocks noEditPoints="1" noChangeArrowheads="1"/>
            </p:cNvSpPr>
            <p:nvPr/>
          </p:nvSpPr>
          <p:spPr bwMode="auto">
            <a:xfrm>
              <a:off x="3119" y="1248"/>
              <a:ext cx="1195" cy="1048"/>
            </a:xfrm>
            <a:custGeom>
              <a:avLst/>
              <a:gdLst>
                <a:gd name="T0" fmla="*/ 10800 w 21600"/>
                <a:gd name="T1" fmla="*/ 0 h 21600"/>
                <a:gd name="T2" fmla="*/ 21600 w 21600"/>
                <a:gd name="T3" fmla="*/ 10800 h 21600"/>
                <a:gd name="T4" fmla="*/ 10800 w 21600"/>
                <a:gd name="T5" fmla="*/ 21600 h 21600"/>
                <a:gd name="T6" fmla="*/ 0 w 21600"/>
                <a:gd name="T7" fmla="*/ 10800 h 21600"/>
                <a:gd name="T8" fmla="*/ 4374 w 21600"/>
                <a:gd name="T9" fmla="*/ 3964 h 21600"/>
                <a:gd name="T10" fmla="*/ 17841 w 21600"/>
                <a:gd name="T11" fmla="*/ 17635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T8" t="T9" r="T10" b="T11"/>
              <a:pathLst>
                <a:path w="21600" h="21600">
                  <a:moveTo>
                    <a:pt x="9689" y="1725"/>
                  </a:moveTo>
                  <a:lnTo>
                    <a:pt x="10304" y="85"/>
                  </a:lnTo>
                  <a:lnTo>
                    <a:pt x="11637" y="85"/>
                  </a:lnTo>
                  <a:lnTo>
                    <a:pt x="12303" y="1777"/>
                  </a:lnTo>
                  <a:lnTo>
                    <a:pt x="13072" y="1931"/>
                  </a:lnTo>
                  <a:lnTo>
                    <a:pt x="14303" y="598"/>
                  </a:lnTo>
                  <a:lnTo>
                    <a:pt x="15533" y="1110"/>
                  </a:lnTo>
                  <a:lnTo>
                    <a:pt x="15584" y="2905"/>
                  </a:lnTo>
                  <a:lnTo>
                    <a:pt x="16405" y="3520"/>
                  </a:lnTo>
                  <a:lnTo>
                    <a:pt x="17891" y="2751"/>
                  </a:lnTo>
                  <a:lnTo>
                    <a:pt x="18917" y="3674"/>
                  </a:lnTo>
                  <a:lnTo>
                    <a:pt x="18199" y="5314"/>
                  </a:lnTo>
                  <a:lnTo>
                    <a:pt x="18763" y="6083"/>
                  </a:lnTo>
                  <a:lnTo>
                    <a:pt x="20403" y="6032"/>
                  </a:lnTo>
                  <a:lnTo>
                    <a:pt x="20865" y="7211"/>
                  </a:lnTo>
                  <a:lnTo>
                    <a:pt x="19737" y="8185"/>
                  </a:lnTo>
                  <a:lnTo>
                    <a:pt x="20096" y="9723"/>
                  </a:lnTo>
                  <a:lnTo>
                    <a:pt x="21634" y="10287"/>
                  </a:lnTo>
                  <a:lnTo>
                    <a:pt x="21582" y="11620"/>
                  </a:lnTo>
                  <a:lnTo>
                    <a:pt x="20147" y="12184"/>
                  </a:lnTo>
                  <a:lnTo>
                    <a:pt x="19942" y="13158"/>
                  </a:lnTo>
                  <a:lnTo>
                    <a:pt x="21070" y="14234"/>
                  </a:lnTo>
                  <a:lnTo>
                    <a:pt x="20608" y="15362"/>
                  </a:lnTo>
                  <a:lnTo>
                    <a:pt x="19019" y="15465"/>
                  </a:lnTo>
                  <a:lnTo>
                    <a:pt x="18404" y="16439"/>
                  </a:lnTo>
                  <a:lnTo>
                    <a:pt x="19122" y="17925"/>
                  </a:lnTo>
                  <a:lnTo>
                    <a:pt x="18096" y="18797"/>
                  </a:lnTo>
                  <a:lnTo>
                    <a:pt x="16763" y="18284"/>
                  </a:lnTo>
                  <a:lnTo>
                    <a:pt x="15431" y="19002"/>
                  </a:lnTo>
                  <a:lnTo>
                    <a:pt x="15277" y="20848"/>
                  </a:lnTo>
                  <a:lnTo>
                    <a:pt x="14149" y="21155"/>
                  </a:lnTo>
                  <a:lnTo>
                    <a:pt x="13021" y="19925"/>
                  </a:lnTo>
                  <a:lnTo>
                    <a:pt x="12252" y="20181"/>
                  </a:lnTo>
                  <a:lnTo>
                    <a:pt x="11739" y="21668"/>
                  </a:lnTo>
                  <a:lnTo>
                    <a:pt x="10201" y="21668"/>
                  </a:lnTo>
                  <a:lnTo>
                    <a:pt x="9740" y="20130"/>
                  </a:lnTo>
                  <a:lnTo>
                    <a:pt x="8253" y="19771"/>
                  </a:lnTo>
                  <a:lnTo>
                    <a:pt x="7125" y="21001"/>
                  </a:lnTo>
                  <a:lnTo>
                    <a:pt x="5895" y="20489"/>
                  </a:lnTo>
                  <a:lnTo>
                    <a:pt x="5946" y="18592"/>
                  </a:lnTo>
                  <a:lnTo>
                    <a:pt x="5177" y="18131"/>
                  </a:lnTo>
                  <a:lnTo>
                    <a:pt x="3383" y="18848"/>
                  </a:lnTo>
                  <a:lnTo>
                    <a:pt x="2614" y="17874"/>
                  </a:lnTo>
                  <a:lnTo>
                    <a:pt x="3383" y="16182"/>
                  </a:lnTo>
                  <a:lnTo>
                    <a:pt x="2922" y="15465"/>
                  </a:lnTo>
                  <a:lnTo>
                    <a:pt x="922" y="15516"/>
                  </a:lnTo>
                  <a:lnTo>
                    <a:pt x="512" y="14234"/>
                  </a:lnTo>
                  <a:lnTo>
                    <a:pt x="1948" y="12901"/>
                  </a:lnTo>
                  <a:lnTo>
                    <a:pt x="1896" y="12184"/>
                  </a:lnTo>
                  <a:lnTo>
                    <a:pt x="0" y="11415"/>
                  </a:lnTo>
                  <a:lnTo>
                    <a:pt x="51" y="10031"/>
                  </a:lnTo>
                  <a:lnTo>
                    <a:pt x="1948" y="9313"/>
                  </a:lnTo>
                  <a:lnTo>
                    <a:pt x="2101" y="8595"/>
                  </a:lnTo>
                  <a:lnTo>
                    <a:pt x="615" y="7160"/>
                  </a:lnTo>
                  <a:lnTo>
                    <a:pt x="1127" y="5878"/>
                  </a:lnTo>
                  <a:lnTo>
                    <a:pt x="3178" y="5981"/>
                  </a:lnTo>
                  <a:lnTo>
                    <a:pt x="3588" y="5417"/>
                  </a:lnTo>
                  <a:lnTo>
                    <a:pt x="2819" y="3520"/>
                  </a:lnTo>
                  <a:lnTo>
                    <a:pt x="3742" y="2597"/>
                  </a:lnTo>
                  <a:lnTo>
                    <a:pt x="5536" y="3417"/>
                  </a:lnTo>
                  <a:lnTo>
                    <a:pt x="6049" y="3058"/>
                  </a:lnTo>
                  <a:lnTo>
                    <a:pt x="6100" y="1264"/>
                  </a:lnTo>
                  <a:lnTo>
                    <a:pt x="7228" y="700"/>
                  </a:lnTo>
                  <a:lnTo>
                    <a:pt x="8510" y="2033"/>
                  </a:lnTo>
                  <a:lnTo>
                    <a:pt x="9689" y="1725"/>
                  </a:lnTo>
                  <a:close/>
                  <a:moveTo>
                    <a:pt x="10817" y="14422"/>
                  </a:moveTo>
                  <a:lnTo>
                    <a:pt x="11175" y="14388"/>
                  </a:lnTo>
                  <a:lnTo>
                    <a:pt x="11534" y="14354"/>
                  </a:lnTo>
                  <a:lnTo>
                    <a:pt x="11893" y="14268"/>
                  </a:lnTo>
                  <a:lnTo>
                    <a:pt x="12218" y="14166"/>
                  </a:lnTo>
                  <a:lnTo>
                    <a:pt x="12508" y="13995"/>
                  </a:lnTo>
                  <a:lnTo>
                    <a:pt x="12816" y="13807"/>
                  </a:lnTo>
                  <a:lnTo>
                    <a:pt x="13106" y="13602"/>
                  </a:lnTo>
                  <a:lnTo>
                    <a:pt x="13329" y="13380"/>
                  </a:lnTo>
                  <a:lnTo>
                    <a:pt x="13568" y="13106"/>
                  </a:lnTo>
                  <a:lnTo>
                    <a:pt x="13790" y="12850"/>
                  </a:lnTo>
                  <a:lnTo>
                    <a:pt x="13961" y="12560"/>
                  </a:lnTo>
                  <a:lnTo>
                    <a:pt x="14115" y="12269"/>
                  </a:lnTo>
                  <a:lnTo>
                    <a:pt x="14217" y="11927"/>
                  </a:lnTo>
                  <a:lnTo>
                    <a:pt x="14320" y="11568"/>
                  </a:lnTo>
                  <a:lnTo>
                    <a:pt x="14388" y="11210"/>
                  </a:lnTo>
                  <a:lnTo>
                    <a:pt x="14388" y="10851"/>
                  </a:lnTo>
                  <a:lnTo>
                    <a:pt x="14388" y="10492"/>
                  </a:lnTo>
                  <a:lnTo>
                    <a:pt x="14320" y="10133"/>
                  </a:lnTo>
                  <a:lnTo>
                    <a:pt x="14217" y="9808"/>
                  </a:lnTo>
                  <a:lnTo>
                    <a:pt x="14115" y="9467"/>
                  </a:lnTo>
                  <a:lnTo>
                    <a:pt x="13961" y="9142"/>
                  </a:lnTo>
                  <a:lnTo>
                    <a:pt x="13790" y="8851"/>
                  </a:lnTo>
                  <a:lnTo>
                    <a:pt x="13568" y="8595"/>
                  </a:lnTo>
                  <a:lnTo>
                    <a:pt x="13329" y="8322"/>
                  </a:lnTo>
                  <a:lnTo>
                    <a:pt x="13106" y="8100"/>
                  </a:lnTo>
                  <a:lnTo>
                    <a:pt x="12816" y="7894"/>
                  </a:lnTo>
                  <a:lnTo>
                    <a:pt x="12508" y="7741"/>
                  </a:lnTo>
                  <a:lnTo>
                    <a:pt x="12218" y="7570"/>
                  </a:lnTo>
                  <a:lnTo>
                    <a:pt x="11893" y="7433"/>
                  </a:lnTo>
                  <a:lnTo>
                    <a:pt x="11534" y="7382"/>
                  </a:lnTo>
                  <a:lnTo>
                    <a:pt x="11175" y="7313"/>
                  </a:lnTo>
                  <a:lnTo>
                    <a:pt x="10817" y="7313"/>
                  </a:lnTo>
                  <a:lnTo>
                    <a:pt x="10441" y="7313"/>
                  </a:lnTo>
                  <a:lnTo>
                    <a:pt x="10082" y="7382"/>
                  </a:lnTo>
                  <a:lnTo>
                    <a:pt x="9757" y="7433"/>
                  </a:lnTo>
                  <a:lnTo>
                    <a:pt x="9432" y="7570"/>
                  </a:lnTo>
                  <a:lnTo>
                    <a:pt x="9142" y="7741"/>
                  </a:lnTo>
                  <a:lnTo>
                    <a:pt x="8834" y="7894"/>
                  </a:lnTo>
                  <a:lnTo>
                    <a:pt x="8544" y="8100"/>
                  </a:lnTo>
                  <a:lnTo>
                    <a:pt x="8287" y="8322"/>
                  </a:lnTo>
                  <a:lnTo>
                    <a:pt x="8048" y="8595"/>
                  </a:lnTo>
                  <a:lnTo>
                    <a:pt x="7860" y="8851"/>
                  </a:lnTo>
                  <a:lnTo>
                    <a:pt x="7689" y="9142"/>
                  </a:lnTo>
                  <a:lnTo>
                    <a:pt x="7536" y="9467"/>
                  </a:lnTo>
                  <a:lnTo>
                    <a:pt x="7399" y="9808"/>
                  </a:lnTo>
                  <a:lnTo>
                    <a:pt x="7331" y="10133"/>
                  </a:lnTo>
                  <a:lnTo>
                    <a:pt x="7262" y="10492"/>
                  </a:lnTo>
                  <a:lnTo>
                    <a:pt x="7262" y="10851"/>
                  </a:lnTo>
                  <a:lnTo>
                    <a:pt x="7262" y="11210"/>
                  </a:lnTo>
                  <a:lnTo>
                    <a:pt x="7331" y="11568"/>
                  </a:lnTo>
                  <a:lnTo>
                    <a:pt x="7399" y="11927"/>
                  </a:lnTo>
                  <a:lnTo>
                    <a:pt x="7536" y="12269"/>
                  </a:lnTo>
                  <a:lnTo>
                    <a:pt x="7689" y="12560"/>
                  </a:lnTo>
                  <a:lnTo>
                    <a:pt x="7860" y="12850"/>
                  </a:lnTo>
                  <a:lnTo>
                    <a:pt x="8048" y="13106"/>
                  </a:lnTo>
                  <a:lnTo>
                    <a:pt x="8287" y="13380"/>
                  </a:lnTo>
                  <a:lnTo>
                    <a:pt x="8544" y="13602"/>
                  </a:lnTo>
                  <a:lnTo>
                    <a:pt x="8834" y="13807"/>
                  </a:lnTo>
                  <a:lnTo>
                    <a:pt x="9142" y="13995"/>
                  </a:lnTo>
                  <a:lnTo>
                    <a:pt x="9432" y="14166"/>
                  </a:lnTo>
                  <a:lnTo>
                    <a:pt x="9757" y="14268"/>
                  </a:lnTo>
                  <a:lnTo>
                    <a:pt x="10082" y="14354"/>
                  </a:lnTo>
                  <a:lnTo>
                    <a:pt x="10441" y="14388"/>
                  </a:lnTo>
                  <a:lnTo>
                    <a:pt x="10817" y="14422"/>
                  </a:lnTo>
                  <a:close/>
                </a:path>
              </a:pathLst>
            </a:custGeom>
            <a:solidFill>
              <a:srgbClr val="C0C0C0"/>
            </a:solidFill>
            <a:ln w="9525">
              <a:miter lim="800000"/>
              <a:headEnd/>
              <a:tailEnd/>
            </a:ln>
            <a:effectLst/>
            <a:scene3d>
              <a:camera prst="legacyPerspectiveFront">
                <a:rot lat="20099999" lon="1500000" rev="0"/>
              </a:camera>
              <a:lightRig rig="legacyFlat4" dir="b"/>
            </a:scene3d>
            <a:sp3d extrusionH="430200" prstMaterial="legacyMatte">
              <a:bevelT w="13500" h="13500" prst="angle"/>
              <a:bevelB w="13500" h="13500" prst="angle"/>
              <a:extrusionClr>
                <a:srgbClr val="C0C0C0"/>
              </a:extrusionClr>
            </a:sp3d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flatTx/>
            </a:bodyPr>
            <a:lstStyle/>
            <a:p>
              <a:endParaRPr lang="en-GB"/>
            </a:p>
          </p:txBody>
        </p:sp>
        <p:sp>
          <p:nvSpPr>
            <p:cNvPr id="37" name="AutoShape 4"/>
            <p:cNvSpPr>
              <a:spLocks noEditPoints="1" noChangeArrowheads="1"/>
            </p:cNvSpPr>
            <p:nvPr/>
          </p:nvSpPr>
          <p:spPr bwMode="auto">
            <a:xfrm>
              <a:off x="1632" y="1680"/>
              <a:ext cx="1429" cy="1253"/>
            </a:xfrm>
            <a:custGeom>
              <a:avLst/>
              <a:gdLst>
                <a:gd name="T0" fmla="*/ 10800 w 21600"/>
                <a:gd name="T1" fmla="*/ 0 h 21600"/>
                <a:gd name="T2" fmla="*/ 21600 w 21600"/>
                <a:gd name="T3" fmla="*/ 10800 h 21600"/>
                <a:gd name="T4" fmla="*/ 10800 w 21600"/>
                <a:gd name="T5" fmla="*/ 21600 h 21600"/>
                <a:gd name="T6" fmla="*/ 0 w 21600"/>
                <a:gd name="T7" fmla="*/ 10800 h 21600"/>
                <a:gd name="T8" fmla="*/ 4374 w 21600"/>
                <a:gd name="T9" fmla="*/ 3964 h 21600"/>
                <a:gd name="T10" fmla="*/ 17841 w 21600"/>
                <a:gd name="T11" fmla="*/ 17635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T8" t="T9" r="T10" b="T11"/>
              <a:pathLst>
                <a:path w="21600" h="21600">
                  <a:moveTo>
                    <a:pt x="9689" y="1725"/>
                  </a:moveTo>
                  <a:lnTo>
                    <a:pt x="10304" y="85"/>
                  </a:lnTo>
                  <a:lnTo>
                    <a:pt x="11637" y="85"/>
                  </a:lnTo>
                  <a:lnTo>
                    <a:pt x="12303" y="1777"/>
                  </a:lnTo>
                  <a:lnTo>
                    <a:pt x="13072" y="1931"/>
                  </a:lnTo>
                  <a:lnTo>
                    <a:pt x="14303" y="598"/>
                  </a:lnTo>
                  <a:lnTo>
                    <a:pt x="15533" y="1110"/>
                  </a:lnTo>
                  <a:lnTo>
                    <a:pt x="15584" y="2905"/>
                  </a:lnTo>
                  <a:lnTo>
                    <a:pt x="16405" y="3520"/>
                  </a:lnTo>
                  <a:lnTo>
                    <a:pt x="17891" y="2751"/>
                  </a:lnTo>
                  <a:lnTo>
                    <a:pt x="18917" y="3674"/>
                  </a:lnTo>
                  <a:lnTo>
                    <a:pt x="18199" y="5314"/>
                  </a:lnTo>
                  <a:lnTo>
                    <a:pt x="18763" y="6083"/>
                  </a:lnTo>
                  <a:lnTo>
                    <a:pt x="20403" y="6032"/>
                  </a:lnTo>
                  <a:lnTo>
                    <a:pt x="20865" y="7211"/>
                  </a:lnTo>
                  <a:lnTo>
                    <a:pt x="19737" y="8185"/>
                  </a:lnTo>
                  <a:lnTo>
                    <a:pt x="20096" y="9723"/>
                  </a:lnTo>
                  <a:lnTo>
                    <a:pt x="21634" y="10287"/>
                  </a:lnTo>
                  <a:lnTo>
                    <a:pt x="21582" y="11620"/>
                  </a:lnTo>
                  <a:lnTo>
                    <a:pt x="20147" y="12184"/>
                  </a:lnTo>
                  <a:lnTo>
                    <a:pt x="19942" y="13158"/>
                  </a:lnTo>
                  <a:lnTo>
                    <a:pt x="21070" y="14234"/>
                  </a:lnTo>
                  <a:lnTo>
                    <a:pt x="20608" y="15362"/>
                  </a:lnTo>
                  <a:lnTo>
                    <a:pt x="19019" y="15465"/>
                  </a:lnTo>
                  <a:lnTo>
                    <a:pt x="18404" y="16439"/>
                  </a:lnTo>
                  <a:lnTo>
                    <a:pt x="19122" y="17925"/>
                  </a:lnTo>
                  <a:lnTo>
                    <a:pt x="18096" y="18797"/>
                  </a:lnTo>
                  <a:lnTo>
                    <a:pt x="16763" y="18284"/>
                  </a:lnTo>
                  <a:lnTo>
                    <a:pt x="15431" y="19002"/>
                  </a:lnTo>
                  <a:lnTo>
                    <a:pt x="15277" y="20848"/>
                  </a:lnTo>
                  <a:lnTo>
                    <a:pt x="14149" y="21155"/>
                  </a:lnTo>
                  <a:lnTo>
                    <a:pt x="13021" y="19925"/>
                  </a:lnTo>
                  <a:lnTo>
                    <a:pt x="12252" y="20181"/>
                  </a:lnTo>
                  <a:lnTo>
                    <a:pt x="11739" y="21668"/>
                  </a:lnTo>
                  <a:lnTo>
                    <a:pt x="10201" y="21668"/>
                  </a:lnTo>
                  <a:lnTo>
                    <a:pt x="9740" y="20130"/>
                  </a:lnTo>
                  <a:lnTo>
                    <a:pt x="8253" y="19771"/>
                  </a:lnTo>
                  <a:lnTo>
                    <a:pt x="7125" y="21001"/>
                  </a:lnTo>
                  <a:lnTo>
                    <a:pt x="5895" y="20489"/>
                  </a:lnTo>
                  <a:lnTo>
                    <a:pt x="5946" y="18592"/>
                  </a:lnTo>
                  <a:lnTo>
                    <a:pt x="5177" y="18131"/>
                  </a:lnTo>
                  <a:lnTo>
                    <a:pt x="3383" y="18848"/>
                  </a:lnTo>
                  <a:lnTo>
                    <a:pt x="2614" y="17874"/>
                  </a:lnTo>
                  <a:lnTo>
                    <a:pt x="3383" y="16182"/>
                  </a:lnTo>
                  <a:lnTo>
                    <a:pt x="2922" y="15465"/>
                  </a:lnTo>
                  <a:lnTo>
                    <a:pt x="922" y="15516"/>
                  </a:lnTo>
                  <a:lnTo>
                    <a:pt x="512" y="14234"/>
                  </a:lnTo>
                  <a:lnTo>
                    <a:pt x="1948" y="12901"/>
                  </a:lnTo>
                  <a:lnTo>
                    <a:pt x="1896" y="12184"/>
                  </a:lnTo>
                  <a:lnTo>
                    <a:pt x="0" y="11415"/>
                  </a:lnTo>
                  <a:lnTo>
                    <a:pt x="51" y="10031"/>
                  </a:lnTo>
                  <a:lnTo>
                    <a:pt x="1948" y="9313"/>
                  </a:lnTo>
                  <a:lnTo>
                    <a:pt x="2101" y="8595"/>
                  </a:lnTo>
                  <a:lnTo>
                    <a:pt x="615" y="7160"/>
                  </a:lnTo>
                  <a:lnTo>
                    <a:pt x="1127" y="5878"/>
                  </a:lnTo>
                  <a:lnTo>
                    <a:pt x="3178" y="5981"/>
                  </a:lnTo>
                  <a:lnTo>
                    <a:pt x="3588" y="5417"/>
                  </a:lnTo>
                  <a:lnTo>
                    <a:pt x="2819" y="3520"/>
                  </a:lnTo>
                  <a:lnTo>
                    <a:pt x="3742" y="2597"/>
                  </a:lnTo>
                  <a:lnTo>
                    <a:pt x="5536" y="3417"/>
                  </a:lnTo>
                  <a:lnTo>
                    <a:pt x="6049" y="3058"/>
                  </a:lnTo>
                  <a:lnTo>
                    <a:pt x="6100" y="1264"/>
                  </a:lnTo>
                  <a:lnTo>
                    <a:pt x="7228" y="700"/>
                  </a:lnTo>
                  <a:lnTo>
                    <a:pt x="8510" y="2033"/>
                  </a:lnTo>
                  <a:lnTo>
                    <a:pt x="9689" y="1725"/>
                  </a:lnTo>
                  <a:close/>
                  <a:moveTo>
                    <a:pt x="10817" y="14422"/>
                  </a:moveTo>
                  <a:lnTo>
                    <a:pt x="11175" y="14388"/>
                  </a:lnTo>
                  <a:lnTo>
                    <a:pt x="11534" y="14354"/>
                  </a:lnTo>
                  <a:lnTo>
                    <a:pt x="11893" y="14268"/>
                  </a:lnTo>
                  <a:lnTo>
                    <a:pt x="12218" y="14166"/>
                  </a:lnTo>
                  <a:lnTo>
                    <a:pt x="12508" y="13995"/>
                  </a:lnTo>
                  <a:lnTo>
                    <a:pt x="12816" y="13807"/>
                  </a:lnTo>
                  <a:lnTo>
                    <a:pt x="13106" y="13602"/>
                  </a:lnTo>
                  <a:lnTo>
                    <a:pt x="13329" y="13380"/>
                  </a:lnTo>
                  <a:lnTo>
                    <a:pt x="13568" y="13106"/>
                  </a:lnTo>
                  <a:lnTo>
                    <a:pt x="13790" y="12850"/>
                  </a:lnTo>
                  <a:lnTo>
                    <a:pt x="13961" y="12560"/>
                  </a:lnTo>
                  <a:lnTo>
                    <a:pt x="14115" y="12269"/>
                  </a:lnTo>
                  <a:lnTo>
                    <a:pt x="14217" y="11927"/>
                  </a:lnTo>
                  <a:lnTo>
                    <a:pt x="14320" y="11568"/>
                  </a:lnTo>
                  <a:lnTo>
                    <a:pt x="14388" y="11210"/>
                  </a:lnTo>
                  <a:lnTo>
                    <a:pt x="14388" y="10851"/>
                  </a:lnTo>
                  <a:lnTo>
                    <a:pt x="14388" y="10492"/>
                  </a:lnTo>
                  <a:lnTo>
                    <a:pt x="14320" y="10133"/>
                  </a:lnTo>
                  <a:lnTo>
                    <a:pt x="14217" y="9808"/>
                  </a:lnTo>
                  <a:lnTo>
                    <a:pt x="14115" y="9467"/>
                  </a:lnTo>
                  <a:lnTo>
                    <a:pt x="13961" y="9142"/>
                  </a:lnTo>
                  <a:lnTo>
                    <a:pt x="13790" y="8851"/>
                  </a:lnTo>
                  <a:lnTo>
                    <a:pt x="13568" y="8595"/>
                  </a:lnTo>
                  <a:lnTo>
                    <a:pt x="13329" y="8322"/>
                  </a:lnTo>
                  <a:lnTo>
                    <a:pt x="13106" y="8100"/>
                  </a:lnTo>
                  <a:lnTo>
                    <a:pt x="12816" y="7894"/>
                  </a:lnTo>
                  <a:lnTo>
                    <a:pt x="12508" y="7741"/>
                  </a:lnTo>
                  <a:lnTo>
                    <a:pt x="12218" y="7570"/>
                  </a:lnTo>
                  <a:lnTo>
                    <a:pt x="11893" y="7433"/>
                  </a:lnTo>
                  <a:lnTo>
                    <a:pt x="11534" y="7382"/>
                  </a:lnTo>
                  <a:lnTo>
                    <a:pt x="11175" y="7313"/>
                  </a:lnTo>
                  <a:lnTo>
                    <a:pt x="10817" y="7313"/>
                  </a:lnTo>
                  <a:lnTo>
                    <a:pt x="10441" y="7313"/>
                  </a:lnTo>
                  <a:lnTo>
                    <a:pt x="10082" y="7382"/>
                  </a:lnTo>
                  <a:lnTo>
                    <a:pt x="9757" y="7433"/>
                  </a:lnTo>
                  <a:lnTo>
                    <a:pt x="9432" y="7570"/>
                  </a:lnTo>
                  <a:lnTo>
                    <a:pt x="9142" y="7741"/>
                  </a:lnTo>
                  <a:lnTo>
                    <a:pt x="8834" y="7894"/>
                  </a:lnTo>
                  <a:lnTo>
                    <a:pt x="8544" y="8100"/>
                  </a:lnTo>
                  <a:lnTo>
                    <a:pt x="8287" y="8322"/>
                  </a:lnTo>
                  <a:lnTo>
                    <a:pt x="8048" y="8595"/>
                  </a:lnTo>
                  <a:lnTo>
                    <a:pt x="7860" y="8851"/>
                  </a:lnTo>
                  <a:lnTo>
                    <a:pt x="7689" y="9142"/>
                  </a:lnTo>
                  <a:lnTo>
                    <a:pt x="7536" y="9467"/>
                  </a:lnTo>
                  <a:lnTo>
                    <a:pt x="7399" y="9808"/>
                  </a:lnTo>
                  <a:lnTo>
                    <a:pt x="7331" y="10133"/>
                  </a:lnTo>
                  <a:lnTo>
                    <a:pt x="7262" y="10492"/>
                  </a:lnTo>
                  <a:lnTo>
                    <a:pt x="7262" y="10851"/>
                  </a:lnTo>
                  <a:lnTo>
                    <a:pt x="7262" y="11210"/>
                  </a:lnTo>
                  <a:lnTo>
                    <a:pt x="7331" y="11568"/>
                  </a:lnTo>
                  <a:lnTo>
                    <a:pt x="7399" y="11927"/>
                  </a:lnTo>
                  <a:lnTo>
                    <a:pt x="7536" y="12269"/>
                  </a:lnTo>
                  <a:lnTo>
                    <a:pt x="7689" y="12560"/>
                  </a:lnTo>
                  <a:lnTo>
                    <a:pt x="7860" y="12850"/>
                  </a:lnTo>
                  <a:lnTo>
                    <a:pt x="8048" y="13106"/>
                  </a:lnTo>
                  <a:lnTo>
                    <a:pt x="8287" y="13380"/>
                  </a:lnTo>
                  <a:lnTo>
                    <a:pt x="8544" y="13602"/>
                  </a:lnTo>
                  <a:lnTo>
                    <a:pt x="8834" y="13807"/>
                  </a:lnTo>
                  <a:lnTo>
                    <a:pt x="9142" y="13995"/>
                  </a:lnTo>
                  <a:lnTo>
                    <a:pt x="9432" y="14166"/>
                  </a:lnTo>
                  <a:lnTo>
                    <a:pt x="9757" y="14268"/>
                  </a:lnTo>
                  <a:lnTo>
                    <a:pt x="10082" y="14354"/>
                  </a:lnTo>
                  <a:lnTo>
                    <a:pt x="10441" y="14388"/>
                  </a:lnTo>
                  <a:lnTo>
                    <a:pt x="10817" y="14422"/>
                  </a:lnTo>
                  <a:close/>
                </a:path>
              </a:pathLst>
            </a:custGeom>
            <a:solidFill>
              <a:srgbClr val="C0C0C0"/>
            </a:solidFill>
            <a:ln w="9525">
              <a:miter lim="800000"/>
              <a:headEnd/>
              <a:tailEnd/>
            </a:ln>
            <a:effectLst/>
            <a:scene3d>
              <a:camera prst="legacyPerspectiveFront">
                <a:rot lat="20099999" lon="1500000" rev="0"/>
              </a:camera>
              <a:lightRig rig="legacyFlat4" dir="b"/>
            </a:scene3d>
            <a:sp3d extrusionH="430200" prstMaterial="legacyMatte">
              <a:bevelT w="13500" h="13500" prst="angle"/>
              <a:bevelB w="13500" h="13500" prst="angle"/>
              <a:extrusionClr>
                <a:srgbClr val="C0C0C0"/>
              </a:extrusionClr>
            </a:sp3d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flatTx/>
            </a:bodyPr>
            <a:lstStyle/>
            <a:p>
              <a:endParaRPr lang="en-GB"/>
            </a:p>
          </p:txBody>
        </p:sp>
        <p:sp>
          <p:nvSpPr>
            <p:cNvPr id="38" name="AutoShape 5"/>
            <p:cNvSpPr>
              <a:spLocks noEditPoints="1" noChangeArrowheads="1"/>
            </p:cNvSpPr>
            <p:nvPr/>
          </p:nvSpPr>
          <p:spPr bwMode="auto">
            <a:xfrm>
              <a:off x="2559" y="2142"/>
              <a:ext cx="1588" cy="1392"/>
            </a:xfrm>
            <a:custGeom>
              <a:avLst/>
              <a:gdLst>
                <a:gd name="T0" fmla="*/ 10800 w 21600"/>
                <a:gd name="T1" fmla="*/ 0 h 21600"/>
                <a:gd name="T2" fmla="*/ 21600 w 21600"/>
                <a:gd name="T3" fmla="*/ 10800 h 21600"/>
                <a:gd name="T4" fmla="*/ 10800 w 21600"/>
                <a:gd name="T5" fmla="*/ 21600 h 21600"/>
                <a:gd name="T6" fmla="*/ 0 w 21600"/>
                <a:gd name="T7" fmla="*/ 10800 h 21600"/>
                <a:gd name="T8" fmla="*/ 4374 w 21600"/>
                <a:gd name="T9" fmla="*/ 3964 h 21600"/>
                <a:gd name="T10" fmla="*/ 17841 w 21600"/>
                <a:gd name="T11" fmla="*/ 17635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T8" t="T9" r="T10" b="T11"/>
              <a:pathLst>
                <a:path w="21600" h="21600">
                  <a:moveTo>
                    <a:pt x="9689" y="1725"/>
                  </a:moveTo>
                  <a:lnTo>
                    <a:pt x="10304" y="85"/>
                  </a:lnTo>
                  <a:lnTo>
                    <a:pt x="11637" y="85"/>
                  </a:lnTo>
                  <a:lnTo>
                    <a:pt x="12303" y="1777"/>
                  </a:lnTo>
                  <a:lnTo>
                    <a:pt x="13072" y="1931"/>
                  </a:lnTo>
                  <a:lnTo>
                    <a:pt x="14303" y="598"/>
                  </a:lnTo>
                  <a:lnTo>
                    <a:pt x="15533" y="1110"/>
                  </a:lnTo>
                  <a:lnTo>
                    <a:pt x="15584" y="2905"/>
                  </a:lnTo>
                  <a:lnTo>
                    <a:pt x="16405" y="3520"/>
                  </a:lnTo>
                  <a:lnTo>
                    <a:pt x="17891" y="2751"/>
                  </a:lnTo>
                  <a:lnTo>
                    <a:pt x="18917" y="3674"/>
                  </a:lnTo>
                  <a:lnTo>
                    <a:pt x="18199" y="5314"/>
                  </a:lnTo>
                  <a:lnTo>
                    <a:pt x="18763" y="6083"/>
                  </a:lnTo>
                  <a:lnTo>
                    <a:pt x="20403" y="6032"/>
                  </a:lnTo>
                  <a:lnTo>
                    <a:pt x="20865" y="7211"/>
                  </a:lnTo>
                  <a:lnTo>
                    <a:pt x="19737" y="8185"/>
                  </a:lnTo>
                  <a:lnTo>
                    <a:pt x="20096" y="9723"/>
                  </a:lnTo>
                  <a:lnTo>
                    <a:pt x="21634" y="10287"/>
                  </a:lnTo>
                  <a:lnTo>
                    <a:pt x="21582" y="11620"/>
                  </a:lnTo>
                  <a:lnTo>
                    <a:pt x="20147" y="12184"/>
                  </a:lnTo>
                  <a:lnTo>
                    <a:pt x="19942" y="13158"/>
                  </a:lnTo>
                  <a:lnTo>
                    <a:pt x="21070" y="14234"/>
                  </a:lnTo>
                  <a:lnTo>
                    <a:pt x="20608" y="15362"/>
                  </a:lnTo>
                  <a:lnTo>
                    <a:pt x="19019" y="15465"/>
                  </a:lnTo>
                  <a:lnTo>
                    <a:pt x="18404" y="16439"/>
                  </a:lnTo>
                  <a:lnTo>
                    <a:pt x="19122" y="17925"/>
                  </a:lnTo>
                  <a:lnTo>
                    <a:pt x="18096" y="18797"/>
                  </a:lnTo>
                  <a:lnTo>
                    <a:pt x="16763" y="18284"/>
                  </a:lnTo>
                  <a:lnTo>
                    <a:pt x="15431" y="19002"/>
                  </a:lnTo>
                  <a:lnTo>
                    <a:pt x="15277" y="20848"/>
                  </a:lnTo>
                  <a:lnTo>
                    <a:pt x="14149" y="21155"/>
                  </a:lnTo>
                  <a:lnTo>
                    <a:pt x="13021" y="19925"/>
                  </a:lnTo>
                  <a:lnTo>
                    <a:pt x="12252" y="20181"/>
                  </a:lnTo>
                  <a:lnTo>
                    <a:pt x="11739" y="21668"/>
                  </a:lnTo>
                  <a:lnTo>
                    <a:pt x="10201" y="21668"/>
                  </a:lnTo>
                  <a:lnTo>
                    <a:pt x="9740" y="20130"/>
                  </a:lnTo>
                  <a:lnTo>
                    <a:pt x="8253" y="19771"/>
                  </a:lnTo>
                  <a:lnTo>
                    <a:pt x="7125" y="21001"/>
                  </a:lnTo>
                  <a:lnTo>
                    <a:pt x="5895" y="20489"/>
                  </a:lnTo>
                  <a:lnTo>
                    <a:pt x="5946" y="18592"/>
                  </a:lnTo>
                  <a:lnTo>
                    <a:pt x="5177" y="18131"/>
                  </a:lnTo>
                  <a:lnTo>
                    <a:pt x="3383" y="18848"/>
                  </a:lnTo>
                  <a:lnTo>
                    <a:pt x="2614" y="17874"/>
                  </a:lnTo>
                  <a:lnTo>
                    <a:pt x="3383" y="16182"/>
                  </a:lnTo>
                  <a:lnTo>
                    <a:pt x="2922" y="15465"/>
                  </a:lnTo>
                  <a:lnTo>
                    <a:pt x="922" y="15516"/>
                  </a:lnTo>
                  <a:lnTo>
                    <a:pt x="512" y="14234"/>
                  </a:lnTo>
                  <a:lnTo>
                    <a:pt x="1948" y="12901"/>
                  </a:lnTo>
                  <a:lnTo>
                    <a:pt x="1896" y="12184"/>
                  </a:lnTo>
                  <a:lnTo>
                    <a:pt x="0" y="11415"/>
                  </a:lnTo>
                  <a:lnTo>
                    <a:pt x="51" y="10031"/>
                  </a:lnTo>
                  <a:lnTo>
                    <a:pt x="1948" y="9313"/>
                  </a:lnTo>
                  <a:lnTo>
                    <a:pt x="2101" y="8595"/>
                  </a:lnTo>
                  <a:lnTo>
                    <a:pt x="615" y="7160"/>
                  </a:lnTo>
                  <a:lnTo>
                    <a:pt x="1127" y="5878"/>
                  </a:lnTo>
                  <a:lnTo>
                    <a:pt x="3178" y="5981"/>
                  </a:lnTo>
                  <a:lnTo>
                    <a:pt x="3588" y="5417"/>
                  </a:lnTo>
                  <a:lnTo>
                    <a:pt x="2819" y="3520"/>
                  </a:lnTo>
                  <a:lnTo>
                    <a:pt x="3742" y="2597"/>
                  </a:lnTo>
                  <a:lnTo>
                    <a:pt x="5536" y="3417"/>
                  </a:lnTo>
                  <a:lnTo>
                    <a:pt x="6049" y="3058"/>
                  </a:lnTo>
                  <a:lnTo>
                    <a:pt x="6100" y="1264"/>
                  </a:lnTo>
                  <a:lnTo>
                    <a:pt x="7228" y="700"/>
                  </a:lnTo>
                  <a:lnTo>
                    <a:pt x="8510" y="2033"/>
                  </a:lnTo>
                  <a:lnTo>
                    <a:pt x="9689" y="1725"/>
                  </a:lnTo>
                  <a:close/>
                  <a:moveTo>
                    <a:pt x="10817" y="14422"/>
                  </a:moveTo>
                  <a:lnTo>
                    <a:pt x="11175" y="14388"/>
                  </a:lnTo>
                  <a:lnTo>
                    <a:pt x="11534" y="14354"/>
                  </a:lnTo>
                  <a:lnTo>
                    <a:pt x="11893" y="14268"/>
                  </a:lnTo>
                  <a:lnTo>
                    <a:pt x="12218" y="14166"/>
                  </a:lnTo>
                  <a:lnTo>
                    <a:pt x="12508" y="13995"/>
                  </a:lnTo>
                  <a:lnTo>
                    <a:pt x="12816" y="13807"/>
                  </a:lnTo>
                  <a:lnTo>
                    <a:pt x="13106" y="13602"/>
                  </a:lnTo>
                  <a:lnTo>
                    <a:pt x="13329" y="13380"/>
                  </a:lnTo>
                  <a:lnTo>
                    <a:pt x="13568" y="13106"/>
                  </a:lnTo>
                  <a:lnTo>
                    <a:pt x="13790" y="12850"/>
                  </a:lnTo>
                  <a:lnTo>
                    <a:pt x="13961" y="12560"/>
                  </a:lnTo>
                  <a:lnTo>
                    <a:pt x="14115" y="12269"/>
                  </a:lnTo>
                  <a:lnTo>
                    <a:pt x="14217" y="11927"/>
                  </a:lnTo>
                  <a:lnTo>
                    <a:pt x="14320" y="11568"/>
                  </a:lnTo>
                  <a:lnTo>
                    <a:pt x="14388" y="11210"/>
                  </a:lnTo>
                  <a:lnTo>
                    <a:pt x="14388" y="10851"/>
                  </a:lnTo>
                  <a:lnTo>
                    <a:pt x="14388" y="10492"/>
                  </a:lnTo>
                  <a:lnTo>
                    <a:pt x="14320" y="10133"/>
                  </a:lnTo>
                  <a:lnTo>
                    <a:pt x="14217" y="9808"/>
                  </a:lnTo>
                  <a:lnTo>
                    <a:pt x="14115" y="9467"/>
                  </a:lnTo>
                  <a:lnTo>
                    <a:pt x="13961" y="9142"/>
                  </a:lnTo>
                  <a:lnTo>
                    <a:pt x="13790" y="8851"/>
                  </a:lnTo>
                  <a:lnTo>
                    <a:pt x="13568" y="8595"/>
                  </a:lnTo>
                  <a:lnTo>
                    <a:pt x="13329" y="8322"/>
                  </a:lnTo>
                  <a:lnTo>
                    <a:pt x="13106" y="8100"/>
                  </a:lnTo>
                  <a:lnTo>
                    <a:pt x="12816" y="7894"/>
                  </a:lnTo>
                  <a:lnTo>
                    <a:pt x="12508" y="7741"/>
                  </a:lnTo>
                  <a:lnTo>
                    <a:pt x="12218" y="7570"/>
                  </a:lnTo>
                  <a:lnTo>
                    <a:pt x="11893" y="7433"/>
                  </a:lnTo>
                  <a:lnTo>
                    <a:pt x="11534" y="7382"/>
                  </a:lnTo>
                  <a:lnTo>
                    <a:pt x="11175" y="7313"/>
                  </a:lnTo>
                  <a:lnTo>
                    <a:pt x="10817" y="7313"/>
                  </a:lnTo>
                  <a:lnTo>
                    <a:pt x="10441" y="7313"/>
                  </a:lnTo>
                  <a:lnTo>
                    <a:pt x="10082" y="7382"/>
                  </a:lnTo>
                  <a:lnTo>
                    <a:pt x="9757" y="7433"/>
                  </a:lnTo>
                  <a:lnTo>
                    <a:pt x="9432" y="7570"/>
                  </a:lnTo>
                  <a:lnTo>
                    <a:pt x="9142" y="7741"/>
                  </a:lnTo>
                  <a:lnTo>
                    <a:pt x="8834" y="7894"/>
                  </a:lnTo>
                  <a:lnTo>
                    <a:pt x="8544" y="8100"/>
                  </a:lnTo>
                  <a:lnTo>
                    <a:pt x="8287" y="8322"/>
                  </a:lnTo>
                  <a:lnTo>
                    <a:pt x="8048" y="8595"/>
                  </a:lnTo>
                  <a:lnTo>
                    <a:pt x="7860" y="8851"/>
                  </a:lnTo>
                  <a:lnTo>
                    <a:pt x="7689" y="9142"/>
                  </a:lnTo>
                  <a:lnTo>
                    <a:pt x="7536" y="9467"/>
                  </a:lnTo>
                  <a:lnTo>
                    <a:pt x="7399" y="9808"/>
                  </a:lnTo>
                  <a:lnTo>
                    <a:pt x="7331" y="10133"/>
                  </a:lnTo>
                  <a:lnTo>
                    <a:pt x="7262" y="10492"/>
                  </a:lnTo>
                  <a:lnTo>
                    <a:pt x="7262" y="10851"/>
                  </a:lnTo>
                  <a:lnTo>
                    <a:pt x="7262" y="11210"/>
                  </a:lnTo>
                  <a:lnTo>
                    <a:pt x="7331" y="11568"/>
                  </a:lnTo>
                  <a:lnTo>
                    <a:pt x="7399" y="11927"/>
                  </a:lnTo>
                  <a:lnTo>
                    <a:pt x="7536" y="12269"/>
                  </a:lnTo>
                  <a:lnTo>
                    <a:pt x="7689" y="12560"/>
                  </a:lnTo>
                  <a:lnTo>
                    <a:pt x="7860" y="12850"/>
                  </a:lnTo>
                  <a:lnTo>
                    <a:pt x="8048" y="13106"/>
                  </a:lnTo>
                  <a:lnTo>
                    <a:pt x="8287" y="13380"/>
                  </a:lnTo>
                  <a:lnTo>
                    <a:pt x="8544" y="13602"/>
                  </a:lnTo>
                  <a:lnTo>
                    <a:pt x="8834" y="13807"/>
                  </a:lnTo>
                  <a:lnTo>
                    <a:pt x="9142" y="13995"/>
                  </a:lnTo>
                  <a:lnTo>
                    <a:pt x="9432" y="14166"/>
                  </a:lnTo>
                  <a:lnTo>
                    <a:pt x="9757" y="14268"/>
                  </a:lnTo>
                  <a:lnTo>
                    <a:pt x="10082" y="14354"/>
                  </a:lnTo>
                  <a:lnTo>
                    <a:pt x="10441" y="14388"/>
                  </a:lnTo>
                  <a:lnTo>
                    <a:pt x="10817" y="14422"/>
                  </a:lnTo>
                  <a:close/>
                </a:path>
              </a:pathLst>
            </a:custGeom>
            <a:solidFill>
              <a:srgbClr val="C0C0C0"/>
            </a:solidFill>
            <a:ln w="9525">
              <a:miter lim="800000"/>
              <a:headEnd/>
              <a:tailEnd/>
            </a:ln>
            <a:effectLst/>
            <a:scene3d>
              <a:camera prst="legacyPerspectiveFront">
                <a:rot lat="20099999" lon="1500000" rev="0"/>
              </a:camera>
              <a:lightRig rig="legacyFlat4" dir="b"/>
            </a:scene3d>
            <a:sp3d extrusionH="430200" prstMaterial="legacyMatte">
              <a:bevelT w="13500" h="13500" prst="angle"/>
              <a:bevelB w="13500" h="13500" prst="angle"/>
              <a:extrusionClr>
                <a:srgbClr val="C0C0C0"/>
              </a:extrusionClr>
            </a:sp3d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flatTx/>
            </a:bodyPr>
            <a:lstStyle/>
            <a:p>
              <a:endParaRPr lang="en-GB"/>
            </a:p>
          </p:txBody>
        </p:sp>
      </p:grpSp>
      <p:grpSp>
        <p:nvGrpSpPr>
          <p:cNvPr id="41" name="Group 2"/>
          <p:cNvGrpSpPr>
            <a:grpSpLocks/>
          </p:cNvGrpSpPr>
          <p:nvPr/>
        </p:nvGrpSpPr>
        <p:grpSpPr bwMode="auto">
          <a:xfrm>
            <a:off x="4665807" y="3480558"/>
            <a:ext cx="788185" cy="677420"/>
            <a:chOff x="1632" y="1248"/>
            <a:chExt cx="2682" cy="2286"/>
          </a:xfrm>
        </p:grpSpPr>
        <p:sp>
          <p:nvSpPr>
            <p:cNvPr id="42" name="Gear"/>
            <p:cNvSpPr>
              <a:spLocks noEditPoints="1" noChangeArrowheads="1"/>
            </p:cNvSpPr>
            <p:nvPr/>
          </p:nvSpPr>
          <p:spPr bwMode="auto">
            <a:xfrm>
              <a:off x="3119" y="1248"/>
              <a:ext cx="1195" cy="1048"/>
            </a:xfrm>
            <a:custGeom>
              <a:avLst/>
              <a:gdLst>
                <a:gd name="T0" fmla="*/ 10800 w 21600"/>
                <a:gd name="T1" fmla="*/ 0 h 21600"/>
                <a:gd name="T2" fmla="*/ 21600 w 21600"/>
                <a:gd name="T3" fmla="*/ 10800 h 21600"/>
                <a:gd name="T4" fmla="*/ 10800 w 21600"/>
                <a:gd name="T5" fmla="*/ 21600 h 21600"/>
                <a:gd name="T6" fmla="*/ 0 w 21600"/>
                <a:gd name="T7" fmla="*/ 10800 h 21600"/>
                <a:gd name="T8" fmla="*/ 4374 w 21600"/>
                <a:gd name="T9" fmla="*/ 3964 h 21600"/>
                <a:gd name="T10" fmla="*/ 17841 w 21600"/>
                <a:gd name="T11" fmla="*/ 17635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T8" t="T9" r="T10" b="T11"/>
              <a:pathLst>
                <a:path w="21600" h="21600">
                  <a:moveTo>
                    <a:pt x="9689" y="1725"/>
                  </a:moveTo>
                  <a:lnTo>
                    <a:pt x="10304" y="85"/>
                  </a:lnTo>
                  <a:lnTo>
                    <a:pt x="11637" y="85"/>
                  </a:lnTo>
                  <a:lnTo>
                    <a:pt x="12303" y="1777"/>
                  </a:lnTo>
                  <a:lnTo>
                    <a:pt x="13072" y="1931"/>
                  </a:lnTo>
                  <a:lnTo>
                    <a:pt x="14303" y="598"/>
                  </a:lnTo>
                  <a:lnTo>
                    <a:pt x="15533" y="1110"/>
                  </a:lnTo>
                  <a:lnTo>
                    <a:pt x="15584" y="2905"/>
                  </a:lnTo>
                  <a:lnTo>
                    <a:pt x="16405" y="3520"/>
                  </a:lnTo>
                  <a:lnTo>
                    <a:pt x="17891" y="2751"/>
                  </a:lnTo>
                  <a:lnTo>
                    <a:pt x="18917" y="3674"/>
                  </a:lnTo>
                  <a:lnTo>
                    <a:pt x="18199" y="5314"/>
                  </a:lnTo>
                  <a:lnTo>
                    <a:pt x="18763" y="6083"/>
                  </a:lnTo>
                  <a:lnTo>
                    <a:pt x="20403" y="6032"/>
                  </a:lnTo>
                  <a:lnTo>
                    <a:pt x="20865" y="7211"/>
                  </a:lnTo>
                  <a:lnTo>
                    <a:pt x="19737" y="8185"/>
                  </a:lnTo>
                  <a:lnTo>
                    <a:pt x="20096" y="9723"/>
                  </a:lnTo>
                  <a:lnTo>
                    <a:pt x="21634" y="10287"/>
                  </a:lnTo>
                  <a:lnTo>
                    <a:pt x="21582" y="11620"/>
                  </a:lnTo>
                  <a:lnTo>
                    <a:pt x="20147" y="12184"/>
                  </a:lnTo>
                  <a:lnTo>
                    <a:pt x="19942" y="13158"/>
                  </a:lnTo>
                  <a:lnTo>
                    <a:pt x="21070" y="14234"/>
                  </a:lnTo>
                  <a:lnTo>
                    <a:pt x="20608" y="15362"/>
                  </a:lnTo>
                  <a:lnTo>
                    <a:pt x="19019" y="15465"/>
                  </a:lnTo>
                  <a:lnTo>
                    <a:pt x="18404" y="16439"/>
                  </a:lnTo>
                  <a:lnTo>
                    <a:pt x="19122" y="17925"/>
                  </a:lnTo>
                  <a:lnTo>
                    <a:pt x="18096" y="18797"/>
                  </a:lnTo>
                  <a:lnTo>
                    <a:pt x="16763" y="18284"/>
                  </a:lnTo>
                  <a:lnTo>
                    <a:pt x="15431" y="19002"/>
                  </a:lnTo>
                  <a:lnTo>
                    <a:pt x="15277" y="20848"/>
                  </a:lnTo>
                  <a:lnTo>
                    <a:pt x="14149" y="21155"/>
                  </a:lnTo>
                  <a:lnTo>
                    <a:pt x="13021" y="19925"/>
                  </a:lnTo>
                  <a:lnTo>
                    <a:pt x="12252" y="20181"/>
                  </a:lnTo>
                  <a:lnTo>
                    <a:pt x="11739" y="21668"/>
                  </a:lnTo>
                  <a:lnTo>
                    <a:pt x="10201" y="21668"/>
                  </a:lnTo>
                  <a:lnTo>
                    <a:pt x="9740" y="20130"/>
                  </a:lnTo>
                  <a:lnTo>
                    <a:pt x="8253" y="19771"/>
                  </a:lnTo>
                  <a:lnTo>
                    <a:pt x="7125" y="21001"/>
                  </a:lnTo>
                  <a:lnTo>
                    <a:pt x="5895" y="20489"/>
                  </a:lnTo>
                  <a:lnTo>
                    <a:pt x="5946" y="18592"/>
                  </a:lnTo>
                  <a:lnTo>
                    <a:pt x="5177" y="18131"/>
                  </a:lnTo>
                  <a:lnTo>
                    <a:pt x="3383" y="18848"/>
                  </a:lnTo>
                  <a:lnTo>
                    <a:pt x="2614" y="17874"/>
                  </a:lnTo>
                  <a:lnTo>
                    <a:pt x="3383" y="16182"/>
                  </a:lnTo>
                  <a:lnTo>
                    <a:pt x="2922" y="15465"/>
                  </a:lnTo>
                  <a:lnTo>
                    <a:pt x="922" y="15516"/>
                  </a:lnTo>
                  <a:lnTo>
                    <a:pt x="512" y="14234"/>
                  </a:lnTo>
                  <a:lnTo>
                    <a:pt x="1948" y="12901"/>
                  </a:lnTo>
                  <a:lnTo>
                    <a:pt x="1896" y="12184"/>
                  </a:lnTo>
                  <a:lnTo>
                    <a:pt x="0" y="11415"/>
                  </a:lnTo>
                  <a:lnTo>
                    <a:pt x="51" y="10031"/>
                  </a:lnTo>
                  <a:lnTo>
                    <a:pt x="1948" y="9313"/>
                  </a:lnTo>
                  <a:lnTo>
                    <a:pt x="2101" y="8595"/>
                  </a:lnTo>
                  <a:lnTo>
                    <a:pt x="615" y="7160"/>
                  </a:lnTo>
                  <a:lnTo>
                    <a:pt x="1127" y="5878"/>
                  </a:lnTo>
                  <a:lnTo>
                    <a:pt x="3178" y="5981"/>
                  </a:lnTo>
                  <a:lnTo>
                    <a:pt x="3588" y="5417"/>
                  </a:lnTo>
                  <a:lnTo>
                    <a:pt x="2819" y="3520"/>
                  </a:lnTo>
                  <a:lnTo>
                    <a:pt x="3742" y="2597"/>
                  </a:lnTo>
                  <a:lnTo>
                    <a:pt x="5536" y="3417"/>
                  </a:lnTo>
                  <a:lnTo>
                    <a:pt x="6049" y="3058"/>
                  </a:lnTo>
                  <a:lnTo>
                    <a:pt x="6100" y="1264"/>
                  </a:lnTo>
                  <a:lnTo>
                    <a:pt x="7228" y="700"/>
                  </a:lnTo>
                  <a:lnTo>
                    <a:pt x="8510" y="2033"/>
                  </a:lnTo>
                  <a:lnTo>
                    <a:pt x="9689" y="1725"/>
                  </a:lnTo>
                  <a:close/>
                  <a:moveTo>
                    <a:pt x="10817" y="14422"/>
                  </a:moveTo>
                  <a:lnTo>
                    <a:pt x="11175" y="14388"/>
                  </a:lnTo>
                  <a:lnTo>
                    <a:pt x="11534" y="14354"/>
                  </a:lnTo>
                  <a:lnTo>
                    <a:pt x="11893" y="14268"/>
                  </a:lnTo>
                  <a:lnTo>
                    <a:pt x="12218" y="14166"/>
                  </a:lnTo>
                  <a:lnTo>
                    <a:pt x="12508" y="13995"/>
                  </a:lnTo>
                  <a:lnTo>
                    <a:pt x="12816" y="13807"/>
                  </a:lnTo>
                  <a:lnTo>
                    <a:pt x="13106" y="13602"/>
                  </a:lnTo>
                  <a:lnTo>
                    <a:pt x="13329" y="13380"/>
                  </a:lnTo>
                  <a:lnTo>
                    <a:pt x="13568" y="13106"/>
                  </a:lnTo>
                  <a:lnTo>
                    <a:pt x="13790" y="12850"/>
                  </a:lnTo>
                  <a:lnTo>
                    <a:pt x="13961" y="12560"/>
                  </a:lnTo>
                  <a:lnTo>
                    <a:pt x="14115" y="12269"/>
                  </a:lnTo>
                  <a:lnTo>
                    <a:pt x="14217" y="11927"/>
                  </a:lnTo>
                  <a:lnTo>
                    <a:pt x="14320" y="11568"/>
                  </a:lnTo>
                  <a:lnTo>
                    <a:pt x="14388" y="11210"/>
                  </a:lnTo>
                  <a:lnTo>
                    <a:pt x="14388" y="10851"/>
                  </a:lnTo>
                  <a:lnTo>
                    <a:pt x="14388" y="10492"/>
                  </a:lnTo>
                  <a:lnTo>
                    <a:pt x="14320" y="10133"/>
                  </a:lnTo>
                  <a:lnTo>
                    <a:pt x="14217" y="9808"/>
                  </a:lnTo>
                  <a:lnTo>
                    <a:pt x="14115" y="9467"/>
                  </a:lnTo>
                  <a:lnTo>
                    <a:pt x="13961" y="9142"/>
                  </a:lnTo>
                  <a:lnTo>
                    <a:pt x="13790" y="8851"/>
                  </a:lnTo>
                  <a:lnTo>
                    <a:pt x="13568" y="8595"/>
                  </a:lnTo>
                  <a:lnTo>
                    <a:pt x="13329" y="8322"/>
                  </a:lnTo>
                  <a:lnTo>
                    <a:pt x="13106" y="8100"/>
                  </a:lnTo>
                  <a:lnTo>
                    <a:pt x="12816" y="7894"/>
                  </a:lnTo>
                  <a:lnTo>
                    <a:pt x="12508" y="7741"/>
                  </a:lnTo>
                  <a:lnTo>
                    <a:pt x="12218" y="7570"/>
                  </a:lnTo>
                  <a:lnTo>
                    <a:pt x="11893" y="7433"/>
                  </a:lnTo>
                  <a:lnTo>
                    <a:pt x="11534" y="7382"/>
                  </a:lnTo>
                  <a:lnTo>
                    <a:pt x="11175" y="7313"/>
                  </a:lnTo>
                  <a:lnTo>
                    <a:pt x="10817" y="7313"/>
                  </a:lnTo>
                  <a:lnTo>
                    <a:pt x="10441" y="7313"/>
                  </a:lnTo>
                  <a:lnTo>
                    <a:pt x="10082" y="7382"/>
                  </a:lnTo>
                  <a:lnTo>
                    <a:pt x="9757" y="7433"/>
                  </a:lnTo>
                  <a:lnTo>
                    <a:pt x="9432" y="7570"/>
                  </a:lnTo>
                  <a:lnTo>
                    <a:pt x="9142" y="7741"/>
                  </a:lnTo>
                  <a:lnTo>
                    <a:pt x="8834" y="7894"/>
                  </a:lnTo>
                  <a:lnTo>
                    <a:pt x="8544" y="8100"/>
                  </a:lnTo>
                  <a:lnTo>
                    <a:pt x="8287" y="8322"/>
                  </a:lnTo>
                  <a:lnTo>
                    <a:pt x="8048" y="8595"/>
                  </a:lnTo>
                  <a:lnTo>
                    <a:pt x="7860" y="8851"/>
                  </a:lnTo>
                  <a:lnTo>
                    <a:pt x="7689" y="9142"/>
                  </a:lnTo>
                  <a:lnTo>
                    <a:pt x="7536" y="9467"/>
                  </a:lnTo>
                  <a:lnTo>
                    <a:pt x="7399" y="9808"/>
                  </a:lnTo>
                  <a:lnTo>
                    <a:pt x="7331" y="10133"/>
                  </a:lnTo>
                  <a:lnTo>
                    <a:pt x="7262" y="10492"/>
                  </a:lnTo>
                  <a:lnTo>
                    <a:pt x="7262" y="10851"/>
                  </a:lnTo>
                  <a:lnTo>
                    <a:pt x="7262" y="11210"/>
                  </a:lnTo>
                  <a:lnTo>
                    <a:pt x="7331" y="11568"/>
                  </a:lnTo>
                  <a:lnTo>
                    <a:pt x="7399" y="11927"/>
                  </a:lnTo>
                  <a:lnTo>
                    <a:pt x="7536" y="12269"/>
                  </a:lnTo>
                  <a:lnTo>
                    <a:pt x="7689" y="12560"/>
                  </a:lnTo>
                  <a:lnTo>
                    <a:pt x="7860" y="12850"/>
                  </a:lnTo>
                  <a:lnTo>
                    <a:pt x="8048" y="13106"/>
                  </a:lnTo>
                  <a:lnTo>
                    <a:pt x="8287" y="13380"/>
                  </a:lnTo>
                  <a:lnTo>
                    <a:pt x="8544" y="13602"/>
                  </a:lnTo>
                  <a:lnTo>
                    <a:pt x="8834" y="13807"/>
                  </a:lnTo>
                  <a:lnTo>
                    <a:pt x="9142" y="13995"/>
                  </a:lnTo>
                  <a:lnTo>
                    <a:pt x="9432" y="14166"/>
                  </a:lnTo>
                  <a:lnTo>
                    <a:pt x="9757" y="14268"/>
                  </a:lnTo>
                  <a:lnTo>
                    <a:pt x="10082" y="14354"/>
                  </a:lnTo>
                  <a:lnTo>
                    <a:pt x="10441" y="14388"/>
                  </a:lnTo>
                  <a:lnTo>
                    <a:pt x="10817" y="14422"/>
                  </a:lnTo>
                  <a:close/>
                </a:path>
              </a:pathLst>
            </a:custGeom>
            <a:solidFill>
              <a:srgbClr val="C0C0C0"/>
            </a:solidFill>
            <a:ln w="9525">
              <a:miter lim="800000"/>
              <a:headEnd/>
              <a:tailEnd/>
            </a:ln>
            <a:effectLst/>
            <a:scene3d>
              <a:camera prst="legacyPerspectiveFront">
                <a:rot lat="20099999" lon="1500000" rev="0"/>
              </a:camera>
              <a:lightRig rig="legacyFlat4" dir="b"/>
            </a:scene3d>
            <a:sp3d extrusionH="430200" prstMaterial="legacyMatte">
              <a:bevelT w="13500" h="13500" prst="angle"/>
              <a:bevelB w="13500" h="13500" prst="angle"/>
              <a:extrusionClr>
                <a:srgbClr val="C0C0C0"/>
              </a:extrusionClr>
            </a:sp3d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flatTx/>
            </a:bodyPr>
            <a:lstStyle/>
            <a:p>
              <a:endParaRPr lang="en-GB"/>
            </a:p>
          </p:txBody>
        </p:sp>
        <p:sp>
          <p:nvSpPr>
            <p:cNvPr id="43" name="AutoShape 4"/>
            <p:cNvSpPr>
              <a:spLocks noEditPoints="1" noChangeArrowheads="1"/>
            </p:cNvSpPr>
            <p:nvPr/>
          </p:nvSpPr>
          <p:spPr bwMode="auto">
            <a:xfrm>
              <a:off x="1632" y="1680"/>
              <a:ext cx="1429" cy="1253"/>
            </a:xfrm>
            <a:custGeom>
              <a:avLst/>
              <a:gdLst>
                <a:gd name="T0" fmla="*/ 10800 w 21600"/>
                <a:gd name="T1" fmla="*/ 0 h 21600"/>
                <a:gd name="T2" fmla="*/ 21600 w 21600"/>
                <a:gd name="T3" fmla="*/ 10800 h 21600"/>
                <a:gd name="T4" fmla="*/ 10800 w 21600"/>
                <a:gd name="T5" fmla="*/ 21600 h 21600"/>
                <a:gd name="T6" fmla="*/ 0 w 21600"/>
                <a:gd name="T7" fmla="*/ 10800 h 21600"/>
                <a:gd name="T8" fmla="*/ 4374 w 21600"/>
                <a:gd name="T9" fmla="*/ 3964 h 21600"/>
                <a:gd name="T10" fmla="*/ 17841 w 21600"/>
                <a:gd name="T11" fmla="*/ 17635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T8" t="T9" r="T10" b="T11"/>
              <a:pathLst>
                <a:path w="21600" h="21600">
                  <a:moveTo>
                    <a:pt x="9689" y="1725"/>
                  </a:moveTo>
                  <a:lnTo>
                    <a:pt x="10304" y="85"/>
                  </a:lnTo>
                  <a:lnTo>
                    <a:pt x="11637" y="85"/>
                  </a:lnTo>
                  <a:lnTo>
                    <a:pt x="12303" y="1777"/>
                  </a:lnTo>
                  <a:lnTo>
                    <a:pt x="13072" y="1931"/>
                  </a:lnTo>
                  <a:lnTo>
                    <a:pt x="14303" y="598"/>
                  </a:lnTo>
                  <a:lnTo>
                    <a:pt x="15533" y="1110"/>
                  </a:lnTo>
                  <a:lnTo>
                    <a:pt x="15584" y="2905"/>
                  </a:lnTo>
                  <a:lnTo>
                    <a:pt x="16405" y="3520"/>
                  </a:lnTo>
                  <a:lnTo>
                    <a:pt x="17891" y="2751"/>
                  </a:lnTo>
                  <a:lnTo>
                    <a:pt x="18917" y="3674"/>
                  </a:lnTo>
                  <a:lnTo>
                    <a:pt x="18199" y="5314"/>
                  </a:lnTo>
                  <a:lnTo>
                    <a:pt x="18763" y="6083"/>
                  </a:lnTo>
                  <a:lnTo>
                    <a:pt x="20403" y="6032"/>
                  </a:lnTo>
                  <a:lnTo>
                    <a:pt x="20865" y="7211"/>
                  </a:lnTo>
                  <a:lnTo>
                    <a:pt x="19737" y="8185"/>
                  </a:lnTo>
                  <a:lnTo>
                    <a:pt x="20096" y="9723"/>
                  </a:lnTo>
                  <a:lnTo>
                    <a:pt x="21634" y="10287"/>
                  </a:lnTo>
                  <a:lnTo>
                    <a:pt x="21582" y="11620"/>
                  </a:lnTo>
                  <a:lnTo>
                    <a:pt x="20147" y="12184"/>
                  </a:lnTo>
                  <a:lnTo>
                    <a:pt x="19942" y="13158"/>
                  </a:lnTo>
                  <a:lnTo>
                    <a:pt x="21070" y="14234"/>
                  </a:lnTo>
                  <a:lnTo>
                    <a:pt x="20608" y="15362"/>
                  </a:lnTo>
                  <a:lnTo>
                    <a:pt x="19019" y="15465"/>
                  </a:lnTo>
                  <a:lnTo>
                    <a:pt x="18404" y="16439"/>
                  </a:lnTo>
                  <a:lnTo>
                    <a:pt x="19122" y="17925"/>
                  </a:lnTo>
                  <a:lnTo>
                    <a:pt x="18096" y="18797"/>
                  </a:lnTo>
                  <a:lnTo>
                    <a:pt x="16763" y="18284"/>
                  </a:lnTo>
                  <a:lnTo>
                    <a:pt x="15431" y="19002"/>
                  </a:lnTo>
                  <a:lnTo>
                    <a:pt x="15277" y="20848"/>
                  </a:lnTo>
                  <a:lnTo>
                    <a:pt x="14149" y="21155"/>
                  </a:lnTo>
                  <a:lnTo>
                    <a:pt x="13021" y="19925"/>
                  </a:lnTo>
                  <a:lnTo>
                    <a:pt x="12252" y="20181"/>
                  </a:lnTo>
                  <a:lnTo>
                    <a:pt x="11739" y="21668"/>
                  </a:lnTo>
                  <a:lnTo>
                    <a:pt x="10201" y="21668"/>
                  </a:lnTo>
                  <a:lnTo>
                    <a:pt x="9740" y="20130"/>
                  </a:lnTo>
                  <a:lnTo>
                    <a:pt x="8253" y="19771"/>
                  </a:lnTo>
                  <a:lnTo>
                    <a:pt x="7125" y="21001"/>
                  </a:lnTo>
                  <a:lnTo>
                    <a:pt x="5895" y="20489"/>
                  </a:lnTo>
                  <a:lnTo>
                    <a:pt x="5946" y="18592"/>
                  </a:lnTo>
                  <a:lnTo>
                    <a:pt x="5177" y="18131"/>
                  </a:lnTo>
                  <a:lnTo>
                    <a:pt x="3383" y="18848"/>
                  </a:lnTo>
                  <a:lnTo>
                    <a:pt x="2614" y="17874"/>
                  </a:lnTo>
                  <a:lnTo>
                    <a:pt x="3383" y="16182"/>
                  </a:lnTo>
                  <a:lnTo>
                    <a:pt x="2922" y="15465"/>
                  </a:lnTo>
                  <a:lnTo>
                    <a:pt x="922" y="15516"/>
                  </a:lnTo>
                  <a:lnTo>
                    <a:pt x="512" y="14234"/>
                  </a:lnTo>
                  <a:lnTo>
                    <a:pt x="1948" y="12901"/>
                  </a:lnTo>
                  <a:lnTo>
                    <a:pt x="1896" y="12184"/>
                  </a:lnTo>
                  <a:lnTo>
                    <a:pt x="0" y="11415"/>
                  </a:lnTo>
                  <a:lnTo>
                    <a:pt x="51" y="10031"/>
                  </a:lnTo>
                  <a:lnTo>
                    <a:pt x="1948" y="9313"/>
                  </a:lnTo>
                  <a:lnTo>
                    <a:pt x="2101" y="8595"/>
                  </a:lnTo>
                  <a:lnTo>
                    <a:pt x="615" y="7160"/>
                  </a:lnTo>
                  <a:lnTo>
                    <a:pt x="1127" y="5878"/>
                  </a:lnTo>
                  <a:lnTo>
                    <a:pt x="3178" y="5981"/>
                  </a:lnTo>
                  <a:lnTo>
                    <a:pt x="3588" y="5417"/>
                  </a:lnTo>
                  <a:lnTo>
                    <a:pt x="2819" y="3520"/>
                  </a:lnTo>
                  <a:lnTo>
                    <a:pt x="3742" y="2597"/>
                  </a:lnTo>
                  <a:lnTo>
                    <a:pt x="5536" y="3417"/>
                  </a:lnTo>
                  <a:lnTo>
                    <a:pt x="6049" y="3058"/>
                  </a:lnTo>
                  <a:lnTo>
                    <a:pt x="6100" y="1264"/>
                  </a:lnTo>
                  <a:lnTo>
                    <a:pt x="7228" y="700"/>
                  </a:lnTo>
                  <a:lnTo>
                    <a:pt x="8510" y="2033"/>
                  </a:lnTo>
                  <a:lnTo>
                    <a:pt x="9689" y="1725"/>
                  </a:lnTo>
                  <a:close/>
                  <a:moveTo>
                    <a:pt x="10817" y="14422"/>
                  </a:moveTo>
                  <a:lnTo>
                    <a:pt x="11175" y="14388"/>
                  </a:lnTo>
                  <a:lnTo>
                    <a:pt x="11534" y="14354"/>
                  </a:lnTo>
                  <a:lnTo>
                    <a:pt x="11893" y="14268"/>
                  </a:lnTo>
                  <a:lnTo>
                    <a:pt x="12218" y="14166"/>
                  </a:lnTo>
                  <a:lnTo>
                    <a:pt x="12508" y="13995"/>
                  </a:lnTo>
                  <a:lnTo>
                    <a:pt x="12816" y="13807"/>
                  </a:lnTo>
                  <a:lnTo>
                    <a:pt x="13106" y="13602"/>
                  </a:lnTo>
                  <a:lnTo>
                    <a:pt x="13329" y="13380"/>
                  </a:lnTo>
                  <a:lnTo>
                    <a:pt x="13568" y="13106"/>
                  </a:lnTo>
                  <a:lnTo>
                    <a:pt x="13790" y="12850"/>
                  </a:lnTo>
                  <a:lnTo>
                    <a:pt x="13961" y="12560"/>
                  </a:lnTo>
                  <a:lnTo>
                    <a:pt x="14115" y="12269"/>
                  </a:lnTo>
                  <a:lnTo>
                    <a:pt x="14217" y="11927"/>
                  </a:lnTo>
                  <a:lnTo>
                    <a:pt x="14320" y="11568"/>
                  </a:lnTo>
                  <a:lnTo>
                    <a:pt x="14388" y="11210"/>
                  </a:lnTo>
                  <a:lnTo>
                    <a:pt x="14388" y="10851"/>
                  </a:lnTo>
                  <a:lnTo>
                    <a:pt x="14388" y="10492"/>
                  </a:lnTo>
                  <a:lnTo>
                    <a:pt x="14320" y="10133"/>
                  </a:lnTo>
                  <a:lnTo>
                    <a:pt x="14217" y="9808"/>
                  </a:lnTo>
                  <a:lnTo>
                    <a:pt x="14115" y="9467"/>
                  </a:lnTo>
                  <a:lnTo>
                    <a:pt x="13961" y="9142"/>
                  </a:lnTo>
                  <a:lnTo>
                    <a:pt x="13790" y="8851"/>
                  </a:lnTo>
                  <a:lnTo>
                    <a:pt x="13568" y="8595"/>
                  </a:lnTo>
                  <a:lnTo>
                    <a:pt x="13329" y="8322"/>
                  </a:lnTo>
                  <a:lnTo>
                    <a:pt x="13106" y="8100"/>
                  </a:lnTo>
                  <a:lnTo>
                    <a:pt x="12816" y="7894"/>
                  </a:lnTo>
                  <a:lnTo>
                    <a:pt x="12508" y="7741"/>
                  </a:lnTo>
                  <a:lnTo>
                    <a:pt x="12218" y="7570"/>
                  </a:lnTo>
                  <a:lnTo>
                    <a:pt x="11893" y="7433"/>
                  </a:lnTo>
                  <a:lnTo>
                    <a:pt x="11534" y="7382"/>
                  </a:lnTo>
                  <a:lnTo>
                    <a:pt x="11175" y="7313"/>
                  </a:lnTo>
                  <a:lnTo>
                    <a:pt x="10817" y="7313"/>
                  </a:lnTo>
                  <a:lnTo>
                    <a:pt x="10441" y="7313"/>
                  </a:lnTo>
                  <a:lnTo>
                    <a:pt x="10082" y="7382"/>
                  </a:lnTo>
                  <a:lnTo>
                    <a:pt x="9757" y="7433"/>
                  </a:lnTo>
                  <a:lnTo>
                    <a:pt x="9432" y="7570"/>
                  </a:lnTo>
                  <a:lnTo>
                    <a:pt x="9142" y="7741"/>
                  </a:lnTo>
                  <a:lnTo>
                    <a:pt x="8834" y="7894"/>
                  </a:lnTo>
                  <a:lnTo>
                    <a:pt x="8544" y="8100"/>
                  </a:lnTo>
                  <a:lnTo>
                    <a:pt x="8287" y="8322"/>
                  </a:lnTo>
                  <a:lnTo>
                    <a:pt x="8048" y="8595"/>
                  </a:lnTo>
                  <a:lnTo>
                    <a:pt x="7860" y="8851"/>
                  </a:lnTo>
                  <a:lnTo>
                    <a:pt x="7689" y="9142"/>
                  </a:lnTo>
                  <a:lnTo>
                    <a:pt x="7536" y="9467"/>
                  </a:lnTo>
                  <a:lnTo>
                    <a:pt x="7399" y="9808"/>
                  </a:lnTo>
                  <a:lnTo>
                    <a:pt x="7331" y="10133"/>
                  </a:lnTo>
                  <a:lnTo>
                    <a:pt x="7262" y="10492"/>
                  </a:lnTo>
                  <a:lnTo>
                    <a:pt x="7262" y="10851"/>
                  </a:lnTo>
                  <a:lnTo>
                    <a:pt x="7262" y="11210"/>
                  </a:lnTo>
                  <a:lnTo>
                    <a:pt x="7331" y="11568"/>
                  </a:lnTo>
                  <a:lnTo>
                    <a:pt x="7399" y="11927"/>
                  </a:lnTo>
                  <a:lnTo>
                    <a:pt x="7536" y="12269"/>
                  </a:lnTo>
                  <a:lnTo>
                    <a:pt x="7689" y="12560"/>
                  </a:lnTo>
                  <a:lnTo>
                    <a:pt x="7860" y="12850"/>
                  </a:lnTo>
                  <a:lnTo>
                    <a:pt x="8048" y="13106"/>
                  </a:lnTo>
                  <a:lnTo>
                    <a:pt x="8287" y="13380"/>
                  </a:lnTo>
                  <a:lnTo>
                    <a:pt x="8544" y="13602"/>
                  </a:lnTo>
                  <a:lnTo>
                    <a:pt x="8834" y="13807"/>
                  </a:lnTo>
                  <a:lnTo>
                    <a:pt x="9142" y="13995"/>
                  </a:lnTo>
                  <a:lnTo>
                    <a:pt x="9432" y="14166"/>
                  </a:lnTo>
                  <a:lnTo>
                    <a:pt x="9757" y="14268"/>
                  </a:lnTo>
                  <a:lnTo>
                    <a:pt x="10082" y="14354"/>
                  </a:lnTo>
                  <a:lnTo>
                    <a:pt x="10441" y="14388"/>
                  </a:lnTo>
                  <a:lnTo>
                    <a:pt x="10817" y="14422"/>
                  </a:lnTo>
                  <a:close/>
                </a:path>
              </a:pathLst>
            </a:custGeom>
            <a:solidFill>
              <a:srgbClr val="C0C0C0"/>
            </a:solidFill>
            <a:ln w="9525">
              <a:miter lim="800000"/>
              <a:headEnd/>
              <a:tailEnd/>
            </a:ln>
            <a:effectLst/>
            <a:scene3d>
              <a:camera prst="legacyPerspectiveFront">
                <a:rot lat="20099999" lon="1500000" rev="0"/>
              </a:camera>
              <a:lightRig rig="legacyFlat4" dir="b"/>
            </a:scene3d>
            <a:sp3d extrusionH="430200" prstMaterial="legacyMatte">
              <a:bevelT w="13500" h="13500" prst="angle"/>
              <a:bevelB w="13500" h="13500" prst="angle"/>
              <a:extrusionClr>
                <a:srgbClr val="C0C0C0"/>
              </a:extrusionClr>
            </a:sp3d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flatTx/>
            </a:bodyPr>
            <a:lstStyle/>
            <a:p>
              <a:endParaRPr lang="en-GB"/>
            </a:p>
          </p:txBody>
        </p:sp>
        <p:sp>
          <p:nvSpPr>
            <p:cNvPr id="44" name="AutoShape 5"/>
            <p:cNvSpPr>
              <a:spLocks noEditPoints="1" noChangeArrowheads="1"/>
            </p:cNvSpPr>
            <p:nvPr/>
          </p:nvSpPr>
          <p:spPr bwMode="auto">
            <a:xfrm>
              <a:off x="2559" y="2142"/>
              <a:ext cx="1588" cy="1392"/>
            </a:xfrm>
            <a:custGeom>
              <a:avLst/>
              <a:gdLst>
                <a:gd name="T0" fmla="*/ 10800 w 21600"/>
                <a:gd name="T1" fmla="*/ 0 h 21600"/>
                <a:gd name="T2" fmla="*/ 21600 w 21600"/>
                <a:gd name="T3" fmla="*/ 10800 h 21600"/>
                <a:gd name="T4" fmla="*/ 10800 w 21600"/>
                <a:gd name="T5" fmla="*/ 21600 h 21600"/>
                <a:gd name="T6" fmla="*/ 0 w 21600"/>
                <a:gd name="T7" fmla="*/ 10800 h 21600"/>
                <a:gd name="T8" fmla="*/ 4374 w 21600"/>
                <a:gd name="T9" fmla="*/ 3964 h 21600"/>
                <a:gd name="T10" fmla="*/ 17841 w 21600"/>
                <a:gd name="T11" fmla="*/ 17635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T8" t="T9" r="T10" b="T11"/>
              <a:pathLst>
                <a:path w="21600" h="21600">
                  <a:moveTo>
                    <a:pt x="9689" y="1725"/>
                  </a:moveTo>
                  <a:lnTo>
                    <a:pt x="10304" y="85"/>
                  </a:lnTo>
                  <a:lnTo>
                    <a:pt x="11637" y="85"/>
                  </a:lnTo>
                  <a:lnTo>
                    <a:pt x="12303" y="1777"/>
                  </a:lnTo>
                  <a:lnTo>
                    <a:pt x="13072" y="1931"/>
                  </a:lnTo>
                  <a:lnTo>
                    <a:pt x="14303" y="598"/>
                  </a:lnTo>
                  <a:lnTo>
                    <a:pt x="15533" y="1110"/>
                  </a:lnTo>
                  <a:lnTo>
                    <a:pt x="15584" y="2905"/>
                  </a:lnTo>
                  <a:lnTo>
                    <a:pt x="16405" y="3520"/>
                  </a:lnTo>
                  <a:lnTo>
                    <a:pt x="17891" y="2751"/>
                  </a:lnTo>
                  <a:lnTo>
                    <a:pt x="18917" y="3674"/>
                  </a:lnTo>
                  <a:lnTo>
                    <a:pt x="18199" y="5314"/>
                  </a:lnTo>
                  <a:lnTo>
                    <a:pt x="18763" y="6083"/>
                  </a:lnTo>
                  <a:lnTo>
                    <a:pt x="20403" y="6032"/>
                  </a:lnTo>
                  <a:lnTo>
                    <a:pt x="20865" y="7211"/>
                  </a:lnTo>
                  <a:lnTo>
                    <a:pt x="19737" y="8185"/>
                  </a:lnTo>
                  <a:lnTo>
                    <a:pt x="20096" y="9723"/>
                  </a:lnTo>
                  <a:lnTo>
                    <a:pt x="21634" y="10287"/>
                  </a:lnTo>
                  <a:lnTo>
                    <a:pt x="21582" y="11620"/>
                  </a:lnTo>
                  <a:lnTo>
                    <a:pt x="20147" y="12184"/>
                  </a:lnTo>
                  <a:lnTo>
                    <a:pt x="19942" y="13158"/>
                  </a:lnTo>
                  <a:lnTo>
                    <a:pt x="21070" y="14234"/>
                  </a:lnTo>
                  <a:lnTo>
                    <a:pt x="20608" y="15362"/>
                  </a:lnTo>
                  <a:lnTo>
                    <a:pt x="19019" y="15465"/>
                  </a:lnTo>
                  <a:lnTo>
                    <a:pt x="18404" y="16439"/>
                  </a:lnTo>
                  <a:lnTo>
                    <a:pt x="19122" y="17925"/>
                  </a:lnTo>
                  <a:lnTo>
                    <a:pt x="18096" y="18797"/>
                  </a:lnTo>
                  <a:lnTo>
                    <a:pt x="16763" y="18284"/>
                  </a:lnTo>
                  <a:lnTo>
                    <a:pt x="15431" y="19002"/>
                  </a:lnTo>
                  <a:lnTo>
                    <a:pt x="15277" y="20848"/>
                  </a:lnTo>
                  <a:lnTo>
                    <a:pt x="14149" y="21155"/>
                  </a:lnTo>
                  <a:lnTo>
                    <a:pt x="13021" y="19925"/>
                  </a:lnTo>
                  <a:lnTo>
                    <a:pt x="12252" y="20181"/>
                  </a:lnTo>
                  <a:lnTo>
                    <a:pt x="11739" y="21668"/>
                  </a:lnTo>
                  <a:lnTo>
                    <a:pt x="10201" y="21668"/>
                  </a:lnTo>
                  <a:lnTo>
                    <a:pt x="9740" y="20130"/>
                  </a:lnTo>
                  <a:lnTo>
                    <a:pt x="8253" y="19771"/>
                  </a:lnTo>
                  <a:lnTo>
                    <a:pt x="7125" y="21001"/>
                  </a:lnTo>
                  <a:lnTo>
                    <a:pt x="5895" y="20489"/>
                  </a:lnTo>
                  <a:lnTo>
                    <a:pt x="5946" y="18592"/>
                  </a:lnTo>
                  <a:lnTo>
                    <a:pt x="5177" y="18131"/>
                  </a:lnTo>
                  <a:lnTo>
                    <a:pt x="3383" y="18848"/>
                  </a:lnTo>
                  <a:lnTo>
                    <a:pt x="2614" y="17874"/>
                  </a:lnTo>
                  <a:lnTo>
                    <a:pt x="3383" y="16182"/>
                  </a:lnTo>
                  <a:lnTo>
                    <a:pt x="2922" y="15465"/>
                  </a:lnTo>
                  <a:lnTo>
                    <a:pt x="922" y="15516"/>
                  </a:lnTo>
                  <a:lnTo>
                    <a:pt x="512" y="14234"/>
                  </a:lnTo>
                  <a:lnTo>
                    <a:pt x="1948" y="12901"/>
                  </a:lnTo>
                  <a:lnTo>
                    <a:pt x="1896" y="12184"/>
                  </a:lnTo>
                  <a:lnTo>
                    <a:pt x="0" y="11415"/>
                  </a:lnTo>
                  <a:lnTo>
                    <a:pt x="51" y="10031"/>
                  </a:lnTo>
                  <a:lnTo>
                    <a:pt x="1948" y="9313"/>
                  </a:lnTo>
                  <a:lnTo>
                    <a:pt x="2101" y="8595"/>
                  </a:lnTo>
                  <a:lnTo>
                    <a:pt x="615" y="7160"/>
                  </a:lnTo>
                  <a:lnTo>
                    <a:pt x="1127" y="5878"/>
                  </a:lnTo>
                  <a:lnTo>
                    <a:pt x="3178" y="5981"/>
                  </a:lnTo>
                  <a:lnTo>
                    <a:pt x="3588" y="5417"/>
                  </a:lnTo>
                  <a:lnTo>
                    <a:pt x="2819" y="3520"/>
                  </a:lnTo>
                  <a:lnTo>
                    <a:pt x="3742" y="2597"/>
                  </a:lnTo>
                  <a:lnTo>
                    <a:pt x="5536" y="3417"/>
                  </a:lnTo>
                  <a:lnTo>
                    <a:pt x="6049" y="3058"/>
                  </a:lnTo>
                  <a:lnTo>
                    <a:pt x="6100" y="1264"/>
                  </a:lnTo>
                  <a:lnTo>
                    <a:pt x="7228" y="700"/>
                  </a:lnTo>
                  <a:lnTo>
                    <a:pt x="8510" y="2033"/>
                  </a:lnTo>
                  <a:lnTo>
                    <a:pt x="9689" y="1725"/>
                  </a:lnTo>
                  <a:close/>
                  <a:moveTo>
                    <a:pt x="10817" y="14422"/>
                  </a:moveTo>
                  <a:lnTo>
                    <a:pt x="11175" y="14388"/>
                  </a:lnTo>
                  <a:lnTo>
                    <a:pt x="11534" y="14354"/>
                  </a:lnTo>
                  <a:lnTo>
                    <a:pt x="11893" y="14268"/>
                  </a:lnTo>
                  <a:lnTo>
                    <a:pt x="12218" y="14166"/>
                  </a:lnTo>
                  <a:lnTo>
                    <a:pt x="12508" y="13995"/>
                  </a:lnTo>
                  <a:lnTo>
                    <a:pt x="12816" y="13807"/>
                  </a:lnTo>
                  <a:lnTo>
                    <a:pt x="13106" y="13602"/>
                  </a:lnTo>
                  <a:lnTo>
                    <a:pt x="13329" y="13380"/>
                  </a:lnTo>
                  <a:lnTo>
                    <a:pt x="13568" y="13106"/>
                  </a:lnTo>
                  <a:lnTo>
                    <a:pt x="13790" y="12850"/>
                  </a:lnTo>
                  <a:lnTo>
                    <a:pt x="13961" y="12560"/>
                  </a:lnTo>
                  <a:lnTo>
                    <a:pt x="14115" y="12269"/>
                  </a:lnTo>
                  <a:lnTo>
                    <a:pt x="14217" y="11927"/>
                  </a:lnTo>
                  <a:lnTo>
                    <a:pt x="14320" y="11568"/>
                  </a:lnTo>
                  <a:lnTo>
                    <a:pt x="14388" y="11210"/>
                  </a:lnTo>
                  <a:lnTo>
                    <a:pt x="14388" y="10851"/>
                  </a:lnTo>
                  <a:lnTo>
                    <a:pt x="14388" y="10492"/>
                  </a:lnTo>
                  <a:lnTo>
                    <a:pt x="14320" y="10133"/>
                  </a:lnTo>
                  <a:lnTo>
                    <a:pt x="14217" y="9808"/>
                  </a:lnTo>
                  <a:lnTo>
                    <a:pt x="14115" y="9467"/>
                  </a:lnTo>
                  <a:lnTo>
                    <a:pt x="13961" y="9142"/>
                  </a:lnTo>
                  <a:lnTo>
                    <a:pt x="13790" y="8851"/>
                  </a:lnTo>
                  <a:lnTo>
                    <a:pt x="13568" y="8595"/>
                  </a:lnTo>
                  <a:lnTo>
                    <a:pt x="13329" y="8322"/>
                  </a:lnTo>
                  <a:lnTo>
                    <a:pt x="13106" y="8100"/>
                  </a:lnTo>
                  <a:lnTo>
                    <a:pt x="12816" y="7894"/>
                  </a:lnTo>
                  <a:lnTo>
                    <a:pt x="12508" y="7741"/>
                  </a:lnTo>
                  <a:lnTo>
                    <a:pt x="12218" y="7570"/>
                  </a:lnTo>
                  <a:lnTo>
                    <a:pt x="11893" y="7433"/>
                  </a:lnTo>
                  <a:lnTo>
                    <a:pt x="11534" y="7382"/>
                  </a:lnTo>
                  <a:lnTo>
                    <a:pt x="11175" y="7313"/>
                  </a:lnTo>
                  <a:lnTo>
                    <a:pt x="10817" y="7313"/>
                  </a:lnTo>
                  <a:lnTo>
                    <a:pt x="10441" y="7313"/>
                  </a:lnTo>
                  <a:lnTo>
                    <a:pt x="10082" y="7382"/>
                  </a:lnTo>
                  <a:lnTo>
                    <a:pt x="9757" y="7433"/>
                  </a:lnTo>
                  <a:lnTo>
                    <a:pt x="9432" y="7570"/>
                  </a:lnTo>
                  <a:lnTo>
                    <a:pt x="9142" y="7741"/>
                  </a:lnTo>
                  <a:lnTo>
                    <a:pt x="8834" y="7894"/>
                  </a:lnTo>
                  <a:lnTo>
                    <a:pt x="8544" y="8100"/>
                  </a:lnTo>
                  <a:lnTo>
                    <a:pt x="8287" y="8322"/>
                  </a:lnTo>
                  <a:lnTo>
                    <a:pt x="8048" y="8595"/>
                  </a:lnTo>
                  <a:lnTo>
                    <a:pt x="7860" y="8851"/>
                  </a:lnTo>
                  <a:lnTo>
                    <a:pt x="7689" y="9142"/>
                  </a:lnTo>
                  <a:lnTo>
                    <a:pt x="7536" y="9467"/>
                  </a:lnTo>
                  <a:lnTo>
                    <a:pt x="7399" y="9808"/>
                  </a:lnTo>
                  <a:lnTo>
                    <a:pt x="7331" y="10133"/>
                  </a:lnTo>
                  <a:lnTo>
                    <a:pt x="7262" y="10492"/>
                  </a:lnTo>
                  <a:lnTo>
                    <a:pt x="7262" y="10851"/>
                  </a:lnTo>
                  <a:lnTo>
                    <a:pt x="7262" y="11210"/>
                  </a:lnTo>
                  <a:lnTo>
                    <a:pt x="7331" y="11568"/>
                  </a:lnTo>
                  <a:lnTo>
                    <a:pt x="7399" y="11927"/>
                  </a:lnTo>
                  <a:lnTo>
                    <a:pt x="7536" y="12269"/>
                  </a:lnTo>
                  <a:lnTo>
                    <a:pt x="7689" y="12560"/>
                  </a:lnTo>
                  <a:lnTo>
                    <a:pt x="7860" y="12850"/>
                  </a:lnTo>
                  <a:lnTo>
                    <a:pt x="8048" y="13106"/>
                  </a:lnTo>
                  <a:lnTo>
                    <a:pt x="8287" y="13380"/>
                  </a:lnTo>
                  <a:lnTo>
                    <a:pt x="8544" y="13602"/>
                  </a:lnTo>
                  <a:lnTo>
                    <a:pt x="8834" y="13807"/>
                  </a:lnTo>
                  <a:lnTo>
                    <a:pt x="9142" y="13995"/>
                  </a:lnTo>
                  <a:lnTo>
                    <a:pt x="9432" y="14166"/>
                  </a:lnTo>
                  <a:lnTo>
                    <a:pt x="9757" y="14268"/>
                  </a:lnTo>
                  <a:lnTo>
                    <a:pt x="10082" y="14354"/>
                  </a:lnTo>
                  <a:lnTo>
                    <a:pt x="10441" y="14388"/>
                  </a:lnTo>
                  <a:lnTo>
                    <a:pt x="10817" y="14422"/>
                  </a:lnTo>
                  <a:close/>
                </a:path>
              </a:pathLst>
            </a:custGeom>
            <a:solidFill>
              <a:srgbClr val="C0C0C0"/>
            </a:solidFill>
            <a:ln w="9525">
              <a:miter lim="800000"/>
              <a:headEnd/>
              <a:tailEnd/>
            </a:ln>
            <a:effectLst/>
            <a:scene3d>
              <a:camera prst="legacyPerspectiveFront">
                <a:rot lat="20099999" lon="1500000" rev="0"/>
              </a:camera>
              <a:lightRig rig="legacyFlat4" dir="b"/>
            </a:scene3d>
            <a:sp3d extrusionH="430200" prstMaterial="legacyMatte">
              <a:bevelT w="13500" h="13500" prst="angle"/>
              <a:bevelB w="13500" h="13500" prst="angle"/>
              <a:extrusionClr>
                <a:srgbClr val="C0C0C0"/>
              </a:extrusionClr>
            </a:sp3d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flatTx/>
            </a:bodyPr>
            <a:lstStyle/>
            <a:p>
              <a:endParaRPr lang="en-GB"/>
            </a:p>
          </p:txBody>
        </p:sp>
      </p:grpSp>
      <p:cxnSp>
        <p:nvCxnSpPr>
          <p:cNvPr id="33" name="Straight Arrow Connector 32"/>
          <p:cNvCxnSpPr/>
          <p:nvPr/>
        </p:nvCxnSpPr>
        <p:spPr bwMode="auto">
          <a:xfrm flipV="1">
            <a:off x="3577220" y="3872698"/>
            <a:ext cx="1016860" cy="1008140"/>
          </a:xfrm>
          <a:prstGeom prst="straightConnector1">
            <a:avLst/>
          </a:prstGeom>
          <a:noFill/>
          <a:ln w="19050" cap="flat" cmpd="sng" algn="ctr">
            <a:solidFill>
              <a:srgbClr val="7030A0"/>
            </a:solidFill>
            <a:prstDash val="sysDot"/>
            <a:round/>
            <a:headEnd type="none" w="med" len="med"/>
            <a:tailEnd type="triangle" w="lg" len="lg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39" name="Rectangle 38"/>
          <p:cNvSpPr/>
          <p:nvPr/>
        </p:nvSpPr>
        <p:spPr bwMode="auto">
          <a:xfrm>
            <a:off x="1060749" y="2241926"/>
            <a:ext cx="940490" cy="413290"/>
          </a:xfrm>
          <a:prstGeom prst="rect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3175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200" b="0" i="0" u="none" strike="noStrike" cap="none" normalizeH="0" baseline="0" smtClean="0">
              <a:ln>
                <a:noFill/>
              </a:ln>
              <a:solidFill>
                <a:srgbClr val="0F5494"/>
              </a:solidFill>
              <a:effectLst/>
              <a:latin typeface="Verdana" pitchFamily="34" charset="0"/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1039202" y="2307587"/>
            <a:ext cx="958158" cy="276999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GB" dirty="0" smtClean="0"/>
              <a:t>Inputs</a:t>
            </a:r>
            <a:endParaRPr lang="en-GB" dirty="0"/>
          </a:p>
        </p:txBody>
      </p:sp>
      <p:sp>
        <p:nvSpPr>
          <p:cNvPr id="53" name="Rectangle 52"/>
          <p:cNvSpPr/>
          <p:nvPr/>
        </p:nvSpPr>
        <p:spPr bwMode="auto">
          <a:xfrm>
            <a:off x="3500924" y="2236955"/>
            <a:ext cx="940490" cy="413290"/>
          </a:xfrm>
          <a:prstGeom prst="rect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3175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200" b="0" i="0" u="none" strike="noStrike" cap="none" normalizeH="0" baseline="0" smtClean="0">
              <a:ln>
                <a:noFill/>
              </a:ln>
              <a:solidFill>
                <a:srgbClr val="0F5494"/>
              </a:solidFill>
              <a:effectLst/>
              <a:latin typeface="Verdana" pitchFamily="34" charset="0"/>
            </a:endParaRPr>
          </a:p>
        </p:txBody>
      </p:sp>
      <p:sp>
        <p:nvSpPr>
          <p:cNvPr id="54" name="TextBox 53"/>
          <p:cNvSpPr txBox="1"/>
          <p:nvPr/>
        </p:nvSpPr>
        <p:spPr>
          <a:xfrm>
            <a:off x="3479377" y="2302616"/>
            <a:ext cx="958158" cy="276999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GB" dirty="0" smtClean="0"/>
              <a:t>  Process</a:t>
            </a:r>
            <a:endParaRPr lang="en-GB" dirty="0"/>
          </a:p>
        </p:txBody>
      </p:sp>
      <p:sp>
        <p:nvSpPr>
          <p:cNvPr id="56" name="Rectangle 55"/>
          <p:cNvSpPr/>
          <p:nvPr/>
        </p:nvSpPr>
        <p:spPr bwMode="auto">
          <a:xfrm>
            <a:off x="6033600" y="2236955"/>
            <a:ext cx="940490" cy="418261"/>
          </a:xfrm>
          <a:prstGeom prst="rect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3175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200" b="0" i="0" u="none" strike="noStrike" cap="none" normalizeH="0" baseline="0" smtClean="0">
              <a:ln>
                <a:noFill/>
              </a:ln>
              <a:solidFill>
                <a:srgbClr val="0F5494"/>
              </a:solidFill>
              <a:effectLst/>
              <a:latin typeface="Verdana" pitchFamily="34" charset="0"/>
            </a:endParaRPr>
          </a:p>
        </p:txBody>
      </p:sp>
      <p:sp>
        <p:nvSpPr>
          <p:cNvPr id="57" name="TextBox 56"/>
          <p:cNvSpPr txBox="1"/>
          <p:nvPr/>
        </p:nvSpPr>
        <p:spPr>
          <a:xfrm>
            <a:off x="6012053" y="2302617"/>
            <a:ext cx="958158" cy="276999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GB" dirty="0" smtClean="0"/>
              <a:t>Outputs</a:t>
            </a:r>
            <a:endParaRPr lang="en-GB" dirty="0"/>
          </a:p>
        </p:txBody>
      </p:sp>
      <p:grpSp>
        <p:nvGrpSpPr>
          <p:cNvPr id="49" name="Group 2"/>
          <p:cNvGrpSpPr>
            <a:grpSpLocks/>
          </p:cNvGrpSpPr>
          <p:nvPr/>
        </p:nvGrpSpPr>
        <p:grpSpPr bwMode="auto">
          <a:xfrm>
            <a:off x="5076070" y="3472193"/>
            <a:ext cx="788185" cy="677420"/>
            <a:chOff x="1632" y="1248"/>
            <a:chExt cx="2682" cy="2286"/>
          </a:xfrm>
        </p:grpSpPr>
        <p:sp>
          <p:nvSpPr>
            <p:cNvPr id="50" name="Gear"/>
            <p:cNvSpPr>
              <a:spLocks noEditPoints="1" noChangeArrowheads="1"/>
            </p:cNvSpPr>
            <p:nvPr/>
          </p:nvSpPr>
          <p:spPr bwMode="auto">
            <a:xfrm>
              <a:off x="3119" y="1248"/>
              <a:ext cx="1195" cy="1048"/>
            </a:xfrm>
            <a:custGeom>
              <a:avLst/>
              <a:gdLst>
                <a:gd name="T0" fmla="*/ 10800 w 21600"/>
                <a:gd name="T1" fmla="*/ 0 h 21600"/>
                <a:gd name="T2" fmla="*/ 21600 w 21600"/>
                <a:gd name="T3" fmla="*/ 10800 h 21600"/>
                <a:gd name="T4" fmla="*/ 10800 w 21600"/>
                <a:gd name="T5" fmla="*/ 21600 h 21600"/>
                <a:gd name="T6" fmla="*/ 0 w 21600"/>
                <a:gd name="T7" fmla="*/ 10800 h 21600"/>
                <a:gd name="T8" fmla="*/ 4374 w 21600"/>
                <a:gd name="T9" fmla="*/ 3964 h 21600"/>
                <a:gd name="T10" fmla="*/ 17841 w 21600"/>
                <a:gd name="T11" fmla="*/ 17635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T8" t="T9" r="T10" b="T11"/>
              <a:pathLst>
                <a:path w="21600" h="21600">
                  <a:moveTo>
                    <a:pt x="9689" y="1725"/>
                  </a:moveTo>
                  <a:lnTo>
                    <a:pt x="10304" y="85"/>
                  </a:lnTo>
                  <a:lnTo>
                    <a:pt x="11637" y="85"/>
                  </a:lnTo>
                  <a:lnTo>
                    <a:pt x="12303" y="1777"/>
                  </a:lnTo>
                  <a:lnTo>
                    <a:pt x="13072" y="1931"/>
                  </a:lnTo>
                  <a:lnTo>
                    <a:pt x="14303" y="598"/>
                  </a:lnTo>
                  <a:lnTo>
                    <a:pt x="15533" y="1110"/>
                  </a:lnTo>
                  <a:lnTo>
                    <a:pt x="15584" y="2905"/>
                  </a:lnTo>
                  <a:lnTo>
                    <a:pt x="16405" y="3520"/>
                  </a:lnTo>
                  <a:lnTo>
                    <a:pt x="17891" y="2751"/>
                  </a:lnTo>
                  <a:lnTo>
                    <a:pt x="18917" y="3674"/>
                  </a:lnTo>
                  <a:lnTo>
                    <a:pt x="18199" y="5314"/>
                  </a:lnTo>
                  <a:lnTo>
                    <a:pt x="18763" y="6083"/>
                  </a:lnTo>
                  <a:lnTo>
                    <a:pt x="20403" y="6032"/>
                  </a:lnTo>
                  <a:lnTo>
                    <a:pt x="20865" y="7211"/>
                  </a:lnTo>
                  <a:lnTo>
                    <a:pt x="19737" y="8185"/>
                  </a:lnTo>
                  <a:lnTo>
                    <a:pt x="20096" y="9723"/>
                  </a:lnTo>
                  <a:lnTo>
                    <a:pt x="21634" y="10287"/>
                  </a:lnTo>
                  <a:lnTo>
                    <a:pt x="21582" y="11620"/>
                  </a:lnTo>
                  <a:lnTo>
                    <a:pt x="20147" y="12184"/>
                  </a:lnTo>
                  <a:lnTo>
                    <a:pt x="19942" y="13158"/>
                  </a:lnTo>
                  <a:lnTo>
                    <a:pt x="21070" y="14234"/>
                  </a:lnTo>
                  <a:lnTo>
                    <a:pt x="20608" y="15362"/>
                  </a:lnTo>
                  <a:lnTo>
                    <a:pt x="19019" y="15465"/>
                  </a:lnTo>
                  <a:lnTo>
                    <a:pt x="18404" y="16439"/>
                  </a:lnTo>
                  <a:lnTo>
                    <a:pt x="19122" y="17925"/>
                  </a:lnTo>
                  <a:lnTo>
                    <a:pt x="18096" y="18797"/>
                  </a:lnTo>
                  <a:lnTo>
                    <a:pt x="16763" y="18284"/>
                  </a:lnTo>
                  <a:lnTo>
                    <a:pt x="15431" y="19002"/>
                  </a:lnTo>
                  <a:lnTo>
                    <a:pt x="15277" y="20848"/>
                  </a:lnTo>
                  <a:lnTo>
                    <a:pt x="14149" y="21155"/>
                  </a:lnTo>
                  <a:lnTo>
                    <a:pt x="13021" y="19925"/>
                  </a:lnTo>
                  <a:lnTo>
                    <a:pt x="12252" y="20181"/>
                  </a:lnTo>
                  <a:lnTo>
                    <a:pt x="11739" y="21668"/>
                  </a:lnTo>
                  <a:lnTo>
                    <a:pt x="10201" y="21668"/>
                  </a:lnTo>
                  <a:lnTo>
                    <a:pt x="9740" y="20130"/>
                  </a:lnTo>
                  <a:lnTo>
                    <a:pt x="8253" y="19771"/>
                  </a:lnTo>
                  <a:lnTo>
                    <a:pt x="7125" y="21001"/>
                  </a:lnTo>
                  <a:lnTo>
                    <a:pt x="5895" y="20489"/>
                  </a:lnTo>
                  <a:lnTo>
                    <a:pt x="5946" y="18592"/>
                  </a:lnTo>
                  <a:lnTo>
                    <a:pt x="5177" y="18131"/>
                  </a:lnTo>
                  <a:lnTo>
                    <a:pt x="3383" y="18848"/>
                  </a:lnTo>
                  <a:lnTo>
                    <a:pt x="2614" y="17874"/>
                  </a:lnTo>
                  <a:lnTo>
                    <a:pt x="3383" y="16182"/>
                  </a:lnTo>
                  <a:lnTo>
                    <a:pt x="2922" y="15465"/>
                  </a:lnTo>
                  <a:lnTo>
                    <a:pt x="922" y="15516"/>
                  </a:lnTo>
                  <a:lnTo>
                    <a:pt x="512" y="14234"/>
                  </a:lnTo>
                  <a:lnTo>
                    <a:pt x="1948" y="12901"/>
                  </a:lnTo>
                  <a:lnTo>
                    <a:pt x="1896" y="12184"/>
                  </a:lnTo>
                  <a:lnTo>
                    <a:pt x="0" y="11415"/>
                  </a:lnTo>
                  <a:lnTo>
                    <a:pt x="51" y="10031"/>
                  </a:lnTo>
                  <a:lnTo>
                    <a:pt x="1948" y="9313"/>
                  </a:lnTo>
                  <a:lnTo>
                    <a:pt x="2101" y="8595"/>
                  </a:lnTo>
                  <a:lnTo>
                    <a:pt x="615" y="7160"/>
                  </a:lnTo>
                  <a:lnTo>
                    <a:pt x="1127" y="5878"/>
                  </a:lnTo>
                  <a:lnTo>
                    <a:pt x="3178" y="5981"/>
                  </a:lnTo>
                  <a:lnTo>
                    <a:pt x="3588" y="5417"/>
                  </a:lnTo>
                  <a:lnTo>
                    <a:pt x="2819" y="3520"/>
                  </a:lnTo>
                  <a:lnTo>
                    <a:pt x="3742" y="2597"/>
                  </a:lnTo>
                  <a:lnTo>
                    <a:pt x="5536" y="3417"/>
                  </a:lnTo>
                  <a:lnTo>
                    <a:pt x="6049" y="3058"/>
                  </a:lnTo>
                  <a:lnTo>
                    <a:pt x="6100" y="1264"/>
                  </a:lnTo>
                  <a:lnTo>
                    <a:pt x="7228" y="700"/>
                  </a:lnTo>
                  <a:lnTo>
                    <a:pt x="8510" y="2033"/>
                  </a:lnTo>
                  <a:lnTo>
                    <a:pt x="9689" y="1725"/>
                  </a:lnTo>
                  <a:close/>
                  <a:moveTo>
                    <a:pt x="10817" y="14422"/>
                  </a:moveTo>
                  <a:lnTo>
                    <a:pt x="11175" y="14388"/>
                  </a:lnTo>
                  <a:lnTo>
                    <a:pt x="11534" y="14354"/>
                  </a:lnTo>
                  <a:lnTo>
                    <a:pt x="11893" y="14268"/>
                  </a:lnTo>
                  <a:lnTo>
                    <a:pt x="12218" y="14166"/>
                  </a:lnTo>
                  <a:lnTo>
                    <a:pt x="12508" y="13995"/>
                  </a:lnTo>
                  <a:lnTo>
                    <a:pt x="12816" y="13807"/>
                  </a:lnTo>
                  <a:lnTo>
                    <a:pt x="13106" y="13602"/>
                  </a:lnTo>
                  <a:lnTo>
                    <a:pt x="13329" y="13380"/>
                  </a:lnTo>
                  <a:lnTo>
                    <a:pt x="13568" y="13106"/>
                  </a:lnTo>
                  <a:lnTo>
                    <a:pt x="13790" y="12850"/>
                  </a:lnTo>
                  <a:lnTo>
                    <a:pt x="13961" y="12560"/>
                  </a:lnTo>
                  <a:lnTo>
                    <a:pt x="14115" y="12269"/>
                  </a:lnTo>
                  <a:lnTo>
                    <a:pt x="14217" y="11927"/>
                  </a:lnTo>
                  <a:lnTo>
                    <a:pt x="14320" y="11568"/>
                  </a:lnTo>
                  <a:lnTo>
                    <a:pt x="14388" y="11210"/>
                  </a:lnTo>
                  <a:lnTo>
                    <a:pt x="14388" y="10851"/>
                  </a:lnTo>
                  <a:lnTo>
                    <a:pt x="14388" y="10492"/>
                  </a:lnTo>
                  <a:lnTo>
                    <a:pt x="14320" y="10133"/>
                  </a:lnTo>
                  <a:lnTo>
                    <a:pt x="14217" y="9808"/>
                  </a:lnTo>
                  <a:lnTo>
                    <a:pt x="14115" y="9467"/>
                  </a:lnTo>
                  <a:lnTo>
                    <a:pt x="13961" y="9142"/>
                  </a:lnTo>
                  <a:lnTo>
                    <a:pt x="13790" y="8851"/>
                  </a:lnTo>
                  <a:lnTo>
                    <a:pt x="13568" y="8595"/>
                  </a:lnTo>
                  <a:lnTo>
                    <a:pt x="13329" y="8322"/>
                  </a:lnTo>
                  <a:lnTo>
                    <a:pt x="13106" y="8100"/>
                  </a:lnTo>
                  <a:lnTo>
                    <a:pt x="12816" y="7894"/>
                  </a:lnTo>
                  <a:lnTo>
                    <a:pt x="12508" y="7741"/>
                  </a:lnTo>
                  <a:lnTo>
                    <a:pt x="12218" y="7570"/>
                  </a:lnTo>
                  <a:lnTo>
                    <a:pt x="11893" y="7433"/>
                  </a:lnTo>
                  <a:lnTo>
                    <a:pt x="11534" y="7382"/>
                  </a:lnTo>
                  <a:lnTo>
                    <a:pt x="11175" y="7313"/>
                  </a:lnTo>
                  <a:lnTo>
                    <a:pt x="10817" y="7313"/>
                  </a:lnTo>
                  <a:lnTo>
                    <a:pt x="10441" y="7313"/>
                  </a:lnTo>
                  <a:lnTo>
                    <a:pt x="10082" y="7382"/>
                  </a:lnTo>
                  <a:lnTo>
                    <a:pt x="9757" y="7433"/>
                  </a:lnTo>
                  <a:lnTo>
                    <a:pt x="9432" y="7570"/>
                  </a:lnTo>
                  <a:lnTo>
                    <a:pt x="9142" y="7741"/>
                  </a:lnTo>
                  <a:lnTo>
                    <a:pt x="8834" y="7894"/>
                  </a:lnTo>
                  <a:lnTo>
                    <a:pt x="8544" y="8100"/>
                  </a:lnTo>
                  <a:lnTo>
                    <a:pt x="8287" y="8322"/>
                  </a:lnTo>
                  <a:lnTo>
                    <a:pt x="8048" y="8595"/>
                  </a:lnTo>
                  <a:lnTo>
                    <a:pt x="7860" y="8851"/>
                  </a:lnTo>
                  <a:lnTo>
                    <a:pt x="7689" y="9142"/>
                  </a:lnTo>
                  <a:lnTo>
                    <a:pt x="7536" y="9467"/>
                  </a:lnTo>
                  <a:lnTo>
                    <a:pt x="7399" y="9808"/>
                  </a:lnTo>
                  <a:lnTo>
                    <a:pt x="7331" y="10133"/>
                  </a:lnTo>
                  <a:lnTo>
                    <a:pt x="7262" y="10492"/>
                  </a:lnTo>
                  <a:lnTo>
                    <a:pt x="7262" y="10851"/>
                  </a:lnTo>
                  <a:lnTo>
                    <a:pt x="7262" y="11210"/>
                  </a:lnTo>
                  <a:lnTo>
                    <a:pt x="7331" y="11568"/>
                  </a:lnTo>
                  <a:lnTo>
                    <a:pt x="7399" y="11927"/>
                  </a:lnTo>
                  <a:lnTo>
                    <a:pt x="7536" y="12269"/>
                  </a:lnTo>
                  <a:lnTo>
                    <a:pt x="7689" y="12560"/>
                  </a:lnTo>
                  <a:lnTo>
                    <a:pt x="7860" y="12850"/>
                  </a:lnTo>
                  <a:lnTo>
                    <a:pt x="8048" y="13106"/>
                  </a:lnTo>
                  <a:lnTo>
                    <a:pt x="8287" y="13380"/>
                  </a:lnTo>
                  <a:lnTo>
                    <a:pt x="8544" y="13602"/>
                  </a:lnTo>
                  <a:lnTo>
                    <a:pt x="8834" y="13807"/>
                  </a:lnTo>
                  <a:lnTo>
                    <a:pt x="9142" y="13995"/>
                  </a:lnTo>
                  <a:lnTo>
                    <a:pt x="9432" y="14166"/>
                  </a:lnTo>
                  <a:lnTo>
                    <a:pt x="9757" y="14268"/>
                  </a:lnTo>
                  <a:lnTo>
                    <a:pt x="10082" y="14354"/>
                  </a:lnTo>
                  <a:lnTo>
                    <a:pt x="10441" y="14388"/>
                  </a:lnTo>
                  <a:lnTo>
                    <a:pt x="10817" y="14422"/>
                  </a:lnTo>
                  <a:close/>
                </a:path>
              </a:pathLst>
            </a:custGeom>
            <a:solidFill>
              <a:srgbClr val="C0C0C0"/>
            </a:solidFill>
            <a:ln w="9525">
              <a:miter lim="800000"/>
              <a:headEnd/>
              <a:tailEnd/>
            </a:ln>
            <a:effectLst/>
            <a:scene3d>
              <a:camera prst="legacyPerspectiveFront">
                <a:rot lat="20099999" lon="1500000" rev="0"/>
              </a:camera>
              <a:lightRig rig="legacyFlat4" dir="b"/>
            </a:scene3d>
            <a:sp3d extrusionH="430200" prstMaterial="legacyMatte">
              <a:bevelT w="13500" h="13500" prst="angle"/>
              <a:bevelB w="13500" h="13500" prst="angle"/>
              <a:extrusionClr>
                <a:srgbClr val="C0C0C0"/>
              </a:extrusionClr>
            </a:sp3d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flatTx/>
            </a:bodyPr>
            <a:lstStyle/>
            <a:p>
              <a:endParaRPr lang="en-GB"/>
            </a:p>
          </p:txBody>
        </p:sp>
        <p:sp>
          <p:nvSpPr>
            <p:cNvPr id="52" name="AutoShape 4"/>
            <p:cNvSpPr>
              <a:spLocks noEditPoints="1" noChangeArrowheads="1"/>
            </p:cNvSpPr>
            <p:nvPr/>
          </p:nvSpPr>
          <p:spPr bwMode="auto">
            <a:xfrm>
              <a:off x="1632" y="1680"/>
              <a:ext cx="1429" cy="1253"/>
            </a:xfrm>
            <a:custGeom>
              <a:avLst/>
              <a:gdLst>
                <a:gd name="T0" fmla="*/ 10800 w 21600"/>
                <a:gd name="T1" fmla="*/ 0 h 21600"/>
                <a:gd name="T2" fmla="*/ 21600 w 21600"/>
                <a:gd name="T3" fmla="*/ 10800 h 21600"/>
                <a:gd name="T4" fmla="*/ 10800 w 21600"/>
                <a:gd name="T5" fmla="*/ 21600 h 21600"/>
                <a:gd name="T6" fmla="*/ 0 w 21600"/>
                <a:gd name="T7" fmla="*/ 10800 h 21600"/>
                <a:gd name="T8" fmla="*/ 4374 w 21600"/>
                <a:gd name="T9" fmla="*/ 3964 h 21600"/>
                <a:gd name="T10" fmla="*/ 17841 w 21600"/>
                <a:gd name="T11" fmla="*/ 17635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T8" t="T9" r="T10" b="T11"/>
              <a:pathLst>
                <a:path w="21600" h="21600">
                  <a:moveTo>
                    <a:pt x="9689" y="1725"/>
                  </a:moveTo>
                  <a:lnTo>
                    <a:pt x="10304" y="85"/>
                  </a:lnTo>
                  <a:lnTo>
                    <a:pt x="11637" y="85"/>
                  </a:lnTo>
                  <a:lnTo>
                    <a:pt x="12303" y="1777"/>
                  </a:lnTo>
                  <a:lnTo>
                    <a:pt x="13072" y="1931"/>
                  </a:lnTo>
                  <a:lnTo>
                    <a:pt x="14303" y="598"/>
                  </a:lnTo>
                  <a:lnTo>
                    <a:pt x="15533" y="1110"/>
                  </a:lnTo>
                  <a:lnTo>
                    <a:pt x="15584" y="2905"/>
                  </a:lnTo>
                  <a:lnTo>
                    <a:pt x="16405" y="3520"/>
                  </a:lnTo>
                  <a:lnTo>
                    <a:pt x="17891" y="2751"/>
                  </a:lnTo>
                  <a:lnTo>
                    <a:pt x="18917" y="3674"/>
                  </a:lnTo>
                  <a:lnTo>
                    <a:pt x="18199" y="5314"/>
                  </a:lnTo>
                  <a:lnTo>
                    <a:pt x="18763" y="6083"/>
                  </a:lnTo>
                  <a:lnTo>
                    <a:pt x="20403" y="6032"/>
                  </a:lnTo>
                  <a:lnTo>
                    <a:pt x="20865" y="7211"/>
                  </a:lnTo>
                  <a:lnTo>
                    <a:pt x="19737" y="8185"/>
                  </a:lnTo>
                  <a:lnTo>
                    <a:pt x="20096" y="9723"/>
                  </a:lnTo>
                  <a:lnTo>
                    <a:pt x="21634" y="10287"/>
                  </a:lnTo>
                  <a:lnTo>
                    <a:pt x="21582" y="11620"/>
                  </a:lnTo>
                  <a:lnTo>
                    <a:pt x="20147" y="12184"/>
                  </a:lnTo>
                  <a:lnTo>
                    <a:pt x="19942" y="13158"/>
                  </a:lnTo>
                  <a:lnTo>
                    <a:pt x="21070" y="14234"/>
                  </a:lnTo>
                  <a:lnTo>
                    <a:pt x="20608" y="15362"/>
                  </a:lnTo>
                  <a:lnTo>
                    <a:pt x="19019" y="15465"/>
                  </a:lnTo>
                  <a:lnTo>
                    <a:pt x="18404" y="16439"/>
                  </a:lnTo>
                  <a:lnTo>
                    <a:pt x="19122" y="17925"/>
                  </a:lnTo>
                  <a:lnTo>
                    <a:pt x="18096" y="18797"/>
                  </a:lnTo>
                  <a:lnTo>
                    <a:pt x="16763" y="18284"/>
                  </a:lnTo>
                  <a:lnTo>
                    <a:pt x="15431" y="19002"/>
                  </a:lnTo>
                  <a:lnTo>
                    <a:pt x="15277" y="20848"/>
                  </a:lnTo>
                  <a:lnTo>
                    <a:pt x="14149" y="21155"/>
                  </a:lnTo>
                  <a:lnTo>
                    <a:pt x="13021" y="19925"/>
                  </a:lnTo>
                  <a:lnTo>
                    <a:pt x="12252" y="20181"/>
                  </a:lnTo>
                  <a:lnTo>
                    <a:pt x="11739" y="21668"/>
                  </a:lnTo>
                  <a:lnTo>
                    <a:pt x="10201" y="21668"/>
                  </a:lnTo>
                  <a:lnTo>
                    <a:pt x="9740" y="20130"/>
                  </a:lnTo>
                  <a:lnTo>
                    <a:pt x="8253" y="19771"/>
                  </a:lnTo>
                  <a:lnTo>
                    <a:pt x="7125" y="21001"/>
                  </a:lnTo>
                  <a:lnTo>
                    <a:pt x="5895" y="20489"/>
                  </a:lnTo>
                  <a:lnTo>
                    <a:pt x="5946" y="18592"/>
                  </a:lnTo>
                  <a:lnTo>
                    <a:pt x="5177" y="18131"/>
                  </a:lnTo>
                  <a:lnTo>
                    <a:pt x="3383" y="18848"/>
                  </a:lnTo>
                  <a:lnTo>
                    <a:pt x="2614" y="17874"/>
                  </a:lnTo>
                  <a:lnTo>
                    <a:pt x="3383" y="16182"/>
                  </a:lnTo>
                  <a:lnTo>
                    <a:pt x="2922" y="15465"/>
                  </a:lnTo>
                  <a:lnTo>
                    <a:pt x="922" y="15516"/>
                  </a:lnTo>
                  <a:lnTo>
                    <a:pt x="512" y="14234"/>
                  </a:lnTo>
                  <a:lnTo>
                    <a:pt x="1948" y="12901"/>
                  </a:lnTo>
                  <a:lnTo>
                    <a:pt x="1896" y="12184"/>
                  </a:lnTo>
                  <a:lnTo>
                    <a:pt x="0" y="11415"/>
                  </a:lnTo>
                  <a:lnTo>
                    <a:pt x="51" y="10031"/>
                  </a:lnTo>
                  <a:lnTo>
                    <a:pt x="1948" y="9313"/>
                  </a:lnTo>
                  <a:lnTo>
                    <a:pt x="2101" y="8595"/>
                  </a:lnTo>
                  <a:lnTo>
                    <a:pt x="615" y="7160"/>
                  </a:lnTo>
                  <a:lnTo>
                    <a:pt x="1127" y="5878"/>
                  </a:lnTo>
                  <a:lnTo>
                    <a:pt x="3178" y="5981"/>
                  </a:lnTo>
                  <a:lnTo>
                    <a:pt x="3588" y="5417"/>
                  </a:lnTo>
                  <a:lnTo>
                    <a:pt x="2819" y="3520"/>
                  </a:lnTo>
                  <a:lnTo>
                    <a:pt x="3742" y="2597"/>
                  </a:lnTo>
                  <a:lnTo>
                    <a:pt x="5536" y="3417"/>
                  </a:lnTo>
                  <a:lnTo>
                    <a:pt x="6049" y="3058"/>
                  </a:lnTo>
                  <a:lnTo>
                    <a:pt x="6100" y="1264"/>
                  </a:lnTo>
                  <a:lnTo>
                    <a:pt x="7228" y="700"/>
                  </a:lnTo>
                  <a:lnTo>
                    <a:pt x="8510" y="2033"/>
                  </a:lnTo>
                  <a:lnTo>
                    <a:pt x="9689" y="1725"/>
                  </a:lnTo>
                  <a:close/>
                  <a:moveTo>
                    <a:pt x="10817" y="14422"/>
                  </a:moveTo>
                  <a:lnTo>
                    <a:pt x="11175" y="14388"/>
                  </a:lnTo>
                  <a:lnTo>
                    <a:pt x="11534" y="14354"/>
                  </a:lnTo>
                  <a:lnTo>
                    <a:pt x="11893" y="14268"/>
                  </a:lnTo>
                  <a:lnTo>
                    <a:pt x="12218" y="14166"/>
                  </a:lnTo>
                  <a:lnTo>
                    <a:pt x="12508" y="13995"/>
                  </a:lnTo>
                  <a:lnTo>
                    <a:pt x="12816" y="13807"/>
                  </a:lnTo>
                  <a:lnTo>
                    <a:pt x="13106" y="13602"/>
                  </a:lnTo>
                  <a:lnTo>
                    <a:pt x="13329" y="13380"/>
                  </a:lnTo>
                  <a:lnTo>
                    <a:pt x="13568" y="13106"/>
                  </a:lnTo>
                  <a:lnTo>
                    <a:pt x="13790" y="12850"/>
                  </a:lnTo>
                  <a:lnTo>
                    <a:pt x="13961" y="12560"/>
                  </a:lnTo>
                  <a:lnTo>
                    <a:pt x="14115" y="12269"/>
                  </a:lnTo>
                  <a:lnTo>
                    <a:pt x="14217" y="11927"/>
                  </a:lnTo>
                  <a:lnTo>
                    <a:pt x="14320" y="11568"/>
                  </a:lnTo>
                  <a:lnTo>
                    <a:pt x="14388" y="11210"/>
                  </a:lnTo>
                  <a:lnTo>
                    <a:pt x="14388" y="10851"/>
                  </a:lnTo>
                  <a:lnTo>
                    <a:pt x="14388" y="10492"/>
                  </a:lnTo>
                  <a:lnTo>
                    <a:pt x="14320" y="10133"/>
                  </a:lnTo>
                  <a:lnTo>
                    <a:pt x="14217" y="9808"/>
                  </a:lnTo>
                  <a:lnTo>
                    <a:pt x="14115" y="9467"/>
                  </a:lnTo>
                  <a:lnTo>
                    <a:pt x="13961" y="9142"/>
                  </a:lnTo>
                  <a:lnTo>
                    <a:pt x="13790" y="8851"/>
                  </a:lnTo>
                  <a:lnTo>
                    <a:pt x="13568" y="8595"/>
                  </a:lnTo>
                  <a:lnTo>
                    <a:pt x="13329" y="8322"/>
                  </a:lnTo>
                  <a:lnTo>
                    <a:pt x="13106" y="8100"/>
                  </a:lnTo>
                  <a:lnTo>
                    <a:pt x="12816" y="7894"/>
                  </a:lnTo>
                  <a:lnTo>
                    <a:pt x="12508" y="7741"/>
                  </a:lnTo>
                  <a:lnTo>
                    <a:pt x="12218" y="7570"/>
                  </a:lnTo>
                  <a:lnTo>
                    <a:pt x="11893" y="7433"/>
                  </a:lnTo>
                  <a:lnTo>
                    <a:pt x="11534" y="7382"/>
                  </a:lnTo>
                  <a:lnTo>
                    <a:pt x="11175" y="7313"/>
                  </a:lnTo>
                  <a:lnTo>
                    <a:pt x="10817" y="7313"/>
                  </a:lnTo>
                  <a:lnTo>
                    <a:pt x="10441" y="7313"/>
                  </a:lnTo>
                  <a:lnTo>
                    <a:pt x="10082" y="7382"/>
                  </a:lnTo>
                  <a:lnTo>
                    <a:pt x="9757" y="7433"/>
                  </a:lnTo>
                  <a:lnTo>
                    <a:pt x="9432" y="7570"/>
                  </a:lnTo>
                  <a:lnTo>
                    <a:pt x="9142" y="7741"/>
                  </a:lnTo>
                  <a:lnTo>
                    <a:pt x="8834" y="7894"/>
                  </a:lnTo>
                  <a:lnTo>
                    <a:pt x="8544" y="8100"/>
                  </a:lnTo>
                  <a:lnTo>
                    <a:pt x="8287" y="8322"/>
                  </a:lnTo>
                  <a:lnTo>
                    <a:pt x="8048" y="8595"/>
                  </a:lnTo>
                  <a:lnTo>
                    <a:pt x="7860" y="8851"/>
                  </a:lnTo>
                  <a:lnTo>
                    <a:pt x="7689" y="9142"/>
                  </a:lnTo>
                  <a:lnTo>
                    <a:pt x="7536" y="9467"/>
                  </a:lnTo>
                  <a:lnTo>
                    <a:pt x="7399" y="9808"/>
                  </a:lnTo>
                  <a:lnTo>
                    <a:pt x="7331" y="10133"/>
                  </a:lnTo>
                  <a:lnTo>
                    <a:pt x="7262" y="10492"/>
                  </a:lnTo>
                  <a:lnTo>
                    <a:pt x="7262" y="10851"/>
                  </a:lnTo>
                  <a:lnTo>
                    <a:pt x="7262" y="11210"/>
                  </a:lnTo>
                  <a:lnTo>
                    <a:pt x="7331" y="11568"/>
                  </a:lnTo>
                  <a:lnTo>
                    <a:pt x="7399" y="11927"/>
                  </a:lnTo>
                  <a:lnTo>
                    <a:pt x="7536" y="12269"/>
                  </a:lnTo>
                  <a:lnTo>
                    <a:pt x="7689" y="12560"/>
                  </a:lnTo>
                  <a:lnTo>
                    <a:pt x="7860" y="12850"/>
                  </a:lnTo>
                  <a:lnTo>
                    <a:pt x="8048" y="13106"/>
                  </a:lnTo>
                  <a:lnTo>
                    <a:pt x="8287" y="13380"/>
                  </a:lnTo>
                  <a:lnTo>
                    <a:pt x="8544" y="13602"/>
                  </a:lnTo>
                  <a:lnTo>
                    <a:pt x="8834" y="13807"/>
                  </a:lnTo>
                  <a:lnTo>
                    <a:pt x="9142" y="13995"/>
                  </a:lnTo>
                  <a:lnTo>
                    <a:pt x="9432" y="14166"/>
                  </a:lnTo>
                  <a:lnTo>
                    <a:pt x="9757" y="14268"/>
                  </a:lnTo>
                  <a:lnTo>
                    <a:pt x="10082" y="14354"/>
                  </a:lnTo>
                  <a:lnTo>
                    <a:pt x="10441" y="14388"/>
                  </a:lnTo>
                  <a:lnTo>
                    <a:pt x="10817" y="14422"/>
                  </a:lnTo>
                  <a:close/>
                </a:path>
              </a:pathLst>
            </a:custGeom>
            <a:solidFill>
              <a:srgbClr val="C0C0C0"/>
            </a:solidFill>
            <a:ln w="9525">
              <a:miter lim="800000"/>
              <a:headEnd/>
              <a:tailEnd/>
            </a:ln>
            <a:effectLst/>
            <a:scene3d>
              <a:camera prst="legacyPerspectiveFront">
                <a:rot lat="20099999" lon="1500000" rev="0"/>
              </a:camera>
              <a:lightRig rig="legacyFlat4" dir="b"/>
            </a:scene3d>
            <a:sp3d extrusionH="430200" prstMaterial="legacyMatte">
              <a:bevelT w="13500" h="13500" prst="angle"/>
              <a:bevelB w="13500" h="13500" prst="angle"/>
              <a:extrusionClr>
                <a:srgbClr val="C0C0C0"/>
              </a:extrusionClr>
            </a:sp3d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flatTx/>
            </a:bodyPr>
            <a:lstStyle/>
            <a:p>
              <a:endParaRPr lang="en-GB"/>
            </a:p>
          </p:txBody>
        </p:sp>
        <p:sp>
          <p:nvSpPr>
            <p:cNvPr id="58" name="AutoShape 5"/>
            <p:cNvSpPr>
              <a:spLocks noEditPoints="1" noChangeArrowheads="1"/>
            </p:cNvSpPr>
            <p:nvPr/>
          </p:nvSpPr>
          <p:spPr bwMode="auto">
            <a:xfrm>
              <a:off x="2559" y="2142"/>
              <a:ext cx="1588" cy="1392"/>
            </a:xfrm>
            <a:custGeom>
              <a:avLst/>
              <a:gdLst>
                <a:gd name="T0" fmla="*/ 10800 w 21600"/>
                <a:gd name="T1" fmla="*/ 0 h 21600"/>
                <a:gd name="T2" fmla="*/ 21600 w 21600"/>
                <a:gd name="T3" fmla="*/ 10800 h 21600"/>
                <a:gd name="T4" fmla="*/ 10800 w 21600"/>
                <a:gd name="T5" fmla="*/ 21600 h 21600"/>
                <a:gd name="T6" fmla="*/ 0 w 21600"/>
                <a:gd name="T7" fmla="*/ 10800 h 21600"/>
                <a:gd name="T8" fmla="*/ 4374 w 21600"/>
                <a:gd name="T9" fmla="*/ 3964 h 21600"/>
                <a:gd name="T10" fmla="*/ 17841 w 21600"/>
                <a:gd name="T11" fmla="*/ 17635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T8" t="T9" r="T10" b="T11"/>
              <a:pathLst>
                <a:path w="21600" h="21600">
                  <a:moveTo>
                    <a:pt x="9689" y="1725"/>
                  </a:moveTo>
                  <a:lnTo>
                    <a:pt x="10304" y="85"/>
                  </a:lnTo>
                  <a:lnTo>
                    <a:pt x="11637" y="85"/>
                  </a:lnTo>
                  <a:lnTo>
                    <a:pt x="12303" y="1777"/>
                  </a:lnTo>
                  <a:lnTo>
                    <a:pt x="13072" y="1931"/>
                  </a:lnTo>
                  <a:lnTo>
                    <a:pt x="14303" y="598"/>
                  </a:lnTo>
                  <a:lnTo>
                    <a:pt x="15533" y="1110"/>
                  </a:lnTo>
                  <a:lnTo>
                    <a:pt x="15584" y="2905"/>
                  </a:lnTo>
                  <a:lnTo>
                    <a:pt x="16405" y="3520"/>
                  </a:lnTo>
                  <a:lnTo>
                    <a:pt x="17891" y="2751"/>
                  </a:lnTo>
                  <a:lnTo>
                    <a:pt x="18917" y="3674"/>
                  </a:lnTo>
                  <a:lnTo>
                    <a:pt x="18199" y="5314"/>
                  </a:lnTo>
                  <a:lnTo>
                    <a:pt x="18763" y="6083"/>
                  </a:lnTo>
                  <a:lnTo>
                    <a:pt x="20403" y="6032"/>
                  </a:lnTo>
                  <a:lnTo>
                    <a:pt x="20865" y="7211"/>
                  </a:lnTo>
                  <a:lnTo>
                    <a:pt x="19737" y="8185"/>
                  </a:lnTo>
                  <a:lnTo>
                    <a:pt x="20096" y="9723"/>
                  </a:lnTo>
                  <a:lnTo>
                    <a:pt x="21634" y="10287"/>
                  </a:lnTo>
                  <a:lnTo>
                    <a:pt x="21582" y="11620"/>
                  </a:lnTo>
                  <a:lnTo>
                    <a:pt x="20147" y="12184"/>
                  </a:lnTo>
                  <a:lnTo>
                    <a:pt x="19942" y="13158"/>
                  </a:lnTo>
                  <a:lnTo>
                    <a:pt x="21070" y="14234"/>
                  </a:lnTo>
                  <a:lnTo>
                    <a:pt x="20608" y="15362"/>
                  </a:lnTo>
                  <a:lnTo>
                    <a:pt x="19019" y="15465"/>
                  </a:lnTo>
                  <a:lnTo>
                    <a:pt x="18404" y="16439"/>
                  </a:lnTo>
                  <a:lnTo>
                    <a:pt x="19122" y="17925"/>
                  </a:lnTo>
                  <a:lnTo>
                    <a:pt x="18096" y="18797"/>
                  </a:lnTo>
                  <a:lnTo>
                    <a:pt x="16763" y="18284"/>
                  </a:lnTo>
                  <a:lnTo>
                    <a:pt x="15431" y="19002"/>
                  </a:lnTo>
                  <a:lnTo>
                    <a:pt x="15277" y="20848"/>
                  </a:lnTo>
                  <a:lnTo>
                    <a:pt x="14149" y="21155"/>
                  </a:lnTo>
                  <a:lnTo>
                    <a:pt x="13021" y="19925"/>
                  </a:lnTo>
                  <a:lnTo>
                    <a:pt x="12252" y="20181"/>
                  </a:lnTo>
                  <a:lnTo>
                    <a:pt x="11739" y="21668"/>
                  </a:lnTo>
                  <a:lnTo>
                    <a:pt x="10201" y="21668"/>
                  </a:lnTo>
                  <a:lnTo>
                    <a:pt x="9740" y="20130"/>
                  </a:lnTo>
                  <a:lnTo>
                    <a:pt x="8253" y="19771"/>
                  </a:lnTo>
                  <a:lnTo>
                    <a:pt x="7125" y="21001"/>
                  </a:lnTo>
                  <a:lnTo>
                    <a:pt x="5895" y="20489"/>
                  </a:lnTo>
                  <a:lnTo>
                    <a:pt x="5946" y="18592"/>
                  </a:lnTo>
                  <a:lnTo>
                    <a:pt x="5177" y="18131"/>
                  </a:lnTo>
                  <a:lnTo>
                    <a:pt x="3383" y="18848"/>
                  </a:lnTo>
                  <a:lnTo>
                    <a:pt x="2614" y="17874"/>
                  </a:lnTo>
                  <a:lnTo>
                    <a:pt x="3383" y="16182"/>
                  </a:lnTo>
                  <a:lnTo>
                    <a:pt x="2922" y="15465"/>
                  </a:lnTo>
                  <a:lnTo>
                    <a:pt x="922" y="15516"/>
                  </a:lnTo>
                  <a:lnTo>
                    <a:pt x="512" y="14234"/>
                  </a:lnTo>
                  <a:lnTo>
                    <a:pt x="1948" y="12901"/>
                  </a:lnTo>
                  <a:lnTo>
                    <a:pt x="1896" y="12184"/>
                  </a:lnTo>
                  <a:lnTo>
                    <a:pt x="0" y="11415"/>
                  </a:lnTo>
                  <a:lnTo>
                    <a:pt x="51" y="10031"/>
                  </a:lnTo>
                  <a:lnTo>
                    <a:pt x="1948" y="9313"/>
                  </a:lnTo>
                  <a:lnTo>
                    <a:pt x="2101" y="8595"/>
                  </a:lnTo>
                  <a:lnTo>
                    <a:pt x="615" y="7160"/>
                  </a:lnTo>
                  <a:lnTo>
                    <a:pt x="1127" y="5878"/>
                  </a:lnTo>
                  <a:lnTo>
                    <a:pt x="3178" y="5981"/>
                  </a:lnTo>
                  <a:lnTo>
                    <a:pt x="3588" y="5417"/>
                  </a:lnTo>
                  <a:lnTo>
                    <a:pt x="2819" y="3520"/>
                  </a:lnTo>
                  <a:lnTo>
                    <a:pt x="3742" y="2597"/>
                  </a:lnTo>
                  <a:lnTo>
                    <a:pt x="5536" y="3417"/>
                  </a:lnTo>
                  <a:lnTo>
                    <a:pt x="6049" y="3058"/>
                  </a:lnTo>
                  <a:lnTo>
                    <a:pt x="6100" y="1264"/>
                  </a:lnTo>
                  <a:lnTo>
                    <a:pt x="7228" y="700"/>
                  </a:lnTo>
                  <a:lnTo>
                    <a:pt x="8510" y="2033"/>
                  </a:lnTo>
                  <a:lnTo>
                    <a:pt x="9689" y="1725"/>
                  </a:lnTo>
                  <a:close/>
                  <a:moveTo>
                    <a:pt x="10817" y="14422"/>
                  </a:moveTo>
                  <a:lnTo>
                    <a:pt x="11175" y="14388"/>
                  </a:lnTo>
                  <a:lnTo>
                    <a:pt x="11534" y="14354"/>
                  </a:lnTo>
                  <a:lnTo>
                    <a:pt x="11893" y="14268"/>
                  </a:lnTo>
                  <a:lnTo>
                    <a:pt x="12218" y="14166"/>
                  </a:lnTo>
                  <a:lnTo>
                    <a:pt x="12508" y="13995"/>
                  </a:lnTo>
                  <a:lnTo>
                    <a:pt x="12816" y="13807"/>
                  </a:lnTo>
                  <a:lnTo>
                    <a:pt x="13106" y="13602"/>
                  </a:lnTo>
                  <a:lnTo>
                    <a:pt x="13329" y="13380"/>
                  </a:lnTo>
                  <a:lnTo>
                    <a:pt x="13568" y="13106"/>
                  </a:lnTo>
                  <a:lnTo>
                    <a:pt x="13790" y="12850"/>
                  </a:lnTo>
                  <a:lnTo>
                    <a:pt x="13961" y="12560"/>
                  </a:lnTo>
                  <a:lnTo>
                    <a:pt x="14115" y="12269"/>
                  </a:lnTo>
                  <a:lnTo>
                    <a:pt x="14217" y="11927"/>
                  </a:lnTo>
                  <a:lnTo>
                    <a:pt x="14320" y="11568"/>
                  </a:lnTo>
                  <a:lnTo>
                    <a:pt x="14388" y="11210"/>
                  </a:lnTo>
                  <a:lnTo>
                    <a:pt x="14388" y="10851"/>
                  </a:lnTo>
                  <a:lnTo>
                    <a:pt x="14388" y="10492"/>
                  </a:lnTo>
                  <a:lnTo>
                    <a:pt x="14320" y="10133"/>
                  </a:lnTo>
                  <a:lnTo>
                    <a:pt x="14217" y="9808"/>
                  </a:lnTo>
                  <a:lnTo>
                    <a:pt x="14115" y="9467"/>
                  </a:lnTo>
                  <a:lnTo>
                    <a:pt x="13961" y="9142"/>
                  </a:lnTo>
                  <a:lnTo>
                    <a:pt x="13790" y="8851"/>
                  </a:lnTo>
                  <a:lnTo>
                    <a:pt x="13568" y="8595"/>
                  </a:lnTo>
                  <a:lnTo>
                    <a:pt x="13329" y="8322"/>
                  </a:lnTo>
                  <a:lnTo>
                    <a:pt x="13106" y="8100"/>
                  </a:lnTo>
                  <a:lnTo>
                    <a:pt x="12816" y="7894"/>
                  </a:lnTo>
                  <a:lnTo>
                    <a:pt x="12508" y="7741"/>
                  </a:lnTo>
                  <a:lnTo>
                    <a:pt x="12218" y="7570"/>
                  </a:lnTo>
                  <a:lnTo>
                    <a:pt x="11893" y="7433"/>
                  </a:lnTo>
                  <a:lnTo>
                    <a:pt x="11534" y="7382"/>
                  </a:lnTo>
                  <a:lnTo>
                    <a:pt x="11175" y="7313"/>
                  </a:lnTo>
                  <a:lnTo>
                    <a:pt x="10817" y="7313"/>
                  </a:lnTo>
                  <a:lnTo>
                    <a:pt x="10441" y="7313"/>
                  </a:lnTo>
                  <a:lnTo>
                    <a:pt x="10082" y="7382"/>
                  </a:lnTo>
                  <a:lnTo>
                    <a:pt x="9757" y="7433"/>
                  </a:lnTo>
                  <a:lnTo>
                    <a:pt x="9432" y="7570"/>
                  </a:lnTo>
                  <a:lnTo>
                    <a:pt x="9142" y="7741"/>
                  </a:lnTo>
                  <a:lnTo>
                    <a:pt x="8834" y="7894"/>
                  </a:lnTo>
                  <a:lnTo>
                    <a:pt x="8544" y="8100"/>
                  </a:lnTo>
                  <a:lnTo>
                    <a:pt x="8287" y="8322"/>
                  </a:lnTo>
                  <a:lnTo>
                    <a:pt x="8048" y="8595"/>
                  </a:lnTo>
                  <a:lnTo>
                    <a:pt x="7860" y="8851"/>
                  </a:lnTo>
                  <a:lnTo>
                    <a:pt x="7689" y="9142"/>
                  </a:lnTo>
                  <a:lnTo>
                    <a:pt x="7536" y="9467"/>
                  </a:lnTo>
                  <a:lnTo>
                    <a:pt x="7399" y="9808"/>
                  </a:lnTo>
                  <a:lnTo>
                    <a:pt x="7331" y="10133"/>
                  </a:lnTo>
                  <a:lnTo>
                    <a:pt x="7262" y="10492"/>
                  </a:lnTo>
                  <a:lnTo>
                    <a:pt x="7262" y="10851"/>
                  </a:lnTo>
                  <a:lnTo>
                    <a:pt x="7262" y="11210"/>
                  </a:lnTo>
                  <a:lnTo>
                    <a:pt x="7331" y="11568"/>
                  </a:lnTo>
                  <a:lnTo>
                    <a:pt x="7399" y="11927"/>
                  </a:lnTo>
                  <a:lnTo>
                    <a:pt x="7536" y="12269"/>
                  </a:lnTo>
                  <a:lnTo>
                    <a:pt x="7689" y="12560"/>
                  </a:lnTo>
                  <a:lnTo>
                    <a:pt x="7860" y="12850"/>
                  </a:lnTo>
                  <a:lnTo>
                    <a:pt x="8048" y="13106"/>
                  </a:lnTo>
                  <a:lnTo>
                    <a:pt x="8287" y="13380"/>
                  </a:lnTo>
                  <a:lnTo>
                    <a:pt x="8544" y="13602"/>
                  </a:lnTo>
                  <a:lnTo>
                    <a:pt x="8834" y="13807"/>
                  </a:lnTo>
                  <a:lnTo>
                    <a:pt x="9142" y="13995"/>
                  </a:lnTo>
                  <a:lnTo>
                    <a:pt x="9432" y="14166"/>
                  </a:lnTo>
                  <a:lnTo>
                    <a:pt x="9757" y="14268"/>
                  </a:lnTo>
                  <a:lnTo>
                    <a:pt x="10082" y="14354"/>
                  </a:lnTo>
                  <a:lnTo>
                    <a:pt x="10441" y="14388"/>
                  </a:lnTo>
                  <a:lnTo>
                    <a:pt x="10817" y="14422"/>
                  </a:lnTo>
                  <a:close/>
                </a:path>
              </a:pathLst>
            </a:custGeom>
            <a:solidFill>
              <a:srgbClr val="C0C0C0"/>
            </a:solidFill>
            <a:ln w="9525">
              <a:miter lim="800000"/>
              <a:headEnd/>
              <a:tailEnd/>
            </a:ln>
            <a:effectLst/>
            <a:scene3d>
              <a:camera prst="legacyPerspectiveFront">
                <a:rot lat="20099999" lon="1500000" rev="0"/>
              </a:camera>
              <a:lightRig rig="legacyFlat4" dir="b"/>
            </a:scene3d>
            <a:sp3d extrusionH="430200" prstMaterial="legacyMatte">
              <a:bevelT w="13500" h="13500" prst="angle"/>
              <a:bevelB w="13500" h="13500" prst="angle"/>
              <a:extrusionClr>
                <a:srgbClr val="C0C0C0"/>
              </a:extrusionClr>
            </a:sp3d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flatTx/>
            </a:bodyPr>
            <a:lstStyle/>
            <a:p>
              <a:endParaRPr lang="en-GB"/>
            </a:p>
          </p:txBody>
        </p:sp>
      </p:grpSp>
      <p:sp>
        <p:nvSpPr>
          <p:cNvPr id="59" name="Rectangle 58"/>
          <p:cNvSpPr/>
          <p:nvPr/>
        </p:nvSpPr>
        <p:spPr bwMode="auto">
          <a:xfrm>
            <a:off x="2526123" y="3388353"/>
            <a:ext cx="2067958" cy="963547"/>
          </a:xfrm>
          <a:prstGeom prst="rect">
            <a:avLst/>
          </a:prstGeom>
          <a:noFill/>
          <a:ln w="31750" cap="flat" cmpd="sng" algn="ctr">
            <a:solidFill>
              <a:srgbClr val="00B050"/>
            </a:solidFill>
            <a:prstDash val="sysDash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3175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200" b="0" i="0" u="none" strike="noStrike" cap="none" normalizeH="0" baseline="0" smtClean="0">
              <a:ln>
                <a:noFill/>
              </a:ln>
              <a:solidFill>
                <a:srgbClr val="0F5494"/>
              </a:solidFill>
              <a:effectLst/>
              <a:latin typeface="Verdana" pitchFamily="34" charset="0"/>
            </a:endParaRPr>
          </a:p>
        </p:txBody>
      </p:sp>
      <p:sp>
        <p:nvSpPr>
          <p:cNvPr id="60" name="Rectangle 3"/>
          <p:cNvSpPr txBox="1">
            <a:spLocks noChangeArrowheads="1"/>
          </p:cNvSpPr>
          <p:nvPr/>
        </p:nvSpPr>
        <p:spPr bwMode="auto">
          <a:xfrm>
            <a:off x="755576" y="5085184"/>
            <a:ext cx="3600400" cy="136815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bg1"/>
              </a:buClr>
              <a:buChar char="•"/>
              <a:defRPr sz="2400" i="1">
                <a:solidFill>
                  <a:srgbClr val="0F5494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9FBA"/>
              </a:buClr>
              <a:buChar char="•"/>
              <a:defRPr sz="2000" b="1">
                <a:solidFill>
                  <a:srgbClr val="0F5494"/>
                </a:solidFill>
                <a:latin typeface="+mn-lt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defRPr sz="1400">
                <a:solidFill>
                  <a:srgbClr val="0F5494"/>
                </a:solidFill>
                <a:latin typeface="+mn-lt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indent="0">
              <a:buFontTx/>
              <a:buNone/>
            </a:pPr>
            <a:r>
              <a:rPr lang="en-US" altLang="en-US" sz="2000" kern="0" dirty="0" smtClean="0"/>
              <a:t>Process prolonged and segmented. The </a:t>
            </a:r>
            <a:r>
              <a:rPr lang="en-US" altLang="en-US" sz="2000" kern="0" dirty="0" smtClean="0"/>
              <a:t>preliminary GDP flash now is the </a:t>
            </a:r>
            <a:r>
              <a:rPr lang="en-US" altLang="en-US" sz="2000" kern="0" dirty="0" smtClean="0"/>
              <a:t>last input</a:t>
            </a:r>
            <a:r>
              <a:rPr lang="en-US" altLang="en-US" sz="2000" kern="0" dirty="0" smtClean="0"/>
              <a:t>.</a:t>
            </a:r>
            <a:endParaRPr lang="en-US" altLang="en-US" sz="2000" kern="0" dirty="0"/>
          </a:p>
        </p:txBody>
      </p:sp>
      <p:sp>
        <p:nvSpPr>
          <p:cNvPr id="61" name="Rectangle 3"/>
          <p:cNvSpPr txBox="1">
            <a:spLocks noChangeArrowheads="1"/>
          </p:cNvSpPr>
          <p:nvPr/>
        </p:nvSpPr>
        <p:spPr bwMode="auto">
          <a:xfrm>
            <a:off x="4427984" y="5085184"/>
            <a:ext cx="4032448" cy="136815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bg1"/>
              </a:buClr>
              <a:buChar char="•"/>
              <a:defRPr sz="2400" i="1">
                <a:solidFill>
                  <a:srgbClr val="0F5494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9FBA"/>
              </a:buClr>
              <a:buChar char="•"/>
              <a:defRPr sz="2000" b="1">
                <a:solidFill>
                  <a:srgbClr val="0F5494"/>
                </a:solidFill>
                <a:latin typeface="+mn-lt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defRPr sz="1400">
                <a:solidFill>
                  <a:srgbClr val="0F5494"/>
                </a:solidFill>
                <a:latin typeface="+mn-lt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indent="0">
              <a:buFontTx/>
              <a:buNone/>
            </a:pPr>
            <a:r>
              <a:rPr lang="en-US" altLang="en-US" sz="2000" kern="0" dirty="0" smtClean="0"/>
              <a:t>In parallel, European semester-related steps have been slightly postponed.</a:t>
            </a:r>
            <a:endParaRPr lang="en-US" altLang="en-US" sz="2000" kern="0" dirty="0"/>
          </a:p>
        </p:txBody>
      </p:sp>
      <p:grpSp>
        <p:nvGrpSpPr>
          <p:cNvPr id="62" name="Group 2"/>
          <p:cNvGrpSpPr>
            <a:grpSpLocks/>
          </p:cNvGrpSpPr>
          <p:nvPr/>
        </p:nvGrpSpPr>
        <p:grpSpPr bwMode="auto">
          <a:xfrm>
            <a:off x="3370762" y="3501051"/>
            <a:ext cx="788185" cy="677420"/>
            <a:chOff x="1632" y="1248"/>
            <a:chExt cx="2682" cy="2286"/>
          </a:xfrm>
        </p:grpSpPr>
        <p:sp>
          <p:nvSpPr>
            <p:cNvPr id="63" name="Gear"/>
            <p:cNvSpPr>
              <a:spLocks noEditPoints="1" noChangeArrowheads="1"/>
            </p:cNvSpPr>
            <p:nvPr/>
          </p:nvSpPr>
          <p:spPr bwMode="auto">
            <a:xfrm>
              <a:off x="3119" y="1248"/>
              <a:ext cx="1195" cy="1048"/>
            </a:xfrm>
            <a:custGeom>
              <a:avLst/>
              <a:gdLst>
                <a:gd name="T0" fmla="*/ 10800 w 21600"/>
                <a:gd name="T1" fmla="*/ 0 h 21600"/>
                <a:gd name="T2" fmla="*/ 21600 w 21600"/>
                <a:gd name="T3" fmla="*/ 10800 h 21600"/>
                <a:gd name="T4" fmla="*/ 10800 w 21600"/>
                <a:gd name="T5" fmla="*/ 21600 h 21600"/>
                <a:gd name="T6" fmla="*/ 0 w 21600"/>
                <a:gd name="T7" fmla="*/ 10800 h 21600"/>
                <a:gd name="T8" fmla="*/ 4374 w 21600"/>
                <a:gd name="T9" fmla="*/ 3964 h 21600"/>
                <a:gd name="T10" fmla="*/ 17841 w 21600"/>
                <a:gd name="T11" fmla="*/ 17635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T8" t="T9" r="T10" b="T11"/>
              <a:pathLst>
                <a:path w="21600" h="21600">
                  <a:moveTo>
                    <a:pt x="9689" y="1725"/>
                  </a:moveTo>
                  <a:lnTo>
                    <a:pt x="10304" y="85"/>
                  </a:lnTo>
                  <a:lnTo>
                    <a:pt x="11637" y="85"/>
                  </a:lnTo>
                  <a:lnTo>
                    <a:pt x="12303" y="1777"/>
                  </a:lnTo>
                  <a:lnTo>
                    <a:pt x="13072" y="1931"/>
                  </a:lnTo>
                  <a:lnTo>
                    <a:pt x="14303" y="598"/>
                  </a:lnTo>
                  <a:lnTo>
                    <a:pt x="15533" y="1110"/>
                  </a:lnTo>
                  <a:lnTo>
                    <a:pt x="15584" y="2905"/>
                  </a:lnTo>
                  <a:lnTo>
                    <a:pt x="16405" y="3520"/>
                  </a:lnTo>
                  <a:lnTo>
                    <a:pt x="17891" y="2751"/>
                  </a:lnTo>
                  <a:lnTo>
                    <a:pt x="18917" y="3674"/>
                  </a:lnTo>
                  <a:lnTo>
                    <a:pt x="18199" y="5314"/>
                  </a:lnTo>
                  <a:lnTo>
                    <a:pt x="18763" y="6083"/>
                  </a:lnTo>
                  <a:lnTo>
                    <a:pt x="20403" y="6032"/>
                  </a:lnTo>
                  <a:lnTo>
                    <a:pt x="20865" y="7211"/>
                  </a:lnTo>
                  <a:lnTo>
                    <a:pt x="19737" y="8185"/>
                  </a:lnTo>
                  <a:lnTo>
                    <a:pt x="20096" y="9723"/>
                  </a:lnTo>
                  <a:lnTo>
                    <a:pt x="21634" y="10287"/>
                  </a:lnTo>
                  <a:lnTo>
                    <a:pt x="21582" y="11620"/>
                  </a:lnTo>
                  <a:lnTo>
                    <a:pt x="20147" y="12184"/>
                  </a:lnTo>
                  <a:lnTo>
                    <a:pt x="19942" y="13158"/>
                  </a:lnTo>
                  <a:lnTo>
                    <a:pt x="21070" y="14234"/>
                  </a:lnTo>
                  <a:lnTo>
                    <a:pt x="20608" y="15362"/>
                  </a:lnTo>
                  <a:lnTo>
                    <a:pt x="19019" y="15465"/>
                  </a:lnTo>
                  <a:lnTo>
                    <a:pt x="18404" y="16439"/>
                  </a:lnTo>
                  <a:lnTo>
                    <a:pt x="19122" y="17925"/>
                  </a:lnTo>
                  <a:lnTo>
                    <a:pt x="18096" y="18797"/>
                  </a:lnTo>
                  <a:lnTo>
                    <a:pt x="16763" y="18284"/>
                  </a:lnTo>
                  <a:lnTo>
                    <a:pt x="15431" y="19002"/>
                  </a:lnTo>
                  <a:lnTo>
                    <a:pt x="15277" y="20848"/>
                  </a:lnTo>
                  <a:lnTo>
                    <a:pt x="14149" y="21155"/>
                  </a:lnTo>
                  <a:lnTo>
                    <a:pt x="13021" y="19925"/>
                  </a:lnTo>
                  <a:lnTo>
                    <a:pt x="12252" y="20181"/>
                  </a:lnTo>
                  <a:lnTo>
                    <a:pt x="11739" y="21668"/>
                  </a:lnTo>
                  <a:lnTo>
                    <a:pt x="10201" y="21668"/>
                  </a:lnTo>
                  <a:lnTo>
                    <a:pt x="9740" y="20130"/>
                  </a:lnTo>
                  <a:lnTo>
                    <a:pt x="8253" y="19771"/>
                  </a:lnTo>
                  <a:lnTo>
                    <a:pt x="7125" y="21001"/>
                  </a:lnTo>
                  <a:lnTo>
                    <a:pt x="5895" y="20489"/>
                  </a:lnTo>
                  <a:lnTo>
                    <a:pt x="5946" y="18592"/>
                  </a:lnTo>
                  <a:lnTo>
                    <a:pt x="5177" y="18131"/>
                  </a:lnTo>
                  <a:lnTo>
                    <a:pt x="3383" y="18848"/>
                  </a:lnTo>
                  <a:lnTo>
                    <a:pt x="2614" y="17874"/>
                  </a:lnTo>
                  <a:lnTo>
                    <a:pt x="3383" y="16182"/>
                  </a:lnTo>
                  <a:lnTo>
                    <a:pt x="2922" y="15465"/>
                  </a:lnTo>
                  <a:lnTo>
                    <a:pt x="922" y="15516"/>
                  </a:lnTo>
                  <a:lnTo>
                    <a:pt x="512" y="14234"/>
                  </a:lnTo>
                  <a:lnTo>
                    <a:pt x="1948" y="12901"/>
                  </a:lnTo>
                  <a:lnTo>
                    <a:pt x="1896" y="12184"/>
                  </a:lnTo>
                  <a:lnTo>
                    <a:pt x="0" y="11415"/>
                  </a:lnTo>
                  <a:lnTo>
                    <a:pt x="51" y="10031"/>
                  </a:lnTo>
                  <a:lnTo>
                    <a:pt x="1948" y="9313"/>
                  </a:lnTo>
                  <a:lnTo>
                    <a:pt x="2101" y="8595"/>
                  </a:lnTo>
                  <a:lnTo>
                    <a:pt x="615" y="7160"/>
                  </a:lnTo>
                  <a:lnTo>
                    <a:pt x="1127" y="5878"/>
                  </a:lnTo>
                  <a:lnTo>
                    <a:pt x="3178" y="5981"/>
                  </a:lnTo>
                  <a:lnTo>
                    <a:pt x="3588" y="5417"/>
                  </a:lnTo>
                  <a:lnTo>
                    <a:pt x="2819" y="3520"/>
                  </a:lnTo>
                  <a:lnTo>
                    <a:pt x="3742" y="2597"/>
                  </a:lnTo>
                  <a:lnTo>
                    <a:pt x="5536" y="3417"/>
                  </a:lnTo>
                  <a:lnTo>
                    <a:pt x="6049" y="3058"/>
                  </a:lnTo>
                  <a:lnTo>
                    <a:pt x="6100" y="1264"/>
                  </a:lnTo>
                  <a:lnTo>
                    <a:pt x="7228" y="700"/>
                  </a:lnTo>
                  <a:lnTo>
                    <a:pt x="8510" y="2033"/>
                  </a:lnTo>
                  <a:lnTo>
                    <a:pt x="9689" y="1725"/>
                  </a:lnTo>
                  <a:close/>
                  <a:moveTo>
                    <a:pt x="10817" y="14422"/>
                  </a:moveTo>
                  <a:lnTo>
                    <a:pt x="11175" y="14388"/>
                  </a:lnTo>
                  <a:lnTo>
                    <a:pt x="11534" y="14354"/>
                  </a:lnTo>
                  <a:lnTo>
                    <a:pt x="11893" y="14268"/>
                  </a:lnTo>
                  <a:lnTo>
                    <a:pt x="12218" y="14166"/>
                  </a:lnTo>
                  <a:lnTo>
                    <a:pt x="12508" y="13995"/>
                  </a:lnTo>
                  <a:lnTo>
                    <a:pt x="12816" y="13807"/>
                  </a:lnTo>
                  <a:lnTo>
                    <a:pt x="13106" y="13602"/>
                  </a:lnTo>
                  <a:lnTo>
                    <a:pt x="13329" y="13380"/>
                  </a:lnTo>
                  <a:lnTo>
                    <a:pt x="13568" y="13106"/>
                  </a:lnTo>
                  <a:lnTo>
                    <a:pt x="13790" y="12850"/>
                  </a:lnTo>
                  <a:lnTo>
                    <a:pt x="13961" y="12560"/>
                  </a:lnTo>
                  <a:lnTo>
                    <a:pt x="14115" y="12269"/>
                  </a:lnTo>
                  <a:lnTo>
                    <a:pt x="14217" y="11927"/>
                  </a:lnTo>
                  <a:lnTo>
                    <a:pt x="14320" y="11568"/>
                  </a:lnTo>
                  <a:lnTo>
                    <a:pt x="14388" y="11210"/>
                  </a:lnTo>
                  <a:lnTo>
                    <a:pt x="14388" y="10851"/>
                  </a:lnTo>
                  <a:lnTo>
                    <a:pt x="14388" y="10492"/>
                  </a:lnTo>
                  <a:lnTo>
                    <a:pt x="14320" y="10133"/>
                  </a:lnTo>
                  <a:lnTo>
                    <a:pt x="14217" y="9808"/>
                  </a:lnTo>
                  <a:lnTo>
                    <a:pt x="14115" y="9467"/>
                  </a:lnTo>
                  <a:lnTo>
                    <a:pt x="13961" y="9142"/>
                  </a:lnTo>
                  <a:lnTo>
                    <a:pt x="13790" y="8851"/>
                  </a:lnTo>
                  <a:lnTo>
                    <a:pt x="13568" y="8595"/>
                  </a:lnTo>
                  <a:lnTo>
                    <a:pt x="13329" y="8322"/>
                  </a:lnTo>
                  <a:lnTo>
                    <a:pt x="13106" y="8100"/>
                  </a:lnTo>
                  <a:lnTo>
                    <a:pt x="12816" y="7894"/>
                  </a:lnTo>
                  <a:lnTo>
                    <a:pt x="12508" y="7741"/>
                  </a:lnTo>
                  <a:lnTo>
                    <a:pt x="12218" y="7570"/>
                  </a:lnTo>
                  <a:lnTo>
                    <a:pt x="11893" y="7433"/>
                  </a:lnTo>
                  <a:lnTo>
                    <a:pt x="11534" y="7382"/>
                  </a:lnTo>
                  <a:lnTo>
                    <a:pt x="11175" y="7313"/>
                  </a:lnTo>
                  <a:lnTo>
                    <a:pt x="10817" y="7313"/>
                  </a:lnTo>
                  <a:lnTo>
                    <a:pt x="10441" y="7313"/>
                  </a:lnTo>
                  <a:lnTo>
                    <a:pt x="10082" y="7382"/>
                  </a:lnTo>
                  <a:lnTo>
                    <a:pt x="9757" y="7433"/>
                  </a:lnTo>
                  <a:lnTo>
                    <a:pt x="9432" y="7570"/>
                  </a:lnTo>
                  <a:lnTo>
                    <a:pt x="9142" y="7741"/>
                  </a:lnTo>
                  <a:lnTo>
                    <a:pt x="8834" y="7894"/>
                  </a:lnTo>
                  <a:lnTo>
                    <a:pt x="8544" y="8100"/>
                  </a:lnTo>
                  <a:lnTo>
                    <a:pt x="8287" y="8322"/>
                  </a:lnTo>
                  <a:lnTo>
                    <a:pt x="8048" y="8595"/>
                  </a:lnTo>
                  <a:lnTo>
                    <a:pt x="7860" y="8851"/>
                  </a:lnTo>
                  <a:lnTo>
                    <a:pt x="7689" y="9142"/>
                  </a:lnTo>
                  <a:lnTo>
                    <a:pt x="7536" y="9467"/>
                  </a:lnTo>
                  <a:lnTo>
                    <a:pt x="7399" y="9808"/>
                  </a:lnTo>
                  <a:lnTo>
                    <a:pt x="7331" y="10133"/>
                  </a:lnTo>
                  <a:lnTo>
                    <a:pt x="7262" y="10492"/>
                  </a:lnTo>
                  <a:lnTo>
                    <a:pt x="7262" y="10851"/>
                  </a:lnTo>
                  <a:lnTo>
                    <a:pt x="7262" y="11210"/>
                  </a:lnTo>
                  <a:lnTo>
                    <a:pt x="7331" y="11568"/>
                  </a:lnTo>
                  <a:lnTo>
                    <a:pt x="7399" y="11927"/>
                  </a:lnTo>
                  <a:lnTo>
                    <a:pt x="7536" y="12269"/>
                  </a:lnTo>
                  <a:lnTo>
                    <a:pt x="7689" y="12560"/>
                  </a:lnTo>
                  <a:lnTo>
                    <a:pt x="7860" y="12850"/>
                  </a:lnTo>
                  <a:lnTo>
                    <a:pt x="8048" y="13106"/>
                  </a:lnTo>
                  <a:lnTo>
                    <a:pt x="8287" y="13380"/>
                  </a:lnTo>
                  <a:lnTo>
                    <a:pt x="8544" y="13602"/>
                  </a:lnTo>
                  <a:lnTo>
                    <a:pt x="8834" y="13807"/>
                  </a:lnTo>
                  <a:lnTo>
                    <a:pt x="9142" y="13995"/>
                  </a:lnTo>
                  <a:lnTo>
                    <a:pt x="9432" y="14166"/>
                  </a:lnTo>
                  <a:lnTo>
                    <a:pt x="9757" y="14268"/>
                  </a:lnTo>
                  <a:lnTo>
                    <a:pt x="10082" y="14354"/>
                  </a:lnTo>
                  <a:lnTo>
                    <a:pt x="10441" y="14388"/>
                  </a:lnTo>
                  <a:lnTo>
                    <a:pt x="10817" y="14422"/>
                  </a:lnTo>
                  <a:close/>
                </a:path>
              </a:pathLst>
            </a:custGeom>
            <a:solidFill>
              <a:srgbClr val="C0C0C0"/>
            </a:solidFill>
            <a:ln w="9525">
              <a:miter lim="800000"/>
              <a:headEnd/>
              <a:tailEnd/>
            </a:ln>
            <a:effectLst/>
            <a:scene3d>
              <a:camera prst="legacyPerspectiveFront">
                <a:rot lat="20099999" lon="1500000" rev="0"/>
              </a:camera>
              <a:lightRig rig="legacyFlat4" dir="b"/>
            </a:scene3d>
            <a:sp3d extrusionH="430200" prstMaterial="legacyMatte">
              <a:bevelT w="13500" h="13500" prst="angle"/>
              <a:bevelB w="13500" h="13500" prst="angle"/>
              <a:extrusionClr>
                <a:srgbClr val="C0C0C0"/>
              </a:extrusionClr>
            </a:sp3d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flatTx/>
            </a:bodyPr>
            <a:lstStyle/>
            <a:p>
              <a:endParaRPr lang="en-GB"/>
            </a:p>
          </p:txBody>
        </p:sp>
        <p:sp>
          <p:nvSpPr>
            <p:cNvPr id="64" name="AutoShape 4"/>
            <p:cNvSpPr>
              <a:spLocks noEditPoints="1" noChangeArrowheads="1"/>
            </p:cNvSpPr>
            <p:nvPr/>
          </p:nvSpPr>
          <p:spPr bwMode="auto">
            <a:xfrm>
              <a:off x="1632" y="1680"/>
              <a:ext cx="1429" cy="1253"/>
            </a:xfrm>
            <a:custGeom>
              <a:avLst/>
              <a:gdLst>
                <a:gd name="T0" fmla="*/ 10800 w 21600"/>
                <a:gd name="T1" fmla="*/ 0 h 21600"/>
                <a:gd name="T2" fmla="*/ 21600 w 21600"/>
                <a:gd name="T3" fmla="*/ 10800 h 21600"/>
                <a:gd name="T4" fmla="*/ 10800 w 21600"/>
                <a:gd name="T5" fmla="*/ 21600 h 21600"/>
                <a:gd name="T6" fmla="*/ 0 w 21600"/>
                <a:gd name="T7" fmla="*/ 10800 h 21600"/>
                <a:gd name="T8" fmla="*/ 4374 w 21600"/>
                <a:gd name="T9" fmla="*/ 3964 h 21600"/>
                <a:gd name="T10" fmla="*/ 17841 w 21600"/>
                <a:gd name="T11" fmla="*/ 17635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T8" t="T9" r="T10" b="T11"/>
              <a:pathLst>
                <a:path w="21600" h="21600">
                  <a:moveTo>
                    <a:pt x="9689" y="1725"/>
                  </a:moveTo>
                  <a:lnTo>
                    <a:pt x="10304" y="85"/>
                  </a:lnTo>
                  <a:lnTo>
                    <a:pt x="11637" y="85"/>
                  </a:lnTo>
                  <a:lnTo>
                    <a:pt x="12303" y="1777"/>
                  </a:lnTo>
                  <a:lnTo>
                    <a:pt x="13072" y="1931"/>
                  </a:lnTo>
                  <a:lnTo>
                    <a:pt x="14303" y="598"/>
                  </a:lnTo>
                  <a:lnTo>
                    <a:pt x="15533" y="1110"/>
                  </a:lnTo>
                  <a:lnTo>
                    <a:pt x="15584" y="2905"/>
                  </a:lnTo>
                  <a:lnTo>
                    <a:pt x="16405" y="3520"/>
                  </a:lnTo>
                  <a:lnTo>
                    <a:pt x="17891" y="2751"/>
                  </a:lnTo>
                  <a:lnTo>
                    <a:pt x="18917" y="3674"/>
                  </a:lnTo>
                  <a:lnTo>
                    <a:pt x="18199" y="5314"/>
                  </a:lnTo>
                  <a:lnTo>
                    <a:pt x="18763" y="6083"/>
                  </a:lnTo>
                  <a:lnTo>
                    <a:pt x="20403" y="6032"/>
                  </a:lnTo>
                  <a:lnTo>
                    <a:pt x="20865" y="7211"/>
                  </a:lnTo>
                  <a:lnTo>
                    <a:pt x="19737" y="8185"/>
                  </a:lnTo>
                  <a:lnTo>
                    <a:pt x="20096" y="9723"/>
                  </a:lnTo>
                  <a:lnTo>
                    <a:pt x="21634" y="10287"/>
                  </a:lnTo>
                  <a:lnTo>
                    <a:pt x="21582" y="11620"/>
                  </a:lnTo>
                  <a:lnTo>
                    <a:pt x="20147" y="12184"/>
                  </a:lnTo>
                  <a:lnTo>
                    <a:pt x="19942" y="13158"/>
                  </a:lnTo>
                  <a:lnTo>
                    <a:pt x="21070" y="14234"/>
                  </a:lnTo>
                  <a:lnTo>
                    <a:pt x="20608" y="15362"/>
                  </a:lnTo>
                  <a:lnTo>
                    <a:pt x="19019" y="15465"/>
                  </a:lnTo>
                  <a:lnTo>
                    <a:pt x="18404" y="16439"/>
                  </a:lnTo>
                  <a:lnTo>
                    <a:pt x="19122" y="17925"/>
                  </a:lnTo>
                  <a:lnTo>
                    <a:pt x="18096" y="18797"/>
                  </a:lnTo>
                  <a:lnTo>
                    <a:pt x="16763" y="18284"/>
                  </a:lnTo>
                  <a:lnTo>
                    <a:pt x="15431" y="19002"/>
                  </a:lnTo>
                  <a:lnTo>
                    <a:pt x="15277" y="20848"/>
                  </a:lnTo>
                  <a:lnTo>
                    <a:pt x="14149" y="21155"/>
                  </a:lnTo>
                  <a:lnTo>
                    <a:pt x="13021" y="19925"/>
                  </a:lnTo>
                  <a:lnTo>
                    <a:pt x="12252" y="20181"/>
                  </a:lnTo>
                  <a:lnTo>
                    <a:pt x="11739" y="21668"/>
                  </a:lnTo>
                  <a:lnTo>
                    <a:pt x="10201" y="21668"/>
                  </a:lnTo>
                  <a:lnTo>
                    <a:pt x="9740" y="20130"/>
                  </a:lnTo>
                  <a:lnTo>
                    <a:pt x="8253" y="19771"/>
                  </a:lnTo>
                  <a:lnTo>
                    <a:pt x="7125" y="21001"/>
                  </a:lnTo>
                  <a:lnTo>
                    <a:pt x="5895" y="20489"/>
                  </a:lnTo>
                  <a:lnTo>
                    <a:pt x="5946" y="18592"/>
                  </a:lnTo>
                  <a:lnTo>
                    <a:pt x="5177" y="18131"/>
                  </a:lnTo>
                  <a:lnTo>
                    <a:pt x="3383" y="18848"/>
                  </a:lnTo>
                  <a:lnTo>
                    <a:pt x="2614" y="17874"/>
                  </a:lnTo>
                  <a:lnTo>
                    <a:pt x="3383" y="16182"/>
                  </a:lnTo>
                  <a:lnTo>
                    <a:pt x="2922" y="15465"/>
                  </a:lnTo>
                  <a:lnTo>
                    <a:pt x="922" y="15516"/>
                  </a:lnTo>
                  <a:lnTo>
                    <a:pt x="512" y="14234"/>
                  </a:lnTo>
                  <a:lnTo>
                    <a:pt x="1948" y="12901"/>
                  </a:lnTo>
                  <a:lnTo>
                    <a:pt x="1896" y="12184"/>
                  </a:lnTo>
                  <a:lnTo>
                    <a:pt x="0" y="11415"/>
                  </a:lnTo>
                  <a:lnTo>
                    <a:pt x="51" y="10031"/>
                  </a:lnTo>
                  <a:lnTo>
                    <a:pt x="1948" y="9313"/>
                  </a:lnTo>
                  <a:lnTo>
                    <a:pt x="2101" y="8595"/>
                  </a:lnTo>
                  <a:lnTo>
                    <a:pt x="615" y="7160"/>
                  </a:lnTo>
                  <a:lnTo>
                    <a:pt x="1127" y="5878"/>
                  </a:lnTo>
                  <a:lnTo>
                    <a:pt x="3178" y="5981"/>
                  </a:lnTo>
                  <a:lnTo>
                    <a:pt x="3588" y="5417"/>
                  </a:lnTo>
                  <a:lnTo>
                    <a:pt x="2819" y="3520"/>
                  </a:lnTo>
                  <a:lnTo>
                    <a:pt x="3742" y="2597"/>
                  </a:lnTo>
                  <a:lnTo>
                    <a:pt x="5536" y="3417"/>
                  </a:lnTo>
                  <a:lnTo>
                    <a:pt x="6049" y="3058"/>
                  </a:lnTo>
                  <a:lnTo>
                    <a:pt x="6100" y="1264"/>
                  </a:lnTo>
                  <a:lnTo>
                    <a:pt x="7228" y="700"/>
                  </a:lnTo>
                  <a:lnTo>
                    <a:pt x="8510" y="2033"/>
                  </a:lnTo>
                  <a:lnTo>
                    <a:pt x="9689" y="1725"/>
                  </a:lnTo>
                  <a:close/>
                  <a:moveTo>
                    <a:pt x="10817" y="14422"/>
                  </a:moveTo>
                  <a:lnTo>
                    <a:pt x="11175" y="14388"/>
                  </a:lnTo>
                  <a:lnTo>
                    <a:pt x="11534" y="14354"/>
                  </a:lnTo>
                  <a:lnTo>
                    <a:pt x="11893" y="14268"/>
                  </a:lnTo>
                  <a:lnTo>
                    <a:pt x="12218" y="14166"/>
                  </a:lnTo>
                  <a:lnTo>
                    <a:pt x="12508" y="13995"/>
                  </a:lnTo>
                  <a:lnTo>
                    <a:pt x="12816" y="13807"/>
                  </a:lnTo>
                  <a:lnTo>
                    <a:pt x="13106" y="13602"/>
                  </a:lnTo>
                  <a:lnTo>
                    <a:pt x="13329" y="13380"/>
                  </a:lnTo>
                  <a:lnTo>
                    <a:pt x="13568" y="13106"/>
                  </a:lnTo>
                  <a:lnTo>
                    <a:pt x="13790" y="12850"/>
                  </a:lnTo>
                  <a:lnTo>
                    <a:pt x="13961" y="12560"/>
                  </a:lnTo>
                  <a:lnTo>
                    <a:pt x="14115" y="12269"/>
                  </a:lnTo>
                  <a:lnTo>
                    <a:pt x="14217" y="11927"/>
                  </a:lnTo>
                  <a:lnTo>
                    <a:pt x="14320" y="11568"/>
                  </a:lnTo>
                  <a:lnTo>
                    <a:pt x="14388" y="11210"/>
                  </a:lnTo>
                  <a:lnTo>
                    <a:pt x="14388" y="10851"/>
                  </a:lnTo>
                  <a:lnTo>
                    <a:pt x="14388" y="10492"/>
                  </a:lnTo>
                  <a:lnTo>
                    <a:pt x="14320" y="10133"/>
                  </a:lnTo>
                  <a:lnTo>
                    <a:pt x="14217" y="9808"/>
                  </a:lnTo>
                  <a:lnTo>
                    <a:pt x="14115" y="9467"/>
                  </a:lnTo>
                  <a:lnTo>
                    <a:pt x="13961" y="9142"/>
                  </a:lnTo>
                  <a:lnTo>
                    <a:pt x="13790" y="8851"/>
                  </a:lnTo>
                  <a:lnTo>
                    <a:pt x="13568" y="8595"/>
                  </a:lnTo>
                  <a:lnTo>
                    <a:pt x="13329" y="8322"/>
                  </a:lnTo>
                  <a:lnTo>
                    <a:pt x="13106" y="8100"/>
                  </a:lnTo>
                  <a:lnTo>
                    <a:pt x="12816" y="7894"/>
                  </a:lnTo>
                  <a:lnTo>
                    <a:pt x="12508" y="7741"/>
                  </a:lnTo>
                  <a:lnTo>
                    <a:pt x="12218" y="7570"/>
                  </a:lnTo>
                  <a:lnTo>
                    <a:pt x="11893" y="7433"/>
                  </a:lnTo>
                  <a:lnTo>
                    <a:pt x="11534" y="7382"/>
                  </a:lnTo>
                  <a:lnTo>
                    <a:pt x="11175" y="7313"/>
                  </a:lnTo>
                  <a:lnTo>
                    <a:pt x="10817" y="7313"/>
                  </a:lnTo>
                  <a:lnTo>
                    <a:pt x="10441" y="7313"/>
                  </a:lnTo>
                  <a:lnTo>
                    <a:pt x="10082" y="7382"/>
                  </a:lnTo>
                  <a:lnTo>
                    <a:pt x="9757" y="7433"/>
                  </a:lnTo>
                  <a:lnTo>
                    <a:pt x="9432" y="7570"/>
                  </a:lnTo>
                  <a:lnTo>
                    <a:pt x="9142" y="7741"/>
                  </a:lnTo>
                  <a:lnTo>
                    <a:pt x="8834" y="7894"/>
                  </a:lnTo>
                  <a:lnTo>
                    <a:pt x="8544" y="8100"/>
                  </a:lnTo>
                  <a:lnTo>
                    <a:pt x="8287" y="8322"/>
                  </a:lnTo>
                  <a:lnTo>
                    <a:pt x="8048" y="8595"/>
                  </a:lnTo>
                  <a:lnTo>
                    <a:pt x="7860" y="8851"/>
                  </a:lnTo>
                  <a:lnTo>
                    <a:pt x="7689" y="9142"/>
                  </a:lnTo>
                  <a:lnTo>
                    <a:pt x="7536" y="9467"/>
                  </a:lnTo>
                  <a:lnTo>
                    <a:pt x="7399" y="9808"/>
                  </a:lnTo>
                  <a:lnTo>
                    <a:pt x="7331" y="10133"/>
                  </a:lnTo>
                  <a:lnTo>
                    <a:pt x="7262" y="10492"/>
                  </a:lnTo>
                  <a:lnTo>
                    <a:pt x="7262" y="10851"/>
                  </a:lnTo>
                  <a:lnTo>
                    <a:pt x="7262" y="11210"/>
                  </a:lnTo>
                  <a:lnTo>
                    <a:pt x="7331" y="11568"/>
                  </a:lnTo>
                  <a:lnTo>
                    <a:pt x="7399" y="11927"/>
                  </a:lnTo>
                  <a:lnTo>
                    <a:pt x="7536" y="12269"/>
                  </a:lnTo>
                  <a:lnTo>
                    <a:pt x="7689" y="12560"/>
                  </a:lnTo>
                  <a:lnTo>
                    <a:pt x="7860" y="12850"/>
                  </a:lnTo>
                  <a:lnTo>
                    <a:pt x="8048" y="13106"/>
                  </a:lnTo>
                  <a:lnTo>
                    <a:pt x="8287" y="13380"/>
                  </a:lnTo>
                  <a:lnTo>
                    <a:pt x="8544" y="13602"/>
                  </a:lnTo>
                  <a:lnTo>
                    <a:pt x="8834" y="13807"/>
                  </a:lnTo>
                  <a:lnTo>
                    <a:pt x="9142" y="13995"/>
                  </a:lnTo>
                  <a:lnTo>
                    <a:pt x="9432" y="14166"/>
                  </a:lnTo>
                  <a:lnTo>
                    <a:pt x="9757" y="14268"/>
                  </a:lnTo>
                  <a:lnTo>
                    <a:pt x="10082" y="14354"/>
                  </a:lnTo>
                  <a:lnTo>
                    <a:pt x="10441" y="14388"/>
                  </a:lnTo>
                  <a:lnTo>
                    <a:pt x="10817" y="14422"/>
                  </a:lnTo>
                  <a:close/>
                </a:path>
              </a:pathLst>
            </a:custGeom>
            <a:solidFill>
              <a:srgbClr val="C0C0C0"/>
            </a:solidFill>
            <a:ln w="9525">
              <a:miter lim="800000"/>
              <a:headEnd/>
              <a:tailEnd/>
            </a:ln>
            <a:effectLst/>
            <a:scene3d>
              <a:camera prst="legacyPerspectiveFront">
                <a:rot lat="20099999" lon="1500000" rev="0"/>
              </a:camera>
              <a:lightRig rig="legacyFlat4" dir="b"/>
            </a:scene3d>
            <a:sp3d extrusionH="430200" prstMaterial="legacyMatte">
              <a:bevelT w="13500" h="13500" prst="angle"/>
              <a:bevelB w="13500" h="13500" prst="angle"/>
              <a:extrusionClr>
                <a:srgbClr val="C0C0C0"/>
              </a:extrusionClr>
            </a:sp3d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flatTx/>
            </a:bodyPr>
            <a:lstStyle/>
            <a:p>
              <a:endParaRPr lang="en-GB"/>
            </a:p>
          </p:txBody>
        </p:sp>
        <p:sp>
          <p:nvSpPr>
            <p:cNvPr id="65" name="AutoShape 5"/>
            <p:cNvSpPr>
              <a:spLocks noEditPoints="1" noChangeArrowheads="1"/>
            </p:cNvSpPr>
            <p:nvPr/>
          </p:nvSpPr>
          <p:spPr bwMode="auto">
            <a:xfrm>
              <a:off x="2559" y="2142"/>
              <a:ext cx="1588" cy="1392"/>
            </a:xfrm>
            <a:custGeom>
              <a:avLst/>
              <a:gdLst>
                <a:gd name="T0" fmla="*/ 10800 w 21600"/>
                <a:gd name="T1" fmla="*/ 0 h 21600"/>
                <a:gd name="T2" fmla="*/ 21600 w 21600"/>
                <a:gd name="T3" fmla="*/ 10800 h 21600"/>
                <a:gd name="T4" fmla="*/ 10800 w 21600"/>
                <a:gd name="T5" fmla="*/ 21600 h 21600"/>
                <a:gd name="T6" fmla="*/ 0 w 21600"/>
                <a:gd name="T7" fmla="*/ 10800 h 21600"/>
                <a:gd name="T8" fmla="*/ 4374 w 21600"/>
                <a:gd name="T9" fmla="*/ 3964 h 21600"/>
                <a:gd name="T10" fmla="*/ 17841 w 21600"/>
                <a:gd name="T11" fmla="*/ 17635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T8" t="T9" r="T10" b="T11"/>
              <a:pathLst>
                <a:path w="21600" h="21600">
                  <a:moveTo>
                    <a:pt x="9689" y="1725"/>
                  </a:moveTo>
                  <a:lnTo>
                    <a:pt x="10304" y="85"/>
                  </a:lnTo>
                  <a:lnTo>
                    <a:pt x="11637" y="85"/>
                  </a:lnTo>
                  <a:lnTo>
                    <a:pt x="12303" y="1777"/>
                  </a:lnTo>
                  <a:lnTo>
                    <a:pt x="13072" y="1931"/>
                  </a:lnTo>
                  <a:lnTo>
                    <a:pt x="14303" y="598"/>
                  </a:lnTo>
                  <a:lnTo>
                    <a:pt x="15533" y="1110"/>
                  </a:lnTo>
                  <a:lnTo>
                    <a:pt x="15584" y="2905"/>
                  </a:lnTo>
                  <a:lnTo>
                    <a:pt x="16405" y="3520"/>
                  </a:lnTo>
                  <a:lnTo>
                    <a:pt x="17891" y="2751"/>
                  </a:lnTo>
                  <a:lnTo>
                    <a:pt x="18917" y="3674"/>
                  </a:lnTo>
                  <a:lnTo>
                    <a:pt x="18199" y="5314"/>
                  </a:lnTo>
                  <a:lnTo>
                    <a:pt x="18763" y="6083"/>
                  </a:lnTo>
                  <a:lnTo>
                    <a:pt x="20403" y="6032"/>
                  </a:lnTo>
                  <a:lnTo>
                    <a:pt x="20865" y="7211"/>
                  </a:lnTo>
                  <a:lnTo>
                    <a:pt x="19737" y="8185"/>
                  </a:lnTo>
                  <a:lnTo>
                    <a:pt x="20096" y="9723"/>
                  </a:lnTo>
                  <a:lnTo>
                    <a:pt x="21634" y="10287"/>
                  </a:lnTo>
                  <a:lnTo>
                    <a:pt x="21582" y="11620"/>
                  </a:lnTo>
                  <a:lnTo>
                    <a:pt x="20147" y="12184"/>
                  </a:lnTo>
                  <a:lnTo>
                    <a:pt x="19942" y="13158"/>
                  </a:lnTo>
                  <a:lnTo>
                    <a:pt x="21070" y="14234"/>
                  </a:lnTo>
                  <a:lnTo>
                    <a:pt x="20608" y="15362"/>
                  </a:lnTo>
                  <a:lnTo>
                    <a:pt x="19019" y="15465"/>
                  </a:lnTo>
                  <a:lnTo>
                    <a:pt x="18404" y="16439"/>
                  </a:lnTo>
                  <a:lnTo>
                    <a:pt x="19122" y="17925"/>
                  </a:lnTo>
                  <a:lnTo>
                    <a:pt x="18096" y="18797"/>
                  </a:lnTo>
                  <a:lnTo>
                    <a:pt x="16763" y="18284"/>
                  </a:lnTo>
                  <a:lnTo>
                    <a:pt x="15431" y="19002"/>
                  </a:lnTo>
                  <a:lnTo>
                    <a:pt x="15277" y="20848"/>
                  </a:lnTo>
                  <a:lnTo>
                    <a:pt x="14149" y="21155"/>
                  </a:lnTo>
                  <a:lnTo>
                    <a:pt x="13021" y="19925"/>
                  </a:lnTo>
                  <a:lnTo>
                    <a:pt x="12252" y="20181"/>
                  </a:lnTo>
                  <a:lnTo>
                    <a:pt x="11739" y="21668"/>
                  </a:lnTo>
                  <a:lnTo>
                    <a:pt x="10201" y="21668"/>
                  </a:lnTo>
                  <a:lnTo>
                    <a:pt x="9740" y="20130"/>
                  </a:lnTo>
                  <a:lnTo>
                    <a:pt x="8253" y="19771"/>
                  </a:lnTo>
                  <a:lnTo>
                    <a:pt x="7125" y="21001"/>
                  </a:lnTo>
                  <a:lnTo>
                    <a:pt x="5895" y="20489"/>
                  </a:lnTo>
                  <a:lnTo>
                    <a:pt x="5946" y="18592"/>
                  </a:lnTo>
                  <a:lnTo>
                    <a:pt x="5177" y="18131"/>
                  </a:lnTo>
                  <a:lnTo>
                    <a:pt x="3383" y="18848"/>
                  </a:lnTo>
                  <a:lnTo>
                    <a:pt x="2614" y="17874"/>
                  </a:lnTo>
                  <a:lnTo>
                    <a:pt x="3383" y="16182"/>
                  </a:lnTo>
                  <a:lnTo>
                    <a:pt x="2922" y="15465"/>
                  </a:lnTo>
                  <a:lnTo>
                    <a:pt x="922" y="15516"/>
                  </a:lnTo>
                  <a:lnTo>
                    <a:pt x="512" y="14234"/>
                  </a:lnTo>
                  <a:lnTo>
                    <a:pt x="1948" y="12901"/>
                  </a:lnTo>
                  <a:lnTo>
                    <a:pt x="1896" y="12184"/>
                  </a:lnTo>
                  <a:lnTo>
                    <a:pt x="0" y="11415"/>
                  </a:lnTo>
                  <a:lnTo>
                    <a:pt x="51" y="10031"/>
                  </a:lnTo>
                  <a:lnTo>
                    <a:pt x="1948" y="9313"/>
                  </a:lnTo>
                  <a:lnTo>
                    <a:pt x="2101" y="8595"/>
                  </a:lnTo>
                  <a:lnTo>
                    <a:pt x="615" y="7160"/>
                  </a:lnTo>
                  <a:lnTo>
                    <a:pt x="1127" y="5878"/>
                  </a:lnTo>
                  <a:lnTo>
                    <a:pt x="3178" y="5981"/>
                  </a:lnTo>
                  <a:lnTo>
                    <a:pt x="3588" y="5417"/>
                  </a:lnTo>
                  <a:lnTo>
                    <a:pt x="2819" y="3520"/>
                  </a:lnTo>
                  <a:lnTo>
                    <a:pt x="3742" y="2597"/>
                  </a:lnTo>
                  <a:lnTo>
                    <a:pt x="5536" y="3417"/>
                  </a:lnTo>
                  <a:lnTo>
                    <a:pt x="6049" y="3058"/>
                  </a:lnTo>
                  <a:lnTo>
                    <a:pt x="6100" y="1264"/>
                  </a:lnTo>
                  <a:lnTo>
                    <a:pt x="7228" y="700"/>
                  </a:lnTo>
                  <a:lnTo>
                    <a:pt x="8510" y="2033"/>
                  </a:lnTo>
                  <a:lnTo>
                    <a:pt x="9689" y="1725"/>
                  </a:lnTo>
                  <a:close/>
                  <a:moveTo>
                    <a:pt x="10817" y="14422"/>
                  </a:moveTo>
                  <a:lnTo>
                    <a:pt x="11175" y="14388"/>
                  </a:lnTo>
                  <a:lnTo>
                    <a:pt x="11534" y="14354"/>
                  </a:lnTo>
                  <a:lnTo>
                    <a:pt x="11893" y="14268"/>
                  </a:lnTo>
                  <a:lnTo>
                    <a:pt x="12218" y="14166"/>
                  </a:lnTo>
                  <a:lnTo>
                    <a:pt x="12508" y="13995"/>
                  </a:lnTo>
                  <a:lnTo>
                    <a:pt x="12816" y="13807"/>
                  </a:lnTo>
                  <a:lnTo>
                    <a:pt x="13106" y="13602"/>
                  </a:lnTo>
                  <a:lnTo>
                    <a:pt x="13329" y="13380"/>
                  </a:lnTo>
                  <a:lnTo>
                    <a:pt x="13568" y="13106"/>
                  </a:lnTo>
                  <a:lnTo>
                    <a:pt x="13790" y="12850"/>
                  </a:lnTo>
                  <a:lnTo>
                    <a:pt x="13961" y="12560"/>
                  </a:lnTo>
                  <a:lnTo>
                    <a:pt x="14115" y="12269"/>
                  </a:lnTo>
                  <a:lnTo>
                    <a:pt x="14217" y="11927"/>
                  </a:lnTo>
                  <a:lnTo>
                    <a:pt x="14320" y="11568"/>
                  </a:lnTo>
                  <a:lnTo>
                    <a:pt x="14388" y="11210"/>
                  </a:lnTo>
                  <a:lnTo>
                    <a:pt x="14388" y="10851"/>
                  </a:lnTo>
                  <a:lnTo>
                    <a:pt x="14388" y="10492"/>
                  </a:lnTo>
                  <a:lnTo>
                    <a:pt x="14320" y="10133"/>
                  </a:lnTo>
                  <a:lnTo>
                    <a:pt x="14217" y="9808"/>
                  </a:lnTo>
                  <a:lnTo>
                    <a:pt x="14115" y="9467"/>
                  </a:lnTo>
                  <a:lnTo>
                    <a:pt x="13961" y="9142"/>
                  </a:lnTo>
                  <a:lnTo>
                    <a:pt x="13790" y="8851"/>
                  </a:lnTo>
                  <a:lnTo>
                    <a:pt x="13568" y="8595"/>
                  </a:lnTo>
                  <a:lnTo>
                    <a:pt x="13329" y="8322"/>
                  </a:lnTo>
                  <a:lnTo>
                    <a:pt x="13106" y="8100"/>
                  </a:lnTo>
                  <a:lnTo>
                    <a:pt x="12816" y="7894"/>
                  </a:lnTo>
                  <a:lnTo>
                    <a:pt x="12508" y="7741"/>
                  </a:lnTo>
                  <a:lnTo>
                    <a:pt x="12218" y="7570"/>
                  </a:lnTo>
                  <a:lnTo>
                    <a:pt x="11893" y="7433"/>
                  </a:lnTo>
                  <a:lnTo>
                    <a:pt x="11534" y="7382"/>
                  </a:lnTo>
                  <a:lnTo>
                    <a:pt x="11175" y="7313"/>
                  </a:lnTo>
                  <a:lnTo>
                    <a:pt x="10817" y="7313"/>
                  </a:lnTo>
                  <a:lnTo>
                    <a:pt x="10441" y="7313"/>
                  </a:lnTo>
                  <a:lnTo>
                    <a:pt x="10082" y="7382"/>
                  </a:lnTo>
                  <a:lnTo>
                    <a:pt x="9757" y="7433"/>
                  </a:lnTo>
                  <a:lnTo>
                    <a:pt x="9432" y="7570"/>
                  </a:lnTo>
                  <a:lnTo>
                    <a:pt x="9142" y="7741"/>
                  </a:lnTo>
                  <a:lnTo>
                    <a:pt x="8834" y="7894"/>
                  </a:lnTo>
                  <a:lnTo>
                    <a:pt x="8544" y="8100"/>
                  </a:lnTo>
                  <a:lnTo>
                    <a:pt x="8287" y="8322"/>
                  </a:lnTo>
                  <a:lnTo>
                    <a:pt x="8048" y="8595"/>
                  </a:lnTo>
                  <a:lnTo>
                    <a:pt x="7860" y="8851"/>
                  </a:lnTo>
                  <a:lnTo>
                    <a:pt x="7689" y="9142"/>
                  </a:lnTo>
                  <a:lnTo>
                    <a:pt x="7536" y="9467"/>
                  </a:lnTo>
                  <a:lnTo>
                    <a:pt x="7399" y="9808"/>
                  </a:lnTo>
                  <a:lnTo>
                    <a:pt x="7331" y="10133"/>
                  </a:lnTo>
                  <a:lnTo>
                    <a:pt x="7262" y="10492"/>
                  </a:lnTo>
                  <a:lnTo>
                    <a:pt x="7262" y="10851"/>
                  </a:lnTo>
                  <a:lnTo>
                    <a:pt x="7262" y="11210"/>
                  </a:lnTo>
                  <a:lnTo>
                    <a:pt x="7331" y="11568"/>
                  </a:lnTo>
                  <a:lnTo>
                    <a:pt x="7399" y="11927"/>
                  </a:lnTo>
                  <a:lnTo>
                    <a:pt x="7536" y="12269"/>
                  </a:lnTo>
                  <a:lnTo>
                    <a:pt x="7689" y="12560"/>
                  </a:lnTo>
                  <a:lnTo>
                    <a:pt x="7860" y="12850"/>
                  </a:lnTo>
                  <a:lnTo>
                    <a:pt x="8048" y="13106"/>
                  </a:lnTo>
                  <a:lnTo>
                    <a:pt x="8287" y="13380"/>
                  </a:lnTo>
                  <a:lnTo>
                    <a:pt x="8544" y="13602"/>
                  </a:lnTo>
                  <a:lnTo>
                    <a:pt x="8834" y="13807"/>
                  </a:lnTo>
                  <a:lnTo>
                    <a:pt x="9142" y="13995"/>
                  </a:lnTo>
                  <a:lnTo>
                    <a:pt x="9432" y="14166"/>
                  </a:lnTo>
                  <a:lnTo>
                    <a:pt x="9757" y="14268"/>
                  </a:lnTo>
                  <a:lnTo>
                    <a:pt x="10082" y="14354"/>
                  </a:lnTo>
                  <a:lnTo>
                    <a:pt x="10441" y="14388"/>
                  </a:lnTo>
                  <a:lnTo>
                    <a:pt x="10817" y="14422"/>
                  </a:lnTo>
                  <a:close/>
                </a:path>
              </a:pathLst>
            </a:custGeom>
            <a:solidFill>
              <a:srgbClr val="C0C0C0"/>
            </a:solidFill>
            <a:ln w="9525">
              <a:miter lim="800000"/>
              <a:headEnd/>
              <a:tailEnd/>
            </a:ln>
            <a:effectLst/>
            <a:scene3d>
              <a:camera prst="legacyPerspectiveFront">
                <a:rot lat="20099999" lon="1500000" rev="0"/>
              </a:camera>
              <a:lightRig rig="legacyFlat4" dir="b"/>
            </a:scene3d>
            <a:sp3d extrusionH="430200" prstMaterial="legacyMatte">
              <a:bevelT w="13500" h="13500" prst="angle"/>
              <a:bevelB w="13500" h="13500" prst="angle"/>
              <a:extrusionClr>
                <a:srgbClr val="C0C0C0"/>
              </a:extrusionClr>
            </a:sp3d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flatTx/>
            </a:bodyPr>
            <a:lstStyle/>
            <a:p>
              <a:endParaRPr lang="en-GB"/>
            </a:p>
          </p:txBody>
        </p:sp>
      </p:grpSp>
      <p:cxnSp>
        <p:nvCxnSpPr>
          <p:cNvPr id="66" name="Straight Arrow Connector 65"/>
          <p:cNvCxnSpPr/>
          <p:nvPr/>
        </p:nvCxnSpPr>
        <p:spPr bwMode="auto">
          <a:xfrm flipV="1">
            <a:off x="899490" y="3879829"/>
            <a:ext cx="589440" cy="576080"/>
          </a:xfrm>
          <a:prstGeom prst="straightConnector1">
            <a:avLst/>
          </a:prstGeom>
          <a:noFill/>
          <a:ln w="19050" cap="flat" cmpd="sng" algn="ctr">
            <a:solidFill>
              <a:srgbClr val="2D5EC1"/>
            </a:solidFill>
            <a:prstDash val="solid"/>
            <a:round/>
            <a:headEnd type="none" w="med" len="med"/>
            <a:tailEnd type="triangle" w="lg" len="lg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</p:spTree>
    <p:extLst>
      <p:ext uri="{BB962C8B-B14F-4D97-AF65-F5344CB8AC3E}">
        <p14:creationId xmlns:p14="http://schemas.microsoft.com/office/powerpoint/2010/main" val="14990788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7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483768" y="2204830"/>
            <a:ext cx="6336822" cy="4104570"/>
          </a:xfrm>
        </p:spPr>
        <p:txBody>
          <a:bodyPr/>
          <a:lstStyle/>
          <a:p>
            <a:pPr>
              <a:buClrTx/>
            </a:pPr>
            <a:r>
              <a:rPr lang="en-GB" sz="2000" dirty="0"/>
              <a:t>Both users and producers have to make an effort to understand the </a:t>
            </a:r>
            <a:r>
              <a:rPr lang="en-GB" sz="2000" dirty="0" smtClean="0"/>
              <a:t>timing constraints on </a:t>
            </a:r>
            <a:r>
              <a:rPr lang="en-GB" sz="2000" dirty="0"/>
              <a:t>the other side(s) </a:t>
            </a:r>
            <a:r>
              <a:rPr lang="en-GB" sz="2000" dirty="0" smtClean="0"/>
              <a:t>better</a:t>
            </a:r>
          </a:p>
          <a:p>
            <a:pPr>
              <a:buClrTx/>
            </a:pPr>
            <a:r>
              <a:rPr lang="en-GB" sz="2000" dirty="0" smtClean="0"/>
              <a:t>Education </a:t>
            </a:r>
            <a:r>
              <a:rPr lang="en-GB" sz="2000" dirty="0"/>
              <a:t>of users about the trade-off between timeliness and other quality aspects</a:t>
            </a:r>
          </a:p>
          <a:p>
            <a:pPr>
              <a:buClrTx/>
            </a:pPr>
            <a:r>
              <a:rPr lang="en-GB" sz="2000" dirty="0"/>
              <a:t>Better coordination </a:t>
            </a:r>
            <a:r>
              <a:rPr lang="en-GB" sz="2000" dirty="0" smtClean="0"/>
              <a:t>of </a:t>
            </a:r>
            <a:r>
              <a:rPr lang="en-GB" sz="2000" dirty="0"/>
              <a:t>statistical production processes across </a:t>
            </a:r>
            <a:r>
              <a:rPr lang="en-GB" sz="2000" dirty="0" smtClean="0"/>
              <a:t>&amp; within domains</a:t>
            </a:r>
            <a:endParaRPr lang="en-GB" sz="2000" dirty="0"/>
          </a:p>
          <a:p>
            <a:pPr>
              <a:buClrTx/>
            </a:pPr>
            <a:r>
              <a:rPr lang="en-GB" sz="2000" dirty="0"/>
              <a:t>Harmonised release and revision policies </a:t>
            </a:r>
            <a:endParaRPr lang="en-GB" sz="2000" dirty="0" smtClean="0"/>
          </a:p>
          <a:p>
            <a:pPr>
              <a:buClrTx/>
            </a:pPr>
            <a:r>
              <a:rPr lang="en-GB" sz="2000" dirty="0" smtClean="0"/>
              <a:t>Further acceleration of statistical production</a:t>
            </a:r>
            <a:endParaRPr lang="en-GB" sz="2000" dirty="0"/>
          </a:p>
          <a:p>
            <a:pPr>
              <a:buClrTx/>
            </a:pPr>
            <a:r>
              <a:rPr lang="en-GB" sz="2000" dirty="0"/>
              <a:t>Adequate resources and political support for statistical production if a strong policy need has been </a:t>
            </a:r>
            <a:r>
              <a:rPr lang="en-GB" sz="2000" dirty="0" smtClean="0"/>
              <a:t>identified</a:t>
            </a:r>
            <a:endParaRPr lang="en-GB" sz="2000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36" y="1052736"/>
            <a:ext cx="1997890" cy="5681501"/>
          </a:xfrm>
          <a:prstGeom prst="rect">
            <a:avLst/>
          </a:prstGeom>
        </p:spPr>
      </p:pic>
      <p:sp>
        <p:nvSpPr>
          <p:cNvPr id="839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 smtClean="0"/>
              <a:t>Conclusions</a:t>
            </a:r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5573543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blank">
  <a:themeElements>
    <a:clrScheme name="Slide_Master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Slide_Master">
      <a:majorFont>
        <a:latin typeface="Verdana"/>
        <a:ea typeface=""/>
        <a:cs typeface=""/>
      </a:majorFont>
      <a:minorFont>
        <a:latin typeface="Verdan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>
          <a:noFill/>
        </a:ln>
        <a:effectLst/>
        <a:extLst>
          <a:ext uri="{909E8E84-426E-40DD-AFC4-6F175D3DCCD1}">
            <a14:hiddenFill xmlns:a14="http://schemas.microsoft.com/office/drawing/2010/main">
              <a:solidFill>
                <a:schemeClr val="accent1"/>
              </a:solidFill>
            </a14:hiddenFill>
          </a:ext>
          <a:ext uri="{91240B29-F687-4F45-9708-019B960494DF}">
            <a14:hiddenLine xmlns:a14="http://schemas.microsoft.com/office/drawing/2010/main"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ctr" anchorCtr="0" compatLnSpc="1">
        <a:prstTxWarp prst="textNoShape">
          <a:avLst/>
        </a:prstTxWarp>
      </a:bodyPr>
      <a:lstStyle>
        <a:defPPr marL="3175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GB" altLang="en-US" sz="1200" b="0" i="0" u="none" strike="noStrike" cap="none" normalizeH="0" baseline="0" smtClean="0">
            <a:ln>
              <a:noFill/>
            </a:ln>
            <a:solidFill>
              <a:srgbClr val="0F5494"/>
            </a:solidFill>
            <a:effectLst/>
            <a:latin typeface="Verdana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>
          <a:noFill/>
        </a:ln>
        <a:effectLst/>
        <a:extLst>
          <a:ext uri="{909E8E84-426E-40DD-AFC4-6F175D3DCCD1}">
            <a14:hiddenFill xmlns:a14="http://schemas.microsoft.com/office/drawing/2010/main">
              <a:solidFill>
                <a:schemeClr val="accent1"/>
              </a:solidFill>
            </a14:hiddenFill>
          </a:ext>
          <a:ext uri="{91240B29-F687-4F45-9708-019B960494DF}">
            <a14:hiddenLine xmlns:a14="http://schemas.microsoft.com/office/drawing/2010/main"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ctr" anchorCtr="0" compatLnSpc="1">
        <a:prstTxWarp prst="textNoShape">
          <a:avLst/>
        </a:prstTxWarp>
      </a:bodyPr>
      <a:lstStyle>
        <a:defPPr marL="3175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GB" altLang="en-US" sz="1200" b="0" i="0" u="none" strike="noStrike" cap="none" normalizeH="0" baseline="0" smtClean="0">
            <a:ln>
              <a:noFill/>
            </a:ln>
            <a:solidFill>
              <a:srgbClr val="0F5494"/>
            </a:solidFill>
            <a:effectLst/>
            <a:latin typeface="Verdana" pitchFamily="34" charset="0"/>
          </a:defRPr>
        </a:defPPr>
      </a:lstStyle>
    </a:lnDef>
  </a:objectDefaults>
  <a:extraClrSchemeLst>
    <a:extraClrScheme>
      <a:clrScheme name="Slide_Master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lide_Master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lide_Master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lide_Master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lide_Master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lide_Master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lide_Master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lide_Master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lide_Master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lide_Master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lide_Master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lide_Master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blank</Template>
  <TotalTime>4074</TotalTime>
  <Words>1063</Words>
  <Application>Microsoft Office PowerPoint</Application>
  <PresentationFormat>On-screen Show (4:3)</PresentationFormat>
  <Paragraphs>152</Paragraphs>
  <Slides>21</Slides>
  <Notes>6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2" baseType="lpstr">
      <vt:lpstr>blank</vt:lpstr>
      <vt:lpstr>How does early statistical output become late statistical input?</vt:lpstr>
      <vt:lpstr>How statisticians see timeliness</vt:lpstr>
      <vt:lpstr>How data users see timeliness</vt:lpstr>
      <vt:lpstr>Outline</vt:lpstr>
      <vt:lpstr>Key quality features of statistics</vt:lpstr>
      <vt:lpstr>Key quality features of statistics II</vt:lpstr>
      <vt:lpstr>Key quality features of statistics III</vt:lpstr>
      <vt:lpstr>Timeliness of quarterly (EU) GDP</vt:lpstr>
      <vt:lpstr>Timing: What's output to you is input to me</vt:lpstr>
      <vt:lpstr>Timing: a simple scheme</vt:lpstr>
      <vt:lpstr>Timing: producers and users</vt:lpstr>
      <vt:lpstr>Timing: Interference</vt:lpstr>
      <vt:lpstr>A case study: European Semester</vt:lpstr>
      <vt:lpstr>A case study: DG ECFIN economic forecasts (Spring forecast 2016)</vt:lpstr>
      <vt:lpstr>ESTAT releases end April 2016</vt:lpstr>
      <vt:lpstr>ECFIN forecast calendar (SF 2016)</vt:lpstr>
      <vt:lpstr>A case study: Timing</vt:lpstr>
      <vt:lpstr>How to adapt to time pressure</vt:lpstr>
      <vt:lpstr>How to adapt: Solution (v1)</vt:lpstr>
      <vt:lpstr>How to adapt: Solution (v2)</vt:lpstr>
      <vt:lpstr>Conclusions</vt:lpstr>
    </vt:vector>
  </TitlesOfParts>
  <Company>European Commission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How does early statistical output become late statistical input?</dc:title>
  <dc:creator>KUHNERT Ingo (ECFIN)</dc:creator>
  <cp:lastModifiedBy>KUHNERT Ingo (ECFIN)</cp:lastModifiedBy>
  <cp:revision>73</cp:revision>
  <dcterms:created xsi:type="dcterms:W3CDTF">2016-10-05T06:57:18Z</dcterms:created>
  <dcterms:modified xsi:type="dcterms:W3CDTF">2016-10-14T11:49:40Z</dcterms:modified>
</cp:coreProperties>
</file>