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17"/>
  </p:notesMasterIdLst>
  <p:handoutMasterIdLst>
    <p:handoutMasterId r:id="rId18"/>
  </p:handoutMasterIdLst>
  <p:sldIdLst>
    <p:sldId id="316" r:id="rId2"/>
    <p:sldId id="320" r:id="rId3"/>
    <p:sldId id="261" r:id="rId4"/>
    <p:sldId id="319" r:id="rId5"/>
    <p:sldId id="315" r:id="rId6"/>
    <p:sldId id="318" r:id="rId7"/>
    <p:sldId id="321" r:id="rId8"/>
    <p:sldId id="322" r:id="rId9"/>
    <p:sldId id="323" r:id="rId10"/>
    <p:sldId id="324" r:id="rId11"/>
    <p:sldId id="325" r:id="rId12"/>
    <p:sldId id="326" r:id="rId13"/>
    <p:sldId id="327" r:id="rId14"/>
    <p:sldId id="328" r:id="rId15"/>
    <p:sldId id="314" r:id="rId16"/>
  </p:sldIdLst>
  <p:sldSz cx="9144000" cy="6858000" type="screen4x3"/>
  <p:notesSz cx="6805613" cy="99441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78188" autoAdjust="0"/>
  </p:normalViewPr>
  <p:slideViewPr>
    <p:cSldViewPr>
      <p:cViewPr varScale="1">
        <p:scale>
          <a:sx n="127" d="100"/>
          <a:sy n="127" d="100"/>
        </p:scale>
        <p:origin x="-3000" y="-90"/>
      </p:cViewPr>
      <p:guideLst>
        <p:guide orient="horz" pos="832"/>
        <p:guide orient="horz" pos="436"/>
        <p:guide orient="horz" pos="3728"/>
        <p:guide orient="horz" pos="4110"/>
        <p:guide orient="horz" pos="897"/>
        <p:guide orient="horz" pos="1162"/>
        <p:guide orient="horz" pos="2362"/>
        <p:guide pos="5602"/>
        <p:guide pos="17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GIMECB01\HOMEDIR-IL$\kosekov\Box_GDPt30_EB2016_4_chart.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GIMECB01\HOMEDIR-IL$\kosekov\vintages.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967397853229983"/>
          <c:y val="0.25738806799244529"/>
          <c:w val="0.85301713271174995"/>
          <c:h val="0.54525595347287004"/>
        </c:manualLayout>
      </c:layout>
      <c:lineChart>
        <c:grouping val="standard"/>
        <c:varyColors val="0"/>
        <c:ser>
          <c:idx val="0"/>
          <c:order val="0"/>
          <c:tx>
            <c:strRef>
              <c:f>'Table 5'!$H$5</c:f>
              <c:strCache>
                <c:ptCount val="1"/>
                <c:pt idx="0">
                  <c:v>Preliminary GDP flash estimate at 30 days</c:v>
                </c:pt>
              </c:strCache>
            </c:strRef>
          </c:tx>
          <c:marker>
            <c:symbol val="none"/>
          </c:marker>
          <c:cat>
            <c:strRef>
              <c:f>'Table 5'!$A$6:$A$23</c:f>
              <c:strCache>
                <c:ptCount val="18"/>
                <c:pt idx="0">
                  <c:v>2012Q1</c:v>
                </c:pt>
                <c:pt idx="1">
                  <c:v>2012Q2</c:v>
                </c:pt>
                <c:pt idx="2">
                  <c:v>2012Q3</c:v>
                </c:pt>
                <c:pt idx="3">
                  <c:v>2012Q4</c:v>
                </c:pt>
                <c:pt idx="4">
                  <c:v>2013Q1</c:v>
                </c:pt>
                <c:pt idx="5">
                  <c:v>2013Q2</c:v>
                </c:pt>
                <c:pt idx="6">
                  <c:v>2013Q3</c:v>
                </c:pt>
                <c:pt idx="7">
                  <c:v>2013Q4</c:v>
                </c:pt>
                <c:pt idx="8">
                  <c:v>2014Q1</c:v>
                </c:pt>
                <c:pt idx="9">
                  <c:v>2014Q2</c:v>
                </c:pt>
                <c:pt idx="10">
                  <c:v>2014Q3</c:v>
                </c:pt>
                <c:pt idx="11">
                  <c:v>2014Q4</c:v>
                </c:pt>
                <c:pt idx="12">
                  <c:v>2015Q1</c:v>
                </c:pt>
                <c:pt idx="13">
                  <c:v>2015Q2</c:v>
                </c:pt>
                <c:pt idx="14">
                  <c:v>2015Q3</c:v>
                </c:pt>
                <c:pt idx="15">
                  <c:v>2015Q4</c:v>
                </c:pt>
                <c:pt idx="16">
                  <c:v>2016Q1</c:v>
                </c:pt>
                <c:pt idx="17">
                  <c:v>2016Q2</c:v>
                </c:pt>
              </c:strCache>
            </c:strRef>
          </c:cat>
          <c:val>
            <c:numRef>
              <c:f>'Table 5'!$H$6:$H$23</c:f>
              <c:numCache>
                <c:formatCode>0.00</c:formatCode>
                <c:ptCount val="18"/>
                <c:pt idx="0">
                  <c:v>-0.1</c:v>
                </c:pt>
                <c:pt idx="1">
                  <c:v>-0.1</c:v>
                </c:pt>
                <c:pt idx="2">
                  <c:v>0.1</c:v>
                </c:pt>
                <c:pt idx="3">
                  <c:v>-0.5</c:v>
                </c:pt>
                <c:pt idx="4">
                  <c:v>-0.2</c:v>
                </c:pt>
                <c:pt idx="5">
                  <c:v>0.3</c:v>
                </c:pt>
                <c:pt idx="6">
                  <c:v>0.1</c:v>
                </c:pt>
                <c:pt idx="7">
                  <c:v>0.3</c:v>
                </c:pt>
                <c:pt idx="8">
                  <c:v>0.3</c:v>
                </c:pt>
                <c:pt idx="9">
                  <c:v>0.1</c:v>
                </c:pt>
                <c:pt idx="10">
                  <c:v>0.1</c:v>
                </c:pt>
                <c:pt idx="11">
                  <c:v>0.2</c:v>
                </c:pt>
                <c:pt idx="12">
                  <c:v>0.3</c:v>
                </c:pt>
                <c:pt idx="13">
                  <c:v>0.3</c:v>
                </c:pt>
                <c:pt idx="14">
                  <c:v>0.3</c:v>
                </c:pt>
                <c:pt idx="15">
                  <c:v>0.2</c:v>
                </c:pt>
                <c:pt idx="16">
                  <c:v>0.6</c:v>
                </c:pt>
                <c:pt idx="17" formatCode="#,##0.00_i">
                  <c:v>0.3</c:v>
                </c:pt>
              </c:numCache>
            </c:numRef>
          </c:val>
          <c:smooth val="0"/>
        </c:ser>
        <c:ser>
          <c:idx val="1"/>
          <c:order val="1"/>
          <c:tx>
            <c:strRef>
              <c:f>'Table 5'!$I$5</c:f>
              <c:strCache>
                <c:ptCount val="1"/>
                <c:pt idx="0">
                  <c:v>GDP flash estimate at 45 days</c:v>
                </c:pt>
              </c:strCache>
            </c:strRef>
          </c:tx>
          <c:marker>
            <c:symbol val="none"/>
          </c:marker>
          <c:cat>
            <c:strRef>
              <c:f>'Table 5'!$A$6:$A$23</c:f>
              <c:strCache>
                <c:ptCount val="18"/>
                <c:pt idx="0">
                  <c:v>2012Q1</c:v>
                </c:pt>
                <c:pt idx="1">
                  <c:v>2012Q2</c:v>
                </c:pt>
                <c:pt idx="2">
                  <c:v>2012Q3</c:v>
                </c:pt>
                <c:pt idx="3">
                  <c:v>2012Q4</c:v>
                </c:pt>
                <c:pt idx="4">
                  <c:v>2013Q1</c:v>
                </c:pt>
                <c:pt idx="5">
                  <c:v>2013Q2</c:v>
                </c:pt>
                <c:pt idx="6">
                  <c:v>2013Q3</c:v>
                </c:pt>
                <c:pt idx="7">
                  <c:v>2013Q4</c:v>
                </c:pt>
                <c:pt idx="8">
                  <c:v>2014Q1</c:v>
                </c:pt>
                <c:pt idx="9">
                  <c:v>2014Q2</c:v>
                </c:pt>
                <c:pt idx="10">
                  <c:v>2014Q3</c:v>
                </c:pt>
                <c:pt idx="11">
                  <c:v>2014Q4</c:v>
                </c:pt>
                <c:pt idx="12">
                  <c:v>2015Q1</c:v>
                </c:pt>
                <c:pt idx="13">
                  <c:v>2015Q2</c:v>
                </c:pt>
                <c:pt idx="14">
                  <c:v>2015Q3</c:v>
                </c:pt>
                <c:pt idx="15">
                  <c:v>2015Q4</c:v>
                </c:pt>
                <c:pt idx="16">
                  <c:v>2016Q1</c:v>
                </c:pt>
                <c:pt idx="17">
                  <c:v>2016Q2</c:v>
                </c:pt>
              </c:strCache>
            </c:strRef>
          </c:cat>
          <c:val>
            <c:numRef>
              <c:f>'Table 5'!$I$6:$I$23</c:f>
              <c:numCache>
                <c:formatCode>0.00</c:formatCode>
                <c:ptCount val="18"/>
                <c:pt idx="0">
                  <c:v>0</c:v>
                </c:pt>
                <c:pt idx="1">
                  <c:v>-0.2</c:v>
                </c:pt>
                <c:pt idx="2">
                  <c:v>-0.1</c:v>
                </c:pt>
                <c:pt idx="3">
                  <c:v>-0.6</c:v>
                </c:pt>
                <c:pt idx="4">
                  <c:v>-0.2</c:v>
                </c:pt>
                <c:pt idx="5">
                  <c:v>0.3</c:v>
                </c:pt>
                <c:pt idx="6">
                  <c:v>0.1</c:v>
                </c:pt>
                <c:pt idx="7">
                  <c:v>0.3</c:v>
                </c:pt>
                <c:pt idx="8">
                  <c:v>0.2</c:v>
                </c:pt>
                <c:pt idx="9">
                  <c:v>0</c:v>
                </c:pt>
                <c:pt idx="10">
                  <c:v>0.2</c:v>
                </c:pt>
                <c:pt idx="11">
                  <c:v>0.3</c:v>
                </c:pt>
                <c:pt idx="12">
                  <c:v>0.4</c:v>
                </c:pt>
                <c:pt idx="13">
                  <c:v>0.3</c:v>
                </c:pt>
                <c:pt idx="14">
                  <c:v>0.3</c:v>
                </c:pt>
                <c:pt idx="15">
                  <c:v>0.3</c:v>
                </c:pt>
                <c:pt idx="16">
                  <c:v>0.5</c:v>
                </c:pt>
                <c:pt idx="17" formatCode="#,##0.00_i">
                  <c:v>0.3</c:v>
                </c:pt>
              </c:numCache>
            </c:numRef>
          </c:val>
          <c:smooth val="0"/>
        </c:ser>
        <c:ser>
          <c:idx val="2"/>
          <c:order val="2"/>
          <c:tx>
            <c:strRef>
              <c:f>'Table 5'!$J$5</c:f>
              <c:strCache>
                <c:ptCount val="1"/>
                <c:pt idx="0">
                  <c:v>Second GDP release at about 65 days</c:v>
                </c:pt>
              </c:strCache>
            </c:strRef>
          </c:tx>
          <c:spPr>
            <a:ln>
              <a:solidFill>
                <a:schemeClr val="accent5"/>
              </a:solidFill>
            </a:ln>
          </c:spPr>
          <c:marker>
            <c:symbol val="none"/>
          </c:marker>
          <c:cat>
            <c:strRef>
              <c:f>'Table 5'!$A$6:$A$23</c:f>
              <c:strCache>
                <c:ptCount val="18"/>
                <c:pt idx="0">
                  <c:v>2012Q1</c:v>
                </c:pt>
                <c:pt idx="1">
                  <c:v>2012Q2</c:v>
                </c:pt>
                <c:pt idx="2">
                  <c:v>2012Q3</c:v>
                </c:pt>
                <c:pt idx="3">
                  <c:v>2012Q4</c:v>
                </c:pt>
                <c:pt idx="4">
                  <c:v>2013Q1</c:v>
                </c:pt>
                <c:pt idx="5">
                  <c:v>2013Q2</c:v>
                </c:pt>
                <c:pt idx="6">
                  <c:v>2013Q3</c:v>
                </c:pt>
                <c:pt idx="7">
                  <c:v>2013Q4</c:v>
                </c:pt>
                <c:pt idx="8">
                  <c:v>2014Q1</c:v>
                </c:pt>
                <c:pt idx="9">
                  <c:v>2014Q2</c:v>
                </c:pt>
                <c:pt idx="10">
                  <c:v>2014Q3</c:v>
                </c:pt>
                <c:pt idx="11">
                  <c:v>2014Q4</c:v>
                </c:pt>
                <c:pt idx="12">
                  <c:v>2015Q1</c:v>
                </c:pt>
                <c:pt idx="13">
                  <c:v>2015Q2</c:v>
                </c:pt>
                <c:pt idx="14">
                  <c:v>2015Q3</c:v>
                </c:pt>
                <c:pt idx="15">
                  <c:v>2015Q4</c:v>
                </c:pt>
                <c:pt idx="16">
                  <c:v>2016Q1</c:v>
                </c:pt>
                <c:pt idx="17">
                  <c:v>2016Q2</c:v>
                </c:pt>
              </c:strCache>
            </c:strRef>
          </c:cat>
          <c:val>
            <c:numRef>
              <c:f>'Table 5'!$J$6:$J$23</c:f>
              <c:numCache>
                <c:formatCode>0.00</c:formatCode>
                <c:ptCount val="18"/>
                <c:pt idx="0">
                  <c:v>0</c:v>
                </c:pt>
                <c:pt idx="1">
                  <c:v>-0.2</c:v>
                </c:pt>
                <c:pt idx="2">
                  <c:v>-0.1</c:v>
                </c:pt>
                <c:pt idx="3">
                  <c:v>-0.6</c:v>
                </c:pt>
                <c:pt idx="4">
                  <c:v>-0.2</c:v>
                </c:pt>
                <c:pt idx="5">
                  <c:v>0.3</c:v>
                </c:pt>
                <c:pt idx="6">
                  <c:v>0.1</c:v>
                </c:pt>
                <c:pt idx="7">
                  <c:v>0.3</c:v>
                </c:pt>
                <c:pt idx="8">
                  <c:v>0.2</c:v>
                </c:pt>
                <c:pt idx="9">
                  <c:v>0</c:v>
                </c:pt>
                <c:pt idx="10">
                  <c:v>0.2</c:v>
                </c:pt>
                <c:pt idx="11">
                  <c:v>0.3</c:v>
                </c:pt>
                <c:pt idx="12">
                  <c:v>0.4</c:v>
                </c:pt>
                <c:pt idx="13">
                  <c:v>0.4</c:v>
                </c:pt>
                <c:pt idx="14">
                  <c:v>0.3</c:v>
                </c:pt>
                <c:pt idx="15">
                  <c:v>0.3</c:v>
                </c:pt>
                <c:pt idx="16">
                  <c:v>0.6</c:v>
                </c:pt>
                <c:pt idx="17" formatCode="#,##0.00_i">
                  <c:v>0.3</c:v>
                </c:pt>
              </c:numCache>
            </c:numRef>
          </c:val>
          <c:smooth val="0"/>
        </c:ser>
        <c:ser>
          <c:idx val="3"/>
          <c:order val="3"/>
          <c:tx>
            <c:strRef>
              <c:f>'Table 5'!$K$5</c:f>
              <c:strCache>
                <c:ptCount val="1"/>
                <c:pt idx="0">
                  <c:v>Current release</c:v>
                </c:pt>
              </c:strCache>
            </c:strRef>
          </c:tx>
          <c:marker>
            <c:symbol val="none"/>
          </c:marker>
          <c:cat>
            <c:strRef>
              <c:f>'Table 5'!$A$6:$A$23</c:f>
              <c:strCache>
                <c:ptCount val="18"/>
                <c:pt idx="0">
                  <c:v>2012Q1</c:v>
                </c:pt>
                <c:pt idx="1">
                  <c:v>2012Q2</c:v>
                </c:pt>
                <c:pt idx="2">
                  <c:v>2012Q3</c:v>
                </c:pt>
                <c:pt idx="3">
                  <c:v>2012Q4</c:v>
                </c:pt>
                <c:pt idx="4">
                  <c:v>2013Q1</c:v>
                </c:pt>
                <c:pt idx="5">
                  <c:v>2013Q2</c:v>
                </c:pt>
                <c:pt idx="6">
                  <c:v>2013Q3</c:v>
                </c:pt>
                <c:pt idx="7">
                  <c:v>2013Q4</c:v>
                </c:pt>
                <c:pt idx="8">
                  <c:v>2014Q1</c:v>
                </c:pt>
                <c:pt idx="9">
                  <c:v>2014Q2</c:v>
                </c:pt>
                <c:pt idx="10">
                  <c:v>2014Q3</c:v>
                </c:pt>
                <c:pt idx="11">
                  <c:v>2014Q4</c:v>
                </c:pt>
                <c:pt idx="12">
                  <c:v>2015Q1</c:v>
                </c:pt>
                <c:pt idx="13">
                  <c:v>2015Q2</c:v>
                </c:pt>
                <c:pt idx="14">
                  <c:v>2015Q3</c:v>
                </c:pt>
                <c:pt idx="15">
                  <c:v>2015Q4</c:v>
                </c:pt>
                <c:pt idx="16">
                  <c:v>2016Q1</c:v>
                </c:pt>
                <c:pt idx="17">
                  <c:v>2016Q2</c:v>
                </c:pt>
              </c:strCache>
            </c:strRef>
          </c:cat>
          <c:val>
            <c:numRef>
              <c:f>'Table 5'!$K$6:$K$23</c:f>
              <c:numCache>
                <c:formatCode>#,##0.00_i</c:formatCode>
                <c:ptCount val="18"/>
                <c:pt idx="0">
                  <c:v>-0.2</c:v>
                </c:pt>
                <c:pt idx="1">
                  <c:v>-0.3</c:v>
                </c:pt>
                <c:pt idx="2">
                  <c:v>-0.1</c:v>
                </c:pt>
                <c:pt idx="3">
                  <c:v>-0.4</c:v>
                </c:pt>
                <c:pt idx="4">
                  <c:v>-0.3</c:v>
                </c:pt>
                <c:pt idx="5">
                  <c:v>0.4</c:v>
                </c:pt>
                <c:pt idx="6">
                  <c:v>0.3</c:v>
                </c:pt>
                <c:pt idx="7">
                  <c:v>0.2</c:v>
                </c:pt>
                <c:pt idx="8">
                  <c:v>0.3</c:v>
                </c:pt>
                <c:pt idx="9">
                  <c:v>0.2</c:v>
                </c:pt>
                <c:pt idx="10">
                  <c:v>0.4</c:v>
                </c:pt>
                <c:pt idx="11">
                  <c:v>0.4</c:v>
                </c:pt>
                <c:pt idx="12">
                  <c:v>0.8</c:v>
                </c:pt>
                <c:pt idx="13">
                  <c:v>0.4</c:v>
                </c:pt>
                <c:pt idx="14">
                  <c:v>0.4</c:v>
                </c:pt>
                <c:pt idx="15">
                  <c:v>0.4</c:v>
                </c:pt>
                <c:pt idx="16">
                  <c:v>0.5</c:v>
                </c:pt>
                <c:pt idx="17">
                  <c:v>0.3</c:v>
                </c:pt>
              </c:numCache>
            </c:numRef>
          </c:val>
          <c:smooth val="0"/>
        </c:ser>
        <c:dLbls>
          <c:showLegendKey val="0"/>
          <c:showVal val="0"/>
          <c:showCatName val="0"/>
          <c:showSerName val="0"/>
          <c:showPercent val="0"/>
          <c:showBubbleSize val="0"/>
        </c:dLbls>
        <c:marker val="1"/>
        <c:smooth val="0"/>
        <c:axId val="99161216"/>
        <c:axId val="99162752"/>
      </c:lineChart>
      <c:catAx>
        <c:axId val="99161216"/>
        <c:scaling>
          <c:orientation val="minMax"/>
        </c:scaling>
        <c:delete val="0"/>
        <c:axPos val="b"/>
        <c:majorGridlines/>
        <c:majorTickMark val="out"/>
        <c:minorTickMark val="none"/>
        <c:tickLblPos val="low"/>
        <c:txPr>
          <a:bodyPr/>
          <a:lstStyle/>
          <a:p>
            <a:pPr>
              <a:defRPr b="0">
                <a:solidFill>
                  <a:schemeClr val="tx1"/>
                </a:solidFill>
              </a:defRPr>
            </a:pPr>
            <a:endParaRPr lang="en-US"/>
          </a:p>
        </c:txPr>
        <c:crossAx val="99162752"/>
        <c:crossesAt val="0"/>
        <c:auto val="1"/>
        <c:lblAlgn val="ctr"/>
        <c:lblOffset val="100"/>
        <c:tickMarkSkip val="4"/>
        <c:noMultiLvlLbl val="0"/>
      </c:catAx>
      <c:valAx>
        <c:axId val="99162752"/>
        <c:scaling>
          <c:orientation val="minMax"/>
        </c:scaling>
        <c:delete val="0"/>
        <c:axPos val="l"/>
        <c:majorGridlines/>
        <c:numFmt formatCode="0.0" sourceLinked="0"/>
        <c:majorTickMark val="out"/>
        <c:minorTickMark val="none"/>
        <c:tickLblPos val="nextTo"/>
        <c:txPr>
          <a:bodyPr/>
          <a:lstStyle/>
          <a:p>
            <a:pPr>
              <a:defRPr b="0">
                <a:solidFill>
                  <a:schemeClr val="tx1"/>
                </a:solidFill>
              </a:defRPr>
            </a:pPr>
            <a:endParaRPr lang="en-US"/>
          </a:p>
        </c:txPr>
        <c:crossAx val="99161216"/>
        <c:crosses val="autoZero"/>
        <c:crossBetween val="between"/>
      </c:valAx>
    </c:plotArea>
    <c:legend>
      <c:legendPos val="t"/>
      <c:layout>
        <c:manualLayout>
          <c:xMode val="edge"/>
          <c:yMode val="edge"/>
          <c:x val="9.2783913755746975E-2"/>
          <c:y val="2.1592445704350111E-2"/>
          <c:w val="0.86403425702440462"/>
          <c:h val="0.18888211387365225"/>
        </c:manualLayout>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'05102016'!$J$1585</c:f>
              <c:strCache>
                <c:ptCount val="1"/>
                <c:pt idx="0">
                  <c:v>First (flash) estimate</c:v>
                </c:pt>
              </c:strCache>
            </c:strRef>
          </c:tx>
          <c:marker>
            <c:symbol val="none"/>
          </c:marker>
          <c:cat>
            <c:strRef>
              <c:f>'05102016'!$I$1586:$I$1639</c:f>
              <c:strCache>
                <c:ptCount val="54"/>
                <c:pt idx="0">
                  <c:v>03Q1</c:v>
                </c:pt>
                <c:pt idx="1">
                  <c:v>03Q2</c:v>
                </c:pt>
                <c:pt idx="2">
                  <c:v>03Q3</c:v>
                </c:pt>
                <c:pt idx="3">
                  <c:v>03Q4</c:v>
                </c:pt>
                <c:pt idx="4">
                  <c:v>04Q1</c:v>
                </c:pt>
                <c:pt idx="5">
                  <c:v>04Q2</c:v>
                </c:pt>
                <c:pt idx="6">
                  <c:v>04Q3</c:v>
                </c:pt>
                <c:pt idx="7">
                  <c:v>04Q4</c:v>
                </c:pt>
                <c:pt idx="8">
                  <c:v>05Q1</c:v>
                </c:pt>
                <c:pt idx="9">
                  <c:v>05Q2</c:v>
                </c:pt>
                <c:pt idx="10">
                  <c:v>05Q3</c:v>
                </c:pt>
                <c:pt idx="11">
                  <c:v>05Q4</c:v>
                </c:pt>
                <c:pt idx="12">
                  <c:v>06Q1</c:v>
                </c:pt>
                <c:pt idx="13">
                  <c:v>06Q2</c:v>
                </c:pt>
                <c:pt idx="14">
                  <c:v>06Q3</c:v>
                </c:pt>
                <c:pt idx="15">
                  <c:v>06Q4</c:v>
                </c:pt>
                <c:pt idx="16">
                  <c:v>07Q1</c:v>
                </c:pt>
                <c:pt idx="17">
                  <c:v>07Q2</c:v>
                </c:pt>
                <c:pt idx="18">
                  <c:v>07Q3</c:v>
                </c:pt>
                <c:pt idx="19">
                  <c:v>07Q4</c:v>
                </c:pt>
                <c:pt idx="20">
                  <c:v>08Q1</c:v>
                </c:pt>
                <c:pt idx="21">
                  <c:v>08Q2</c:v>
                </c:pt>
                <c:pt idx="22">
                  <c:v>08Q3</c:v>
                </c:pt>
                <c:pt idx="23">
                  <c:v>08Q4</c:v>
                </c:pt>
                <c:pt idx="24">
                  <c:v>09Q1</c:v>
                </c:pt>
                <c:pt idx="25">
                  <c:v>09Q2</c:v>
                </c:pt>
                <c:pt idx="26">
                  <c:v>09Q3</c:v>
                </c:pt>
                <c:pt idx="27">
                  <c:v>09Q4</c:v>
                </c:pt>
                <c:pt idx="28">
                  <c:v>10Q1</c:v>
                </c:pt>
                <c:pt idx="29">
                  <c:v>10Q2</c:v>
                </c:pt>
                <c:pt idx="30">
                  <c:v>10Q3</c:v>
                </c:pt>
                <c:pt idx="31">
                  <c:v>10Q4</c:v>
                </c:pt>
                <c:pt idx="32">
                  <c:v>11Q1</c:v>
                </c:pt>
                <c:pt idx="33">
                  <c:v>11Q2</c:v>
                </c:pt>
                <c:pt idx="34">
                  <c:v>11Q3</c:v>
                </c:pt>
                <c:pt idx="35">
                  <c:v>11Q4</c:v>
                </c:pt>
                <c:pt idx="36">
                  <c:v>12Q1</c:v>
                </c:pt>
                <c:pt idx="37">
                  <c:v>12Q2</c:v>
                </c:pt>
                <c:pt idx="38">
                  <c:v>12Q3</c:v>
                </c:pt>
                <c:pt idx="39">
                  <c:v>12Q4</c:v>
                </c:pt>
                <c:pt idx="40">
                  <c:v>13Q1</c:v>
                </c:pt>
                <c:pt idx="41">
                  <c:v>13Q2</c:v>
                </c:pt>
                <c:pt idx="42">
                  <c:v>13Q3</c:v>
                </c:pt>
                <c:pt idx="43">
                  <c:v>13Q4</c:v>
                </c:pt>
                <c:pt idx="44">
                  <c:v>14Q1</c:v>
                </c:pt>
                <c:pt idx="45">
                  <c:v>14Q2</c:v>
                </c:pt>
                <c:pt idx="46">
                  <c:v>14Q3</c:v>
                </c:pt>
                <c:pt idx="47">
                  <c:v>14Q4</c:v>
                </c:pt>
                <c:pt idx="48">
                  <c:v>15Q1</c:v>
                </c:pt>
                <c:pt idx="49">
                  <c:v>15Q2</c:v>
                </c:pt>
                <c:pt idx="50">
                  <c:v>15Q3</c:v>
                </c:pt>
                <c:pt idx="51">
                  <c:v>15Q4</c:v>
                </c:pt>
                <c:pt idx="52">
                  <c:v>16Q1</c:v>
                </c:pt>
                <c:pt idx="53">
                  <c:v>16Q2</c:v>
                </c:pt>
              </c:strCache>
            </c:strRef>
          </c:cat>
          <c:val>
            <c:numRef>
              <c:f>'05102016'!$J$1586:$J$1639</c:f>
              <c:numCache>
                <c:formatCode>General</c:formatCode>
                <c:ptCount val="54"/>
                <c:pt idx="0">
                  <c:v>0.01</c:v>
                </c:pt>
                <c:pt idx="1">
                  <c:v>-0.05</c:v>
                </c:pt>
                <c:pt idx="2">
                  <c:v>0.37</c:v>
                </c:pt>
                <c:pt idx="3">
                  <c:v>0.3</c:v>
                </c:pt>
                <c:pt idx="4">
                  <c:v>0.61</c:v>
                </c:pt>
                <c:pt idx="5">
                  <c:v>0.51</c:v>
                </c:pt>
                <c:pt idx="6">
                  <c:v>0.3</c:v>
                </c:pt>
                <c:pt idx="7">
                  <c:v>0.15</c:v>
                </c:pt>
                <c:pt idx="8">
                  <c:v>0.5</c:v>
                </c:pt>
                <c:pt idx="9">
                  <c:v>0.26</c:v>
                </c:pt>
                <c:pt idx="10">
                  <c:v>0.64</c:v>
                </c:pt>
                <c:pt idx="11">
                  <c:v>0.31</c:v>
                </c:pt>
                <c:pt idx="12">
                  <c:v>0.59</c:v>
                </c:pt>
                <c:pt idx="13">
                  <c:v>0.89</c:v>
                </c:pt>
                <c:pt idx="14">
                  <c:v>0.52</c:v>
                </c:pt>
                <c:pt idx="15">
                  <c:v>0.9</c:v>
                </c:pt>
                <c:pt idx="16">
                  <c:v>0.56999999999999995</c:v>
                </c:pt>
                <c:pt idx="17">
                  <c:v>0.34</c:v>
                </c:pt>
                <c:pt idx="18">
                  <c:v>0.7</c:v>
                </c:pt>
                <c:pt idx="19">
                  <c:v>0.41</c:v>
                </c:pt>
                <c:pt idx="20">
                  <c:v>0.73</c:v>
                </c:pt>
                <c:pt idx="21">
                  <c:v>-0.2</c:v>
                </c:pt>
                <c:pt idx="22">
                  <c:v>-0.2</c:v>
                </c:pt>
                <c:pt idx="23">
                  <c:v>-1.52</c:v>
                </c:pt>
                <c:pt idx="24">
                  <c:v>-2.5099999999999998</c:v>
                </c:pt>
                <c:pt idx="25">
                  <c:v>-0.11</c:v>
                </c:pt>
                <c:pt idx="26">
                  <c:v>0.37</c:v>
                </c:pt>
                <c:pt idx="27">
                  <c:v>0.08</c:v>
                </c:pt>
                <c:pt idx="28">
                  <c:v>0.19</c:v>
                </c:pt>
                <c:pt idx="29">
                  <c:v>0.97</c:v>
                </c:pt>
                <c:pt idx="30">
                  <c:v>0.36</c:v>
                </c:pt>
                <c:pt idx="31">
                  <c:v>0.3</c:v>
                </c:pt>
                <c:pt idx="32">
                  <c:v>0.83</c:v>
                </c:pt>
                <c:pt idx="33">
                  <c:v>0.17</c:v>
                </c:pt>
                <c:pt idx="34">
                  <c:v>0.15</c:v>
                </c:pt>
                <c:pt idx="35">
                  <c:v>-0.32</c:v>
                </c:pt>
                <c:pt idx="36">
                  <c:v>-0.06</c:v>
                </c:pt>
                <c:pt idx="37">
                  <c:v>-7.0000000000000007E-2</c:v>
                </c:pt>
                <c:pt idx="38">
                  <c:v>7.0000000000000007E-2</c:v>
                </c:pt>
                <c:pt idx="39">
                  <c:v>-0.51</c:v>
                </c:pt>
                <c:pt idx="40">
                  <c:v>-0.21</c:v>
                </c:pt>
                <c:pt idx="41">
                  <c:v>0.31</c:v>
                </c:pt>
                <c:pt idx="42">
                  <c:v>0.11</c:v>
                </c:pt>
                <c:pt idx="43">
                  <c:v>0.26</c:v>
                </c:pt>
                <c:pt idx="44">
                  <c:v>0.28000000000000003</c:v>
                </c:pt>
                <c:pt idx="45">
                  <c:v>7.0000000000000007E-2</c:v>
                </c:pt>
                <c:pt idx="46">
                  <c:v>0.13</c:v>
                </c:pt>
                <c:pt idx="47">
                  <c:v>0.22</c:v>
                </c:pt>
                <c:pt idx="48">
                  <c:v>0.28999999999999998</c:v>
                </c:pt>
                <c:pt idx="49">
                  <c:v>0.27</c:v>
                </c:pt>
                <c:pt idx="50">
                  <c:v>0.26</c:v>
                </c:pt>
                <c:pt idx="51">
                  <c:v>0.24</c:v>
                </c:pt>
                <c:pt idx="52">
                  <c:v>0.55000000000000004</c:v>
                </c:pt>
                <c:pt idx="53">
                  <c:v>0.28999999999999998</c:v>
                </c:pt>
              </c:numCache>
            </c:numRef>
          </c:val>
          <c:smooth val="0"/>
        </c:ser>
        <c:ser>
          <c:idx val="1"/>
          <c:order val="1"/>
          <c:tx>
            <c:strRef>
              <c:f>'05102016'!$K$1585</c:f>
              <c:strCache>
                <c:ptCount val="1"/>
                <c:pt idx="0">
                  <c:v>Current estimate </c:v>
                </c:pt>
              </c:strCache>
            </c:strRef>
          </c:tx>
          <c:marker>
            <c:symbol val="none"/>
          </c:marker>
          <c:cat>
            <c:strRef>
              <c:f>'05102016'!$I$1586:$I$1639</c:f>
              <c:strCache>
                <c:ptCount val="54"/>
                <c:pt idx="0">
                  <c:v>03Q1</c:v>
                </c:pt>
                <c:pt idx="1">
                  <c:v>03Q2</c:v>
                </c:pt>
                <c:pt idx="2">
                  <c:v>03Q3</c:v>
                </c:pt>
                <c:pt idx="3">
                  <c:v>03Q4</c:v>
                </c:pt>
                <c:pt idx="4">
                  <c:v>04Q1</c:v>
                </c:pt>
                <c:pt idx="5">
                  <c:v>04Q2</c:v>
                </c:pt>
                <c:pt idx="6">
                  <c:v>04Q3</c:v>
                </c:pt>
                <c:pt idx="7">
                  <c:v>04Q4</c:v>
                </c:pt>
                <c:pt idx="8">
                  <c:v>05Q1</c:v>
                </c:pt>
                <c:pt idx="9">
                  <c:v>05Q2</c:v>
                </c:pt>
                <c:pt idx="10">
                  <c:v>05Q3</c:v>
                </c:pt>
                <c:pt idx="11">
                  <c:v>05Q4</c:v>
                </c:pt>
                <c:pt idx="12">
                  <c:v>06Q1</c:v>
                </c:pt>
                <c:pt idx="13">
                  <c:v>06Q2</c:v>
                </c:pt>
                <c:pt idx="14">
                  <c:v>06Q3</c:v>
                </c:pt>
                <c:pt idx="15">
                  <c:v>06Q4</c:v>
                </c:pt>
                <c:pt idx="16">
                  <c:v>07Q1</c:v>
                </c:pt>
                <c:pt idx="17">
                  <c:v>07Q2</c:v>
                </c:pt>
                <c:pt idx="18">
                  <c:v>07Q3</c:v>
                </c:pt>
                <c:pt idx="19">
                  <c:v>07Q4</c:v>
                </c:pt>
                <c:pt idx="20">
                  <c:v>08Q1</c:v>
                </c:pt>
                <c:pt idx="21">
                  <c:v>08Q2</c:v>
                </c:pt>
                <c:pt idx="22">
                  <c:v>08Q3</c:v>
                </c:pt>
                <c:pt idx="23">
                  <c:v>08Q4</c:v>
                </c:pt>
                <c:pt idx="24">
                  <c:v>09Q1</c:v>
                </c:pt>
                <c:pt idx="25">
                  <c:v>09Q2</c:v>
                </c:pt>
                <c:pt idx="26">
                  <c:v>09Q3</c:v>
                </c:pt>
                <c:pt idx="27">
                  <c:v>09Q4</c:v>
                </c:pt>
                <c:pt idx="28">
                  <c:v>10Q1</c:v>
                </c:pt>
                <c:pt idx="29">
                  <c:v>10Q2</c:v>
                </c:pt>
                <c:pt idx="30">
                  <c:v>10Q3</c:v>
                </c:pt>
                <c:pt idx="31">
                  <c:v>10Q4</c:v>
                </c:pt>
                <c:pt idx="32">
                  <c:v>11Q1</c:v>
                </c:pt>
                <c:pt idx="33">
                  <c:v>11Q2</c:v>
                </c:pt>
                <c:pt idx="34">
                  <c:v>11Q3</c:v>
                </c:pt>
                <c:pt idx="35">
                  <c:v>11Q4</c:v>
                </c:pt>
                <c:pt idx="36">
                  <c:v>12Q1</c:v>
                </c:pt>
                <c:pt idx="37">
                  <c:v>12Q2</c:v>
                </c:pt>
                <c:pt idx="38">
                  <c:v>12Q3</c:v>
                </c:pt>
                <c:pt idx="39">
                  <c:v>12Q4</c:v>
                </c:pt>
                <c:pt idx="40">
                  <c:v>13Q1</c:v>
                </c:pt>
                <c:pt idx="41">
                  <c:v>13Q2</c:v>
                </c:pt>
                <c:pt idx="42">
                  <c:v>13Q3</c:v>
                </c:pt>
                <c:pt idx="43">
                  <c:v>13Q4</c:v>
                </c:pt>
                <c:pt idx="44">
                  <c:v>14Q1</c:v>
                </c:pt>
                <c:pt idx="45">
                  <c:v>14Q2</c:v>
                </c:pt>
                <c:pt idx="46">
                  <c:v>14Q3</c:v>
                </c:pt>
                <c:pt idx="47">
                  <c:v>14Q4</c:v>
                </c:pt>
                <c:pt idx="48">
                  <c:v>15Q1</c:v>
                </c:pt>
                <c:pt idx="49">
                  <c:v>15Q2</c:v>
                </c:pt>
                <c:pt idx="50">
                  <c:v>15Q3</c:v>
                </c:pt>
                <c:pt idx="51">
                  <c:v>15Q4</c:v>
                </c:pt>
                <c:pt idx="52">
                  <c:v>16Q1</c:v>
                </c:pt>
                <c:pt idx="53">
                  <c:v>16Q2</c:v>
                </c:pt>
              </c:strCache>
            </c:strRef>
          </c:cat>
          <c:val>
            <c:numRef>
              <c:f>'05102016'!$K$1586:$K$1639</c:f>
              <c:numCache>
                <c:formatCode>General</c:formatCode>
                <c:ptCount val="54"/>
                <c:pt idx="0">
                  <c:v>-0.21</c:v>
                </c:pt>
                <c:pt idx="1">
                  <c:v>0.05</c:v>
                </c:pt>
                <c:pt idx="2">
                  <c:v>0.55000000000000004</c:v>
                </c:pt>
                <c:pt idx="3">
                  <c:v>0.74</c:v>
                </c:pt>
                <c:pt idx="4">
                  <c:v>0.56000000000000005</c:v>
                </c:pt>
                <c:pt idx="5">
                  <c:v>0.53</c:v>
                </c:pt>
                <c:pt idx="6">
                  <c:v>0.34</c:v>
                </c:pt>
                <c:pt idx="7">
                  <c:v>0.36</c:v>
                </c:pt>
                <c:pt idx="8">
                  <c:v>0.22</c:v>
                </c:pt>
                <c:pt idx="9">
                  <c:v>0.62</c:v>
                </c:pt>
                <c:pt idx="10">
                  <c:v>0.71</c:v>
                </c:pt>
                <c:pt idx="11">
                  <c:v>0.61</c:v>
                </c:pt>
                <c:pt idx="12">
                  <c:v>0.94</c:v>
                </c:pt>
                <c:pt idx="13">
                  <c:v>1.05</c:v>
                </c:pt>
                <c:pt idx="14">
                  <c:v>0.66</c:v>
                </c:pt>
                <c:pt idx="15">
                  <c:v>1.08</c:v>
                </c:pt>
                <c:pt idx="16">
                  <c:v>0.73</c:v>
                </c:pt>
                <c:pt idx="17">
                  <c:v>0.63</c:v>
                </c:pt>
                <c:pt idx="18">
                  <c:v>0.47</c:v>
                </c:pt>
                <c:pt idx="19">
                  <c:v>0.54</c:v>
                </c:pt>
                <c:pt idx="20">
                  <c:v>0.48</c:v>
                </c:pt>
                <c:pt idx="21">
                  <c:v>-0.33</c:v>
                </c:pt>
                <c:pt idx="22">
                  <c:v>-0.55000000000000004</c:v>
                </c:pt>
                <c:pt idx="23">
                  <c:v>-1.74</c:v>
                </c:pt>
                <c:pt idx="24">
                  <c:v>-2.97</c:v>
                </c:pt>
                <c:pt idx="25">
                  <c:v>-0.22</c:v>
                </c:pt>
                <c:pt idx="26">
                  <c:v>0.3</c:v>
                </c:pt>
                <c:pt idx="27">
                  <c:v>0.51</c:v>
                </c:pt>
                <c:pt idx="28">
                  <c:v>0.45</c:v>
                </c:pt>
                <c:pt idx="29">
                  <c:v>0.98</c:v>
                </c:pt>
                <c:pt idx="30">
                  <c:v>0.42</c:v>
                </c:pt>
                <c:pt idx="31">
                  <c:v>0.56000000000000005</c:v>
                </c:pt>
                <c:pt idx="32">
                  <c:v>0.8</c:v>
                </c:pt>
                <c:pt idx="33">
                  <c:v>0</c:v>
                </c:pt>
                <c:pt idx="34">
                  <c:v>0.03</c:v>
                </c:pt>
                <c:pt idx="35">
                  <c:v>-0.36</c:v>
                </c:pt>
                <c:pt idx="36">
                  <c:v>-0.16</c:v>
                </c:pt>
                <c:pt idx="37">
                  <c:v>-0.32</c:v>
                </c:pt>
                <c:pt idx="38">
                  <c:v>-0.13</c:v>
                </c:pt>
                <c:pt idx="39">
                  <c:v>-0.42</c:v>
                </c:pt>
                <c:pt idx="40">
                  <c:v>-0.27</c:v>
                </c:pt>
                <c:pt idx="41">
                  <c:v>0.42</c:v>
                </c:pt>
                <c:pt idx="42">
                  <c:v>0.31</c:v>
                </c:pt>
                <c:pt idx="43">
                  <c:v>0.2</c:v>
                </c:pt>
                <c:pt idx="44">
                  <c:v>0.28000000000000003</c:v>
                </c:pt>
                <c:pt idx="45">
                  <c:v>0.15</c:v>
                </c:pt>
                <c:pt idx="46">
                  <c:v>0.36</c:v>
                </c:pt>
                <c:pt idx="47">
                  <c:v>0.43</c:v>
                </c:pt>
                <c:pt idx="48">
                  <c:v>0.82</c:v>
                </c:pt>
                <c:pt idx="49">
                  <c:v>0.35</c:v>
                </c:pt>
                <c:pt idx="50">
                  <c:v>0.37</c:v>
                </c:pt>
                <c:pt idx="51">
                  <c:v>0.44</c:v>
                </c:pt>
                <c:pt idx="52">
                  <c:v>0.51</c:v>
                </c:pt>
                <c:pt idx="53">
                  <c:v>0.3</c:v>
                </c:pt>
              </c:numCache>
            </c:numRef>
          </c:val>
          <c:smooth val="0"/>
        </c:ser>
        <c:dLbls>
          <c:showLegendKey val="0"/>
          <c:showVal val="0"/>
          <c:showCatName val="0"/>
          <c:showSerName val="0"/>
          <c:showPercent val="0"/>
          <c:showBubbleSize val="0"/>
        </c:dLbls>
        <c:hiLowLines>
          <c:spPr>
            <a:ln cmpd="sng">
              <a:solidFill>
                <a:schemeClr val="tx1">
                  <a:lumMod val="50000"/>
                  <a:lumOff val="50000"/>
                </a:schemeClr>
              </a:solidFill>
            </a:ln>
          </c:spPr>
        </c:hiLowLines>
        <c:marker val="1"/>
        <c:smooth val="0"/>
        <c:axId val="99184000"/>
        <c:axId val="99218560"/>
      </c:lineChart>
      <c:catAx>
        <c:axId val="99184000"/>
        <c:scaling>
          <c:orientation val="minMax"/>
        </c:scaling>
        <c:delete val="0"/>
        <c:axPos val="b"/>
        <c:majorTickMark val="out"/>
        <c:minorTickMark val="none"/>
        <c:tickLblPos val="low"/>
        <c:crossAx val="99218560"/>
        <c:crosses val="autoZero"/>
        <c:auto val="1"/>
        <c:lblAlgn val="ctr"/>
        <c:lblOffset val="100"/>
        <c:tickMarkSkip val="4"/>
        <c:noMultiLvlLbl val="0"/>
      </c:catAx>
      <c:valAx>
        <c:axId val="99218560"/>
        <c:scaling>
          <c:orientation val="minMax"/>
        </c:scaling>
        <c:delete val="0"/>
        <c:axPos val="l"/>
        <c:majorGridlines/>
        <c:numFmt formatCode="General" sourceLinked="1"/>
        <c:majorTickMark val="out"/>
        <c:minorTickMark val="none"/>
        <c:tickLblPos val="nextTo"/>
        <c:crossAx val="99184000"/>
        <c:crosses val="autoZero"/>
        <c:crossBetween val="between"/>
      </c:valAx>
    </c:plotArea>
    <c:legend>
      <c:legendPos val="r"/>
      <c:layout>
        <c:manualLayout>
          <c:xMode val="edge"/>
          <c:yMode val="edge"/>
          <c:x val="0.62419182275399743"/>
          <c:y val="0.69340342534540045"/>
          <c:w val="0.37580817724600263"/>
          <c:h val="0.14437455797067283"/>
        </c:manualLayout>
      </c:layout>
      <c:overlay val="1"/>
      <c:txPr>
        <a:bodyPr/>
        <a:lstStyle/>
        <a:p>
          <a:pPr>
            <a:defRPr sz="600"/>
          </a:pPr>
          <a:endParaRPr lang="en-US"/>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vl1pPr>
          </a:lstStyle>
          <a:p>
            <a:pPr>
              <a:defRPr/>
            </a:pPr>
            <a:fld id="{0FCC147B-4498-4F16-AF35-6C1C50952D93}" type="datetimeFigureOut">
              <a:rPr lang="en-GB"/>
              <a:pPr>
                <a:defRPr/>
              </a:pPr>
              <a:t>19/10/2016</a:t>
            </a:fld>
            <a:endParaRPr lang="en-GB"/>
          </a:p>
        </p:txBody>
      </p:sp>
      <p:sp>
        <p:nvSpPr>
          <p:cNvPr id="4" name="Footer Placeholder 3"/>
          <p:cNvSpPr>
            <a:spLocks noGrp="1"/>
          </p:cNvSpPr>
          <p:nvPr>
            <p:ph type="ftr" sz="quarter" idx="2"/>
          </p:nvPr>
        </p:nvSpPr>
        <p:spPr>
          <a:xfrm>
            <a:off x="0" y="9445625"/>
            <a:ext cx="2949575" cy="496888"/>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854450" y="9445625"/>
            <a:ext cx="2949575" cy="496888"/>
          </a:xfrm>
          <a:prstGeom prst="rect">
            <a:avLst/>
          </a:prstGeom>
        </p:spPr>
        <p:txBody>
          <a:bodyPr vert="horz" lIns="91440" tIns="45720" rIns="91440" bIns="45720" rtlCol="0" anchor="b"/>
          <a:lstStyle>
            <a:lvl1pPr algn="r">
              <a:defRPr sz="1200"/>
            </a:lvl1pPr>
          </a:lstStyle>
          <a:p>
            <a:pPr>
              <a:defRPr/>
            </a:pPr>
            <a:fld id="{DDEC3E8D-50E2-4063-B549-5E480497DF50}" type="slidenum">
              <a:rPr lang="en-GB"/>
              <a:pPr>
                <a:defRPr/>
              </a:pPr>
              <a:t>‹#›</a:t>
            </a:fld>
            <a:endParaRPr lang="en-GB"/>
          </a:p>
        </p:txBody>
      </p:sp>
    </p:spTree>
    <p:extLst>
      <p:ext uri="{BB962C8B-B14F-4D97-AF65-F5344CB8AC3E}">
        <p14:creationId xmlns:p14="http://schemas.microsoft.com/office/powerpoint/2010/main" val="2980986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4450" y="0"/>
            <a:ext cx="2949575"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7CE2E00-F789-468D-92B7-E31BEE64C731}" type="datetimeFigureOut">
              <a:rPr lang="en-GB"/>
              <a:pPr>
                <a:defRPr/>
              </a:pPr>
              <a:t>19/10/2016</a:t>
            </a:fld>
            <a:endParaRPr lang="en-GB" dirty="0"/>
          </a:p>
        </p:txBody>
      </p:sp>
      <p:sp>
        <p:nvSpPr>
          <p:cNvPr id="4" name="Slide Image Placeholder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1038" y="4722813"/>
            <a:ext cx="5443537" cy="4475162"/>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45625"/>
            <a:ext cx="2949575" cy="4968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4450" y="9445625"/>
            <a:ext cx="2949575"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444A4BF4-092C-4736-B29A-CC9212A0D98D}" type="slidenum">
              <a:rPr lang="en-GB" altLang="en-US"/>
              <a:pPr>
                <a:defRPr/>
              </a:pPr>
              <a:t>‹#›</a:t>
            </a:fld>
            <a:endParaRPr lang="en-GB" altLang="en-US"/>
          </a:p>
        </p:txBody>
      </p:sp>
    </p:spTree>
    <p:extLst>
      <p:ext uri="{BB962C8B-B14F-4D97-AF65-F5344CB8AC3E}">
        <p14:creationId xmlns:p14="http://schemas.microsoft.com/office/powerpoint/2010/main" val="10536892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cb.europa.eu/pub/economic-bulletin/html/eb201604.en.html#IDofBox4"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359F9EBE-A58C-4E07-9BBB-7715D7828A34}" type="slidenum">
              <a:rPr lang="en-GB" altLang="en-US" smtClean="0">
                <a:latin typeface="Calibri" pitchFamily="34" charset="0"/>
              </a:rPr>
              <a:pPr/>
              <a:t>1</a:t>
            </a:fld>
            <a:endParaRPr lang="en-GB"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2</a:t>
            </a:fld>
            <a:endParaRPr lang="en-GB"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3</a:t>
            </a:fld>
            <a:endParaRPr lang="en-GB"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4</a:t>
            </a:fld>
            <a:endParaRPr lang="en-GB"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ECB Economic Bulletin, issue 4/2016, </a:t>
            </a:r>
            <a:r>
              <a:rPr lang="en-US" altLang="en-US" dirty="0" smtClean="0">
                <a:hlinkClick r:id="rId3"/>
              </a:rPr>
              <a:t>Box 4</a:t>
            </a:r>
            <a:r>
              <a:rPr lang="en-US" altLang="en-US" dirty="0" smtClean="0"/>
              <a:t> provides some details on the GDP flash estimate at t+30 days</a:t>
            </a:r>
            <a:endParaRPr lang="en-GB" altLang="en-US" dirty="0" smtClean="0"/>
          </a:p>
          <a:p>
            <a:endParaRPr lang="en-GB"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947996C-8FD5-42D1-A0D6-CFEDE0F9AA53}" type="slidenum">
              <a:rPr lang="en-GB" altLang="en-US" smtClean="0"/>
              <a:pPr>
                <a:spcBef>
                  <a:spcPct val="0"/>
                </a:spcBef>
              </a:pPr>
              <a:t>5</a:t>
            </a:fld>
            <a:endParaRPr lang="en-GB"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ECB Economic Bulletin, issue 4/2016, Box 4</a:t>
            </a:r>
          </a:p>
          <a:p>
            <a:endParaRPr lang="en-US" altLang="en-US" smtClean="0"/>
          </a:p>
          <a:p>
            <a:r>
              <a:rPr lang="en-US" altLang="en-US" smtClean="0"/>
              <a:t>Notes: GDP flash releases refer to Q1 2016 data. Second GDP releases refer to Q4 2015 data. Beyond the releases listed in the table, some euro area countries (e.g. Belgium and France), as well as some non-euro area countries (e.g. the United Kingdom) publish third GDP releases about three months after the end of the reference quarter. They include revisions to the previous estimates for GDP and the main aggregates. Eurostat discontinued the third euro area GDP database update in September 2014, when ESA 2010 entered into force. In addition, quarterly sectoral accounts (early release published at about 110 days and final release two weeks later) might provide revisions to the second euro area GDP release; however these are currently not aligned with the quarterly national accounts for the euro area. </a:t>
            </a:r>
            <a:endParaRPr lang="en-GB"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66D4D18-3E86-4153-B31C-C2AA25E344B1}" type="slidenum">
              <a:rPr lang="en-GB" altLang="en-US" smtClean="0"/>
              <a:pPr>
                <a:spcBef>
                  <a:spcPct val="0"/>
                </a:spcBef>
              </a:pPr>
              <a:t>6</a:t>
            </a:fld>
            <a:endParaRPr lang="en-GB"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7</a:t>
            </a:fld>
            <a:endParaRPr lang="en-GB"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8</a:t>
            </a:fld>
            <a:endParaRPr lang="en-GB"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9</a:t>
            </a:fld>
            <a:endParaRPr lang="en-GB"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10</a:t>
            </a:fld>
            <a:endParaRPr lang="en-GB"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11</a:t>
            </a:fld>
            <a:endParaRPr lang="en-GB"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12</a:t>
            </a:fld>
            <a:endParaRPr lang="en-GB"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13</a:t>
            </a:fld>
            <a:endParaRPr lang="en-GB"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4C0DF3-D18B-465C-A650-628B29051481}" type="slidenum">
              <a:rPr lang="en-GB" altLang="en-US" smtClean="0"/>
              <a:pPr>
                <a:spcBef>
                  <a:spcPct val="0"/>
                </a:spcBef>
              </a:pPr>
              <a:t>14</a:t>
            </a:fld>
            <a:endParaRPr lang="en-GB"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398D821-C153-4F24-99BE-B3E5DA293F3C}" type="slidenum">
              <a:rPr lang="en-GB" altLang="en-US" smtClean="0"/>
              <a:pPr>
                <a:spcBef>
                  <a:spcPct val="0"/>
                </a:spcBef>
              </a:pPr>
              <a:t>15</a:t>
            </a:fld>
            <a:endParaRPr lang="en-GB"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Background">
    <p:spTree>
      <p:nvGrpSpPr>
        <p:cNvPr id="1" name=""/>
        <p:cNvGrpSpPr/>
        <p:nvPr/>
      </p:nvGrpSpPr>
      <p:grpSpPr>
        <a:xfrm>
          <a:off x="0" y="0"/>
          <a:ext cx="0" cy="0"/>
          <a:chOff x="0" y="0"/>
          <a:chExt cx="0" cy="0"/>
        </a:xfrm>
      </p:grpSpPr>
      <p:pic>
        <p:nvPicPr>
          <p:cNvPr id="5" name="Picture 2" descr="bandero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07963"/>
            <a:ext cx="1993900"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banderol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2413"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81400" y="207963"/>
            <a:ext cx="1993900"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6756" name="Rectangle 4"/>
          <p:cNvSpPr>
            <a:spLocks noGrp="1" noChangeArrowheads="1"/>
          </p:cNvSpPr>
          <p:nvPr>
            <p:ph type="ctrTitle"/>
          </p:nvPr>
        </p:nvSpPr>
        <p:spPr>
          <a:xfrm>
            <a:off x="4541838" y="2181225"/>
            <a:ext cx="4176712" cy="2914650"/>
          </a:xfrm>
        </p:spPr>
        <p:txBody>
          <a:bodyPr/>
          <a:lstStyle>
            <a:lvl1pPr>
              <a:lnSpc>
                <a:spcPts val="3600"/>
              </a:lnSpc>
              <a:defRPr sz="3200" b="1" baseline="0">
                <a:solidFill>
                  <a:schemeClr val="tx2"/>
                </a:solidFill>
                <a:latin typeface="Arial" charset="0"/>
              </a:defRPr>
            </a:lvl1pPr>
          </a:lstStyle>
          <a:p>
            <a:pPr lvl="0"/>
            <a:r>
              <a:rPr lang="en-US" noProof="0" smtClean="0"/>
              <a:t>Click to edit Master title style</a:t>
            </a:r>
            <a:endParaRPr lang="en-GB" noProof="0" smtClean="0"/>
          </a:p>
        </p:txBody>
      </p:sp>
      <p:sp>
        <p:nvSpPr>
          <p:cNvPr id="1226758" name="Rectangle 6"/>
          <p:cNvSpPr>
            <a:spLocks noGrp="1" noChangeArrowheads="1"/>
          </p:cNvSpPr>
          <p:nvPr>
            <p:ph type="subTitle" idx="1"/>
          </p:nvPr>
        </p:nvSpPr>
        <p:spPr>
          <a:xfrm>
            <a:off x="4548188" y="5522913"/>
            <a:ext cx="4176712" cy="909637"/>
          </a:xfrm>
        </p:spPr>
        <p:txBody>
          <a:bodyPr anchor="b"/>
          <a:lstStyle>
            <a:lvl1pPr marL="0" indent="0">
              <a:lnSpc>
                <a:spcPts val="2400"/>
              </a:lnSpc>
              <a:buFontTx/>
              <a:buNone/>
              <a:defRPr sz="2000" baseline="0">
                <a:solidFill>
                  <a:schemeClr val="tx2"/>
                </a:solidFill>
              </a:defRPr>
            </a:lvl1pPr>
          </a:lstStyle>
          <a:p>
            <a:pPr lvl="0"/>
            <a:r>
              <a:rPr lang="en-US" noProof="0" smtClean="0"/>
              <a:t>Click to edit Master subtitle style</a:t>
            </a:r>
            <a:endParaRPr lang="en-GB" noProof="0" smtClean="0"/>
          </a:p>
        </p:txBody>
      </p:sp>
      <p:sp>
        <p:nvSpPr>
          <p:cNvPr id="3" name="Text Placeholder 2"/>
          <p:cNvSpPr>
            <a:spLocks noGrp="1"/>
          </p:cNvSpPr>
          <p:nvPr>
            <p:ph type="body" sz="quarter" idx="10"/>
          </p:nvPr>
        </p:nvSpPr>
        <p:spPr>
          <a:xfrm>
            <a:off x="250825" y="2181225"/>
            <a:ext cx="3816350" cy="3240087"/>
          </a:xfrm>
        </p:spPr>
        <p:txBody>
          <a:bodyPr/>
          <a:lstStyle>
            <a:lvl1pPr marL="0" indent="0">
              <a:buFontTx/>
              <a:buNone/>
              <a:defRPr lang="en-US" sz="1600" b="1" kern="1200" baseline="0" smtClean="0">
                <a:solidFill>
                  <a:schemeClr val="tx2"/>
                </a:solidFill>
                <a:latin typeface="+mn-lt"/>
                <a:ea typeface="+mn-ea"/>
                <a:cs typeface="+mn-cs"/>
              </a:defRPr>
            </a:lvl1pPr>
            <a:lvl2pPr marL="0" indent="0">
              <a:buFontTx/>
              <a:buNone/>
              <a:defRPr lang="en-US" sz="1600" b="0" kern="1200" baseline="0" dirty="0" smtClean="0">
                <a:solidFill>
                  <a:schemeClr val="tx2"/>
                </a:solidFill>
                <a:latin typeface="+mn-lt"/>
                <a:ea typeface="+mn-ea"/>
                <a:cs typeface="+mn-cs"/>
              </a:defRPr>
            </a:lvl2pPr>
            <a:lvl3pPr marL="598487" indent="0">
              <a:buFontTx/>
              <a:buNone/>
              <a:defRPr lang="en-US" sz="1600" b="0" kern="1200" baseline="0" dirty="0" smtClean="0">
                <a:solidFill>
                  <a:schemeClr val="tx2"/>
                </a:solidFill>
                <a:latin typeface="+mn-lt"/>
                <a:ea typeface="+mn-ea"/>
                <a:cs typeface="+mn-cs"/>
              </a:defRPr>
            </a:lvl3pPr>
            <a:lvl4pPr marL="915987" indent="0">
              <a:buFontTx/>
              <a:buNone/>
              <a:defRPr lang="en-US" sz="1600" b="0" kern="1200" baseline="0" dirty="0" smtClean="0">
                <a:solidFill>
                  <a:schemeClr val="tx2"/>
                </a:solidFill>
                <a:latin typeface="+mn-lt"/>
                <a:ea typeface="+mn-ea"/>
                <a:cs typeface="+mn-cs"/>
              </a:defRPr>
            </a:lvl4pPr>
            <a:lvl5pPr marL="1220787" indent="0">
              <a:buFontTx/>
              <a:buNone/>
              <a:defRPr lang="en-GB" sz="1600" b="0" kern="1200" baseline="0" dirty="0">
                <a:solidFill>
                  <a:schemeClr val="tx2"/>
                </a:solidFill>
                <a:latin typeface="+mn-lt"/>
                <a:ea typeface="+mn-ea"/>
                <a:cs typeface="+mn-cs"/>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9" name="Rectangle 5"/>
          <p:cNvSpPr>
            <a:spLocks noGrp="1" noChangeArrowheads="1"/>
          </p:cNvSpPr>
          <p:nvPr>
            <p:ph type="dt" sz="quarter" idx="11"/>
          </p:nvPr>
        </p:nvSpPr>
        <p:spPr bwMode="auto">
          <a:xfrm>
            <a:off x="269875" y="6181725"/>
            <a:ext cx="3817938" cy="4191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0" tIns="0" rIns="0" bIns="0" numCol="1" anchor="t" anchorCtr="0" compatLnSpc="1">
            <a:prstTxWarp prst="textNoShape">
              <a:avLst/>
            </a:prstTxWarp>
          </a:bodyPr>
          <a:lstStyle>
            <a:lvl1pPr eaLnBrk="0" hangingPunct="0">
              <a:spcBef>
                <a:spcPct val="0"/>
              </a:spcBef>
              <a:defRPr sz="1600" baseline="0">
                <a:solidFill>
                  <a:schemeClr val="tx2"/>
                </a:solidFill>
                <a:latin typeface="+mn-lt"/>
                <a:ea typeface="ヒラギノ角ゴ Pro W3" pitchFamily="-64" charset="-128"/>
                <a:cs typeface="+mn-cs"/>
              </a:defRPr>
            </a:lvl1pPr>
          </a:lstStyle>
          <a:p>
            <a:pPr>
              <a:defRPr/>
            </a:pPr>
            <a:endParaRPr lang="en-GB"/>
          </a:p>
        </p:txBody>
      </p:sp>
    </p:spTree>
    <p:extLst>
      <p:ext uri="{BB962C8B-B14F-4D97-AF65-F5344CB8AC3E}">
        <p14:creationId xmlns:p14="http://schemas.microsoft.com/office/powerpoint/2010/main" val="111406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Text Placeholder 6"/>
          <p:cNvSpPr>
            <a:spLocks noGrp="1"/>
          </p:cNvSpPr>
          <p:nvPr>
            <p:ph type="body" sz="quarter" idx="12"/>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5" name="Footer Placeholder 3"/>
          <p:cNvSpPr>
            <a:spLocks noGrp="1"/>
          </p:cNvSpPr>
          <p:nvPr>
            <p:ph type="ftr" sz="quarter" idx="13"/>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7" name="Slide Number Placeholder 4"/>
          <p:cNvSpPr>
            <a:spLocks noGrp="1"/>
          </p:cNvSpPr>
          <p:nvPr>
            <p:ph type="sldNum" sz="quarter" idx="14"/>
          </p:nvPr>
        </p:nvSpPr>
        <p:spPr/>
        <p:txBody>
          <a:bodyPr/>
          <a:lstStyle>
            <a:lvl1pPr eaLnBrk="1" hangingPunct="1">
              <a:defRPr/>
            </a:lvl1pPr>
          </a:lstStyle>
          <a:p>
            <a:pPr>
              <a:defRPr/>
            </a:pPr>
            <a:fld id="{F46B8352-E8D0-4E41-82EC-13A1E3E8F50F}" type="slidenum">
              <a:rPr lang="en-GB" altLang="en-US"/>
              <a:pPr>
                <a:defRPr/>
              </a:pPr>
              <a:t>‹#›</a:t>
            </a:fld>
            <a:endParaRPr lang="en-GB" altLang="en-US"/>
          </a:p>
        </p:txBody>
      </p:sp>
    </p:spTree>
    <p:extLst>
      <p:ext uri="{BB962C8B-B14F-4D97-AF65-F5344CB8AC3E}">
        <p14:creationId xmlns:p14="http://schemas.microsoft.com/office/powerpoint/2010/main" val="1495152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ridge">
    <p:spTree>
      <p:nvGrpSpPr>
        <p:cNvPr id="1" name=""/>
        <p:cNvGrpSpPr/>
        <p:nvPr/>
      </p:nvGrpSpPr>
      <p:grpSpPr>
        <a:xfrm>
          <a:off x="0" y="0"/>
          <a:ext cx="0" cy="0"/>
          <a:chOff x="0" y="0"/>
          <a:chExt cx="0" cy="0"/>
        </a:xfrm>
      </p:grpSpPr>
      <p:pic>
        <p:nvPicPr>
          <p:cNvPr id="5" name="Grafik 80"/>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t="-1" b="34762"/>
          <a:stretch/>
        </p:blipFill>
        <p:spPr>
          <a:xfrm>
            <a:off x="0" y="5015928"/>
            <a:ext cx="10107334" cy="1989989"/>
          </a:xfrm>
          <a:prstGeom prst="rect">
            <a:avLst/>
          </a:prstGeom>
        </p:spPr>
      </p:pic>
      <p:sp>
        <p:nvSpPr>
          <p:cNvPr id="6" name="Rectangle 5"/>
          <p:cNvSpPr>
            <a:spLocks noChangeArrowheads="1"/>
          </p:cNvSpPr>
          <p:nvPr userDrawn="1"/>
        </p:nvSpPr>
        <p:spPr bwMode="auto">
          <a:xfrm>
            <a:off x="6534150" y="6477000"/>
            <a:ext cx="2290763" cy="18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lnSpc>
                <a:spcPts val="1200"/>
              </a:lnSpc>
              <a:defRPr/>
            </a:pPr>
            <a:r>
              <a:rPr lang="en-GB" altLang="en-US" sz="900" smtClean="0">
                <a:solidFill>
                  <a:srgbClr val="004B95"/>
                </a:solidFill>
              </a:rPr>
              <a:t>www.ecb.europa.eu</a:t>
            </a:r>
          </a:p>
        </p:txBody>
      </p:sp>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8" name="Text Placeholder 6"/>
          <p:cNvSpPr>
            <a:spLocks noGrp="1"/>
          </p:cNvSpPr>
          <p:nvPr>
            <p:ph type="body" sz="quarter" idx="12"/>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7" name="Footer Placeholder 3"/>
          <p:cNvSpPr>
            <a:spLocks noGrp="1"/>
          </p:cNvSpPr>
          <p:nvPr>
            <p:ph type="ftr" sz="quarter" idx="13"/>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9" name="Slide Number Placeholder 4"/>
          <p:cNvSpPr>
            <a:spLocks noGrp="1"/>
          </p:cNvSpPr>
          <p:nvPr>
            <p:ph type="sldNum" sz="quarter" idx="14"/>
          </p:nvPr>
        </p:nvSpPr>
        <p:spPr/>
        <p:txBody>
          <a:bodyPr/>
          <a:lstStyle>
            <a:lvl1pPr eaLnBrk="1" hangingPunct="1">
              <a:defRPr/>
            </a:lvl1pPr>
          </a:lstStyle>
          <a:p>
            <a:pPr>
              <a:defRPr/>
            </a:pPr>
            <a:fld id="{B322B0B9-FE73-4D49-A691-397959302CDE}" type="slidenum">
              <a:rPr lang="en-GB" altLang="en-US"/>
              <a:pPr>
                <a:defRPr/>
              </a:pPr>
              <a:t>‹#›</a:t>
            </a:fld>
            <a:endParaRPr lang="en-GB" altLang="en-US"/>
          </a:p>
        </p:txBody>
      </p:sp>
    </p:spTree>
    <p:extLst>
      <p:ext uri="{BB962C8B-B14F-4D97-AF65-F5344CB8AC3E}">
        <p14:creationId xmlns:p14="http://schemas.microsoft.com/office/powerpoint/2010/main" val="3457842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69875" y="673100"/>
            <a:ext cx="8607425" cy="647700"/>
          </a:xfrm>
        </p:spPr>
        <p:txBody>
          <a:bodyPr/>
          <a:lstStyle/>
          <a:p>
            <a:r>
              <a:rPr lang="en-US" noProof="0" smtClean="0"/>
              <a:t>Click to edit Master title style</a:t>
            </a:r>
            <a:endParaRPr lang="en-GB" noProof="0"/>
          </a:p>
        </p:txBody>
      </p:sp>
      <p:sp>
        <p:nvSpPr>
          <p:cNvPr id="3" name="Table Placeholder 2"/>
          <p:cNvSpPr>
            <a:spLocks noGrp="1"/>
          </p:cNvSpPr>
          <p:nvPr>
            <p:ph type="tbl" idx="1"/>
          </p:nvPr>
        </p:nvSpPr>
        <p:spPr>
          <a:xfrm>
            <a:off x="269875" y="1435100"/>
            <a:ext cx="8607425" cy="4483100"/>
          </a:xfrm>
        </p:spPr>
        <p:txBody>
          <a:bodyPr/>
          <a:lstStyle/>
          <a:p>
            <a:pPr lvl="0"/>
            <a:r>
              <a:rPr lang="en-US" noProof="0" smtClean="0"/>
              <a:t>Click icon to add table</a:t>
            </a:r>
            <a:endParaRPr lang="en-GB" noProof="0"/>
          </a:p>
        </p:txBody>
      </p:sp>
      <p:sp>
        <p:nvSpPr>
          <p:cNvPr id="7" name="Text Placeholder 6"/>
          <p:cNvSpPr>
            <a:spLocks noGrp="1"/>
          </p:cNvSpPr>
          <p:nvPr>
            <p:ph type="body" sz="quarter" idx="12"/>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5" name="Footer Placeholder 3"/>
          <p:cNvSpPr>
            <a:spLocks noGrp="1"/>
          </p:cNvSpPr>
          <p:nvPr>
            <p:ph type="ftr" sz="quarter" idx="13"/>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6" name="Slide Number Placeholder 4"/>
          <p:cNvSpPr>
            <a:spLocks noGrp="1"/>
          </p:cNvSpPr>
          <p:nvPr>
            <p:ph type="sldNum" sz="quarter" idx="14"/>
          </p:nvPr>
        </p:nvSpPr>
        <p:spPr>
          <a:xfrm>
            <a:off x="4357688" y="6488113"/>
            <a:ext cx="414337" cy="239712"/>
          </a:xfrm>
        </p:spPr>
        <p:txBody>
          <a:bodyPr/>
          <a:lstStyle>
            <a:lvl1pPr eaLnBrk="1" hangingPunct="1">
              <a:defRPr/>
            </a:lvl1pPr>
          </a:lstStyle>
          <a:p>
            <a:pPr>
              <a:defRPr/>
            </a:pPr>
            <a:fld id="{DC92B5D3-41A0-426B-80B5-0CDC16AFC34F}" type="slidenum">
              <a:rPr lang="en-GB" altLang="en-US"/>
              <a:pPr>
                <a:defRPr/>
              </a:pPr>
              <a:t>‹#›</a:t>
            </a:fld>
            <a:endParaRPr lang="en-GB" altLang="en-US"/>
          </a:p>
        </p:txBody>
      </p:sp>
    </p:spTree>
    <p:extLst>
      <p:ext uri="{BB962C8B-B14F-4D97-AF65-F5344CB8AC3E}">
        <p14:creationId xmlns:p14="http://schemas.microsoft.com/office/powerpoint/2010/main" val="4211032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8" name="Chart Placeholder 7"/>
          <p:cNvSpPr>
            <a:spLocks noGrp="1"/>
          </p:cNvSpPr>
          <p:nvPr>
            <p:ph type="chart" sz="quarter" idx="12"/>
          </p:nvPr>
        </p:nvSpPr>
        <p:spPr>
          <a:xfrm>
            <a:off x="278121" y="1426523"/>
            <a:ext cx="4211992" cy="4464050"/>
          </a:xfrm>
        </p:spPr>
        <p:txBody>
          <a:bodyPr/>
          <a:lstStyle/>
          <a:p>
            <a:pPr lvl="0"/>
            <a:r>
              <a:rPr lang="en-US" noProof="0" smtClean="0"/>
              <a:t>Click icon to add chart</a:t>
            </a:r>
            <a:endParaRPr lang="en-GB" noProof="0"/>
          </a:p>
        </p:txBody>
      </p:sp>
      <p:sp>
        <p:nvSpPr>
          <p:cNvPr id="9" name="Chart Placeholder 7"/>
          <p:cNvSpPr>
            <a:spLocks noGrp="1"/>
          </p:cNvSpPr>
          <p:nvPr>
            <p:ph type="chart" sz="quarter" idx="13"/>
          </p:nvPr>
        </p:nvSpPr>
        <p:spPr>
          <a:xfrm>
            <a:off x="4660490" y="1413222"/>
            <a:ext cx="4211992" cy="4464050"/>
          </a:xfrm>
        </p:spPr>
        <p:txBody>
          <a:bodyPr/>
          <a:lstStyle/>
          <a:p>
            <a:pPr lvl="0"/>
            <a:r>
              <a:rPr lang="en-US" noProof="0" smtClean="0"/>
              <a:t>Click icon to add chart</a:t>
            </a:r>
            <a:endParaRPr lang="en-GB" noProof="0"/>
          </a:p>
        </p:txBody>
      </p:sp>
      <p:sp>
        <p:nvSpPr>
          <p:cNvPr id="11" name="Text Placeholder 10"/>
          <p:cNvSpPr>
            <a:spLocks noGrp="1"/>
          </p:cNvSpPr>
          <p:nvPr>
            <p:ph type="body" sz="quarter" idx="14"/>
          </p:nvPr>
        </p:nvSpPr>
        <p:spPr>
          <a:xfrm>
            <a:off x="453799" y="5949950"/>
            <a:ext cx="4032250" cy="431800"/>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3" name="Text Placeholder 10"/>
          <p:cNvSpPr>
            <a:spLocks noGrp="1"/>
          </p:cNvSpPr>
          <p:nvPr>
            <p:ph type="body" sz="quarter" idx="15"/>
          </p:nvPr>
        </p:nvSpPr>
        <p:spPr>
          <a:xfrm>
            <a:off x="4860032" y="5949950"/>
            <a:ext cx="4032250" cy="431800"/>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4" name="Text Placeholder 6"/>
          <p:cNvSpPr>
            <a:spLocks noGrp="1"/>
          </p:cNvSpPr>
          <p:nvPr>
            <p:ph type="body" sz="quarter" idx="16"/>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10" name="Footer Placeholder 4"/>
          <p:cNvSpPr>
            <a:spLocks noGrp="1"/>
          </p:cNvSpPr>
          <p:nvPr>
            <p:ph type="ftr" sz="quarter" idx="17"/>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12" name="Slide Number Placeholder 5"/>
          <p:cNvSpPr>
            <a:spLocks noGrp="1"/>
          </p:cNvSpPr>
          <p:nvPr>
            <p:ph type="sldNum" sz="quarter" idx="18"/>
          </p:nvPr>
        </p:nvSpPr>
        <p:spPr/>
        <p:txBody>
          <a:bodyPr/>
          <a:lstStyle>
            <a:lvl1pPr eaLnBrk="1" hangingPunct="1">
              <a:defRPr/>
            </a:lvl1pPr>
          </a:lstStyle>
          <a:p>
            <a:pPr>
              <a:defRPr/>
            </a:pPr>
            <a:fld id="{8935DBDC-7AED-458E-B84D-6A39B96B4C59}" type="slidenum">
              <a:rPr lang="en-GB" altLang="en-US"/>
              <a:pPr>
                <a:defRPr/>
              </a:pPr>
              <a:t>‹#›</a:t>
            </a:fld>
            <a:endParaRPr lang="en-GB" altLang="en-US"/>
          </a:p>
        </p:txBody>
      </p:sp>
    </p:spTree>
    <p:extLst>
      <p:ext uri="{BB962C8B-B14F-4D97-AF65-F5344CB8AC3E}">
        <p14:creationId xmlns:p14="http://schemas.microsoft.com/office/powerpoint/2010/main" val="210814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Ch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8" name="Chart Placeholder 7"/>
          <p:cNvSpPr>
            <a:spLocks noGrp="1"/>
          </p:cNvSpPr>
          <p:nvPr>
            <p:ph type="chart" sz="quarter" idx="12"/>
          </p:nvPr>
        </p:nvSpPr>
        <p:spPr>
          <a:xfrm>
            <a:off x="278121" y="1426523"/>
            <a:ext cx="4211992" cy="2087786"/>
          </a:xfrm>
        </p:spPr>
        <p:txBody>
          <a:bodyPr/>
          <a:lstStyle/>
          <a:p>
            <a:pPr lvl="0"/>
            <a:r>
              <a:rPr lang="en-US" noProof="0" smtClean="0"/>
              <a:t>Click icon to add chart</a:t>
            </a:r>
            <a:endParaRPr lang="en-GB" noProof="0"/>
          </a:p>
        </p:txBody>
      </p:sp>
      <p:sp>
        <p:nvSpPr>
          <p:cNvPr id="9" name="Chart Placeholder 7"/>
          <p:cNvSpPr>
            <a:spLocks noGrp="1"/>
          </p:cNvSpPr>
          <p:nvPr>
            <p:ph type="chart" sz="quarter" idx="13"/>
          </p:nvPr>
        </p:nvSpPr>
        <p:spPr>
          <a:xfrm>
            <a:off x="4660490" y="1413222"/>
            <a:ext cx="4211992" cy="2087786"/>
          </a:xfrm>
        </p:spPr>
        <p:txBody>
          <a:bodyPr/>
          <a:lstStyle/>
          <a:p>
            <a:pPr lvl="0"/>
            <a:r>
              <a:rPr lang="en-US" noProof="0" smtClean="0"/>
              <a:t>Click icon to add chart</a:t>
            </a:r>
            <a:endParaRPr lang="en-GB" noProof="0"/>
          </a:p>
        </p:txBody>
      </p:sp>
      <p:sp>
        <p:nvSpPr>
          <p:cNvPr id="11" name="Text Placeholder 10"/>
          <p:cNvSpPr>
            <a:spLocks noGrp="1"/>
          </p:cNvSpPr>
          <p:nvPr>
            <p:ph type="body" sz="quarter" idx="14"/>
          </p:nvPr>
        </p:nvSpPr>
        <p:spPr>
          <a:xfrm>
            <a:off x="453799" y="3573016"/>
            <a:ext cx="4032250" cy="288032"/>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3" name="Text Placeholder 10"/>
          <p:cNvSpPr>
            <a:spLocks noGrp="1"/>
          </p:cNvSpPr>
          <p:nvPr>
            <p:ph type="body" sz="quarter" idx="15"/>
          </p:nvPr>
        </p:nvSpPr>
        <p:spPr>
          <a:xfrm>
            <a:off x="4860032" y="3573016"/>
            <a:ext cx="4032250" cy="288032"/>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0" name="Chart Placeholder 7"/>
          <p:cNvSpPr>
            <a:spLocks noGrp="1"/>
          </p:cNvSpPr>
          <p:nvPr>
            <p:ph type="chart" sz="quarter" idx="16"/>
          </p:nvPr>
        </p:nvSpPr>
        <p:spPr>
          <a:xfrm>
            <a:off x="284540" y="3947051"/>
            <a:ext cx="4211992" cy="2087786"/>
          </a:xfrm>
        </p:spPr>
        <p:txBody>
          <a:bodyPr/>
          <a:lstStyle/>
          <a:p>
            <a:pPr lvl="0"/>
            <a:r>
              <a:rPr lang="en-US" noProof="0" smtClean="0"/>
              <a:t>Click icon to add chart</a:t>
            </a:r>
            <a:endParaRPr lang="en-GB" noProof="0"/>
          </a:p>
        </p:txBody>
      </p:sp>
      <p:sp>
        <p:nvSpPr>
          <p:cNvPr id="12" name="Chart Placeholder 7"/>
          <p:cNvSpPr>
            <a:spLocks noGrp="1"/>
          </p:cNvSpPr>
          <p:nvPr>
            <p:ph type="chart" sz="quarter" idx="17"/>
          </p:nvPr>
        </p:nvSpPr>
        <p:spPr>
          <a:xfrm>
            <a:off x="4666909" y="3933750"/>
            <a:ext cx="4211992" cy="2087786"/>
          </a:xfrm>
        </p:spPr>
        <p:txBody>
          <a:bodyPr/>
          <a:lstStyle/>
          <a:p>
            <a:pPr lvl="0"/>
            <a:r>
              <a:rPr lang="en-US" noProof="0" smtClean="0"/>
              <a:t>Click icon to add chart</a:t>
            </a:r>
            <a:endParaRPr lang="en-GB" noProof="0"/>
          </a:p>
        </p:txBody>
      </p:sp>
      <p:sp>
        <p:nvSpPr>
          <p:cNvPr id="14" name="Text Placeholder 10"/>
          <p:cNvSpPr>
            <a:spLocks noGrp="1"/>
          </p:cNvSpPr>
          <p:nvPr>
            <p:ph type="body" sz="quarter" idx="18"/>
          </p:nvPr>
        </p:nvSpPr>
        <p:spPr>
          <a:xfrm>
            <a:off x="460218" y="6093544"/>
            <a:ext cx="4032250" cy="288032"/>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5" name="Text Placeholder 10"/>
          <p:cNvSpPr>
            <a:spLocks noGrp="1"/>
          </p:cNvSpPr>
          <p:nvPr>
            <p:ph type="body" sz="quarter" idx="19"/>
          </p:nvPr>
        </p:nvSpPr>
        <p:spPr>
          <a:xfrm>
            <a:off x="4866451" y="6093544"/>
            <a:ext cx="4032250" cy="288032"/>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7" name="Text Placeholder 6"/>
          <p:cNvSpPr>
            <a:spLocks noGrp="1"/>
          </p:cNvSpPr>
          <p:nvPr>
            <p:ph type="body" sz="quarter" idx="20"/>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16" name="Footer Placeholder 4"/>
          <p:cNvSpPr>
            <a:spLocks noGrp="1"/>
          </p:cNvSpPr>
          <p:nvPr>
            <p:ph type="ftr" sz="quarter" idx="21"/>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18" name="Slide Number Placeholder 5"/>
          <p:cNvSpPr>
            <a:spLocks noGrp="1"/>
          </p:cNvSpPr>
          <p:nvPr>
            <p:ph type="sldNum" sz="quarter" idx="22"/>
          </p:nvPr>
        </p:nvSpPr>
        <p:spPr/>
        <p:txBody>
          <a:bodyPr/>
          <a:lstStyle>
            <a:lvl1pPr eaLnBrk="1" hangingPunct="1">
              <a:defRPr/>
            </a:lvl1pPr>
          </a:lstStyle>
          <a:p>
            <a:pPr>
              <a:defRPr/>
            </a:pPr>
            <a:fld id="{1B43ED30-1D15-4761-8F85-2ECAC2BAB6CA}" type="slidenum">
              <a:rPr lang="en-GB" altLang="en-US"/>
              <a:pPr>
                <a:defRPr/>
              </a:pPr>
              <a:t>‹#›</a:t>
            </a:fld>
            <a:endParaRPr lang="en-GB" altLang="en-US"/>
          </a:p>
        </p:txBody>
      </p:sp>
    </p:spTree>
    <p:extLst>
      <p:ext uri="{BB962C8B-B14F-4D97-AF65-F5344CB8AC3E}">
        <p14:creationId xmlns:p14="http://schemas.microsoft.com/office/powerpoint/2010/main" val="170995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8" name="Picture Placeholder 7"/>
          <p:cNvSpPr>
            <a:spLocks noGrp="1"/>
          </p:cNvSpPr>
          <p:nvPr>
            <p:ph type="pic" sz="quarter" idx="12"/>
          </p:nvPr>
        </p:nvSpPr>
        <p:spPr>
          <a:xfrm>
            <a:off x="4643438" y="1412875"/>
            <a:ext cx="4224337" cy="4486275"/>
          </a:xfrm>
        </p:spPr>
        <p:txBody>
          <a:bodyPr/>
          <a:lstStyle/>
          <a:p>
            <a:pPr lvl="0"/>
            <a:r>
              <a:rPr lang="en-US" noProof="0" smtClean="0"/>
              <a:t>Click icon to add picture</a:t>
            </a:r>
            <a:endParaRPr lang="en-GB" noProof="0"/>
          </a:p>
        </p:txBody>
      </p:sp>
      <p:sp>
        <p:nvSpPr>
          <p:cNvPr id="10" name="Text Placeholder 9"/>
          <p:cNvSpPr>
            <a:spLocks noGrp="1"/>
          </p:cNvSpPr>
          <p:nvPr>
            <p:ph type="body" sz="quarter" idx="13"/>
          </p:nvPr>
        </p:nvSpPr>
        <p:spPr>
          <a:xfrm>
            <a:off x="288751" y="1428576"/>
            <a:ext cx="4224338" cy="4460875"/>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9" name="Text Placeholder 6"/>
          <p:cNvSpPr>
            <a:spLocks noGrp="1"/>
          </p:cNvSpPr>
          <p:nvPr>
            <p:ph type="body" sz="quarter" idx="14"/>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6" name="Footer Placeholder 4"/>
          <p:cNvSpPr>
            <a:spLocks noGrp="1"/>
          </p:cNvSpPr>
          <p:nvPr>
            <p:ph type="ftr" sz="quarter" idx="15"/>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7" name="Slide Number Placeholder 5"/>
          <p:cNvSpPr>
            <a:spLocks noGrp="1"/>
          </p:cNvSpPr>
          <p:nvPr>
            <p:ph type="sldNum" sz="quarter" idx="16"/>
          </p:nvPr>
        </p:nvSpPr>
        <p:spPr/>
        <p:txBody>
          <a:bodyPr/>
          <a:lstStyle>
            <a:lvl1pPr eaLnBrk="1" hangingPunct="1">
              <a:defRPr/>
            </a:lvl1pPr>
          </a:lstStyle>
          <a:p>
            <a:pPr>
              <a:defRPr/>
            </a:pPr>
            <a:fld id="{7A859983-C4B3-4EC0-9AA5-C6DEEC150433}" type="slidenum">
              <a:rPr lang="en-GB" altLang="en-US"/>
              <a:pPr>
                <a:defRPr/>
              </a:pPr>
              <a:t>‹#›</a:t>
            </a:fld>
            <a:endParaRPr lang="en-GB" altLang="en-US"/>
          </a:p>
        </p:txBody>
      </p:sp>
    </p:spTree>
    <p:extLst>
      <p:ext uri="{BB962C8B-B14F-4D97-AF65-F5344CB8AC3E}">
        <p14:creationId xmlns:p14="http://schemas.microsoft.com/office/powerpoint/2010/main" val="3053735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picture">
    <p:spTree>
      <p:nvGrpSpPr>
        <p:cNvPr id="1" name=""/>
        <p:cNvGrpSpPr/>
        <p:nvPr/>
      </p:nvGrpSpPr>
      <p:grpSpPr>
        <a:xfrm>
          <a:off x="0" y="0"/>
          <a:ext cx="0" cy="0"/>
          <a:chOff x="0" y="0"/>
          <a:chExt cx="0" cy="0"/>
        </a:xfrm>
      </p:grpSpPr>
      <p:sp>
        <p:nvSpPr>
          <p:cNvPr id="2" name="Title 1"/>
          <p:cNvSpPr>
            <a:spLocks noGrp="1"/>
          </p:cNvSpPr>
          <p:nvPr>
            <p:ph type="title"/>
          </p:nvPr>
        </p:nvSpPr>
        <p:spPr>
          <a:xfrm>
            <a:off x="269875" y="660400"/>
            <a:ext cx="8594725" cy="628650"/>
          </a:xfrm>
        </p:spPr>
        <p:txBody>
          <a:bodyPr/>
          <a:lstStyle/>
          <a:p>
            <a:r>
              <a:rPr lang="en-US" noProof="0" smtClean="0"/>
              <a:t>Click to edit Master title style</a:t>
            </a:r>
            <a:endParaRPr lang="en-GB" noProof="0"/>
          </a:p>
        </p:txBody>
      </p:sp>
      <p:sp>
        <p:nvSpPr>
          <p:cNvPr id="7" name="Text Placeholder 6"/>
          <p:cNvSpPr>
            <a:spLocks noGrp="1"/>
          </p:cNvSpPr>
          <p:nvPr>
            <p:ph type="body" sz="quarter" idx="12"/>
          </p:nvPr>
        </p:nvSpPr>
        <p:spPr>
          <a:xfrm>
            <a:off x="279400" y="5918200"/>
            <a:ext cx="8610600" cy="463550"/>
          </a:xfrm>
        </p:spPr>
        <p:txBody>
          <a:bodyPr/>
          <a:lstStyle>
            <a:lvl1pPr marL="0" indent="0">
              <a:buFontTx/>
              <a:buNone/>
              <a:defRPr sz="1600"/>
            </a:lvl1pPr>
          </a:lstStyle>
          <a:p>
            <a:pPr lvl="0"/>
            <a:r>
              <a:rPr lang="en-US" noProof="0" smtClean="0"/>
              <a:t>Click to edit Master text styles</a:t>
            </a:r>
          </a:p>
        </p:txBody>
      </p:sp>
      <p:sp>
        <p:nvSpPr>
          <p:cNvPr id="9" name="Picture Placeholder 8"/>
          <p:cNvSpPr>
            <a:spLocks noGrp="1"/>
          </p:cNvSpPr>
          <p:nvPr>
            <p:ph type="pic" sz="quarter" idx="13"/>
          </p:nvPr>
        </p:nvSpPr>
        <p:spPr>
          <a:xfrm>
            <a:off x="279400" y="1844674"/>
            <a:ext cx="8613775" cy="4073525"/>
          </a:xfrm>
        </p:spPr>
        <p:txBody>
          <a:bodyPr/>
          <a:lstStyle/>
          <a:p>
            <a:pPr lvl="0"/>
            <a:r>
              <a:rPr lang="en-US" noProof="0" smtClean="0"/>
              <a:t>Click icon to add picture</a:t>
            </a:r>
            <a:endParaRPr lang="en-GB" noProof="0"/>
          </a:p>
        </p:txBody>
      </p:sp>
      <p:sp>
        <p:nvSpPr>
          <p:cNvPr id="10" name="Text Placeholder 3"/>
          <p:cNvSpPr>
            <a:spLocks noGrp="1"/>
          </p:cNvSpPr>
          <p:nvPr>
            <p:ph type="body" sz="quarter" idx="15"/>
          </p:nvPr>
        </p:nvSpPr>
        <p:spPr>
          <a:xfrm>
            <a:off x="279400" y="1423989"/>
            <a:ext cx="8613775"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11" name="Text Placeholder 6"/>
          <p:cNvSpPr>
            <a:spLocks noGrp="1"/>
          </p:cNvSpPr>
          <p:nvPr>
            <p:ph type="body" sz="quarter" idx="16"/>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8" name="Footer Placeholder 3"/>
          <p:cNvSpPr>
            <a:spLocks noGrp="1"/>
          </p:cNvSpPr>
          <p:nvPr>
            <p:ph type="ftr" sz="quarter" idx="17"/>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12" name="Slide Number Placeholder 4"/>
          <p:cNvSpPr>
            <a:spLocks noGrp="1"/>
          </p:cNvSpPr>
          <p:nvPr>
            <p:ph type="sldNum" sz="quarter" idx="18"/>
          </p:nvPr>
        </p:nvSpPr>
        <p:spPr>
          <a:xfrm>
            <a:off x="4357688" y="6488113"/>
            <a:ext cx="414337" cy="239712"/>
          </a:xfrm>
        </p:spPr>
        <p:txBody>
          <a:bodyPr/>
          <a:lstStyle>
            <a:lvl1pPr eaLnBrk="1" hangingPunct="1">
              <a:defRPr/>
            </a:lvl1pPr>
          </a:lstStyle>
          <a:p>
            <a:pPr>
              <a:defRPr/>
            </a:pPr>
            <a:fld id="{DBD284B0-2119-449F-8CC3-37771B0CDCCC}" type="slidenum">
              <a:rPr lang="en-GB" altLang="en-US"/>
              <a:pPr>
                <a:defRPr/>
              </a:pPr>
              <a:t>‹#›</a:t>
            </a:fld>
            <a:endParaRPr lang="en-GB" altLang="en-US"/>
          </a:p>
        </p:txBody>
      </p:sp>
    </p:spTree>
    <p:extLst>
      <p:ext uri="{BB962C8B-B14F-4D97-AF65-F5344CB8AC3E}">
        <p14:creationId xmlns:p14="http://schemas.microsoft.com/office/powerpoint/2010/main" val="284616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8" name="Picture Placeholder 7"/>
          <p:cNvSpPr>
            <a:spLocks noGrp="1"/>
          </p:cNvSpPr>
          <p:nvPr>
            <p:ph type="pic" sz="quarter" idx="12"/>
          </p:nvPr>
        </p:nvSpPr>
        <p:spPr>
          <a:xfrm>
            <a:off x="4643438" y="1844824"/>
            <a:ext cx="4224337" cy="4054326"/>
          </a:xfrm>
        </p:spPr>
        <p:txBody>
          <a:bodyPr/>
          <a:lstStyle/>
          <a:p>
            <a:pPr lvl="0"/>
            <a:r>
              <a:rPr lang="en-US" noProof="0" smtClean="0"/>
              <a:t>Click icon to add picture</a:t>
            </a:r>
            <a:endParaRPr lang="en-GB" noProof="0"/>
          </a:p>
        </p:txBody>
      </p:sp>
      <p:sp>
        <p:nvSpPr>
          <p:cNvPr id="7" name="Picture Placeholder 7"/>
          <p:cNvSpPr>
            <a:spLocks noGrp="1"/>
          </p:cNvSpPr>
          <p:nvPr>
            <p:ph type="pic" sz="quarter" idx="14"/>
          </p:nvPr>
        </p:nvSpPr>
        <p:spPr>
          <a:xfrm>
            <a:off x="279400" y="1844725"/>
            <a:ext cx="4222800" cy="4054326"/>
          </a:xfrm>
        </p:spPr>
        <p:txBody>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279400" y="1423989"/>
            <a:ext cx="4221163"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11" name="Text Placeholder 3"/>
          <p:cNvSpPr>
            <a:spLocks noGrp="1"/>
          </p:cNvSpPr>
          <p:nvPr>
            <p:ph type="body" sz="quarter" idx="16"/>
          </p:nvPr>
        </p:nvSpPr>
        <p:spPr>
          <a:xfrm>
            <a:off x="4643438" y="1419126"/>
            <a:ext cx="4221163"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10" name="Text Placeholder 6"/>
          <p:cNvSpPr>
            <a:spLocks noGrp="1"/>
          </p:cNvSpPr>
          <p:nvPr>
            <p:ph type="body" sz="quarter" idx="17"/>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9" name="Footer Placeholder 4"/>
          <p:cNvSpPr>
            <a:spLocks noGrp="1"/>
          </p:cNvSpPr>
          <p:nvPr>
            <p:ph type="ftr" sz="quarter" idx="18"/>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12" name="Slide Number Placeholder 5"/>
          <p:cNvSpPr>
            <a:spLocks noGrp="1"/>
          </p:cNvSpPr>
          <p:nvPr>
            <p:ph type="sldNum" sz="quarter" idx="19"/>
          </p:nvPr>
        </p:nvSpPr>
        <p:spPr/>
        <p:txBody>
          <a:bodyPr/>
          <a:lstStyle>
            <a:lvl1pPr eaLnBrk="1" hangingPunct="1">
              <a:defRPr/>
            </a:lvl1pPr>
          </a:lstStyle>
          <a:p>
            <a:pPr>
              <a:defRPr/>
            </a:pPr>
            <a:fld id="{AFC31C44-A9BA-4851-9044-66E57F24AA5B}" type="slidenum">
              <a:rPr lang="en-GB" altLang="en-US"/>
              <a:pPr>
                <a:defRPr/>
              </a:pPr>
              <a:t>‹#›</a:t>
            </a:fld>
            <a:endParaRPr lang="en-GB" altLang="en-US"/>
          </a:p>
        </p:txBody>
      </p:sp>
    </p:spTree>
    <p:extLst>
      <p:ext uri="{BB962C8B-B14F-4D97-AF65-F5344CB8AC3E}">
        <p14:creationId xmlns:p14="http://schemas.microsoft.com/office/powerpoint/2010/main" val="165729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8" name="Picture Placeholder 7"/>
          <p:cNvSpPr>
            <a:spLocks noGrp="1"/>
          </p:cNvSpPr>
          <p:nvPr>
            <p:ph type="pic" sz="quarter" idx="12"/>
          </p:nvPr>
        </p:nvSpPr>
        <p:spPr>
          <a:xfrm>
            <a:off x="4643438" y="1844824"/>
            <a:ext cx="4224337" cy="1904950"/>
          </a:xfrm>
        </p:spPr>
        <p:txBody>
          <a:bodyPr/>
          <a:lstStyle/>
          <a:p>
            <a:pPr lvl="0"/>
            <a:r>
              <a:rPr lang="en-US" noProof="0" smtClean="0"/>
              <a:t>Click icon to add picture</a:t>
            </a:r>
            <a:endParaRPr lang="en-GB" noProof="0"/>
          </a:p>
        </p:txBody>
      </p:sp>
      <p:sp>
        <p:nvSpPr>
          <p:cNvPr id="7" name="Picture Placeholder 7"/>
          <p:cNvSpPr>
            <a:spLocks noGrp="1"/>
          </p:cNvSpPr>
          <p:nvPr>
            <p:ph type="pic" sz="quarter" idx="14"/>
          </p:nvPr>
        </p:nvSpPr>
        <p:spPr>
          <a:xfrm>
            <a:off x="279400" y="1844725"/>
            <a:ext cx="4222800" cy="1904950"/>
          </a:xfrm>
        </p:spPr>
        <p:txBody>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279400" y="1423989"/>
            <a:ext cx="4221163"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11" name="Text Placeholder 3"/>
          <p:cNvSpPr>
            <a:spLocks noGrp="1"/>
          </p:cNvSpPr>
          <p:nvPr>
            <p:ph type="body" sz="quarter" idx="16"/>
          </p:nvPr>
        </p:nvSpPr>
        <p:spPr>
          <a:xfrm>
            <a:off x="4643438" y="1419126"/>
            <a:ext cx="4221163"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9" name="Picture Placeholder 7"/>
          <p:cNvSpPr>
            <a:spLocks noGrp="1"/>
          </p:cNvSpPr>
          <p:nvPr>
            <p:ph type="pic" sz="quarter" idx="17"/>
          </p:nvPr>
        </p:nvSpPr>
        <p:spPr>
          <a:xfrm>
            <a:off x="4643438" y="4293096"/>
            <a:ext cx="4224337" cy="1904950"/>
          </a:xfrm>
        </p:spPr>
        <p:txBody>
          <a:bodyPr/>
          <a:lstStyle/>
          <a:p>
            <a:pPr lvl="0"/>
            <a:r>
              <a:rPr lang="en-US" noProof="0" smtClean="0"/>
              <a:t>Click icon to add picture</a:t>
            </a:r>
            <a:endParaRPr lang="en-GB" noProof="0"/>
          </a:p>
        </p:txBody>
      </p:sp>
      <p:sp>
        <p:nvSpPr>
          <p:cNvPr id="10" name="Picture Placeholder 7"/>
          <p:cNvSpPr>
            <a:spLocks noGrp="1"/>
          </p:cNvSpPr>
          <p:nvPr>
            <p:ph type="pic" sz="quarter" idx="18"/>
          </p:nvPr>
        </p:nvSpPr>
        <p:spPr>
          <a:xfrm>
            <a:off x="279400" y="4292997"/>
            <a:ext cx="4222800" cy="1904950"/>
          </a:xfrm>
        </p:spPr>
        <p:txBody>
          <a:bodyPr/>
          <a:lstStyle/>
          <a:p>
            <a:pPr lvl="0"/>
            <a:r>
              <a:rPr lang="en-US" noProof="0" smtClean="0"/>
              <a:t>Click icon to add picture</a:t>
            </a:r>
            <a:endParaRPr lang="en-GB" noProof="0"/>
          </a:p>
        </p:txBody>
      </p:sp>
      <p:sp>
        <p:nvSpPr>
          <p:cNvPr id="12" name="Text Placeholder 3"/>
          <p:cNvSpPr>
            <a:spLocks noGrp="1"/>
          </p:cNvSpPr>
          <p:nvPr>
            <p:ph type="body" sz="quarter" idx="19"/>
          </p:nvPr>
        </p:nvSpPr>
        <p:spPr>
          <a:xfrm>
            <a:off x="279400" y="3872261"/>
            <a:ext cx="4221163"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13" name="Text Placeholder 3"/>
          <p:cNvSpPr>
            <a:spLocks noGrp="1"/>
          </p:cNvSpPr>
          <p:nvPr>
            <p:ph type="body" sz="quarter" idx="20"/>
          </p:nvPr>
        </p:nvSpPr>
        <p:spPr>
          <a:xfrm>
            <a:off x="4643438" y="3867398"/>
            <a:ext cx="4221163" cy="348828"/>
          </a:xfrm>
          <a:solidFill>
            <a:schemeClr val="tx2"/>
          </a:solidFill>
        </p:spPr>
        <p:txBody>
          <a:bodyPr/>
          <a:lstStyle>
            <a:lvl1pPr marL="0" indent="0">
              <a:defRPr sz="1600">
                <a:solidFill>
                  <a:schemeClr val="bg1"/>
                </a:solidFill>
              </a:defRPr>
            </a:lvl1pPr>
          </a:lstStyle>
          <a:p>
            <a:pPr lvl="0"/>
            <a:r>
              <a:rPr lang="en-US" noProof="0" smtClean="0"/>
              <a:t>Click to edit Master text styles</a:t>
            </a:r>
          </a:p>
        </p:txBody>
      </p:sp>
      <p:sp>
        <p:nvSpPr>
          <p:cNvPr id="15" name="Text Placeholder 6"/>
          <p:cNvSpPr>
            <a:spLocks noGrp="1"/>
          </p:cNvSpPr>
          <p:nvPr>
            <p:ph type="body" sz="quarter" idx="21"/>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14" name="Footer Placeholder 4"/>
          <p:cNvSpPr>
            <a:spLocks noGrp="1"/>
          </p:cNvSpPr>
          <p:nvPr>
            <p:ph type="ftr" sz="quarter" idx="22"/>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16" name="Slide Number Placeholder 5"/>
          <p:cNvSpPr>
            <a:spLocks noGrp="1"/>
          </p:cNvSpPr>
          <p:nvPr>
            <p:ph type="sldNum" sz="quarter" idx="23"/>
          </p:nvPr>
        </p:nvSpPr>
        <p:spPr/>
        <p:txBody>
          <a:bodyPr/>
          <a:lstStyle>
            <a:lvl1pPr eaLnBrk="1" hangingPunct="1">
              <a:defRPr/>
            </a:lvl1pPr>
          </a:lstStyle>
          <a:p>
            <a:pPr>
              <a:defRPr/>
            </a:pPr>
            <a:fld id="{2FC13EBE-5DEE-432A-8788-3127A2183D39}" type="slidenum">
              <a:rPr lang="en-GB" altLang="en-US"/>
              <a:pPr>
                <a:defRPr/>
              </a:pPr>
              <a:t>‹#›</a:t>
            </a:fld>
            <a:endParaRPr lang="en-GB" altLang="en-US"/>
          </a:p>
        </p:txBody>
      </p:sp>
    </p:spTree>
    <p:extLst>
      <p:ext uri="{BB962C8B-B14F-4D97-AF65-F5344CB8AC3E}">
        <p14:creationId xmlns:p14="http://schemas.microsoft.com/office/powerpoint/2010/main" val="794651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273424" y="1425302"/>
            <a:ext cx="4154560" cy="639762"/>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273424" y="2065064"/>
            <a:ext cx="4154560" cy="385313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5" name="Text Placeholder 4"/>
          <p:cNvSpPr>
            <a:spLocks noGrp="1"/>
          </p:cNvSpPr>
          <p:nvPr>
            <p:ph type="body" sz="quarter" idx="3"/>
          </p:nvPr>
        </p:nvSpPr>
        <p:spPr>
          <a:xfrm>
            <a:off x="4716017" y="1423988"/>
            <a:ext cx="4173984" cy="639762"/>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716017" y="2063750"/>
            <a:ext cx="4173984" cy="3854450"/>
          </a:xfrm>
        </p:spPr>
        <p:txBody>
          <a:bodyPr/>
          <a:lstStyle>
            <a:lvl1pPr>
              <a:defRPr sz="22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1" name="Text Placeholder 6"/>
          <p:cNvSpPr>
            <a:spLocks noGrp="1"/>
          </p:cNvSpPr>
          <p:nvPr>
            <p:ph type="body" sz="quarter" idx="13"/>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8" name="Footer Placeholder 7"/>
          <p:cNvSpPr>
            <a:spLocks noGrp="1"/>
          </p:cNvSpPr>
          <p:nvPr>
            <p:ph type="ftr" sz="quarter" idx="14"/>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9" name="Slide Number Placeholder 8"/>
          <p:cNvSpPr>
            <a:spLocks noGrp="1"/>
          </p:cNvSpPr>
          <p:nvPr>
            <p:ph type="sldNum" sz="quarter" idx="15"/>
          </p:nvPr>
        </p:nvSpPr>
        <p:spPr/>
        <p:txBody>
          <a:bodyPr/>
          <a:lstStyle>
            <a:lvl1pPr eaLnBrk="1" hangingPunct="1">
              <a:defRPr/>
            </a:lvl1pPr>
          </a:lstStyle>
          <a:p>
            <a:pPr>
              <a:defRPr/>
            </a:pPr>
            <a:fld id="{7653E5C1-6D6B-4EC9-9712-7BEE3BDBDDD4}" type="slidenum">
              <a:rPr lang="en-GB" altLang="en-US"/>
              <a:pPr>
                <a:defRPr/>
              </a:pPr>
              <a:t>‹#›</a:t>
            </a:fld>
            <a:endParaRPr lang="en-GB" altLang="en-US"/>
          </a:p>
        </p:txBody>
      </p:sp>
    </p:spTree>
    <p:extLst>
      <p:ext uri="{BB962C8B-B14F-4D97-AF65-F5344CB8AC3E}">
        <p14:creationId xmlns:p14="http://schemas.microsoft.com/office/powerpoint/2010/main" val="4183344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69875" y="660400"/>
            <a:ext cx="8594725" cy="628650"/>
          </a:xfrm>
        </p:spPr>
        <p:txBody>
          <a:bodyPr/>
          <a:lstStyle/>
          <a:p>
            <a:r>
              <a:rPr lang="en-US" noProof="0" smtClean="0"/>
              <a:t>Click to edit Master title style</a:t>
            </a:r>
            <a:endParaRPr lang="en-GB" noProof="0"/>
          </a:p>
        </p:txBody>
      </p:sp>
      <p:sp>
        <p:nvSpPr>
          <p:cNvPr id="3" name="Content Placeholder 2"/>
          <p:cNvSpPr>
            <a:spLocks noGrp="1"/>
          </p:cNvSpPr>
          <p:nvPr>
            <p:ph sz="quarter" idx="1"/>
          </p:nvPr>
        </p:nvSpPr>
        <p:spPr>
          <a:xfrm>
            <a:off x="269875" y="1428750"/>
            <a:ext cx="4221163" cy="2157413"/>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4" name="Content Placeholder 3"/>
          <p:cNvSpPr>
            <a:spLocks noGrp="1"/>
          </p:cNvSpPr>
          <p:nvPr>
            <p:ph sz="quarter" idx="2"/>
          </p:nvPr>
        </p:nvSpPr>
        <p:spPr>
          <a:xfrm>
            <a:off x="4643438" y="1428750"/>
            <a:ext cx="4221162" cy="2157413"/>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5" name="Content Placeholder 4"/>
          <p:cNvSpPr>
            <a:spLocks noGrp="1"/>
          </p:cNvSpPr>
          <p:nvPr>
            <p:ph sz="quarter" idx="3"/>
          </p:nvPr>
        </p:nvSpPr>
        <p:spPr>
          <a:xfrm>
            <a:off x="269875" y="3738563"/>
            <a:ext cx="4221163" cy="21590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Content Placeholder 5"/>
          <p:cNvSpPr>
            <a:spLocks noGrp="1"/>
          </p:cNvSpPr>
          <p:nvPr>
            <p:ph sz="quarter" idx="4"/>
          </p:nvPr>
        </p:nvSpPr>
        <p:spPr>
          <a:xfrm>
            <a:off x="4643438" y="3738563"/>
            <a:ext cx="4221162" cy="21590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0" name="Text Placeholder 6"/>
          <p:cNvSpPr>
            <a:spLocks noGrp="1"/>
          </p:cNvSpPr>
          <p:nvPr>
            <p:ph type="body" sz="quarter" idx="12"/>
          </p:nvPr>
        </p:nvSpPr>
        <p:spPr>
          <a:xfrm>
            <a:off x="273424" y="116632"/>
            <a:ext cx="8547048" cy="360040"/>
          </a:xfrm>
        </p:spPr>
        <p:txBody>
          <a:bodyPr/>
          <a:lstStyle>
            <a:lvl1pPr marL="0" indent="0">
              <a:buFontTx/>
              <a:buNone/>
              <a:defRPr lang="en-US" sz="1800" kern="1200" dirty="0" smtClean="0">
                <a:solidFill>
                  <a:srgbClr val="FFFFFF"/>
                </a:solidFill>
                <a:latin typeface="+mn-lt"/>
                <a:ea typeface="ヒラギノ角ゴ Pro W3" pitchFamily="-64" charset="-128"/>
                <a:cs typeface="+mn-cs"/>
              </a:defRPr>
            </a:lvl1pPr>
            <a:lvl2pPr>
              <a:defRPr lang="en-US" sz="1800" kern="1200" dirty="0" smtClean="0">
                <a:solidFill>
                  <a:srgbClr val="FFFFFF"/>
                </a:solidFill>
                <a:latin typeface="+mn-lt"/>
                <a:ea typeface="ヒラギノ角ゴ Pro W3" pitchFamily="-64" charset="-128"/>
                <a:cs typeface="+mn-cs"/>
              </a:defRPr>
            </a:lvl2pPr>
            <a:lvl3pPr>
              <a:defRPr lang="en-US" sz="1800" kern="1200" dirty="0" smtClean="0">
                <a:solidFill>
                  <a:srgbClr val="FFFFFF"/>
                </a:solidFill>
                <a:latin typeface="+mn-lt"/>
                <a:ea typeface="ヒラギノ角ゴ Pro W3" pitchFamily="-64" charset="-128"/>
                <a:cs typeface="+mn-cs"/>
              </a:defRPr>
            </a:lvl3pPr>
            <a:lvl4pPr>
              <a:defRPr lang="en-US" sz="1800" kern="1200" dirty="0" smtClean="0">
                <a:solidFill>
                  <a:srgbClr val="FFFFFF"/>
                </a:solidFill>
                <a:latin typeface="+mn-lt"/>
                <a:ea typeface="ヒラギノ角ゴ Pro W3" pitchFamily="-64" charset="-128"/>
                <a:cs typeface="+mn-cs"/>
              </a:defRPr>
            </a:lvl4pPr>
            <a:lvl5pPr>
              <a:defRPr lang="en-GB" sz="1800" kern="1200" dirty="0">
                <a:solidFill>
                  <a:srgbClr val="FFFFFF"/>
                </a:solidFill>
                <a:latin typeface="+mn-lt"/>
                <a:ea typeface="ヒラギノ角ゴ Pro W3" pitchFamily="-64" charset="-128"/>
                <a:cs typeface="+mn-cs"/>
              </a:defRPr>
            </a:lvl5pPr>
          </a:lstStyle>
          <a:p>
            <a:pPr lvl="0"/>
            <a:r>
              <a:rPr lang="en-US" noProof="0" smtClean="0"/>
              <a:t>Click to edit Master text styles</a:t>
            </a:r>
          </a:p>
        </p:txBody>
      </p:sp>
      <p:sp>
        <p:nvSpPr>
          <p:cNvPr id="8" name="Footer Placeholder 6"/>
          <p:cNvSpPr>
            <a:spLocks noGrp="1"/>
          </p:cNvSpPr>
          <p:nvPr>
            <p:ph type="ftr" sz="quarter" idx="13"/>
          </p:nvPr>
        </p:nvSpPr>
        <p:spPr/>
        <p:txBody>
          <a:bodyPr/>
          <a:lstStyle>
            <a:lvl1pPr eaLnBrk="1" fontAlgn="auto" hangingPunct="1">
              <a:spcAft>
                <a:spcPts val="0"/>
              </a:spcAft>
              <a:defRPr>
                <a:ea typeface="+mn-ea"/>
              </a:defRPr>
            </a:lvl1pPr>
          </a:lstStyle>
          <a:p>
            <a:pPr>
              <a:defRPr/>
            </a:pPr>
            <a:r>
              <a:rPr lang="en-US" smtClean="0"/>
              <a:t>Discussion: Timely estimates of economic indicators</a:t>
            </a:r>
            <a:endParaRPr lang="en-GB"/>
          </a:p>
        </p:txBody>
      </p:sp>
      <p:sp>
        <p:nvSpPr>
          <p:cNvPr id="9" name="Slide Number Placeholder 7"/>
          <p:cNvSpPr>
            <a:spLocks noGrp="1"/>
          </p:cNvSpPr>
          <p:nvPr>
            <p:ph type="sldNum" sz="quarter" idx="14"/>
          </p:nvPr>
        </p:nvSpPr>
        <p:spPr>
          <a:xfrm>
            <a:off x="4357688" y="6488113"/>
            <a:ext cx="414337" cy="239712"/>
          </a:xfrm>
        </p:spPr>
        <p:txBody>
          <a:bodyPr/>
          <a:lstStyle>
            <a:lvl1pPr eaLnBrk="1" hangingPunct="1">
              <a:defRPr/>
            </a:lvl1pPr>
          </a:lstStyle>
          <a:p>
            <a:pPr>
              <a:defRPr/>
            </a:pPr>
            <a:fld id="{1807221E-F314-419C-85EC-90E0057DC783}" type="slidenum">
              <a:rPr lang="en-GB" altLang="en-US"/>
              <a:pPr>
                <a:defRPr/>
              </a:pPr>
              <a:t>‹#›</a:t>
            </a:fld>
            <a:endParaRPr lang="en-GB" altLang="en-US"/>
          </a:p>
        </p:txBody>
      </p:sp>
    </p:spTree>
    <p:extLst>
      <p:ext uri="{BB962C8B-B14F-4D97-AF65-F5344CB8AC3E}">
        <p14:creationId xmlns:p14="http://schemas.microsoft.com/office/powerpoint/2010/main" val="334986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White Background">
    <p:spTree>
      <p:nvGrpSpPr>
        <p:cNvPr id="1" name=""/>
        <p:cNvGrpSpPr/>
        <p:nvPr/>
      </p:nvGrpSpPr>
      <p:grpSpPr>
        <a:xfrm>
          <a:off x="0" y="0"/>
          <a:ext cx="0" cy="0"/>
          <a:chOff x="0" y="0"/>
          <a:chExt cx="0" cy="0"/>
        </a:xfrm>
      </p:grpSpPr>
      <p:pic>
        <p:nvPicPr>
          <p:cNvPr id="5" name="Picture 2" descr="bandero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07963"/>
            <a:ext cx="1993900"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banderol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2413"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81400" y="207963"/>
            <a:ext cx="1993900"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6756" name="Rectangle 4"/>
          <p:cNvSpPr>
            <a:spLocks noGrp="1" noChangeArrowheads="1"/>
          </p:cNvSpPr>
          <p:nvPr>
            <p:ph type="ctrTitle"/>
          </p:nvPr>
        </p:nvSpPr>
        <p:spPr>
          <a:xfrm>
            <a:off x="4541838" y="2181225"/>
            <a:ext cx="4176712" cy="2914650"/>
          </a:xfrm>
        </p:spPr>
        <p:txBody>
          <a:bodyPr/>
          <a:lstStyle>
            <a:lvl1pPr>
              <a:lnSpc>
                <a:spcPts val="3600"/>
              </a:lnSpc>
              <a:defRPr sz="3200" b="1" baseline="0">
                <a:solidFill>
                  <a:schemeClr val="tx2"/>
                </a:solidFill>
                <a:latin typeface="Arial" charset="0"/>
              </a:defRPr>
            </a:lvl1pPr>
          </a:lstStyle>
          <a:p>
            <a:pPr lvl="0"/>
            <a:r>
              <a:rPr lang="en-US" noProof="0" smtClean="0"/>
              <a:t>Click to edit Master title style</a:t>
            </a:r>
            <a:endParaRPr lang="en-GB" noProof="0" smtClean="0"/>
          </a:p>
        </p:txBody>
      </p:sp>
      <p:sp>
        <p:nvSpPr>
          <p:cNvPr id="1226758" name="Rectangle 6"/>
          <p:cNvSpPr>
            <a:spLocks noGrp="1" noChangeArrowheads="1"/>
          </p:cNvSpPr>
          <p:nvPr>
            <p:ph type="subTitle" idx="1"/>
          </p:nvPr>
        </p:nvSpPr>
        <p:spPr>
          <a:xfrm>
            <a:off x="4548188" y="5522913"/>
            <a:ext cx="4176712" cy="909637"/>
          </a:xfrm>
        </p:spPr>
        <p:txBody>
          <a:bodyPr anchor="b"/>
          <a:lstStyle>
            <a:lvl1pPr marL="0" indent="0">
              <a:lnSpc>
                <a:spcPts val="2400"/>
              </a:lnSpc>
              <a:buFontTx/>
              <a:buNone/>
              <a:defRPr sz="2000" baseline="0">
                <a:solidFill>
                  <a:schemeClr val="tx2"/>
                </a:solidFill>
              </a:defRPr>
            </a:lvl1pPr>
          </a:lstStyle>
          <a:p>
            <a:pPr lvl="0"/>
            <a:r>
              <a:rPr lang="en-US" noProof="0" smtClean="0"/>
              <a:t>Click to edit Master subtitle style</a:t>
            </a:r>
            <a:endParaRPr lang="en-GB" noProof="0" smtClean="0"/>
          </a:p>
        </p:txBody>
      </p:sp>
      <p:sp>
        <p:nvSpPr>
          <p:cNvPr id="3" name="Text Placeholder 2"/>
          <p:cNvSpPr>
            <a:spLocks noGrp="1"/>
          </p:cNvSpPr>
          <p:nvPr>
            <p:ph type="body" sz="quarter" idx="10"/>
          </p:nvPr>
        </p:nvSpPr>
        <p:spPr>
          <a:xfrm>
            <a:off x="250825" y="2181225"/>
            <a:ext cx="3816350" cy="3240087"/>
          </a:xfrm>
        </p:spPr>
        <p:txBody>
          <a:bodyPr/>
          <a:lstStyle>
            <a:lvl1pPr marL="0" indent="0">
              <a:buFontTx/>
              <a:buNone/>
              <a:defRPr lang="en-US" sz="1600" b="1" kern="1200" baseline="0" smtClean="0">
                <a:solidFill>
                  <a:schemeClr val="tx2"/>
                </a:solidFill>
                <a:latin typeface="+mn-lt"/>
                <a:ea typeface="+mn-ea"/>
                <a:cs typeface="+mn-cs"/>
              </a:defRPr>
            </a:lvl1pPr>
            <a:lvl2pPr marL="0" indent="0">
              <a:buFontTx/>
              <a:buNone/>
              <a:defRPr lang="en-US" sz="1600" b="0" kern="1200" baseline="0" dirty="0" smtClean="0">
                <a:solidFill>
                  <a:schemeClr val="tx2"/>
                </a:solidFill>
                <a:latin typeface="+mn-lt"/>
                <a:ea typeface="+mn-ea"/>
                <a:cs typeface="+mn-cs"/>
              </a:defRPr>
            </a:lvl2pPr>
            <a:lvl3pPr marL="598487" indent="0">
              <a:buFontTx/>
              <a:buNone/>
              <a:defRPr lang="en-US" sz="1600" b="0" kern="1200" baseline="0" dirty="0" smtClean="0">
                <a:solidFill>
                  <a:schemeClr val="tx2"/>
                </a:solidFill>
                <a:latin typeface="+mn-lt"/>
                <a:ea typeface="+mn-ea"/>
                <a:cs typeface="+mn-cs"/>
              </a:defRPr>
            </a:lvl3pPr>
            <a:lvl4pPr marL="915987" indent="0">
              <a:buFontTx/>
              <a:buNone/>
              <a:defRPr lang="en-US" sz="1600" b="0" kern="1200" baseline="0" dirty="0" smtClean="0">
                <a:solidFill>
                  <a:schemeClr val="tx2"/>
                </a:solidFill>
                <a:latin typeface="+mn-lt"/>
                <a:ea typeface="+mn-ea"/>
                <a:cs typeface="+mn-cs"/>
              </a:defRPr>
            </a:lvl4pPr>
            <a:lvl5pPr marL="1220787" indent="0">
              <a:buFontTx/>
              <a:buNone/>
              <a:defRPr lang="en-GB" sz="1600" b="0" kern="1200" baseline="0" dirty="0">
                <a:solidFill>
                  <a:schemeClr val="tx2"/>
                </a:solidFill>
                <a:latin typeface="+mn-lt"/>
                <a:ea typeface="+mn-ea"/>
                <a:cs typeface="+mn-cs"/>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9" name="Rectangle 5"/>
          <p:cNvSpPr>
            <a:spLocks noGrp="1" noChangeArrowheads="1"/>
          </p:cNvSpPr>
          <p:nvPr>
            <p:ph type="dt" sz="quarter" idx="11"/>
          </p:nvPr>
        </p:nvSpPr>
        <p:spPr bwMode="auto">
          <a:xfrm>
            <a:off x="269875" y="6181725"/>
            <a:ext cx="3817938" cy="4191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0" tIns="0" rIns="0" bIns="0" numCol="1" anchor="t" anchorCtr="0" compatLnSpc="1">
            <a:prstTxWarp prst="textNoShape">
              <a:avLst/>
            </a:prstTxWarp>
          </a:bodyPr>
          <a:lstStyle>
            <a:lvl1pPr eaLnBrk="0" hangingPunct="0">
              <a:spcBef>
                <a:spcPct val="0"/>
              </a:spcBef>
              <a:defRPr sz="1600" baseline="0">
                <a:solidFill>
                  <a:schemeClr val="tx2"/>
                </a:solidFill>
                <a:latin typeface="+mn-lt"/>
                <a:ea typeface="ヒラギノ角ゴ Pro W3" pitchFamily="-64" charset="-128"/>
                <a:cs typeface="+mn-cs"/>
              </a:defRPr>
            </a:lvl1pPr>
          </a:lstStyle>
          <a:p>
            <a:pPr>
              <a:defRPr/>
            </a:pPr>
            <a:endParaRPr lang="en-GB"/>
          </a:p>
        </p:txBody>
      </p:sp>
    </p:spTree>
    <p:extLst>
      <p:ext uri="{BB962C8B-B14F-4D97-AF65-F5344CB8AC3E}">
        <p14:creationId xmlns:p14="http://schemas.microsoft.com/office/powerpoint/2010/main" val="1832650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ChangeArrowheads="1"/>
          </p:cNvSpPr>
          <p:nvPr/>
        </p:nvSpPr>
        <p:spPr bwMode="auto">
          <a:xfrm>
            <a:off x="271463" y="104775"/>
            <a:ext cx="6502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GB" altLang="en-US" smtClean="0">
                <a:solidFill>
                  <a:srgbClr val="FFFFFF"/>
                </a:solidFill>
                <a:ea typeface="ヒラギノ角ゴ Pro W3"/>
                <a:cs typeface="ヒラギノ角ゴ Pro W3"/>
              </a:rPr>
              <a:t>Rubric</a:t>
            </a:r>
          </a:p>
        </p:txBody>
      </p:sp>
      <p:sp>
        <p:nvSpPr>
          <p:cNvPr id="1027" name="Rectangle 4"/>
          <p:cNvSpPr>
            <a:spLocks noGrp="1" noChangeArrowheads="1"/>
          </p:cNvSpPr>
          <p:nvPr>
            <p:ph type="body" idx="1"/>
          </p:nvPr>
        </p:nvSpPr>
        <p:spPr bwMode="auto">
          <a:xfrm>
            <a:off x="269875" y="1428750"/>
            <a:ext cx="8594725" cy="446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Mastertextformat bearbeiten</a:t>
            </a:r>
          </a:p>
          <a:p>
            <a:pPr lvl="1"/>
            <a:r>
              <a:rPr lang="en-GB" altLang="en-US" smtClean="0"/>
              <a:t>Zweite Ebene</a:t>
            </a:r>
          </a:p>
          <a:p>
            <a:pPr lvl="2"/>
            <a:r>
              <a:rPr lang="en-GB" altLang="en-US" smtClean="0"/>
              <a:t>Dritte Ebene</a:t>
            </a:r>
          </a:p>
          <a:p>
            <a:pPr lvl="3"/>
            <a:r>
              <a:rPr lang="en-GB" altLang="en-US" smtClean="0"/>
              <a:t>Vierte Ebene</a:t>
            </a:r>
          </a:p>
          <a:p>
            <a:pPr lvl="4"/>
            <a:r>
              <a:rPr lang="en-GB" altLang="en-US" smtClean="0"/>
              <a:t>Fünfte Ebene</a:t>
            </a:r>
          </a:p>
        </p:txBody>
      </p:sp>
      <p:sp>
        <p:nvSpPr>
          <p:cNvPr id="1028" name="Rectangle 5"/>
          <p:cNvSpPr>
            <a:spLocks noGrp="1" noChangeArrowheads="1"/>
          </p:cNvSpPr>
          <p:nvPr>
            <p:ph type="title"/>
          </p:nvPr>
        </p:nvSpPr>
        <p:spPr bwMode="auto">
          <a:xfrm>
            <a:off x="269875" y="660400"/>
            <a:ext cx="8594725"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Mastertitelformat bearbeiten</a:t>
            </a:r>
          </a:p>
        </p:txBody>
      </p:sp>
      <p:sp>
        <p:nvSpPr>
          <p:cNvPr id="1225734" name="Rectangle 6"/>
          <p:cNvSpPr>
            <a:spLocks noGrp="1" noChangeArrowheads="1"/>
          </p:cNvSpPr>
          <p:nvPr>
            <p:ph type="ftr" sz="quarter" idx="3"/>
          </p:nvPr>
        </p:nvSpPr>
        <p:spPr bwMode="auto">
          <a:xfrm>
            <a:off x="269875" y="6477000"/>
            <a:ext cx="3213100" cy="18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eaLnBrk="0" hangingPunct="0">
              <a:lnSpc>
                <a:spcPts val="1200"/>
              </a:lnSpc>
              <a:spcBef>
                <a:spcPct val="0"/>
              </a:spcBef>
              <a:defRPr sz="900">
                <a:solidFill>
                  <a:srgbClr val="004B95"/>
                </a:solidFill>
                <a:latin typeface="+mn-lt"/>
                <a:ea typeface="ヒラギノ角ゴ Pro W3" pitchFamily="-64" charset="-128"/>
                <a:cs typeface="+mn-cs"/>
              </a:defRPr>
            </a:lvl1pPr>
          </a:lstStyle>
          <a:p>
            <a:pPr>
              <a:defRPr/>
            </a:pPr>
            <a:r>
              <a:rPr lang="en-US" smtClean="0"/>
              <a:t>Discussion: Timely estimates of economic indicators</a:t>
            </a:r>
            <a:endParaRPr lang="en-GB"/>
          </a:p>
        </p:txBody>
      </p:sp>
      <p:sp>
        <p:nvSpPr>
          <p:cNvPr id="1225735" name="Rectangle 7"/>
          <p:cNvSpPr>
            <a:spLocks noGrp="1" noChangeArrowheads="1"/>
          </p:cNvSpPr>
          <p:nvPr>
            <p:ph type="sldNum" sz="quarter" idx="4"/>
          </p:nvPr>
        </p:nvSpPr>
        <p:spPr bwMode="auto">
          <a:xfrm>
            <a:off x="4357688" y="6477000"/>
            <a:ext cx="414337" cy="239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a:defRPr sz="900">
                <a:solidFill>
                  <a:srgbClr val="585858"/>
                </a:solidFill>
                <a:ea typeface="ヒラギノ角ゴ Pro W3"/>
                <a:cs typeface="ヒラギノ角ゴ Pro W3"/>
              </a:defRPr>
            </a:lvl1pPr>
          </a:lstStyle>
          <a:p>
            <a:pPr>
              <a:defRPr/>
            </a:pPr>
            <a:fld id="{973F65C3-F9EA-4B9A-94CC-335B3665A528}" type="slidenum">
              <a:rPr lang="en-GB" altLang="en-US"/>
              <a:pPr>
                <a:defRPr/>
              </a:pPr>
              <a:t>‹#›</a:t>
            </a:fld>
            <a:endParaRPr lang="en-GB" altLang="en-US"/>
          </a:p>
        </p:txBody>
      </p:sp>
      <p:sp>
        <p:nvSpPr>
          <p:cNvPr id="1031" name="Rectangle 9"/>
          <p:cNvSpPr>
            <a:spLocks noChangeArrowheads="1"/>
          </p:cNvSpPr>
          <p:nvPr/>
        </p:nvSpPr>
        <p:spPr bwMode="auto">
          <a:xfrm>
            <a:off x="6534150" y="6477000"/>
            <a:ext cx="2290763" cy="18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lnSpc>
                <a:spcPts val="1200"/>
              </a:lnSpc>
              <a:defRPr/>
            </a:pPr>
            <a:r>
              <a:rPr lang="en-GB" altLang="en-US" sz="900" smtClean="0">
                <a:solidFill>
                  <a:srgbClr val="004B95"/>
                </a:solidFill>
              </a:rPr>
              <a:t>www.ecb.europa.eu © </a:t>
            </a:r>
          </a:p>
        </p:txBody>
      </p:sp>
      <p:sp>
        <p:nvSpPr>
          <p:cNvPr id="1032" name="Rectangle 2"/>
          <p:cNvSpPr>
            <a:spLocks noChangeArrowheads="1"/>
          </p:cNvSpPr>
          <p:nvPr/>
        </p:nvSpPr>
        <p:spPr bwMode="auto">
          <a:xfrm>
            <a:off x="0" y="-26988"/>
            <a:ext cx="9144000" cy="477838"/>
          </a:xfrm>
          <a:prstGeom prst="rect">
            <a:avLst/>
          </a:prstGeom>
          <a:solidFill>
            <a:schemeClr val="tx2"/>
          </a:solidFill>
          <a:ln w="9525" algn="ctr">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defRPr/>
            </a:pPr>
            <a:endParaRPr lang="en-GB" altLang="en-US" smtClean="0">
              <a:solidFill>
                <a:srgbClr val="585858"/>
              </a:solidFill>
              <a:ea typeface="ヒラギノ角ゴ Pro W3"/>
              <a:cs typeface="ヒラギノ角ゴ Pro W3"/>
            </a:endParaRPr>
          </a:p>
        </p:txBody>
      </p:sp>
    </p:spTree>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5" r:id="rId7"/>
    <p:sldLayoutId id="2147483966" r:id="rId8"/>
    <p:sldLayoutId id="2147483967" r:id="rId9"/>
    <p:sldLayoutId id="2147483968" r:id="rId10"/>
    <p:sldLayoutId id="2147483969" r:id="rId11"/>
    <p:sldLayoutId id="2147483970" r:id="rId12"/>
    <p:sldLayoutId id="2147483971" r:id="rId13"/>
  </p:sldLayoutIdLst>
  <p:timing>
    <p:tnLst>
      <p:par>
        <p:cTn id="1" dur="indefinite" restart="never" nodeType="tmRoot"/>
      </p:par>
    </p:tnLst>
  </p:timing>
  <p:hf hdr="0" dt="0"/>
  <p:txStyles>
    <p:titleStyle>
      <a:lvl1pPr algn="l" rtl="0" eaLnBrk="0" fontAlgn="base" hangingPunct="0">
        <a:lnSpc>
          <a:spcPts val="2700"/>
        </a:lnSpc>
        <a:spcBef>
          <a:spcPct val="0"/>
        </a:spcBef>
        <a:spcAft>
          <a:spcPct val="0"/>
        </a:spcAft>
        <a:defRPr sz="2400">
          <a:solidFill>
            <a:schemeClr val="tx2"/>
          </a:solidFill>
          <a:latin typeface="+mj-lt"/>
          <a:ea typeface="+mj-ea"/>
          <a:cs typeface="+mj-cs"/>
        </a:defRPr>
      </a:lvl1pPr>
      <a:lvl2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2pPr>
      <a:lvl3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3pPr>
      <a:lvl4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4pPr>
      <a:lvl5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5pPr>
      <a:lvl6pPr marL="4572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6pPr>
      <a:lvl7pPr marL="9144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7pPr>
      <a:lvl8pPr marL="13716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8pPr>
      <a:lvl9pPr marL="18288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9pPr>
    </p:titleStyle>
    <p:bodyStyle>
      <a:lvl1pPr marL="298450" indent="-298450" algn="l" rtl="0" eaLnBrk="0" fontAlgn="base" hangingPunct="0">
        <a:spcBef>
          <a:spcPct val="30000"/>
        </a:spcBef>
        <a:spcAft>
          <a:spcPct val="0"/>
        </a:spcAft>
        <a:buClr>
          <a:schemeClr val="tx2"/>
        </a:buClr>
        <a:buChar char="•"/>
        <a:defRPr sz="2200">
          <a:solidFill>
            <a:schemeClr val="tx1"/>
          </a:solidFill>
          <a:latin typeface="+mn-lt"/>
          <a:ea typeface="+mn-ea"/>
          <a:cs typeface="+mn-cs"/>
        </a:defRPr>
      </a:lvl1pPr>
      <a:lvl2pPr marL="596900" indent="-296863" algn="l" rtl="0" eaLnBrk="0" fontAlgn="base" hangingPunct="0">
        <a:spcBef>
          <a:spcPct val="0"/>
        </a:spcBef>
        <a:spcAft>
          <a:spcPct val="0"/>
        </a:spcAft>
        <a:buChar char="–"/>
        <a:defRPr>
          <a:solidFill>
            <a:schemeClr val="tx1"/>
          </a:solidFill>
          <a:latin typeface="+mn-lt"/>
          <a:cs typeface="+mn-cs"/>
        </a:defRPr>
      </a:lvl2pPr>
      <a:lvl3pPr marL="914400" indent="-315913" algn="l" rtl="0" eaLnBrk="0" fontAlgn="base" hangingPunct="0">
        <a:spcBef>
          <a:spcPct val="0"/>
        </a:spcBef>
        <a:spcAft>
          <a:spcPct val="0"/>
        </a:spcAft>
        <a:buChar char="•"/>
        <a:defRPr sz="1600">
          <a:solidFill>
            <a:schemeClr val="tx1"/>
          </a:solidFill>
          <a:latin typeface="+mn-lt"/>
          <a:cs typeface="+mn-cs"/>
        </a:defRPr>
      </a:lvl3pPr>
      <a:lvl4pPr marL="1219200" indent="-303213" algn="l" rtl="0" eaLnBrk="0" fontAlgn="base" hangingPunct="0">
        <a:spcBef>
          <a:spcPct val="0"/>
        </a:spcBef>
        <a:spcAft>
          <a:spcPct val="0"/>
        </a:spcAft>
        <a:buChar char="–"/>
        <a:defRPr sz="1600">
          <a:solidFill>
            <a:schemeClr val="tx1"/>
          </a:solidFill>
          <a:latin typeface="+mn-lt"/>
          <a:cs typeface="+mn-cs"/>
        </a:defRPr>
      </a:lvl4pPr>
      <a:lvl5pPr marL="1524000" indent="-303213" algn="l" rtl="0" eaLnBrk="0" fontAlgn="base" hangingPunct="0">
        <a:spcBef>
          <a:spcPct val="0"/>
        </a:spcBef>
        <a:spcAft>
          <a:spcPct val="0"/>
        </a:spcAft>
        <a:buFont typeface="Times" pitchFamily="18" charset="0"/>
        <a:buChar char="•"/>
        <a:defRPr sz="1600" i="1">
          <a:solidFill>
            <a:schemeClr val="tx1"/>
          </a:solidFill>
          <a:latin typeface="+mn-lt"/>
          <a:cs typeface="+mn-cs"/>
        </a:defRPr>
      </a:lvl5pPr>
      <a:lvl6pPr marL="19812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6pPr>
      <a:lvl7pPr marL="24384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7pPr>
      <a:lvl8pPr marL="28956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8pPr>
      <a:lvl9pPr marL="33528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ctrTitle"/>
          </p:nvPr>
        </p:nvSpPr>
        <p:spPr/>
        <p:txBody>
          <a:bodyPr/>
          <a:lstStyle/>
          <a:p>
            <a:r>
              <a:rPr lang="en-US" altLang="en-US" dirty="0" smtClean="0">
                <a:latin typeface="Arial" pitchFamily="34" charset="0"/>
              </a:rPr>
              <a:t>Discussion: </a:t>
            </a:r>
            <a:r>
              <a:rPr lang="en-US" altLang="en-US" dirty="0">
                <a:latin typeface="Arial" pitchFamily="34" charset="0"/>
              </a:rPr>
              <a:t>Timely estimates of economic indicators</a:t>
            </a:r>
            <a:r>
              <a:rPr lang="en-GB" altLang="en-US" dirty="0" smtClean="0">
                <a:latin typeface="Arial" pitchFamily="34" charset="0"/>
              </a:rPr>
              <a:t/>
            </a:r>
            <a:br>
              <a:rPr lang="en-GB" altLang="en-US" dirty="0" smtClean="0">
                <a:latin typeface="Arial" pitchFamily="34" charset="0"/>
              </a:rPr>
            </a:br>
            <a:r>
              <a:rPr lang="en-GB" altLang="en-US" dirty="0" smtClean="0">
                <a:latin typeface="Arial" pitchFamily="34" charset="0"/>
              </a:rPr>
              <a:t/>
            </a:r>
            <a:br>
              <a:rPr lang="en-GB" altLang="en-US" dirty="0" smtClean="0">
                <a:latin typeface="Arial" pitchFamily="34" charset="0"/>
              </a:rPr>
            </a:br>
            <a:r>
              <a:rPr lang="en-GB" altLang="en-US" dirty="0" smtClean="0">
                <a:latin typeface="Arial" pitchFamily="34" charset="0"/>
              </a:rPr>
              <a:t> </a:t>
            </a:r>
            <a:r>
              <a:rPr lang="en-GB" altLang="en-US" sz="2400" i="1" dirty="0">
                <a:latin typeface="Arial" pitchFamily="34" charset="0"/>
              </a:rPr>
              <a:t>– </a:t>
            </a:r>
            <a:r>
              <a:rPr lang="en-GB" altLang="en-US" sz="2400" i="1" dirty="0" smtClean="0">
                <a:latin typeface="Arial" pitchFamily="34" charset="0"/>
              </a:rPr>
              <a:t>Session C3 –  </a:t>
            </a:r>
            <a:r>
              <a:rPr lang="en-GB" altLang="en-US" dirty="0" smtClean="0">
                <a:latin typeface="Arial" pitchFamily="34" charset="0"/>
              </a:rPr>
              <a:t/>
            </a:r>
            <a:br>
              <a:rPr lang="en-GB" altLang="en-US" dirty="0" smtClean="0">
                <a:latin typeface="Arial" pitchFamily="34" charset="0"/>
              </a:rPr>
            </a:br>
            <a:endParaRPr lang="en-GB" altLang="en-US" sz="2400" i="1" dirty="0" smtClean="0">
              <a:latin typeface="Arial" pitchFamily="34" charset="0"/>
            </a:endParaRPr>
          </a:p>
        </p:txBody>
      </p:sp>
      <p:sp>
        <p:nvSpPr>
          <p:cNvPr id="37891" name="Subtitle 4"/>
          <p:cNvSpPr>
            <a:spLocks noGrp="1"/>
          </p:cNvSpPr>
          <p:nvPr>
            <p:ph type="subTitle" idx="1"/>
          </p:nvPr>
        </p:nvSpPr>
        <p:spPr>
          <a:xfrm>
            <a:off x="395288" y="5522913"/>
            <a:ext cx="8329612" cy="909637"/>
          </a:xfrm>
        </p:spPr>
        <p:txBody>
          <a:bodyPr/>
          <a:lstStyle/>
          <a:p>
            <a:pPr algn="ctr">
              <a:defRPr/>
            </a:pPr>
            <a:r>
              <a:rPr lang="en-US" b="1" dirty="0">
                <a:solidFill>
                  <a:schemeClr val="tx1">
                    <a:lumMod val="50000"/>
                  </a:schemeClr>
                </a:solidFill>
              </a:rPr>
              <a:t>Conference of European Statistics Stakeholders</a:t>
            </a:r>
          </a:p>
          <a:p>
            <a:pPr algn="ctr">
              <a:defRPr/>
            </a:pPr>
            <a:r>
              <a:rPr lang="en-US" dirty="0">
                <a:solidFill>
                  <a:schemeClr val="tx1">
                    <a:lumMod val="50000"/>
                  </a:schemeClr>
                </a:solidFill>
              </a:rPr>
              <a:t>Budapest, 20–21 October </a:t>
            </a:r>
            <a:r>
              <a:rPr lang="en-US" dirty="0" smtClean="0">
                <a:solidFill>
                  <a:schemeClr val="tx1">
                    <a:lumMod val="50000"/>
                  </a:schemeClr>
                </a:solidFill>
              </a:rPr>
              <a:t>2016</a:t>
            </a:r>
            <a:endParaRPr lang="en-GB" dirty="0">
              <a:solidFill>
                <a:schemeClr val="tx1">
                  <a:lumMod val="50000"/>
                </a:schemeClr>
              </a:solidFill>
            </a:endParaRPr>
          </a:p>
        </p:txBody>
      </p:sp>
      <p:sp>
        <p:nvSpPr>
          <p:cNvPr id="8" name="Text Placeholder 7"/>
          <p:cNvSpPr>
            <a:spLocks noGrp="1"/>
          </p:cNvSpPr>
          <p:nvPr>
            <p:ph type="body" sz="quarter" idx="10"/>
          </p:nvPr>
        </p:nvSpPr>
        <p:spPr>
          <a:xfrm>
            <a:off x="250825" y="2181225"/>
            <a:ext cx="3816350" cy="3240088"/>
          </a:xfrm>
        </p:spPr>
        <p:txBody>
          <a:bodyPr/>
          <a:lstStyle/>
          <a:p>
            <a:pPr>
              <a:spcBef>
                <a:spcPts val="0"/>
              </a:spcBef>
              <a:defRPr/>
            </a:pPr>
            <a:r>
              <a:rPr lang="en-GB" dirty="0"/>
              <a:t>Stanimira Kosekova </a:t>
            </a:r>
          </a:p>
          <a:p>
            <a:pPr>
              <a:spcBef>
                <a:spcPts val="0"/>
              </a:spcBef>
              <a:defRPr/>
            </a:pPr>
            <a:r>
              <a:rPr lang="en-GB" b="0" dirty="0"/>
              <a:t>European Central Bank</a:t>
            </a:r>
          </a:p>
          <a:p>
            <a:pPr>
              <a:spcBef>
                <a:spcPts val="0"/>
              </a:spcBef>
              <a:defRPr/>
            </a:pPr>
            <a:r>
              <a:rPr lang="en-GB" b="0" dirty="0"/>
              <a:t>DG-Statistics</a:t>
            </a:r>
            <a:br>
              <a:rPr lang="en-GB" b="0" dirty="0"/>
            </a:b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Initial thoughts </a:t>
            </a:r>
          </a:p>
        </p:txBody>
      </p:sp>
      <p:sp>
        <p:nvSpPr>
          <p:cNvPr id="28675" name="Rectangle 3"/>
          <p:cNvSpPr>
            <a:spLocks noGrp="1" noChangeArrowheads="1"/>
          </p:cNvSpPr>
          <p:nvPr>
            <p:ph idx="1"/>
          </p:nvPr>
        </p:nvSpPr>
        <p:spPr/>
        <p:txBody>
          <a:bodyPr/>
          <a:lstStyle/>
          <a:p>
            <a:pPr eaLnBrk="1" hangingPunct="1">
              <a:defRPr/>
            </a:pPr>
            <a:r>
              <a:rPr lang="en-GB" b="1" dirty="0" smtClean="0">
                <a:solidFill>
                  <a:schemeClr val="tx2"/>
                </a:solidFill>
              </a:rPr>
              <a:t>Highly </a:t>
            </a:r>
            <a:r>
              <a:rPr lang="en-GB" b="1" dirty="0" smtClean="0">
                <a:solidFill>
                  <a:srgbClr val="C00000"/>
                </a:solidFill>
              </a:rPr>
              <a:t>relevant</a:t>
            </a:r>
            <a:r>
              <a:rPr lang="en-GB" b="1" dirty="0" smtClean="0">
                <a:solidFill>
                  <a:schemeClr val="tx2"/>
                </a:solidFill>
              </a:rPr>
              <a:t> </a:t>
            </a:r>
          </a:p>
          <a:p>
            <a:pPr eaLnBrk="1" hangingPunct="1">
              <a:defRPr/>
            </a:pPr>
            <a:endParaRPr lang="en-GB" b="1" dirty="0" smtClean="0">
              <a:solidFill>
                <a:schemeClr val="tx2"/>
              </a:solidFill>
            </a:endParaRPr>
          </a:p>
          <a:p>
            <a:pPr eaLnBrk="1" hangingPunct="1">
              <a:defRPr/>
            </a:pPr>
            <a:r>
              <a:rPr lang="en-GB" b="1" dirty="0" smtClean="0">
                <a:solidFill>
                  <a:schemeClr val="tx2"/>
                </a:solidFill>
              </a:rPr>
              <a:t>Timely estimates are certainly </a:t>
            </a:r>
            <a:r>
              <a:rPr lang="en-GB" b="1" dirty="0" smtClean="0">
                <a:solidFill>
                  <a:srgbClr val="C00000"/>
                </a:solidFill>
              </a:rPr>
              <a:t>needed</a:t>
            </a:r>
            <a:r>
              <a:rPr lang="en-GB" dirty="0" smtClean="0"/>
              <a:t>  </a:t>
            </a:r>
          </a:p>
          <a:p>
            <a:pPr eaLnBrk="1" hangingPunct="1">
              <a:defRPr/>
            </a:pPr>
            <a:endParaRPr lang="en-GB" b="1" dirty="0" smtClean="0">
              <a:solidFill>
                <a:schemeClr val="tx2"/>
              </a:solidFill>
            </a:endParaRPr>
          </a:p>
          <a:p>
            <a:pPr eaLnBrk="1" hangingPunct="1">
              <a:defRPr/>
            </a:pPr>
            <a:r>
              <a:rPr lang="en-US" b="1" dirty="0" smtClean="0">
                <a:solidFill>
                  <a:schemeClr val="tx2"/>
                </a:solidFill>
              </a:rPr>
              <a:t>Need to be supported with </a:t>
            </a:r>
            <a:r>
              <a:rPr lang="en-US" b="1" dirty="0" smtClean="0">
                <a:solidFill>
                  <a:srgbClr val="C00000"/>
                </a:solidFill>
              </a:rPr>
              <a:t>reliable coverage and quality</a:t>
            </a:r>
          </a:p>
          <a:p>
            <a:pPr eaLnBrk="1" hangingPunct="1">
              <a:defRPr/>
            </a:pPr>
            <a:endParaRPr lang="en-US" b="1" dirty="0" smtClean="0">
              <a:solidFill>
                <a:schemeClr val="tx2"/>
              </a:solidFill>
            </a:endParaRPr>
          </a:p>
          <a:p>
            <a:pPr eaLnBrk="1" hangingPunct="1">
              <a:defRPr/>
            </a:pPr>
            <a:r>
              <a:rPr lang="en-US" b="1" dirty="0" smtClean="0">
                <a:solidFill>
                  <a:schemeClr val="tx2"/>
                </a:solidFill>
              </a:rPr>
              <a:t>The </a:t>
            </a:r>
            <a:r>
              <a:rPr lang="en-US" b="1" dirty="0" smtClean="0">
                <a:solidFill>
                  <a:srgbClr val="C00000"/>
                </a:solidFill>
              </a:rPr>
              <a:t>value added </a:t>
            </a:r>
            <a:r>
              <a:rPr lang="en-US" b="1" dirty="0" smtClean="0">
                <a:solidFill>
                  <a:schemeClr val="tx2"/>
                </a:solidFill>
              </a:rPr>
              <a:t>of statistical outputs</a:t>
            </a:r>
          </a:p>
          <a:p>
            <a:pPr eaLnBrk="1" hangingPunct="1">
              <a:defRPr/>
            </a:pPr>
            <a:endParaRPr lang="en-US" b="1" dirty="0">
              <a:solidFill>
                <a:schemeClr val="tx2"/>
              </a:solidFill>
            </a:endParaRPr>
          </a:p>
          <a:p>
            <a:pPr eaLnBrk="1" hangingPunct="1">
              <a:defRPr/>
            </a:pPr>
            <a:r>
              <a:rPr lang="en-US" b="1" dirty="0">
                <a:solidFill>
                  <a:schemeClr val="tx2"/>
                </a:solidFill>
              </a:rPr>
              <a:t>Communication/</a:t>
            </a:r>
            <a:r>
              <a:rPr lang="en-US" b="1" dirty="0" smtClean="0">
                <a:solidFill>
                  <a:schemeClr val="tx2"/>
                </a:solidFill>
              </a:rPr>
              <a:t>metadata is </a:t>
            </a:r>
            <a:r>
              <a:rPr lang="en-US" b="1" dirty="0" smtClean="0">
                <a:solidFill>
                  <a:srgbClr val="C00000"/>
                </a:solidFill>
              </a:rPr>
              <a:t>essential</a:t>
            </a:r>
            <a:r>
              <a:rPr lang="en-US" b="1" dirty="0" smtClean="0">
                <a:solidFill>
                  <a:schemeClr val="tx2"/>
                </a:solidFill>
              </a:rPr>
              <a:t> </a:t>
            </a:r>
          </a:p>
          <a:p>
            <a:pPr eaLnBrk="1" hangingPunct="1">
              <a:defRPr/>
            </a:pPr>
            <a:endParaRPr lang="en-US" b="1" dirty="0" smtClean="0">
              <a:solidFill>
                <a:schemeClr val="tx2"/>
              </a:solidFill>
            </a:endParaRPr>
          </a:p>
          <a:p>
            <a:pPr eaLnBrk="1" hangingPunct="1">
              <a:defRPr/>
            </a:pPr>
            <a:r>
              <a:rPr lang="en-US" b="1" dirty="0" smtClean="0">
                <a:solidFill>
                  <a:schemeClr val="tx2"/>
                </a:solidFill>
              </a:rPr>
              <a:t>User-producer </a:t>
            </a:r>
            <a:r>
              <a:rPr lang="en-US" b="1" dirty="0" smtClean="0">
                <a:solidFill>
                  <a:srgbClr val="C00000"/>
                </a:solidFill>
              </a:rPr>
              <a:t>dialogue</a:t>
            </a:r>
            <a:endParaRPr lang="en-US" b="1" i="1" dirty="0" smtClean="0">
              <a:solidFill>
                <a:srgbClr val="C00000"/>
              </a:solidFill>
            </a:endParaRPr>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2</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dirty="0" smtClean="0"/>
              <a:t>The session </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3185874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Three presentations </a:t>
            </a:r>
          </a:p>
        </p:txBody>
      </p:sp>
      <p:sp>
        <p:nvSpPr>
          <p:cNvPr id="28675" name="Rectangle 3"/>
          <p:cNvSpPr>
            <a:spLocks noGrp="1" noChangeArrowheads="1"/>
          </p:cNvSpPr>
          <p:nvPr>
            <p:ph idx="1"/>
          </p:nvPr>
        </p:nvSpPr>
        <p:spPr/>
        <p:txBody>
          <a:bodyPr/>
          <a:lstStyle/>
          <a:p>
            <a:pPr eaLnBrk="1" hangingPunct="1">
              <a:defRPr/>
            </a:pPr>
            <a:r>
              <a:rPr lang="en-US" b="1" dirty="0">
                <a:solidFill>
                  <a:schemeClr val="tx2"/>
                </a:solidFill>
              </a:rPr>
              <a:t>GDP growth estimates </a:t>
            </a:r>
            <a:r>
              <a:rPr lang="en-US" b="1" dirty="0" smtClean="0">
                <a:solidFill>
                  <a:schemeClr val="tx2"/>
                </a:solidFill>
              </a:rPr>
              <a:t>for </a:t>
            </a:r>
            <a:r>
              <a:rPr lang="en-US" b="1" dirty="0">
                <a:solidFill>
                  <a:schemeClr val="tx2"/>
                </a:solidFill>
              </a:rPr>
              <a:t>Europe at 30 days </a:t>
            </a:r>
            <a:r>
              <a:rPr lang="en-US" b="1" dirty="0" smtClean="0">
                <a:solidFill>
                  <a:schemeClr val="tx2"/>
                </a:solidFill>
              </a:rPr>
              <a:t>– </a:t>
            </a:r>
            <a:r>
              <a:rPr lang="en-US" b="1" dirty="0">
                <a:solidFill>
                  <a:schemeClr val="tx2"/>
                </a:solidFill>
              </a:rPr>
              <a:t>is that feasible</a:t>
            </a:r>
            <a:r>
              <a:rPr lang="en-US" b="1" dirty="0" smtClean="0">
                <a:solidFill>
                  <a:schemeClr val="tx2"/>
                </a:solidFill>
              </a:rPr>
              <a:t>?</a:t>
            </a:r>
            <a:r>
              <a:rPr lang="en-GB" dirty="0" smtClean="0"/>
              <a:t> (Eurostat)  </a:t>
            </a:r>
          </a:p>
          <a:p>
            <a:pPr eaLnBrk="1" hangingPunct="1">
              <a:defRPr/>
            </a:pPr>
            <a:endParaRPr lang="en-GB" b="1" dirty="0" smtClean="0">
              <a:solidFill>
                <a:schemeClr val="tx2"/>
              </a:solidFill>
            </a:endParaRPr>
          </a:p>
          <a:p>
            <a:pPr eaLnBrk="1" hangingPunct="1">
              <a:defRPr/>
            </a:pPr>
            <a:r>
              <a:rPr lang="en-US" b="1" dirty="0">
                <a:solidFill>
                  <a:schemeClr val="tx2"/>
                </a:solidFill>
              </a:rPr>
              <a:t>Towards a comprehensive monthly volume indicator for trade and services in </a:t>
            </a:r>
            <a:r>
              <a:rPr lang="en-US" b="1" dirty="0" smtClean="0">
                <a:solidFill>
                  <a:schemeClr val="tx2"/>
                </a:solidFill>
              </a:rPr>
              <a:t>Europe</a:t>
            </a:r>
            <a:r>
              <a:rPr lang="en-GB" dirty="0" smtClean="0"/>
              <a:t> (Eurostat)</a:t>
            </a:r>
          </a:p>
          <a:p>
            <a:pPr eaLnBrk="1" hangingPunct="1">
              <a:defRPr/>
            </a:pPr>
            <a:endParaRPr lang="en-US" dirty="0" smtClean="0"/>
          </a:p>
          <a:p>
            <a:pPr eaLnBrk="1" hangingPunct="1">
              <a:defRPr/>
            </a:pPr>
            <a:r>
              <a:rPr lang="en-US" b="1" dirty="0">
                <a:solidFill>
                  <a:schemeClr val="tx2"/>
                </a:solidFill>
              </a:rPr>
              <a:t>How does early statistical output become late statistical input</a:t>
            </a:r>
            <a:r>
              <a:rPr lang="en-US" b="1" dirty="0" smtClean="0">
                <a:solidFill>
                  <a:schemeClr val="tx2"/>
                </a:solidFill>
              </a:rPr>
              <a:t>?</a:t>
            </a:r>
            <a:r>
              <a:rPr lang="en-GB" dirty="0" smtClean="0"/>
              <a:t> (</a:t>
            </a:r>
            <a:r>
              <a:rPr lang="en-US" dirty="0" smtClean="0"/>
              <a:t>DG ECFIN)</a:t>
            </a:r>
          </a:p>
          <a:p>
            <a:pPr eaLnBrk="1" hangingPunct="1">
              <a:defRPr/>
            </a:pPr>
            <a:endParaRPr lang="en-GB" dirty="0" smtClean="0"/>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3</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dirty="0" smtClean="0"/>
              <a:t>The session </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GDP flash estimates </a:t>
            </a:r>
          </a:p>
        </p:txBody>
      </p:sp>
      <p:sp>
        <p:nvSpPr>
          <p:cNvPr id="28675" name="Rectangle 3"/>
          <p:cNvSpPr>
            <a:spLocks noGrp="1" noChangeArrowheads="1"/>
          </p:cNvSpPr>
          <p:nvPr>
            <p:ph idx="1"/>
          </p:nvPr>
        </p:nvSpPr>
        <p:spPr/>
        <p:txBody>
          <a:bodyPr/>
          <a:lstStyle/>
          <a:p>
            <a:pPr eaLnBrk="1" hangingPunct="1">
              <a:defRPr/>
            </a:pPr>
            <a:r>
              <a:rPr lang="en-US" b="1" dirty="0" smtClean="0">
                <a:solidFill>
                  <a:schemeClr val="tx2"/>
                </a:solidFill>
              </a:rPr>
              <a:t>Long standing </a:t>
            </a:r>
            <a:r>
              <a:rPr lang="en-US" b="1" dirty="0" smtClean="0">
                <a:solidFill>
                  <a:srgbClr val="C00000"/>
                </a:solidFill>
              </a:rPr>
              <a:t>users</a:t>
            </a:r>
            <a:r>
              <a:rPr lang="en-US" b="1" dirty="0" smtClean="0">
                <a:solidFill>
                  <a:schemeClr val="tx2"/>
                </a:solidFill>
              </a:rPr>
              <a:t> request</a:t>
            </a:r>
          </a:p>
          <a:p>
            <a:pPr eaLnBrk="1" hangingPunct="1">
              <a:defRPr/>
            </a:pPr>
            <a:endParaRPr lang="en-US" b="1" dirty="0" smtClean="0">
              <a:solidFill>
                <a:schemeClr val="tx2"/>
              </a:solidFill>
            </a:endParaRPr>
          </a:p>
          <a:p>
            <a:pPr eaLnBrk="1" hangingPunct="1">
              <a:defRPr/>
            </a:pPr>
            <a:r>
              <a:rPr lang="en-US" b="1" dirty="0" smtClean="0">
                <a:solidFill>
                  <a:schemeClr val="tx2"/>
                </a:solidFill>
              </a:rPr>
              <a:t>Joint </a:t>
            </a:r>
            <a:r>
              <a:rPr lang="en-US" b="1" dirty="0">
                <a:solidFill>
                  <a:schemeClr val="tx2"/>
                </a:solidFill>
              </a:rPr>
              <a:t>efforts and </a:t>
            </a:r>
            <a:r>
              <a:rPr lang="en-US" b="1" dirty="0" smtClean="0">
                <a:solidFill>
                  <a:schemeClr val="tx2"/>
                </a:solidFill>
              </a:rPr>
              <a:t>commitment / ESS product</a:t>
            </a:r>
          </a:p>
          <a:p>
            <a:pPr eaLnBrk="1" hangingPunct="1">
              <a:defRPr/>
            </a:pPr>
            <a:endParaRPr lang="en-US" b="1" dirty="0">
              <a:solidFill>
                <a:schemeClr val="tx2"/>
              </a:solidFill>
            </a:endParaRPr>
          </a:p>
          <a:p>
            <a:pPr eaLnBrk="1" hangingPunct="1">
              <a:defRPr/>
            </a:pPr>
            <a:r>
              <a:rPr lang="en-US" b="1" dirty="0" smtClean="0">
                <a:solidFill>
                  <a:schemeClr val="tx2"/>
                </a:solidFill>
              </a:rPr>
              <a:t>Advanced </a:t>
            </a:r>
            <a:r>
              <a:rPr lang="en-US" b="1" dirty="0" smtClean="0">
                <a:solidFill>
                  <a:srgbClr val="C00000"/>
                </a:solidFill>
              </a:rPr>
              <a:t>timeliness</a:t>
            </a:r>
            <a:r>
              <a:rPr lang="en-US" b="1" dirty="0" smtClean="0">
                <a:solidFill>
                  <a:schemeClr val="tx2"/>
                </a:solidFill>
              </a:rPr>
              <a:t> from t+45 to t+30 days</a:t>
            </a:r>
          </a:p>
          <a:p>
            <a:pPr eaLnBrk="1" hangingPunct="1">
              <a:defRPr/>
            </a:pPr>
            <a:endParaRPr lang="en-US" b="1" dirty="0" smtClean="0">
              <a:solidFill>
                <a:schemeClr val="tx2"/>
              </a:solidFill>
            </a:endParaRPr>
          </a:p>
          <a:p>
            <a:pPr eaLnBrk="1" hangingPunct="1">
              <a:defRPr/>
            </a:pPr>
            <a:r>
              <a:rPr lang="en-US" b="1" dirty="0" smtClean="0">
                <a:solidFill>
                  <a:schemeClr val="tx2"/>
                </a:solidFill>
              </a:rPr>
              <a:t>Successfully met all predefined </a:t>
            </a:r>
            <a:r>
              <a:rPr lang="en-US" b="1" dirty="0" smtClean="0">
                <a:solidFill>
                  <a:srgbClr val="C00000"/>
                </a:solidFill>
              </a:rPr>
              <a:t>quality</a:t>
            </a:r>
            <a:r>
              <a:rPr lang="en-US" b="1" dirty="0" smtClean="0">
                <a:solidFill>
                  <a:schemeClr val="tx2"/>
                </a:solidFill>
              </a:rPr>
              <a:t> criteria</a:t>
            </a:r>
          </a:p>
          <a:p>
            <a:pPr eaLnBrk="1" hangingPunct="1">
              <a:defRPr/>
            </a:pPr>
            <a:endParaRPr lang="en-US" b="1" dirty="0">
              <a:solidFill>
                <a:schemeClr val="tx2"/>
              </a:solidFill>
            </a:endParaRPr>
          </a:p>
          <a:p>
            <a:pPr eaLnBrk="1" hangingPunct="1">
              <a:defRPr/>
            </a:pPr>
            <a:r>
              <a:rPr lang="en-US" b="1" dirty="0" smtClean="0">
                <a:solidFill>
                  <a:schemeClr val="tx2"/>
                </a:solidFill>
              </a:rPr>
              <a:t>In regular publication since April 2016</a:t>
            </a:r>
          </a:p>
          <a:p>
            <a:pPr marL="0" indent="0" eaLnBrk="1" hangingPunct="1">
              <a:buNone/>
              <a:defRPr/>
            </a:pPr>
            <a:endParaRPr lang="en-US" b="1" dirty="0">
              <a:solidFill>
                <a:schemeClr val="tx2"/>
              </a:solidFill>
            </a:endParaRPr>
          </a:p>
          <a:p>
            <a:pPr marL="0" indent="0" eaLnBrk="1" hangingPunct="1">
              <a:buNone/>
              <a:defRPr/>
            </a:pPr>
            <a:r>
              <a:rPr lang="en-US" b="1" dirty="0" smtClean="0">
                <a:solidFill>
                  <a:schemeClr val="tx2"/>
                </a:solidFill>
              </a:rPr>
              <a:t>….. what comes next?  </a:t>
            </a:r>
            <a:endParaRPr lang="en-GB" dirty="0" smtClean="0"/>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4</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First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1196451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altLang="en-US" dirty="0" smtClean="0"/>
              <a:t>Euro area estimates for the GDP</a:t>
            </a:r>
          </a:p>
        </p:txBody>
      </p:sp>
      <p:sp>
        <p:nvSpPr>
          <p:cNvPr id="27651"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smtClean="0">
              <a:solidFill>
                <a:srgbClr val="004B95"/>
              </a:solidFill>
            </a:endParaRPr>
          </a:p>
        </p:txBody>
      </p:sp>
      <p:sp>
        <p:nvSpPr>
          <p:cNvPr id="27652"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DE1FBCDE-0619-45DC-AE2B-BA8A8A0C0834}" type="slidenum">
              <a:rPr lang="en-GB" altLang="en-US" sz="900" smtClean="0">
                <a:solidFill>
                  <a:srgbClr val="585858"/>
                </a:solidFill>
                <a:cs typeface="ヒラギノ角ゴ Pro W3"/>
              </a:rPr>
              <a:pPr>
                <a:spcBef>
                  <a:spcPct val="0"/>
                </a:spcBef>
                <a:buClrTx/>
                <a:buFontTx/>
                <a:buNone/>
              </a:pPr>
              <a:t>5</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dirty="0" smtClean="0"/>
              <a:t>First presentation</a:t>
            </a:r>
            <a:endParaRPr lang="en-GB" dirty="0"/>
          </a:p>
        </p:txBody>
      </p:sp>
      <p:sp>
        <p:nvSpPr>
          <p:cNvPr id="27654"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27655"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graphicFrame>
        <p:nvGraphicFramePr>
          <p:cNvPr id="10" name="Chart 9"/>
          <p:cNvGraphicFramePr>
            <a:graphicFrameLocks/>
          </p:cNvGraphicFramePr>
          <p:nvPr/>
        </p:nvGraphicFramePr>
        <p:xfrm>
          <a:off x="242402" y="2060848"/>
          <a:ext cx="4176464" cy="3302478"/>
        </p:xfrm>
        <a:graphic>
          <a:graphicData uri="http://schemas.openxmlformats.org/drawingml/2006/chart">
            <c:chart xmlns:c="http://schemas.openxmlformats.org/drawingml/2006/chart" xmlns:r="http://schemas.openxmlformats.org/officeDocument/2006/relationships" r:id="rId3"/>
          </a:graphicData>
        </a:graphic>
      </p:graphicFrame>
      <p:sp>
        <p:nvSpPr>
          <p:cNvPr id="27657" name="Rectangle 1"/>
          <p:cNvSpPr>
            <a:spLocks noChangeArrowheads="1"/>
          </p:cNvSpPr>
          <p:nvPr/>
        </p:nvSpPr>
        <p:spPr bwMode="auto">
          <a:xfrm>
            <a:off x="4537075" y="4891088"/>
            <a:ext cx="457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GB" altLang="en-US" sz="1000"/>
              <a:t>Period: 2003Q1 -  2016Q2</a:t>
            </a:r>
          </a:p>
          <a:p>
            <a:r>
              <a:rPr lang="en-GB" altLang="en-US" sz="1000"/>
              <a:t>Current estimate refers to 2016Q2 data; GDP at t+45 days as First estimate until 2011Q4, after that GDP at t+30 days </a:t>
            </a:r>
          </a:p>
        </p:txBody>
      </p:sp>
      <p:sp>
        <p:nvSpPr>
          <p:cNvPr id="27658" name="Rectangle 12"/>
          <p:cNvSpPr>
            <a:spLocks noChangeArrowheads="1"/>
          </p:cNvSpPr>
          <p:nvPr/>
        </p:nvSpPr>
        <p:spPr bwMode="auto">
          <a:xfrm>
            <a:off x="4537075" y="1484313"/>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GB" altLang="en-US" b="1">
                <a:solidFill>
                  <a:schemeClr val="accent1"/>
                </a:solidFill>
              </a:rPr>
              <a:t>Revisions to GDP flash estimate (full time series)</a:t>
            </a:r>
          </a:p>
        </p:txBody>
      </p:sp>
      <p:sp>
        <p:nvSpPr>
          <p:cNvPr id="27659" name="Rectangle 13"/>
          <p:cNvSpPr>
            <a:spLocks noChangeArrowheads="1"/>
          </p:cNvSpPr>
          <p:nvPr/>
        </p:nvSpPr>
        <p:spPr bwMode="auto">
          <a:xfrm>
            <a:off x="160338" y="151606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GB" altLang="en-US" b="1">
                <a:solidFill>
                  <a:schemeClr val="accent1"/>
                </a:solidFill>
              </a:rPr>
              <a:t>Revisions to GDP flash estimate (t+30)</a:t>
            </a:r>
          </a:p>
        </p:txBody>
      </p:sp>
      <p:graphicFrame>
        <p:nvGraphicFramePr>
          <p:cNvPr id="16" name="Chart 15"/>
          <p:cNvGraphicFramePr>
            <a:graphicFrameLocks/>
          </p:cNvGraphicFramePr>
          <p:nvPr/>
        </p:nvGraphicFramePr>
        <p:xfrm>
          <a:off x="4537074" y="2130426"/>
          <a:ext cx="4391026" cy="284274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GB" altLang="en-US" smtClean="0"/>
              <a:t>GDP publications and revisions</a:t>
            </a:r>
          </a:p>
        </p:txBody>
      </p:sp>
      <p:sp>
        <p:nvSpPr>
          <p:cNvPr id="20483"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smtClean="0">
              <a:solidFill>
                <a:srgbClr val="004B95"/>
              </a:solidFill>
            </a:endParaRPr>
          </a:p>
        </p:txBody>
      </p:sp>
      <p:sp>
        <p:nvSpPr>
          <p:cNvPr id="20484"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B909445-CA4E-443B-96FF-02630462AA8D}" type="slidenum">
              <a:rPr lang="en-GB" altLang="en-US" sz="900" smtClean="0">
                <a:solidFill>
                  <a:srgbClr val="585858"/>
                </a:solidFill>
                <a:cs typeface="ヒラギノ角ゴ Pro W3"/>
              </a:rPr>
              <a:pPr>
                <a:spcBef>
                  <a:spcPct val="0"/>
                </a:spcBef>
                <a:buClrTx/>
                <a:buFontTx/>
                <a:buNone/>
              </a:pPr>
              <a:t>6</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dirty="0" smtClean="0"/>
              <a:t>First presentation</a:t>
            </a:r>
            <a:endParaRPr lang="en-GB" dirty="0"/>
          </a:p>
        </p:txBody>
      </p:sp>
      <p:sp>
        <p:nvSpPr>
          <p:cNvPr id="20486"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20487"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
        <p:nvSpPr>
          <p:cNvPr id="20488" name="Content Placeholder 1"/>
          <p:cNvSpPr>
            <a:spLocks noGrp="1"/>
          </p:cNvSpPr>
          <p:nvPr>
            <p:ph idx="1"/>
          </p:nvPr>
        </p:nvSpPr>
        <p:spPr/>
        <p:txBody>
          <a:bodyPr/>
          <a:lstStyle/>
          <a:p>
            <a:pPr marL="0" indent="0" eaLnBrk="1" hangingPunct="1">
              <a:buFontTx/>
              <a:buNone/>
            </a:pPr>
            <a:r>
              <a:rPr lang="en-US" altLang="en-US" sz="1600" b="1" smtClean="0">
                <a:solidFill>
                  <a:schemeClr val="tx2"/>
                </a:solidFill>
              </a:rPr>
              <a:t>GDP and components released under the quarterly national accounts framework</a:t>
            </a:r>
          </a:p>
          <a:p>
            <a:pPr marL="0" indent="0" eaLnBrk="1" hangingPunct="1">
              <a:buFontTx/>
              <a:buNone/>
            </a:pPr>
            <a:endParaRPr lang="en-GB" altLang="en-US" sz="1600" b="1" smtClean="0">
              <a:solidFill>
                <a:schemeClr val="tx2"/>
              </a:solidFill>
            </a:endParaRPr>
          </a:p>
        </p:txBody>
      </p:sp>
      <p:pic>
        <p:nvPicPr>
          <p:cNvPr id="204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5" y="1689100"/>
            <a:ext cx="7227888" cy="440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90" name="Rectangle 2"/>
          <p:cNvSpPr>
            <a:spLocks noChangeArrowheads="1"/>
          </p:cNvSpPr>
          <p:nvPr/>
        </p:nvSpPr>
        <p:spPr bwMode="auto">
          <a:xfrm>
            <a:off x="468313" y="6092825"/>
            <a:ext cx="7416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800"/>
              <a:t>Source: ECB compilation based on the websites of the national statistical institutes and Eurostat.</a:t>
            </a:r>
            <a:endParaRPr lang="en-GB" altLang="en-US" sz="8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GDP flash estimates </a:t>
            </a:r>
          </a:p>
        </p:txBody>
      </p:sp>
      <p:sp>
        <p:nvSpPr>
          <p:cNvPr id="28675" name="Rectangle 3"/>
          <p:cNvSpPr>
            <a:spLocks noGrp="1" noChangeArrowheads="1"/>
          </p:cNvSpPr>
          <p:nvPr>
            <p:ph idx="1"/>
          </p:nvPr>
        </p:nvSpPr>
        <p:spPr/>
        <p:txBody>
          <a:bodyPr/>
          <a:lstStyle/>
          <a:p>
            <a:pPr eaLnBrk="1" hangingPunct="1">
              <a:defRPr/>
            </a:pPr>
            <a:r>
              <a:rPr lang="en-GB" b="1" dirty="0">
                <a:solidFill>
                  <a:schemeClr val="tx2"/>
                </a:solidFill>
              </a:rPr>
              <a:t>Specific questions:</a:t>
            </a:r>
          </a:p>
          <a:p>
            <a:pPr lvl="1" eaLnBrk="1" hangingPunct="1">
              <a:defRPr/>
            </a:pPr>
            <a:endParaRPr lang="en-GB" dirty="0" smtClean="0"/>
          </a:p>
          <a:p>
            <a:pPr lvl="1" eaLnBrk="1" hangingPunct="1">
              <a:defRPr/>
            </a:pPr>
            <a:r>
              <a:rPr lang="en-GB" dirty="0" smtClean="0"/>
              <a:t>The estimation methodology for the euro area/EU aggregates – aggregation of levels vs growth rates? What are the differences? What about the data properties in the long run?</a:t>
            </a:r>
            <a:endParaRPr lang="en-GB" dirty="0"/>
          </a:p>
          <a:p>
            <a:pPr lvl="1" eaLnBrk="1" hangingPunct="1">
              <a:defRPr/>
            </a:pPr>
            <a:endParaRPr lang="en-GB" dirty="0" smtClean="0"/>
          </a:p>
          <a:p>
            <a:pPr lvl="1" eaLnBrk="1" hangingPunct="1">
              <a:defRPr/>
            </a:pPr>
            <a:r>
              <a:rPr lang="en-GB" dirty="0" smtClean="0"/>
              <a:t>What is the data coverage for the euro area/EU in terms of input data (so called “hard” data) rather than the country coverage?</a:t>
            </a:r>
          </a:p>
          <a:p>
            <a:pPr lvl="1" eaLnBrk="1" hangingPunct="1">
              <a:defRPr/>
            </a:pPr>
            <a:endParaRPr lang="en-GB" dirty="0"/>
          </a:p>
          <a:p>
            <a:pPr lvl="1" eaLnBrk="1" hangingPunct="1">
              <a:defRPr/>
            </a:pPr>
            <a:r>
              <a:rPr lang="en-GB" dirty="0" smtClean="0"/>
              <a:t>Future development plans: t+30 national GDP estimates, GDP components? </a:t>
            </a:r>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7</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First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2881861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Monthly volumes for trade and services</a:t>
            </a:r>
          </a:p>
        </p:txBody>
      </p:sp>
      <p:sp>
        <p:nvSpPr>
          <p:cNvPr id="28675" name="Rectangle 3"/>
          <p:cNvSpPr>
            <a:spLocks noGrp="1" noChangeArrowheads="1"/>
          </p:cNvSpPr>
          <p:nvPr>
            <p:ph idx="1"/>
          </p:nvPr>
        </p:nvSpPr>
        <p:spPr/>
        <p:txBody>
          <a:bodyPr/>
          <a:lstStyle/>
          <a:p>
            <a:pPr eaLnBrk="1" hangingPunct="1">
              <a:defRPr/>
            </a:pPr>
            <a:r>
              <a:rPr lang="en-US" b="1" dirty="0" smtClean="0">
                <a:solidFill>
                  <a:srgbClr val="C00000"/>
                </a:solidFill>
              </a:rPr>
              <a:t>Growing</a:t>
            </a:r>
            <a:r>
              <a:rPr lang="en-US" b="1" dirty="0" smtClean="0">
                <a:solidFill>
                  <a:schemeClr val="tx2"/>
                </a:solidFill>
              </a:rPr>
              <a:t> importance of trade and non-financial business services   </a:t>
            </a:r>
          </a:p>
          <a:p>
            <a:pPr eaLnBrk="1" hangingPunct="1">
              <a:defRPr/>
            </a:pPr>
            <a:endParaRPr lang="en-US" b="1" dirty="0" smtClean="0">
              <a:solidFill>
                <a:schemeClr val="tx2"/>
              </a:solidFill>
            </a:endParaRPr>
          </a:p>
          <a:p>
            <a:pPr eaLnBrk="1" hangingPunct="1">
              <a:defRPr/>
            </a:pPr>
            <a:r>
              <a:rPr lang="en-US" b="1" dirty="0" smtClean="0">
                <a:solidFill>
                  <a:schemeClr val="tx2"/>
                </a:solidFill>
              </a:rPr>
              <a:t>Short-term business statistics </a:t>
            </a:r>
            <a:r>
              <a:rPr lang="en-US" b="1" dirty="0" smtClean="0">
                <a:solidFill>
                  <a:srgbClr val="C00000"/>
                </a:solidFill>
              </a:rPr>
              <a:t>relevant </a:t>
            </a:r>
            <a:r>
              <a:rPr lang="en-US" b="1" dirty="0" smtClean="0">
                <a:solidFill>
                  <a:schemeClr val="tx2"/>
                </a:solidFill>
              </a:rPr>
              <a:t>for the business cycle </a:t>
            </a:r>
          </a:p>
          <a:p>
            <a:pPr eaLnBrk="1" hangingPunct="1">
              <a:defRPr/>
            </a:pPr>
            <a:endParaRPr lang="en-US" b="1" dirty="0">
              <a:solidFill>
                <a:schemeClr val="tx2"/>
              </a:solidFill>
            </a:endParaRPr>
          </a:p>
          <a:p>
            <a:pPr eaLnBrk="1" hangingPunct="1">
              <a:defRPr/>
            </a:pPr>
            <a:r>
              <a:rPr lang="en-US" b="1" dirty="0">
                <a:solidFill>
                  <a:srgbClr val="C00000"/>
                </a:solidFill>
              </a:rPr>
              <a:t>Input</a:t>
            </a:r>
            <a:r>
              <a:rPr lang="en-US" b="1" dirty="0">
                <a:solidFill>
                  <a:schemeClr val="tx2"/>
                </a:solidFill>
              </a:rPr>
              <a:t> to GDP flash estimate at </a:t>
            </a:r>
            <a:r>
              <a:rPr lang="en-US" b="1" dirty="0" smtClean="0">
                <a:solidFill>
                  <a:schemeClr val="tx2"/>
                </a:solidFill>
              </a:rPr>
              <a:t>t+30</a:t>
            </a:r>
          </a:p>
          <a:p>
            <a:pPr eaLnBrk="1" hangingPunct="1">
              <a:defRPr/>
            </a:pPr>
            <a:endParaRPr lang="en-US" b="1" dirty="0" smtClean="0">
              <a:solidFill>
                <a:schemeClr val="tx2"/>
              </a:solidFill>
            </a:endParaRPr>
          </a:p>
          <a:p>
            <a:pPr eaLnBrk="1" hangingPunct="1">
              <a:defRPr/>
            </a:pPr>
            <a:r>
              <a:rPr lang="en-US" b="1" dirty="0" smtClean="0">
                <a:solidFill>
                  <a:schemeClr val="tx2"/>
                </a:solidFill>
              </a:rPr>
              <a:t>Need for </a:t>
            </a:r>
            <a:r>
              <a:rPr lang="en-US" b="1" dirty="0" smtClean="0">
                <a:solidFill>
                  <a:srgbClr val="C00000"/>
                </a:solidFill>
              </a:rPr>
              <a:t>comparable </a:t>
            </a:r>
            <a:r>
              <a:rPr lang="en-US" b="1" dirty="0" smtClean="0">
                <a:solidFill>
                  <a:schemeClr val="accent4"/>
                </a:solidFill>
              </a:rPr>
              <a:t>monthly</a:t>
            </a:r>
            <a:r>
              <a:rPr lang="en-US" b="1" dirty="0" smtClean="0">
                <a:solidFill>
                  <a:schemeClr val="tx2"/>
                </a:solidFill>
              </a:rPr>
              <a:t> </a:t>
            </a:r>
            <a:r>
              <a:rPr lang="en-US" b="1" dirty="0" smtClean="0">
                <a:solidFill>
                  <a:srgbClr val="C00000"/>
                </a:solidFill>
              </a:rPr>
              <a:t>volume </a:t>
            </a:r>
            <a:r>
              <a:rPr lang="en-US" b="1" dirty="0" smtClean="0">
                <a:solidFill>
                  <a:schemeClr val="tx2"/>
                </a:solidFill>
              </a:rPr>
              <a:t>indicator for services -&gt; monthly ISP implementation in the short run</a:t>
            </a:r>
          </a:p>
          <a:p>
            <a:pPr eaLnBrk="1" hangingPunct="1">
              <a:defRPr/>
            </a:pPr>
            <a:endParaRPr lang="en-US" b="1" dirty="0">
              <a:solidFill>
                <a:schemeClr val="tx2"/>
              </a:solidFill>
            </a:endParaRPr>
          </a:p>
          <a:p>
            <a:pPr eaLnBrk="1" hangingPunct="1">
              <a:defRPr/>
            </a:pPr>
            <a:endParaRPr lang="en-US" b="1" dirty="0" smtClean="0">
              <a:solidFill>
                <a:schemeClr val="tx2"/>
              </a:solidFill>
            </a:endParaRPr>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8</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Second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3553247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Monthly volumes for trade and services</a:t>
            </a:r>
          </a:p>
        </p:txBody>
      </p:sp>
      <p:sp>
        <p:nvSpPr>
          <p:cNvPr id="28675" name="Rectangle 3"/>
          <p:cNvSpPr>
            <a:spLocks noGrp="1" noChangeArrowheads="1"/>
          </p:cNvSpPr>
          <p:nvPr>
            <p:ph idx="1"/>
          </p:nvPr>
        </p:nvSpPr>
        <p:spPr/>
        <p:txBody>
          <a:bodyPr/>
          <a:lstStyle/>
          <a:p>
            <a:pPr eaLnBrk="1" hangingPunct="1">
              <a:defRPr/>
            </a:pPr>
            <a:r>
              <a:rPr lang="en-US" b="1" dirty="0" smtClean="0">
                <a:solidFill>
                  <a:schemeClr val="tx2"/>
                </a:solidFill>
              </a:rPr>
              <a:t>Dedicated </a:t>
            </a:r>
            <a:r>
              <a:rPr lang="en-US" b="1" dirty="0">
                <a:solidFill>
                  <a:srgbClr val="C00000"/>
                </a:solidFill>
              </a:rPr>
              <a:t>Task Force </a:t>
            </a:r>
            <a:r>
              <a:rPr lang="en-US" b="1" dirty="0" smtClean="0">
                <a:solidFill>
                  <a:schemeClr val="tx2"/>
                </a:solidFill>
              </a:rPr>
              <a:t>(2013-2015): </a:t>
            </a:r>
          </a:p>
          <a:p>
            <a:pPr lvl="1" eaLnBrk="1" hangingPunct="1">
              <a:defRPr/>
            </a:pPr>
            <a:r>
              <a:rPr lang="en-US" dirty="0"/>
              <a:t>New </a:t>
            </a:r>
            <a:r>
              <a:rPr lang="en-US" dirty="0" smtClean="0"/>
              <a:t>SPPIs</a:t>
            </a:r>
          </a:p>
          <a:p>
            <a:pPr lvl="1" eaLnBrk="1" hangingPunct="1">
              <a:defRPr/>
            </a:pPr>
            <a:endParaRPr lang="en-US" dirty="0"/>
          </a:p>
          <a:p>
            <a:pPr lvl="1" eaLnBrk="1" hangingPunct="1">
              <a:defRPr/>
            </a:pPr>
            <a:r>
              <a:rPr lang="en-US" dirty="0" smtClean="0"/>
              <a:t>Monthly </a:t>
            </a:r>
            <a:r>
              <a:rPr lang="en-US" dirty="0"/>
              <a:t>turnover </a:t>
            </a:r>
            <a:r>
              <a:rPr lang="en-US" dirty="0" smtClean="0"/>
              <a:t>collection/estimation</a:t>
            </a:r>
          </a:p>
          <a:p>
            <a:pPr lvl="1" eaLnBrk="1" hangingPunct="1">
              <a:defRPr/>
            </a:pPr>
            <a:endParaRPr lang="en-US" dirty="0"/>
          </a:p>
          <a:p>
            <a:pPr lvl="1" eaLnBrk="1" hangingPunct="1">
              <a:defRPr/>
            </a:pPr>
            <a:r>
              <a:rPr lang="en-US" dirty="0" smtClean="0"/>
              <a:t>Trade deflators</a:t>
            </a:r>
            <a:endParaRPr lang="en-US" b="1" dirty="0">
              <a:solidFill>
                <a:schemeClr val="tx2"/>
              </a:solidFill>
            </a:endParaRPr>
          </a:p>
          <a:p>
            <a:pPr lvl="1" eaLnBrk="1" hangingPunct="1">
              <a:defRPr/>
            </a:pPr>
            <a:endParaRPr lang="en-US" b="1" dirty="0" smtClean="0">
              <a:solidFill>
                <a:schemeClr val="tx2"/>
              </a:solidFill>
            </a:endParaRPr>
          </a:p>
          <a:p>
            <a:pPr eaLnBrk="1" hangingPunct="1">
              <a:defRPr/>
            </a:pPr>
            <a:r>
              <a:rPr lang="en-US" b="1" dirty="0" smtClean="0">
                <a:solidFill>
                  <a:schemeClr val="tx2"/>
                </a:solidFill>
              </a:rPr>
              <a:t>First results -&gt; </a:t>
            </a:r>
            <a:r>
              <a:rPr lang="en-US" b="1" dirty="0" smtClean="0">
                <a:solidFill>
                  <a:srgbClr val="C00000"/>
                </a:solidFill>
              </a:rPr>
              <a:t>promising</a:t>
            </a:r>
            <a:r>
              <a:rPr lang="en-US" b="1" dirty="0" smtClean="0">
                <a:solidFill>
                  <a:schemeClr val="tx2"/>
                </a:solidFill>
              </a:rPr>
              <a:t>! / quarterly &amp; monthly results</a:t>
            </a:r>
          </a:p>
          <a:p>
            <a:pPr eaLnBrk="1" hangingPunct="1">
              <a:defRPr/>
            </a:pPr>
            <a:endParaRPr lang="en-US" b="1" dirty="0" smtClean="0">
              <a:solidFill>
                <a:schemeClr val="tx2"/>
              </a:solidFill>
            </a:endParaRPr>
          </a:p>
          <a:p>
            <a:pPr eaLnBrk="1" hangingPunct="1">
              <a:defRPr/>
            </a:pPr>
            <a:r>
              <a:rPr lang="en-US" b="1" dirty="0" smtClean="0">
                <a:solidFill>
                  <a:schemeClr val="tx2"/>
                </a:solidFill>
              </a:rPr>
              <a:t>Enhancing </a:t>
            </a:r>
            <a:r>
              <a:rPr lang="en-US" b="1" dirty="0" smtClean="0">
                <a:solidFill>
                  <a:srgbClr val="C00000"/>
                </a:solidFill>
              </a:rPr>
              <a:t>national production </a:t>
            </a:r>
            <a:r>
              <a:rPr lang="en-US" b="1" dirty="0" smtClean="0">
                <a:solidFill>
                  <a:schemeClr val="tx2"/>
                </a:solidFill>
              </a:rPr>
              <a:t>systems</a:t>
            </a:r>
            <a:endParaRPr lang="en-US" b="1" dirty="0">
              <a:solidFill>
                <a:schemeClr val="tx2"/>
              </a:solidFill>
            </a:endParaRPr>
          </a:p>
          <a:p>
            <a:pPr eaLnBrk="1" hangingPunct="1">
              <a:defRPr/>
            </a:pPr>
            <a:endParaRPr lang="en-US" b="1" dirty="0" smtClean="0">
              <a:solidFill>
                <a:schemeClr val="tx2"/>
              </a:solidFill>
            </a:endParaRPr>
          </a:p>
          <a:p>
            <a:pPr eaLnBrk="1" hangingPunct="1">
              <a:defRPr/>
            </a:pPr>
            <a:r>
              <a:rPr lang="en-US" b="1" dirty="0" smtClean="0">
                <a:solidFill>
                  <a:schemeClr val="tx2"/>
                </a:solidFill>
              </a:rPr>
              <a:t>FRIBS </a:t>
            </a:r>
            <a:r>
              <a:rPr lang="en-US" b="1" dirty="0">
                <a:solidFill>
                  <a:schemeClr val="tx2"/>
                </a:solidFill>
              </a:rPr>
              <a:t>and </a:t>
            </a:r>
            <a:r>
              <a:rPr lang="en-US" b="1" dirty="0">
                <a:solidFill>
                  <a:srgbClr val="C00000"/>
                </a:solidFill>
              </a:rPr>
              <a:t>publication in 2023 </a:t>
            </a:r>
            <a:r>
              <a:rPr lang="en-US" b="1" dirty="0">
                <a:solidFill>
                  <a:schemeClr val="tx2"/>
                </a:solidFill>
              </a:rPr>
              <a:t>(</a:t>
            </a:r>
            <a:r>
              <a:rPr lang="en-US" b="1" u="sng" dirty="0">
                <a:solidFill>
                  <a:schemeClr val="tx2"/>
                </a:solidFill>
              </a:rPr>
              <a:t>EU and national monthly services turnover and ISPs</a:t>
            </a:r>
            <a:r>
              <a:rPr lang="en-US" b="1" dirty="0">
                <a:solidFill>
                  <a:schemeClr val="tx2"/>
                </a:solidFill>
              </a:rPr>
              <a:t>) </a:t>
            </a:r>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9</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Second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1911404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Monthly volumes for trade and services</a:t>
            </a:r>
          </a:p>
        </p:txBody>
      </p:sp>
      <p:sp>
        <p:nvSpPr>
          <p:cNvPr id="28675" name="Rectangle 3"/>
          <p:cNvSpPr>
            <a:spLocks noGrp="1" noChangeArrowheads="1"/>
          </p:cNvSpPr>
          <p:nvPr>
            <p:ph idx="1"/>
          </p:nvPr>
        </p:nvSpPr>
        <p:spPr/>
        <p:txBody>
          <a:bodyPr/>
          <a:lstStyle/>
          <a:p>
            <a:pPr eaLnBrk="1" hangingPunct="1">
              <a:defRPr/>
            </a:pPr>
            <a:r>
              <a:rPr lang="en-GB" b="1" dirty="0">
                <a:solidFill>
                  <a:schemeClr val="tx2"/>
                </a:solidFill>
              </a:rPr>
              <a:t>Specific questions:</a:t>
            </a:r>
          </a:p>
          <a:p>
            <a:pPr lvl="1" eaLnBrk="1" hangingPunct="1">
              <a:defRPr/>
            </a:pPr>
            <a:endParaRPr lang="en-GB" dirty="0" smtClean="0"/>
          </a:p>
          <a:p>
            <a:pPr lvl="1" eaLnBrk="1" hangingPunct="1">
              <a:defRPr/>
            </a:pPr>
            <a:r>
              <a:rPr lang="en-GB" dirty="0" smtClean="0"/>
              <a:t>What criteria were used to assess the quality of </a:t>
            </a:r>
            <a:r>
              <a:rPr lang="en-GB" dirty="0"/>
              <a:t>the monthly service </a:t>
            </a:r>
            <a:r>
              <a:rPr lang="en-GB" dirty="0" smtClean="0"/>
              <a:t>turnover? </a:t>
            </a:r>
            <a:endParaRPr lang="en-GB" dirty="0"/>
          </a:p>
          <a:p>
            <a:pPr lvl="1" eaLnBrk="1" hangingPunct="1">
              <a:defRPr/>
            </a:pPr>
            <a:endParaRPr lang="en-GB" dirty="0" smtClean="0"/>
          </a:p>
          <a:p>
            <a:pPr lvl="1" eaLnBrk="1" hangingPunct="1">
              <a:defRPr/>
            </a:pPr>
            <a:r>
              <a:rPr lang="en-GB" dirty="0" smtClean="0"/>
              <a:t>Is the threshold of 60% sufficient for the EU aggregates?   </a:t>
            </a:r>
          </a:p>
          <a:p>
            <a:pPr lvl="1" eaLnBrk="1" hangingPunct="1">
              <a:defRPr/>
            </a:pPr>
            <a:endParaRPr lang="en-GB" dirty="0"/>
          </a:p>
          <a:p>
            <a:pPr lvl="1" eaLnBrk="1" hangingPunct="1">
              <a:defRPr/>
            </a:pPr>
            <a:r>
              <a:rPr lang="en-GB" dirty="0" smtClean="0"/>
              <a:t>When releasing the euro area/EU aggregates do you plan to publish national data as well?</a:t>
            </a:r>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10</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Second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2398807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The early statistical output </a:t>
            </a:r>
          </a:p>
        </p:txBody>
      </p:sp>
      <p:sp>
        <p:nvSpPr>
          <p:cNvPr id="28675" name="Rectangle 3"/>
          <p:cNvSpPr>
            <a:spLocks noGrp="1" noChangeArrowheads="1"/>
          </p:cNvSpPr>
          <p:nvPr>
            <p:ph idx="1"/>
          </p:nvPr>
        </p:nvSpPr>
        <p:spPr/>
        <p:txBody>
          <a:bodyPr/>
          <a:lstStyle/>
          <a:p>
            <a:pPr eaLnBrk="1" hangingPunct="1">
              <a:defRPr/>
            </a:pPr>
            <a:r>
              <a:rPr lang="en-US" b="1" dirty="0" smtClean="0">
                <a:solidFill>
                  <a:schemeClr val="tx2"/>
                </a:solidFill>
              </a:rPr>
              <a:t>Complete overview of a </a:t>
            </a:r>
            <a:r>
              <a:rPr lang="en-US" b="1" dirty="0" smtClean="0">
                <a:solidFill>
                  <a:srgbClr val="C00000"/>
                </a:solidFill>
              </a:rPr>
              <a:t>statistical production </a:t>
            </a:r>
            <a:r>
              <a:rPr lang="en-US" b="1" dirty="0" smtClean="0">
                <a:solidFill>
                  <a:schemeClr val="tx2"/>
                </a:solidFill>
              </a:rPr>
              <a:t>process -&gt; users are also producers!</a:t>
            </a:r>
          </a:p>
          <a:p>
            <a:pPr eaLnBrk="1" hangingPunct="1">
              <a:defRPr/>
            </a:pPr>
            <a:endParaRPr lang="en-US" b="1" dirty="0" smtClean="0">
              <a:solidFill>
                <a:schemeClr val="tx2"/>
              </a:solidFill>
            </a:endParaRPr>
          </a:p>
          <a:p>
            <a:pPr eaLnBrk="1" hangingPunct="1">
              <a:defRPr/>
            </a:pPr>
            <a:r>
              <a:rPr lang="en-US" b="1" dirty="0" smtClean="0">
                <a:solidFill>
                  <a:srgbClr val="C00000"/>
                </a:solidFill>
              </a:rPr>
              <a:t>Quality and timing </a:t>
            </a:r>
            <a:r>
              <a:rPr lang="en-US" b="1" dirty="0" smtClean="0">
                <a:solidFill>
                  <a:schemeClr val="tx2"/>
                </a:solidFill>
              </a:rPr>
              <a:t>are key -&gt; the earlier the better</a:t>
            </a:r>
            <a:r>
              <a:rPr lang="en-US" b="1" dirty="0">
                <a:solidFill>
                  <a:schemeClr val="tx2"/>
                </a:solidFill>
              </a:rPr>
              <a:t>* </a:t>
            </a:r>
            <a:r>
              <a:rPr lang="en-US" dirty="0" smtClean="0"/>
              <a:t>(trade-off </a:t>
            </a:r>
            <a:r>
              <a:rPr lang="en-US" dirty="0"/>
              <a:t>between timeliness and other quality </a:t>
            </a:r>
            <a:r>
              <a:rPr lang="en-US" dirty="0" smtClean="0"/>
              <a:t>aspects)</a:t>
            </a:r>
          </a:p>
          <a:p>
            <a:pPr eaLnBrk="1" hangingPunct="1">
              <a:defRPr/>
            </a:pPr>
            <a:endParaRPr lang="en-US" b="1" dirty="0">
              <a:solidFill>
                <a:schemeClr val="tx2"/>
              </a:solidFill>
            </a:endParaRPr>
          </a:p>
          <a:p>
            <a:pPr eaLnBrk="1" hangingPunct="1">
              <a:defRPr/>
            </a:pPr>
            <a:r>
              <a:rPr lang="en-US" b="1" dirty="0" smtClean="0">
                <a:solidFill>
                  <a:schemeClr val="tx2"/>
                </a:solidFill>
              </a:rPr>
              <a:t>Better </a:t>
            </a:r>
            <a:r>
              <a:rPr lang="en-US" b="1" dirty="0" smtClean="0">
                <a:solidFill>
                  <a:srgbClr val="C00000"/>
                </a:solidFill>
              </a:rPr>
              <a:t>outputs</a:t>
            </a:r>
            <a:r>
              <a:rPr lang="en-US" b="1" dirty="0" smtClean="0">
                <a:solidFill>
                  <a:schemeClr val="tx2"/>
                </a:solidFill>
              </a:rPr>
              <a:t> -&gt; only if we have better </a:t>
            </a:r>
            <a:r>
              <a:rPr lang="en-US" b="1" dirty="0" smtClean="0">
                <a:solidFill>
                  <a:srgbClr val="C00000"/>
                </a:solidFill>
              </a:rPr>
              <a:t>inputs</a:t>
            </a:r>
            <a:r>
              <a:rPr lang="en-US" b="1" dirty="0" smtClean="0">
                <a:solidFill>
                  <a:schemeClr val="tx2"/>
                </a:solidFill>
              </a:rPr>
              <a:t> and better </a:t>
            </a:r>
            <a:r>
              <a:rPr lang="en-US" b="1" dirty="0" smtClean="0">
                <a:solidFill>
                  <a:srgbClr val="C00000"/>
                </a:solidFill>
              </a:rPr>
              <a:t>processes</a:t>
            </a:r>
          </a:p>
          <a:p>
            <a:pPr eaLnBrk="1" hangingPunct="1">
              <a:defRPr/>
            </a:pPr>
            <a:endParaRPr lang="en-US" b="1" dirty="0" smtClean="0">
              <a:solidFill>
                <a:schemeClr val="tx2"/>
              </a:solidFill>
            </a:endParaRPr>
          </a:p>
          <a:p>
            <a:pPr eaLnBrk="1" hangingPunct="1">
              <a:defRPr/>
            </a:pPr>
            <a:r>
              <a:rPr lang="en-US" b="1" dirty="0" smtClean="0">
                <a:solidFill>
                  <a:srgbClr val="C00000"/>
                </a:solidFill>
              </a:rPr>
              <a:t>Adaptation</a:t>
            </a:r>
            <a:r>
              <a:rPr lang="en-US" b="1" dirty="0" smtClean="0">
                <a:solidFill>
                  <a:schemeClr val="tx2"/>
                </a:solidFill>
              </a:rPr>
              <a:t> might be needed -&gt; </a:t>
            </a:r>
            <a:r>
              <a:rPr lang="en-US" b="1" dirty="0">
                <a:solidFill>
                  <a:schemeClr val="tx2"/>
                </a:solidFill>
              </a:rPr>
              <a:t>User-producer </a:t>
            </a:r>
            <a:r>
              <a:rPr lang="en-US" b="1" dirty="0">
                <a:solidFill>
                  <a:srgbClr val="C00000"/>
                </a:solidFill>
              </a:rPr>
              <a:t>dialogue</a:t>
            </a:r>
            <a:endParaRPr lang="en-US" b="1" i="1" dirty="0">
              <a:solidFill>
                <a:srgbClr val="C00000"/>
              </a:solidFill>
            </a:endParaRPr>
          </a:p>
          <a:p>
            <a:pPr eaLnBrk="1" hangingPunct="1">
              <a:defRPr/>
            </a:pPr>
            <a:endParaRPr lang="en-US" b="1" dirty="0">
              <a:solidFill>
                <a:schemeClr val="tx2"/>
              </a:solidFill>
            </a:endParaRPr>
          </a:p>
          <a:p>
            <a:pPr eaLnBrk="1" hangingPunct="1">
              <a:spcBef>
                <a:spcPts val="0"/>
              </a:spcBef>
              <a:defRPr/>
            </a:pPr>
            <a:r>
              <a:rPr lang="en-US" b="1" dirty="0" smtClean="0">
                <a:solidFill>
                  <a:schemeClr val="tx2"/>
                </a:solidFill>
              </a:rPr>
              <a:t>Policy </a:t>
            </a:r>
            <a:r>
              <a:rPr lang="en-US" b="1" dirty="0">
                <a:solidFill>
                  <a:schemeClr val="tx2"/>
                </a:solidFill>
              </a:rPr>
              <a:t>makers </a:t>
            </a:r>
            <a:r>
              <a:rPr lang="en-US" b="1" dirty="0" smtClean="0">
                <a:solidFill>
                  <a:schemeClr val="tx2"/>
                </a:solidFill>
              </a:rPr>
              <a:t>might </a:t>
            </a:r>
            <a:r>
              <a:rPr lang="en-US" b="1" dirty="0">
                <a:solidFill>
                  <a:srgbClr val="C00000"/>
                </a:solidFill>
              </a:rPr>
              <a:t>not compromise </a:t>
            </a:r>
            <a:r>
              <a:rPr lang="en-US" b="1" dirty="0">
                <a:solidFill>
                  <a:schemeClr val="tx2"/>
                </a:solidFill>
              </a:rPr>
              <a:t>regarding </a:t>
            </a:r>
            <a:r>
              <a:rPr lang="en-US" b="1" dirty="0" smtClean="0">
                <a:solidFill>
                  <a:schemeClr val="tx2"/>
                </a:solidFill>
              </a:rPr>
              <a:t>the timing of outputs</a:t>
            </a:r>
            <a:endParaRPr lang="en-US" b="1" dirty="0">
              <a:solidFill>
                <a:schemeClr val="tx2"/>
              </a:solidFill>
            </a:endParaRPr>
          </a:p>
          <a:p>
            <a:pPr eaLnBrk="1" hangingPunct="1">
              <a:defRPr/>
            </a:pPr>
            <a:endParaRPr lang="en-US" b="1" dirty="0" smtClean="0">
              <a:solidFill>
                <a:schemeClr val="tx2"/>
              </a:solidFill>
            </a:endParaRPr>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11</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Third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1006191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The early statistical output </a:t>
            </a:r>
          </a:p>
        </p:txBody>
      </p:sp>
      <p:sp>
        <p:nvSpPr>
          <p:cNvPr id="28675" name="Rectangle 3"/>
          <p:cNvSpPr>
            <a:spLocks noGrp="1" noChangeArrowheads="1"/>
          </p:cNvSpPr>
          <p:nvPr>
            <p:ph idx="1"/>
          </p:nvPr>
        </p:nvSpPr>
        <p:spPr/>
        <p:txBody>
          <a:bodyPr/>
          <a:lstStyle/>
          <a:p>
            <a:pPr eaLnBrk="1" hangingPunct="1">
              <a:defRPr/>
            </a:pPr>
            <a:r>
              <a:rPr lang="en-US" b="1" dirty="0" smtClean="0">
                <a:solidFill>
                  <a:schemeClr val="tx2"/>
                </a:solidFill>
              </a:rPr>
              <a:t>The solution to make early output also ‘early’ input: </a:t>
            </a:r>
          </a:p>
          <a:p>
            <a:pPr lvl="1" eaLnBrk="1" hangingPunct="1">
              <a:defRPr/>
            </a:pPr>
            <a:endParaRPr lang="en-GB" dirty="0"/>
          </a:p>
          <a:p>
            <a:pPr lvl="1" eaLnBrk="1" hangingPunct="1">
              <a:defRPr/>
            </a:pPr>
            <a:r>
              <a:rPr lang="en-GB" dirty="0" smtClean="0"/>
              <a:t>Improved statistical production systems (making use of big data?) </a:t>
            </a:r>
          </a:p>
          <a:p>
            <a:pPr lvl="1" eaLnBrk="1" hangingPunct="1">
              <a:defRPr/>
            </a:pPr>
            <a:endParaRPr lang="en-GB" dirty="0" smtClean="0"/>
          </a:p>
          <a:p>
            <a:pPr lvl="1" eaLnBrk="1" hangingPunct="1">
              <a:defRPr/>
            </a:pPr>
            <a:r>
              <a:rPr lang="en-GB" dirty="0" smtClean="0"/>
              <a:t>Coordination at all levels (across and within)</a:t>
            </a:r>
          </a:p>
          <a:p>
            <a:pPr lvl="1" eaLnBrk="1" hangingPunct="1">
              <a:defRPr/>
            </a:pPr>
            <a:endParaRPr lang="en-GB" dirty="0" smtClean="0"/>
          </a:p>
          <a:p>
            <a:pPr lvl="1" eaLnBrk="1" hangingPunct="1">
              <a:defRPr/>
            </a:pPr>
            <a:r>
              <a:rPr lang="en-GB" dirty="0" smtClean="0"/>
              <a:t>Harmonisation of revision policies </a:t>
            </a:r>
            <a:r>
              <a:rPr lang="en-GB" dirty="0"/>
              <a:t>(across and within)</a:t>
            </a:r>
            <a:endParaRPr lang="en-GB" dirty="0" smtClean="0"/>
          </a:p>
          <a:p>
            <a:pPr lvl="1" eaLnBrk="1" hangingPunct="1">
              <a:defRPr/>
            </a:pPr>
            <a:endParaRPr lang="en-GB" dirty="0" smtClean="0"/>
          </a:p>
          <a:p>
            <a:pPr lvl="1" eaLnBrk="1" hangingPunct="1">
              <a:defRPr/>
            </a:pPr>
            <a:r>
              <a:rPr lang="en-GB" dirty="0" smtClean="0"/>
              <a:t>Communication/dialogue and (political) commitment  </a:t>
            </a:r>
          </a:p>
          <a:p>
            <a:pPr marL="300037" lvl="1" indent="0" eaLnBrk="1" hangingPunct="1">
              <a:buNone/>
              <a:defRPr/>
            </a:pPr>
            <a:endParaRPr lang="en-GB" dirty="0"/>
          </a:p>
          <a:p>
            <a:pPr marL="1587" indent="0" eaLnBrk="1" hangingPunct="1">
              <a:buNone/>
              <a:defRPr/>
            </a:pPr>
            <a:r>
              <a:rPr lang="en-GB" b="1" dirty="0">
                <a:solidFill>
                  <a:schemeClr val="tx2"/>
                </a:solidFill>
              </a:rPr>
              <a:t>But also keep in mind</a:t>
            </a:r>
            <a:r>
              <a:rPr lang="en-GB" b="1" dirty="0" smtClean="0">
                <a:solidFill>
                  <a:schemeClr val="tx2"/>
                </a:solidFill>
              </a:rPr>
              <a:t>:</a:t>
            </a:r>
          </a:p>
          <a:p>
            <a:pPr marL="1587" indent="0" eaLnBrk="1" hangingPunct="1">
              <a:buNone/>
              <a:defRPr/>
            </a:pPr>
            <a:endParaRPr lang="en-GB" b="1" dirty="0">
              <a:solidFill>
                <a:schemeClr val="tx2"/>
              </a:solidFill>
            </a:endParaRPr>
          </a:p>
          <a:p>
            <a:pPr lvl="1" eaLnBrk="1" hangingPunct="1">
              <a:defRPr/>
            </a:pPr>
            <a:r>
              <a:rPr lang="en-US" b="1" dirty="0" smtClean="0">
                <a:solidFill>
                  <a:schemeClr val="tx2"/>
                </a:solidFill>
              </a:rPr>
              <a:t>Need to have </a:t>
            </a:r>
            <a:r>
              <a:rPr lang="en-US" b="1" dirty="0" smtClean="0">
                <a:solidFill>
                  <a:srgbClr val="C00000"/>
                </a:solidFill>
              </a:rPr>
              <a:t>reliable </a:t>
            </a:r>
            <a:r>
              <a:rPr lang="en-US" b="1" dirty="0">
                <a:solidFill>
                  <a:srgbClr val="C00000"/>
                </a:solidFill>
              </a:rPr>
              <a:t>coverage and quality</a:t>
            </a:r>
          </a:p>
          <a:p>
            <a:pPr lvl="1" eaLnBrk="1" hangingPunct="1">
              <a:defRPr/>
            </a:pPr>
            <a:endParaRPr lang="en-US" b="1" dirty="0">
              <a:solidFill>
                <a:schemeClr val="tx2"/>
              </a:solidFill>
            </a:endParaRPr>
          </a:p>
          <a:p>
            <a:pPr lvl="1" eaLnBrk="1" hangingPunct="1">
              <a:defRPr/>
            </a:pPr>
            <a:r>
              <a:rPr lang="en-US" b="1" dirty="0">
                <a:solidFill>
                  <a:schemeClr val="tx2"/>
                </a:solidFill>
              </a:rPr>
              <a:t>The </a:t>
            </a:r>
            <a:r>
              <a:rPr lang="en-US" b="1" dirty="0">
                <a:solidFill>
                  <a:srgbClr val="C00000"/>
                </a:solidFill>
              </a:rPr>
              <a:t>value added </a:t>
            </a:r>
            <a:r>
              <a:rPr lang="en-US" b="1" dirty="0">
                <a:solidFill>
                  <a:schemeClr val="tx2"/>
                </a:solidFill>
              </a:rPr>
              <a:t>of statistical outputs</a:t>
            </a:r>
          </a:p>
          <a:p>
            <a:pPr eaLnBrk="1" hangingPunct="1">
              <a:defRPr/>
            </a:pPr>
            <a:endParaRPr lang="en-US" b="1" dirty="0">
              <a:solidFill>
                <a:schemeClr val="tx2"/>
              </a:solidFill>
            </a:endParaRPr>
          </a:p>
          <a:p>
            <a:pPr marL="300037" lvl="1" indent="0" eaLnBrk="1" hangingPunct="1">
              <a:buNone/>
              <a:defRPr/>
            </a:pPr>
            <a:r>
              <a:rPr lang="en-GB" dirty="0" smtClean="0"/>
              <a:t> </a:t>
            </a:r>
          </a:p>
          <a:p>
            <a:pPr marL="300037" lvl="1" indent="0" eaLnBrk="1" hangingPunct="1">
              <a:buNone/>
              <a:defRPr/>
            </a:pPr>
            <a:r>
              <a:rPr lang="en-GB" dirty="0" smtClean="0"/>
              <a:t> </a:t>
            </a:r>
            <a:endParaRPr lang="en-GB" dirty="0"/>
          </a:p>
          <a:p>
            <a:pPr lvl="1" eaLnBrk="1" hangingPunct="1">
              <a:defRPr/>
            </a:pPr>
            <a:endParaRPr lang="en-GB" dirty="0"/>
          </a:p>
          <a:p>
            <a:pPr lvl="1" eaLnBrk="1" hangingPunct="1">
              <a:defRPr/>
            </a:pPr>
            <a:endParaRPr lang="en-US" b="1" dirty="0" smtClean="0">
              <a:solidFill>
                <a:schemeClr val="tx2"/>
              </a:solidFill>
            </a:endParaRPr>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12</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Third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2720806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smtClean="0"/>
              <a:t>The early statistical output </a:t>
            </a:r>
          </a:p>
        </p:txBody>
      </p:sp>
      <p:sp>
        <p:nvSpPr>
          <p:cNvPr id="28675" name="Rectangle 3"/>
          <p:cNvSpPr>
            <a:spLocks noGrp="1" noChangeArrowheads="1"/>
          </p:cNvSpPr>
          <p:nvPr>
            <p:ph idx="1"/>
          </p:nvPr>
        </p:nvSpPr>
        <p:spPr/>
        <p:txBody>
          <a:bodyPr/>
          <a:lstStyle/>
          <a:p>
            <a:pPr eaLnBrk="1" hangingPunct="1">
              <a:defRPr/>
            </a:pPr>
            <a:r>
              <a:rPr lang="en-GB" b="1" dirty="0">
                <a:solidFill>
                  <a:schemeClr val="tx2"/>
                </a:solidFill>
              </a:rPr>
              <a:t>Specific questions:</a:t>
            </a:r>
          </a:p>
          <a:p>
            <a:pPr lvl="1" eaLnBrk="1" hangingPunct="1">
              <a:defRPr/>
            </a:pPr>
            <a:endParaRPr lang="en-GB" dirty="0" smtClean="0"/>
          </a:p>
          <a:p>
            <a:pPr lvl="1" eaLnBrk="1" hangingPunct="1">
              <a:defRPr/>
            </a:pPr>
            <a:r>
              <a:rPr lang="en-GB" dirty="0" smtClean="0"/>
              <a:t>How users can help producers to meet user requirements? </a:t>
            </a:r>
          </a:p>
          <a:p>
            <a:pPr lvl="1" eaLnBrk="1" hangingPunct="1">
              <a:defRPr/>
            </a:pPr>
            <a:endParaRPr lang="en-GB" dirty="0"/>
          </a:p>
          <a:p>
            <a:pPr lvl="1" eaLnBrk="1" hangingPunct="1">
              <a:defRPr/>
            </a:pPr>
            <a:r>
              <a:rPr lang="en-GB" dirty="0" smtClean="0"/>
              <a:t>How producers can help users? Shall we wait for the next legal act in official statistics?  </a:t>
            </a:r>
          </a:p>
          <a:p>
            <a:pPr lvl="1" eaLnBrk="1" hangingPunct="1">
              <a:defRPr/>
            </a:pPr>
            <a:endParaRPr lang="en-GB" dirty="0"/>
          </a:p>
          <a:p>
            <a:pPr lvl="1" eaLnBrk="1" hangingPunct="1">
              <a:defRPr/>
            </a:pPr>
            <a:r>
              <a:rPr lang="en-GB" dirty="0" smtClean="0"/>
              <a:t>Current tight </a:t>
            </a:r>
            <a:r>
              <a:rPr lang="en-GB" dirty="0" smtClean="0"/>
              <a:t>timelines, </a:t>
            </a:r>
            <a:r>
              <a:rPr lang="en-GB" dirty="0" smtClean="0"/>
              <a:t>rapidly changing economies, insufficient resources – is there a room to manoeuvre? </a:t>
            </a:r>
            <a:endParaRPr lang="en-GB" dirty="0"/>
          </a:p>
          <a:p>
            <a:pPr lvl="1" eaLnBrk="1" hangingPunct="1">
              <a:defRPr/>
            </a:pPr>
            <a:endParaRPr lang="en-GB" dirty="0" smtClean="0"/>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13</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Third presentation</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extLst>
      <p:ext uri="{BB962C8B-B14F-4D97-AF65-F5344CB8AC3E}">
        <p14:creationId xmlns:p14="http://schemas.microsoft.com/office/powerpoint/2010/main" val="2740572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p:txBody>
          <a:bodyPr/>
          <a:lstStyle/>
          <a:p>
            <a:pPr eaLnBrk="1" hangingPunct="1">
              <a:defRPr/>
            </a:pPr>
            <a:r>
              <a:rPr lang="en-GB" b="1" dirty="0" smtClean="0">
                <a:solidFill>
                  <a:schemeClr val="accent4"/>
                </a:solidFill>
              </a:rPr>
              <a:t>Timely estimates </a:t>
            </a:r>
            <a:r>
              <a:rPr lang="en-GB" b="1" dirty="0" smtClean="0">
                <a:solidFill>
                  <a:schemeClr val="tx2"/>
                </a:solidFill>
              </a:rPr>
              <a:t>of economic indicators are highly relevant</a:t>
            </a:r>
          </a:p>
          <a:p>
            <a:pPr eaLnBrk="1" hangingPunct="1">
              <a:defRPr/>
            </a:pPr>
            <a:r>
              <a:rPr lang="en-GB" b="1" dirty="0" smtClean="0">
                <a:solidFill>
                  <a:schemeClr val="accent4"/>
                </a:solidFill>
              </a:rPr>
              <a:t>Quality</a:t>
            </a:r>
            <a:r>
              <a:rPr lang="en-GB" b="1" dirty="0" smtClean="0">
                <a:solidFill>
                  <a:schemeClr val="tx2"/>
                </a:solidFill>
              </a:rPr>
              <a:t> is necessary -&gt; value added of official statistics  </a:t>
            </a:r>
          </a:p>
          <a:p>
            <a:pPr eaLnBrk="1" hangingPunct="1">
              <a:defRPr/>
            </a:pPr>
            <a:r>
              <a:rPr lang="en-GB" b="1" dirty="0" smtClean="0">
                <a:solidFill>
                  <a:schemeClr val="accent4"/>
                </a:solidFill>
              </a:rPr>
              <a:t>Communication</a:t>
            </a:r>
            <a:r>
              <a:rPr lang="en-GB" b="1" dirty="0" smtClean="0">
                <a:solidFill>
                  <a:schemeClr val="tx2"/>
                </a:solidFill>
              </a:rPr>
              <a:t> -&gt; user-producer dialogue</a:t>
            </a:r>
          </a:p>
          <a:p>
            <a:pPr eaLnBrk="1" hangingPunct="1">
              <a:defRPr/>
            </a:pPr>
            <a:r>
              <a:rPr lang="en-GB" b="1" dirty="0">
                <a:solidFill>
                  <a:schemeClr val="accent5"/>
                </a:solidFill>
              </a:rPr>
              <a:t>K</a:t>
            </a:r>
            <a:r>
              <a:rPr lang="en-GB" b="1" dirty="0" smtClean="0">
                <a:solidFill>
                  <a:schemeClr val="accent5"/>
                </a:solidFill>
              </a:rPr>
              <a:t>ey </a:t>
            </a:r>
            <a:r>
              <a:rPr lang="en-GB" b="1" dirty="0">
                <a:solidFill>
                  <a:schemeClr val="accent5"/>
                </a:solidFill>
              </a:rPr>
              <a:t>input </a:t>
            </a:r>
            <a:r>
              <a:rPr lang="en-GB" b="1" dirty="0">
                <a:solidFill>
                  <a:schemeClr val="tx2"/>
                </a:solidFill>
              </a:rPr>
              <a:t>for economic analysis, </a:t>
            </a:r>
            <a:r>
              <a:rPr lang="en-GB" b="1" dirty="0" smtClean="0">
                <a:solidFill>
                  <a:schemeClr val="tx2"/>
                </a:solidFill>
              </a:rPr>
              <a:t>monitoring, </a:t>
            </a:r>
            <a:r>
              <a:rPr lang="en-GB" b="1" dirty="0">
                <a:solidFill>
                  <a:schemeClr val="tx2"/>
                </a:solidFill>
              </a:rPr>
              <a:t>projections</a:t>
            </a:r>
            <a:endParaRPr lang="en-GB" b="1" dirty="0" smtClean="0">
              <a:solidFill>
                <a:schemeClr val="tx2"/>
              </a:solidFill>
            </a:endParaRPr>
          </a:p>
          <a:p>
            <a:pPr eaLnBrk="1" hangingPunct="1">
              <a:defRPr/>
            </a:pPr>
            <a:endParaRPr lang="en-GB" b="1" dirty="0" smtClean="0">
              <a:solidFill>
                <a:schemeClr val="tx2"/>
              </a:solidFill>
            </a:endParaRPr>
          </a:p>
          <a:p>
            <a:pPr eaLnBrk="1" hangingPunct="1">
              <a:defRPr/>
            </a:pPr>
            <a:r>
              <a:rPr lang="en-GB" b="1" dirty="0" smtClean="0">
                <a:solidFill>
                  <a:schemeClr val="tx2"/>
                </a:solidFill>
              </a:rPr>
              <a:t>General question:</a:t>
            </a:r>
            <a:endParaRPr lang="en-GB" b="1" dirty="0">
              <a:solidFill>
                <a:schemeClr val="tx2"/>
              </a:solidFill>
            </a:endParaRPr>
          </a:p>
          <a:p>
            <a:pPr lvl="1" eaLnBrk="1" hangingPunct="1">
              <a:defRPr/>
            </a:pPr>
            <a:endParaRPr lang="en-GB" dirty="0"/>
          </a:p>
          <a:p>
            <a:pPr marL="300037" lvl="1" indent="0" eaLnBrk="1" hangingPunct="1">
              <a:buNone/>
              <a:defRPr/>
            </a:pPr>
            <a:r>
              <a:rPr lang="en-GB"/>
              <a:t>	</a:t>
            </a:r>
            <a:r>
              <a:rPr lang="en-GB" smtClean="0"/>
              <a:t>Do </a:t>
            </a:r>
            <a:r>
              <a:rPr lang="en-GB" dirty="0" smtClean="0"/>
              <a:t>we miss out something? </a:t>
            </a:r>
            <a:endParaRPr lang="en-GB" dirty="0"/>
          </a:p>
          <a:p>
            <a:pPr lvl="1" eaLnBrk="1" hangingPunct="1">
              <a:defRPr/>
            </a:pPr>
            <a:endParaRPr lang="en-GB" dirty="0" smtClean="0"/>
          </a:p>
          <a:p>
            <a:pPr eaLnBrk="1" hangingPunct="1">
              <a:defRPr/>
            </a:pPr>
            <a:endParaRPr lang="en-GB" dirty="0" smtClean="0"/>
          </a:p>
        </p:txBody>
      </p:sp>
      <p:sp>
        <p:nvSpPr>
          <p:cNvPr id="18436"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dirty="0" smtClean="0">
              <a:solidFill>
                <a:srgbClr val="004B95"/>
              </a:solidFill>
            </a:endParaRPr>
          </a:p>
        </p:txBody>
      </p:sp>
      <p:sp>
        <p:nvSpPr>
          <p:cNvPr id="18437"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7F1C87EC-AC38-4467-B888-F7D1B1277D92}" type="slidenum">
              <a:rPr lang="en-GB" altLang="en-US" sz="900" smtClean="0">
                <a:solidFill>
                  <a:srgbClr val="585858"/>
                </a:solidFill>
                <a:cs typeface="ヒラギノ角ゴ Pro W3"/>
              </a:rPr>
              <a:pPr>
                <a:spcBef>
                  <a:spcPct val="0"/>
                </a:spcBef>
                <a:buClrTx/>
                <a:buFontTx/>
                <a:buNone/>
              </a:pPr>
              <a:t>14</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r>
              <a:rPr lang="en-GB" altLang="en-US" dirty="0" smtClean="0"/>
              <a:t>Conclusion and general </a:t>
            </a:r>
            <a:r>
              <a:rPr lang="en-GB" altLang="en-US" dirty="0"/>
              <a:t>questions </a:t>
            </a:r>
            <a:r>
              <a:rPr lang="en-GB" altLang="en-US" dirty="0" smtClean="0"/>
              <a:t> </a:t>
            </a:r>
            <a:endParaRPr lang="en-GB" dirty="0"/>
          </a:p>
        </p:txBody>
      </p:sp>
      <p:sp>
        <p:nvSpPr>
          <p:cNvPr id="18439"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18440"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
        <p:nvSpPr>
          <p:cNvPr id="2" name="Title 1"/>
          <p:cNvSpPr>
            <a:spLocks noGrp="1"/>
          </p:cNvSpPr>
          <p:nvPr>
            <p:ph type="title"/>
          </p:nvPr>
        </p:nvSpPr>
        <p:spPr/>
        <p:txBody>
          <a:bodyPr/>
          <a:lstStyle/>
          <a:p>
            <a:endParaRPr lang="en-GB"/>
          </a:p>
        </p:txBody>
      </p:sp>
    </p:spTree>
    <p:extLst>
      <p:ext uri="{BB962C8B-B14F-4D97-AF65-F5344CB8AC3E}">
        <p14:creationId xmlns:p14="http://schemas.microsoft.com/office/powerpoint/2010/main" val="2920923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en-GB" altLang="en-US" dirty="0" smtClean="0"/>
          </a:p>
        </p:txBody>
      </p:sp>
      <p:sp>
        <p:nvSpPr>
          <p:cNvPr id="30723" name="Rectangle 3"/>
          <p:cNvSpPr>
            <a:spLocks noGrp="1" noChangeArrowheads="1"/>
          </p:cNvSpPr>
          <p:nvPr>
            <p:ph idx="1"/>
          </p:nvPr>
        </p:nvSpPr>
        <p:spPr/>
        <p:txBody>
          <a:bodyPr/>
          <a:lstStyle/>
          <a:p>
            <a:pPr marL="0" indent="0" algn="ctr" eaLnBrk="1" hangingPunct="1">
              <a:buFontTx/>
              <a:buNone/>
            </a:pPr>
            <a:endParaRPr lang="en-GB" altLang="en-US" smtClean="0"/>
          </a:p>
          <a:p>
            <a:pPr marL="0" indent="0" algn="ctr" eaLnBrk="1" hangingPunct="1">
              <a:buFontTx/>
              <a:buNone/>
            </a:pPr>
            <a:endParaRPr lang="en-GB" altLang="en-US" smtClean="0"/>
          </a:p>
          <a:p>
            <a:pPr marL="0" indent="0" algn="ctr" eaLnBrk="1" hangingPunct="1">
              <a:buFontTx/>
              <a:buNone/>
            </a:pPr>
            <a:endParaRPr lang="en-GB" altLang="en-US" smtClean="0"/>
          </a:p>
          <a:p>
            <a:pPr marL="0" indent="0" algn="ctr" eaLnBrk="1" hangingPunct="1">
              <a:buFontTx/>
              <a:buNone/>
            </a:pPr>
            <a:r>
              <a:rPr lang="en-GB" altLang="en-US" smtClean="0"/>
              <a:t>Thank you for your attention!</a:t>
            </a:r>
          </a:p>
          <a:p>
            <a:pPr marL="0" indent="0" algn="ctr" eaLnBrk="1" hangingPunct="1">
              <a:buFontTx/>
              <a:buNone/>
            </a:pPr>
            <a:endParaRPr lang="en-GB" altLang="en-US" smtClean="0"/>
          </a:p>
        </p:txBody>
      </p:sp>
      <p:sp>
        <p:nvSpPr>
          <p:cNvPr id="30724" name="Footer Placeholder 3"/>
          <p:cNvSpPr>
            <a:spLocks noGrp="1"/>
          </p:cNvSpPr>
          <p:nvPr>
            <p:ph type="ftr" sz="quarter" idx="13"/>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fontAlgn="base">
              <a:spcBef>
                <a:spcPct val="0"/>
              </a:spcBef>
              <a:spcAft>
                <a:spcPct val="0"/>
              </a:spcAft>
              <a:buClrTx/>
              <a:buFontTx/>
              <a:buNone/>
            </a:pPr>
            <a:r>
              <a:rPr lang="en-US" altLang="en-US" sz="900" smtClean="0">
                <a:solidFill>
                  <a:srgbClr val="004B95"/>
                </a:solidFill>
              </a:rPr>
              <a:t>Discussion: Timely estimates of economic indicators</a:t>
            </a:r>
            <a:endParaRPr lang="en-GB" altLang="en-US" sz="900" smtClean="0">
              <a:solidFill>
                <a:srgbClr val="004B95"/>
              </a:solidFill>
            </a:endParaRPr>
          </a:p>
        </p:txBody>
      </p:sp>
      <p:sp>
        <p:nvSpPr>
          <p:cNvPr id="30725" name="Slide Number Placeholder 4"/>
          <p:cNvSpPr>
            <a:spLocks noGrp="1"/>
          </p:cNvSpPr>
          <p:nvPr>
            <p:ph type="sldNum" sz="quarter" idx="14"/>
          </p:nvPr>
        </p:nvSpPr>
        <p:spPr>
          <a:noFill/>
        </p:spPr>
        <p:txBody>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0"/>
              </a:spcBef>
              <a:buClrTx/>
              <a:buFontTx/>
              <a:buNone/>
            </a:pPr>
            <a:fld id="{DB694231-6545-4F9F-8616-D9429F700D5E}" type="slidenum">
              <a:rPr lang="en-GB" altLang="en-US" sz="900" smtClean="0">
                <a:solidFill>
                  <a:srgbClr val="585858"/>
                </a:solidFill>
                <a:cs typeface="ヒラギノ角ゴ Pro W3"/>
              </a:rPr>
              <a:pPr>
                <a:spcBef>
                  <a:spcPct val="0"/>
                </a:spcBef>
                <a:buClrTx/>
                <a:buFontTx/>
                <a:buNone/>
              </a:pPr>
              <a:t>15</a:t>
            </a:fld>
            <a:endParaRPr lang="en-GB" altLang="en-US" sz="900" smtClean="0">
              <a:solidFill>
                <a:srgbClr val="585858"/>
              </a:solidFill>
              <a:cs typeface="ヒラギノ角ゴ Pro W3"/>
            </a:endParaRPr>
          </a:p>
        </p:txBody>
      </p:sp>
      <p:sp>
        <p:nvSpPr>
          <p:cNvPr id="9" name="Text Placeholder 8"/>
          <p:cNvSpPr>
            <a:spLocks noGrp="1"/>
          </p:cNvSpPr>
          <p:nvPr>
            <p:ph type="body" sz="quarter" idx="12"/>
          </p:nvPr>
        </p:nvSpPr>
        <p:spPr>
          <a:xfrm>
            <a:off x="273050" y="115888"/>
            <a:ext cx="8547100" cy="360362"/>
          </a:xfrm>
        </p:spPr>
        <p:txBody>
          <a:bodyPr/>
          <a:lstStyle/>
          <a:p>
            <a:pPr eaLnBrk="1" hangingPunct="1">
              <a:defRPr/>
            </a:pPr>
            <a:endParaRPr lang="en-GB"/>
          </a:p>
        </p:txBody>
      </p:sp>
      <p:sp>
        <p:nvSpPr>
          <p:cNvPr id="30727" name="Classification"/>
          <p:cNvSpPr txBox="1">
            <a:spLocks noChangeArrowheads="1"/>
          </p:cNvSpPr>
          <p:nvPr/>
        </p:nvSpPr>
        <p:spPr bwMode="auto">
          <a:xfrm>
            <a:off x="7019925" y="127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ECB-UNRESTRICTED</a:t>
            </a:r>
          </a:p>
        </p:txBody>
      </p:sp>
      <p:sp>
        <p:nvSpPr>
          <p:cNvPr id="30728" name="DocumentStatus"/>
          <p:cNvSpPr txBox="1">
            <a:spLocks noChangeArrowheads="1"/>
          </p:cNvSpPr>
          <p:nvPr/>
        </p:nvSpPr>
        <p:spPr bwMode="auto">
          <a:xfrm>
            <a:off x="7019925" y="2540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lr>
                <a:schemeClr val="tx2"/>
              </a:buClr>
              <a:buChar char="•"/>
              <a:defRPr sz="2200">
                <a:solidFill>
                  <a:schemeClr val="tx1"/>
                </a:solidFill>
                <a:latin typeface="Arial" pitchFamily="34" charset="0"/>
                <a:cs typeface="Arial" pitchFamily="34" charset="0"/>
              </a:defRPr>
            </a:lvl1pPr>
            <a:lvl2pPr marL="742950" indent="-285750">
              <a:buChar char="–"/>
              <a:defRPr>
                <a:solidFill>
                  <a:schemeClr val="tx1"/>
                </a:solidFill>
                <a:latin typeface="Arial" pitchFamily="34" charset="0"/>
                <a:cs typeface="Arial" pitchFamily="34" charset="0"/>
              </a:defRPr>
            </a:lvl2pPr>
            <a:lvl3pPr marL="1143000" indent="-228600">
              <a:buChar char="•"/>
              <a:defRPr sz="1600">
                <a:solidFill>
                  <a:schemeClr val="tx1"/>
                </a:solidFill>
                <a:latin typeface="Arial" pitchFamily="34" charset="0"/>
                <a:cs typeface="Arial" pitchFamily="34" charset="0"/>
              </a:defRPr>
            </a:lvl3pPr>
            <a:lvl4pPr marL="1600200" indent="-228600">
              <a:buChar char="–"/>
              <a:defRPr sz="1600">
                <a:solidFill>
                  <a:schemeClr val="tx1"/>
                </a:solidFill>
                <a:latin typeface="Arial" pitchFamily="34" charset="0"/>
                <a:cs typeface="Arial" pitchFamily="34" charset="0"/>
              </a:defRPr>
            </a:lvl4pPr>
            <a:lvl5pPr marL="2057400" indent="-22860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r" eaLnBrk="1" hangingPunct="1">
              <a:spcBef>
                <a:spcPct val="0"/>
              </a:spcBef>
              <a:buClrTx/>
              <a:buFontTx/>
              <a:buNone/>
            </a:pPr>
            <a:r>
              <a:rPr lang="en-GB" altLang="en-US" sz="700" b="1">
                <a:solidFill>
                  <a:srgbClr val="FFFFFF"/>
                </a:solidFill>
              </a:rPr>
              <a:t>DRAFT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CB Default">
  <a:themeElements>
    <a:clrScheme name="ECB default presentation">
      <a:dk1>
        <a:srgbClr val="585858"/>
      </a:dk1>
      <a:lt1>
        <a:srgbClr val="FFFFFF"/>
      </a:lt1>
      <a:dk2>
        <a:srgbClr val="003399"/>
      </a:dk2>
      <a:lt2>
        <a:srgbClr val="BEBEBE"/>
      </a:lt2>
      <a:accent1>
        <a:srgbClr val="003399"/>
      </a:accent1>
      <a:accent2>
        <a:srgbClr val="4078B8"/>
      </a:accent2>
      <a:accent3>
        <a:srgbClr val="000066"/>
      </a:accent3>
      <a:accent4>
        <a:srgbClr val="008080"/>
      </a:accent4>
      <a:accent5>
        <a:srgbClr val="A50021"/>
      </a:accent5>
      <a:accent6>
        <a:srgbClr val="00005C"/>
      </a:accent6>
      <a:hlink>
        <a:srgbClr val="008080"/>
      </a:hlink>
      <a:folHlink>
        <a:srgbClr val="A50021"/>
      </a:folHlink>
    </a:clrScheme>
    <a:fontScheme name="5_Leere Präsentation">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ea typeface="ヒラギノ角ゴ Pro W3" pitchFamily="-64" charset="-128"/>
          </a:defRPr>
        </a:defPPr>
      </a:lstStyle>
    </a:spDef>
    <a:lnDef>
      <a:spPr bwMode="auto">
        <a:xfrm>
          <a:off x="0" y="0"/>
          <a:ext cx="1" cy="1"/>
        </a:xfrm>
        <a:custGeom>
          <a:avLst/>
          <a:gdLst/>
          <a:ahLst/>
          <a:cxnLst/>
          <a:rect l="0" t="0" r="0" b="0"/>
          <a:pathLst/>
        </a:custGeom>
        <a:solidFill>
          <a:schemeClr val="tx2"/>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ea typeface="ヒラギノ角ゴ Pro W3" pitchFamily="-64" charset="-128"/>
          </a:defRPr>
        </a:defPPr>
      </a:lstStyle>
    </a:lnDef>
  </a:objectDefaults>
  <a:extraClrSchemeLst>
    <a:extraClrScheme>
      <a:clrScheme name="5_Leere Präsentation 1">
        <a:dk1>
          <a:srgbClr val="585858"/>
        </a:dk1>
        <a:lt1>
          <a:srgbClr val="FFFFFF"/>
        </a:lt1>
        <a:dk2>
          <a:srgbClr val="003399"/>
        </a:dk2>
        <a:lt2>
          <a:srgbClr val="BEBEBE"/>
        </a:lt2>
        <a:accent1>
          <a:srgbClr val="4078B8"/>
        </a:accent1>
        <a:accent2>
          <a:srgbClr val="000066"/>
        </a:accent2>
        <a:accent3>
          <a:srgbClr val="FFFFFF"/>
        </a:accent3>
        <a:accent4>
          <a:srgbClr val="4A4A4A"/>
        </a:accent4>
        <a:accent5>
          <a:srgbClr val="AFBED8"/>
        </a:accent5>
        <a:accent6>
          <a:srgbClr val="00005C"/>
        </a:accent6>
        <a:hlink>
          <a:srgbClr val="008080"/>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CB default presentation">
    <a:dk1>
      <a:srgbClr val="585858"/>
    </a:dk1>
    <a:lt1>
      <a:srgbClr val="FFFFFF"/>
    </a:lt1>
    <a:dk2>
      <a:srgbClr val="003399"/>
    </a:dk2>
    <a:lt2>
      <a:srgbClr val="BEBEBE"/>
    </a:lt2>
    <a:accent1>
      <a:srgbClr val="003399"/>
    </a:accent1>
    <a:accent2>
      <a:srgbClr val="4078B8"/>
    </a:accent2>
    <a:accent3>
      <a:srgbClr val="000066"/>
    </a:accent3>
    <a:accent4>
      <a:srgbClr val="008080"/>
    </a:accent4>
    <a:accent5>
      <a:srgbClr val="A50021"/>
    </a:accent5>
    <a:accent6>
      <a:srgbClr val="00005C"/>
    </a:accent6>
    <a:hlink>
      <a:srgbClr val="008080"/>
    </a:hlink>
    <a:folHlink>
      <a:srgbClr val="A50021"/>
    </a:folHlink>
  </a:clrScheme>
  <a:fontScheme name="5_Leere Präsentation">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ECB default presentation">
    <a:dk1>
      <a:srgbClr val="585858"/>
    </a:dk1>
    <a:lt1>
      <a:srgbClr val="FFFFFF"/>
    </a:lt1>
    <a:dk2>
      <a:srgbClr val="003399"/>
    </a:dk2>
    <a:lt2>
      <a:srgbClr val="BEBEBE"/>
    </a:lt2>
    <a:accent1>
      <a:srgbClr val="003399"/>
    </a:accent1>
    <a:accent2>
      <a:srgbClr val="4078B8"/>
    </a:accent2>
    <a:accent3>
      <a:srgbClr val="000066"/>
    </a:accent3>
    <a:accent4>
      <a:srgbClr val="008080"/>
    </a:accent4>
    <a:accent5>
      <a:srgbClr val="A50021"/>
    </a:accent5>
    <a:accent6>
      <a:srgbClr val="00005C"/>
    </a:accent6>
    <a:hlink>
      <a:srgbClr val="008080"/>
    </a:hlink>
    <a:folHlink>
      <a:srgbClr val="A50021"/>
    </a:folHlink>
  </a:clrScheme>
  <a:fontScheme name="5_Leere Präsentation">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5298</TotalTime>
  <Words>1032</Words>
  <Application>Microsoft Office PowerPoint</Application>
  <PresentationFormat>On-screen Show (4:3)</PresentationFormat>
  <Paragraphs>219</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ECB Default</vt:lpstr>
      <vt:lpstr>Discussion: Timely estimates of economic indicators   – Session C3 –   </vt:lpstr>
      <vt:lpstr>Initial thoughts </vt:lpstr>
      <vt:lpstr>Three presentations </vt:lpstr>
      <vt:lpstr>GDP flash estimates </vt:lpstr>
      <vt:lpstr>Euro area estimates for the GDP</vt:lpstr>
      <vt:lpstr>GDP publications and revisions</vt:lpstr>
      <vt:lpstr>GDP flash estimates </vt:lpstr>
      <vt:lpstr>Monthly volumes for trade and services</vt:lpstr>
      <vt:lpstr>Monthly volumes for trade and services</vt:lpstr>
      <vt:lpstr>Monthly volumes for trade and services</vt:lpstr>
      <vt:lpstr>The early statistical output </vt:lpstr>
      <vt:lpstr>The early statistical output </vt:lpstr>
      <vt:lpstr>The early statistical output </vt:lpstr>
      <vt:lpstr>PowerPoint Presentation</vt:lpstr>
      <vt:lpstr>PowerPoint Presentation</vt:lpstr>
    </vt:vector>
  </TitlesOfParts>
  <Company>European Central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Bertram, Britta</dc:creator>
  <cp:lastModifiedBy>Kosekova, Stanimira</cp:lastModifiedBy>
  <cp:revision>105</cp:revision>
  <cp:lastPrinted>2016-10-07T13:17:28Z</cp:lastPrinted>
  <dcterms:created xsi:type="dcterms:W3CDTF">2013-04-23T12:27:02Z</dcterms:created>
  <dcterms:modified xsi:type="dcterms:W3CDTF">2016-10-19T22:34:35Z</dcterms:modified>
</cp:coreProperties>
</file>