
<file path=[Content_Types].xml><?xml version="1.0" encoding="utf-8"?>
<Types xmlns="http://schemas.openxmlformats.org/package/2006/content-types">
  <Default Extension="png" ContentType="image/pn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7" r:id="rId2"/>
    <p:sldId id="344" r:id="rId3"/>
    <p:sldId id="341" r:id="rId4"/>
    <p:sldId id="340" r:id="rId5"/>
    <p:sldId id="351" r:id="rId6"/>
    <p:sldId id="337" r:id="rId7"/>
    <p:sldId id="347" r:id="rId8"/>
    <p:sldId id="348" r:id="rId9"/>
    <p:sldId id="349" r:id="rId10"/>
    <p:sldId id="346" r:id="rId11"/>
    <p:sldId id="350" r:id="rId12"/>
    <p:sldId id="352" r:id="rId13"/>
    <p:sldId id="356" r:id="rId14"/>
    <p:sldId id="353" r:id="rId15"/>
    <p:sldId id="354" r:id="rId16"/>
    <p:sldId id="355" r:id="rId17"/>
    <p:sldId id="357" r:id="rId18"/>
    <p:sldId id="371" r:id="rId19"/>
    <p:sldId id="368" r:id="rId20"/>
    <p:sldId id="369" r:id="rId21"/>
    <p:sldId id="370" r:id="rId22"/>
    <p:sldId id="372" r:id="rId23"/>
    <p:sldId id="359" r:id="rId24"/>
    <p:sldId id="360" r:id="rId25"/>
    <p:sldId id="361" r:id="rId26"/>
    <p:sldId id="362" r:id="rId27"/>
    <p:sldId id="373" r:id="rId28"/>
    <p:sldId id="363" r:id="rId29"/>
    <p:sldId id="364" r:id="rId30"/>
    <p:sldId id="365" r:id="rId31"/>
    <p:sldId id="366" r:id="rId32"/>
    <p:sldId id="367" r:id="rId33"/>
  </p:sldIdLst>
  <p:sldSz cx="9144000" cy="6858000" type="screen4x3"/>
  <p:notesSz cx="7099300" cy="10234613"/>
  <p:defaultTextStyle>
    <a:defPPr>
      <a:defRPr lang="de-DE"/>
    </a:defPPr>
    <a:lvl1pPr algn="l" rtl="0" eaLnBrk="0" fontAlgn="base" hangingPunct="0">
      <a:spcBef>
        <a:spcPct val="0"/>
      </a:spcBef>
      <a:spcAft>
        <a:spcPct val="0"/>
      </a:spcAft>
      <a:defRPr sz="1000" b="1" kern="1200">
        <a:solidFill>
          <a:schemeClr val="bg2"/>
        </a:solidFill>
        <a:latin typeface="Microsoft Sans Serif" panose="020B0604020202020204" pitchFamily="34" charset="0"/>
        <a:ea typeface="+mn-ea"/>
        <a:cs typeface="+mn-cs"/>
      </a:defRPr>
    </a:lvl1pPr>
    <a:lvl2pPr marL="457200" algn="l" rtl="0" eaLnBrk="0" fontAlgn="base" hangingPunct="0">
      <a:spcBef>
        <a:spcPct val="0"/>
      </a:spcBef>
      <a:spcAft>
        <a:spcPct val="0"/>
      </a:spcAft>
      <a:defRPr sz="1000" b="1" kern="1200">
        <a:solidFill>
          <a:schemeClr val="bg2"/>
        </a:solidFill>
        <a:latin typeface="Microsoft Sans Serif" panose="020B0604020202020204" pitchFamily="34" charset="0"/>
        <a:ea typeface="+mn-ea"/>
        <a:cs typeface="+mn-cs"/>
      </a:defRPr>
    </a:lvl2pPr>
    <a:lvl3pPr marL="914400" algn="l" rtl="0" eaLnBrk="0" fontAlgn="base" hangingPunct="0">
      <a:spcBef>
        <a:spcPct val="0"/>
      </a:spcBef>
      <a:spcAft>
        <a:spcPct val="0"/>
      </a:spcAft>
      <a:defRPr sz="1000" b="1" kern="1200">
        <a:solidFill>
          <a:schemeClr val="bg2"/>
        </a:solidFill>
        <a:latin typeface="Microsoft Sans Serif" panose="020B0604020202020204" pitchFamily="34" charset="0"/>
        <a:ea typeface="+mn-ea"/>
        <a:cs typeface="+mn-cs"/>
      </a:defRPr>
    </a:lvl3pPr>
    <a:lvl4pPr marL="1371600" algn="l" rtl="0" eaLnBrk="0" fontAlgn="base" hangingPunct="0">
      <a:spcBef>
        <a:spcPct val="0"/>
      </a:spcBef>
      <a:spcAft>
        <a:spcPct val="0"/>
      </a:spcAft>
      <a:defRPr sz="1000" b="1" kern="1200">
        <a:solidFill>
          <a:schemeClr val="bg2"/>
        </a:solidFill>
        <a:latin typeface="Microsoft Sans Serif" panose="020B0604020202020204" pitchFamily="34" charset="0"/>
        <a:ea typeface="+mn-ea"/>
        <a:cs typeface="+mn-cs"/>
      </a:defRPr>
    </a:lvl4pPr>
    <a:lvl5pPr marL="1828800" algn="l" rtl="0" eaLnBrk="0" fontAlgn="base" hangingPunct="0">
      <a:spcBef>
        <a:spcPct val="0"/>
      </a:spcBef>
      <a:spcAft>
        <a:spcPct val="0"/>
      </a:spcAft>
      <a:defRPr sz="1000" b="1" kern="1200">
        <a:solidFill>
          <a:schemeClr val="bg2"/>
        </a:solidFill>
        <a:latin typeface="Microsoft Sans Serif" panose="020B0604020202020204" pitchFamily="34" charset="0"/>
        <a:ea typeface="+mn-ea"/>
        <a:cs typeface="+mn-cs"/>
      </a:defRPr>
    </a:lvl5pPr>
    <a:lvl6pPr marL="2286000" algn="l" defTabSz="914400" rtl="0" eaLnBrk="1" latinLnBrk="0" hangingPunct="1">
      <a:defRPr sz="1000" b="1" kern="1200">
        <a:solidFill>
          <a:schemeClr val="bg2"/>
        </a:solidFill>
        <a:latin typeface="Microsoft Sans Serif" panose="020B0604020202020204" pitchFamily="34" charset="0"/>
        <a:ea typeface="+mn-ea"/>
        <a:cs typeface="+mn-cs"/>
      </a:defRPr>
    </a:lvl6pPr>
    <a:lvl7pPr marL="2743200" algn="l" defTabSz="914400" rtl="0" eaLnBrk="1" latinLnBrk="0" hangingPunct="1">
      <a:defRPr sz="1000" b="1" kern="1200">
        <a:solidFill>
          <a:schemeClr val="bg2"/>
        </a:solidFill>
        <a:latin typeface="Microsoft Sans Serif" panose="020B0604020202020204" pitchFamily="34" charset="0"/>
        <a:ea typeface="+mn-ea"/>
        <a:cs typeface="+mn-cs"/>
      </a:defRPr>
    </a:lvl7pPr>
    <a:lvl8pPr marL="3200400" algn="l" defTabSz="914400" rtl="0" eaLnBrk="1" latinLnBrk="0" hangingPunct="1">
      <a:defRPr sz="1000" b="1" kern="1200">
        <a:solidFill>
          <a:schemeClr val="bg2"/>
        </a:solidFill>
        <a:latin typeface="Microsoft Sans Serif" panose="020B0604020202020204" pitchFamily="34" charset="0"/>
        <a:ea typeface="+mn-ea"/>
        <a:cs typeface="+mn-cs"/>
      </a:defRPr>
    </a:lvl8pPr>
    <a:lvl9pPr marL="3657600" algn="l" defTabSz="914400" rtl="0" eaLnBrk="1" latinLnBrk="0" hangingPunct="1">
      <a:defRPr sz="1000" b="1" kern="1200">
        <a:solidFill>
          <a:schemeClr val="bg2"/>
        </a:solidFill>
        <a:latin typeface="Microsoft Sans Serif"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gen" initials="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F1FF"/>
    <a:srgbClr val="8B94B1"/>
    <a:srgbClr val="A8AFC7"/>
    <a:srgbClr val="CDD4E2"/>
    <a:srgbClr val="0B2A51"/>
    <a:srgbClr val="001D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4" autoAdjust="0"/>
    <p:restoredTop sz="65819" autoAdjust="0"/>
  </p:normalViewPr>
  <p:slideViewPr>
    <p:cSldViewPr>
      <p:cViewPr varScale="1">
        <p:scale>
          <a:sx n="80" d="100"/>
          <a:sy n="80" d="100"/>
        </p:scale>
        <p:origin x="2388" y="60"/>
      </p:cViewPr>
      <p:guideLst>
        <p:guide orient="horz" pos="2160"/>
        <p:guide pos="2880"/>
      </p:guideLst>
    </p:cSldViewPr>
  </p:slideViewPr>
  <p:outlineViewPr>
    <p:cViewPr>
      <p:scale>
        <a:sx n="33" d="100"/>
        <a:sy n="33" d="100"/>
      </p:scale>
      <p:origin x="0" y="-2835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F:\Dropbox\lolololo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percentStacked"/>
        <c:varyColors val="0"/>
        <c:ser>
          <c:idx val="0"/>
          <c:order val="0"/>
          <c:tx>
            <c:strRef>
              <c:f>Tabelle1!$A$2</c:f>
              <c:strCache>
                <c:ptCount val="1"/>
                <c:pt idx="0">
                  <c:v>ICT sig. better than DQ</c:v>
                </c:pt>
              </c:strCache>
            </c:strRef>
          </c:tx>
          <c:spPr>
            <a:solidFill>
              <a:schemeClr val="accent1">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Calibri "/>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Ref>
              <c:f>Tabelle1!$C$2</c:f>
              <c:numCache>
                <c:formatCode>0%</c:formatCode>
                <c:ptCount val="1"/>
                <c:pt idx="0">
                  <c:v>0.4861111111111111</c:v>
                </c:pt>
              </c:numCache>
            </c:numRef>
          </c:val>
        </c:ser>
        <c:ser>
          <c:idx val="1"/>
          <c:order val="1"/>
          <c:tx>
            <c:strRef>
              <c:f>Tabelle1!$A$3</c:f>
              <c:strCache>
                <c:ptCount val="1"/>
                <c:pt idx="0">
                  <c:v>ICT better than DQ </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ysClr val="windowText" lastClr="000000"/>
                    </a:solidFill>
                    <a:latin typeface="Calibri "/>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Ref>
              <c:f>Tabelle1!$C$3</c:f>
              <c:numCache>
                <c:formatCode>0%</c:formatCode>
                <c:ptCount val="1"/>
                <c:pt idx="0">
                  <c:v>0.19444444444444445</c:v>
                </c:pt>
              </c:numCache>
            </c:numRef>
          </c:val>
        </c:ser>
        <c:ser>
          <c:idx val="2"/>
          <c:order val="2"/>
          <c:tx>
            <c:strRef>
              <c:f>Tabelle1!$A$4</c:f>
              <c:strCache>
                <c:ptCount val="1"/>
                <c:pt idx="0">
                  <c:v>ICT worse than DQ</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ysClr val="windowText" lastClr="000000"/>
                    </a:solidFill>
                    <a:latin typeface="Calibri "/>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Ref>
              <c:f>Tabelle1!$C$4</c:f>
              <c:numCache>
                <c:formatCode>0%</c:formatCode>
                <c:ptCount val="1"/>
                <c:pt idx="0">
                  <c:v>0.21296296296296297</c:v>
                </c:pt>
              </c:numCache>
            </c:numRef>
          </c:val>
        </c:ser>
        <c:ser>
          <c:idx val="3"/>
          <c:order val="3"/>
          <c:tx>
            <c:strRef>
              <c:f>Tabelle1!$A$5</c:f>
              <c:strCache>
                <c:ptCount val="1"/>
                <c:pt idx="0">
                  <c:v>ICT sig. worse than DQ</c:v>
                </c:pt>
              </c:strCache>
            </c:strRef>
          </c:tx>
          <c:spPr>
            <a:solidFill>
              <a:schemeClr val="accent1">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ysClr val="windowText" lastClr="000000"/>
                    </a:solidFill>
                    <a:latin typeface="Calibri "/>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val>
            <c:numRef>
              <c:f>Tabelle1!$C$5</c:f>
              <c:numCache>
                <c:formatCode>0%</c:formatCode>
                <c:ptCount val="1"/>
                <c:pt idx="0">
                  <c:v>0.10648148148148148</c:v>
                </c:pt>
              </c:numCache>
            </c:numRef>
          </c:val>
        </c:ser>
        <c:dLbls>
          <c:dLblPos val="ctr"/>
          <c:showLegendKey val="0"/>
          <c:showVal val="1"/>
          <c:showCatName val="0"/>
          <c:showSerName val="0"/>
          <c:showPercent val="0"/>
          <c:showBubbleSize val="0"/>
        </c:dLbls>
        <c:gapWidth val="79"/>
        <c:overlap val="100"/>
        <c:axId val="333111136"/>
        <c:axId val="333111528"/>
      </c:barChart>
      <c:catAx>
        <c:axId val="33311113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33111528"/>
        <c:crosses val="autoZero"/>
        <c:auto val="1"/>
        <c:lblAlgn val="ctr"/>
        <c:lblOffset val="100"/>
        <c:noMultiLvlLbl val="0"/>
      </c:catAx>
      <c:valAx>
        <c:axId val="333111528"/>
        <c:scaling>
          <c:orientation val="minMax"/>
        </c:scaling>
        <c:delete val="1"/>
        <c:axPos val="b"/>
        <c:numFmt formatCode="0%" sourceLinked="1"/>
        <c:majorTickMark val="none"/>
        <c:minorTickMark val="none"/>
        <c:tickLblPos val="nextTo"/>
        <c:crossAx val="3331111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77321" cy="5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t" anchorCtr="0" compatLnSpc="1">
            <a:prstTxWarp prst="textNoShape">
              <a:avLst/>
            </a:prstTxWarp>
          </a:bodyPr>
          <a:lstStyle>
            <a:lvl1pPr defTabSz="989723" eaLnBrk="1" hangingPunct="1">
              <a:defRPr sz="1300" b="0">
                <a:solidFill>
                  <a:schemeClr val="tx1"/>
                </a:solidFill>
                <a:latin typeface="Times New Roman" panose="02020603050405020304" pitchFamily="18" charset="0"/>
              </a:defRPr>
            </a:lvl1pPr>
          </a:lstStyle>
          <a:p>
            <a:pPr>
              <a:defRPr/>
            </a:pPr>
            <a:endParaRPr lang="de-DE"/>
          </a:p>
        </p:txBody>
      </p:sp>
      <p:sp>
        <p:nvSpPr>
          <p:cNvPr id="11267" name="Rectangle 3"/>
          <p:cNvSpPr>
            <a:spLocks noGrp="1" noChangeArrowheads="1"/>
          </p:cNvSpPr>
          <p:nvPr>
            <p:ph type="dt" sz="quarter" idx="1"/>
          </p:nvPr>
        </p:nvSpPr>
        <p:spPr bwMode="auto">
          <a:xfrm>
            <a:off x="4021979" y="0"/>
            <a:ext cx="3077321" cy="5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t" anchorCtr="0" compatLnSpc="1">
            <a:prstTxWarp prst="textNoShape">
              <a:avLst/>
            </a:prstTxWarp>
          </a:bodyPr>
          <a:lstStyle>
            <a:lvl1pPr algn="r" defTabSz="989723" eaLnBrk="1" hangingPunct="1">
              <a:defRPr sz="1300" b="0">
                <a:solidFill>
                  <a:schemeClr val="tx1"/>
                </a:solidFill>
                <a:latin typeface="Times New Roman" panose="02020603050405020304" pitchFamily="18" charset="0"/>
              </a:defRPr>
            </a:lvl1pPr>
          </a:lstStyle>
          <a:p>
            <a:pPr>
              <a:defRPr/>
            </a:pPr>
            <a:endParaRPr lang="de-DE"/>
          </a:p>
        </p:txBody>
      </p:sp>
      <p:sp>
        <p:nvSpPr>
          <p:cNvPr id="11268" name="Rectangle 4"/>
          <p:cNvSpPr>
            <a:spLocks noGrp="1" noChangeArrowheads="1"/>
          </p:cNvSpPr>
          <p:nvPr>
            <p:ph type="ftr" sz="quarter" idx="2"/>
          </p:nvPr>
        </p:nvSpPr>
        <p:spPr bwMode="auto">
          <a:xfrm>
            <a:off x="0" y="9724028"/>
            <a:ext cx="3077321" cy="5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b" anchorCtr="0" compatLnSpc="1">
            <a:prstTxWarp prst="textNoShape">
              <a:avLst/>
            </a:prstTxWarp>
          </a:bodyPr>
          <a:lstStyle>
            <a:lvl1pPr defTabSz="989723" eaLnBrk="1" hangingPunct="1">
              <a:defRPr sz="1300" b="0">
                <a:solidFill>
                  <a:schemeClr val="tx1"/>
                </a:solidFill>
                <a:latin typeface="Times New Roman" panose="02020603050405020304" pitchFamily="18" charset="0"/>
              </a:defRPr>
            </a:lvl1pPr>
          </a:lstStyle>
          <a:p>
            <a:pPr>
              <a:defRPr/>
            </a:pPr>
            <a:endParaRPr lang="de-DE"/>
          </a:p>
        </p:txBody>
      </p:sp>
      <p:sp>
        <p:nvSpPr>
          <p:cNvPr id="11269" name="Rectangle 5"/>
          <p:cNvSpPr>
            <a:spLocks noGrp="1" noChangeArrowheads="1"/>
          </p:cNvSpPr>
          <p:nvPr>
            <p:ph type="sldNum" sz="quarter" idx="3"/>
          </p:nvPr>
        </p:nvSpPr>
        <p:spPr bwMode="auto">
          <a:xfrm>
            <a:off x="4021979" y="9724028"/>
            <a:ext cx="3077321" cy="5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b" anchorCtr="0" compatLnSpc="1">
            <a:prstTxWarp prst="textNoShape">
              <a:avLst/>
            </a:prstTxWarp>
          </a:bodyPr>
          <a:lstStyle>
            <a:lvl1pPr algn="r" defTabSz="989723" eaLnBrk="1" hangingPunct="1">
              <a:defRPr sz="1300" b="0">
                <a:solidFill>
                  <a:schemeClr val="tx1"/>
                </a:solidFill>
                <a:latin typeface="Times New Roman" panose="02020603050405020304" pitchFamily="18" charset="0"/>
              </a:defRPr>
            </a:lvl1pPr>
          </a:lstStyle>
          <a:p>
            <a:pPr>
              <a:defRPr/>
            </a:pPr>
            <a:fld id="{DEB79A6B-80CA-4D12-9AF3-4D079F3D7BC9}" type="slidenum">
              <a:rPr lang="de-DE"/>
              <a:pPr>
                <a:defRPr/>
              </a:pPr>
              <a:t>‹Nr.›</a:t>
            </a:fld>
            <a:endParaRPr lang="de-DE"/>
          </a:p>
        </p:txBody>
      </p:sp>
    </p:spTree>
    <p:extLst>
      <p:ext uri="{BB962C8B-B14F-4D97-AF65-F5344CB8AC3E}">
        <p14:creationId xmlns:p14="http://schemas.microsoft.com/office/powerpoint/2010/main" val="14147666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7321" cy="5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t" anchorCtr="0" compatLnSpc="1">
            <a:prstTxWarp prst="textNoShape">
              <a:avLst/>
            </a:prstTxWarp>
          </a:bodyPr>
          <a:lstStyle>
            <a:lvl1pPr defTabSz="989723" eaLnBrk="1" hangingPunct="1">
              <a:defRPr sz="1300" b="0">
                <a:solidFill>
                  <a:schemeClr val="tx1"/>
                </a:solidFill>
                <a:latin typeface="Times New Roman" panose="02020603050405020304" pitchFamily="18" charset="0"/>
              </a:defRPr>
            </a:lvl1pPr>
          </a:lstStyle>
          <a:p>
            <a:pPr>
              <a:defRPr/>
            </a:pPr>
            <a:endParaRPr lang="de-DE"/>
          </a:p>
        </p:txBody>
      </p:sp>
      <p:sp>
        <p:nvSpPr>
          <p:cNvPr id="6147" name="Rectangle 3"/>
          <p:cNvSpPr>
            <a:spLocks noGrp="1" noChangeArrowheads="1"/>
          </p:cNvSpPr>
          <p:nvPr>
            <p:ph type="dt" idx="1"/>
          </p:nvPr>
        </p:nvSpPr>
        <p:spPr bwMode="auto">
          <a:xfrm>
            <a:off x="4021979" y="0"/>
            <a:ext cx="3077321" cy="5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t" anchorCtr="0" compatLnSpc="1">
            <a:prstTxWarp prst="textNoShape">
              <a:avLst/>
            </a:prstTxWarp>
          </a:bodyPr>
          <a:lstStyle>
            <a:lvl1pPr algn="r" defTabSz="989723" eaLnBrk="1" hangingPunct="1">
              <a:defRPr sz="1300" b="0">
                <a:solidFill>
                  <a:schemeClr val="tx1"/>
                </a:solidFill>
                <a:latin typeface="Times New Roman" panose="02020603050405020304" pitchFamily="18" charset="0"/>
              </a:defRPr>
            </a:lvl1pPr>
          </a:lstStyle>
          <a:p>
            <a:pPr>
              <a:defRPr/>
            </a:pPr>
            <a:endParaRPr lang="de-DE"/>
          </a:p>
        </p:txBody>
      </p:sp>
      <p:sp>
        <p:nvSpPr>
          <p:cNvPr id="3076" name="Rectangle 4"/>
          <p:cNvSpPr>
            <a:spLocks noGrp="1" noRot="1" noChangeAspect="1" noChangeArrowheads="1" noTextEdit="1"/>
          </p:cNvSpPr>
          <p:nvPr>
            <p:ph type="sldImg" idx="2"/>
          </p:nvPr>
        </p:nvSpPr>
        <p:spPr bwMode="auto">
          <a:xfrm>
            <a:off x="992188" y="769938"/>
            <a:ext cx="5114925" cy="3835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46348" y="4860378"/>
            <a:ext cx="5206604" cy="4605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150" name="Rectangle 6"/>
          <p:cNvSpPr>
            <a:spLocks noGrp="1" noChangeArrowheads="1"/>
          </p:cNvSpPr>
          <p:nvPr>
            <p:ph type="ftr" sz="quarter" idx="4"/>
          </p:nvPr>
        </p:nvSpPr>
        <p:spPr bwMode="auto">
          <a:xfrm>
            <a:off x="0" y="9724028"/>
            <a:ext cx="3077321" cy="5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b" anchorCtr="0" compatLnSpc="1">
            <a:prstTxWarp prst="textNoShape">
              <a:avLst/>
            </a:prstTxWarp>
          </a:bodyPr>
          <a:lstStyle>
            <a:lvl1pPr defTabSz="989723" eaLnBrk="1" hangingPunct="1">
              <a:defRPr sz="1300" b="0">
                <a:solidFill>
                  <a:schemeClr val="tx1"/>
                </a:solidFill>
                <a:latin typeface="Times New Roman" panose="02020603050405020304" pitchFamily="18" charset="0"/>
              </a:defRPr>
            </a:lvl1pPr>
          </a:lstStyle>
          <a:p>
            <a:pPr>
              <a:defRPr/>
            </a:pPr>
            <a:endParaRPr lang="de-DE"/>
          </a:p>
        </p:txBody>
      </p:sp>
      <p:sp>
        <p:nvSpPr>
          <p:cNvPr id="6151" name="Rectangle 7"/>
          <p:cNvSpPr>
            <a:spLocks noGrp="1" noChangeArrowheads="1"/>
          </p:cNvSpPr>
          <p:nvPr>
            <p:ph type="sldNum" sz="quarter" idx="5"/>
          </p:nvPr>
        </p:nvSpPr>
        <p:spPr bwMode="auto">
          <a:xfrm>
            <a:off x="4021979" y="9724028"/>
            <a:ext cx="3077321" cy="5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39" tIns="49520" rIns="99039" bIns="49520" numCol="1" anchor="b" anchorCtr="0" compatLnSpc="1">
            <a:prstTxWarp prst="textNoShape">
              <a:avLst/>
            </a:prstTxWarp>
          </a:bodyPr>
          <a:lstStyle>
            <a:lvl1pPr algn="r" defTabSz="989723" eaLnBrk="1" hangingPunct="1">
              <a:defRPr sz="1300" b="0">
                <a:solidFill>
                  <a:schemeClr val="tx1"/>
                </a:solidFill>
                <a:latin typeface="Times New Roman" panose="02020603050405020304" pitchFamily="18" charset="0"/>
              </a:defRPr>
            </a:lvl1pPr>
          </a:lstStyle>
          <a:p>
            <a:pPr>
              <a:defRPr/>
            </a:pPr>
            <a:fld id="{E99289B5-2968-4C7F-992D-2EDA8C15F664}" type="slidenum">
              <a:rPr lang="de-DE"/>
              <a:pPr>
                <a:defRPr/>
              </a:pPr>
              <a:t>‹Nr.›</a:t>
            </a:fld>
            <a:endParaRPr lang="de-DE"/>
          </a:p>
        </p:txBody>
      </p:sp>
    </p:spTree>
    <p:extLst>
      <p:ext uri="{BB962C8B-B14F-4D97-AF65-F5344CB8AC3E}">
        <p14:creationId xmlns:p14="http://schemas.microsoft.com/office/powerpoint/2010/main" val="5884121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en.wikipedia.org/wiki/Covariate" TargetMode="External"/><Relationship Id="rId3" Type="http://schemas.openxmlformats.org/officeDocument/2006/relationships/hyperlink" Target="http://en.wikipedia.org/wiki/Consistent_estimator" TargetMode="External"/><Relationship Id="rId7" Type="http://schemas.openxmlformats.org/officeDocument/2006/relationships/hyperlink" Target="http://en.wikipedia.org/wiki/Regression_analysis"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en.wikipedia.org/wiki/Errors_and_residuals_in_statistics" TargetMode="External"/><Relationship Id="rId11" Type="http://schemas.openxmlformats.org/officeDocument/2006/relationships/hyperlink" Target="http://en.wikipedia.org/wiki/Endogeneity_(econometrics)" TargetMode="External"/><Relationship Id="rId5" Type="http://schemas.openxmlformats.org/officeDocument/2006/relationships/hyperlink" Target="http://en.wikipedia.org/wiki/Correlation" TargetMode="External"/><Relationship Id="rId10" Type="http://schemas.openxmlformats.org/officeDocument/2006/relationships/hyperlink" Target="http://en.wikipedia.org/wiki/Instrumental_variable" TargetMode="External"/><Relationship Id="rId4" Type="http://schemas.openxmlformats.org/officeDocument/2006/relationships/hyperlink" Target="http://en.wikipedia.org/wiki/Dependent_and_independent_variables" TargetMode="External"/><Relationship Id="rId9" Type="http://schemas.openxmlformats.org/officeDocument/2006/relationships/hyperlink" Target="http://en.wikipedia.org/wiki/Linear_regression"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B83B93D5-3D58-415D-9FDB-7B8A373E55EC}" type="slidenum">
              <a:rPr lang="de-DE" altLang="en-US" sz="1300" b="0">
                <a:solidFill>
                  <a:schemeClr val="tx1"/>
                </a:solidFill>
                <a:latin typeface="Times New Roman" panose="02020603050405020304" pitchFamily="18" charset="0"/>
              </a:rPr>
              <a:pPr/>
              <a:t>1</a:t>
            </a:fld>
            <a:endParaRPr lang="de-DE" altLang="en-US" sz="1300" b="0">
              <a:solidFill>
                <a:schemeClr val="tx1"/>
              </a:solidFill>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194462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3</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2629756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4</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94717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5</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78468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6</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4095771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7</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5620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8</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581835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9</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28814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10</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225555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11</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879885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89723">
              <a:defRPr sz="1000" b="1">
                <a:solidFill>
                  <a:schemeClr val="bg2"/>
                </a:solidFill>
                <a:latin typeface="Microsoft Sans Serif" panose="020B0604020202020204" pitchFamily="34" charset="0"/>
              </a:defRPr>
            </a:lvl1pPr>
            <a:lvl2pPr marL="775863" indent="-298409" defTabSz="989723">
              <a:defRPr sz="1000" b="1">
                <a:solidFill>
                  <a:schemeClr val="bg2"/>
                </a:solidFill>
                <a:latin typeface="Microsoft Sans Serif" panose="020B0604020202020204" pitchFamily="34" charset="0"/>
              </a:defRPr>
            </a:lvl2pPr>
            <a:lvl3pPr marL="1193635" indent="-238727" defTabSz="989723">
              <a:defRPr sz="1000" b="1">
                <a:solidFill>
                  <a:schemeClr val="bg2"/>
                </a:solidFill>
                <a:latin typeface="Microsoft Sans Serif" panose="020B0604020202020204" pitchFamily="34" charset="0"/>
              </a:defRPr>
            </a:lvl3pPr>
            <a:lvl4pPr marL="1671089" indent="-238727" defTabSz="989723">
              <a:defRPr sz="1000" b="1">
                <a:solidFill>
                  <a:schemeClr val="bg2"/>
                </a:solidFill>
                <a:latin typeface="Microsoft Sans Serif" panose="020B0604020202020204" pitchFamily="34" charset="0"/>
              </a:defRPr>
            </a:lvl4pPr>
            <a:lvl5pPr marL="2148543" indent="-238727" defTabSz="989723">
              <a:defRPr sz="1000" b="1">
                <a:solidFill>
                  <a:schemeClr val="bg2"/>
                </a:solidFill>
                <a:latin typeface="Microsoft Sans Serif" panose="020B0604020202020204" pitchFamily="34" charset="0"/>
              </a:defRPr>
            </a:lvl5pPr>
            <a:lvl6pPr marL="2625997" indent="-238727" defTabSz="989723" eaLnBrk="0" fontAlgn="base" hangingPunct="0">
              <a:spcBef>
                <a:spcPct val="0"/>
              </a:spcBef>
              <a:spcAft>
                <a:spcPct val="0"/>
              </a:spcAft>
              <a:defRPr sz="1000" b="1">
                <a:solidFill>
                  <a:schemeClr val="bg2"/>
                </a:solidFill>
                <a:latin typeface="Microsoft Sans Serif" panose="020B0604020202020204" pitchFamily="34" charset="0"/>
              </a:defRPr>
            </a:lvl6pPr>
            <a:lvl7pPr marL="3103451" indent="-238727" defTabSz="989723" eaLnBrk="0" fontAlgn="base" hangingPunct="0">
              <a:spcBef>
                <a:spcPct val="0"/>
              </a:spcBef>
              <a:spcAft>
                <a:spcPct val="0"/>
              </a:spcAft>
              <a:defRPr sz="1000" b="1">
                <a:solidFill>
                  <a:schemeClr val="bg2"/>
                </a:solidFill>
                <a:latin typeface="Microsoft Sans Serif" panose="020B0604020202020204" pitchFamily="34" charset="0"/>
              </a:defRPr>
            </a:lvl7pPr>
            <a:lvl8pPr marL="3580905" indent="-238727" defTabSz="989723" eaLnBrk="0" fontAlgn="base" hangingPunct="0">
              <a:spcBef>
                <a:spcPct val="0"/>
              </a:spcBef>
              <a:spcAft>
                <a:spcPct val="0"/>
              </a:spcAft>
              <a:defRPr sz="1000" b="1">
                <a:solidFill>
                  <a:schemeClr val="bg2"/>
                </a:solidFill>
                <a:latin typeface="Microsoft Sans Serif" panose="020B0604020202020204" pitchFamily="34" charset="0"/>
              </a:defRPr>
            </a:lvl8pPr>
            <a:lvl9pPr marL="4058359" indent="-238727" defTabSz="989723"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300" b="0">
                <a:solidFill>
                  <a:schemeClr val="tx1"/>
                </a:solidFill>
                <a:latin typeface="Times New Roman" panose="02020603050405020304" pitchFamily="18" charset="0"/>
              </a:rPr>
              <a:pPr/>
              <a:t>12</a:t>
            </a:fld>
            <a:endParaRPr lang="de-DE" altLang="en-US" sz="1300" b="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565503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47738">
              <a:defRPr sz="1000" b="1">
                <a:solidFill>
                  <a:schemeClr val="bg2"/>
                </a:solidFill>
                <a:latin typeface="Microsoft Sans Serif" panose="020B0604020202020204" pitchFamily="34" charset="0"/>
              </a:defRPr>
            </a:lvl1pPr>
            <a:lvl2pPr marL="742950" indent="-285750" defTabSz="947738">
              <a:defRPr sz="1000" b="1">
                <a:solidFill>
                  <a:schemeClr val="bg2"/>
                </a:solidFill>
                <a:latin typeface="Microsoft Sans Serif" panose="020B0604020202020204" pitchFamily="34" charset="0"/>
              </a:defRPr>
            </a:lvl2pPr>
            <a:lvl3pPr marL="1143000" indent="-228600" defTabSz="947738">
              <a:defRPr sz="1000" b="1">
                <a:solidFill>
                  <a:schemeClr val="bg2"/>
                </a:solidFill>
                <a:latin typeface="Microsoft Sans Serif" panose="020B0604020202020204" pitchFamily="34" charset="0"/>
              </a:defRPr>
            </a:lvl3pPr>
            <a:lvl4pPr marL="1600200" indent="-228600" defTabSz="947738">
              <a:defRPr sz="1000" b="1">
                <a:solidFill>
                  <a:schemeClr val="bg2"/>
                </a:solidFill>
                <a:latin typeface="Microsoft Sans Serif" panose="020B0604020202020204" pitchFamily="34" charset="0"/>
              </a:defRPr>
            </a:lvl4pPr>
            <a:lvl5pPr marL="2057400" indent="-228600" defTabSz="947738">
              <a:defRPr sz="1000" b="1">
                <a:solidFill>
                  <a:schemeClr val="bg2"/>
                </a:solidFill>
                <a:latin typeface="Microsoft Sans Serif" panose="020B0604020202020204" pitchFamily="34" charset="0"/>
              </a:defRPr>
            </a:lvl5pPr>
            <a:lvl6pPr marL="25146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6pPr>
            <a:lvl7pPr marL="29718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7pPr>
            <a:lvl8pPr marL="34290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8pPr>
            <a:lvl9pPr marL="38862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200" b="0" smtClean="0">
                <a:solidFill>
                  <a:schemeClr val="tx1"/>
                </a:solidFill>
                <a:latin typeface="Times New Roman" panose="02020603050405020304" pitchFamily="18" charset="0"/>
              </a:rPr>
              <a:pPr/>
              <a:t>13</a:t>
            </a:fld>
            <a:endParaRPr lang="de-DE" altLang="en-US" sz="1200" b="0" smtClean="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976211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47738">
              <a:defRPr sz="1000" b="1">
                <a:solidFill>
                  <a:schemeClr val="bg2"/>
                </a:solidFill>
                <a:latin typeface="Microsoft Sans Serif" panose="020B0604020202020204" pitchFamily="34" charset="0"/>
              </a:defRPr>
            </a:lvl1pPr>
            <a:lvl2pPr marL="742950" indent="-285750" defTabSz="947738">
              <a:defRPr sz="1000" b="1">
                <a:solidFill>
                  <a:schemeClr val="bg2"/>
                </a:solidFill>
                <a:latin typeface="Microsoft Sans Serif" panose="020B0604020202020204" pitchFamily="34" charset="0"/>
              </a:defRPr>
            </a:lvl2pPr>
            <a:lvl3pPr marL="1143000" indent="-228600" defTabSz="947738">
              <a:defRPr sz="1000" b="1">
                <a:solidFill>
                  <a:schemeClr val="bg2"/>
                </a:solidFill>
                <a:latin typeface="Microsoft Sans Serif" panose="020B0604020202020204" pitchFamily="34" charset="0"/>
              </a:defRPr>
            </a:lvl3pPr>
            <a:lvl4pPr marL="1600200" indent="-228600" defTabSz="947738">
              <a:defRPr sz="1000" b="1">
                <a:solidFill>
                  <a:schemeClr val="bg2"/>
                </a:solidFill>
                <a:latin typeface="Microsoft Sans Serif" panose="020B0604020202020204" pitchFamily="34" charset="0"/>
              </a:defRPr>
            </a:lvl4pPr>
            <a:lvl5pPr marL="2057400" indent="-228600" defTabSz="947738">
              <a:defRPr sz="1000" b="1">
                <a:solidFill>
                  <a:schemeClr val="bg2"/>
                </a:solidFill>
                <a:latin typeface="Microsoft Sans Serif" panose="020B0604020202020204" pitchFamily="34" charset="0"/>
              </a:defRPr>
            </a:lvl5pPr>
            <a:lvl6pPr marL="25146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6pPr>
            <a:lvl7pPr marL="29718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7pPr>
            <a:lvl8pPr marL="34290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8pPr>
            <a:lvl9pPr marL="38862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200" b="0" smtClean="0">
                <a:solidFill>
                  <a:schemeClr val="tx1"/>
                </a:solidFill>
                <a:latin typeface="Times New Roman" panose="02020603050405020304" pitchFamily="18" charset="0"/>
              </a:rPr>
              <a:pPr/>
              <a:t>14</a:t>
            </a:fld>
            <a:endParaRPr lang="de-DE" altLang="en-US" sz="1200" b="0" smtClean="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450886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47738">
              <a:defRPr sz="1000" b="1">
                <a:solidFill>
                  <a:schemeClr val="bg2"/>
                </a:solidFill>
                <a:latin typeface="Microsoft Sans Serif" panose="020B0604020202020204" pitchFamily="34" charset="0"/>
              </a:defRPr>
            </a:lvl1pPr>
            <a:lvl2pPr marL="742950" indent="-285750" defTabSz="947738">
              <a:defRPr sz="1000" b="1">
                <a:solidFill>
                  <a:schemeClr val="bg2"/>
                </a:solidFill>
                <a:latin typeface="Microsoft Sans Serif" panose="020B0604020202020204" pitchFamily="34" charset="0"/>
              </a:defRPr>
            </a:lvl2pPr>
            <a:lvl3pPr marL="1143000" indent="-228600" defTabSz="947738">
              <a:defRPr sz="1000" b="1">
                <a:solidFill>
                  <a:schemeClr val="bg2"/>
                </a:solidFill>
                <a:latin typeface="Microsoft Sans Serif" panose="020B0604020202020204" pitchFamily="34" charset="0"/>
              </a:defRPr>
            </a:lvl3pPr>
            <a:lvl4pPr marL="1600200" indent="-228600" defTabSz="947738">
              <a:defRPr sz="1000" b="1">
                <a:solidFill>
                  <a:schemeClr val="bg2"/>
                </a:solidFill>
                <a:latin typeface="Microsoft Sans Serif" panose="020B0604020202020204" pitchFamily="34" charset="0"/>
              </a:defRPr>
            </a:lvl4pPr>
            <a:lvl5pPr marL="2057400" indent="-228600" defTabSz="947738">
              <a:defRPr sz="1000" b="1">
                <a:solidFill>
                  <a:schemeClr val="bg2"/>
                </a:solidFill>
                <a:latin typeface="Microsoft Sans Serif" panose="020B0604020202020204" pitchFamily="34" charset="0"/>
              </a:defRPr>
            </a:lvl5pPr>
            <a:lvl6pPr marL="25146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6pPr>
            <a:lvl7pPr marL="29718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7pPr>
            <a:lvl8pPr marL="34290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8pPr>
            <a:lvl9pPr marL="38862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200" b="0" smtClean="0">
                <a:solidFill>
                  <a:schemeClr val="tx1"/>
                </a:solidFill>
                <a:latin typeface="Times New Roman" panose="02020603050405020304" pitchFamily="18" charset="0"/>
              </a:rPr>
              <a:pPr/>
              <a:t>15</a:t>
            </a:fld>
            <a:endParaRPr lang="de-DE" altLang="en-US" sz="1200" b="0" smtClean="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957535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47738">
              <a:defRPr sz="1000" b="1">
                <a:solidFill>
                  <a:schemeClr val="bg2"/>
                </a:solidFill>
                <a:latin typeface="Microsoft Sans Serif" panose="020B0604020202020204" pitchFamily="34" charset="0"/>
              </a:defRPr>
            </a:lvl1pPr>
            <a:lvl2pPr marL="742950" indent="-285750" defTabSz="947738">
              <a:defRPr sz="1000" b="1">
                <a:solidFill>
                  <a:schemeClr val="bg2"/>
                </a:solidFill>
                <a:latin typeface="Microsoft Sans Serif" panose="020B0604020202020204" pitchFamily="34" charset="0"/>
              </a:defRPr>
            </a:lvl2pPr>
            <a:lvl3pPr marL="1143000" indent="-228600" defTabSz="947738">
              <a:defRPr sz="1000" b="1">
                <a:solidFill>
                  <a:schemeClr val="bg2"/>
                </a:solidFill>
                <a:latin typeface="Microsoft Sans Serif" panose="020B0604020202020204" pitchFamily="34" charset="0"/>
              </a:defRPr>
            </a:lvl3pPr>
            <a:lvl4pPr marL="1600200" indent="-228600" defTabSz="947738">
              <a:defRPr sz="1000" b="1">
                <a:solidFill>
                  <a:schemeClr val="bg2"/>
                </a:solidFill>
                <a:latin typeface="Microsoft Sans Serif" panose="020B0604020202020204" pitchFamily="34" charset="0"/>
              </a:defRPr>
            </a:lvl4pPr>
            <a:lvl5pPr marL="2057400" indent="-228600" defTabSz="947738">
              <a:defRPr sz="1000" b="1">
                <a:solidFill>
                  <a:schemeClr val="bg2"/>
                </a:solidFill>
                <a:latin typeface="Microsoft Sans Serif" panose="020B0604020202020204" pitchFamily="34" charset="0"/>
              </a:defRPr>
            </a:lvl5pPr>
            <a:lvl6pPr marL="25146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6pPr>
            <a:lvl7pPr marL="29718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7pPr>
            <a:lvl8pPr marL="34290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8pPr>
            <a:lvl9pPr marL="3886200" indent="-228600" defTabSz="947738" eaLnBrk="0" fontAlgn="base" hangingPunct="0">
              <a:spcBef>
                <a:spcPct val="0"/>
              </a:spcBef>
              <a:spcAft>
                <a:spcPct val="0"/>
              </a:spcAft>
              <a:defRPr sz="1000" b="1">
                <a:solidFill>
                  <a:schemeClr val="bg2"/>
                </a:solidFill>
                <a:latin typeface="Microsoft Sans Serif" panose="020B0604020202020204" pitchFamily="34" charset="0"/>
              </a:defRPr>
            </a:lvl9pPr>
          </a:lstStyle>
          <a:p>
            <a:fld id="{1B399CDC-0765-4EED-971C-5FFB160BAD63}" type="slidenum">
              <a:rPr lang="de-DE" altLang="en-US" sz="1200" b="0" smtClean="0">
                <a:solidFill>
                  <a:schemeClr val="tx1"/>
                </a:solidFill>
                <a:latin typeface="Times New Roman" panose="02020603050405020304" pitchFamily="18" charset="0"/>
              </a:rPr>
              <a:pPr/>
              <a:t>16</a:t>
            </a:fld>
            <a:endParaRPr lang="de-DE" altLang="en-US" sz="1200" b="0" smtClean="0">
              <a:solidFill>
                <a:schemeClr val="tx1"/>
              </a:solidFill>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874105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Thank you for pointing us to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work, which is extremely relevant to how we implemented the IST. Indeed, the question was filtered in the direct questioning condition and not filtered in the IST condition and you are absolutely right to point out that this might be an alternative explanation for the differences in favor of the IST that we find. We have good evidence, however, that this alternative explanation does not make our findings invalid. </a:t>
            </a:r>
            <a:r>
              <a:rPr lang="en-US" sz="1200" kern="1200" dirty="0" err="1" smtClean="0">
                <a:solidFill>
                  <a:schemeClr val="tx1"/>
                </a:solidFill>
                <a:latin typeface="+mn-lt"/>
                <a:ea typeface="+mn-ea"/>
                <a:cs typeface="+mn-cs"/>
              </a:rPr>
              <a:t>Knaeuper</a:t>
            </a:r>
            <a:r>
              <a:rPr lang="en-US" sz="1200" kern="1200" dirty="0" smtClean="0">
                <a:solidFill>
                  <a:schemeClr val="tx1"/>
                </a:solidFill>
                <a:latin typeface="+mn-lt"/>
                <a:ea typeface="+mn-ea"/>
                <a:cs typeface="+mn-cs"/>
              </a:rPr>
              <a:t> finds that for questions about witnessing or being the victim of a crime the mean frequency is approximately doubled when the question on frequency is not preceded by a filter question whether any instance occurred at all. The main explanation she gives for this is a “meaning shift” in situations where the construct is not clearly defined. Here respondents infer from the question format whether this is something most people are likely to have experienced (unfiltered frequency question) or not (filter question first) and adjust their interpretation. In our study the question was directly preceded by a definition of undeclared work (compare last sentence in section 3). This is exactly what </a:t>
            </a:r>
            <a:r>
              <a:rPr lang="en-US" sz="1200" kern="1200" dirty="0" err="1" smtClean="0">
                <a:solidFill>
                  <a:schemeClr val="tx1"/>
                </a:solidFill>
                <a:latin typeface="+mn-lt"/>
                <a:ea typeface="+mn-ea"/>
                <a:cs typeface="+mn-cs"/>
              </a:rPr>
              <a:t>Knaeuper</a:t>
            </a:r>
            <a:r>
              <a:rPr lang="en-US" sz="1200" kern="1200" dirty="0" smtClean="0">
                <a:solidFill>
                  <a:schemeClr val="tx1"/>
                </a:solidFill>
                <a:latin typeface="+mn-lt"/>
                <a:ea typeface="+mn-ea"/>
                <a:cs typeface="+mn-cs"/>
              </a:rPr>
              <a:t> suggests in order to avoid unwanted shifts. Furthermore, in order to render the significant effect of the IST for our second item insignificant the impact of filtering would have to be much larger than that found in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work. While in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article the average frequency is approximately doubled by abandoning the filter question, we would need a factor of more than 10 to leave the IST effect in table 3 insignificant.</a:t>
            </a:r>
            <a:endParaRPr lang="de-CH" sz="1200" kern="1200" dirty="0" smtClean="0">
              <a:solidFill>
                <a:schemeClr val="tx1"/>
              </a:solidFill>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BC5C5667-5907-4DE9-A0B1-55BECDFD5CAD}" type="slidenum">
              <a:rPr lang="en-US" smtClean="0"/>
              <a:pPr/>
              <a:t>19</a:t>
            </a:fld>
            <a:endParaRPr lang="en-US"/>
          </a:p>
        </p:txBody>
      </p:sp>
    </p:spTree>
    <p:extLst>
      <p:ext uri="{BB962C8B-B14F-4D97-AF65-F5344CB8AC3E}">
        <p14:creationId xmlns:p14="http://schemas.microsoft.com/office/powerpoint/2010/main" val="1983067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Thank you for pointing us to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work, which is extremely relevant to how we implemented the IST. Indeed, the question was filtered in the direct questioning condition and not filtered in the IST condition and you are absolutely right to point out that this might be an alternative explanation for the differences in favor of the IST that we find. We have good evidence, however, that this alternative explanation does not make our findings invalid. </a:t>
            </a:r>
            <a:r>
              <a:rPr lang="en-US" sz="1200" kern="1200" dirty="0" err="1" smtClean="0">
                <a:solidFill>
                  <a:schemeClr val="tx1"/>
                </a:solidFill>
                <a:latin typeface="+mn-lt"/>
                <a:ea typeface="+mn-ea"/>
                <a:cs typeface="+mn-cs"/>
              </a:rPr>
              <a:t>Knaeuper</a:t>
            </a:r>
            <a:r>
              <a:rPr lang="en-US" sz="1200" kern="1200" dirty="0" smtClean="0">
                <a:solidFill>
                  <a:schemeClr val="tx1"/>
                </a:solidFill>
                <a:latin typeface="+mn-lt"/>
                <a:ea typeface="+mn-ea"/>
                <a:cs typeface="+mn-cs"/>
              </a:rPr>
              <a:t> finds that for questions about witnessing or being the victim of a crime the mean frequency is approximately doubled when the question on frequency is not preceded by a filter question whether any instance occurred at all. The main explanation she gives for this is a “meaning shift” in situations where the construct is not clearly defined. Here respondents infer from the question format whether this is something most people are likely to have experienced (unfiltered frequency question) or not (filter question first) and adjust their interpretation. In our study the question was directly preceded by a definition of undeclared work (compare last sentence in section 3). This is exactly what </a:t>
            </a:r>
            <a:r>
              <a:rPr lang="en-US" sz="1200" kern="1200" dirty="0" err="1" smtClean="0">
                <a:solidFill>
                  <a:schemeClr val="tx1"/>
                </a:solidFill>
                <a:latin typeface="+mn-lt"/>
                <a:ea typeface="+mn-ea"/>
                <a:cs typeface="+mn-cs"/>
              </a:rPr>
              <a:t>Knaeuper</a:t>
            </a:r>
            <a:r>
              <a:rPr lang="en-US" sz="1200" kern="1200" dirty="0" smtClean="0">
                <a:solidFill>
                  <a:schemeClr val="tx1"/>
                </a:solidFill>
                <a:latin typeface="+mn-lt"/>
                <a:ea typeface="+mn-ea"/>
                <a:cs typeface="+mn-cs"/>
              </a:rPr>
              <a:t> suggests in order to avoid unwanted shifts. Furthermore, in order to render the significant effect of the IST for our second item insignificant the impact of filtering would have to be much larger than that found in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work. While in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article the average frequency is approximately doubled by abandoning the filter question, we would need a factor of more than 10 to leave the IST effect in table 3 insignificant.</a:t>
            </a:r>
            <a:endParaRPr lang="de-CH" sz="1200" kern="1200" dirty="0" smtClean="0">
              <a:solidFill>
                <a:schemeClr val="tx1"/>
              </a:solidFill>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BC5C5667-5907-4DE9-A0B1-55BECDFD5CAD}" type="slidenum">
              <a:rPr lang="en-US" smtClean="0"/>
              <a:pPr/>
              <a:t>20</a:t>
            </a:fld>
            <a:endParaRPr lang="en-US"/>
          </a:p>
        </p:txBody>
      </p:sp>
    </p:spTree>
    <p:extLst>
      <p:ext uri="{BB962C8B-B14F-4D97-AF65-F5344CB8AC3E}">
        <p14:creationId xmlns:p14="http://schemas.microsoft.com/office/powerpoint/2010/main" val="795023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Thank you for pointing us to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work, which is extremely relevant to how we implemented the IST. Indeed, the question was filtered in the direct questioning condition and not filtered in the IST condition and you are absolutely right to point out that this might be an alternative explanation for the differences in favor of the IST that we find. We have good evidence, however, that this alternative explanation does not make our findings invalid. </a:t>
            </a:r>
            <a:r>
              <a:rPr lang="en-US" sz="1200" kern="1200" dirty="0" err="1" smtClean="0">
                <a:solidFill>
                  <a:schemeClr val="tx1"/>
                </a:solidFill>
                <a:latin typeface="+mn-lt"/>
                <a:ea typeface="+mn-ea"/>
                <a:cs typeface="+mn-cs"/>
              </a:rPr>
              <a:t>Knaeuper</a:t>
            </a:r>
            <a:r>
              <a:rPr lang="en-US" sz="1200" kern="1200" dirty="0" smtClean="0">
                <a:solidFill>
                  <a:schemeClr val="tx1"/>
                </a:solidFill>
                <a:latin typeface="+mn-lt"/>
                <a:ea typeface="+mn-ea"/>
                <a:cs typeface="+mn-cs"/>
              </a:rPr>
              <a:t> finds that for questions about witnessing or being the victim of a crime the mean frequency is approximately doubled when the question on frequency is not preceded by a filter question whether any instance occurred at all. The main explanation she gives for this is a “meaning shift” in situations where the construct is not clearly defined. Here respondents infer from the question format whether this is something most people are likely to have experienced (unfiltered frequency question) or not (filter question first) and adjust their interpretation. In our study the question was directly preceded by a definition of undeclared work (compare last sentence in section 3). This is exactly what </a:t>
            </a:r>
            <a:r>
              <a:rPr lang="en-US" sz="1200" kern="1200" dirty="0" err="1" smtClean="0">
                <a:solidFill>
                  <a:schemeClr val="tx1"/>
                </a:solidFill>
                <a:latin typeface="+mn-lt"/>
                <a:ea typeface="+mn-ea"/>
                <a:cs typeface="+mn-cs"/>
              </a:rPr>
              <a:t>Knaeuper</a:t>
            </a:r>
            <a:r>
              <a:rPr lang="en-US" sz="1200" kern="1200" dirty="0" smtClean="0">
                <a:solidFill>
                  <a:schemeClr val="tx1"/>
                </a:solidFill>
                <a:latin typeface="+mn-lt"/>
                <a:ea typeface="+mn-ea"/>
                <a:cs typeface="+mn-cs"/>
              </a:rPr>
              <a:t> suggests in order to avoid unwanted shifts. Furthermore, in order to render the significant effect of the IST for our second item insignificant the impact of filtering would have to be much larger than that found in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work. While in </a:t>
            </a:r>
            <a:r>
              <a:rPr lang="en-US" sz="1200" kern="1200" dirty="0" err="1" smtClean="0">
                <a:solidFill>
                  <a:schemeClr val="tx1"/>
                </a:solidFill>
                <a:latin typeface="+mn-lt"/>
                <a:ea typeface="+mn-ea"/>
                <a:cs typeface="+mn-cs"/>
              </a:rPr>
              <a:t>Knaeuper’s</a:t>
            </a:r>
            <a:r>
              <a:rPr lang="en-US" sz="1200" kern="1200" dirty="0" smtClean="0">
                <a:solidFill>
                  <a:schemeClr val="tx1"/>
                </a:solidFill>
                <a:latin typeface="+mn-lt"/>
                <a:ea typeface="+mn-ea"/>
                <a:cs typeface="+mn-cs"/>
              </a:rPr>
              <a:t> article the average frequency is approximately doubled by abandoning the filter question, we would need a factor of more than 10 to leave the IST effect in table 3 insignificant.</a:t>
            </a:r>
            <a:endParaRPr lang="de-CH" sz="1200" kern="1200" dirty="0" smtClean="0">
              <a:solidFill>
                <a:schemeClr val="tx1"/>
              </a:solidFill>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BC5C5667-5907-4DE9-A0B1-55BECDFD5CAD}" type="slidenum">
              <a:rPr lang="en-US" smtClean="0"/>
              <a:pPr/>
              <a:t>21</a:t>
            </a:fld>
            <a:endParaRPr lang="en-US"/>
          </a:p>
        </p:txBody>
      </p:sp>
    </p:spTree>
    <p:extLst>
      <p:ext uri="{BB962C8B-B14F-4D97-AF65-F5344CB8AC3E}">
        <p14:creationId xmlns:p14="http://schemas.microsoft.com/office/powerpoint/2010/main" val="3636767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i="0" kern="1200" dirty="0" smtClean="0">
                <a:solidFill>
                  <a:schemeClr val="tx1"/>
                </a:solidFill>
                <a:effectLst/>
                <a:latin typeface="+mn-lt"/>
                <a:ea typeface="+mn-ea"/>
                <a:cs typeface="+mn-cs"/>
              </a:rPr>
              <a:t>Instrumental variable methods allow </a:t>
            </a:r>
            <a:r>
              <a:rPr lang="en-US" sz="1200" b="0" i="0" u="none" strike="noStrike" kern="1200" dirty="0" smtClean="0">
                <a:solidFill>
                  <a:schemeClr val="tx1"/>
                </a:solidFill>
                <a:effectLst/>
                <a:latin typeface="+mn-lt"/>
                <a:ea typeface="+mn-ea"/>
                <a:cs typeface="+mn-cs"/>
                <a:hlinkClick r:id="rId3" tooltip="Consistent estimator"/>
              </a:rPr>
              <a:t>consistent</a:t>
            </a:r>
            <a:r>
              <a:rPr lang="en-US" sz="1200" b="0" i="0" kern="1200" dirty="0" smtClean="0">
                <a:solidFill>
                  <a:schemeClr val="tx1"/>
                </a:solidFill>
                <a:effectLst/>
                <a:latin typeface="+mn-lt"/>
                <a:ea typeface="+mn-ea"/>
                <a:cs typeface="+mn-cs"/>
              </a:rPr>
              <a:t> estimation when the </a:t>
            </a:r>
            <a:r>
              <a:rPr lang="en-US" sz="1200" b="0" i="0" u="none" strike="noStrike" kern="1200" dirty="0" smtClean="0">
                <a:solidFill>
                  <a:schemeClr val="tx1"/>
                </a:solidFill>
                <a:effectLst/>
                <a:latin typeface="+mn-lt"/>
                <a:ea typeface="+mn-ea"/>
                <a:cs typeface="+mn-cs"/>
                <a:hlinkClick r:id="rId4" tooltip="Dependent and independent variables"/>
              </a:rPr>
              <a:t>explanatory variables</a:t>
            </a:r>
            <a:r>
              <a:rPr lang="en-US" sz="1200" b="0" i="0" kern="1200" dirty="0" smtClean="0">
                <a:solidFill>
                  <a:schemeClr val="tx1"/>
                </a:solidFill>
                <a:effectLst/>
                <a:latin typeface="+mn-lt"/>
                <a:ea typeface="+mn-ea"/>
                <a:cs typeface="+mn-cs"/>
              </a:rPr>
              <a:t> (covariates) are </a:t>
            </a:r>
            <a:r>
              <a:rPr lang="en-US" sz="1200" b="0" i="0" u="none" strike="noStrike" kern="1200" dirty="0" smtClean="0">
                <a:solidFill>
                  <a:schemeClr val="tx1"/>
                </a:solidFill>
                <a:effectLst/>
                <a:latin typeface="+mn-lt"/>
                <a:ea typeface="+mn-ea"/>
                <a:cs typeface="+mn-cs"/>
                <a:hlinkClick r:id="rId5" tooltip="Correlation"/>
              </a:rPr>
              <a:t>correlated</a:t>
            </a:r>
            <a:r>
              <a:rPr lang="en-US" sz="1200" b="0" i="0" kern="1200" dirty="0" smtClean="0">
                <a:solidFill>
                  <a:schemeClr val="tx1"/>
                </a:solidFill>
                <a:effectLst/>
                <a:latin typeface="+mn-lt"/>
                <a:ea typeface="+mn-ea"/>
                <a:cs typeface="+mn-cs"/>
              </a:rPr>
              <a:t> with the </a:t>
            </a:r>
            <a:r>
              <a:rPr lang="en-US" sz="1200" b="0" i="0" u="none" strike="noStrike" kern="1200" dirty="0" smtClean="0">
                <a:solidFill>
                  <a:schemeClr val="tx1"/>
                </a:solidFill>
                <a:effectLst/>
                <a:latin typeface="+mn-lt"/>
                <a:ea typeface="+mn-ea"/>
                <a:cs typeface="+mn-cs"/>
                <a:hlinkClick r:id="rId6" tooltip="Errors and residuals in statistics"/>
              </a:rPr>
              <a:t>error terms</a:t>
            </a:r>
            <a:r>
              <a:rPr lang="en-US" sz="1200" b="0" i="0" kern="1200" dirty="0" smtClean="0">
                <a:solidFill>
                  <a:schemeClr val="tx1"/>
                </a:solidFill>
                <a:effectLst/>
                <a:latin typeface="+mn-lt"/>
                <a:ea typeface="+mn-ea"/>
                <a:cs typeface="+mn-cs"/>
              </a:rPr>
              <a:t> of a </a:t>
            </a:r>
            <a:r>
              <a:rPr lang="en-US" sz="1200" b="0" i="0" u="none" strike="noStrike" kern="1200" dirty="0" smtClean="0">
                <a:solidFill>
                  <a:schemeClr val="tx1"/>
                </a:solidFill>
                <a:effectLst/>
                <a:latin typeface="+mn-lt"/>
                <a:ea typeface="+mn-ea"/>
                <a:cs typeface="+mn-cs"/>
                <a:hlinkClick r:id="rId7" tooltip="Regression analysis"/>
              </a:rPr>
              <a:t>regression</a:t>
            </a:r>
            <a:r>
              <a:rPr lang="en-US" sz="1200" b="0" i="0" kern="1200" dirty="0" smtClean="0">
                <a:solidFill>
                  <a:schemeClr val="tx1"/>
                </a:solidFill>
                <a:effectLst/>
                <a:latin typeface="+mn-lt"/>
                <a:ea typeface="+mn-ea"/>
                <a:cs typeface="+mn-cs"/>
              </a:rPr>
              <a:t> relationship. Such correlation may occur when the dependent variable causes at least one of the </a:t>
            </a:r>
            <a:r>
              <a:rPr lang="en-US" sz="1200" b="0" i="0" u="none" strike="noStrike" kern="1200" dirty="0" smtClean="0">
                <a:solidFill>
                  <a:schemeClr val="tx1"/>
                </a:solidFill>
                <a:effectLst/>
                <a:latin typeface="+mn-lt"/>
                <a:ea typeface="+mn-ea"/>
                <a:cs typeface="+mn-cs"/>
                <a:hlinkClick r:id="rId8" tooltip="Covariate"/>
              </a:rPr>
              <a:t>covariates</a:t>
            </a:r>
            <a:r>
              <a:rPr lang="en-US" sz="1200" b="0" i="0" kern="1200" dirty="0" smtClean="0">
                <a:solidFill>
                  <a:schemeClr val="tx1"/>
                </a:solidFill>
                <a:effectLst/>
                <a:latin typeface="+mn-lt"/>
                <a:ea typeface="+mn-ea"/>
                <a:cs typeface="+mn-cs"/>
              </a:rPr>
              <a:t> ("reverse" causation), when there are relevant explanatory variables which are omitted from the model, or when the covariates are subject to measurement error. In this situation, ordinary </a:t>
            </a:r>
            <a:r>
              <a:rPr lang="en-US" sz="1200" b="0" i="0" u="none" strike="noStrike" kern="1200" dirty="0" smtClean="0">
                <a:solidFill>
                  <a:schemeClr val="tx1"/>
                </a:solidFill>
                <a:effectLst/>
                <a:latin typeface="+mn-lt"/>
                <a:ea typeface="+mn-ea"/>
                <a:cs typeface="+mn-cs"/>
                <a:hlinkClick r:id="rId9" tooltip="Linear regression"/>
              </a:rPr>
              <a:t>linear regression</a:t>
            </a:r>
            <a:r>
              <a:rPr lang="en-US" sz="1200" b="0" i="0" kern="1200" dirty="0" smtClean="0">
                <a:solidFill>
                  <a:schemeClr val="tx1"/>
                </a:solidFill>
                <a:effectLst/>
                <a:latin typeface="+mn-lt"/>
                <a:ea typeface="+mn-ea"/>
                <a:cs typeface="+mn-cs"/>
              </a:rPr>
              <a:t> generally produces biased and inconsistent estimates.</a:t>
            </a:r>
            <a:r>
              <a:rPr lang="en-US" sz="1200" b="0" i="0" u="none" strike="noStrike" kern="1200" baseline="30000" dirty="0" smtClean="0">
                <a:solidFill>
                  <a:schemeClr val="tx1"/>
                </a:solidFill>
                <a:effectLst/>
                <a:latin typeface="+mn-lt"/>
                <a:ea typeface="+mn-ea"/>
                <a:cs typeface="+mn-cs"/>
                <a:hlinkClick r:id="rId10"/>
              </a:rPr>
              <a:t>[2]</a:t>
            </a:r>
            <a:r>
              <a:rPr lang="en-US" sz="1200" b="0" i="0" kern="1200" dirty="0" smtClean="0">
                <a:solidFill>
                  <a:schemeClr val="tx1"/>
                </a:solidFill>
                <a:effectLst/>
                <a:latin typeface="+mn-lt"/>
                <a:ea typeface="+mn-ea"/>
                <a:cs typeface="+mn-cs"/>
              </a:rPr>
              <a:t> However, if an </a:t>
            </a:r>
            <a:r>
              <a:rPr lang="en-US" sz="1200" b="0" i="1" kern="1200" dirty="0" smtClean="0">
                <a:solidFill>
                  <a:schemeClr val="tx1"/>
                </a:solidFill>
                <a:effectLst/>
                <a:latin typeface="+mn-lt"/>
                <a:ea typeface="+mn-ea"/>
                <a:cs typeface="+mn-cs"/>
              </a:rPr>
              <a:t>instrument</a:t>
            </a:r>
            <a:r>
              <a:rPr lang="en-US" sz="1200" b="0" i="0" kern="1200" dirty="0" smtClean="0">
                <a:solidFill>
                  <a:schemeClr val="tx1"/>
                </a:solidFill>
                <a:effectLst/>
                <a:latin typeface="+mn-lt"/>
                <a:ea typeface="+mn-ea"/>
                <a:cs typeface="+mn-cs"/>
              </a:rPr>
              <a:t> is available, consistent estimates may still be obtained. An instrument is a variable that does not itself belong in the explanatory equation and is correlated with the </a:t>
            </a:r>
            <a:r>
              <a:rPr lang="en-US" sz="1200" b="0" i="0" u="none" strike="noStrike" kern="1200" dirty="0" smtClean="0">
                <a:solidFill>
                  <a:schemeClr val="tx1"/>
                </a:solidFill>
                <a:effectLst/>
                <a:latin typeface="+mn-lt"/>
                <a:ea typeface="+mn-ea"/>
                <a:cs typeface="+mn-cs"/>
                <a:hlinkClick r:id="rId11" tooltip="Endogeneity (econometrics)"/>
              </a:rPr>
              <a:t>endogenous</a:t>
            </a:r>
            <a:r>
              <a:rPr lang="en-US" sz="1200" b="0" i="0" kern="1200" dirty="0" smtClean="0">
                <a:solidFill>
                  <a:schemeClr val="tx1"/>
                </a:solidFill>
                <a:effectLst/>
                <a:latin typeface="+mn-lt"/>
                <a:ea typeface="+mn-ea"/>
                <a:cs typeface="+mn-cs"/>
              </a:rPr>
              <a:t> explanatory variables, conditional on the other covariates. In linear models, there are two main requirements for using an IV:</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instrument must be correlated with the endogenous explanatory variables, conditional on the other covariates.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instrument cannot be correlated with the error term in the explanatory equation, that is, the instrument cannot suffer from the same problem as the original predicting variable.</a:t>
            </a:r>
          </a:p>
          <a:p>
            <a:endParaRPr lang="en-US" dirty="0" smtClean="0"/>
          </a:p>
          <a:p>
            <a:endParaRPr lang="en-US" dirty="0" smtClean="0"/>
          </a:p>
          <a:p>
            <a:r>
              <a:rPr lang="en-US" sz="1200" b="0" i="0" kern="1200" dirty="0" smtClean="0">
                <a:solidFill>
                  <a:schemeClr val="tx1"/>
                </a:solidFill>
                <a:effectLst/>
                <a:latin typeface="+mn-lt"/>
                <a:ea typeface="+mn-ea"/>
                <a:cs typeface="+mn-cs"/>
              </a:rPr>
              <a:t>Informally, in attempting to estimate the causal effect of some variable </a:t>
            </a:r>
            <a:r>
              <a:rPr lang="en-US" sz="1200" b="0" i="1" kern="1200" dirty="0" smtClean="0">
                <a:solidFill>
                  <a:schemeClr val="tx1"/>
                </a:solidFill>
                <a:effectLst/>
                <a:latin typeface="+mn-lt"/>
                <a:ea typeface="+mn-ea"/>
                <a:cs typeface="+mn-cs"/>
              </a:rPr>
              <a:t>x</a:t>
            </a:r>
            <a:r>
              <a:rPr lang="en-US" sz="1200" b="0" i="0" kern="1200" dirty="0" smtClean="0">
                <a:solidFill>
                  <a:schemeClr val="tx1"/>
                </a:solidFill>
                <a:effectLst/>
                <a:latin typeface="+mn-lt"/>
                <a:ea typeface="+mn-ea"/>
                <a:cs typeface="+mn-cs"/>
              </a:rPr>
              <a:t> on another </a:t>
            </a:r>
            <a:r>
              <a:rPr lang="en-US" sz="1200" b="0" i="1" kern="1200" dirty="0" smtClean="0">
                <a:solidFill>
                  <a:schemeClr val="tx1"/>
                </a:solidFill>
                <a:effectLst/>
                <a:latin typeface="+mn-lt"/>
                <a:ea typeface="+mn-ea"/>
                <a:cs typeface="+mn-cs"/>
              </a:rPr>
              <a:t>y</a:t>
            </a:r>
            <a:r>
              <a:rPr lang="en-US" sz="1200" b="0" i="0" kern="1200" dirty="0" smtClean="0">
                <a:solidFill>
                  <a:schemeClr val="tx1"/>
                </a:solidFill>
                <a:effectLst/>
                <a:latin typeface="+mn-lt"/>
                <a:ea typeface="+mn-ea"/>
                <a:cs typeface="+mn-cs"/>
              </a:rPr>
              <a:t>, an instrument is a third variable </a:t>
            </a:r>
            <a:r>
              <a:rPr lang="en-US" sz="1200" b="0" i="1" kern="1200" dirty="0" smtClean="0">
                <a:solidFill>
                  <a:schemeClr val="tx1"/>
                </a:solidFill>
                <a:effectLst/>
                <a:latin typeface="+mn-lt"/>
                <a:ea typeface="+mn-ea"/>
                <a:cs typeface="+mn-cs"/>
              </a:rPr>
              <a:t>z</a:t>
            </a:r>
            <a:r>
              <a:rPr lang="en-US" sz="1200" b="0" i="0" kern="1200" dirty="0" smtClean="0">
                <a:solidFill>
                  <a:schemeClr val="tx1"/>
                </a:solidFill>
                <a:effectLst/>
                <a:latin typeface="+mn-lt"/>
                <a:ea typeface="+mn-ea"/>
                <a:cs typeface="+mn-cs"/>
              </a:rPr>
              <a:t> which affects </a:t>
            </a:r>
            <a:r>
              <a:rPr lang="en-US" sz="1200" b="0" i="1" kern="1200" dirty="0" smtClean="0">
                <a:solidFill>
                  <a:schemeClr val="tx1"/>
                </a:solidFill>
                <a:effectLst/>
                <a:latin typeface="+mn-lt"/>
                <a:ea typeface="+mn-ea"/>
                <a:cs typeface="+mn-cs"/>
              </a:rPr>
              <a:t>y</a:t>
            </a:r>
            <a:r>
              <a:rPr lang="en-US" sz="1200" b="0" i="0" kern="1200" dirty="0" smtClean="0">
                <a:solidFill>
                  <a:schemeClr val="tx1"/>
                </a:solidFill>
                <a:effectLst/>
                <a:latin typeface="+mn-lt"/>
                <a:ea typeface="+mn-ea"/>
                <a:cs typeface="+mn-cs"/>
              </a:rPr>
              <a:t> only through its effect on </a:t>
            </a:r>
            <a:r>
              <a:rPr lang="en-US" sz="1200" b="0" i="1" kern="1200" dirty="0" smtClean="0">
                <a:solidFill>
                  <a:schemeClr val="tx1"/>
                </a:solidFill>
                <a:effectLst/>
                <a:latin typeface="+mn-lt"/>
                <a:ea typeface="+mn-ea"/>
                <a:cs typeface="+mn-cs"/>
              </a:rPr>
              <a:t>x</a:t>
            </a:r>
            <a:r>
              <a:rPr lang="en-US" sz="1200" b="0" i="0" kern="1200" dirty="0" smtClean="0">
                <a:solidFill>
                  <a:schemeClr val="tx1"/>
                </a:solidFill>
                <a:effectLst/>
                <a:latin typeface="+mn-lt"/>
                <a:ea typeface="+mn-ea"/>
                <a:cs typeface="+mn-cs"/>
              </a:rPr>
              <a:t>. For example, suppose a researcher wishes to estimate the causal effect of smoking on general health.</a:t>
            </a:r>
            <a:r>
              <a:rPr lang="en-US" sz="1200" b="0" i="0" u="none" strike="noStrike" kern="1200" baseline="30000" dirty="0" smtClean="0">
                <a:solidFill>
                  <a:schemeClr val="tx1"/>
                </a:solidFill>
                <a:effectLst/>
                <a:latin typeface="+mn-lt"/>
                <a:ea typeface="+mn-ea"/>
                <a:cs typeface="+mn-cs"/>
                <a:hlinkClick r:id="rId10"/>
              </a:rPr>
              <a:t>[6]</a:t>
            </a:r>
            <a:r>
              <a:rPr lang="en-US" sz="1200" b="0" i="0" kern="1200" dirty="0" smtClean="0">
                <a:solidFill>
                  <a:schemeClr val="tx1"/>
                </a:solidFill>
                <a:effectLst/>
                <a:latin typeface="+mn-lt"/>
                <a:ea typeface="+mn-ea"/>
                <a:cs typeface="+mn-cs"/>
              </a:rPr>
              <a:t>Correlation between health and smoking does not imply that smoking causes poor health because other variables may affect both health and smoking, or because health may affect smoking in addition to smoking causing health problems. It is at best difficult and expensive to conduct controlled experiments on smoking status in the general population. The researcher may proceed to attempt to estimate the causal effect of smoking on health from observational data by using the tax rate on tobacco products as an instrument for smoking in a causal analysis. If tobacco taxes affect health </a:t>
            </a:r>
            <a:r>
              <a:rPr lang="en-US" sz="1200" b="0" i="1" kern="1200" dirty="0" smtClean="0">
                <a:solidFill>
                  <a:schemeClr val="tx1"/>
                </a:solidFill>
                <a:effectLst/>
                <a:latin typeface="+mn-lt"/>
                <a:ea typeface="+mn-ea"/>
                <a:cs typeface="+mn-cs"/>
              </a:rPr>
              <a:t>only</a:t>
            </a:r>
            <a:r>
              <a:rPr lang="en-US" sz="1200" b="0" i="0" kern="1200" dirty="0" smtClean="0">
                <a:solidFill>
                  <a:schemeClr val="tx1"/>
                </a:solidFill>
                <a:effectLst/>
                <a:latin typeface="+mn-lt"/>
                <a:ea typeface="+mn-ea"/>
                <a:cs typeface="+mn-cs"/>
              </a:rPr>
              <a:t> because they affect smoking (holding other variables in the model fixed), correlation between tobacco taxes and health is evidence that smoking causes changes in health. An estimate of the effect of smoking on health can be made by also making use of the correlation between taxes and smoking patterns.</a:t>
            </a:r>
          </a:p>
          <a:p>
            <a:r>
              <a:rPr lang="en-US" sz="1200" b="0" i="0" kern="1200" dirty="0" smtClean="0">
                <a:solidFill>
                  <a:schemeClr val="tx1"/>
                </a:solidFill>
                <a:effectLst/>
                <a:latin typeface="+mn-lt"/>
                <a:ea typeface="+mn-ea"/>
                <a:cs typeface="+mn-cs"/>
              </a:rPr>
              <a:t>Because demonstrating that the third variable 'z' is causally related to 'y' </a:t>
            </a:r>
            <a:r>
              <a:rPr lang="en-US" sz="1200" b="0" i="1" kern="1200" dirty="0" smtClean="0">
                <a:solidFill>
                  <a:schemeClr val="tx1"/>
                </a:solidFill>
                <a:effectLst/>
                <a:latin typeface="+mn-lt"/>
                <a:ea typeface="+mn-ea"/>
                <a:cs typeface="+mn-cs"/>
              </a:rPr>
              <a:t>exclusively</a:t>
            </a:r>
            <a:r>
              <a:rPr lang="en-US" sz="1200" b="0" i="0" kern="1200" dirty="0" smtClean="0">
                <a:solidFill>
                  <a:schemeClr val="tx1"/>
                </a:solidFill>
                <a:effectLst/>
                <a:latin typeface="+mn-lt"/>
                <a:ea typeface="+mn-ea"/>
                <a:cs typeface="+mn-cs"/>
              </a:rPr>
              <a:t> via 'x' is an experimental impossibility, and because the same limitations that prevent an experiment to determine if there is a causal relationship between 'x' and 'y' will normally also prevent experiments determining if there is a causal relationship between 'z' and 'y' (assumed to be mediated through 'x'), correlational data is the only type of evidence that analysis by instrumental variable can provide, and causal inference is not licensed. The use of an instrumental variable simply produces additional evidence of a statistical relationship (in this case between 'z' and 'y'), without providing evidence of what type of relationship it is, and without providing evidence for the type of relationship between 'x' and 'y'.</a:t>
            </a:r>
          </a:p>
          <a:p>
            <a:endParaRPr lang="en-US" dirty="0"/>
          </a:p>
        </p:txBody>
      </p:sp>
      <p:sp>
        <p:nvSpPr>
          <p:cNvPr id="4" name="Slide Number Placeholder 3"/>
          <p:cNvSpPr>
            <a:spLocks noGrp="1"/>
          </p:cNvSpPr>
          <p:nvPr>
            <p:ph type="sldNum" sz="quarter" idx="10"/>
          </p:nvPr>
        </p:nvSpPr>
        <p:spPr/>
        <p:txBody>
          <a:bodyPr/>
          <a:lstStyle/>
          <a:p>
            <a:fld id="{BC5C5667-5907-4DE9-A0B1-55BECDFD5CAD}" type="slidenum">
              <a:rPr lang="en-US" smtClean="0"/>
              <a:pPr/>
              <a:t>25</a:t>
            </a:fld>
            <a:endParaRPr lang="en-US"/>
          </a:p>
        </p:txBody>
      </p:sp>
    </p:spTree>
    <p:extLst>
      <p:ext uri="{BB962C8B-B14F-4D97-AF65-F5344CB8AC3E}">
        <p14:creationId xmlns:p14="http://schemas.microsoft.com/office/powerpoint/2010/main" val="4194575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Although the coefficients  are identified, the error variance of </a:t>
            </a:r>
            <a:r>
              <a:rPr lang="en-US" sz="1200" i="1" kern="120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 and rho</a:t>
            </a:r>
            <a:r>
              <a:rPr lang="en-US" sz="1200" kern="1200" dirty="0" smtClean="0">
                <a:solidFill>
                  <a:schemeClr val="tx1"/>
                </a:solidFill>
                <a:effectLst/>
                <a:latin typeface="+mn-lt"/>
                <a:ea typeface="+mn-ea"/>
                <a:cs typeface="+mn-cs"/>
              </a:rPr>
              <a:t> </a:t>
            </a:r>
            <a:r>
              <a:rPr lang="en-US" sz="1200" kern="1200" smtClean="0">
                <a:solidFill>
                  <a:schemeClr val="tx1"/>
                </a:solidFill>
                <a:effectLst/>
                <a:latin typeface="+mn-lt"/>
                <a:ea typeface="+mn-ea"/>
                <a:cs typeface="+mn-cs"/>
              </a:rPr>
              <a:t>is not. </a:t>
            </a:r>
            <a:r>
              <a:rPr lang="en-US" sz="1200" kern="1200" dirty="0" smtClean="0">
                <a:solidFill>
                  <a:schemeClr val="tx1"/>
                </a:solidFill>
                <a:effectLst/>
                <a:latin typeface="+mn-lt"/>
                <a:ea typeface="+mn-ea"/>
                <a:cs typeface="+mn-cs"/>
              </a:rPr>
              <a:t>This is because no information is available that could be used to disentangle  and , which are both subsumed in  </a:t>
            </a:r>
            <a:r>
              <a:rPr lang="en-US" sz="1200" kern="120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However, as long as we are not specifically interested in  this should not be a problem (note that the sampling variance of  can still be estimated without difficulty even though the error variance of </a:t>
            </a:r>
            <a:r>
              <a:rPr lang="en-US" sz="1200" i="1" kern="120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 is unidentified)</a:t>
            </a:r>
            <a:endParaRPr lang="en-US" dirty="0"/>
          </a:p>
        </p:txBody>
      </p:sp>
      <p:sp>
        <p:nvSpPr>
          <p:cNvPr id="4" name="Slide Number Placeholder 3"/>
          <p:cNvSpPr>
            <a:spLocks noGrp="1"/>
          </p:cNvSpPr>
          <p:nvPr>
            <p:ph type="sldNum" sz="quarter" idx="10"/>
          </p:nvPr>
        </p:nvSpPr>
        <p:spPr/>
        <p:txBody>
          <a:bodyPr/>
          <a:lstStyle/>
          <a:p>
            <a:fld id="{BC5C5667-5907-4DE9-A0B1-55BECDFD5CAD}" type="slidenum">
              <a:rPr lang="en-US" smtClean="0"/>
              <a:pPr/>
              <a:t>29</a:t>
            </a:fld>
            <a:endParaRPr lang="en-US"/>
          </a:p>
        </p:txBody>
      </p:sp>
    </p:spTree>
    <p:extLst>
      <p:ext uri="{BB962C8B-B14F-4D97-AF65-F5344CB8AC3E}">
        <p14:creationId xmlns:p14="http://schemas.microsoft.com/office/powerpoint/2010/main" val="1042430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5C5667-5907-4DE9-A0B1-55BECDFD5CAD}" type="slidenum">
              <a:rPr lang="en-US" smtClean="0"/>
              <a:pPr/>
              <a:t>30</a:t>
            </a:fld>
            <a:endParaRPr lang="en-US"/>
          </a:p>
        </p:txBody>
      </p:sp>
    </p:spTree>
    <p:extLst>
      <p:ext uri="{BB962C8B-B14F-4D97-AF65-F5344CB8AC3E}">
        <p14:creationId xmlns:p14="http://schemas.microsoft.com/office/powerpoint/2010/main" val="1172994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Instead of measuring the effect of actually receiving the treatment, the effect of being </a:t>
                </a:r>
                <a:r>
                  <a:rPr lang="en-US" sz="1200" i="1" kern="1200" dirty="0" smtClean="0">
                    <a:solidFill>
                      <a:schemeClr val="tx1"/>
                    </a:solidFill>
                    <a:effectLst/>
                    <a:latin typeface="+mn-lt"/>
                    <a:ea typeface="+mn-ea"/>
                    <a:cs typeface="+mn-cs"/>
                  </a:rPr>
                  <a:t>assigned</a:t>
                </a:r>
                <a:r>
                  <a:rPr lang="en-US" sz="1200" kern="1200" dirty="0" smtClean="0">
                    <a:solidFill>
                      <a:schemeClr val="tx1"/>
                    </a:solidFill>
                    <a:effectLst/>
                    <a:latin typeface="+mn-lt"/>
                    <a:ea typeface="+mn-ea"/>
                    <a:cs typeface="+mn-cs"/>
                  </a:rPr>
                  <a:t> to the treatment is estimated. The ITT is a conservative estimate for the causal treatment effect. That is, because only a fraction of the assigned treatment group is actually treated, the ITT is a weighted average of the true treatment effect and zero. However, other than the naive approach, the ITT protects from possible overestimation of the treatment effect</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least-squares estimate of </a:t>
                </a:r>
                <a14:m>
                  <m:oMath xmlns:m="http://schemas.openxmlformats.org/officeDocument/2006/math">
                    <m:d>
                      <m:dPr>
                        <m:ctrlPr>
                          <a:rPr lang="en-US" i="1">
                            <a:latin typeface="Cambria Math" panose="02040503050406030204" pitchFamily="18" charset="0"/>
                          </a:rPr>
                        </m:ctrlPr>
                      </m:dPr>
                      <m:e>
                        <m:r>
                          <a:rPr lang="en-US" i="1">
                            <a:latin typeface="Cambria Math"/>
                          </a:rPr>
                          <m:t>𝛽</m:t>
                        </m:r>
                        <m:r>
                          <a:rPr lang="en-US" i="1">
                            <a:latin typeface="Cambria Math"/>
                          </a:rPr>
                          <m:t>−</m:t>
                        </m:r>
                        <m:sSup>
                          <m:sSupPr>
                            <m:ctrlPr>
                              <a:rPr lang="en-US" i="1">
                                <a:latin typeface="Cambria Math" panose="02040503050406030204" pitchFamily="18" charset="0"/>
                              </a:rPr>
                            </m:ctrlPr>
                          </m:sSupPr>
                          <m:e>
                            <m:r>
                              <a:rPr lang="en-US" i="1">
                                <a:latin typeface="Cambria Math"/>
                              </a:rPr>
                              <m:t>𝛽</m:t>
                            </m:r>
                          </m:e>
                          <m:sup>
                            <m:r>
                              <a:rPr lang="en-US" i="1">
                                <a:latin typeface="Cambria Math"/>
                              </a:rPr>
                              <m:t>∗</m:t>
                            </m:r>
                          </m:sup>
                        </m:sSup>
                      </m:e>
                    </m:d>
                  </m:oMath>
                </a14:m>
                <a:r>
                  <a:rPr lang="en-US" dirty="0"/>
                  <a:t> is a consistent estimate of the intention-to-treat effect of the IST, but note that standard errors are biased because the additional uncertainty introduced by the variance of </a:t>
                </a:r>
                <a14:m>
                  <m:oMath xmlns:m="http://schemas.openxmlformats.org/officeDocument/2006/math">
                    <m:acc>
                      <m:accPr>
                        <m:chr m:val="̂"/>
                        <m:ctrlPr>
                          <a:rPr lang="en-US" i="1">
                            <a:latin typeface="Cambria Math" panose="02040503050406030204" pitchFamily="18" charset="0"/>
                          </a:rPr>
                        </m:ctrlPr>
                      </m:accPr>
                      <m:e>
                        <m:r>
                          <a:rPr lang="en-US" i="1">
                            <a:latin typeface="Cambria Math"/>
                          </a:rPr>
                          <m:t>𝛾</m:t>
                        </m:r>
                      </m:e>
                    </m:acc>
                  </m:oMath>
                </a14:m>
                <a:r>
                  <a:rPr lang="en-US" dirty="0"/>
                  <a:t> is not taken into </a:t>
                </a:r>
                <a:r>
                  <a:rPr lang="en-US" dirty="0" smtClean="0"/>
                  <a:t>account. </a:t>
                </a:r>
                <a:r>
                  <a:rPr lang="en-US" dirty="0"/>
                  <a:t>We therefore apply the non-parametric bootstrap procedure across the two steps to compute the standard errors (Davison and </a:t>
                </a:r>
                <a:r>
                  <a:rPr lang="en-US" dirty="0" err="1"/>
                  <a:t>Hinkley</a:t>
                </a:r>
                <a:r>
                  <a:rPr lang="en-US" dirty="0"/>
                  <a:t> 1997</a:t>
                </a:r>
                <a:r>
                  <a:rPr lang="en-US" dirty="0" smtClean="0"/>
                  <a:t>).</a:t>
                </a:r>
                <a:endParaRPr lang="en-US" dirty="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ITT is a conservative estimate of the causal treatment effect. We can improve on the ITT by fitting</a:t>
                </a:r>
              </a:p>
              <a:p>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Instead of measuring the effect of actually receiving the treatment, the effect of being </a:t>
                </a:r>
                <a:r>
                  <a:rPr lang="en-US" sz="1200" i="1" kern="1200" dirty="0" smtClean="0">
                    <a:solidFill>
                      <a:schemeClr val="tx1"/>
                    </a:solidFill>
                    <a:effectLst/>
                    <a:latin typeface="+mn-lt"/>
                    <a:ea typeface="+mn-ea"/>
                    <a:cs typeface="+mn-cs"/>
                  </a:rPr>
                  <a:t>assigned</a:t>
                </a:r>
                <a:r>
                  <a:rPr lang="en-US" sz="1200" kern="1200" dirty="0" smtClean="0">
                    <a:solidFill>
                      <a:schemeClr val="tx1"/>
                    </a:solidFill>
                    <a:effectLst/>
                    <a:latin typeface="+mn-lt"/>
                    <a:ea typeface="+mn-ea"/>
                    <a:cs typeface="+mn-cs"/>
                  </a:rPr>
                  <a:t> to the treatment </a:t>
                </a:r>
                <a:r>
                  <a:rPr lang="en-US" sz="1200" kern="1200" smtClean="0">
                    <a:solidFill>
                      <a:schemeClr val="tx1"/>
                    </a:solidFill>
                    <a:effectLst/>
                    <a:latin typeface="+mn-lt"/>
                    <a:ea typeface="+mn-ea"/>
                    <a:cs typeface="+mn-cs"/>
                  </a:rPr>
                  <a:t>is estimated. </a:t>
                </a:r>
                <a:r>
                  <a:rPr lang="en-US" sz="1200" kern="1200" dirty="0" smtClean="0">
                    <a:solidFill>
                      <a:schemeClr val="tx1"/>
                    </a:solidFill>
                    <a:effectLst/>
                    <a:latin typeface="+mn-lt"/>
                    <a:ea typeface="+mn-ea"/>
                    <a:cs typeface="+mn-cs"/>
                  </a:rPr>
                  <a:t>The ITT is a conservative estimate for the causal </a:t>
                </a:r>
                <a:r>
                  <a:rPr lang="en-US" sz="1200" kern="1200" smtClean="0">
                    <a:solidFill>
                      <a:schemeClr val="tx1"/>
                    </a:solidFill>
                    <a:effectLst/>
                    <a:latin typeface="+mn-lt"/>
                    <a:ea typeface="+mn-ea"/>
                    <a:cs typeface="+mn-cs"/>
                  </a:rPr>
                  <a:t>treatment effect. </a:t>
                </a:r>
                <a:r>
                  <a:rPr lang="en-US" sz="1200" kern="1200" dirty="0" smtClean="0">
                    <a:solidFill>
                      <a:schemeClr val="tx1"/>
                    </a:solidFill>
                    <a:effectLst/>
                    <a:latin typeface="+mn-lt"/>
                    <a:ea typeface="+mn-ea"/>
                    <a:cs typeface="+mn-cs"/>
                  </a:rPr>
                  <a:t>That is, because only a fraction of the assigned treatment group is actually treated, the ITT is a weighted average of the true treatment effect </a:t>
                </a:r>
                <a:r>
                  <a:rPr lang="en-US" sz="1200" kern="1200" smtClean="0">
                    <a:solidFill>
                      <a:schemeClr val="tx1"/>
                    </a:solidFill>
                    <a:effectLst/>
                    <a:latin typeface="+mn-lt"/>
                    <a:ea typeface="+mn-ea"/>
                    <a:cs typeface="+mn-cs"/>
                  </a:rPr>
                  <a:t>and zero. </a:t>
                </a:r>
                <a:r>
                  <a:rPr lang="en-US" sz="1200" kern="1200" dirty="0" smtClean="0">
                    <a:solidFill>
                      <a:schemeClr val="tx1"/>
                    </a:solidFill>
                    <a:effectLst/>
                    <a:latin typeface="+mn-lt"/>
                    <a:ea typeface="+mn-ea"/>
                    <a:cs typeface="+mn-cs"/>
                  </a:rPr>
                  <a:t>However, other than the naive approach, the ITT protects from possible overestimation of the treatment effect</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least-squares estimate of </a:t>
                </a:r>
                <a:r>
                  <a:rPr lang="en-US" i="0">
                    <a:latin typeface="Cambria Math" panose="02040503050406030204" pitchFamily="18" charset="0"/>
                  </a:rPr>
                  <a:t>(</a:t>
                </a:r>
                <a:r>
                  <a:rPr lang="en-US" i="0">
                    <a:latin typeface="Cambria Math"/>
                  </a:rPr>
                  <a:t>𝛽−𝛽</a:t>
                </a:r>
                <a:r>
                  <a:rPr lang="en-US" i="0">
                    <a:latin typeface="Cambria Math" panose="02040503050406030204" pitchFamily="18" charset="0"/>
                  </a:rPr>
                  <a:t>^</a:t>
                </a:r>
                <a:r>
                  <a:rPr lang="en-US" i="0">
                    <a:latin typeface="Cambria Math"/>
                  </a:rPr>
                  <a:t>∗</a:t>
                </a:r>
                <a:r>
                  <a:rPr lang="en-US" i="0">
                    <a:latin typeface="Cambria Math" panose="02040503050406030204" pitchFamily="18" charset="0"/>
                  </a:rPr>
                  <a:t> )</a:t>
                </a:r>
                <a:r>
                  <a:rPr lang="en-US" dirty="0"/>
                  <a:t> is a consistent estimate of the intention-to-treat effect of the IST, but note that standard errors are biased because the additional uncertainty introduced by the variance of </a:t>
                </a:r>
                <a:r>
                  <a:rPr lang="en-US" i="0">
                    <a:latin typeface="Cambria Math"/>
                  </a:rPr>
                  <a:t>𝛾</a:t>
                </a:r>
                <a:r>
                  <a:rPr lang="en-US" i="0">
                    <a:latin typeface="Cambria Math" panose="02040503050406030204" pitchFamily="18" charset="0"/>
                  </a:rPr>
                  <a:t> ̂</a:t>
                </a:r>
                <a:r>
                  <a:rPr lang="en-US" dirty="0"/>
                  <a:t> is not taken </a:t>
                </a:r>
                <a:r>
                  <a:rPr lang="en-US"/>
                  <a:t>into </a:t>
                </a:r>
                <a:r>
                  <a:rPr lang="en-US" smtClean="0"/>
                  <a:t>account. </a:t>
                </a:r>
                <a:r>
                  <a:rPr lang="en-US" dirty="0"/>
                  <a:t>We therefore apply the non-parametric bootstrap procedure across the two steps to compute the standard errors (Davison and </a:t>
                </a:r>
                <a:r>
                  <a:rPr lang="en-US" dirty="0" err="1"/>
                  <a:t>Hinkley</a:t>
                </a:r>
                <a:r>
                  <a:rPr lang="en-US" dirty="0"/>
                  <a:t> </a:t>
                </a:r>
                <a:r>
                  <a:rPr lang="en-US"/>
                  <a:t>1997</a:t>
                </a:r>
                <a:r>
                  <a:rPr lang="en-US" smtClean="0"/>
                  <a:t>).</a:t>
                </a:r>
                <a:endParaRPr lang="en-US" dirty="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ITT is a conservative estimate of the causal </a:t>
                </a:r>
                <a:r>
                  <a:rPr lang="en-US" smtClean="0"/>
                  <a:t>treatment effect. </a:t>
                </a:r>
                <a:r>
                  <a:rPr lang="en-US" dirty="0" smtClean="0"/>
                  <a:t>We can improve on the ITT by fitting</a:t>
                </a:r>
              </a:p>
              <a:p>
                <a:endParaRPr lang="en-US" dirty="0"/>
              </a:p>
            </p:txBody>
          </p:sp>
        </mc:Fallback>
      </mc:AlternateContent>
      <p:sp>
        <p:nvSpPr>
          <p:cNvPr id="4" name="Slide Number Placeholder 3"/>
          <p:cNvSpPr>
            <a:spLocks noGrp="1"/>
          </p:cNvSpPr>
          <p:nvPr>
            <p:ph type="sldNum" sz="quarter" idx="10"/>
          </p:nvPr>
        </p:nvSpPr>
        <p:spPr/>
        <p:txBody>
          <a:bodyPr/>
          <a:lstStyle/>
          <a:p>
            <a:fld id="{BC5C5667-5907-4DE9-A0B1-55BECDFD5CAD}" type="slidenum">
              <a:rPr lang="en-US" smtClean="0"/>
              <a:pPr/>
              <a:t>31</a:t>
            </a:fld>
            <a:endParaRPr lang="en-US"/>
          </a:p>
        </p:txBody>
      </p:sp>
    </p:spTree>
    <p:extLst>
      <p:ext uri="{BB962C8B-B14F-4D97-AF65-F5344CB8AC3E}">
        <p14:creationId xmlns:p14="http://schemas.microsoft.com/office/powerpoint/2010/main" val="3952894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Estimation follows the two-step procedure outlined above, where in a first step gamma is estimated using the shortlist group and, using this estimate, the observations from the </a:t>
            </a:r>
            <a:r>
              <a:rPr lang="en-US" sz="1200" kern="1200" dirty="0" err="1" smtClean="0">
                <a:solidFill>
                  <a:schemeClr val="tx1"/>
                </a:solidFill>
                <a:effectLst/>
                <a:latin typeface="+mn-lt"/>
                <a:ea typeface="+mn-ea"/>
                <a:cs typeface="+mn-cs"/>
              </a:rPr>
              <a:t>longlist</a:t>
            </a:r>
            <a:r>
              <a:rPr lang="en-US" sz="1200" kern="1200" dirty="0" smtClean="0">
                <a:solidFill>
                  <a:schemeClr val="tx1"/>
                </a:solidFill>
                <a:effectLst/>
                <a:latin typeface="+mn-lt"/>
                <a:ea typeface="+mn-ea"/>
                <a:cs typeface="+mn-cs"/>
              </a:rPr>
              <a:t> group </a:t>
            </a:r>
            <a:r>
              <a:rPr lang="en-US" sz="1200" kern="1200" smtClean="0">
                <a:solidFill>
                  <a:schemeClr val="tx1"/>
                </a:solidFill>
                <a:effectLst/>
                <a:latin typeface="+mn-lt"/>
                <a:ea typeface="+mn-ea"/>
                <a:cs typeface="+mn-cs"/>
              </a:rPr>
              <a:t>are residualized. </a:t>
            </a:r>
            <a:r>
              <a:rPr lang="en-US" sz="1200" kern="1200" dirty="0" smtClean="0">
                <a:solidFill>
                  <a:schemeClr val="tx1"/>
                </a:solidFill>
                <a:effectLst/>
                <a:latin typeface="+mn-lt"/>
                <a:ea typeface="+mn-ea"/>
                <a:cs typeface="+mn-cs"/>
              </a:rPr>
              <a:t>In the second step, </a:t>
            </a:r>
            <a:endParaRPr lang="en-US" dirty="0" smtClean="0"/>
          </a:p>
          <a:p>
            <a:endParaRPr lang="en-US" dirty="0" smtClean="0"/>
          </a:p>
          <a:p>
            <a:endParaRPr lang="en-US" dirty="0" smtClean="0"/>
          </a:p>
          <a:p>
            <a:r>
              <a:rPr lang="en-US" dirty="0" smtClean="0"/>
              <a:t>A necessary assumption for the ITT estimate to be consistent is that the respondents opting out of the short-list sample (who are completely discarded in our ITT estimation procedure) are not systematically different from the respondents opting out of the </a:t>
            </a:r>
            <a:r>
              <a:rPr lang="en-US" smtClean="0"/>
              <a:t>long-list group. </a:t>
            </a:r>
            <a:r>
              <a:rPr lang="en-US" dirty="0" smtClean="0"/>
              <a:t>This assumption appears plausible in our case because respondents did not know to which of the two IST groups they were assigned to when deciding to opt for direct questioning (we also tested the assumption by comparing the outcomes for the two subgroups; no significant differences were </a:t>
            </a:r>
            <a:r>
              <a:rPr lang="en-US" smtClean="0"/>
              <a:t>found).</a:t>
            </a:r>
            <a:endParaRPr lang="en-US" dirty="0" smtClean="0"/>
          </a:p>
        </p:txBody>
      </p:sp>
      <p:sp>
        <p:nvSpPr>
          <p:cNvPr id="4" name="Slide Number Placeholder 3"/>
          <p:cNvSpPr>
            <a:spLocks noGrp="1"/>
          </p:cNvSpPr>
          <p:nvPr>
            <p:ph type="sldNum" sz="quarter" idx="10"/>
          </p:nvPr>
        </p:nvSpPr>
        <p:spPr/>
        <p:txBody>
          <a:bodyPr/>
          <a:lstStyle/>
          <a:p>
            <a:fld id="{BC5C5667-5907-4DE9-A0B1-55BECDFD5CAD}" type="slidenum">
              <a:rPr lang="en-US" smtClean="0"/>
              <a:pPr/>
              <a:t>32</a:t>
            </a:fld>
            <a:endParaRPr lang="en-US"/>
          </a:p>
        </p:txBody>
      </p:sp>
    </p:spTree>
    <p:extLst>
      <p:ext uri="{BB962C8B-B14F-4D97-AF65-F5344CB8AC3E}">
        <p14:creationId xmlns:p14="http://schemas.microsoft.com/office/powerpoint/2010/main" val="3727988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rgbClr val="0B2A51"/>
        </a:solidFill>
        <a:effectLst/>
      </p:bgPr>
    </p:bg>
    <p:spTree>
      <p:nvGrpSpPr>
        <p:cNvPr id="1" name=""/>
        <p:cNvGrpSpPr/>
        <p:nvPr/>
      </p:nvGrpSpPr>
      <p:grpSpPr>
        <a:xfrm>
          <a:off x="0" y="0"/>
          <a:ext cx="0" cy="0"/>
          <a:chOff x="0" y="0"/>
          <a:chExt cx="0" cy="0"/>
        </a:xfrm>
      </p:grpSpPr>
      <p:sp>
        <p:nvSpPr>
          <p:cNvPr id="4" name="Line 1031"/>
          <p:cNvSpPr>
            <a:spLocks noChangeShapeType="1"/>
          </p:cNvSpPr>
          <p:nvPr/>
        </p:nvSpPr>
        <p:spPr bwMode="auto">
          <a:xfrm>
            <a:off x="-12700" y="1168400"/>
            <a:ext cx="9144000" cy="0"/>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1032"/>
          <p:cNvSpPr>
            <a:spLocks noChangeShapeType="1"/>
          </p:cNvSpPr>
          <p:nvPr/>
        </p:nvSpPr>
        <p:spPr bwMode="auto">
          <a:xfrm>
            <a:off x="0" y="1346200"/>
            <a:ext cx="9144000" cy="0"/>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6" name="Picture 1044" descr="TU_Logo_90_S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0" y="438150"/>
            <a:ext cx="19050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1026"/>
          <p:cNvSpPr>
            <a:spLocks noGrp="1" noChangeArrowheads="1"/>
          </p:cNvSpPr>
          <p:nvPr>
            <p:ph type="ctrTitle"/>
          </p:nvPr>
        </p:nvSpPr>
        <p:spPr>
          <a:xfrm>
            <a:off x="982663" y="2703513"/>
            <a:ext cx="7504112" cy="1143000"/>
          </a:xfrm>
        </p:spPr>
        <p:txBody>
          <a:bodyPr tIns="0"/>
          <a:lstStyle>
            <a:lvl1pPr>
              <a:defRPr sz="3600" b="1">
                <a:solidFill>
                  <a:schemeClr val="bg1"/>
                </a:solidFill>
              </a:defRPr>
            </a:lvl1pPr>
          </a:lstStyle>
          <a:p>
            <a:pPr lvl="0"/>
            <a:r>
              <a:rPr lang="de-DE" noProof="0" smtClean="0"/>
              <a:t>Klicken Sie, um das Titelformat zu bearbeiten</a:t>
            </a:r>
          </a:p>
        </p:txBody>
      </p:sp>
      <p:sp>
        <p:nvSpPr>
          <p:cNvPr id="5123" name="Rectangle 1027"/>
          <p:cNvSpPr>
            <a:spLocks noGrp="1" noChangeArrowheads="1"/>
          </p:cNvSpPr>
          <p:nvPr>
            <p:ph type="subTitle" idx="1"/>
          </p:nvPr>
        </p:nvSpPr>
        <p:spPr>
          <a:xfrm>
            <a:off x="990600" y="5638800"/>
            <a:ext cx="7467600" cy="685800"/>
          </a:xfrm>
        </p:spPr>
        <p:txBody>
          <a:bodyPr tIns="0" anchor="ctr"/>
          <a:lstStyle>
            <a:lvl1pPr marL="0" indent="0">
              <a:spcBef>
                <a:spcPct val="0"/>
              </a:spcBef>
              <a:defRPr sz="2400">
                <a:solidFill>
                  <a:schemeClr val="bg1"/>
                </a:solidFill>
              </a:defRPr>
            </a:lvl1pPr>
          </a:lstStyle>
          <a:p>
            <a:pPr lvl="0"/>
            <a:r>
              <a:rPr lang="de-DE" noProof="0" smtClean="0"/>
              <a:t>Ort, Datum</a:t>
            </a:r>
          </a:p>
        </p:txBody>
      </p:sp>
    </p:spTree>
    <p:extLst>
      <p:ext uri="{BB962C8B-B14F-4D97-AF65-F5344CB8AC3E}">
        <p14:creationId xmlns:p14="http://schemas.microsoft.com/office/powerpoint/2010/main" val="35017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3409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Tree>
    <p:extLst>
      <p:ext uri="{BB962C8B-B14F-4D97-AF65-F5344CB8AC3E}">
        <p14:creationId xmlns:p14="http://schemas.microsoft.com/office/powerpoint/2010/main" val="251873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990600" y="2590800"/>
            <a:ext cx="3657600" cy="35052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00600" y="2590800"/>
            <a:ext cx="3657600" cy="35052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76948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6671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829644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6518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Tree>
    <p:extLst>
      <p:ext uri="{BB962C8B-B14F-4D97-AF65-F5344CB8AC3E}">
        <p14:creationId xmlns:p14="http://schemas.microsoft.com/office/powerpoint/2010/main" val="2700236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Tree>
    <p:extLst>
      <p:ext uri="{BB962C8B-B14F-4D97-AF65-F5344CB8AC3E}">
        <p14:creationId xmlns:p14="http://schemas.microsoft.com/office/powerpoint/2010/main" val="1664797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29790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07175" y="1676400"/>
            <a:ext cx="1874838" cy="44196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977900" y="1676400"/>
            <a:ext cx="5476875" cy="44196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21537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77900" y="1676400"/>
            <a:ext cx="7504113"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p>
            <a:pPr lvl="0"/>
            <a:r>
              <a:rPr lang="de-DE" altLang="en-US" smtClean="0"/>
              <a:t>Klicken Sie, um das Titelformat zu bearbeiten</a:t>
            </a:r>
          </a:p>
        </p:txBody>
      </p:sp>
      <p:sp>
        <p:nvSpPr>
          <p:cNvPr id="1027" name="Rectangle 3"/>
          <p:cNvSpPr>
            <a:spLocks noGrp="1" noChangeArrowheads="1"/>
          </p:cNvSpPr>
          <p:nvPr>
            <p:ph type="body" idx="1"/>
          </p:nvPr>
        </p:nvSpPr>
        <p:spPr bwMode="auto">
          <a:xfrm>
            <a:off x="990600" y="2590800"/>
            <a:ext cx="74676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p>
            <a:pPr lvl="0"/>
            <a:r>
              <a:rPr lang="de-DE" altLang="en-US" smtClean="0"/>
              <a:t>Klicken Sie, um die Formate des Vorlagentextes zu bearbeiten</a:t>
            </a:r>
          </a:p>
          <a:p>
            <a:pPr lvl="1"/>
            <a:r>
              <a:rPr lang="de-DE" altLang="en-US" smtClean="0"/>
              <a:t>Zweite Ebene</a:t>
            </a:r>
          </a:p>
          <a:p>
            <a:pPr lvl="2"/>
            <a:r>
              <a:rPr lang="de-DE" altLang="en-US" smtClean="0"/>
              <a:t>Dritte Ebene</a:t>
            </a:r>
          </a:p>
          <a:p>
            <a:pPr lvl="3"/>
            <a:r>
              <a:rPr lang="de-DE" altLang="en-US" smtClean="0"/>
              <a:t>Vierte Ebene</a:t>
            </a:r>
          </a:p>
          <a:p>
            <a:pPr lvl="4"/>
            <a:r>
              <a:rPr lang="de-DE" altLang="en-US" smtClean="0"/>
              <a:t>Fünfte Ebene</a:t>
            </a:r>
          </a:p>
        </p:txBody>
      </p:sp>
      <p:sp>
        <p:nvSpPr>
          <p:cNvPr id="1028" name="Line 8"/>
          <p:cNvSpPr>
            <a:spLocks noChangeShapeType="1"/>
          </p:cNvSpPr>
          <p:nvPr/>
        </p:nvSpPr>
        <p:spPr bwMode="auto">
          <a:xfrm>
            <a:off x="0" y="1123950"/>
            <a:ext cx="9144000" cy="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9" name="Line 9"/>
          <p:cNvSpPr>
            <a:spLocks noChangeShapeType="1"/>
          </p:cNvSpPr>
          <p:nvPr/>
        </p:nvSpPr>
        <p:spPr bwMode="auto">
          <a:xfrm>
            <a:off x="0" y="1000125"/>
            <a:ext cx="9144000" cy="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030" name="Picture 15" descr="TU_Logo_90_HKS4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9588" y="438150"/>
            <a:ext cx="1443037"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xStyles>
    <p:titleStyle>
      <a:lvl1pPr algn="l" rtl="0" eaLnBrk="0" fontAlgn="base" hangingPunct="0">
        <a:spcBef>
          <a:spcPct val="0"/>
        </a:spcBef>
        <a:spcAft>
          <a:spcPct val="0"/>
        </a:spcAft>
        <a:defRPr sz="2400" kern="12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Verdana" panose="020B0604030504040204" pitchFamily="34" charset="0"/>
        </a:defRPr>
      </a:lvl2pPr>
      <a:lvl3pPr algn="l" rtl="0" eaLnBrk="0" fontAlgn="base" hangingPunct="0">
        <a:spcBef>
          <a:spcPct val="0"/>
        </a:spcBef>
        <a:spcAft>
          <a:spcPct val="0"/>
        </a:spcAft>
        <a:defRPr sz="2400">
          <a:solidFill>
            <a:schemeClr val="bg2"/>
          </a:solidFill>
          <a:latin typeface="Verdana" panose="020B0604030504040204" pitchFamily="34" charset="0"/>
        </a:defRPr>
      </a:lvl3pPr>
      <a:lvl4pPr algn="l" rtl="0" eaLnBrk="0" fontAlgn="base" hangingPunct="0">
        <a:spcBef>
          <a:spcPct val="0"/>
        </a:spcBef>
        <a:spcAft>
          <a:spcPct val="0"/>
        </a:spcAft>
        <a:defRPr sz="2400">
          <a:solidFill>
            <a:schemeClr val="bg2"/>
          </a:solidFill>
          <a:latin typeface="Verdana" panose="020B0604030504040204" pitchFamily="34" charset="0"/>
        </a:defRPr>
      </a:lvl4pPr>
      <a:lvl5pPr algn="l" rtl="0" eaLnBrk="0" fontAlgn="base" hangingPunct="0">
        <a:spcBef>
          <a:spcPct val="0"/>
        </a:spcBef>
        <a:spcAft>
          <a:spcPct val="0"/>
        </a:spcAft>
        <a:defRPr sz="2400">
          <a:solidFill>
            <a:schemeClr val="bg2"/>
          </a:solidFill>
          <a:latin typeface="Verdana" panose="020B0604030504040204" pitchFamily="34" charset="0"/>
        </a:defRPr>
      </a:lvl5pPr>
      <a:lvl6pPr marL="457200" algn="l" rtl="0" fontAlgn="base">
        <a:spcBef>
          <a:spcPct val="0"/>
        </a:spcBef>
        <a:spcAft>
          <a:spcPct val="0"/>
        </a:spcAft>
        <a:defRPr sz="2400">
          <a:solidFill>
            <a:schemeClr val="bg2"/>
          </a:solidFill>
          <a:latin typeface="Verdana" panose="020B0604030504040204" pitchFamily="34" charset="0"/>
        </a:defRPr>
      </a:lvl6pPr>
      <a:lvl7pPr marL="914400" algn="l" rtl="0" fontAlgn="base">
        <a:spcBef>
          <a:spcPct val="0"/>
        </a:spcBef>
        <a:spcAft>
          <a:spcPct val="0"/>
        </a:spcAft>
        <a:defRPr sz="2400">
          <a:solidFill>
            <a:schemeClr val="bg2"/>
          </a:solidFill>
          <a:latin typeface="Verdana" panose="020B0604030504040204" pitchFamily="34" charset="0"/>
        </a:defRPr>
      </a:lvl7pPr>
      <a:lvl8pPr marL="1371600" algn="l" rtl="0" fontAlgn="base">
        <a:spcBef>
          <a:spcPct val="0"/>
        </a:spcBef>
        <a:spcAft>
          <a:spcPct val="0"/>
        </a:spcAft>
        <a:defRPr sz="2400">
          <a:solidFill>
            <a:schemeClr val="bg2"/>
          </a:solidFill>
          <a:latin typeface="Verdana" panose="020B0604030504040204" pitchFamily="34" charset="0"/>
        </a:defRPr>
      </a:lvl8pPr>
      <a:lvl9pPr marL="1828800" algn="l" rtl="0" fontAlgn="base">
        <a:spcBef>
          <a:spcPct val="0"/>
        </a:spcBef>
        <a:spcAft>
          <a:spcPct val="0"/>
        </a:spcAft>
        <a:defRPr sz="2400">
          <a:solidFill>
            <a:schemeClr val="bg2"/>
          </a:solidFill>
          <a:latin typeface="Verdana" panose="020B0604030504040204" pitchFamily="34" charset="0"/>
        </a:defRPr>
      </a:lvl9pPr>
    </p:titleStyle>
    <p:bodyStyle>
      <a:lvl1pPr marL="342900" indent="-342900" algn="l" rtl="0" eaLnBrk="0" fontAlgn="base" hangingPunct="0">
        <a:spcBef>
          <a:spcPct val="20000"/>
        </a:spcBef>
        <a:spcAft>
          <a:spcPct val="0"/>
        </a:spcAft>
        <a:defRPr sz="1400" kern="1200">
          <a:solidFill>
            <a:srgbClr val="001D4B"/>
          </a:solidFill>
          <a:latin typeface="+mn-lt"/>
          <a:ea typeface="+mn-ea"/>
          <a:cs typeface="+mn-cs"/>
        </a:defRPr>
      </a:lvl1pPr>
      <a:lvl2pPr marL="742950" indent="-285750" algn="l" rtl="0" eaLnBrk="0" fontAlgn="base" hangingPunct="0">
        <a:spcBef>
          <a:spcPct val="20000"/>
        </a:spcBef>
        <a:spcAft>
          <a:spcPct val="0"/>
        </a:spcAft>
        <a:defRPr sz="1400" kern="1200">
          <a:solidFill>
            <a:srgbClr val="001D4B"/>
          </a:solidFill>
          <a:latin typeface="+mn-lt"/>
          <a:ea typeface="+mn-ea"/>
          <a:cs typeface="+mn-cs"/>
        </a:defRPr>
      </a:lvl2pPr>
      <a:lvl3pPr marL="1143000" indent="-228600" algn="l" rtl="0" eaLnBrk="0" fontAlgn="base" hangingPunct="0">
        <a:spcBef>
          <a:spcPct val="20000"/>
        </a:spcBef>
        <a:spcAft>
          <a:spcPct val="0"/>
        </a:spcAft>
        <a:defRPr sz="1400" kern="1200">
          <a:solidFill>
            <a:srgbClr val="001D4B"/>
          </a:solidFill>
          <a:latin typeface="+mn-lt"/>
          <a:ea typeface="+mn-ea"/>
          <a:cs typeface="+mn-cs"/>
        </a:defRPr>
      </a:lvl3pPr>
      <a:lvl4pPr marL="1600200" indent="-228600" algn="l" rtl="0" eaLnBrk="0" fontAlgn="base" hangingPunct="0">
        <a:spcBef>
          <a:spcPct val="20000"/>
        </a:spcBef>
        <a:spcAft>
          <a:spcPct val="0"/>
        </a:spcAft>
        <a:defRPr sz="1400" kern="1200">
          <a:solidFill>
            <a:srgbClr val="001D4B"/>
          </a:solidFill>
          <a:latin typeface="+mn-lt"/>
          <a:ea typeface="+mn-ea"/>
          <a:cs typeface="+mn-cs"/>
        </a:defRPr>
      </a:lvl4pPr>
      <a:lvl5pPr marL="2057400" indent="-228600" algn="l" rtl="0" eaLnBrk="0" fontAlgn="base" hangingPunct="0">
        <a:spcBef>
          <a:spcPct val="20000"/>
        </a:spcBef>
        <a:spcAft>
          <a:spcPct val="0"/>
        </a:spcAft>
        <a:defRPr sz="1400" kern="1200">
          <a:solidFill>
            <a:srgbClr val="001D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hagen.von_hermanni@tu-dresden.d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mailto:mark.trappmann@iab.de"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ctrTitle"/>
          </p:nvPr>
        </p:nvSpPr>
        <p:spPr>
          <a:xfrm>
            <a:off x="657225" y="2703513"/>
            <a:ext cx="8091488" cy="2093912"/>
          </a:xfrm>
        </p:spPr>
        <p:txBody>
          <a:bodyPr/>
          <a:lstStyle/>
          <a:p>
            <a:r>
              <a:rPr lang="en-US" altLang="de-DE" sz="3200" dirty="0" smtClean="0"/>
              <a:t>The Item Count Technique (ICT)– </a:t>
            </a:r>
            <a:br>
              <a:rPr lang="en-US" altLang="de-DE" sz="3200" dirty="0" smtClean="0"/>
            </a:br>
            <a:r>
              <a:rPr lang="en-US" altLang="de-DE" sz="3200" dirty="0" smtClean="0"/>
              <a:t>past and present</a:t>
            </a:r>
          </a:p>
        </p:txBody>
      </p:sp>
      <p:sp>
        <p:nvSpPr>
          <p:cNvPr id="5123" name="Rectangle 8"/>
          <p:cNvSpPr>
            <a:spLocks noChangeArrowheads="1"/>
          </p:cNvSpPr>
          <p:nvPr/>
        </p:nvSpPr>
        <p:spPr bwMode="auto">
          <a:xfrm>
            <a:off x="990600" y="1200150"/>
            <a:ext cx="74676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anchor="ctr"/>
          <a:lstStyle>
            <a:lvl1pPr>
              <a:spcBef>
                <a:spcPct val="20000"/>
              </a:spcBef>
              <a:defRPr sz="1400">
                <a:solidFill>
                  <a:srgbClr val="001D4B"/>
                </a:solidFill>
                <a:latin typeface="Verdana" panose="020B0604030504040204" pitchFamily="34" charset="0"/>
              </a:defRPr>
            </a:lvl1pPr>
            <a:lvl2pPr marL="742950" indent="-285750">
              <a:spcBef>
                <a:spcPct val="20000"/>
              </a:spcBef>
              <a:defRPr sz="1400">
                <a:solidFill>
                  <a:srgbClr val="001D4B"/>
                </a:solidFill>
                <a:latin typeface="Verdana" panose="020B0604030504040204" pitchFamily="34" charset="0"/>
              </a:defRPr>
            </a:lvl2pPr>
            <a:lvl3pPr marL="1143000" indent="-228600">
              <a:spcBef>
                <a:spcPct val="20000"/>
              </a:spcBef>
              <a:defRPr sz="1400">
                <a:solidFill>
                  <a:srgbClr val="001D4B"/>
                </a:solidFill>
                <a:latin typeface="Verdana" panose="020B0604030504040204" pitchFamily="34" charset="0"/>
              </a:defRPr>
            </a:lvl3pPr>
            <a:lvl4pPr marL="1600200" indent="-228600">
              <a:spcBef>
                <a:spcPct val="20000"/>
              </a:spcBef>
              <a:defRPr sz="1400">
                <a:solidFill>
                  <a:srgbClr val="001D4B"/>
                </a:solidFill>
                <a:latin typeface="Verdana" panose="020B0604030504040204" pitchFamily="34" charset="0"/>
              </a:defRPr>
            </a:lvl4pPr>
            <a:lvl5pPr marL="2057400" indent="-228600">
              <a:spcBef>
                <a:spcPct val="20000"/>
              </a:spcBef>
              <a:defRPr sz="1400">
                <a:solidFill>
                  <a:srgbClr val="001D4B"/>
                </a:solidFill>
                <a:latin typeface="Verdana" panose="020B0604030504040204" pitchFamily="34" charset="0"/>
              </a:defRPr>
            </a:lvl5pPr>
            <a:lvl6pPr marL="2514600" indent="-228600" eaLnBrk="0" fontAlgn="base" hangingPunct="0">
              <a:spcBef>
                <a:spcPct val="20000"/>
              </a:spcBef>
              <a:spcAft>
                <a:spcPct val="0"/>
              </a:spcAft>
              <a:defRPr sz="1400">
                <a:solidFill>
                  <a:srgbClr val="001D4B"/>
                </a:solidFill>
                <a:latin typeface="Verdana" panose="020B0604030504040204" pitchFamily="34" charset="0"/>
              </a:defRPr>
            </a:lvl6pPr>
            <a:lvl7pPr marL="2971800" indent="-228600" eaLnBrk="0" fontAlgn="base" hangingPunct="0">
              <a:spcBef>
                <a:spcPct val="20000"/>
              </a:spcBef>
              <a:spcAft>
                <a:spcPct val="0"/>
              </a:spcAft>
              <a:defRPr sz="1400">
                <a:solidFill>
                  <a:srgbClr val="001D4B"/>
                </a:solidFill>
                <a:latin typeface="Verdana" panose="020B0604030504040204" pitchFamily="34" charset="0"/>
              </a:defRPr>
            </a:lvl7pPr>
            <a:lvl8pPr marL="3429000" indent="-228600" eaLnBrk="0" fontAlgn="base" hangingPunct="0">
              <a:spcBef>
                <a:spcPct val="20000"/>
              </a:spcBef>
              <a:spcAft>
                <a:spcPct val="0"/>
              </a:spcAft>
              <a:defRPr sz="1400">
                <a:solidFill>
                  <a:srgbClr val="001D4B"/>
                </a:solidFill>
                <a:latin typeface="Verdana" panose="020B0604030504040204" pitchFamily="34" charset="0"/>
              </a:defRPr>
            </a:lvl8pPr>
            <a:lvl9pPr marL="3886200" indent="-228600" eaLnBrk="0" fontAlgn="base" hangingPunct="0">
              <a:spcBef>
                <a:spcPct val="20000"/>
              </a:spcBef>
              <a:spcAft>
                <a:spcPct val="0"/>
              </a:spcAft>
              <a:defRPr sz="1400">
                <a:solidFill>
                  <a:srgbClr val="001D4B"/>
                </a:solidFill>
                <a:latin typeface="Verdana" panose="020B0604030504040204" pitchFamily="34" charset="0"/>
              </a:defRPr>
            </a:lvl9pPr>
          </a:lstStyle>
          <a:p>
            <a:pPr eaLnBrk="1" hangingPunct="1">
              <a:spcBef>
                <a:spcPct val="50000"/>
              </a:spcBef>
            </a:pPr>
            <a:r>
              <a:rPr lang="de-DE" altLang="en-US" sz="1000">
                <a:solidFill>
                  <a:srgbClr val="FFFFFF"/>
                </a:solidFill>
              </a:rPr>
              <a:t>Philosophische Fakultät</a:t>
            </a:r>
            <a:r>
              <a:rPr lang="de-DE" altLang="en-US" sz="1000" b="0">
                <a:solidFill>
                  <a:srgbClr val="FFFFFF"/>
                </a:solidFill>
              </a:rPr>
              <a:t>    Institut für Soziologie   Lehrstuhl für Methoden der empirischen Sozialforschung</a:t>
            </a:r>
            <a:endParaRPr lang="de-DE" altLang="en-US" sz="2400" b="0">
              <a:solidFill>
                <a:schemeClr val="bg1"/>
              </a:solidFill>
            </a:endParaRPr>
          </a:p>
        </p:txBody>
      </p:sp>
      <p:sp>
        <p:nvSpPr>
          <p:cNvPr id="5124" name="Rectangle 11"/>
          <p:cNvSpPr>
            <a:spLocks noGrp="1" noChangeArrowheads="1"/>
          </p:cNvSpPr>
          <p:nvPr>
            <p:ph type="subTitle" idx="1"/>
          </p:nvPr>
        </p:nvSpPr>
        <p:spPr>
          <a:xfrm>
            <a:off x="684213" y="5197475"/>
            <a:ext cx="7467600" cy="1327150"/>
          </a:xfrm>
          <a:noFill/>
        </p:spPr>
        <p:txBody>
          <a:bodyPr/>
          <a:lstStyle/>
          <a:p>
            <a:pPr eaLnBrk="1" hangingPunct="1"/>
            <a:r>
              <a:rPr lang="de-DE" altLang="en-US" sz="1600" dirty="0" smtClean="0">
                <a:latin typeface="Calibri" panose="020F0502020204030204" pitchFamily="34" charset="0"/>
              </a:rPr>
              <a:t>Hagen von </a:t>
            </a:r>
            <a:r>
              <a:rPr lang="de-DE" altLang="en-US" sz="1600" dirty="0" err="1" smtClean="0">
                <a:latin typeface="Calibri" panose="020F0502020204030204" pitchFamily="34" charset="0"/>
              </a:rPr>
              <a:t>Hermanni</a:t>
            </a:r>
            <a:endParaRPr lang="de-DE" altLang="en-US" sz="1600" dirty="0" smtClean="0">
              <a:latin typeface="Calibri" panose="020F0502020204030204" pitchFamily="34" charset="0"/>
            </a:endParaRPr>
          </a:p>
          <a:p>
            <a:pPr eaLnBrk="1" hangingPunct="1"/>
            <a:r>
              <a:rPr lang="de-DE" altLang="en-US" sz="1600" dirty="0" smtClean="0">
                <a:latin typeface="Calibri" panose="020F0502020204030204" pitchFamily="34" charset="0"/>
              </a:rPr>
              <a:t>Technische Universität Dresden (TUD)</a:t>
            </a:r>
          </a:p>
          <a:p>
            <a:pPr eaLnBrk="1" hangingPunct="1"/>
            <a:r>
              <a:rPr lang="de-DE" altLang="en-US" sz="1600" dirty="0" smtClean="0">
                <a:latin typeface="Calibri" panose="020F0502020204030204" pitchFamily="34" charset="0"/>
              </a:rPr>
              <a:t>Conference </a:t>
            </a:r>
            <a:r>
              <a:rPr lang="de-DE" altLang="en-US" sz="1600" dirty="0" err="1" smtClean="0">
                <a:latin typeface="Calibri" panose="020F0502020204030204" pitchFamily="34" charset="0"/>
              </a:rPr>
              <a:t>of</a:t>
            </a:r>
            <a:r>
              <a:rPr lang="de-DE" altLang="en-US" sz="1600" dirty="0" smtClean="0">
                <a:latin typeface="Calibri" panose="020F0502020204030204" pitchFamily="34" charset="0"/>
              </a:rPr>
              <a:t> European </a:t>
            </a:r>
            <a:r>
              <a:rPr lang="de-DE" altLang="en-US" sz="1600" dirty="0" err="1" smtClean="0">
                <a:latin typeface="Calibri" panose="020F0502020204030204" pitchFamily="34" charset="0"/>
              </a:rPr>
              <a:t>Statistics</a:t>
            </a:r>
            <a:r>
              <a:rPr lang="de-DE" altLang="en-US" sz="1600" dirty="0" smtClean="0">
                <a:latin typeface="Calibri" panose="020F0502020204030204" pitchFamily="34" charset="0"/>
              </a:rPr>
              <a:t> Stakeholders</a:t>
            </a:r>
          </a:p>
          <a:p>
            <a:pPr eaLnBrk="1" hangingPunct="1"/>
            <a:r>
              <a:rPr lang="de-DE" altLang="en-US" sz="1600" dirty="0" smtClean="0">
                <a:latin typeface="Calibri" panose="020F0502020204030204" pitchFamily="34" charset="0"/>
              </a:rPr>
              <a:t>Budapest 2016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51720" y="476672"/>
            <a:ext cx="6264696" cy="381000"/>
          </a:xfrm>
        </p:spPr>
        <p:txBody>
          <a:bodyPr/>
          <a:lstStyle/>
          <a:p>
            <a:r>
              <a:rPr lang="de-DE" dirty="0" smtClean="0">
                <a:latin typeface="Arial" panose="020B0604020202020204" pitchFamily="34" charset="0"/>
                <a:cs typeface="Arial" panose="020B0604020202020204" pitchFamily="34" charset="0"/>
              </a:rPr>
              <a:t>Item Count </a:t>
            </a:r>
            <a:r>
              <a:rPr lang="de-DE" dirty="0" err="1" smtClean="0">
                <a:latin typeface="Arial" panose="020B0604020202020204" pitchFamily="34" charset="0"/>
                <a:cs typeface="Arial" panose="020B0604020202020204" pitchFamily="34" charset="0"/>
              </a:rPr>
              <a:t>Technique</a:t>
            </a:r>
            <a:r>
              <a:rPr lang="de-DE" dirty="0" smtClean="0">
                <a:latin typeface="Arial" panose="020B0604020202020204" pitchFamily="34" charset="0"/>
                <a:cs typeface="Arial" panose="020B0604020202020204" pitchFamily="34" charset="0"/>
              </a:rPr>
              <a:t> (ICT)</a:t>
            </a:r>
            <a:endParaRPr lang="de-DE" dirty="0">
              <a:latin typeface="Arial" panose="020B0604020202020204" pitchFamily="34" charset="0"/>
              <a:cs typeface="Arial" panose="020B0604020202020204" pitchFamily="34" charset="0"/>
            </a:endParaRPr>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2157398824"/>
              </p:ext>
            </p:extLst>
          </p:nvPr>
        </p:nvGraphicFramePr>
        <p:xfrm>
          <a:off x="323528" y="1196752"/>
          <a:ext cx="8134350" cy="2579063"/>
        </p:xfrm>
        <a:graphic>
          <a:graphicData uri="http://schemas.openxmlformats.org/drawingml/2006/table">
            <a:tbl>
              <a:tblPr firstRow="1" bandRow="1">
                <a:tableStyleId>{2D5ABB26-0587-4C30-8999-92F81FD0307C}</a:tableStyleId>
              </a:tblPr>
              <a:tblGrid>
                <a:gridCol w="4067175"/>
                <a:gridCol w="4067175"/>
              </a:tblGrid>
              <a:tr h="287362">
                <a:tc>
                  <a:txBody>
                    <a:bodyPr/>
                    <a:lstStyle/>
                    <a:p>
                      <a:r>
                        <a:rPr lang="de-DE" sz="1400" b="1" dirty="0" smtClean="0">
                          <a:latin typeface="Arial" panose="020B0604020202020204" pitchFamily="34" charset="0"/>
                          <a:cs typeface="Arial" panose="020B0604020202020204" pitchFamily="34" charset="0"/>
                        </a:rPr>
                        <a:t>Group SL1</a:t>
                      </a:r>
                      <a:r>
                        <a:rPr lang="de-DE" sz="1400" b="1" baseline="0" dirty="0" smtClean="0">
                          <a:latin typeface="Arial" panose="020B0604020202020204" pitchFamily="34" charset="0"/>
                          <a:cs typeface="Arial" panose="020B0604020202020204" pitchFamily="34" charset="0"/>
                        </a:rPr>
                        <a:t> (Short List)</a:t>
                      </a:r>
                      <a:endParaRPr lang="en-US" sz="1400" b="1"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de-DE" sz="1400" b="1" dirty="0" smtClean="0">
                          <a:latin typeface="Arial" panose="020B0604020202020204" pitchFamily="34" charset="0"/>
                          <a:cs typeface="Arial" panose="020B0604020202020204" pitchFamily="34" charset="0"/>
                        </a:rPr>
                        <a:t>Group LL1 (Long List)</a:t>
                      </a:r>
                      <a:endParaRPr lang="en-US" sz="14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695854">
                <a:tc>
                  <a:txBody>
                    <a:bodyPr/>
                    <a:lstStyle/>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defRPr/>
                      </a:pPr>
                      <a:r>
                        <a:rPr lang="en-US" sz="1400" kern="1200" noProof="0" dirty="0" smtClean="0">
                          <a:solidFill>
                            <a:schemeClr val="tx2"/>
                          </a:solidFill>
                          <a:latin typeface="Arial" panose="020B0604020202020204" pitchFamily="34" charset="0"/>
                          <a:ea typeface="+mn-ea"/>
                          <a:cs typeface="Arial" panose="020B0604020202020204" pitchFamily="34" charset="0"/>
                        </a:rPr>
                        <a:t>Did you ever keep a book of household accounts?</a:t>
                      </a:r>
                      <a:r>
                        <a:rPr lang="en-US" sz="1400" kern="1200" baseline="0" noProof="0" dirty="0" smtClean="0">
                          <a:solidFill>
                            <a:schemeClr val="tx2"/>
                          </a:solidFill>
                          <a:latin typeface="Arial" panose="020B0604020202020204" pitchFamily="34" charset="0"/>
                          <a:ea typeface="+mn-ea"/>
                          <a:cs typeface="Arial" panose="020B0604020202020204" pitchFamily="34" charset="0"/>
                        </a:rPr>
                        <a:t> </a:t>
                      </a:r>
                      <a:endParaRPr lang="en-US" sz="1400" kern="1200" noProof="0" dirty="0" smtClean="0">
                        <a:solidFill>
                          <a:schemeClr val="tx2"/>
                        </a:solidFill>
                        <a:latin typeface="Arial" panose="020B0604020202020204" pitchFamily="34" charset="0"/>
                        <a:ea typeface="+mn-ea"/>
                        <a:cs typeface="Arial" panose="020B0604020202020204" pitchFamily="34" charset="0"/>
                      </a:endParaRPr>
                    </a:p>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en-US" sz="1400" kern="1200" noProof="0" dirty="0" smtClean="0">
                          <a:solidFill>
                            <a:schemeClr val="tx2"/>
                          </a:solidFill>
                          <a:latin typeface="Arial" panose="020B0604020202020204" pitchFamily="34" charset="0"/>
                          <a:ea typeface="+mn-ea"/>
                          <a:cs typeface="Arial" panose="020B0604020202020204" pitchFamily="34" charset="0"/>
                        </a:rPr>
                        <a:t>Does you household</a:t>
                      </a:r>
                      <a:r>
                        <a:rPr lang="en-US" sz="1400" kern="1200" baseline="0" noProof="0" dirty="0" smtClean="0">
                          <a:solidFill>
                            <a:schemeClr val="tx2"/>
                          </a:solidFill>
                          <a:latin typeface="Arial" panose="020B0604020202020204" pitchFamily="34" charset="0"/>
                          <a:ea typeface="+mn-ea"/>
                          <a:cs typeface="Arial" panose="020B0604020202020204" pitchFamily="34" charset="0"/>
                        </a:rPr>
                        <a:t> contain more TV‘s than members?</a:t>
                      </a:r>
                      <a:r>
                        <a:rPr lang="en-US" sz="1400" kern="1200" noProof="0" dirty="0" smtClean="0">
                          <a:solidFill>
                            <a:schemeClr val="tx2"/>
                          </a:solidFill>
                          <a:latin typeface="Arial" panose="020B0604020202020204" pitchFamily="34" charset="0"/>
                          <a:ea typeface="+mn-ea"/>
                          <a:cs typeface="Arial" panose="020B0604020202020204" pitchFamily="34" charset="0"/>
                        </a:rPr>
                        <a:t>  </a:t>
                      </a:r>
                    </a:p>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en-US" sz="1400" kern="1200" noProof="0" dirty="0" smtClean="0">
                          <a:solidFill>
                            <a:schemeClr val="tx2"/>
                          </a:solidFill>
                          <a:latin typeface="Arial" panose="020B0604020202020204" pitchFamily="34" charset="0"/>
                          <a:ea typeface="+mn-ea"/>
                          <a:cs typeface="Arial" panose="020B0604020202020204" pitchFamily="34" charset="0"/>
                        </a:rPr>
                        <a:t>Do you own</a:t>
                      </a:r>
                      <a:r>
                        <a:rPr lang="en-US" sz="1400" kern="1200" baseline="0" noProof="0" dirty="0" smtClean="0">
                          <a:solidFill>
                            <a:schemeClr val="tx2"/>
                          </a:solidFill>
                          <a:latin typeface="Arial" panose="020B0604020202020204" pitchFamily="34" charset="0"/>
                          <a:ea typeface="+mn-ea"/>
                          <a:cs typeface="Arial" panose="020B0604020202020204" pitchFamily="34" charset="0"/>
                        </a:rPr>
                        <a:t> a mobile phone</a:t>
                      </a:r>
                      <a:r>
                        <a:rPr lang="en-US" sz="1400" kern="1200" noProof="0" dirty="0" smtClean="0">
                          <a:solidFill>
                            <a:schemeClr val="tx2"/>
                          </a:solidFill>
                          <a:latin typeface="Arial" panose="020B0604020202020204" pitchFamily="34" charset="0"/>
                          <a:ea typeface="+mn-ea"/>
                          <a:cs typeface="Arial" panose="020B0604020202020204" pitchFamily="34" charset="0"/>
                        </a:rPr>
                        <a:t>?</a:t>
                      </a:r>
                    </a:p>
                    <a:p>
                      <a:endParaRPr lang="en-US" sz="1400"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2">
                  <a:txBody>
                    <a:bodyPr/>
                    <a:lstStyle/>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defRPr/>
                      </a:pPr>
                      <a:r>
                        <a:rPr lang="en-US" sz="1400" kern="1200" noProof="0" dirty="0" smtClean="0">
                          <a:solidFill>
                            <a:schemeClr val="tx2"/>
                          </a:solidFill>
                          <a:latin typeface="Arial" panose="020B0604020202020204" pitchFamily="34" charset="0"/>
                          <a:ea typeface="+mn-ea"/>
                          <a:cs typeface="Arial" panose="020B0604020202020204" pitchFamily="34" charset="0"/>
                        </a:rPr>
                        <a:t>Did you ever keep a book of household accounts?</a:t>
                      </a:r>
                      <a:r>
                        <a:rPr lang="en-US" sz="1400" kern="1200" baseline="0" noProof="0" dirty="0" smtClean="0">
                          <a:solidFill>
                            <a:schemeClr val="tx2"/>
                          </a:solidFill>
                          <a:latin typeface="Arial" panose="020B0604020202020204" pitchFamily="34" charset="0"/>
                          <a:ea typeface="+mn-ea"/>
                          <a:cs typeface="Arial" panose="020B0604020202020204" pitchFamily="34" charset="0"/>
                        </a:rPr>
                        <a:t> </a:t>
                      </a:r>
                      <a:r>
                        <a:rPr lang="en-US" sz="1400" kern="1200" noProof="0" dirty="0" smtClean="0">
                          <a:solidFill>
                            <a:schemeClr val="tx2"/>
                          </a:solidFill>
                          <a:latin typeface="Arial" panose="020B0604020202020204" pitchFamily="34" charset="0"/>
                          <a:ea typeface="+mn-ea"/>
                          <a:cs typeface="Arial" panose="020B0604020202020204" pitchFamily="34" charset="0"/>
                        </a:rPr>
                        <a:t> </a:t>
                      </a:r>
                    </a:p>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en-US" sz="1400" kern="1200" noProof="0" dirty="0" smtClean="0">
                          <a:solidFill>
                            <a:schemeClr val="tx2"/>
                          </a:solidFill>
                          <a:latin typeface="Arial" panose="020B0604020202020204" pitchFamily="34" charset="0"/>
                          <a:ea typeface="+mn-ea"/>
                          <a:cs typeface="Arial" panose="020B0604020202020204" pitchFamily="34" charset="0"/>
                        </a:rPr>
                        <a:t>Does you household</a:t>
                      </a:r>
                      <a:r>
                        <a:rPr lang="en-US" sz="1400" kern="1200" baseline="0" noProof="0" dirty="0" smtClean="0">
                          <a:solidFill>
                            <a:schemeClr val="tx2"/>
                          </a:solidFill>
                          <a:latin typeface="Arial" panose="020B0604020202020204" pitchFamily="34" charset="0"/>
                          <a:ea typeface="+mn-ea"/>
                          <a:cs typeface="Arial" panose="020B0604020202020204" pitchFamily="34" charset="0"/>
                        </a:rPr>
                        <a:t> contain more TV‘s than members?</a:t>
                      </a:r>
                      <a:r>
                        <a:rPr lang="en-US" sz="1400" kern="1200" noProof="0" dirty="0" smtClean="0">
                          <a:solidFill>
                            <a:schemeClr val="tx2"/>
                          </a:solidFill>
                          <a:latin typeface="Arial" panose="020B0604020202020204" pitchFamily="34" charset="0"/>
                          <a:ea typeface="+mn-ea"/>
                          <a:cs typeface="Arial" panose="020B0604020202020204" pitchFamily="34" charset="0"/>
                        </a:rPr>
                        <a:t>  </a:t>
                      </a:r>
                    </a:p>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en-US" sz="1400" kern="1200" noProof="0" dirty="0" smtClean="0">
                          <a:solidFill>
                            <a:schemeClr val="tx2"/>
                          </a:solidFill>
                          <a:latin typeface="Arial" panose="020B0604020202020204" pitchFamily="34" charset="0"/>
                          <a:ea typeface="+mn-ea"/>
                          <a:cs typeface="Arial" panose="020B0604020202020204" pitchFamily="34" charset="0"/>
                        </a:rPr>
                        <a:t>Do you own</a:t>
                      </a:r>
                      <a:r>
                        <a:rPr lang="en-US" sz="1400" kern="1200" baseline="0" noProof="0" dirty="0" smtClean="0">
                          <a:solidFill>
                            <a:schemeClr val="tx2"/>
                          </a:solidFill>
                          <a:latin typeface="Arial" panose="020B0604020202020204" pitchFamily="34" charset="0"/>
                          <a:ea typeface="+mn-ea"/>
                          <a:cs typeface="Arial" panose="020B0604020202020204" pitchFamily="34" charset="0"/>
                        </a:rPr>
                        <a:t> a mobile phone</a:t>
                      </a:r>
                      <a:r>
                        <a:rPr lang="en-US" sz="1400" kern="1200" noProof="0" dirty="0" smtClean="0">
                          <a:solidFill>
                            <a:schemeClr val="tx2"/>
                          </a:solidFill>
                          <a:latin typeface="Arial" panose="020B0604020202020204" pitchFamily="34" charset="0"/>
                          <a:ea typeface="+mn-ea"/>
                          <a:cs typeface="Arial" panose="020B0604020202020204" pitchFamily="34" charset="0"/>
                        </a:rPr>
                        <a:t>?</a:t>
                      </a:r>
                    </a:p>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en-US" sz="1400" u="sng" noProof="0" dirty="0" smtClean="0">
                          <a:solidFill>
                            <a:srgbClr val="C00000"/>
                          </a:solidFill>
                          <a:latin typeface="Arial" panose="020B0604020202020204" pitchFamily="34" charset="0"/>
                          <a:cs typeface="Arial" panose="020B0604020202020204" pitchFamily="34" charset="0"/>
                        </a:rPr>
                        <a:t>Have you engaged in any undeclared work for a private person this year [2010]?</a:t>
                      </a:r>
                    </a:p>
                    <a:p>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27">
                <a:tc>
                  <a:txBody>
                    <a:bodyPr/>
                    <a:lstStyle/>
                    <a:p>
                      <a:endParaRPr lang="en-US"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vMerge="1">
                  <a:txBody>
                    <a:bodyPr/>
                    <a:lstStyle/>
                    <a:p>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47927">
                <a:tc gridSpan="2">
                  <a:txBody>
                    <a:bodyPr/>
                    <a:lstStyle/>
                    <a:p>
                      <a:pPr marL="265113" marR="0" lvl="0" indent="-265113" algn="ctr"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en-US" sz="1400" u="sng" kern="1200" noProof="0" dirty="0" smtClean="0">
                          <a:solidFill>
                            <a:srgbClr val="C00000"/>
                          </a:solidFill>
                          <a:latin typeface="Arial" panose="020B0604020202020204" pitchFamily="34" charset="0"/>
                          <a:ea typeface="+mn-ea"/>
                          <a:cs typeface="Arial" panose="020B0604020202020204" pitchFamily="34" charset="0"/>
                        </a:rPr>
                        <a:t>How many </a:t>
                      </a:r>
                      <a:r>
                        <a:rPr lang="en-US" sz="1400" u="sng" kern="1200" baseline="0" noProof="0" dirty="0" smtClean="0">
                          <a:solidFill>
                            <a:srgbClr val="C00000"/>
                          </a:solidFill>
                          <a:latin typeface="Arial" panose="020B0604020202020204" pitchFamily="34" charset="0"/>
                          <a:ea typeface="+mn-ea"/>
                          <a:cs typeface="Arial" panose="020B0604020202020204" pitchFamily="34" charset="0"/>
                        </a:rPr>
                        <a:t>of these </a:t>
                      </a:r>
                      <a:r>
                        <a:rPr lang="en-US" sz="1400" u="sng" kern="1200" noProof="0" dirty="0" smtClean="0">
                          <a:solidFill>
                            <a:srgbClr val="C00000"/>
                          </a:solidFill>
                          <a:latin typeface="Arial" panose="020B0604020202020204" pitchFamily="34" charset="0"/>
                          <a:ea typeface="+mn-ea"/>
                          <a:cs typeface="Arial" panose="020B0604020202020204" pitchFamily="34" charset="0"/>
                        </a:rPr>
                        <a:t>questions </a:t>
                      </a:r>
                      <a:r>
                        <a:rPr lang="en-US" sz="1400" u="sng" kern="1200" baseline="0" noProof="0" dirty="0" smtClean="0">
                          <a:solidFill>
                            <a:srgbClr val="C00000"/>
                          </a:solidFill>
                          <a:latin typeface="Arial" panose="020B0604020202020204" pitchFamily="34" charset="0"/>
                          <a:ea typeface="+mn-ea"/>
                          <a:cs typeface="Arial" panose="020B0604020202020204" pitchFamily="34" charset="0"/>
                        </a:rPr>
                        <a:t>apply to you</a:t>
                      </a:r>
                      <a:r>
                        <a:rPr lang="en-US" sz="1400" u="none" kern="1200" baseline="0" noProof="0" dirty="0" smtClean="0">
                          <a:solidFill>
                            <a:srgbClr val="C00000"/>
                          </a:solidFill>
                          <a:latin typeface="Arial" panose="020B0604020202020204" pitchFamily="34" charset="0"/>
                          <a:ea typeface="+mn-ea"/>
                          <a:cs typeface="Arial" panose="020B0604020202020204" pitchFamily="34" charset="0"/>
                        </a:rPr>
                        <a:t> </a:t>
                      </a:r>
                      <a:r>
                        <a:rPr lang="en-US" sz="1400" i="1" kern="1200" baseline="0" noProof="0" dirty="0" smtClean="0">
                          <a:solidFill>
                            <a:schemeClr val="tx2"/>
                          </a:solidFill>
                          <a:latin typeface="Arial" panose="020B0604020202020204" pitchFamily="34" charset="0"/>
                          <a:ea typeface="+mn-ea"/>
                          <a:cs typeface="Arial" panose="020B0604020202020204" pitchFamily="34" charset="0"/>
                        </a:rPr>
                        <a:t>(were answered with ‘yes’)</a:t>
                      </a:r>
                      <a:r>
                        <a:rPr lang="en-US" sz="1400" kern="1200" baseline="0" noProof="0" dirty="0" smtClean="0">
                          <a:solidFill>
                            <a:schemeClr val="tx2"/>
                          </a:solidFill>
                          <a:latin typeface="Arial" panose="020B0604020202020204" pitchFamily="34" charset="0"/>
                          <a:ea typeface="+mn-ea"/>
                          <a:cs typeface="Arial" panose="020B0604020202020204" pitchFamily="34" charset="0"/>
                        </a:rPr>
                        <a:t>?</a:t>
                      </a:r>
                      <a:endParaRPr lang="en-US" sz="1400" kern="1200" noProof="0" dirty="0" smtClean="0">
                        <a:solidFill>
                          <a:schemeClr val="tx2"/>
                        </a:solidFill>
                        <a:latin typeface="Arial" panose="020B0604020202020204" pitchFamily="34" charset="0"/>
                        <a:ea typeface="+mn-ea"/>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mc:AlternateContent xmlns:mc="http://schemas.openxmlformats.org/markup-compatibility/2006" xmlns:a14="http://schemas.microsoft.com/office/drawing/2010/main">
        <mc:Choice Requires="a14">
          <p:sp>
            <p:nvSpPr>
              <p:cNvPr id="6" name="Textfeld 5"/>
              <p:cNvSpPr txBox="1"/>
              <p:nvPr/>
            </p:nvSpPr>
            <p:spPr>
              <a:xfrm>
                <a:off x="323528" y="4918309"/>
                <a:ext cx="7982777" cy="1616789"/>
              </a:xfrm>
              <a:prstGeom prst="rect">
                <a:avLst/>
              </a:prstGeom>
              <a:noFill/>
            </p:spPr>
            <p:txBody>
              <a:bodyPr wrap="square" rtlCol="0">
                <a:spAutoFit/>
              </a:bodyPr>
              <a:lstStyle/>
              <a:p>
                <a:r>
                  <a:rPr lang="en-US" sz="1400" b="0" dirty="0" smtClean="0">
                    <a:solidFill>
                      <a:schemeClr val="tx1"/>
                    </a:solidFill>
                    <a:latin typeface="Arial" panose="020B0604020202020204" pitchFamily="34" charset="0"/>
                    <a:cs typeface="Arial" panose="020B0604020202020204" pitchFamily="34" charset="0"/>
                  </a:rPr>
                  <a:t>Be aware: </a:t>
                </a:r>
              </a:p>
              <a:p>
                <a:pPr marL="285750" indent="-285750">
                  <a:buFont typeface="Arial" panose="020B0604020202020204" pitchFamily="34" charset="0"/>
                  <a:buChar char="•"/>
                </a:pPr>
                <a:r>
                  <a:rPr lang="en-US" sz="1400" b="0" dirty="0" smtClean="0">
                    <a:solidFill>
                      <a:schemeClr val="tx1"/>
                    </a:solidFill>
                    <a:latin typeface="Arial" panose="020B0604020202020204" pitchFamily="34" charset="0"/>
                    <a:cs typeface="Arial" panose="020B0604020202020204" pitchFamily="34" charset="0"/>
                  </a:rPr>
                  <a:t>Need Items </a:t>
                </a:r>
                <a:r>
                  <a:rPr lang="en-US" sz="1400" b="0" dirty="0">
                    <a:solidFill>
                      <a:schemeClr val="tx1"/>
                    </a:solidFill>
                    <a:latin typeface="Arial" panose="020B0604020202020204" pitchFamily="34" charset="0"/>
                    <a:cs typeface="Arial" panose="020B0604020202020204" pitchFamily="34" charset="0"/>
                  </a:rPr>
                  <a:t>with </a:t>
                </a:r>
                <a:r>
                  <a:rPr lang="en-US" sz="1400" b="0" dirty="0" smtClean="0">
                    <a:solidFill>
                      <a:schemeClr val="tx1"/>
                    </a:solidFill>
                    <a:latin typeface="Arial" panose="020B0604020202020204" pitchFamily="34" charset="0"/>
                    <a:cs typeface="Arial" panose="020B0604020202020204" pitchFamily="34" charset="0"/>
                  </a:rPr>
                  <a:t>a very </a:t>
                </a:r>
                <a:r>
                  <a:rPr lang="en-US" sz="1400" b="0" dirty="0">
                    <a:solidFill>
                      <a:schemeClr val="tx1"/>
                    </a:solidFill>
                    <a:latin typeface="Arial" panose="020B0604020202020204" pitchFamily="34" charset="0"/>
                    <a:cs typeface="Arial" panose="020B0604020202020204" pitchFamily="34" charset="0"/>
                  </a:rPr>
                  <a:t>low </a:t>
                </a:r>
                <a:r>
                  <a:rPr lang="en-US" sz="1400" b="0" dirty="0" smtClean="0">
                    <a:solidFill>
                      <a:schemeClr val="tx1"/>
                    </a:solidFill>
                    <a:latin typeface="Arial" panose="020B0604020202020204" pitchFamily="34" charset="0"/>
                    <a:cs typeface="Arial" panose="020B0604020202020204" pitchFamily="34" charset="0"/>
                  </a:rPr>
                  <a:t>(or high) probability, whose variance is underestimated by respondents &amp; are negatively correlated to the sensitive item</a:t>
                </a:r>
              </a:p>
              <a:p>
                <a:pPr marL="285750" indent="-285750">
                  <a:buFont typeface="Arial" panose="020B0604020202020204" pitchFamily="34" charset="0"/>
                  <a:buChar char="•"/>
                </a:pPr>
                <a:r>
                  <a:rPr lang="en-US" sz="1400" b="0" dirty="0" smtClean="0">
                    <a:solidFill>
                      <a:schemeClr val="tx1"/>
                    </a:solidFill>
                    <a:latin typeface="Arial" panose="020B0604020202020204" pitchFamily="34" charset="0"/>
                    <a:cs typeface="Arial" panose="020B0604020202020204" pitchFamily="34" charset="0"/>
                  </a:rPr>
                  <a:t>Item set should prevent floor / ceiling Effects</a:t>
                </a:r>
              </a:p>
              <a:p>
                <a:pPr marL="285750" indent="-285750">
                  <a:buFont typeface="Arial" panose="020B0604020202020204" pitchFamily="34" charset="0"/>
                  <a:buChar char="•"/>
                </a:pPr>
                <a:r>
                  <a:rPr lang="de-DE" sz="1400" b="0" dirty="0" smtClean="0">
                    <a:solidFill>
                      <a:schemeClr val="tx1"/>
                    </a:solidFill>
                    <a:latin typeface="Arial" panose="020B0604020202020204" pitchFamily="34" charset="0"/>
                    <a:cs typeface="Arial" panose="020B0604020202020204" pitchFamily="34" charset="0"/>
                  </a:rPr>
                  <a:t>SD/</a:t>
                </a:r>
                <a:r>
                  <a:rPr lang="de-DE" sz="1400" b="0" dirty="0" err="1" smtClean="0">
                    <a:solidFill>
                      <a:schemeClr val="tx1"/>
                    </a:solidFill>
                    <a:latin typeface="Arial" panose="020B0604020202020204" pitchFamily="34" charset="0"/>
                    <a:cs typeface="Arial" panose="020B0604020202020204" pitchFamily="34" charset="0"/>
                  </a:rPr>
                  <a:t>Variance</a:t>
                </a:r>
                <a:r>
                  <a:rPr lang="de-DE" sz="1400" b="0" dirty="0" smtClean="0">
                    <a:solidFill>
                      <a:schemeClr val="tx1"/>
                    </a:solidFill>
                    <a:latin typeface="Arial" panose="020B0604020202020204" pitchFamily="34" charset="0"/>
                    <a:cs typeface="Arial" panose="020B0604020202020204" pitchFamily="34" charset="0"/>
                  </a:rPr>
                  <a:t> </a:t>
                </a:r>
                <a:r>
                  <a:rPr lang="de-DE" sz="1400" b="0" dirty="0" err="1" smtClean="0">
                    <a:solidFill>
                      <a:schemeClr val="tx1"/>
                    </a:solidFill>
                    <a:latin typeface="Arial" panose="020B0604020202020204" pitchFamily="34" charset="0"/>
                    <a:cs typeface="Arial" panose="020B0604020202020204" pitchFamily="34" charset="0"/>
                  </a:rPr>
                  <a:t>depends</a:t>
                </a:r>
                <a:r>
                  <a:rPr lang="de-DE" sz="1400" b="0" dirty="0">
                    <a:solidFill>
                      <a:schemeClr val="tx1"/>
                    </a:solidFill>
                    <a:latin typeface="Arial" panose="020B0604020202020204" pitchFamily="34" charset="0"/>
                    <a:cs typeface="Arial" panose="020B0604020202020204" pitchFamily="34" charset="0"/>
                  </a:rPr>
                  <a:t> </a:t>
                </a:r>
                <a:r>
                  <a:rPr lang="de-DE" sz="1400" b="0" dirty="0" err="1" smtClean="0">
                    <a:solidFill>
                      <a:schemeClr val="tx1"/>
                    </a:solidFill>
                    <a:latin typeface="Arial" panose="020B0604020202020204" pitchFamily="34" charset="0"/>
                    <a:cs typeface="Arial" panose="020B0604020202020204" pitchFamily="34" charset="0"/>
                  </a:rPr>
                  <a:t>and</a:t>
                </a:r>
                <a:r>
                  <a:rPr lang="de-DE" sz="1400" b="0" dirty="0" smtClean="0">
                    <a:solidFill>
                      <a:schemeClr val="tx1"/>
                    </a:solidFill>
                    <a:latin typeface="Arial" panose="020B0604020202020204" pitchFamily="34" charset="0"/>
                    <a:cs typeface="Arial" panose="020B0604020202020204" pitchFamily="34" charset="0"/>
                  </a:rPr>
                  <a:t> </a:t>
                </a:r>
                <a:r>
                  <a:rPr lang="de-DE" sz="1400" b="0" dirty="0" err="1" smtClean="0">
                    <a:solidFill>
                      <a:schemeClr val="tx1"/>
                    </a:solidFill>
                    <a:latin typeface="Arial" panose="020B0604020202020204" pitchFamily="34" charset="0"/>
                    <a:cs typeface="Arial" panose="020B0604020202020204" pitchFamily="34" charset="0"/>
                  </a:rPr>
                  <a:t>is</a:t>
                </a:r>
                <a:r>
                  <a:rPr lang="de-DE" sz="1400" b="0" dirty="0" smtClean="0">
                    <a:solidFill>
                      <a:schemeClr val="tx1"/>
                    </a:solidFill>
                    <a:latin typeface="Arial" panose="020B0604020202020204" pitchFamily="34" charset="0"/>
                    <a:cs typeface="Arial" panose="020B0604020202020204" pitchFamily="34" charset="0"/>
                  </a:rPr>
                  <a:t> </a:t>
                </a:r>
                <a:r>
                  <a:rPr lang="de-DE" sz="1400" b="0" dirty="0" err="1" smtClean="0">
                    <a:solidFill>
                      <a:schemeClr val="tx1"/>
                    </a:solidFill>
                    <a:latin typeface="Arial" panose="020B0604020202020204" pitchFamily="34" charset="0"/>
                    <a:cs typeface="Arial" panose="020B0604020202020204" pitchFamily="34" charset="0"/>
                  </a:rPr>
                  <a:t>always</a:t>
                </a:r>
                <a:r>
                  <a:rPr lang="de-DE" sz="1400" b="0" dirty="0" smtClean="0">
                    <a:solidFill>
                      <a:schemeClr val="tx1"/>
                    </a:solidFill>
                    <a:latin typeface="Arial" panose="020B0604020202020204" pitchFamily="34" charset="0"/>
                    <a:cs typeface="Arial" panose="020B0604020202020204" pitchFamily="34" charset="0"/>
                  </a:rPr>
                  <a:t>  </a:t>
                </a:r>
                <a14:m>
                  <m:oMath xmlns:m="http://schemas.openxmlformats.org/officeDocument/2006/math">
                    <m:r>
                      <a:rPr lang="en-US" sz="1400" i="1">
                        <a:solidFill>
                          <a:schemeClr val="tx1"/>
                        </a:solidFill>
                        <a:latin typeface="Cambria Math" panose="02040503050406030204" pitchFamily="18" charset="0"/>
                      </a:rPr>
                      <m:t>𝑽𝒂𝒓</m:t>
                    </m:r>
                    <m:r>
                      <a:rPr lang="en-US" sz="1400" i="1">
                        <a:solidFill>
                          <a:schemeClr val="tx1"/>
                        </a:solidFill>
                        <a:latin typeface="Cambria Math" panose="02040503050406030204" pitchFamily="18" charset="0"/>
                      </a:rPr>
                      <m:t>(</m:t>
                    </m:r>
                    <m:sSub>
                      <m:sSubPr>
                        <m:ctrlPr>
                          <a:rPr lang="en-US" sz="1400" i="1">
                            <a:solidFill>
                              <a:schemeClr val="tx1"/>
                            </a:solidFill>
                            <a:latin typeface="Cambria Math" panose="02040503050406030204" pitchFamily="18" charset="0"/>
                          </a:rPr>
                        </m:ctrlPr>
                      </m:sSubPr>
                      <m:e>
                        <m:acc>
                          <m:accPr>
                            <m:chr m:val="̂"/>
                            <m:ctrlPr>
                              <a:rPr lang="en-US" sz="1400" i="1">
                                <a:solidFill>
                                  <a:schemeClr val="tx1"/>
                                </a:solidFill>
                                <a:latin typeface="Cambria Math" panose="02040503050406030204" pitchFamily="18" charset="0"/>
                              </a:rPr>
                            </m:ctrlPr>
                          </m:accPr>
                          <m:e>
                            <m:r>
                              <a:rPr lang="en-US" sz="1400" i="1">
                                <a:solidFill>
                                  <a:schemeClr val="tx1"/>
                                </a:solidFill>
                                <a:latin typeface="Cambria Math" panose="02040503050406030204" pitchFamily="18" charset="0"/>
                              </a:rPr>
                              <m:t>𝝅</m:t>
                            </m:r>
                          </m:e>
                        </m:acc>
                      </m:e>
                      <m:sub>
                        <m:r>
                          <a:rPr lang="en-US" sz="1400" i="1">
                            <a:solidFill>
                              <a:schemeClr val="tx1"/>
                            </a:solidFill>
                            <a:latin typeface="Cambria Math" panose="02040503050406030204" pitchFamily="18" charset="0"/>
                          </a:rPr>
                          <m:t>𝑰𝑪𝑻</m:t>
                        </m:r>
                      </m:sub>
                    </m:sSub>
                    <m:r>
                      <a:rPr lang="en-US" sz="1400" i="1">
                        <a:solidFill>
                          <a:schemeClr val="tx1"/>
                        </a:solidFill>
                        <a:latin typeface="Cambria Math" panose="02040503050406030204" pitchFamily="18" charset="0"/>
                      </a:rPr>
                      <m:t>)</m:t>
                    </m:r>
                  </m:oMath>
                </a14:m>
                <a:r>
                  <a:rPr lang="en-US" sz="1400" b="0" dirty="0" smtClean="0">
                    <a:solidFill>
                      <a:schemeClr val="tx1"/>
                    </a:solidFill>
                    <a:latin typeface="Arial" panose="020B0604020202020204" pitchFamily="34" charset="0"/>
                    <a:cs typeface="Arial" panose="020B0604020202020204" pitchFamily="34" charset="0"/>
                  </a:rPr>
                  <a:t> &gt; </a:t>
                </a:r>
                <a14:m>
                  <m:oMath xmlns:m="http://schemas.openxmlformats.org/officeDocument/2006/math">
                    <m:r>
                      <a:rPr lang="en-US" sz="1400" i="1">
                        <a:solidFill>
                          <a:schemeClr val="tx1"/>
                        </a:solidFill>
                        <a:latin typeface="Cambria Math" panose="02040503050406030204" pitchFamily="18" charset="0"/>
                      </a:rPr>
                      <m:t>𝑽𝒂𝒓</m:t>
                    </m:r>
                    <m:r>
                      <a:rPr lang="en-US" sz="1400" i="1">
                        <a:solidFill>
                          <a:schemeClr val="tx1"/>
                        </a:solidFill>
                        <a:latin typeface="Cambria Math" panose="02040503050406030204" pitchFamily="18" charset="0"/>
                      </a:rPr>
                      <m:t>(</m:t>
                    </m:r>
                    <m:sSub>
                      <m:sSubPr>
                        <m:ctrlPr>
                          <a:rPr lang="en-US" sz="1400" i="1">
                            <a:solidFill>
                              <a:schemeClr val="tx1"/>
                            </a:solidFill>
                            <a:latin typeface="Cambria Math" panose="02040503050406030204" pitchFamily="18" charset="0"/>
                          </a:rPr>
                        </m:ctrlPr>
                      </m:sSubPr>
                      <m:e>
                        <m:acc>
                          <m:accPr>
                            <m:chr m:val="̂"/>
                            <m:ctrlPr>
                              <a:rPr lang="en-US" sz="1400" i="1">
                                <a:solidFill>
                                  <a:schemeClr val="tx1"/>
                                </a:solidFill>
                                <a:latin typeface="Cambria Math" panose="02040503050406030204" pitchFamily="18" charset="0"/>
                              </a:rPr>
                            </m:ctrlPr>
                          </m:accPr>
                          <m:e>
                            <m:r>
                              <a:rPr lang="en-US" sz="1400" i="1">
                                <a:solidFill>
                                  <a:schemeClr val="tx1"/>
                                </a:solidFill>
                                <a:latin typeface="Cambria Math" panose="02040503050406030204" pitchFamily="18" charset="0"/>
                              </a:rPr>
                              <m:t>𝝅</m:t>
                            </m:r>
                          </m:e>
                        </m:acc>
                      </m:e>
                      <m:sub>
                        <m:r>
                          <a:rPr lang="de-DE" sz="1400" b="1" i="1" smtClean="0">
                            <a:solidFill>
                              <a:schemeClr val="tx1"/>
                            </a:solidFill>
                            <a:latin typeface="Cambria Math" panose="02040503050406030204" pitchFamily="18" charset="0"/>
                          </a:rPr>
                          <m:t>𝑫𝑸</m:t>
                        </m:r>
                      </m:sub>
                    </m:sSub>
                    <m:r>
                      <a:rPr lang="en-US" sz="1400" i="1">
                        <a:solidFill>
                          <a:schemeClr val="tx1"/>
                        </a:solidFill>
                        <a:latin typeface="Cambria Math" panose="02040503050406030204" pitchFamily="18" charset="0"/>
                      </a:rPr>
                      <m:t>)</m:t>
                    </m:r>
                  </m:oMath>
                </a14:m>
                <a:r>
                  <a:rPr lang="en-US" sz="1400" b="0" dirty="0" smtClean="0">
                    <a:solidFill>
                      <a:schemeClr val="tx1"/>
                    </a:solidFill>
                    <a:latin typeface="Arial" panose="020B0604020202020204" pitchFamily="34" charset="0"/>
                    <a:cs typeface="Arial" panose="020B0604020202020204" pitchFamily="34" charset="0"/>
                  </a:rPr>
                  <a:t> (low power)</a:t>
                </a:r>
              </a:p>
              <a:p>
                <a:pPr marL="285750" indent="-285750">
                  <a:buFont typeface="Arial" panose="020B0604020202020204" pitchFamily="34" charset="0"/>
                  <a:buChar char="•"/>
                </a:pPr>
                <a:endParaRPr lang="en-US" sz="1400" b="0" dirty="0">
                  <a:solidFill>
                    <a:schemeClr val="tx1"/>
                  </a:solidFill>
                  <a:latin typeface="Arial" panose="020B0604020202020204" pitchFamily="34" charset="0"/>
                  <a:cs typeface="Arial" panose="020B0604020202020204" pitchFamily="34" charset="0"/>
                </a:endParaRPr>
              </a:p>
              <a:p>
                <a:endParaRPr lang="en-US" sz="1400" b="0" dirty="0">
                  <a:solidFill>
                    <a:schemeClr val="tx1"/>
                  </a:solidFill>
                  <a:latin typeface="Arial" panose="020B0604020202020204" pitchFamily="34" charset="0"/>
                  <a:cs typeface="Arial" panose="020B0604020202020204" pitchFamily="34" charset="0"/>
                </a:endParaRPr>
              </a:p>
            </p:txBody>
          </p:sp>
        </mc:Choice>
        <mc:Fallback xmlns="">
          <p:sp>
            <p:nvSpPr>
              <p:cNvPr id="6" name="Textfeld 5"/>
              <p:cNvSpPr txBox="1">
                <a:spLocks noRot="1" noChangeAspect="1" noMove="1" noResize="1" noEditPoints="1" noAdjustHandles="1" noChangeArrowheads="1" noChangeShapeType="1" noTextEdit="1"/>
              </p:cNvSpPr>
              <p:nvPr/>
            </p:nvSpPr>
            <p:spPr>
              <a:xfrm>
                <a:off x="323528" y="4918309"/>
                <a:ext cx="7982777" cy="1616789"/>
              </a:xfrm>
              <a:prstGeom prst="rect">
                <a:avLst/>
              </a:prstGeom>
              <a:blipFill rotWithShape="0">
                <a:blip r:embed="rId2"/>
                <a:stretch>
                  <a:fillRect l="-229" t="-7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8" name="Inhaltsplatzhalter 4"/>
              <p:cNvGraphicFramePr>
                <a:graphicFrameLocks/>
              </p:cNvGraphicFramePr>
              <p:nvPr>
                <p:extLst>
                  <p:ext uri="{D42A27DB-BD31-4B8C-83A1-F6EECF244321}">
                    <p14:modId xmlns:p14="http://schemas.microsoft.com/office/powerpoint/2010/main" val="2063143684"/>
                  </p:ext>
                </p:extLst>
              </p:nvPr>
            </p:nvGraphicFramePr>
            <p:xfrm>
              <a:off x="336947" y="4027022"/>
              <a:ext cx="8134350" cy="640080"/>
            </p:xfrm>
            <a:graphic>
              <a:graphicData uri="http://schemas.openxmlformats.org/drawingml/2006/table">
                <a:tbl>
                  <a:tblPr firstRow="1" bandRow="1">
                    <a:tableStyleId>{2D5ABB26-0587-4C30-8999-92F81FD0307C}</a:tableStyleId>
                  </a:tblPr>
                  <a:tblGrid>
                    <a:gridCol w="4067175"/>
                    <a:gridCol w="4067175"/>
                  </a:tblGrid>
                  <a:tr h="158664">
                    <a:tc>
                      <a:txBody>
                        <a:bodyPr/>
                        <a:lstStyle/>
                        <a:p>
                          <a:r>
                            <a:rPr lang="de-DE" sz="1400" b="1" dirty="0" smtClean="0">
                              <a:latin typeface="Arial" panose="020B0604020202020204" pitchFamily="34" charset="0"/>
                              <a:cs typeface="Arial" panose="020B0604020202020204" pitchFamily="34" charset="0"/>
                            </a:rPr>
                            <a:t>ICT </a:t>
                          </a:r>
                          <a:r>
                            <a:rPr lang="de-DE" sz="1400" b="1" dirty="0" err="1" smtClean="0">
                              <a:latin typeface="Arial" panose="020B0604020202020204" pitchFamily="34" charset="0"/>
                              <a:cs typeface="Arial" panose="020B0604020202020204" pitchFamily="34" charset="0"/>
                            </a:rPr>
                            <a:t>Estimator</a:t>
                          </a:r>
                          <a:endParaRPr lang="en-US" sz="1400" b="1" dirty="0">
                            <a:latin typeface="Arial" panose="020B0604020202020204" pitchFamily="34" charset="0"/>
                            <a:cs typeface="Arial" panose="020B0604020202020204" pitchFamily="34" charset="0"/>
                          </a:endParaRP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r>
                            <a:rPr lang="de-DE" sz="1400" b="1" dirty="0" err="1" smtClean="0">
                              <a:latin typeface="Arial" panose="020B0604020202020204" pitchFamily="34" charset="0"/>
                              <a:cs typeface="Arial" panose="020B0604020202020204" pitchFamily="34" charset="0"/>
                            </a:rPr>
                            <a:t>Variance</a:t>
                          </a:r>
                          <a:r>
                            <a:rPr lang="de-DE" sz="1400" b="1" dirty="0" smtClean="0">
                              <a:latin typeface="Arial" panose="020B0604020202020204" pitchFamily="34" charset="0"/>
                              <a:cs typeface="Arial" panose="020B0604020202020204" pitchFamily="34" charset="0"/>
                            </a:rPr>
                            <a:t> </a:t>
                          </a:r>
                          <a:r>
                            <a:rPr lang="de-DE" sz="1400" b="1" dirty="0" err="1" smtClean="0">
                              <a:latin typeface="Arial" panose="020B0604020202020204" pitchFamily="34" charset="0"/>
                              <a:cs typeface="Arial" panose="020B0604020202020204" pitchFamily="34" charset="0"/>
                            </a:rPr>
                            <a:t>of</a:t>
                          </a:r>
                          <a:r>
                            <a:rPr lang="de-DE" sz="1400" b="1" dirty="0" smtClean="0">
                              <a:latin typeface="Arial" panose="020B0604020202020204" pitchFamily="34" charset="0"/>
                              <a:cs typeface="Arial" panose="020B0604020202020204" pitchFamily="34" charset="0"/>
                            </a:rPr>
                            <a:t> ICT </a:t>
                          </a:r>
                          <a:r>
                            <a:rPr lang="de-DE" sz="1400" b="1" dirty="0" err="1" smtClean="0">
                              <a:latin typeface="Arial" panose="020B0604020202020204" pitchFamily="34" charset="0"/>
                              <a:cs typeface="Arial" panose="020B0604020202020204" pitchFamily="34" charset="0"/>
                            </a:rPr>
                            <a:t>Estimator</a:t>
                          </a:r>
                          <a:endParaRPr lang="en-US" sz="1400" b="1"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r>
                  <a:tr h="190397">
                    <a:tc>
                      <a:txBody>
                        <a:bodyPr/>
                        <a:lstStyle/>
                        <a:p>
                          <a:endParaRPr lang="en-US" sz="200" b="1" i="1" kern="1200" dirty="0" smtClean="0">
                            <a:solidFill>
                              <a:schemeClr val="tx1"/>
                            </a:solidFill>
                            <a:latin typeface="Cambria Math"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400" b="1" i="1" kern="1200" smtClean="0">
                                        <a:solidFill>
                                          <a:schemeClr val="tx1"/>
                                        </a:solidFill>
                                        <a:latin typeface="Cambria Math" panose="02040503050406030204" pitchFamily="18" charset="0"/>
                                        <a:ea typeface="+mn-ea"/>
                                        <a:cs typeface="+mn-cs"/>
                                      </a:rPr>
                                    </m:ctrlPr>
                                  </m:sSubPr>
                                  <m:e>
                                    <m:acc>
                                      <m:accPr>
                                        <m:chr m:val="̂"/>
                                        <m:ctrlPr>
                                          <a:rPr lang="en-US" sz="1400" b="1" i="1" kern="1200">
                                            <a:solidFill>
                                              <a:schemeClr val="tx1"/>
                                            </a:solidFill>
                                            <a:latin typeface="Cambria Math" panose="02040503050406030204" pitchFamily="18" charset="0"/>
                                            <a:ea typeface="+mn-ea"/>
                                            <a:cs typeface="+mn-cs"/>
                                          </a:rPr>
                                        </m:ctrlPr>
                                      </m:accPr>
                                      <m:e>
                                        <m:r>
                                          <a:rPr lang="en-US" sz="1400" b="1" i="1" kern="1200">
                                            <a:solidFill>
                                              <a:schemeClr val="tx1"/>
                                            </a:solidFill>
                                            <a:latin typeface="Cambria Math" panose="02040503050406030204" pitchFamily="18" charset="0"/>
                                            <a:ea typeface="+mn-ea"/>
                                            <a:cs typeface="+mn-cs"/>
                                          </a:rPr>
                                          <m:t>𝝅</m:t>
                                        </m:r>
                                      </m:e>
                                    </m:acc>
                                  </m:e>
                                  <m:sub>
                                    <m:r>
                                      <a:rPr lang="en-US" sz="1400" b="1" i="1" kern="1200">
                                        <a:solidFill>
                                          <a:schemeClr val="tx1"/>
                                        </a:solidFill>
                                        <a:latin typeface="Cambria Math" panose="02040503050406030204" pitchFamily="18" charset="0"/>
                                        <a:ea typeface="+mn-ea"/>
                                        <a:cs typeface="+mn-cs"/>
                                      </a:rPr>
                                      <m:t>𝑰𝑪𝑻</m:t>
                                    </m:r>
                                  </m:sub>
                                </m:sSub>
                                <m:r>
                                  <a:rPr lang="en-US" sz="1400" b="1" i="1" kern="1200">
                                    <a:solidFill>
                                      <a:schemeClr val="tx1"/>
                                    </a:solidFill>
                                    <a:latin typeface="Cambria Math" panose="02040503050406030204" pitchFamily="18" charset="0"/>
                                    <a:ea typeface="+mn-ea"/>
                                    <a:cs typeface="+mn-cs"/>
                                  </a:rPr>
                                  <m:t>=</m:t>
                                </m:r>
                                <m:sSub>
                                  <m:sSubPr>
                                    <m:ctrlPr>
                                      <a:rPr lang="en-US" sz="1400" b="1" i="1" kern="1200">
                                        <a:solidFill>
                                          <a:schemeClr val="tx1"/>
                                        </a:solidFill>
                                        <a:latin typeface="Cambria Math" panose="02040503050406030204" pitchFamily="18" charset="0"/>
                                        <a:ea typeface="+mn-ea"/>
                                        <a:cs typeface="+mn-cs"/>
                                      </a:rPr>
                                    </m:ctrlPr>
                                  </m:sSubPr>
                                  <m:e>
                                    <m:acc>
                                      <m:accPr>
                                        <m:chr m:val="̅"/>
                                        <m:ctrlPr>
                                          <a:rPr lang="en-US" sz="1400" b="1" i="1" kern="1200">
                                            <a:solidFill>
                                              <a:schemeClr val="tx1"/>
                                            </a:solidFill>
                                            <a:latin typeface="Cambria Math" panose="02040503050406030204" pitchFamily="18" charset="0"/>
                                            <a:ea typeface="+mn-ea"/>
                                            <a:cs typeface="+mn-cs"/>
                                          </a:rPr>
                                        </m:ctrlPr>
                                      </m:accPr>
                                      <m:e>
                                        <m:r>
                                          <a:rPr lang="en-US" sz="1400" b="1" i="1" kern="1200">
                                            <a:solidFill>
                                              <a:schemeClr val="tx1"/>
                                            </a:solidFill>
                                            <a:latin typeface="Cambria Math" panose="02040503050406030204" pitchFamily="18" charset="0"/>
                                            <a:ea typeface="+mn-ea"/>
                                            <a:cs typeface="+mn-cs"/>
                                          </a:rPr>
                                          <m:t>𝒙</m:t>
                                        </m:r>
                                      </m:e>
                                    </m:acc>
                                  </m:e>
                                  <m:sub>
                                    <m:r>
                                      <a:rPr lang="en-US" sz="1400" b="1" i="1" kern="1200">
                                        <a:solidFill>
                                          <a:schemeClr val="tx1"/>
                                        </a:solidFill>
                                        <a:latin typeface="Cambria Math" panose="02040503050406030204" pitchFamily="18" charset="0"/>
                                        <a:ea typeface="+mn-ea"/>
                                        <a:cs typeface="+mn-cs"/>
                                      </a:rPr>
                                      <m:t>𝑳𝑳</m:t>
                                    </m:r>
                                  </m:sub>
                                </m:sSub>
                                <m:r>
                                  <a:rPr lang="en-US" sz="1400" b="1" i="1" kern="1200">
                                    <a:solidFill>
                                      <a:schemeClr val="tx1"/>
                                    </a:solidFill>
                                    <a:latin typeface="Cambria Math" panose="02040503050406030204" pitchFamily="18" charset="0"/>
                                    <a:ea typeface="+mn-ea"/>
                                    <a:cs typeface="+mn-cs"/>
                                  </a:rPr>
                                  <m:t>− </m:t>
                                </m:r>
                                <m:sSub>
                                  <m:sSubPr>
                                    <m:ctrlPr>
                                      <a:rPr lang="en-US" sz="1400" b="1" i="1" kern="1200">
                                        <a:solidFill>
                                          <a:schemeClr val="tx1"/>
                                        </a:solidFill>
                                        <a:latin typeface="Cambria Math" panose="02040503050406030204" pitchFamily="18" charset="0"/>
                                        <a:ea typeface="+mn-ea"/>
                                        <a:cs typeface="+mn-cs"/>
                                      </a:rPr>
                                    </m:ctrlPr>
                                  </m:sSubPr>
                                  <m:e>
                                    <m:acc>
                                      <m:accPr>
                                        <m:chr m:val="̅"/>
                                        <m:ctrlPr>
                                          <a:rPr lang="en-US" sz="1400" b="1" i="1" kern="1200">
                                            <a:solidFill>
                                              <a:schemeClr val="tx1"/>
                                            </a:solidFill>
                                            <a:latin typeface="Cambria Math" panose="02040503050406030204" pitchFamily="18" charset="0"/>
                                            <a:ea typeface="+mn-ea"/>
                                            <a:cs typeface="+mn-cs"/>
                                          </a:rPr>
                                        </m:ctrlPr>
                                      </m:accPr>
                                      <m:e>
                                        <m:r>
                                          <a:rPr lang="en-US" sz="1400" b="1" i="1" kern="1200">
                                            <a:solidFill>
                                              <a:schemeClr val="tx1"/>
                                            </a:solidFill>
                                            <a:latin typeface="Cambria Math" panose="02040503050406030204" pitchFamily="18" charset="0"/>
                                            <a:ea typeface="+mn-ea"/>
                                            <a:cs typeface="+mn-cs"/>
                                          </a:rPr>
                                          <m:t>𝒙</m:t>
                                        </m:r>
                                      </m:e>
                                    </m:acc>
                                  </m:e>
                                  <m:sub>
                                    <m:r>
                                      <a:rPr lang="en-US" sz="1400" b="1" i="1" kern="1200">
                                        <a:solidFill>
                                          <a:schemeClr val="tx1"/>
                                        </a:solidFill>
                                        <a:latin typeface="Cambria Math" panose="02040503050406030204" pitchFamily="18" charset="0"/>
                                        <a:ea typeface="+mn-ea"/>
                                        <a:cs typeface="+mn-cs"/>
                                      </a:rPr>
                                      <m:t>𝑺𝑳</m:t>
                                    </m:r>
                                  </m:sub>
                                </m:sSub>
                              </m:oMath>
                            </m:oMathPara>
                          </a14:m>
                          <a:endParaRPr lang="en-US" sz="1400" b="1" i="1" kern="1200" dirty="0">
                            <a:solidFill>
                              <a:schemeClr val="tx1"/>
                            </a:solidFill>
                            <a:latin typeface="Cambria Math" panose="02040503050406030204" pitchFamily="18" charset="0"/>
                            <a:ea typeface="+mn-ea"/>
                            <a:cs typeface="+mn-cs"/>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 b="1" i="1" dirty="0" smtClean="0">
                            <a:solidFill>
                              <a:schemeClr val="tx1"/>
                            </a:solidFill>
                            <a:latin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b="1" i="1" smtClean="0">
                                    <a:solidFill>
                                      <a:schemeClr val="tx1"/>
                                    </a:solidFill>
                                    <a:latin typeface="Cambria Math" panose="02040503050406030204" pitchFamily="18" charset="0"/>
                                  </a:rPr>
                                  <m:t>𝑽𝒂𝒓</m:t>
                                </m:r>
                                <m:r>
                                  <a:rPr lang="en-US" sz="1400" b="1" i="1" smtClean="0">
                                    <a:solidFill>
                                      <a:schemeClr val="tx1"/>
                                    </a:solidFill>
                                    <a:latin typeface="Cambria Math" panose="02040503050406030204" pitchFamily="18" charset="0"/>
                                  </a:rPr>
                                  <m:t>(</m:t>
                                </m:r>
                                <m:sSub>
                                  <m:sSubPr>
                                    <m:ctrlPr>
                                      <a:rPr lang="en-US" sz="1400" i="1">
                                        <a:solidFill>
                                          <a:schemeClr val="tx1"/>
                                        </a:solidFill>
                                        <a:latin typeface="Cambria Math" panose="02040503050406030204" pitchFamily="18" charset="0"/>
                                      </a:rPr>
                                    </m:ctrlPr>
                                  </m:sSubPr>
                                  <m:e>
                                    <m:acc>
                                      <m:accPr>
                                        <m:chr m:val="̂"/>
                                        <m:ctrlPr>
                                          <a:rPr lang="en-US" sz="1400" i="1">
                                            <a:solidFill>
                                              <a:schemeClr val="tx1"/>
                                            </a:solidFill>
                                            <a:latin typeface="Cambria Math" panose="02040503050406030204" pitchFamily="18" charset="0"/>
                                          </a:rPr>
                                        </m:ctrlPr>
                                      </m:accPr>
                                      <m:e>
                                        <m:r>
                                          <a:rPr lang="en-US" sz="1400" b="1" i="1">
                                            <a:solidFill>
                                              <a:schemeClr val="tx1"/>
                                            </a:solidFill>
                                            <a:latin typeface="Cambria Math" panose="02040503050406030204" pitchFamily="18" charset="0"/>
                                          </a:rPr>
                                          <m:t>𝝅</m:t>
                                        </m:r>
                                      </m:e>
                                    </m:acc>
                                  </m:e>
                                  <m:sub>
                                    <m:r>
                                      <a:rPr lang="en-US" sz="1400" b="1" i="1">
                                        <a:solidFill>
                                          <a:schemeClr val="tx1"/>
                                        </a:solidFill>
                                        <a:latin typeface="Cambria Math" panose="02040503050406030204" pitchFamily="18" charset="0"/>
                                      </a:rPr>
                                      <m:t>𝑰𝑪𝑻</m:t>
                                    </m:r>
                                  </m:sub>
                                </m:sSub>
                                <m:r>
                                  <a:rPr lang="en-US" sz="1400" b="1" i="1">
                                    <a:solidFill>
                                      <a:schemeClr val="tx1"/>
                                    </a:solidFill>
                                    <a:latin typeface="Cambria Math" panose="02040503050406030204" pitchFamily="18" charset="0"/>
                                  </a:rPr>
                                  <m:t>)=</m:t>
                                </m:r>
                                <m:sSub>
                                  <m:sSubPr>
                                    <m:ctrlPr>
                                      <a:rPr lang="en-US" sz="1400" i="1">
                                        <a:solidFill>
                                          <a:schemeClr val="tx1"/>
                                        </a:solidFill>
                                        <a:latin typeface="Cambria Math" panose="02040503050406030204" pitchFamily="18" charset="0"/>
                                      </a:rPr>
                                    </m:ctrlPr>
                                  </m:sSubPr>
                                  <m:e>
                                    <m:r>
                                      <a:rPr lang="en-US" sz="1400" b="1" i="1">
                                        <a:solidFill>
                                          <a:schemeClr val="tx1"/>
                                        </a:solidFill>
                                        <a:latin typeface="Cambria Math" panose="02040503050406030204" pitchFamily="18" charset="0"/>
                                      </a:rPr>
                                      <m:t>𝑽𝒂𝒓</m:t>
                                    </m:r>
                                    <m:r>
                                      <a:rPr lang="en-US" sz="1400" b="1" i="1">
                                        <a:solidFill>
                                          <a:schemeClr val="tx1"/>
                                        </a:solidFill>
                                        <a:latin typeface="Cambria Math" panose="02040503050406030204" pitchFamily="18" charset="0"/>
                                      </a:rPr>
                                      <m:t>(</m:t>
                                    </m:r>
                                    <m:acc>
                                      <m:accPr>
                                        <m:chr m:val="̅"/>
                                        <m:ctrlPr>
                                          <a:rPr lang="en-US" sz="1400" i="1">
                                            <a:solidFill>
                                              <a:schemeClr val="tx1"/>
                                            </a:solidFill>
                                            <a:latin typeface="Cambria Math" panose="02040503050406030204" pitchFamily="18" charset="0"/>
                                          </a:rPr>
                                        </m:ctrlPr>
                                      </m:accPr>
                                      <m:e>
                                        <m:r>
                                          <a:rPr lang="en-US" sz="1400" b="1" i="1">
                                            <a:solidFill>
                                              <a:schemeClr val="tx1"/>
                                            </a:solidFill>
                                            <a:latin typeface="Cambria Math" panose="02040503050406030204" pitchFamily="18" charset="0"/>
                                          </a:rPr>
                                          <m:t>𝒙</m:t>
                                        </m:r>
                                      </m:e>
                                    </m:acc>
                                  </m:e>
                                  <m:sub>
                                    <m:r>
                                      <a:rPr lang="en-US" sz="1400" b="1" i="1">
                                        <a:solidFill>
                                          <a:schemeClr val="tx1"/>
                                        </a:solidFill>
                                        <a:latin typeface="Cambria Math" panose="02040503050406030204" pitchFamily="18" charset="0"/>
                                      </a:rPr>
                                      <m:t>𝑳𝑳</m:t>
                                    </m:r>
                                  </m:sub>
                                </m:sSub>
                                <m:r>
                                  <a:rPr lang="en-US" sz="1400" b="1" i="1">
                                    <a:solidFill>
                                      <a:schemeClr val="tx1"/>
                                    </a:solidFill>
                                    <a:latin typeface="Cambria Math" panose="02040503050406030204" pitchFamily="18" charset="0"/>
                                  </a:rPr>
                                  <m:t>)+ </m:t>
                                </m:r>
                                <m:sSub>
                                  <m:sSubPr>
                                    <m:ctrlPr>
                                      <a:rPr lang="en-US" sz="1400" i="1">
                                        <a:solidFill>
                                          <a:schemeClr val="tx1"/>
                                        </a:solidFill>
                                        <a:latin typeface="Cambria Math" panose="02040503050406030204" pitchFamily="18" charset="0"/>
                                      </a:rPr>
                                    </m:ctrlPr>
                                  </m:sSubPr>
                                  <m:e>
                                    <m:r>
                                      <a:rPr lang="en-US" sz="1400" b="1" i="1">
                                        <a:solidFill>
                                          <a:schemeClr val="tx1"/>
                                        </a:solidFill>
                                        <a:latin typeface="Cambria Math" panose="02040503050406030204" pitchFamily="18" charset="0"/>
                                      </a:rPr>
                                      <m:t>𝑽𝒂𝒓</m:t>
                                    </m:r>
                                    <m:r>
                                      <a:rPr lang="en-US" sz="1400" b="1" i="1">
                                        <a:solidFill>
                                          <a:schemeClr val="tx1"/>
                                        </a:solidFill>
                                        <a:latin typeface="Cambria Math" panose="02040503050406030204" pitchFamily="18" charset="0"/>
                                      </a:rPr>
                                      <m:t>(</m:t>
                                    </m:r>
                                    <m:acc>
                                      <m:accPr>
                                        <m:chr m:val="̅"/>
                                        <m:ctrlPr>
                                          <a:rPr lang="en-US" sz="1400" i="1">
                                            <a:solidFill>
                                              <a:schemeClr val="tx1"/>
                                            </a:solidFill>
                                            <a:latin typeface="Cambria Math" panose="02040503050406030204" pitchFamily="18" charset="0"/>
                                          </a:rPr>
                                        </m:ctrlPr>
                                      </m:accPr>
                                      <m:e>
                                        <m:r>
                                          <a:rPr lang="en-US" sz="1400" b="1" i="1">
                                            <a:solidFill>
                                              <a:schemeClr val="tx1"/>
                                            </a:solidFill>
                                            <a:latin typeface="Cambria Math" panose="02040503050406030204" pitchFamily="18" charset="0"/>
                                          </a:rPr>
                                          <m:t>𝒙</m:t>
                                        </m:r>
                                      </m:e>
                                    </m:acc>
                                  </m:e>
                                  <m:sub>
                                    <m:r>
                                      <a:rPr lang="en-US" sz="1400" b="1" i="1">
                                        <a:solidFill>
                                          <a:schemeClr val="tx1"/>
                                        </a:solidFill>
                                        <a:latin typeface="Cambria Math" panose="02040503050406030204" pitchFamily="18" charset="0"/>
                                      </a:rPr>
                                      <m:t>𝑺𝑳</m:t>
                                    </m:r>
                                  </m:sub>
                                </m:sSub>
                                <m:r>
                                  <a:rPr lang="en-US" sz="1400" b="1" i="1">
                                    <a:solidFill>
                                      <a:schemeClr val="tx1"/>
                                    </a:solidFill>
                                    <a:latin typeface="Cambria Math" panose="02040503050406030204" pitchFamily="18" charset="0"/>
                                  </a:rPr>
                                  <m:t>)</m:t>
                                </m:r>
                              </m:oMath>
                            </m:oMathPara>
                          </a14:m>
                          <a:endParaRPr lang="en-US" sz="14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mc:Choice>
        <mc:Fallback xmlns="">
          <p:graphicFrame>
            <p:nvGraphicFramePr>
              <p:cNvPr id="8" name="Inhaltsplatzhalter 4"/>
              <p:cNvGraphicFramePr>
                <a:graphicFrameLocks/>
              </p:cNvGraphicFramePr>
              <p:nvPr>
                <p:extLst>
                  <p:ext uri="{D42A27DB-BD31-4B8C-83A1-F6EECF244321}">
                    <p14:modId xmlns:p14="http://schemas.microsoft.com/office/powerpoint/2010/main" val="2063143684"/>
                  </p:ext>
                </p:extLst>
              </p:nvPr>
            </p:nvGraphicFramePr>
            <p:xfrm>
              <a:off x="336947" y="4027022"/>
              <a:ext cx="8134350" cy="640080"/>
            </p:xfrm>
            <a:graphic>
              <a:graphicData uri="http://schemas.openxmlformats.org/drawingml/2006/table">
                <a:tbl>
                  <a:tblPr firstRow="1" bandRow="1">
                    <a:tableStyleId>{2D5ABB26-0587-4C30-8999-92F81FD0307C}</a:tableStyleId>
                  </a:tblPr>
                  <a:tblGrid>
                    <a:gridCol w="4067175"/>
                    <a:gridCol w="4067175"/>
                  </a:tblGrid>
                  <a:tr h="304800">
                    <a:tc>
                      <a:txBody>
                        <a:bodyPr/>
                        <a:lstStyle/>
                        <a:p>
                          <a:r>
                            <a:rPr lang="de-DE" sz="1400" b="1" dirty="0" smtClean="0">
                              <a:latin typeface="Arial" panose="020B0604020202020204" pitchFamily="34" charset="0"/>
                              <a:cs typeface="Arial" panose="020B0604020202020204" pitchFamily="34" charset="0"/>
                            </a:rPr>
                            <a:t>ICT </a:t>
                          </a:r>
                          <a:r>
                            <a:rPr lang="de-DE" sz="1400" b="1" dirty="0" err="1" smtClean="0">
                              <a:latin typeface="Arial" panose="020B0604020202020204" pitchFamily="34" charset="0"/>
                              <a:cs typeface="Arial" panose="020B0604020202020204" pitchFamily="34" charset="0"/>
                            </a:rPr>
                            <a:t>Estimator</a:t>
                          </a:r>
                          <a:endParaRPr lang="en-US" sz="1400" b="1" dirty="0">
                            <a:latin typeface="Arial" panose="020B0604020202020204" pitchFamily="34" charset="0"/>
                            <a:cs typeface="Arial" panose="020B0604020202020204" pitchFamily="34" charset="0"/>
                          </a:endParaRP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r>
                            <a:rPr lang="de-DE" sz="1400" b="1" dirty="0" err="1" smtClean="0">
                              <a:latin typeface="Arial" panose="020B0604020202020204" pitchFamily="34" charset="0"/>
                              <a:cs typeface="Arial" panose="020B0604020202020204" pitchFamily="34" charset="0"/>
                            </a:rPr>
                            <a:t>Variance</a:t>
                          </a:r>
                          <a:r>
                            <a:rPr lang="de-DE" sz="1400" b="1" dirty="0" smtClean="0">
                              <a:latin typeface="Arial" panose="020B0604020202020204" pitchFamily="34" charset="0"/>
                              <a:cs typeface="Arial" panose="020B0604020202020204" pitchFamily="34" charset="0"/>
                            </a:rPr>
                            <a:t> </a:t>
                          </a:r>
                          <a:r>
                            <a:rPr lang="de-DE" sz="1400" b="1" dirty="0" err="1" smtClean="0">
                              <a:latin typeface="Arial" panose="020B0604020202020204" pitchFamily="34" charset="0"/>
                              <a:cs typeface="Arial" panose="020B0604020202020204" pitchFamily="34" charset="0"/>
                            </a:rPr>
                            <a:t>of</a:t>
                          </a:r>
                          <a:r>
                            <a:rPr lang="de-DE" sz="1400" b="1" dirty="0" smtClean="0">
                              <a:latin typeface="Arial" panose="020B0604020202020204" pitchFamily="34" charset="0"/>
                              <a:cs typeface="Arial" panose="020B0604020202020204" pitchFamily="34" charset="0"/>
                            </a:rPr>
                            <a:t> ICT </a:t>
                          </a:r>
                          <a:r>
                            <a:rPr lang="de-DE" sz="1400" b="1" dirty="0" err="1" smtClean="0">
                              <a:latin typeface="Arial" panose="020B0604020202020204" pitchFamily="34" charset="0"/>
                              <a:cs typeface="Arial" panose="020B0604020202020204" pitchFamily="34" charset="0"/>
                            </a:rPr>
                            <a:t>Estimator</a:t>
                          </a:r>
                          <a:endParaRPr lang="en-US" sz="1400" b="1"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r>
                  <a:tr h="335280">
                    <a:tc>
                      <a:txBody>
                        <a:bodyPr/>
                        <a:lstStyle/>
                        <a:p>
                          <a:endParaRPr lang="de-DE"/>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blipFill rotWithShape="0">
                          <a:blip r:embed="rId3"/>
                          <a:stretch>
                            <a:fillRect t="-91071" r="-99850" b="-8929"/>
                          </a:stretch>
                        </a:blipFill>
                      </a:tcPr>
                    </a:tc>
                    <a:tc>
                      <a:txBody>
                        <a:bodyPr/>
                        <a:lstStyle/>
                        <a:p>
                          <a:endParaRPr lang="de-DE"/>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rotWithShape="0">
                          <a:blip r:embed="rId3"/>
                          <a:stretch>
                            <a:fillRect l="-100150" t="-91071" b="-8929"/>
                          </a:stretch>
                        </a:blipFill>
                      </a:tcPr>
                    </a:tc>
                  </a:tr>
                </a:tbl>
              </a:graphicData>
            </a:graphic>
          </p:graphicFrame>
        </mc:Fallback>
      </mc:AlternateContent>
    </p:spTree>
    <p:extLst>
      <p:ext uri="{BB962C8B-B14F-4D97-AF65-F5344CB8AC3E}">
        <p14:creationId xmlns:p14="http://schemas.microsoft.com/office/powerpoint/2010/main" val="5938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35095" y="1196752"/>
            <a:ext cx="2630781" cy="5400600"/>
          </a:xfrm>
        </p:spPr>
        <p:txBody>
          <a:bodyPr/>
          <a:lstStyle/>
          <a:p>
            <a:pPr marL="0" indent="0"/>
            <a:r>
              <a:rPr lang="de-DE" dirty="0" err="1" smtClean="0">
                <a:solidFill>
                  <a:schemeClr val="tx1"/>
                </a:solidFill>
                <a:latin typeface="Arial" panose="020B0604020202020204" pitchFamily="34" charset="0"/>
                <a:cs typeface="Arial" panose="020B0604020202020204" pitchFamily="34" charset="0"/>
              </a:rPr>
              <a:t>Searched</a:t>
            </a:r>
            <a:r>
              <a:rPr lang="de-DE" dirty="0" smtClean="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dirty="0" smtClean="0">
                <a:solidFill>
                  <a:schemeClr val="tx1"/>
                </a:solidFill>
                <a:latin typeface="Arial" panose="020B0604020202020204" pitchFamily="34" charset="0"/>
                <a:cs typeface="Arial" panose="020B0604020202020204" pitchFamily="34" charset="0"/>
              </a:rPr>
              <a:t>Web </a:t>
            </a:r>
            <a:r>
              <a:rPr lang="de-DE" dirty="0" err="1" smtClean="0">
                <a:solidFill>
                  <a:schemeClr val="tx1"/>
                </a:solidFill>
                <a:latin typeface="Arial" panose="020B0604020202020204" pitchFamily="34" charset="0"/>
                <a:cs typeface="Arial" panose="020B0604020202020204" pitchFamily="34" charset="0"/>
              </a:rPr>
              <a:t>of</a:t>
            </a:r>
            <a:r>
              <a:rPr lang="de-DE" dirty="0" smtClean="0">
                <a:solidFill>
                  <a:schemeClr val="tx1"/>
                </a:solidFill>
                <a:latin typeface="Arial" panose="020B0604020202020204" pitchFamily="34" charset="0"/>
                <a:cs typeface="Arial" panose="020B0604020202020204" pitchFamily="34" charset="0"/>
              </a:rPr>
              <a:t> Science (WOS)</a:t>
            </a:r>
          </a:p>
          <a:p>
            <a:pPr marL="285750" indent="-285750">
              <a:buFont typeface="Arial" panose="020B0604020202020204" pitchFamily="34" charset="0"/>
              <a:buChar char="•"/>
            </a:pPr>
            <a:r>
              <a:rPr lang="de-DE" dirty="0" smtClean="0">
                <a:solidFill>
                  <a:schemeClr val="tx1"/>
                </a:solidFill>
                <a:latin typeface="Arial" panose="020B0604020202020204" pitchFamily="34" charset="0"/>
                <a:cs typeface="Arial" panose="020B0604020202020204" pitchFamily="34" charset="0"/>
              </a:rPr>
              <a:t>Google Scholar</a:t>
            </a:r>
          </a:p>
          <a:p>
            <a:pPr marL="285750" indent="-285750">
              <a:buFont typeface="Arial" panose="020B0604020202020204" pitchFamily="34" charset="0"/>
              <a:buChar char="•"/>
            </a:pPr>
            <a:r>
              <a:rPr lang="de-DE" dirty="0" smtClean="0">
                <a:solidFill>
                  <a:schemeClr val="tx1"/>
                </a:solidFill>
                <a:latin typeface="Arial" panose="020B0604020202020204" pitchFamily="34" charset="0"/>
                <a:cs typeface="Arial" panose="020B0604020202020204" pitchFamily="34" charset="0"/>
              </a:rPr>
              <a:t>Conference </a:t>
            </a:r>
            <a:r>
              <a:rPr lang="de-DE" dirty="0" err="1" smtClean="0">
                <a:solidFill>
                  <a:schemeClr val="tx1"/>
                </a:solidFill>
                <a:latin typeface="Arial" panose="020B0604020202020204" pitchFamily="34" charset="0"/>
                <a:cs typeface="Arial" panose="020B0604020202020204" pitchFamily="34" charset="0"/>
              </a:rPr>
              <a:t>Proceedings</a:t>
            </a:r>
            <a:endParaRPr lang="de-DE" dirty="0" smtClean="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solidFill>
                <a:schemeClr val="tx1"/>
              </a:solidFill>
              <a:latin typeface="Arial" panose="020B0604020202020204" pitchFamily="34" charset="0"/>
              <a:cs typeface="Arial" panose="020B0604020202020204" pitchFamily="34" charset="0"/>
            </a:endParaRPr>
          </a:p>
          <a:p>
            <a:pPr marL="0" indent="0"/>
            <a:r>
              <a:rPr lang="de-DE" dirty="0" err="1" smtClean="0">
                <a:solidFill>
                  <a:schemeClr val="tx1"/>
                </a:solidFill>
                <a:latin typeface="Arial" panose="020B0604020202020204" pitchFamily="34" charset="0"/>
                <a:cs typeface="Arial" panose="020B0604020202020204" pitchFamily="34" charset="0"/>
              </a:rPr>
              <a:t>Found</a:t>
            </a:r>
            <a:r>
              <a:rPr lang="de-DE" dirty="0" smtClean="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dirty="0" smtClean="0">
                <a:solidFill>
                  <a:schemeClr val="tx1"/>
                </a:solidFill>
                <a:latin typeface="Arial" panose="020B0604020202020204" pitchFamily="34" charset="0"/>
                <a:cs typeface="Arial" panose="020B0604020202020204" pitchFamily="34" charset="0"/>
              </a:rPr>
              <a:t>366 </a:t>
            </a:r>
            <a:r>
              <a:rPr lang="de-DE" dirty="0" err="1" smtClean="0">
                <a:solidFill>
                  <a:schemeClr val="tx1"/>
                </a:solidFill>
                <a:latin typeface="Arial" panose="020B0604020202020204" pitchFamily="34" charset="0"/>
                <a:cs typeface="Arial" panose="020B0604020202020204" pitchFamily="34" charset="0"/>
              </a:rPr>
              <a:t>papers</a:t>
            </a:r>
            <a:r>
              <a:rPr lang="de-DE" dirty="0" smtClean="0">
                <a:solidFill>
                  <a:schemeClr val="tx1"/>
                </a:solidFill>
                <a:latin typeface="Arial" panose="020B0604020202020204" pitchFamily="34" charset="0"/>
                <a:cs typeface="Arial" panose="020B0604020202020204" pitchFamily="34" charset="0"/>
              </a:rPr>
              <a:t> </a:t>
            </a:r>
            <a:r>
              <a:rPr lang="de-DE" dirty="0">
                <a:solidFill>
                  <a:schemeClr val="tx1"/>
                </a:solidFill>
                <a:latin typeface="Arial" panose="020B0604020202020204" pitchFamily="34" charset="0"/>
                <a:cs typeface="Arial" panose="020B0604020202020204" pitchFamily="34" charset="0"/>
              </a:rPr>
              <a:t>&amp; </a:t>
            </a:r>
            <a:r>
              <a:rPr lang="de-DE" dirty="0" err="1" smtClean="0">
                <a:solidFill>
                  <a:schemeClr val="tx1"/>
                </a:solidFill>
                <a:latin typeface="Arial" panose="020B0604020202020204" pitchFamily="34" charset="0"/>
                <a:cs typeface="Arial" panose="020B0604020202020204" pitchFamily="34" charset="0"/>
              </a:rPr>
              <a:t>presentations</a:t>
            </a:r>
            <a:endParaRPr lang="de-DE" dirty="0" smtClean="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solidFill>
                  <a:schemeClr val="tx1"/>
                </a:solidFill>
                <a:latin typeface="Arial" panose="020B0604020202020204" pitchFamily="34" charset="0"/>
                <a:cs typeface="Arial" panose="020B0604020202020204" pitchFamily="34" charset="0"/>
              </a:rPr>
              <a:t>91 </a:t>
            </a:r>
            <a:r>
              <a:rPr lang="de-DE" dirty="0" err="1" smtClean="0">
                <a:solidFill>
                  <a:schemeClr val="tx1"/>
                </a:solidFill>
                <a:latin typeface="Arial" panose="020B0604020202020204" pitchFamily="34" charset="0"/>
                <a:cs typeface="Arial" panose="020B0604020202020204" pitchFamily="34" charset="0"/>
              </a:rPr>
              <a:t>papers</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applying</a:t>
            </a:r>
            <a:r>
              <a:rPr lang="de-DE" dirty="0" smtClean="0">
                <a:solidFill>
                  <a:schemeClr val="tx1"/>
                </a:solidFill>
                <a:latin typeface="Arial" panose="020B0604020202020204" pitchFamily="34" charset="0"/>
                <a:cs typeface="Arial" panose="020B0604020202020204" pitchFamily="34" charset="0"/>
              </a:rPr>
              <a:t> ICT</a:t>
            </a:r>
          </a:p>
          <a:p>
            <a:pPr marL="285750" indent="-285750">
              <a:buFont typeface="Arial" panose="020B0604020202020204" pitchFamily="34" charset="0"/>
              <a:buChar char="•"/>
            </a:pPr>
            <a:r>
              <a:rPr lang="de-DE" dirty="0" smtClean="0">
                <a:solidFill>
                  <a:schemeClr val="tx1"/>
                </a:solidFill>
                <a:latin typeface="Arial" panose="020B0604020202020204" pitchFamily="34" charset="0"/>
                <a:cs typeface="Arial" panose="020B0604020202020204" pitchFamily="34" charset="0"/>
              </a:rPr>
              <a:t>69 </a:t>
            </a:r>
            <a:r>
              <a:rPr lang="de-DE" dirty="0" err="1" smtClean="0">
                <a:solidFill>
                  <a:schemeClr val="tx1"/>
                </a:solidFill>
                <a:latin typeface="Arial" panose="020B0604020202020204" pitchFamily="34" charset="0"/>
                <a:cs typeface="Arial" panose="020B0604020202020204" pitchFamily="34" charset="0"/>
              </a:rPr>
              <a:t>controlling</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with</a:t>
            </a:r>
            <a:r>
              <a:rPr lang="de-DE" dirty="0" smtClean="0">
                <a:solidFill>
                  <a:schemeClr val="tx1"/>
                </a:solidFill>
                <a:latin typeface="Arial" panose="020B0604020202020204" pitchFamily="34" charset="0"/>
                <a:cs typeface="Arial" panose="020B0604020202020204" pitchFamily="34" charset="0"/>
              </a:rPr>
              <a:t> a </a:t>
            </a:r>
            <a:r>
              <a:rPr lang="de-DE" dirty="0" err="1" smtClean="0">
                <a:solidFill>
                  <a:schemeClr val="tx1"/>
                </a:solidFill>
                <a:latin typeface="Arial" panose="020B0604020202020204" pitchFamily="34" charset="0"/>
                <a:cs typeface="Arial" panose="020B0604020202020204" pitchFamily="34" charset="0"/>
              </a:rPr>
              <a:t>direct</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question</a:t>
            </a:r>
            <a:endParaRPr lang="de-DE" dirty="0" smtClean="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solidFill>
                <a:schemeClr val="tx1"/>
              </a:solidFill>
              <a:latin typeface="Arial" panose="020B0604020202020204" pitchFamily="34" charset="0"/>
              <a:cs typeface="Arial" panose="020B0604020202020204" pitchFamily="34" charset="0"/>
            </a:endParaRPr>
          </a:p>
          <a:p>
            <a:pPr marL="0" indent="0"/>
            <a:r>
              <a:rPr lang="de-DE" dirty="0" err="1" smtClean="0">
                <a:solidFill>
                  <a:schemeClr val="tx1"/>
                </a:solidFill>
                <a:latin typeface="Arial" panose="020B0604020202020204" pitchFamily="34" charset="0"/>
                <a:cs typeface="Arial" panose="020B0604020202020204" pitchFamily="34" charset="0"/>
              </a:rPr>
              <a:t>Results</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preliminary</a:t>
            </a:r>
            <a:r>
              <a:rPr lang="de-DE" dirty="0" smtClean="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dirty="0" smtClean="0">
                <a:solidFill>
                  <a:schemeClr val="tx1"/>
                </a:solidFill>
                <a:latin typeface="Arial" panose="020B0604020202020204" pitchFamily="34" charset="0"/>
                <a:cs typeface="Arial" panose="020B0604020202020204" pitchFamily="34" charset="0"/>
              </a:rPr>
              <a:t>Different </a:t>
            </a:r>
            <a:r>
              <a:rPr lang="de-DE" dirty="0" err="1" smtClean="0">
                <a:solidFill>
                  <a:schemeClr val="tx1"/>
                </a:solidFill>
                <a:latin typeface="Arial" panose="020B0604020202020204" pitchFamily="34" charset="0"/>
                <a:cs typeface="Arial" panose="020B0604020202020204" pitchFamily="34" charset="0"/>
              </a:rPr>
              <a:t>statistical</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tests</a:t>
            </a:r>
            <a:r>
              <a:rPr lang="de-DE" dirty="0" smtClean="0">
                <a:solidFill>
                  <a:schemeClr val="tx1"/>
                </a:solidFill>
                <a:latin typeface="Arial" panose="020B0604020202020204" pitchFamily="34" charset="0"/>
                <a:cs typeface="Arial" panose="020B0604020202020204" pitchFamily="34" charset="0"/>
              </a:rPr>
              <a:t> (not </a:t>
            </a:r>
            <a:r>
              <a:rPr lang="de-DE" dirty="0">
                <a:solidFill>
                  <a:schemeClr val="tx1"/>
                </a:solidFill>
                <a:latin typeface="Arial" panose="020B0604020202020204" pitchFamily="34" charset="0"/>
                <a:cs typeface="Arial" panose="020B0604020202020204" pitchFamily="34" charset="0"/>
              </a:rPr>
              <a:t>all </a:t>
            </a:r>
            <a:r>
              <a:rPr lang="de-DE" dirty="0" err="1" smtClean="0">
                <a:solidFill>
                  <a:schemeClr val="tx1"/>
                </a:solidFill>
                <a:latin typeface="Arial" panose="020B0604020202020204" pitchFamily="34" charset="0"/>
                <a:cs typeface="Arial" panose="020B0604020202020204" pitchFamily="34" charset="0"/>
              </a:rPr>
              <a:t>applicable</a:t>
            </a:r>
            <a:r>
              <a:rPr lang="de-DE" dirty="0" smtClean="0">
                <a:solidFill>
                  <a:schemeClr val="tx1"/>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de-DE" dirty="0" err="1" smtClean="0">
                <a:solidFill>
                  <a:schemeClr val="tx1"/>
                </a:solidFill>
                <a:latin typeface="Arial" panose="020B0604020202020204" pitchFamily="34" charset="0"/>
                <a:cs typeface="Arial" panose="020B0604020202020204" pitchFamily="34" charset="0"/>
              </a:rPr>
              <a:t>Minority</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reported</a:t>
            </a:r>
            <a:r>
              <a:rPr lang="de-DE" dirty="0" smtClean="0">
                <a:solidFill>
                  <a:schemeClr val="tx1"/>
                </a:solidFill>
                <a:latin typeface="Arial" panose="020B0604020202020204" pitchFamily="34" charset="0"/>
                <a:cs typeface="Arial" panose="020B0604020202020204" pitchFamily="34" charset="0"/>
              </a:rPr>
              <a:t> SD/SE </a:t>
            </a:r>
            <a:r>
              <a:rPr lang="de-DE" dirty="0" err="1" smtClean="0">
                <a:solidFill>
                  <a:schemeClr val="tx1"/>
                </a:solidFill>
                <a:latin typeface="Arial" panose="020B0604020202020204" pitchFamily="34" charset="0"/>
                <a:cs typeface="Arial" panose="020B0604020202020204" pitchFamily="34" charset="0"/>
              </a:rPr>
              <a:t>of</a:t>
            </a:r>
            <a:r>
              <a:rPr lang="de-DE" dirty="0" smtClean="0">
                <a:solidFill>
                  <a:schemeClr val="tx1"/>
                </a:solidFill>
                <a:latin typeface="Arial" panose="020B0604020202020204" pitchFamily="34" charset="0"/>
                <a:cs typeface="Arial" panose="020B0604020202020204" pitchFamily="34" charset="0"/>
              </a:rPr>
              <a:t> ICT </a:t>
            </a:r>
            <a:r>
              <a:rPr lang="de-DE" dirty="0" err="1" smtClean="0">
                <a:solidFill>
                  <a:schemeClr val="tx1"/>
                </a:solidFill>
                <a:latin typeface="Arial" panose="020B0604020202020204" pitchFamily="34" charset="0"/>
                <a:cs typeface="Arial" panose="020B0604020202020204" pitchFamily="34" charset="0"/>
              </a:rPr>
              <a:t>estimator</a:t>
            </a:r>
            <a:r>
              <a:rPr lang="de-DE" dirty="0" smtClean="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dirty="0" smtClean="0">
                <a:solidFill>
                  <a:schemeClr val="tx1"/>
                </a:solidFill>
                <a:latin typeface="Arial" panose="020B0604020202020204" pitchFamily="34" charset="0"/>
                <a:cs typeface="Arial" panose="020B0604020202020204" pitchFamily="34" charset="0"/>
              </a:rPr>
              <a:t>Random </a:t>
            </a:r>
            <a:r>
              <a:rPr lang="de-DE" dirty="0" err="1" smtClean="0">
                <a:solidFill>
                  <a:schemeClr val="tx1"/>
                </a:solidFill>
                <a:latin typeface="Arial" panose="020B0604020202020204" pitchFamily="34" charset="0"/>
                <a:cs typeface="Arial" panose="020B0604020202020204" pitchFamily="34" charset="0"/>
              </a:rPr>
              <a:t>effects</a:t>
            </a:r>
            <a:r>
              <a:rPr lang="de-DE" dirty="0" smtClean="0">
                <a:solidFill>
                  <a:schemeClr val="tx1"/>
                </a:solidFill>
                <a:latin typeface="Arial" panose="020B0604020202020204" pitchFamily="34" charset="0"/>
                <a:cs typeface="Arial" panose="020B0604020202020204" pitchFamily="34" charset="0"/>
              </a:rPr>
              <a:t> meta-analysis </a:t>
            </a:r>
            <a:r>
              <a:rPr lang="de-DE" dirty="0" err="1" smtClean="0">
                <a:solidFill>
                  <a:schemeClr val="tx1"/>
                </a:solidFill>
                <a:latin typeface="Arial" panose="020B0604020202020204" pitchFamily="34" charset="0"/>
                <a:cs typeface="Arial" panose="020B0604020202020204" pitchFamily="34" charset="0"/>
              </a:rPr>
              <a:t>of</a:t>
            </a:r>
            <a:r>
              <a:rPr lang="de-DE" dirty="0" smtClean="0">
                <a:solidFill>
                  <a:schemeClr val="tx1"/>
                </a:solidFill>
                <a:latin typeface="Arial" panose="020B0604020202020204" pitchFamily="34" charset="0"/>
                <a:cs typeface="Arial" panose="020B0604020202020204" pitchFamily="34" charset="0"/>
              </a:rPr>
              <a:t> 60 </a:t>
            </a:r>
            <a:r>
              <a:rPr lang="de-DE" dirty="0" err="1" smtClean="0">
                <a:solidFill>
                  <a:schemeClr val="tx1"/>
                </a:solidFill>
                <a:latin typeface="Arial" panose="020B0604020202020204" pitchFamily="34" charset="0"/>
                <a:cs typeface="Arial" panose="020B0604020202020204" pitchFamily="34" charset="0"/>
              </a:rPr>
              <a:t>experiments</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shows</a:t>
            </a:r>
            <a:r>
              <a:rPr lang="de-DE" dirty="0" smtClean="0">
                <a:solidFill>
                  <a:schemeClr val="tx1"/>
                </a:solidFill>
                <a:latin typeface="Arial" panose="020B0604020202020204" pitchFamily="34" charset="0"/>
                <a:cs typeface="Arial" panose="020B0604020202020204" pitchFamily="34" charset="0"/>
              </a:rPr>
              <a:t> an </a:t>
            </a:r>
            <a:r>
              <a:rPr lang="de-DE" dirty="0" err="1" smtClean="0">
                <a:solidFill>
                  <a:schemeClr val="tx1"/>
                </a:solidFill>
                <a:latin typeface="Arial" panose="020B0604020202020204" pitchFamily="34" charset="0"/>
                <a:cs typeface="Arial" panose="020B0604020202020204" pitchFamily="34" charset="0"/>
              </a:rPr>
              <a:t>overall</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effect</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size</a:t>
            </a:r>
            <a:r>
              <a:rPr lang="de-DE" dirty="0" smtClean="0">
                <a:solidFill>
                  <a:schemeClr val="tx1"/>
                </a:solidFill>
                <a:latin typeface="Arial" panose="020B0604020202020204" pitchFamily="34" charset="0"/>
                <a:cs typeface="Arial" panose="020B0604020202020204" pitchFamily="34" charset="0"/>
              </a:rPr>
              <a:t> </a:t>
            </a:r>
            <a:r>
              <a:rPr lang="de-DE" dirty="0" err="1" smtClean="0">
                <a:solidFill>
                  <a:schemeClr val="tx1"/>
                </a:solidFill>
                <a:latin typeface="Arial" panose="020B0604020202020204" pitchFamily="34" charset="0"/>
                <a:cs typeface="Arial" panose="020B0604020202020204" pitchFamily="34" charset="0"/>
              </a:rPr>
              <a:t>of</a:t>
            </a:r>
            <a:r>
              <a:rPr lang="de-DE" dirty="0" smtClean="0">
                <a:solidFill>
                  <a:schemeClr val="tx1"/>
                </a:solidFill>
                <a:latin typeface="Arial" panose="020B0604020202020204" pitchFamily="34" charset="0"/>
                <a:cs typeface="Arial" panose="020B0604020202020204" pitchFamily="34" charset="0"/>
              </a:rPr>
              <a:t> 4.1 %</a:t>
            </a:r>
          </a:p>
          <a:p>
            <a:pPr marL="0" indent="0"/>
            <a:endParaRPr lang="de-DE" dirty="0">
              <a:solidFill>
                <a:schemeClr val="tx1"/>
              </a:solidFill>
              <a:latin typeface="Arial" panose="020B0604020202020204" pitchFamily="34" charset="0"/>
              <a:cs typeface="Arial" panose="020B0604020202020204" pitchFamily="34" charset="0"/>
            </a:endParaRPr>
          </a:p>
        </p:txBody>
      </p:sp>
      <p:pic>
        <p:nvPicPr>
          <p:cNvPr id="3" name="Grafik 2"/>
          <p:cNvPicPr>
            <a:picLocks noChangeAspect="1"/>
          </p:cNvPicPr>
          <p:nvPr/>
        </p:nvPicPr>
        <p:blipFill>
          <a:blip r:embed="rId3"/>
          <a:stretch>
            <a:fillRect/>
          </a:stretch>
        </p:blipFill>
        <p:spPr>
          <a:xfrm>
            <a:off x="3131840" y="1147514"/>
            <a:ext cx="5832648" cy="4268013"/>
          </a:xfrm>
          <a:prstGeom prst="rect">
            <a:avLst/>
          </a:prstGeom>
        </p:spPr>
      </p:pic>
      <p:sp>
        <p:nvSpPr>
          <p:cNvPr id="6" name="Titel 1"/>
          <p:cNvSpPr>
            <a:spLocks noGrp="1"/>
          </p:cNvSpPr>
          <p:nvPr>
            <p:ph type="title"/>
          </p:nvPr>
        </p:nvSpPr>
        <p:spPr>
          <a:xfrm>
            <a:off x="2051720" y="476672"/>
            <a:ext cx="6264696" cy="381000"/>
          </a:xfrm>
        </p:spPr>
        <p:txBody>
          <a:bodyPr/>
          <a:lstStyle/>
          <a:p>
            <a:r>
              <a:rPr lang="de-DE" dirty="0" smtClean="0">
                <a:latin typeface="Arial" panose="020B0604020202020204" pitchFamily="34" charset="0"/>
                <a:cs typeface="Arial" panose="020B0604020202020204" pitchFamily="34" charset="0"/>
              </a:rPr>
              <a:t>ICT Review (</a:t>
            </a:r>
            <a:r>
              <a:rPr lang="de-DE" dirty="0" err="1" smtClean="0">
                <a:latin typeface="Arial" panose="020B0604020202020204" pitchFamily="34" charset="0"/>
                <a:cs typeface="Arial" panose="020B0604020202020204" pitchFamily="34" charset="0"/>
              </a:rPr>
              <a:t>preliminary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results</a:t>
            </a:r>
            <a:r>
              <a:rPr lang="de-DE" dirty="0" smtClean="0">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graphicFrame>
        <p:nvGraphicFramePr>
          <p:cNvPr id="8" name="Diagramm 7"/>
          <p:cNvGraphicFramePr>
            <a:graphicFrameLocks/>
          </p:cNvGraphicFramePr>
          <p:nvPr>
            <p:extLst>
              <p:ext uri="{D42A27DB-BD31-4B8C-83A1-F6EECF244321}">
                <p14:modId xmlns:p14="http://schemas.microsoft.com/office/powerpoint/2010/main" val="1802350103"/>
              </p:ext>
            </p:extLst>
          </p:nvPr>
        </p:nvGraphicFramePr>
        <p:xfrm>
          <a:off x="3131840" y="5415527"/>
          <a:ext cx="5832648" cy="12469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0538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marL="0" indent="0"/>
            <a:endParaRPr lang="de-DE" dirty="0" smtClean="0"/>
          </a:p>
          <a:p>
            <a:pPr>
              <a:buAutoNum type="arabicPeriod"/>
            </a:pPr>
            <a:endParaRPr lang="de-DE" dirty="0" smtClean="0"/>
          </a:p>
          <a:p>
            <a:pPr>
              <a:buAutoNum type="arabicPeriod"/>
            </a:pPr>
            <a:endParaRPr lang="de-DE" dirty="0"/>
          </a:p>
        </p:txBody>
      </p:sp>
      <p:pic>
        <p:nvPicPr>
          <p:cNvPr id="3" name="Grafik 2"/>
          <p:cNvPicPr>
            <a:picLocks noChangeAspect="1"/>
          </p:cNvPicPr>
          <p:nvPr/>
        </p:nvPicPr>
        <p:blipFill>
          <a:blip r:embed="rId3"/>
          <a:stretch>
            <a:fillRect/>
          </a:stretch>
        </p:blipFill>
        <p:spPr>
          <a:xfrm>
            <a:off x="840508" y="1289720"/>
            <a:ext cx="7244728" cy="5301296"/>
          </a:xfrm>
          <a:prstGeom prst="rect">
            <a:avLst/>
          </a:prstGeom>
        </p:spPr>
      </p:pic>
      <p:sp>
        <p:nvSpPr>
          <p:cNvPr id="4" name="Titel 1"/>
          <p:cNvSpPr>
            <a:spLocks noGrp="1"/>
          </p:cNvSpPr>
          <p:nvPr>
            <p:ph type="title"/>
          </p:nvPr>
        </p:nvSpPr>
        <p:spPr>
          <a:xfrm>
            <a:off x="2051720" y="476672"/>
            <a:ext cx="6264696" cy="381000"/>
          </a:xfrm>
        </p:spPr>
        <p:txBody>
          <a:bodyPr/>
          <a:lstStyle/>
          <a:p>
            <a:r>
              <a:rPr lang="de-DE" dirty="0" smtClean="0">
                <a:latin typeface="Arial" panose="020B0604020202020204" pitchFamily="34" charset="0"/>
                <a:cs typeface="Arial" panose="020B0604020202020204" pitchFamily="34" charset="0"/>
              </a:rPr>
              <a:t>ICT Review (</a:t>
            </a:r>
            <a:r>
              <a:rPr lang="de-DE" dirty="0" err="1" smtClean="0">
                <a:latin typeface="Arial" panose="020B0604020202020204" pitchFamily="34" charset="0"/>
                <a:cs typeface="Arial" panose="020B0604020202020204" pitchFamily="34" charset="0"/>
              </a:rPr>
              <a:t>preliminary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results</a:t>
            </a:r>
            <a:r>
              <a:rPr lang="de-DE" dirty="0" smtClean="0">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6418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lvl="0">
              <a:buFont typeface="Arial" panose="020B0604020202020204" pitchFamily="34" charset="0"/>
              <a:buChar char="•"/>
            </a:pPr>
            <a:r>
              <a:rPr lang="de-DE" sz="1800" dirty="0" err="1" smtClean="0">
                <a:solidFill>
                  <a:schemeClr val="tx1"/>
                </a:solidFill>
                <a:latin typeface="Arial" panose="020B0604020202020204" pitchFamily="34" charset="0"/>
                <a:cs typeface="Arial" panose="020B0604020202020204" pitchFamily="34" charset="0"/>
              </a:rPr>
              <a:t>no</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sign</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of</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publication</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bias</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Egger‘s</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test</a:t>
            </a:r>
            <a:r>
              <a:rPr lang="de-DE" sz="1800" dirty="0" smtClean="0">
                <a:solidFill>
                  <a:schemeClr val="tx1"/>
                </a:solidFill>
                <a:latin typeface="Arial" panose="020B0604020202020204" pitchFamily="34" charset="0"/>
                <a:cs typeface="Arial" panose="020B0604020202020204" pitchFamily="34" charset="0"/>
              </a:rPr>
              <a:t>; p=0.068)</a:t>
            </a:r>
            <a:endParaRPr lang="en-US" sz="1800" dirty="0" smtClean="0">
              <a:solidFill>
                <a:schemeClr val="tx1"/>
              </a:solidFill>
              <a:latin typeface="Arial" panose="020B0604020202020204" pitchFamily="34" charset="0"/>
              <a:cs typeface="Arial" panose="020B0604020202020204" pitchFamily="34" charset="0"/>
            </a:endParaRPr>
          </a:p>
          <a:p>
            <a:pPr lvl="0">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High </a:t>
            </a:r>
            <a:r>
              <a:rPr lang="en-US" sz="1800" dirty="0">
                <a:solidFill>
                  <a:schemeClr val="tx1"/>
                </a:solidFill>
                <a:latin typeface="Arial" panose="020B0604020202020204" pitchFamily="34" charset="0"/>
                <a:cs typeface="Arial" panose="020B0604020202020204" pitchFamily="34" charset="0"/>
              </a:rPr>
              <a:t>heterogeneity between studies / within groups suggests review instead of </a:t>
            </a:r>
            <a:r>
              <a:rPr lang="en-US" sz="1800" dirty="0" smtClean="0">
                <a:solidFill>
                  <a:schemeClr val="tx1"/>
                </a:solidFill>
                <a:latin typeface="Arial" panose="020B0604020202020204" pitchFamily="34" charset="0"/>
                <a:cs typeface="Arial" panose="020B0604020202020204" pitchFamily="34" charset="0"/>
              </a:rPr>
              <a:t>meta-analysis</a:t>
            </a:r>
          </a:p>
          <a:p>
            <a:pPr>
              <a:buFont typeface="Arial" panose="020B0604020202020204" pitchFamily="34" charset="0"/>
              <a:buChar char="•"/>
            </a:pPr>
            <a:r>
              <a:rPr lang="en-US" sz="1800" dirty="0">
                <a:solidFill>
                  <a:schemeClr val="tx1"/>
                </a:solidFill>
                <a:latin typeface="Arial" panose="020B0604020202020204" pitchFamily="34" charset="0"/>
                <a:cs typeface="Arial" panose="020B0604020202020204" pitchFamily="34" charset="0"/>
              </a:rPr>
              <a:t>so far no „true score“ validation of the ICT (relying exclusively on the „more-is-better“ (undesirable) / „less-is-better“ (desirable) </a:t>
            </a:r>
            <a:r>
              <a:rPr lang="en-US" sz="1800" dirty="0" smtClean="0">
                <a:solidFill>
                  <a:schemeClr val="tx1"/>
                </a:solidFill>
                <a:latin typeface="Arial" panose="020B0604020202020204" pitchFamily="34" charset="0"/>
                <a:cs typeface="Arial" panose="020B0604020202020204" pitchFamily="34" charset="0"/>
              </a:rPr>
              <a:t>assumption</a:t>
            </a:r>
          </a:p>
          <a:p>
            <a:pPr marL="0" lvl="0" indent="0"/>
            <a:endParaRPr lang="en-US" sz="1800" dirty="0">
              <a:solidFill>
                <a:schemeClr val="tx1"/>
              </a:solidFill>
              <a:latin typeface="Arial" panose="020B0604020202020204" pitchFamily="34" charset="0"/>
              <a:cs typeface="Arial" panose="020B0604020202020204" pitchFamily="34" charset="0"/>
            </a:endParaRPr>
          </a:p>
          <a:p>
            <a:pPr lvl="0"/>
            <a:r>
              <a:rPr lang="de-DE" sz="1800" dirty="0">
                <a:solidFill>
                  <a:schemeClr val="tx1"/>
                </a:solidFill>
                <a:latin typeface="Arial" panose="020B0604020202020204" pitchFamily="34" charset="0"/>
                <a:cs typeface="Arial" panose="020B0604020202020204" pitchFamily="34" charset="0"/>
              </a:rPr>
              <a:t>Outlook: </a:t>
            </a:r>
            <a:endParaRPr lang="en-US" sz="1800" dirty="0">
              <a:solidFill>
                <a:schemeClr val="tx1"/>
              </a:solidFill>
              <a:latin typeface="Arial" panose="020B0604020202020204" pitchFamily="34" charset="0"/>
              <a:cs typeface="Arial" panose="020B0604020202020204" pitchFamily="34" charset="0"/>
            </a:endParaRPr>
          </a:p>
          <a:p>
            <a:pPr lvl="1">
              <a:buFont typeface="Arial" panose="020B0604020202020204" pitchFamily="34" charset="0"/>
              <a:buChar char="•"/>
            </a:pPr>
            <a:r>
              <a:rPr lang="en-US" sz="1800" dirty="0">
                <a:solidFill>
                  <a:schemeClr val="tx1"/>
                </a:solidFill>
                <a:latin typeface="Arial" panose="020B0604020202020204" pitchFamily="34" charset="0"/>
                <a:cs typeface="Arial" panose="020B0604020202020204" pitchFamily="34" charset="0"/>
              </a:rPr>
              <a:t>Further coding (incl. reverse calculation via reported t- &amp; z-values)</a:t>
            </a:r>
          </a:p>
          <a:p>
            <a:pPr lvl="1">
              <a:buFont typeface="Arial" panose="020B0604020202020204" pitchFamily="34" charset="0"/>
              <a:buChar char="•"/>
            </a:pPr>
            <a:r>
              <a:rPr lang="en-US" sz="1800" dirty="0">
                <a:solidFill>
                  <a:schemeClr val="tx1"/>
                </a:solidFill>
                <a:latin typeface="Arial" panose="020B0604020202020204" pitchFamily="34" charset="0"/>
                <a:cs typeface="Arial" panose="020B0604020202020204" pitchFamily="34" charset="0"/>
              </a:rPr>
              <a:t>Recalculation of results using different test statistics </a:t>
            </a:r>
            <a:r>
              <a:rPr lang="en-US" sz="1800" dirty="0" smtClean="0">
                <a:solidFill>
                  <a:schemeClr val="tx1"/>
                </a:solidFill>
                <a:latin typeface="Arial" panose="020B0604020202020204" pitchFamily="34" charset="0"/>
                <a:cs typeface="Arial" panose="020B0604020202020204" pitchFamily="34" charset="0"/>
              </a:rPr>
              <a:t>(e.g. t-test </a:t>
            </a:r>
            <a:r>
              <a:rPr lang="en-US" sz="1800" dirty="0">
                <a:solidFill>
                  <a:schemeClr val="tx1"/>
                </a:solidFill>
                <a:latin typeface="Arial" panose="020B0604020202020204" pitchFamily="34" charset="0"/>
                <a:cs typeface="Arial" panose="020B0604020202020204" pitchFamily="34" charset="0"/>
              </a:rPr>
              <a:t>instead of binominal)</a:t>
            </a:r>
          </a:p>
          <a:p>
            <a:pPr lvl="1">
              <a:buFont typeface="Arial" panose="020B0604020202020204" pitchFamily="34" charset="0"/>
              <a:buChar char="•"/>
            </a:pPr>
            <a:r>
              <a:rPr lang="en-US" sz="1800" dirty="0">
                <a:solidFill>
                  <a:schemeClr val="tx1"/>
                </a:solidFill>
                <a:latin typeface="Arial" panose="020B0604020202020204" pitchFamily="34" charset="0"/>
                <a:cs typeface="Arial" panose="020B0604020202020204" pitchFamily="34" charset="0"/>
              </a:rPr>
              <a:t>Sensitivity rating of </a:t>
            </a:r>
            <a:r>
              <a:rPr lang="en-US" sz="1800" dirty="0" smtClean="0">
                <a:solidFill>
                  <a:schemeClr val="tx1"/>
                </a:solidFill>
                <a:latin typeface="Arial" panose="020B0604020202020204" pitchFamily="34" charset="0"/>
                <a:cs typeface="Arial" panose="020B0604020202020204" pitchFamily="34" charset="0"/>
              </a:rPr>
              <a:t>items (assuming that ICT works ‘only’ for high-sensitive items)</a:t>
            </a:r>
            <a:endParaRPr lang="en-US" sz="18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1800" dirty="0" smtClean="0">
              <a:solidFill>
                <a:schemeClr val="tx1"/>
              </a:solidFill>
              <a:latin typeface="Arial" panose="020B0604020202020204" pitchFamily="34" charset="0"/>
              <a:cs typeface="Arial" panose="020B0604020202020204" pitchFamily="34" charset="0"/>
            </a:endParaRPr>
          </a:p>
          <a:p>
            <a:pPr>
              <a:buAutoNum type="arabicPeriod"/>
            </a:pPr>
            <a:endParaRPr lang="de-DE" sz="1800" dirty="0">
              <a:solidFill>
                <a:schemeClr val="tx1"/>
              </a:solidFill>
              <a:latin typeface="Arial" panose="020B0604020202020204" pitchFamily="34" charset="0"/>
              <a:cs typeface="Arial" panose="020B0604020202020204" pitchFamily="34" charset="0"/>
            </a:endParaRPr>
          </a:p>
        </p:txBody>
      </p:sp>
      <p:sp>
        <p:nvSpPr>
          <p:cNvPr id="4" name="Titel 1"/>
          <p:cNvSpPr>
            <a:spLocks noGrp="1"/>
          </p:cNvSpPr>
          <p:nvPr>
            <p:ph type="title"/>
          </p:nvPr>
        </p:nvSpPr>
        <p:spPr>
          <a:xfrm>
            <a:off x="2051720" y="476672"/>
            <a:ext cx="6264696" cy="381000"/>
          </a:xfrm>
        </p:spPr>
        <p:txBody>
          <a:bodyPr/>
          <a:lstStyle/>
          <a:p>
            <a:r>
              <a:rPr lang="de-DE" dirty="0" smtClean="0">
                <a:latin typeface="Arial" panose="020B0604020202020204" pitchFamily="34" charset="0"/>
                <a:cs typeface="Arial" panose="020B0604020202020204" pitchFamily="34" charset="0"/>
              </a:rPr>
              <a:t>Summary: ICT Review (</a:t>
            </a:r>
            <a:r>
              <a:rPr lang="de-DE" dirty="0" err="1" smtClean="0">
                <a:latin typeface="Arial" panose="020B0604020202020204" pitchFamily="34" charset="0"/>
                <a:cs typeface="Arial" panose="020B0604020202020204" pitchFamily="34" charset="0"/>
              </a:rPr>
              <a:t>preliminary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results</a:t>
            </a:r>
            <a:r>
              <a:rPr lang="de-DE" dirty="0" smtClean="0">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923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1368152"/>
          </a:xfrm>
        </p:spPr>
        <p:txBody>
          <a:bodyPr/>
          <a:lstStyle/>
          <a:p>
            <a:pPr marL="0" indent="0"/>
            <a:r>
              <a:rPr lang="de-DE" dirty="0" smtClean="0"/>
              <a:t>Goal: </a:t>
            </a:r>
            <a:r>
              <a:rPr lang="de-DE" dirty="0" err="1" smtClean="0"/>
              <a:t>Finding</a:t>
            </a:r>
            <a:r>
              <a:rPr lang="de-DE" dirty="0" smtClean="0"/>
              <a:t> a </a:t>
            </a:r>
            <a:r>
              <a:rPr lang="de-DE" dirty="0" err="1" smtClean="0"/>
              <a:t>Question</a:t>
            </a:r>
            <a:r>
              <a:rPr lang="de-DE" dirty="0" smtClean="0"/>
              <a:t> </a:t>
            </a:r>
            <a:r>
              <a:rPr lang="de-DE" dirty="0" err="1" smtClean="0"/>
              <a:t>technique</a:t>
            </a:r>
            <a:r>
              <a:rPr lang="de-DE" dirty="0" smtClean="0"/>
              <a:t> </a:t>
            </a:r>
            <a:r>
              <a:rPr lang="de-DE" dirty="0" err="1" smtClean="0"/>
              <a:t>which</a:t>
            </a:r>
            <a:r>
              <a:rPr lang="de-DE" dirty="0" smtClean="0"/>
              <a:t> …</a:t>
            </a:r>
          </a:p>
          <a:p>
            <a:pPr marL="400050" lvl="1" indent="0"/>
            <a:r>
              <a:rPr lang="de-DE" dirty="0" smtClean="0"/>
              <a:t>… </a:t>
            </a:r>
            <a:r>
              <a:rPr lang="en-US" dirty="0"/>
              <a:t>does not require a randomization device </a:t>
            </a:r>
          </a:p>
          <a:p>
            <a:pPr marL="400050" lvl="1" indent="0"/>
            <a:r>
              <a:rPr lang="en-US" dirty="0" smtClean="0"/>
              <a:t>… imposes </a:t>
            </a:r>
            <a:r>
              <a:rPr lang="en-US" dirty="0"/>
              <a:t>only little cognitive burden on </a:t>
            </a:r>
            <a:r>
              <a:rPr lang="en-US" dirty="0" smtClean="0"/>
              <a:t>respondents</a:t>
            </a:r>
          </a:p>
          <a:p>
            <a:pPr marL="400050" lvl="1" indent="0"/>
            <a:r>
              <a:rPr lang="en-US" dirty="0" smtClean="0"/>
              <a:t>… is </a:t>
            </a:r>
            <a:r>
              <a:rPr lang="en-US" dirty="0"/>
              <a:t>applicable in CATI and self-administered </a:t>
            </a:r>
            <a:r>
              <a:rPr lang="en-US" dirty="0" smtClean="0"/>
              <a:t>settings</a:t>
            </a:r>
          </a:p>
          <a:p>
            <a:pPr marL="400050" lvl="1" indent="0"/>
            <a:r>
              <a:rPr lang="de-DE" b="1" dirty="0" smtClean="0"/>
              <a:t>… </a:t>
            </a:r>
            <a:r>
              <a:rPr lang="en-US" b="1" dirty="0"/>
              <a:t>enables the collection of continuous (sensitive) items</a:t>
            </a:r>
          </a:p>
          <a:p>
            <a:pPr marL="0" indent="0"/>
            <a:endParaRPr lang="de-DE" dirty="0"/>
          </a:p>
          <a:p>
            <a:pPr marL="0" indent="0"/>
            <a:r>
              <a:rPr lang="de-DE" dirty="0" smtClean="0"/>
              <a:t> </a:t>
            </a:r>
          </a:p>
          <a:p>
            <a:pPr marL="285750" indent="-285750">
              <a:buFont typeface="Arial" panose="020B0604020202020204" pitchFamily="34" charset="0"/>
              <a:buChar char="•"/>
            </a:pPr>
            <a:endParaRPr lang="de-DE" dirty="0" smtClean="0"/>
          </a:p>
        </p:txBody>
      </p:sp>
      <p:sp>
        <p:nvSpPr>
          <p:cNvPr id="3" name="Titel 1"/>
          <p:cNvSpPr>
            <a:spLocks noGrp="1"/>
          </p:cNvSpPr>
          <p:nvPr>
            <p:ph type="title"/>
          </p:nvPr>
        </p:nvSpPr>
        <p:spPr>
          <a:xfrm>
            <a:off x="2051720" y="476672"/>
            <a:ext cx="6264696" cy="381000"/>
          </a:xfrm>
        </p:spPr>
        <p:txBody>
          <a:bodyPr/>
          <a:lstStyle/>
          <a:p>
            <a:r>
              <a:rPr lang="de-DE" dirty="0" smtClean="0">
                <a:latin typeface="Arial" panose="020B0604020202020204" pitchFamily="34" charset="0"/>
                <a:cs typeface="Arial" panose="020B0604020202020204" pitchFamily="34" charset="0"/>
              </a:rPr>
              <a:t>Item </a:t>
            </a:r>
            <a:r>
              <a:rPr lang="de-DE" dirty="0" err="1" smtClean="0">
                <a:latin typeface="Arial" panose="020B0604020202020204" pitchFamily="34" charset="0"/>
                <a:cs typeface="Arial" panose="020B0604020202020204" pitchFamily="34" charset="0"/>
              </a:rPr>
              <a:t>Sum</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Technique</a:t>
            </a:r>
            <a:r>
              <a:rPr lang="de-DE" dirty="0" smtClean="0">
                <a:latin typeface="Arial" panose="020B0604020202020204" pitchFamily="34" charset="0"/>
                <a:cs typeface="Arial" panose="020B0604020202020204" pitchFamily="34" charset="0"/>
              </a:rPr>
              <a:t> (IST)</a:t>
            </a:r>
            <a:endParaRPr lang="de-DE" dirty="0">
              <a:latin typeface="Arial" panose="020B0604020202020204" pitchFamily="34" charset="0"/>
              <a:cs typeface="Arial" panose="020B0604020202020204" pitchFamily="34" charset="0"/>
            </a:endParaRPr>
          </a:p>
        </p:txBody>
      </p:sp>
      <p:graphicFrame>
        <p:nvGraphicFramePr>
          <p:cNvPr id="4" name="Inhaltsplatzhalter 4"/>
          <p:cNvGraphicFramePr>
            <a:graphicFrameLocks/>
          </p:cNvGraphicFramePr>
          <p:nvPr>
            <p:extLst>
              <p:ext uri="{D42A27DB-BD31-4B8C-83A1-F6EECF244321}">
                <p14:modId xmlns:p14="http://schemas.microsoft.com/office/powerpoint/2010/main" val="2564693871"/>
              </p:ext>
            </p:extLst>
          </p:nvPr>
        </p:nvGraphicFramePr>
        <p:xfrm>
          <a:off x="467544" y="2817960"/>
          <a:ext cx="8134350" cy="1728839"/>
        </p:xfrm>
        <a:graphic>
          <a:graphicData uri="http://schemas.openxmlformats.org/drawingml/2006/table">
            <a:tbl>
              <a:tblPr firstRow="1" bandRow="1">
                <a:tableStyleId>{2D5ABB26-0587-4C30-8999-92F81FD0307C}</a:tableStyleId>
              </a:tblPr>
              <a:tblGrid>
                <a:gridCol w="4067175"/>
                <a:gridCol w="4067175"/>
              </a:tblGrid>
              <a:tr h="287362">
                <a:tc>
                  <a:txBody>
                    <a:bodyPr/>
                    <a:lstStyle/>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de-DE" sz="1400" b="1" kern="1200" dirty="0" smtClean="0">
                          <a:solidFill>
                            <a:schemeClr val="tx2"/>
                          </a:solidFill>
                          <a:latin typeface="Arial" panose="020B0604020202020204" pitchFamily="34" charset="0"/>
                          <a:ea typeface="+mn-ea"/>
                          <a:cs typeface="Arial" panose="020B0604020202020204" pitchFamily="34" charset="0"/>
                        </a:rPr>
                        <a:t>Group LL (Long List)</a:t>
                      </a:r>
                    </a:p>
                  </a:txBody>
                  <a:tcPr marL="90000" marR="90000" marT="90000" marB="900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de-DE" sz="1400" b="1" kern="1200" dirty="0" smtClean="0">
                          <a:solidFill>
                            <a:schemeClr val="tx2"/>
                          </a:solidFill>
                          <a:latin typeface="Arial" panose="020B0604020202020204" pitchFamily="34" charset="0"/>
                          <a:ea typeface="+mn-ea"/>
                          <a:cs typeface="Arial" panose="020B0604020202020204" pitchFamily="34" charset="0"/>
                        </a:rPr>
                        <a:t>Group SL (Short List)</a:t>
                      </a:r>
                    </a:p>
                  </a:txBody>
                  <a:tcPr marL="90000" marR="90000" marT="90000" marB="900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829774">
                <a:tc>
                  <a:txBody>
                    <a:bodyPr/>
                    <a:lstStyle/>
                    <a:p>
                      <a:pPr marL="457200" marR="0" lvl="0" indent="-45720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defRPr/>
                      </a:pPr>
                      <a:r>
                        <a:rPr lang="en-US" sz="1400" kern="1200" noProof="0" dirty="0" smtClean="0">
                          <a:solidFill>
                            <a:schemeClr val="tx2"/>
                          </a:solidFill>
                          <a:latin typeface="Arial" panose="020B0604020202020204" pitchFamily="34" charset="0"/>
                          <a:ea typeface="+mn-ea"/>
                          <a:cs typeface="Arial" panose="020B0604020202020204" pitchFamily="34" charset="0"/>
                        </a:rPr>
                        <a:t>C1:	How </a:t>
                      </a:r>
                      <a:r>
                        <a:rPr lang="en-US" sz="1400" kern="1200" noProof="0" dirty="0" smtClean="0">
                          <a:solidFill>
                            <a:schemeClr val="tx1"/>
                          </a:solidFill>
                          <a:latin typeface="Arial" panose="020B0604020202020204" pitchFamily="34" charset="0"/>
                          <a:ea typeface="+mn-ea"/>
                          <a:cs typeface="Arial" panose="020B0604020202020204" pitchFamily="34" charset="0"/>
                        </a:rPr>
                        <a:t>many hours </a:t>
                      </a:r>
                      <a:r>
                        <a:rPr lang="en-US" sz="1400" kern="1200" noProof="0" dirty="0" smtClean="0">
                          <a:solidFill>
                            <a:schemeClr val="tx2"/>
                          </a:solidFill>
                          <a:latin typeface="Arial" panose="020B0604020202020204" pitchFamily="34" charset="0"/>
                          <a:ea typeface="+mn-ea"/>
                          <a:cs typeface="Arial" panose="020B0604020202020204" pitchFamily="34" charset="0"/>
                        </a:rPr>
                        <a:t>did you watch TV last week?</a:t>
                      </a:r>
                    </a:p>
                    <a:p>
                      <a:pPr marL="457200" marR="0" lvl="0" indent="-457200" algn="l" defTabSz="914400" rtl="0" eaLnBrk="1" fontAlgn="base" latinLnBrk="0" hangingPunct="1">
                        <a:lnSpc>
                          <a:spcPct val="100000"/>
                        </a:lnSpc>
                        <a:spcBef>
                          <a:spcPct val="20000"/>
                        </a:spcBef>
                        <a:spcAft>
                          <a:spcPct val="0"/>
                        </a:spcAft>
                        <a:buClr>
                          <a:srgbClr val="F8C35A"/>
                        </a:buClr>
                        <a:buSzPct val="70000"/>
                        <a:buFont typeface="Wingdings" pitchFamily="2" charset="2"/>
                        <a:buNone/>
                        <a:tabLst/>
                        <a:defRPr/>
                      </a:pPr>
                      <a:r>
                        <a:rPr lang="en-US" sz="1400" kern="1200" noProof="0" dirty="0" smtClean="0">
                          <a:solidFill>
                            <a:srgbClr val="FF0000"/>
                          </a:solidFill>
                          <a:latin typeface="Arial" panose="020B0604020202020204" pitchFamily="34" charset="0"/>
                          <a:ea typeface="+mn-ea"/>
                          <a:cs typeface="Arial" panose="020B0604020202020204" pitchFamily="34" charset="0"/>
                        </a:rPr>
                        <a:t>S1:	How many hours do you usually spend in undeclared work per week?</a:t>
                      </a:r>
                      <a:endParaRPr lang="en-US" sz="1400" kern="1200" dirty="0">
                        <a:solidFill>
                          <a:srgbClr val="FF0000"/>
                        </a:solidFill>
                        <a:latin typeface="Arial" panose="020B0604020202020204" pitchFamily="34" charset="0"/>
                        <a:ea typeface="+mn-ea"/>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defRPr/>
                      </a:pPr>
                      <a:r>
                        <a:rPr lang="en-US" sz="1400" kern="1200" noProof="0" dirty="0" smtClean="0">
                          <a:solidFill>
                            <a:schemeClr val="tx2"/>
                          </a:solidFill>
                          <a:latin typeface="Arial" panose="020B0604020202020204" pitchFamily="34" charset="0"/>
                          <a:ea typeface="+mn-ea"/>
                          <a:cs typeface="Arial" panose="020B0604020202020204" pitchFamily="34" charset="0"/>
                        </a:rPr>
                        <a:t>C1:	How many hours did you watch TV last week?</a:t>
                      </a:r>
                    </a:p>
                    <a:p>
                      <a:pPr algn="l" defTabSz="914400" rtl="0" eaLnBrk="1" latinLnBrk="0" hangingPunct="1"/>
                      <a:endParaRPr lang="en-US" sz="1400" kern="1200" dirty="0">
                        <a:solidFill>
                          <a:schemeClr val="tx2"/>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27">
                <a:tc gridSpan="2">
                  <a:txBody>
                    <a:bodyPr/>
                    <a:lstStyle/>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en-US" sz="1400" u="sng" kern="1200" noProof="0" dirty="0" smtClean="0">
                          <a:solidFill>
                            <a:srgbClr val="FF0000"/>
                          </a:solidFill>
                          <a:latin typeface="Arial" panose="020B0604020202020204" pitchFamily="34" charset="0"/>
                          <a:ea typeface="+mn-ea"/>
                          <a:cs typeface="Arial" panose="020B0604020202020204" pitchFamily="34" charset="0"/>
                        </a:rPr>
                        <a:t>How many </a:t>
                      </a:r>
                      <a:r>
                        <a:rPr lang="en-US" sz="1400" u="sng" kern="1200" baseline="0" noProof="0" dirty="0" smtClean="0">
                          <a:solidFill>
                            <a:srgbClr val="FF0000"/>
                          </a:solidFill>
                          <a:latin typeface="Arial" panose="020B0604020202020204" pitchFamily="34" charset="0"/>
                          <a:ea typeface="+mn-ea"/>
                          <a:cs typeface="Arial" panose="020B0604020202020204" pitchFamily="34" charset="0"/>
                        </a:rPr>
                        <a:t>of these </a:t>
                      </a:r>
                      <a:r>
                        <a:rPr lang="en-US" sz="1400" u="sng" kern="1200" noProof="0" dirty="0" smtClean="0">
                          <a:solidFill>
                            <a:srgbClr val="FF0000"/>
                          </a:solidFill>
                          <a:latin typeface="Arial" panose="020B0604020202020204" pitchFamily="34" charset="0"/>
                          <a:ea typeface="+mn-ea"/>
                          <a:cs typeface="Arial" panose="020B0604020202020204" pitchFamily="34" charset="0"/>
                        </a:rPr>
                        <a:t>questions </a:t>
                      </a:r>
                      <a:r>
                        <a:rPr lang="en-US" sz="1400" u="sng" kern="1200" baseline="0" noProof="0" dirty="0" smtClean="0">
                          <a:solidFill>
                            <a:srgbClr val="FF0000"/>
                          </a:solidFill>
                          <a:latin typeface="Arial" panose="020B0604020202020204" pitchFamily="34" charset="0"/>
                          <a:ea typeface="+mn-ea"/>
                          <a:cs typeface="Arial" panose="020B0604020202020204" pitchFamily="34" charset="0"/>
                        </a:rPr>
                        <a:t>apply to you</a:t>
                      </a:r>
                      <a:r>
                        <a:rPr lang="en-US" sz="1400" u="none" kern="1200" baseline="0" noProof="0" dirty="0" smtClean="0">
                          <a:solidFill>
                            <a:srgbClr val="FF0000"/>
                          </a:solidFill>
                          <a:latin typeface="Arial" panose="020B0604020202020204" pitchFamily="34" charset="0"/>
                          <a:ea typeface="+mn-ea"/>
                          <a:cs typeface="Arial" panose="020B0604020202020204" pitchFamily="34" charset="0"/>
                        </a:rPr>
                        <a:t> </a:t>
                      </a:r>
                      <a:r>
                        <a:rPr lang="en-US" sz="1400" i="1" kern="1200" baseline="0" noProof="0" dirty="0" smtClean="0">
                          <a:solidFill>
                            <a:schemeClr val="tx2"/>
                          </a:solidFill>
                          <a:latin typeface="Arial" panose="020B0604020202020204" pitchFamily="34" charset="0"/>
                          <a:ea typeface="+mn-ea"/>
                          <a:cs typeface="Arial" panose="020B0604020202020204" pitchFamily="34" charset="0"/>
                        </a:rPr>
                        <a:t>(were answered with ‘yes’)</a:t>
                      </a:r>
                      <a:r>
                        <a:rPr lang="en-US" sz="1400" kern="1200" baseline="0" noProof="0" dirty="0" smtClean="0">
                          <a:solidFill>
                            <a:schemeClr val="tx2"/>
                          </a:solidFill>
                          <a:latin typeface="Arial" panose="020B0604020202020204" pitchFamily="34" charset="0"/>
                          <a:ea typeface="+mn-ea"/>
                          <a:cs typeface="Arial" panose="020B0604020202020204" pitchFamily="34" charset="0"/>
                        </a:rPr>
                        <a:t>?</a:t>
                      </a:r>
                      <a:endParaRPr lang="en-US" sz="1400" kern="1200" noProof="0" dirty="0" smtClean="0">
                        <a:solidFill>
                          <a:schemeClr val="tx2"/>
                        </a:solidFill>
                        <a:latin typeface="Arial" panose="020B0604020202020204" pitchFamily="34" charset="0"/>
                        <a:ea typeface="+mn-ea"/>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graphicFrame>
        <p:nvGraphicFramePr>
          <p:cNvPr id="5" name="Inhaltsplatzhalter 4"/>
          <p:cNvGraphicFramePr>
            <a:graphicFrameLocks/>
          </p:cNvGraphicFramePr>
          <p:nvPr>
            <p:extLst>
              <p:ext uri="{D42A27DB-BD31-4B8C-83A1-F6EECF244321}">
                <p14:modId xmlns:p14="http://schemas.microsoft.com/office/powerpoint/2010/main" val="3872259144"/>
              </p:ext>
            </p:extLst>
          </p:nvPr>
        </p:nvGraphicFramePr>
        <p:xfrm>
          <a:off x="467544" y="4727847"/>
          <a:ext cx="8134350" cy="1728839"/>
        </p:xfrm>
        <a:graphic>
          <a:graphicData uri="http://schemas.openxmlformats.org/drawingml/2006/table">
            <a:tbl>
              <a:tblPr firstRow="1" bandRow="1">
                <a:tableStyleId>{2D5ABB26-0587-4C30-8999-92F81FD0307C}</a:tableStyleId>
              </a:tblPr>
              <a:tblGrid>
                <a:gridCol w="4067175"/>
                <a:gridCol w="4067175"/>
              </a:tblGrid>
              <a:tr h="287362">
                <a:tc>
                  <a:txBody>
                    <a:bodyPr/>
                    <a:lstStyle/>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de-DE" sz="1400" b="1" kern="1200" dirty="0" smtClean="0">
                          <a:solidFill>
                            <a:schemeClr val="tx2"/>
                          </a:solidFill>
                          <a:latin typeface="Arial" panose="020B0604020202020204" pitchFamily="34" charset="0"/>
                          <a:ea typeface="+mn-ea"/>
                          <a:cs typeface="Arial" panose="020B0604020202020204" pitchFamily="34" charset="0"/>
                        </a:rPr>
                        <a:t>Group LL (Long List)</a:t>
                      </a:r>
                    </a:p>
                  </a:txBody>
                  <a:tcPr marL="90000" marR="90000" marT="90000" marB="900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de-DE" sz="1400" b="1" kern="1200" dirty="0" smtClean="0">
                          <a:solidFill>
                            <a:schemeClr val="tx2"/>
                          </a:solidFill>
                          <a:latin typeface="Arial" panose="020B0604020202020204" pitchFamily="34" charset="0"/>
                          <a:ea typeface="+mn-ea"/>
                          <a:cs typeface="Arial" panose="020B0604020202020204" pitchFamily="34" charset="0"/>
                        </a:rPr>
                        <a:t>Group SL (Short List)</a:t>
                      </a:r>
                    </a:p>
                  </a:txBody>
                  <a:tcPr marL="90000" marR="90000" marT="90000" marB="900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829774">
                <a:tc>
                  <a:txBody>
                    <a:bodyPr/>
                    <a:lstStyle/>
                    <a:p>
                      <a:pPr marL="457200" marR="0" lvl="0" indent="-45720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defRPr/>
                      </a:pPr>
                      <a:r>
                        <a:rPr lang="en-US" sz="1400" kern="1200" noProof="0" dirty="0" smtClean="0">
                          <a:solidFill>
                            <a:schemeClr val="tx2"/>
                          </a:solidFill>
                          <a:latin typeface="Arial" panose="020B0604020202020204" pitchFamily="34" charset="0"/>
                          <a:ea typeface="+mn-ea"/>
                          <a:cs typeface="Arial" panose="020B0604020202020204" pitchFamily="34" charset="0"/>
                        </a:rPr>
                        <a:t>C2: 	How high are your monthly costs for your apartment or your house? </a:t>
                      </a:r>
                    </a:p>
                    <a:p>
                      <a:pPr marL="457200" marR="0" lvl="0" indent="-45720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defRPr/>
                      </a:pPr>
                      <a:r>
                        <a:rPr lang="en-US" sz="1400" kern="1200" noProof="0" dirty="0" smtClean="0">
                          <a:solidFill>
                            <a:srgbClr val="FF0000"/>
                          </a:solidFill>
                          <a:latin typeface="Arial" panose="020B0604020202020204" pitchFamily="34" charset="0"/>
                          <a:ea typeface="+mn-ea"/>
                          <a:cs typeface="Arial" panose="020B0604020202020204" pitchFamily="34" charset="0"/>
                        </a:rPr>
                        <a:t>S2:  	On average, how much do you earn per month from undeclared work?</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defRPr/>
                      </a:pPr>
                      <a:r>
                        <a:rPr lang="en-US" sz="1400" kern="1200" noProof="0" dirty="0" smtClean="0">
                          <a:solidFill>
                            <a:schemeClr val="tx2"/>
                          </a:solidFill>
                          <a:latin typeface="Arial" panose="020B0604020202020204" pitchFamily="34" charset="0"/>
                          <a:ea typeface="+mn-ea"/>
                          <a:cs typeface="Arial" panose="020B0604020202020204" pitchFamily="34" charset="0"/>
                        </a:rPr>
                        <a:t>C2: 	How high are your monthly costs for your apartment respectively or your house? </a:t>
                      </a:r>
                      <a:endParaRPr lang="en-US" sz="1400" kern="1200" dirty="0">
                        <a:solidFill>
                          <a:schemeClr val="tx2"/>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27">
                <a:tc gridSpan="2">
                  <a:txBody>
                    <a:bodyPr/>
                    <a:lstStyle/>
                    <a:p>
                      <a:pPr marL="265113" marR="0" lvl="0" indent="-265113"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r>
                        <a:rPr lang="en-US" sz="1400" u="sng" kern="1200" noProof="0" dirty="0" smtClean="0">
                          <a:solidFill>
                            <a:srgbClr val="FF0000"/>
                          </a:solidFill>
                          <a:latin typeface="Arial" panose="020B0604020202020204" pitchFamily="34" charset="0"/>
                          <a:ea typeface="+mn-ea"/>
                          <a:cs typeface="Arial" panose="020B0604020202020204" pitchFamily="34" charset="0"/>
                        </a:rPr>
                        <a:t>How many </a:t>
                      </a:r>
                      <a:r>
                        <a:rPr lang="en-US" sz="1400" u="sng" kern="1200" baseline="0" noProof="0" dirty="0" smtClean="0">
                          <a:solidFill>
                            <a:srgbClr val="FF0000"/>
                          </a:solidFill>
                          <a:latin typeface="Arial" panose="020B0604020202020204" pitchFamily="34" charset="0"/>
                          <a:ea typeface="+mn-ea"/>
                          <a:cs typeface="Arial" panose="020B0604020202020204" pitchFamily="34" charset="0"/>
                        </a:rPr>
                        <a:t>of these </a:t>
                      </a:r>
                      <a:r>
                        <a:rPr lang="en-US" sz="1400" u="sng" kern="1200" noProof="0" dirty="0" smtClean="0">
                          <a:solidFill>
                            <a:srgbClr val="FF0000"/>
                          </a:solidFill>
                          <a:latin typeface="Arial" panose="020B0604020202020204" pitchFamily="34" charset="0"/>
                          <a:ea typeface="+mn-ea"/>
                          <a:cs typeface="Arial" panose="020B0604020202020204" pitchFamily="34" charset="0"/>
                        </a:rPr>
                        <a:t>questions </a:t>
                      </a:r>
                      <a:r>
                        <a:rPr lang="en-US" sz="1400" u="sng" kern="1200" baseline="0" noProof="0" dirty="0" smtClean="0">
                          <a:solidFill>
                            <a:srgbClr val="FF0000"/>
                          </a:solidFill>
                          <a:latin typeface="Arial" panose="020B0604020202020204" pitchFamily="34" charset="0"/>
                          <a:ea typeface="+mn-ea"/>
                          <a:cs typeface="Arial" panose="020B0604020202020204" pitchFamily="34" charset="0"/>
                        </a:rPr>
                        <a:t>apply to you</a:t>
                      </a:r>
                      <a:r>
                        <a:rPr lang="en-US" sz="1400" u="none" kern="1200" baseline="0" noProof="0" dirty="0" smtClean="0">
                          <a:solidFill>
                            <a:srgbClr val="FF0000"/>
                          </a:solidFill>
                          <a:latin typeface="Arial" panose="020B0604020202020204" pitchFamily="34" charset="0"/>
                          <a:ea typeface="+mn-ea"/>
                          <a:cs typeface="Arial" panose="020B0604020202020204" pitchFamily="34" charset="0"/>
                        </a:rPr>
                        <a:t> </a:t>
                      </a:r>
                      <a:r>
                        <a:rPr lang="en-US" sz="1400" i="1" kern="1200" baseline="0" noProof="0" dirty="0" smtClean="0">
                          <a:solidFill>
                            <a:schemeClr val="tx2"/>
                          </a:solidFill>
                          <a:latin typeface="Arial" panose="020B0604020202020204" pitchFamily="34" charset="0"/>
                          <a:ea typeface="+mn-ea"/>
                          <a:cs typeface="Arial" panose="020B0604020202020204" pitchFamily="34" charset="0"/>
                        </a:rPr>
                        <a:t>(were answered with ‘yes’)</a:t>
                      </a:r>
                      <a:r>
                        <a:rPr lang="en-US" sz="1400" kern="1200" baseline="0" noProof="0" dirty="0" smtClean="0">
                          <a:solidFill>
                            <a:schemeClr val="tx2"/>
                          </a:solidFill>
                          <a:latin typeface="Arial" panose="020B0604020202020204" pitchFamily="34" charset="0"/>
                          <a:ea typeface="+mn-ea"/>
                          <a:cs typeface="Arial" panose="020B0604020202020204" pitchFamily="34" charset="0"/>
                        </a:rPr>
                        <a:t>?</a:t>
                      </a:r>
                      <a:endParaRPr lang="en-US" sz="1400" kern="1200" noProof="0" dirty="0" smtClean="0">
                        <a:solidFill>
                          <a:schemeClr val="tx2"/>
                        </a:solidFill>
                        <a:latin typeface="Arial" panose="020B0604020202020204" pitchFamily="34" charset="0"/>
                        <a:ea typeface="+mn-ea"/>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
        <p:nvSpPr>
          <p:cNvPr id="6" name="Textfeld 5"/>
          <p:cNvSpPr txBox="1"/>
          <p:nvPr/>
        </p:nvSpPr>
        <p:spPr>
          <a:xfrm>
            <a:off x="6804248" y="6456686"/>
            <a:ext cx="1648636" cy="246221"/>
          </a:xfrm>
          <a:prstGeom prst="rect">
            <a:avLst/>
          </a:prstGeom>
          <a:noFill/>
        </p:spPr>
        <p:txBody>
          <a:bodyPr wrap="square" rtlCol="0">
            <a:spAutoFit/>
          </a:bodyPr>
          <a:lstStyle/>
          <a:p>
            <a:r>
              <a:rPr lang="de-DE" dirty="0" smtClean="0">
                <a:solidFill>
                  <a:schemeClr val="tx1"/>
                </a:solidFill>
              </a:rPr>
              <a:t>(Trappmann et al. </a:t>
            </a:r>
            <a:r>
              <a:rPr lang="de-DE" smtClean="0">
                <a:solidFill>
                  <a:schemeClr val="tx1"/>
                </a:solidFill>
              </a:rPr>
              <a:t>2014)</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Inhaltsplatzhalter 1"/>
              <p:cNvSpPr>
                <a:spLocks noGrp="1"/>
              </p:cNvSpPr>
              <p:nvPr>
                <p:ph idx="1"/>
              </p:nvPr>
            </p:nvSpPr>
            <p:spPr>
              <a:xfrm>
                <a:off x="323528" y="1268760"/>
                <a:ext cx="8134672" cy="5184576"/>
              </a:xfrm>
            </p:spPr>
            <p:txBody>
              <a:bodyPr/>
              <a:lstStyle/>
              <a:p>
                <a:pPr marL="0" indent="0"/>
                <a:endParaRPr lang="de-DE" dirty="0" smtClean="0"/>
              </a:p>
              <a:p>
                <a:pPr>
                  <a:buFont typeface="Arial" panose="020B0604020202020204" pitchFamily="34" charset="0"/>
                  <a:buChar char="•"/>
                </a:pPr>
                <a:r>
                  <a:rPr lang="de-DE" sz="1800" dirty="0" err="1" smtClean="0">
                    <a:solidFill>
                      <a:schemeClr val="tx1"/>
                    </a:solidFill>
                    <a:latin typeface="Arial" panose="020B0604020202020204" pitchFamily="34" charset="0"/>
                    <a:cs typeface="Arial" panose="020B0604020202020204" pitchFamily="34" charset="0"/>
                  </a:rPr>
                  <a:t>Let</a:t>
                </a:r>
                <a:r>
                  <a:rPr lang="de-DE" sz="1800" dirty="0" smtClean="0">
                    <a:solidFill>
                      <a:schemeClr val="tx1"/>
                    </a:solidFill>
                    <a:latin typeface="Arial" panose="020B0604020202020204" pitchFamily="34" charset="0"/>
                    <a:cs typeface="Arial" panose="020B0604020202020204" pitchFamily="34" charset="0"/>
                  </a:rPr>
                  <a:t> S </a:t>
                </a:r>
                <a:r>
                  <a:rPr lang="de-DE" sz="1800" dirty="0" err="1" smtClean="0">
                    <a:solidFill>
                      <a:schemeClr val="tx1"/>
                    </a:solidFill>
                    <a:latin typeface="Arial" panose="020B0604020202020204" pitchFamily="34" charset="0"/>
                    <a:cs typeface="Arial" panose="020B0604020202020204" pitchFamily="34" charset="0"/>
                  </a:rPr>
                  <a:t>be</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the</a:t>
                </a:r>
                <a:r>
                  <a:rPr lang="de-DE" sz="1800" dirty="0" smtClean="0">
                    <a:solidFill>
                      <a:schemeClr val="tx1"/>
                    </a:solidFill>
                    <a:latin typeface="Arial" panose="020B0604020202020204" pitchFamily="34" charset="0"/>
                    <a:cs typeface="Arial" panose="020B0604020202020204" pitchFamily="34" charset="0"/>
                  </a:rPr>
                  <a:t> </a:t>
                </a:r>
                <a:r>
                  <a:rPr lang="de-DE" sz="1800" dirty="0" smtClean="0">
                    <a:solidFill>
                      <a:srgbClr val="FF0000"/>
                    </a:solidFill>
                    <a:latin typeface="Arial" panose="020B0604020202020204" pitchFamily="34" charset="0"/>
                    <a:cs typeface="Arial" panose="020B0604020202020204" pitchFamily="34" charset="0"/>
                  </a:rPr>
                  <a:t>sensitive item </a:t>
                </a:r>
                <a:r>
                  <a:rPr lang="de-DE" sz="1800" dirty="0" err="1" smtClean="0">
                    <a:solidFill>
                      <a:schemeClr val="tx1"/>
                    </a:solidFill>
                    <a:latin typeface="Arial" panose="020B0604020202020204" pitchFamily="34" charset="0"/>
                    <a:cs typeface="Arial" panose="020B0604020202020204" pitchFamily="34" charset="0"/>
                  </a:rPr>
                  <a:t>of</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interest</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and</a:t>
                </a:r>
                <a:r>
                  <a:rPr lang="de-DE" sz="1800" dirty="0" smtClean="0">
                    <a:solidFill>
                      <a:schemeClr val="tx1"/>
                    </a:solidFill>
                    <a:latin typeface="Arial" panose="020B0604020202020204" pitchFamily="34" charset="0"/>
                    <a:cs typeface="Arial" panose="020B0604020202020204" pitchFamily="34" charset="0"/>
                  </a:rPr>
                  <a:t> C </a:t>
                </a:r>
                <a:r>
                  <a:rPr lang="de-DE" sz="1800" dirty="0" err="1" smtClean="0">
                    <a:solidFill>
                      <a:schemeClr val="tx1"/>
                    </a:solidFill>
                    <a:latin typeface="Arial" panose="020B0604020202020204" pitchFamily="34" charset="0"/>
                    <a:cs typeface="Arial" panose="020B0604020202020204" pitchFamily="34" charset="0"/>
                  </a:rPr>
                  <a:t>be</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the</a:t>
                </a:r>
                <a:r>
                  <a:rPr lang="de-DE" sz="1800" dirty="0" smtClean="0">
                    <a:solidFill>
                      <a:schemeClr val="tx1"/>
                    </a:solidFill>
                    <a:latin typeface="Arial" panose="020B0604020202020204" pitchFamily="34" charset="0"/>
                    <a:cs typeface="Arial" panose="020B0604020202020204" pitchFamily="34" charset="0"/>
                  </a:rPr>
                  <a:t> </a:t>
                </a:r>
                <a:r>
                  <a:rPr lang="de-DE" sz="1800" dirty="0">
                    <a:solidFill>
                      <a:srgbClr val="FF0000"/>
                    </a:solidFill>
                    <a:latin typeface="Arial" panose="020B0604020202020204" pitchFamily="34" charset="0"/>
                    <a:cs typeface="Arial" panose="020B0604020202020204" pitchFamily="34" charset="0"/>
                  </a:rPr>
                  <a:t>non-sensitive</a:t>
                </a:r>
                <a:r>
                  <a:rPr lang="de-DE" sz="1800" dirty="0" smtClean="0">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control</a:t>
                </a:r>
                <a:r>
                  <a:rPr lang="de-DE" sz="1800" dirty="0" smtClean="0">
                    <a:latin typeface="Arial" panose="020B0604020202020204" pitchFamily="34" charset="0"/>
                    <a:cs typeface="Arial" panose="020B0604020202020204" pitchFamily="34" charset="0"/>
                  </a:rPr>
                  <a:t> </a:t>
                </a:r>
                <a:r>
                  <a:rPr lang="de-DE" sz="1800" dirty="0" smtClean="0">
                    <a:solidFill>
                      <a:schemeClr val="tx1"/>
                    </a:solidFill>
                    <a:latin typeface="Arial" panose="020B0604020202020204" pitchFamily="34" charset="0"/>
                    <a:cs typeface="Arial" panose="020B0604020202020204" pitchFamily="34" charset="0"/>
                  </a:rPr>
                  <a:t>item:</a:t>
                </a:r>
                <a:r>
                  <a:rPr lang="de-DE" sz="1800" dirty="0" smtClean="0">
                    <a:latin typeface="Arial" panose="020B0604020202020204" pitchFamily="34" charset="0"/>
                    <a:cs typeface="Arial" panose="020B0604020202020204" pitchFamily="34" charset="0"/>
                  </a:rPr>
                  <a:t> </a:t>
                </a:r>
                <a:endParaRPr lang="en-US" sz="1800" dirty="0"/>
              </a:p>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𝑌</m:t>
                          </m:r>
                        </m:e>
                        <m:sub>
                          <m:r>
                            <a:rPr lang="en-US" sz="1800" i="1">
                              <a:latin typeface="Cambria Math" panose="02040503050406030204" pitchFamily="18" charset="0"/>
                            </a:rPr>
                            <m:t>𝑖</m:t>
                          </m:r>
                        </m:sub>
                      </m:sSub>
                      <m:r>
                        <a:rPr lang="en-US" sz="1800" i="1">
                          <a:latin typeface="Cambria Math" panose="02040503050406030204" pitchFamily="18" charset="0"/>
                        </a:rPr>
                        <m:t>=</m:t>
                      </m:r>
                      <m:d>
                        <m:dPr>
                          <m:begChr m:val="{"/>
                          <m:endChr m:val=""/>
                          <m:ctrlPr>
                            <a:rPr lang="en-US" sz="1800" i="1">
                              <a:latin typeface="Cambria Math" panose="02040503050406030204" pitchFamily="18" charset="0"/>
                            </a:rPr>
                          </m:ctrlPr>
                        </m:dPr>
                        <m:e>
                          <m:eqArr>
                            <m:eqArrPr>
                              <m:ctrlPr>
                                <a:rPr lang="en-US" sz="1800" i="1">
                                  <a:latin typeface="Cambria Math" panose="02040503050406030204" pitchFamily="18" charset="0"/>
                                </a:rPr>
                              </m:ctrlPr>
                            </m:eqArrPr>
                            <m:e>
                              <m:sSub>
                                <m:sSubPr>
                                  <m:ctrlPr>
                                    <a:rPr lang="en-US" sz="1800" i="1">
                                      <a:latin typeface="Cambria Math" panose="02040503050406030204" pitchFamily="18" charset="0"/>
                                    </a:rPr>
                                  </m:ctrlPr>
                                </m:sSubPr>
                                <m:e>
                                  <m:r>
                                    <a:rPr lang="en-US" sz="1800" i="1">
                                      <a:latin typeface="Cambria Math" panose="02040503050406030204" pitchFamily="18" charset="0"/>
                                    </a:rPr>
                                    <m:t>𝑆</m:t>
                                  </m:r>
                                </m:e>
                                <m:sub>
                                  <m:r>
                                    <a:rPr lang="en-US" sz="1800" i="1">
                                      <a:latin typeface="Cambria Math" panose="02040503050406030204" pitchFamily="18" charset="0"/>
                                    </a:rPr>
                                    <m:t>𝑖</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𝐶</m:t>
                                  </m:r>
                                </m:e>
                                <m:sub>
                                  <m:r>
                                    <a:rPr lang="en-US" sz="1800" i="1">
                                      <a:latin typeface="Cambria Math" panose="02040503050406030204" pitchFamily="18" charset="0"/>
                                    </a:rPr>
                                    <m:t>𝑖</m:t>
                                  </m:r>
                                  <m:r>
                                    <a:rPr lang="en-US" sz="1800" i="1">
                                      <a:latin typeface="Cambria Math" panose="02040503050406030204" pitchFamily="18" charset="0"/>
                                    </a:rPr>
                                    <m:t> </m:t>
                                  </m:r>
                                </m:sub>
                              </m:sSub>
                              <m:r>
                                <a:rPr lang="en-US" sz="1800" i="1">
                                  <a:latin typeface="Cambria Math" panose="02040503050406030204" pitchFamily="18" charset="0"/>
                                </a:rPr>
                                <m:t>  &amp;</m:t>
                              </m:r>
                              <m:r>
                                <a:rPr lang="en-US" sz="1800" i="1">
                                  <a:latin typeface="Cambria Math" panose="02040503050406030204" pitchFamily="18" charset="0"/>
                                </a:rPr>
                                <m:t>𝑖𝑓</m:t>
                              </m:r>
                              <m:r>
                                <a:rPr lang="en-US" sz="1800" i="1">
                                  <a:latin typeface="Cambria Math" panose="02040503050406030204" pitchFamily="18" charset="0"/>
                                </a:rPr>
                                <m:t> </m:t>
                              </m:r>
                              <m:r>
                                <a:rPr lang="en-US" sz="1800" i="1">
                                  <a:latin typeface="Cambria Math" panose="02040503050406030204" pitchFamily="18" charset="0"/>
                                </a:rPr>
                                <m:t>𝑖</m:t>
                              </m:r>
                              <m:r>
                                <a:rPr lang="en-US" sz="1800" i="1">
                                  <a:latin typeface="Cambria Math" panose="02040503050406030204" pitchFamily="18" charset="0"/>
                                </a:rPr>
                                <m:t> </m:t>
                              </m:r>
                              <m:r>
                                <a:rPr lang="en-US" sz="1800" i="1">
                                  <a:latin typeface="Cambria Math" panose="02040503050406030204" pitchFamily="18" charset="0"/>
                                </a:rPr>
                                <m:t>𝜖</m:t>
                              </m:r>
                              <m:r>
                                <a:rPr lang="en-US" sz="1800" i="1">
                                  <a:latin typeface="Cambria Math" panose="02040503050406030204" pitchFamily="18" charset="0"/>
                                </a:rPr>
                                <m:t> </m:t>
                              </m:r>
                              <m:r>
                                <a:rPr lang="en-US" sz="1800" i="1">
                                  <a:latin typeface="Cambria Math" panose="02040503050406030204" pitchFamily="18" charset="0"/>
                                </a:rPr>
                                <m:t>𝐿𝐿</m:t>
                              </m:r>
                              <m:r>
                                <a:rPr lang="en-US" sz="1800" i="1">
                                  <a:latin typeface="Cambria Math" panose="02040503050406030204" pitchFamily="18" charset="0"/>
                                </a:rPr>
                                <m:t> (</m:t>
                              </m:r>
                              <m:r>
                                <a:rPr lang="en-US" sz="1800" i="1">
                                  <a:latin typeface="Cambria Math" panose="02040503050406030204" pitchFamily="18" charset="0"/>
                                </a:rPr>
                                <m:t>𝐿𝑜𝑛𝑔𝐿𝑖𝑠𝑡</m:t>
                              </m:r>
                              <m:r>
                                <a:rPr lang="en-US" sz="1800" i="1">
                                  <a:latin typeface="Cambria Math" panose="02040503050406030204" pitchFamily="18" charset="0"/>
                                </a:rPr>
                                <m:t>)</m:t>
                              </m:r>
                            </m:e>
                            <m:e>
                              <m:sSub>
                                <m:sSubPr>
                                  <m:ctrlPr>
                                    <a:rPr lang="en-US" sz="1800" i="1">
                                      <a:latin typeface="Cambria Math" panose="02040503050406030204" pitchFamily="18" charset="0"/>
                                    </a:rPr>
                                  </m:ctrlPr>
                                </m:sSubPr>
                                <m:e>
                                  <m:r>
                                    <a:rPr lang="en-US" sz="1800" i="1">
                                      <a:latin typeface="Cambria Math" panose="02040503050406030204" pitchFamily="18" charset="0"/>
                                    </a:rPr>
                                    <m:t>𝐶</m:t>
                                  </m:r>
                                </m:e>
                                <m:sub>
                                  <m:r>
                                    <a:rPr lang="en-US" sz="1800" i="1">
                                      <a:latin typeface="Cambria Math" panose="02040503050406030204" pitchFamily="18" charset="0"/>
                                    </a:rPr>
                                    <m:t>𝑖</m:t>
                                  </m:r>
                                </m:sub>
                              </m:sSub>
                              <m:r>
                                <a:rPr lang="en-US" sz="1800" i="1">
                                  <a:latin typeface="Cambria Math" panose="02040503050406030204" pitchFamily="18" charset="0"/>
                                </a:rPr>
                                <m:t>,  &amp;</m:t>
                              </m:r>
                              <m:r>
                                <a:rPr lang="en-US" sz="1800" i="1">
                                  <a:latin typeface="Cambria Math" panose="02040503050406030204" pitchFamily="18" charset="0"/>
                                </a:rPr>
                                <m:t>𝑖𝑓</m:t>
                              </m:r>
                              <m:r>
                                <a:rPr lang="en-US" sz="1800" i="1">
                                  <a:latin typeface="Cambria Math" panose="02040503050406030204" pitchFamily="18" charset="0"/>
                                </a:rPr>
                                <m:t> </m:t>
                              </m:r>
                              <m:r>
                                <a:rPr lang="en-US" sz="1800" i="1">
                                  <a:latin typeface="Cambria Math" panose="02040503050406030204" pitchFamily="18" charset="0"/>
                                </a:rPr>
                                <m:t>𝑖</m:t>
                              </m:r>
                              <m:r>
                                <a:rPr lang="en-US" sz="1800" i="1">
                                  <a:latin typeface="Cambria Math" panose="02040503050406030204" pitchFamily="18" charset="0"/>
                                </a:rPr>
                                <m:t> </m:t>
                              </m:r>
                              <m:r>
                                <a:rPr lang="en-US" sz="1800" i="1">
                                  <a:latin typeface="Cambria Math" panose="02040503050406030204" pitchFamily="18" charset="0"/>
                                </a:rPr>
                                <m:t>𝜖</m:t>
                              </m:r>
                              <m:r>
                                <a:rPr lang="en-US" sz="1800" i="1">
                                  <a:latin typeface="Cambria Math" panose="02040503050406030204" pitchFamily="18" charset="0"/>
                                </a:rPr>
                                <m:t> </m:t>
                              </m:r>
                              <m:r>
                                <a:rPr lang="en-US" sz="1800" i="1">
                                  <a:latin typeface="Cambria Math" panose="02040503050406030204" pitchFamily="18" charset="0"/>
                                </a:rPr>
                                <m:t>𝐿𝐿</m:t>
                              </m:r>
                              <m:r>
                                <a:rPr lang="en-US" sz="1800" i="1">
                                  <a:latin typeface="Cambria Math" panose="02040503050406030204" pitchFamily="18" charset="0"/>
                                </a:rPr>
                                <m:t> (</m:t>
                              </m:r>
                              <m:r>
                                <a:rPr lang="en-US" sz="1800" i="1">
                                  <a:latin typeface="Cambria Math" panose="02040503050406030204" pitchFamily="18" charset="0"/>
                                </a:rPr>
                                <m:t>𝐿𝑜𝑛𝑔𝐿𝑖𝑠𝑡</m:t>
                              </m:r>
                              <m:r>
                                <a:rPr lang="en-US" sz="1800" i="1">
                                  <a:latin typeface="Cambria Math" panose="02040503050406030204" pitchFamily="18" charset="0"/>
                                </a:rPr>
                                <m:t>)</m:t>
                              </m:r>
                            </m:e>
                          </m:eqArr>
                        </m:e>
                      </m:d>
                    </m:oMath>
                  </m:oMathPara>
                </a14:m>
                <a:endParaRPr lang="en-US" sz="1800" dirty="0" smtClean="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pPr>
                  <a:buFont typeface="Arial" panose="020B0604020202020204" pitchFamily="34" charset="0"/>
                  <a:buChar char="•"/>
                </a:pPr>
                <a:r>
                  <a:rPr lang="en-US" sz="1800" dirty="0">
                    <a:solidFill>
                      <a:srgbClr val="FF0000"/>
                    </a:solidFill>
                    <a:latin typeface="Arial" panose="020B0604020202020204" pitchFamily="34" charset="0"/>
                    <a:cs typeface="Arial" panose="020B0604020202020204" pitchFamily="34" charset="0"/>
                  </a:rPr>
                  <a:t>Estimates of the unbiased population mean of S </a:t>
                </a:r>
                <a:r>
                  <a:rPr lang="en-US" sz="1800" dirty="0">
                    <a:solidFill>
                      <a:schemeClr val="tx1"/>
                    </a:solidFill>
                    <a:latin typeface="Arial" panose="020B0604020202020204" pitchFamily="34" charset="0"/>
                    <a:cs typeface="Arial" panose="020B0604020202020204" pitchFamily="34" charset="0"/>
                  </a:rPr>
                  <a:t>are calculated as the difference in the expected values of the two lists (assuming the two samples are unbiased): </a:t>
                </a:r>
                <a:endParaRPr lang="en-US" sz="1800" dirty="0" smtClean="0">
                  <a:solidFill>
                    <a:schemeClr val="tx1"/>
                  </a:solidFill>
                  <a:latin typeface="Arial" panose="020B0604020202020204" pitchFamily="34" charset="0"/>
                  <a:cs typeface="Arial" panose="020B0604020202020204" pitchFamily="34" charset="0"/>
                </a:endParaRPr>
              </a:p>
              <a:p>
                <a:pPr marL="0" indent="0"/>
                <a14:m>
                  <m:oMathPara xmlns:m="http://schemas.openxmlformats.org/officeDocument/2006/math">
                    <m:oMathParaPr>
                      <m:jc m:val="centerGroup"/>
                    </m:oMathParaPr>
                    <m:oMath xmlns:m="http://schemas.openxmlformats.org/officeDocument/2006/math">
                      <m:acc>
                        <m:accPr>
                          <m:chr m:val="̂"/>
                          <m:ctrlPr>
                            <a:rPr lang="en-US" sz="1800" i="1">
                              <a:latin typeface="Cambria Math" panose="02040503050406030204" pitchFamily="18" charset="0"/>
                            </a:rPr>
                          </m:ctrlPr>
                        </m:accPr>
                        <m:e>
                          <m:r>
                            <a:rPr lang="en-US" sz="1800" i="1">
                              <a:latin typeface="Cambria Math" panose="02040503050406030204" pitchFamily="18" charset="0"/>
                            </a:rPr>
                            <m:t>𝜇</m:t>
                          </m:r>
                        </m:e>
                      </m:acc>
                      <m:r>
                        <a:rPr lang="en-US" sz="1800" i="1">
                          <a:latin typeface="Cambria Math" panose="02040503050406030204" pitchFamily="18" charset="0"/>
                        </a:rPr>
                        <m:t>= </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𝑌</m:t>
                              </m:r>
                            </m:e>
                          </m:acc>
                        </m:e>
                        <m:sub>
                          <m:r>
                            <a:rPr lang="en-US" sz="1800" i="1">
                              <a:latin typeface="Cambria Math" panose="02040503050406030204" pitchFamily="18" charset="0"/>
                            </a:rPr>
                            <m:t>𝐿𝐿</m:t>
                          </m:r>
                        </m:sub>
                      </m:sSub>
                      <m:r>
                        <a:rPr lang="en-US" sz="1800" i="1">
                          <a:latin typeface="Cambria Math" panose="02040503050406030204" pitchFamily="18" charset="0"/>
                        </a:rPr>
                        <m:t>− </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𝑌</m:t>
                              </m:r>
                            </m:e>
                          </m:acc>
                        </m:e>
                        <m:sub>
                          <m:r>
                            <a:rPr lang="en-US" sz="1800" i="1">
                              <a:latin typeface="Cambria Math" panose="02040503050406030204" pitchFamily="18" charset="0"/>
                            </a:rPr>
                            <m:t>𝑆𝐿</m:t>
                          </m:r>
                        </m:sub>
                      </m:sSub>
                    </m:oMath>
                  </m:oMathPara>
                </a14:m>
                <a:endParaRPr lang="de-DE" sz="1800" dirty="0" smtClean="0">
                  <a:latin typeface="Arial" panose="020B0604020202020204" pitchFamily="34" charset="0"/>
                  <a:cs typeface="Arial" panose="020B0604020202020204" pitchFamily="34" charset="0"/>
                </a:endParaRPr>
              </a:p>
              <a:p>
                <a:pPr marL="0" indent="0"/>
                <a:endParaRPr lang="en-US" sz="1800" dirty="0">
                  <a:latin typeface="Arial" panose="020B0604020202020204" pitchFamily="34" charset="0"/>
                  <a:cs typeface="Arial" panose="020B0604020202020204" pitchFamily="34" charset="0"/>
                </a:endParaRPr>
              </a:p>
              <a:p>
                <a:pPr>
                  <a:buFont typeface="Arial" panose="020B0604020202020204" pitchFamily="34" charset="0"/>
                  <a:buChar char="•"/>
                </a:pPr>
                <a:r>
                  <a:rPr lang="en-US" sz="1800" dirty="0">
                    <a:solidFill>
                      <a:schemeClr val="tx1"/>
                    </a:solidFill>
                    <a:latin typeface="Arial" panose="020B0604020202020204" pitchFamily="34" charset="0"/>
                    <a:cs typeface="Arial" panose="020B0604020202020204" pitchFamily="34" charset="0"/>
                  </a:rPr>
                  <a:t>The</a:t>
                </a:r>
                <a:r>
                  <a:rPr lang="en-US" sz="1800" dirty="0">
                    <a:latin typeface="Arial" panose="020B0604020202020204" pitchFamily="34" charset="0"/>
                    <a:cs typeface="Arial" panose="020B0604020202020204" pitchFamily="34" charset="0"/>
                  </a:rPr>
                  <a:t> </a:t>
                </a:r>
                <a:r>
                  <a:rPr lang="en-US" sz="1800" dirty="0">
                    <a:solidFill>
                      <a:srgbClr val="FF0000"/>
                    </a:solidFill>
                    <a:latin typeface="Arial" panose="020B0604020202020204" pitchFamily="34" charset="0"/>
                    <a:cs typeface="Arial" panose="020B0604020202020204" pitchFamily="34" charset="0"/>
                  </a:rPr>
                  <a:t>sampling variance </a:t>
                </a:r>
                <a:r>
                  <a:rPr lang="en-US" sz="1800" dirty="0">
                    <a:solidFill>
                      <a:schemeClr val="tx1"/>
                    </a:solidFill>
                    <a:latin typeface="Arial" panose="020B0604020202020204" pitchFamily="34" charset="0"/>
                    <a:cs typeface="Arial" panose="020B0604020202020204" pitchFamily="34" charset="0"/>
                  </a:rPr>
                  <a:t>of the mean estimate of S is given as: </a:t>
                </a:r>
              </a:p>
              <a:p>
                <a:pPr>
                  <a:buFont typeface="Arial" panose="020B0604020202020204" pitchFamily="34" charset="0"/>
                  <a:buChar char="•"/>
                </a:pPr>
                <a:endParaRPr lang="de-DE" sz="1800" dirty="0" smtClean="0">
                  <a:latin typeface="Arial" panose="020B0604020202020204" pitchFamily="34" charset="0"/>
                  <a:cs typeface="Arial" panose="020B0604020202020204" pitchFamily="34" charset="0"/>
                </a:endParaRPr>
              </a:p>
              <a:p>
                <a:pPr marL="0" indent="0"/>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𝑉𝑎𝑟</m:t>
                      </m:r>
                      <m:r>
                        <a:rPr lang="en-US" i="1">
                          <a:latin typeface="Cambria Math" panose="02040503050406030204" pitchFamily="18" charset="0"/>
                        </a:rPr>
                        <m:t>(</m:t>
                      </m:r>
                      <m:r>
                        <a:rPr lang="en-US" i="1">
                          <a:latin typeface="Cambria Math" panose="02040503050406030204" pitchFamily="18" charset="0"/>
                        </a:rPr>
                        <m:t>𝜇</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𝑉𝑎𝑟</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𝑌</m:t>
                              </m:r>
                            </m:e>
                          </m:acc>
                        </m:e>
                        <m:sub>
                          <m:r>
                            <a:rPr lang="en-US" i="1">
                              <a:latin typeface="Cambria Math" panose="02040503050406030204" pitchFamily="18" charset="0"/>
                            </a:rPr>
                            <m:t>𝐿𝐿</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𝑉𝑎𝑟</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𝑌</m:t>
                              </m:r>
                            </m:e>
                          </m:acc>
                        </m:e>
                        <m:sub>
                          <m:r>
                            <a:rPr lang="en-US" i="1">
                              <a:latin typeface="Cambria Math" panose="02040503050406030204" pitchFamily="18" charset="0"/>
                            </a:rPr>
                            <m:t>𝑆𝐿</m:t>
                          </m:r>
                        </m:sub>
                      </m:sSub>
                      <m:r>
                        <a:rPr lang="en-US" i="1">
                          <a:latin typeface="Cambria Math" panose="02040503050406030204" pitchFamily="18" charset="0"/>
                        </a:rPr>
                        <m:t>)</m:t>
                      </m:r>
                    </m:oMath>
                  </m:oMathPara>
                </a14:m>
                <a:endParaRPr lang="en-US" dirty="0"/>
              </a:p>
              <a:p>
                <a:pPr>
                  <a:buAutoNum type="arabicPeriod"/>
                </a:pPr>
                <a:endParaRPr lang="de-DE" dirty="0"/>
              </a:p>
            </p:txBody>
          </p:sp>
        </mc:Choice>
        <mc:Fallback xmlns="">
          <p:sp>
            <p:nvSpPr>
              <p:cNvPr id="2" name="Inhaltsplatzhalter 1"/>
              <p:cNvSpPr>
                <a:spLocks noGrp="1" noRot="1" noChangeAspect="1" noMove="1" noResize="1" noEditPoints="1" noAdjustHandles="1" noChangeArrowheads="1" noChangeShapeType="1" noTextEdit="1"/>
              </p:cNvSpPr>
              <p:nvPr>
                <p:ph idx="1"/>
              </p:nvPr>
            </p:nvSpPr>
            <p:spPr>
              <a:xfrm>
                <a:off x="323528" y="1268760"/>
                <a:ext cx="8134672" cy="5184576"/>
              </a:xfrm>
              <a:blipFill rotWithShape="0">
                <a:blip r:embed="rId3"/>
                <a:stretch>
                  <a:fillRect l="-1573" r="-1124"/>
                </a:stretch>
              </a:blipFill>
            </p:spPr>
            <p:txBody>
              <a:bodyPr/>
              <a:lstStyle/>
              <a:p>
                <a:r>
                  <a:rPr lang="en-US">
                    <a:noFill/>
                  </a:rPr>
                  <a:t> </a:t>
                </a:r>
              </a:p>
            </p:txBody>
          </p:sp>
        </mc:Fallback>
      </mc:AlternateContent>
      <p:sp>
        <p:nvSpPr>
          <p:cNvPr id="3" name="Titel 1"/>
          <p:cNvSpPr>
            <a:spLocks noGrp="1"/>
          </p:cNvSpPr>
          <p:nvPr>
            <p:ph type="title"/>
          </p:nvPr>
        </p:nvSpPr>
        <p:spPr>
          <a:xfrm>
            <a:off x="2051720" y="476672"/>
            <a:ext cx="6264696" cy="381000"/>
          </a:xfrm>
        </p:spPr>
        <p:txBody>
          <a:bodyPr/>
          <a:lstStyle/>
          <a:p>
            <a:r>
              <a:rPr lang="de-DE" dirty="0" smtClean="0">
                <a:latin typeface="Arial" panose="020B0604020202020204" pitchFamily="34" charset="0"/>
                <a:cs typeface="Arial" panose="020B0604020202020204" pitchFamily="34" charset="0"/>
              </a:rPr>
              <a:t>IST </a:t>
            </a:r>
            <a:r>
              <a:rPr lang="de-DE" dirty="0" err="1" smtClean="0">
                <a:latin typeface="Arial" panose="020B0604020202020204" pitchFamily="34" charset="0"/>
                <a:cs typeface="Arial" panose="020B0604020202020204" pitchFamily="34" charset="0"/>
              </a:rPr>
              <a:t>Estimator</a:t>
            </a: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972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marL="0" indent="0"/>
            <a:endParaRPr lang="de-DE" dirty="0" smtClean="0"/>
          </a:p>
          <a:p>
            <a:pPr>
              <a:buAutoNum type="arabicPeriod"/>
            </a:pPr>
            <a:endParaRPr lang="de-DE" dirty="0" smtClean="0"/>
          </a:p>
          <a:p>
            <a:pPr>
              <a:buAutoNum type="arabicPeriod"/>
            </a:pPr>
            <a:endParaRPr lang="de-DE" dirty="0"/>
          </a:p>
        </p:txBody>
      </p:sp>
      <p:graphicFrame>
        <p:nvGraphicFramePr>
          <p:cNvPr id="3" name="Tabelle 2"/>
          <p:cNvGraphicFramePr>
            <a:graphicFrameLocks noGrp="1"/>
          </p:cNvGraphicFramePr>
          <p:nvPr>
            <p:extLst>
              <p:ext uri="{D42A27DB-BD31-4B8C-83A1-F6EECF244321}">
                <p14:modId xmlns:p14="http://schemas.microsoft.com/office/powerpoint/2010/main" val="944893427"/>
              </p:ext>
            </p:extLst>
          </p:nvPr>
        </p:nvGraphicFramePr>
        <p:xfrm>
          <a:off x="723898" y="1423110"/>
          <a:ext cx="8298958" cy="4476360"/>
        </p:xfrm>
        <a:graphic>
          <a:graphicData uri="http://schemas.openxmlformats.org/drawingml/2006/table">
            <a:tbl>
              <a:tblPr firstRow="1" bandRow="1">
                <a:tableStyleId>{F5AB1C69-6EDB-4FF4-983F-18BD219EF322}</a:tableStyleId>
              </a:tblPr>
              <a:tblGrid>
                <a:gridCol w="2407942"/>
                <a:gridCol w="2981852"/>
                <a:gridCol w="208280"/>
                <a:gridCol w="1384621"/>
                <a:gridCol w="1316263"/>
              </a:tblGrid>
              <a:tr h="339661">
                <a:tc>
                  <a:txBody>
                    <a:bodyPr/>
                    <a:lstStyle/>
                    <a:p>
                      <a:pPr algn="l"/>
                      <a:r>
                        <a:rPr lang="en-US" b="0" noProof="0" dirty="0" smtClean="0">
                          <a:solidFill>
                            <a:schemeClr val="tx1"/>
                          </a:solidFill>
                        </a:rPr>
                        <a:t>Mode</a:t>
                      </a:r>
                      <a:endParaRPr lang="en-US" b="0" noProof="0" dirty="0">
                        <a:solidFill>
                          <a:schemeClr val="tx1"/>
                        </a:solidFill>
                      </a:endParaRPr>
                    </a:p>
                  </a:txBody>
                  <a:tcPr marL="72000" marR="72000">
                    <a:lnL w="12700" cap="flat" cmpd="sng" algn="ctr">
                      <a:noFill/>
                      <a:prstDash val="solid"/>
                      <a:round/>
                      <a:headEnd type="none" w="med" len="med"/>
                      <a:tailEnd type="none" w="med" len="med"/>
                    </a:lnL>
                    <a:lnR w="12700" cap="flat" cmpd="sng" algn="ctr">
                      <a:solidFill>
                        <a:srgbClr val="B0B7D3"/>
                      </a:solid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tcPr>
                </a:tc>
                <a:tc gridSpan="4">
                  <a:txBody>
                    <a:bodyPr/>
                    <a:lstStyle/>
                    <a:p>
                      <a:pPr algn="ctr"/>
                      <a:r>
                        <a:rPr lang="en-US" b="0" noProof="0" dirty="0" smtClean="0">
                          <a:solidFill>
                            <a:schemeClr val="tx1"/>
                          </a:solidFill>
                        </a:rPr>
                        <a:t>CATI</a:t>
                      </a:r>
                      <a:r>
                        <a:rPr lang="en-US" b="0" baseline="0" noProof="0" dirty="0" smtClean="0">
                          <a:solidFill>
                            <a:schemeClr val="tx1"/>
                          </a:solidFill>
                        </a:rPr>
                        <a:t> Study</a:t>
                      </a:r>
                    </a:p>
                    <a:p>
                      <a:pPr algn="ctr"/>
                      <a:endParaRPr lang="en-US" b="0" noProof="0" dirty="0">
                        <a:solidFill>
                          <a:schemeClr val="tx1"/>
                        </a:solidFill>
                      </a:endParaRPr>
                    </a:p>
                  </a:txBody>
                  <a:tcPr>
                    <a:lnL w="12700" cap="flat" cmpd="sng" algn="ctr">
                      <a:solidFill>
                        <a:srgbClr val="B0B7D3"/>
                      </a:solidFill>
                      <a:prstDash val="solid"/>
                      <a:round/>
                      <a:headEnd type="none" w="med" len="med"/>
                      <a:tailEnd type="none" w="med" len="med"/>
                    </a:lnL>
                    <a:lnR w="12700" cap="flat" cmpd="sng" algn="ctr">
                      <a:solidFill>
                        <a:srgbClr val="003F7D"/>
                      </a:solidFill>
                      <a:prstDash val="solid"/>
                      <a:round/>
                      <a:headEnd type="none" w="med" len="med"/>
                      <a:tailEnd type="none" w="med" len="med"/>
                    </a:lnR>
                    <a:lnT w="12700" cap="flat" cmpd="sng" algn="ctr">
                      <a:solidFill>
                        <a:srgbClr val="003F7D"/>
                      </a:solidFill>
                      <a:prstDash val="solid"/>
                      <a:round/>
                      <a:headEnd type="none" w="med" len="med"/>
                      <a:tailEnd type="none" w="med" len="med"/>
                    </a:lnT>
                    <a:lnB w="38100" cmpd="sng">
                      <a:noFill/>
                    </a:lnB>
                    <a:lnTlToBr w="12700" cmpd="sng">
                      <a:noFill/>
                      <a:prstDash val="solid"/>
                    </a:lnTlToBr>
                    <a:lnBlToTr w="12700" cmpd="sng">
                      <a:noFill/>
                      <a:prstDash val="solid"/>
                    </a:lnBlToTr>
                  </a:tcPr>
                </a:tc>
                <a:tc hMerge="1">
                  <a:txBody>
                    <a:bodyPr/>
                    <a:lstStyle/>
                    <a:p>
                      <a:endParaRPr lang="de-DE" dirty="0">
                        <a:solidFill>
                          <a:srgbClr val="003F7D"/>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e-DE" dirty="0">
                        <a:solidFill>
                          <a:srgbClr val="003F7D"/>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e-DE"/>
                    </a:p>
                  </a:txBody>
                  <a:tcPr/>
                </a:tc>
              </a:tr>
              <a:tr h="1103899">
                <a:tc>
                  <a:txBody>
                    <a:bodyPr/>
                    <a:lstStyle/>
                    <a:p>
                      <a:pPr algn="l"/>
                      <a:r>
                        <a:rPr lang="en-US" b="0" noProof="0" dirty="0" smtClean="0">
                          <a:solidFill>
                            <a:schemeClr val="tx1"/>
                          </a:solidFill>
                        </a:rPr>
                        <a:t>Randomization</a:t>
                      </a:r>
                      <a:endParaRPr lang="en-US" b="0" noProof="0" dirty="0">
                        <a:solidFill>
                          <a:schemeClr val="tx1"/>
                        </a:solidFill>
                      </a:endParaRPr>
                    </a:p>
                  </a:txBody>
                  <a:tcPr marL="72000" marR="72000">
                    <a:lnL w="12700" cap="flat" cmpd="sng" algn="ctr">
                      <a:noFill/>
                      <a:prstDash val="solid"/>
                      <a:round/>
                      <a:headEnd type="none" w="med" len="med"/>
                      <a:tailEnd type="none" w="med" len="med"/>
                    </a:lnL>
                    <a:lnR w="12700" cap="flat" cmpd="sng" algn="ctr">
                      <a:solidFill>
                        <a:srgbClr val="B0B7D3"/>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en-US" b="0" noProof="0" dirty="0" smtClean="0">
                          <a:solidFill>
                            <a:schemeClr val="tx1"/>
                          </a:solidFill>
                        </a:rPr>
                        <a:t>Split-ballot Experiment</a:t>
                      </a:r>
                    </a:p>
                    <a:p>
                      <a:pPr algn="ctr"/>
                      <a:endParaRPr lang="en-US" sz="1600" b="0" noProof="0" dirty="0" smtClean="0">
                        <a:solidFill>
                          <a:schemeClr val="tx1"/>
                        </a:solidFill>
                      </a:endParaRPr>
                    </a:p>
                    <a:p>
                      <a:pPr algn="ctr"/>
                      <a:r>
                        <a:rPr lang="en-US" b="0" noProof="0" dirty="0" smtClean="0">
                          <a:solidFill>
                            <a:schemeClr val="tx1"/>
                          </a:solidFill>
                        </a:rPr>
                        <a:t>Sample</a:t>
                      </a:r>
                    </a:p>
                    <a:p>
                      <a:pPr algn="ctr">
                        <a:spcAft>
                          <a:spcPts val="1200"/>
                        </a:spcAft>
                      </a:pPr>
                      <a:r>
                        <a:rPr lang="en-US" b="0" noProof="0" dirty="0" smtClean="0">
                          <a:solidFill>
                            <a:schemeClr val="tx1"/>
                          </a:solidFill>
                        </a:rPr>
                        <a:t>(n = 3,211)</a:t>
                      </a:r>
                      <a:endParaRPr lang="en-US" b="0" noProof="0" dirty="0">
                        <a:solidFill>
                          <a:schemeClr val="tx1"/>
                        </a:solidFill>
                      </a:endParaRPr>
                    </a:p>
                  </a:txBody>
                  <a:tcPr marB="72000">
                    <a:lnL w="12700" cap="flat" cmpd="sng" algn="ctr">
                      <a:solidFill>
                        <a:srgbClr val="B0B7D3"/>
                      </a:solidFill>
                      <a:prstDash val="solid"/>
                      <a:round/>
                      <a:headEnd type="none" w="med" len="med"/>
                      <a:tailEnd type="none" w="med" len="med"/>
                    </a:lnL>
                    <a:lnR w="12700" cap="flat" cmpd="sng" algn="ctr">
                      <a:solidFill>
                        <a:srgbClr val="003F7D"/>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noProof="0" dirty="0">
                        <a:solidFill>
                          <a:srgbClr val="003F7D"/>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lang="en-US" noProof="0" dirty="0">
                        <a:solidFill>
                          <a:srgbClr val="003F7D"/>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lang="de-DE"/>
                    </a:p>
                  </a:txBody>
                  <a:tcPr/>
                </a:tc>
              </a:tr>
              <a:tr h="5312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0" noProof="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0" noProof="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noProof="0" dirty="0" smtClean="0">
                          <a:solidFill>
                            <a:schemeClr val="tx1"/>
                          </a:solidFill>
                        </a:rPr>
                        <a:t>Structure of Undeclared Work</a:t>
                      </a:r>
                    </a:p>
                    <a:p>
                      <a:pPr marL="0" marR="0" indent="0" algn="l" defTabSz="914400" rtl="0" eaLnBrk="1" fontAlgn="auto" latinLnBrk="0" hangingPunct="1">
                        <a:lnSpc>
                          <a:spcPct val="100000"/>
                        </a:lnSpc>
                        <a:spcBef>
                          <a:spcPts val="0"/>
                        </a:spcBef>
                        <a:spcAft>
                          <a:spcPts val="0"/>
                        </a:spcAft>
                        <a:buClrTx/>
                        <a:buSzTx/>
                        <a:buFontTx/>
                        <a:buNone/>
                        <a:tabLst/>
                        <a:defRPr/>
                      </a:pPr>
                      <a:r>
                        <a:rPr lang="en-US" b="0" noProof="0" dirty="0" smtClean="0">
                          <a:solidFill>
                            <a:schemeClr val="tx1"/>
                          </a:solidFill>
                        </a:rPr>
                        <a:t>(Hours &amp; Earnings)</a:t>
                      </a:r>
                    </a:p>
                  </a:txBody>
                  <a:tcPr marL="72000" marR="72000">
                    <a:lnL w="12700" cap="flat" cmpd="sng" algn="ctr">
                      <a:noFill/>
                      <a:prstDash val="solid"/>
                      <a:round/>
                      <a:headEnd type="none" w="med" len="med"/>
                      <a:tailEnd type="none" w="med" len="med"/>
                    </a:lnL>
                    <a:lnR w="12700" cap="flat" cmpd="sng" algn="ctr">
                      <a:solidFill>
                        <a:srgbClr val="B0B7D3"/>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endParaRPr lang="en-US" sz="1800" b="0" kern="1200" noProof="0" dirty="0" smtClean="0">
                        <a:solidFill>
                          <a:schemeClr val="tx1"/>
                        </a:solidFill>
                        <a:latin typeface="+mn-lt"/>
                        <a:ea typeface="+mn-ea"/>
                        <a:cs typeface="+mn-cs"/>
                      </a:endParaRPr>
                    </a:p>
                    <a:p>
                      <a:pPr marL="0" algn="ctr" defTabSz="914400" rtl="0" eaLnBrk="1" latinLnBrk="0" hangingPunct="1"/>
                      <a:endParaRPr lang="en-US" sz="1800" b="0" kern="1200" noProof="0" dirty="0" smtClean="0">
                        <a:solidFill>
                          <a:schemeClr val="tx1"/>
                        </a:solidFill>
                        <a:latin typeface="+mn-lt"/>
                        <a:ea typeface="+mn-ea"/>
                        <a:cs typeface="+mn-cs"/>
                      </a:endParaRPr>
                    </a:p>
                    <a:p>
                      <a:pPr marL="0" algn="ctr" defTabSz="914400" rtl="0" eaLnBrk="1" latinLnBrk="0" hangingPunct="1"/>
                      <a:r>
                        <a:rPr lang="en-US" sz="1800" b="1" kern="1200" noProof="0" dirty="0" smtClean="0">
                          <a:solidFill>
                            <a:schemeClr val="tx1"/>
                          </a:solidFill>
                          <a:latin typeface="+mn-lt"/>
                          <a:ea typeface="+mn-ea"/>
                          <a:cs typeface="+mn-cs"/>
                        </a:rPr>
                        <a:t>Direct Questioning</a:t>
                      </a:r>
                    </a:p>
                    <a:p>
                      <a:pPr marL="0" marR="0" indent="0" algn="ctr" defTabSz="914400" rtl="0" eaLnBrk="1" fontAlgn="auto" latinLnBrk="0" hangingPunct="1">
                        <a:lnSpc>
                          <a:spcPct val="100000"/>
                        </a:lnSpc>
                        <a:spcBef>
                          <a:spcPts val="0"/>
                        </a:spcBef>
                        <a:spcAft>
                          <a:spcPts val="0"/>
                        </a:spcAft>
                        <a:buClrTx/>
                        <a:buSzTx/>
                        <a:buFontTx/>
                        <a:buNone/>
                        <a:tabLst/>
                        <a:defRPr/>
                      </a:pPr>
                      <a:r>
                        <a:rPr lang="en-US" b="0" noProof="0" dirty="0" smtClean="0">
                          <a:solidFill>
                            <a:schemeClr val="tx1"/>
                          </a:solidFill>
                        </a:rPr>
                        <a:t>(n = 1,145)</a:t>
                      </a:r>
                    </a:p>
                  </a:txBody>
                  <a:tcPr>
                    <a:lnL w="12700" cap="flat" cmpd="sng" algn="ctr">
                      <a:solidFill>
                        <a:srgbClr val="B0B7D3"/>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endParaRPr lang="en-US" sz="1800" b="0" kern="1200" noProof="0" dirty="0">
                        <a:solidFill>
                          <a:schemeClr val="tx1"/>
                        </a:solidFill>
                        <a:latin typeface="+mn-lt"/>
                        <a:ea typeface="+mn-ea"/>
                        <a:cs typeface="+mn-cs"/>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marL="0" algn="ctr" defTabSz="914400" rtl="0" eaLnBrk="1" latinLnBrk="0" hangingPunct="1"/>
                      <a:endParaRPr lang="en-US" sz="1800" b="0" kern="1200" noProof="0" dirty="0" smtClean="0">
                        <a:solidFill>
                          <a:schemeClr val="tx1"/>
                        </a:solidFill>
                        <a:latin typeface="+mn-lt"/>
                        <a:ea typeface="+mn-ea"/>
                        <a:cs typeface="+mn-cs"/>
                      </a:endParaRPr>
                    </a:p>
                    <a:p>
                      <a:pPr marL="0" algn="ctr" defTabSz="914400" rtl="0" eaLnBrk="1" latinLnBrk="0" hangingPunct="1"/>
                      <a:endParaRPr lang="en-US" sz="1800" b="0" kern="1200" noProof="0" dirty="0" smtClean="0">
                        <a:solidFill>
                          <a:schemeClr val="tx1"/>
                        </a:solidFill>
                        <a:latin typeface="+mn-lt"/>
                        <a:ea typeface="+mn-ea"/>
                        <a:cs typeface="+mn-cs"/>
                      </a:endParaRPr>
                    </a:p>
                    <a:p>
                      <a:pPr marL="0" algn="ctr" defTabSz="914400" rtl="0" eaLnBrk="1" latinLnBrk="0" hangingPunct="1"/>
                      <a:r>
                        <a:rPr lang="en-US" sz="1800" b="1" kern="1200" noProof="0" dirty="0" smtClean="0">
                          <a:solidFill>
                            <a:schemeClr val="tx1"/>
                          </a:solidFill>
                          <a:latin typeface="+mn-lt"/>
                          <a:ea typeface="+mn-ea"/>
                          <a:cs typeface="+mn-cs"/>
                        </a:rPr>
                        <a:t>Item Sum Technique</a:t>
                      </a:r>
                    </a:p>
                    <a:p>
                      <a:pPr marL="0" marR="0" indent="0" algn="ctr" defTabSz="914400" rtl="0" eaLnBrk="1" fontAlgn="auto" latinLnBrk="0" hangingPunct="1">
                        <a:lnSpc>
                          <a:spcPct val="100000"/>
                        </a:lnSpc>
                        <a:spcBef>
                          <a:spcPts val="0"/>
                        </a:spcBef>
                        <a:spcAft>
                          <a:spcPts val="0"/>
                        </a:spcAft>
                        <a:buClrTx/>
                        <a:buSzTx/>
                        <a:buFontTx/>
                        <a:buNone/>
                        <a:tabLst/>
                        <a:defRPr/>
                      </a:pPr>
                      <a:r>
                        <a:rPr lang="en-US" b="0" noProof="0" dirty="0" smtClean="0">
                          <a:solidFill>
                            <a:schemeClr val="tx1"/>
                          </a:solidFill>
                        </a:rPr>
                        <a:t>(n = 2,066)</a:t>
                      </a:r>
                    </a:p>
                    <a:p>
                      <a:pPr marL="0" algn="ctr" defTabSz="914400" rtl="0" eaLnBrk="1" latinLnBrk="0" hangingPunct="1"/>
                      <a:endParaRPr lang="en-US" sz="1800" b="0" kern="1200" noProof="0" dirty="0" smtClean="0">
                        <a:solidFill>
                          <a:schemeClr val="tx1"/>
                        </a:solidFill>
                        <a:latin typeface="+mn-lt"/>
                        <a:ea typeface="+mn-ea"/>
                        <a:cs typeface="+mn-cs"/>
                      </a:endParaRPr>
                    </a:p>
                    <a:p>
                      <a:pPr marL="0" algn="ctr" defTabSz="914400" rtl="0" eaLnBrk="1" latinLnBrk="0" hangingPunct="1"/>
                      <a:endParaRPr lang="en-US" sz="1800" b="0" kern="1200" noProof="0" dirty="0">
                        <a:solidFill>
                          <a:schemeClr val="tx1"/>
                        </a:solidFill>
                        <a:latin typeface="+mn-lt"/>
                        <a:ea typeface="+mn-ea"/>
                        <a:cs typeface="+mn-cs"/>
                      </a:endParaRPr>
                    </a:p>
                  </a:txBody>
                  <a:tcPr>
                    <a:lnL w="12700" cmpd="sng">
                      <a:noFill/>
                    </a:lnL>
                    <a:lnR w="12700" cap="flat" cmpd="sng" algn="ctr">
                      <a:solidFill>
                        <a:srgbClr val="003F7D"/>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de-DE"/>
                    </a:p>
                  </a:txBody>
                  <a:tcPr/>
                </a:tc>
              </a:tr>
              <a:tr h="49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0" noProof="0" dirty="0">
                        <a:solidFill>
                          <a:schemeClr val="tx1"/>
                        </a:solidFill>
                      </a:endParaRPr>
                    </a:p>
                  </a:txBody>
                  <a:tcPr marL="36000" marR="36000">
                    <a:lnL w="12700" cap="flat" cmpd="sng" algn="ctr">
                      <a:noFill/>
                      <a:prstDash val="solid"/>
                      <a:round/>
                      <a:headEnd type="none" w="med" len="med"/>
                      <a:tailEnd type="none" w="med" len="med"/>
                    </a:lnL>
                    <a:lnR w="12700" cap="flat" cmpd="sng" algn="ctr">
                      <a:solidFill>
                        <a:srgbClr val="B0B7D3"/>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0" noProof="0" dirty="0">
                        <a:solidFill>
                          <a:schemeClr val="tx1"/>
                        </a:solidFill>
                      </a:endParaRPr>
                    </a:p>
                  </a:txBody>
                  <a:tcPr>
                    <a:lnL w="12700" cap="flat" cmpd="sng" algn="ctr">
                      <a:solidFill>
                        <a:srgbClr val="B0B7D3"/>
                      </a:solidFill>
                      <a:prstDash val="solid"/>
                      <a:round/>
                      <a:headEnd type="none" w="med" len="med"/>
                      <a:tailEnd type="none" w="med" len="med"/>
                    </a:lnL>
                    <a:lnR w="12700" cmpd="sng">
                      <a:noFill/>
                    </a:lnR>
                    <a:lnT w="12700" cmpd="sng">
                      <a:noFill/>
                    </a:lnT>
                    <a:lnB w="12700" cap="flat" cmpd="sng" algn="ctr">
                      <a:solidFill>
                        <a:srgbClr val="003F7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0" noProof="0" dirty="0">
                        <a:solidFill>
                          <a:schemeClr val="tx1"/>
                        </a:solidFill>
                      </a:endParaRPr>
                    </a:p>
                  </a:txBody>
                  <a:tcPr>
                    <a:lnL w="12700" cmpd="sng">
                      <a:noFill/>
                    </a:lnL>
                    <a:lnR w="12700" cmpd="sng">
                      <a:noFill/>
                    </a:lnR>
                    <a:lnT w="12700" cmpd="sng">
                      <a:noFill/>
                    </a:lnT>
                    <a:lnB w="12700" cap="flat" cmpd="sng" algn="ctr">
                      <a:solidFill>
                        <a:srgbClr val="003F7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noProof="0" dirty="0" smtClean="0">
                          <a:solidFill>
                            <a:schemeClr val="tx1"/>
                          </a:solidFill>
                        </a:rPr>
                        <a:t>Short List*</a:t>
                      </a:r>
                      <a:endParaRPr lang="en-US" b="0" noProof="0" dirty="0">
                        <a:solidFill>
                          <a:schemeClr val="tx1"/>
                        </a:solidFill>
                      </a:endParaRPr>
                    </a:p>
                  </a:txBody>
                  <a:tcPr anchor="b">
                    <a:lnL w="12700" cmpd="sng">
                      <a:noFill/>
                    </a:lnL>
                    <a:lnR w="12700" cmpd="sng">
                      <a:noFill/>
                    </a:lnR>
                    <a:lnT w="12700" cmpd="sng">
                      <a:noFill/>
                    </a:lnT>
                    <a:lnB w="12700" cap="flat" cmpd="sng" algn="ctr">
                      <a:solidFill>
                        <a:srgbClr val="003F7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noProof="0" dirty="0" smtClean="0">
                          <a:solidFill>
                            <a:schemeClr val="tx1"/>
                          </a:solidFill>
                        </a:rPr>
                        <a:t>Long List*</a:t>
                      </a:r>
                      <a:endParaRPr lang="en-US" b="0" noProof="0" dirty="0">
                        <a:solidFill>
                          <a:schemeClr val="tx1"/>
                        </a:solidFill>
                      </a:endParaRPr>
                    </a:p>
                  </a:txBody>
                  <a:tcPr anchor="b">
                    <a:lnL w="12700" cmpd="sng">
                      <a:noFill/>
                    </a:lnL>
                    <a:lnR w="12700" cap="flat" cmpd="sng" algn="ctr">
                      <a:solidFill>
                        <a:srgbClr val="003F7D"/>
                      </a:solidFill>
                      <a:prstDash val="solid"/>
                      <a:round/>
                      <a:headEnd type="none" w="med" len="med"/>
                      <a:tailEnd type="none" w="med" len="med"/>
                    </a:lnR>
                    <a:lnT w="12700" cmpd="sng">
                      <a:noFill/>
                    </a:lnT>
                    <a:lnB w="12700" cap="flat" cmpd="sng" algn="ctr">
                      <a:solidFill>
                        <a:srgbClr val="003F7D"/>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pSp>
        <p:nvGrpSpPr>
          <p:cNvPr id="4" name="Gruppieren 28"/>
          <p:cNvGrpSpPr/>
          <p:nvPr/>
        </p:nvGrpSpPr>
        <p:grpSpPr>
          <a:xfrm>
            <a:off x="4650836" y="3297087"/>
            <a:ext cx="3321279" cy="399398"/>
            <a:chOff x="4650836" y="2548743"/>
            <a:chExt cx="3321279" cy="399398"/>
          </a:xfrm>
        </p:grpSpPr>
        <p:cxnSp>
          <p:nvCxnSpPr>
            <p:cNvPr id="5" name="Gerade Verbindung mit Pfeil 4"/>
            <p:cNvCxnSpPr/>
            <p:nvPr/>
          </p:nvCxnSpPr>
          <p:spPr>
            <a:xfrm flipH="1">
              <a:off x="4650836" y="2601299"/>
              <a:ext cx="1087820" cy="346842"/>
            </a:xfrm>
            <a:prstGeom prst="straightConnector1">
              <a:avLst/>
            </a:prstGeom>
            <a:ln w="28575">
              <a:solidFill>
                <a:srgbClr val="003F7D"/>
              </a:solidFill>
              <a:tailEnd type="arrow"/>
            </a:ln>
          </p:spPr>
          <p:style>
            <a:lnRef idx="1">
              <a:schemeClr val="accent1"/>
            </a:lnRef>
            <a:fillRef idx="0">
              <a:schemeClr val="accent1"/>
            </a:fillRef>
            <a:effectRef idx="0">
              <a:schemeClr val="accent1"/>
            </a:effectRef>
            <a:fontRef idx="minor">
              <a:schemeClr val="tx1"/>
            </a:fontRef>
          </p:style>
        </p:cxnSp>
        <p:cxnSp>
          <p:nvCxnSpPr>
            <p:cNvPr id="6" name="Gerade Verbindung mit Pfeil 5"/>
            <p:cNvCxnSpPr/>
            <p:nvPr/>
          </p:nvCxnSpPr>
          <p:spPr>
            <a:xfrm flipH="1">
              <a:off x="6884295" y="2548743"/>
              <a:ext cx="1087820" cy="346842"/>
            </a:xfrm>
            <a:prstGeom prst="straightConnector1">
              <a:avLst/>
            </a:prstGeom>
            <a:ln w="28575">
              <a:solidFill>
                <a:srgbClr val="003F7D"/>
              </a:solidFill>
              <a:tailEnd type="arrow"/>
            </a:ln>
            <a:scene3d>
              <a:camera prst="orthographicFront">
                <a:rot lat="0" lon="0" rev="8700000"/>
              </a:camera>
              <a:lightRig rig="threePt" dir="t"/>
            </a:scene3d>
          </p:spPr>
          <p:style>
            <a:lnRef idx="1">
              <a:schemeClr val="accent1"/>
            </a:lnRef>
            <a:fillRef idx="0">
              <a:schemeClr val="accent1"/>
            </a:fillRef>
            <a:effectRef idx="0">
              <a:schemeClr val="accent1"/>
            </a:effectRef>
            <a:fontRef idx="minor">
              <a:schemeClr val="tx1"/>
            </a:fontRef>
          </p:style>
        </p:cxnSp>
      </p:grpSp>
      <p:cxnSp>
        <p:nvCxnSpPr>
          <p:cNvPr id="7" name="Gerade Verbindung mit Pfeil 6"/>
          <p:cNvCxnSpPr/>
          <p:nvPr/>
        </p:nvCxnSpPr>
        <p:spPr>
          <a:xfrm flipH="1">
            <a:off x="7020272" y="4734544"/>
            <a:ext cx="323850" cy="342900"/>
          </a:xfrm>
          <a:prstGeom prst="straightConnector1">
            <a:avLst/>
          </a:prstGeom>
          <a:ln w="28575">
            <a:solidFill>
              <a:srgbClr val="003F7D"/>
            </a:solidFill>
            <a:tailEnd type="arrow"/>
          </a:ln>
        </p:spPr>
        <p:style>
          <a:lnRef idx="1">
            <a:schemeClr val="accent1"/>
          </a:lnRef>
          <a:fillRef idx="0">
            <a:schemeClr val="accent1"/>
          </a:fillRef>
          <a:effectRef idx="0">
            <a:schemeClr val="accent1"/>
          </a:effectRef>
          <a:fontRef idx="minor">
            <a:schemeClr val="tx1"/>
          </a:fontRef>
        </p:style>
      </p:cxnSp>
      <p:cxnSp>
        <p:nvCxnSpPr>
          <p:cNvPr id="8" name="Gerade Verbindung mit Pfeil 7"/>
          <p:cNvCxnSpPr/>
          <p:nvPr/>
        </p:nvCxnSpPr>
        <p:spPr>
          <a:xfrm>
            <a:off x="8137367" y="4747045"/>
            <a:ext cx="303863" cy="330399"/>
          </a:xfrm>
          <a:prstGeom prst="straightConnector1">
            <a:avLst/>
          </a:prstGeom>
          <a:ln w="28575">
            <a:solidFill>
              <a:srgbClr val="003F7D"/>
            </a:solidFill>
            <a:tailEnd type="arrow"/>
          </a:ln>
        </p:spPr>
        <p:style>
          <a:lnRef idx="1">
            <a:schemeClr val="accent1"/>
          </a:lnRef>
          <a:fillRef idx="0">
            <a:schemeClr val="accent1"/>
          </a:fillRef>
          <a:effectRef idx="0">
            <a:schemeClr val="accent1"/>
          </a:effectRef>
          <a:fontRef idx="minor">
            <a:schemeClr val="tx1"/>
          </a:fontRef>
        </p:style>
      </p:cxnSp>
      <p:sp>
        <p:nvSpPr>
          <p:cNvPr id="10" name="Rechteck 9"/>
          <p:cNvSpPr/>
          <p:nvPr/>
        </p:nvSpPr>
        <p:spPr>
          <a:xfrm>
            <a:off x="-97112" y="6053820"/>
            <a:ext cx="6397304" cy="738664"/>
          </a:xfrm>
          <a:prstGeom prst="rect">
            <a:avLst/>
          </a:prstGeom>
        </p:spPr>
        <p:txBody>
          <a:bodyPr wrap="square">
            <a:spAutoFit/>
          </a:bodyPr>
          <a:lstStyle/>
          <a:p>
            <a:pPr marL="173038" lvl="0">
              <a:spcBef>
                <a:spcPct val="20000"/>
              </a:spcBef>
              <a:buClr>
                <a:srgbClr val="003F7D"/>
              </a:buClr>
              <a:buSzPct val="110000"/>
              <a:tabLst>
                <a:tab pos="2247900" algn="l"/>
              </a:tabLst>
            </a:pPr>
            <a:r>
              <a:rPr lang="en-US" sz="1400" b="0" kern="0" dirty="0" smtClean="0">
                <a:solidFill>
                  <a:schemeClr val="tx1"/>
                </a:solidFill>
                <a:latin typeface="Arial"/>
              </a:rPr>
              <a:t>2 </a:t>
            </a:r>
            <a:r>
              <a:rPr lang="en-US" sz="1400" b="0" kern="0" dirty="0">
                <a:solidFill>
                  <a:schemeClr val="tx1"/>
                </a:solidFill>
                <a:latin typeface="Arial"/>
              </a:rPr>
              <a:t>random samples from federal employment agency registers (RR1: 17.5 %): </a:t>
            </a:r>
          </a:p>
          <a:p>
            <a:pPr marL="623888" lvl="0" indent="-266700">
              <a:spcBef>
                <a:spcPts val="0"/>
              </a:spcBef>
              <a:buClr>
                <a:srgbClr val="003F7D"/>
              </a:buClr>
              <a:buSzPct val="110000"/>
              <a:buFont typeface="Arial" pitchFamily="34" charset="0"/>
              <a:buChar char="•"/>
              <a:tabLst>
                <a:tab pos="2247900" algn="l"/>
              </a:tabLst>
            </a:pPr>
            <a:r>
              <a:rPr lang="en-US" sz="1400" b="0" kern="0" dirty="0">
                <a:solidFill>
                  <a:schemeClr val="tx1"/>
                </a:solidFill>
                <a:latin typeface="Arial"/>
              </a:rPr>
              <a:t>register sample of employees (18-70) and </a:t>
            </a:r>
          </a:p>
          <a:p>
            <a:pPr marL="623888" lvl="0" indent="-266700">
              <a:spcBef>
                <a:spcPts val="0"/>
              </a:spcBef>
              <a:buClr>
                <a:srgbClr val="003F7D"/>
              </a:buClr>
              <a:buSzPct val="110000"/>
              <a:buFont typeface="Arial" pitchFamily="34" charset="0"/>
              <a:buChar char="•"/>
              <a:tabLst>
                <a:tab pos="2247900" algn="l"/>
              </a:tabLst>
            </a:pPr>
            <a:r>
              <a:rPr lang="en-US" sz="1400" b="0" kern="0" dirty="0">
                <a:solidFill>
                  <a:schemeClr val="tx1"/>
                </a:solidFill>
                <a:latin typeface="Arial"/>
              </a:rPr>
              <a:t>register sample of basic income support recipients (18-64) </a:t>
            </a:r>
          </a:p>
        </p:txBody>
      </p:sp>
      <p:sp>
        <p:nvSpPr>
          <p:cNvPr id="11" name="Titel 1"/>
          <p:cNvSpPr>
            <a:spLocks noGrp="1"/>
          </p:cNvSpPr>
          <p:nvPr>
            <p:ph type="title"/>
          </p:nvPr>
        </p:nvSpPr>
        <p:spPr>
          <a:xfrm>
            <a:off x="2051720" y="476672"/>
            <a:ext cx="6264696" cy="381000"/>
          </a:xfrm>
        </p:spPr>
        <p:txBody>
          <a:bodyPr/>
          <a:lstStyle/>
          <a:p>
            <a:r>
              <a:rPr lang="de-DE" dirty="0" smtClean="0">
                <a:latin typeface="Arial" panose="020B0604020202020204" pitchFamily="34" charset="0"/>
                <a:cs typeface="Arial" panose="020B0604020202020204" pitchFamily="34" charset="0"/>
              </a:rPr>
              <a:t>IST </a:t>
            </a:r>
            <a:r>
              <a:rPr lang="de-DE" dirty="0" err="1" smtClean="0">
                <a:latin typeface="Arial" panose="020B0604020202020204" pitchFamily="34" charset="0"/>
                <a:cs typeface="Arial" panose="020B0604020202020204" pitchFamily="34" charset="0"/>
              </a:rPr>
              <a:t>application</a:t>
            </a:r>
            <a:r>
              <a:rPr lang="de-DE" dirty="0" smtClean="0">
                <a:latin typeface="Arial" panose="020B0604020202020204" pitchFamily="34" charset="0"/>
                <a:cs typeface="Arial" panose="020B0604020202020204" pitchFamily="34" charset="0"/>
              </a:rPr>
              <a:t> – Trappmann et al. 2014</a:t>
            </a:r>
            <a:endParaRPr lang="de-DE" dirty="0">
              <a:latin typeface="Arial" panose="020B0604020202020204" pitchFamily="34" charset="0"/>
              <a:cs typeface="Arial" panose="020B0604020202020204" pitchFamily="34" charset="0"/>
            </a:endParaRPr>
          </a:p>
        </p:txBody>
      </p:sp>
      <p:sp>
        <p:nvSpPr>
          <p:cNvPr id="12" name="Textfeld 11"/>
          <p:cNvSpPr txBox="1"/>
          <p:nvPr/>
        </p:nvSpPr>
        <p:spPr>
          <a:xfrm>
            <a:off x="6300192" y="6334780"/>
            <a:ext cx="2952328" cy="523220"/>
          </a:xfrm>
          <a:prstGeom prst="rect">
            <a:avLst/>
          </a:prstGeom>
          <a:noFill/>
        </p:spPr>
        <p:txBody>
          <a:bodyPr wrap="square" rtlCol="0">
            <a:spAutoFit/>
          </a:bodyPr>
          <a:lstStyle/>
          <a:p>
            <a:pPr>
              <a:buClr>
                <a:srgbClr val="003F7D"/>
              </a:buClr>
              <a:buSzPct val="110000"/>
              <a:tabLst>
                <a:tab pos="2247900" algn="l"/>
              </a:tabLst>
            </a:pPr>
            <a:r>
              <a:rPr lang="de-DE" sz="1400" b="0" kern="0" dirty="0">
                <a:solidFill>
                  <a:schemeClr val="tx1"/>
                </a:solidFill>
                <a:latin typeface="Arial"/>
              </a:rPr>
              <a:t>* 128 </a:t>
            </a:r>
            <a:r>
              <a:rPr lang="de-DE" sz="1400" b="0" kern="0" dirty="0" err="1">
                <a:solidFill>
                  <a:schemeClr val="tx1"/>
                </a:solidFill>
                <a:latin typeface="Arial"/>
              </a:rPr>
              <a:t>opted</a:t>
            </a:r>
            <a:r>
              <a:rPr lang="de-DE" sz="1400" b="0" kern="0" dirty="0">
                <a:solidFill>
                  <a:schemeClr val="tx1"/>
                </a:solidFill>
                <a:latin typeface="Arial"/>
              </a:rPr>
              <a:t> </a:t>
            </a:r>
            <a:r>
              <a:rPr lang="de-DE" sz="1400" b="0" kern="0" dirty="0" err="1">
                <a:solidFill>
                  <a:schemeClr val="tx1"/>
                </a:solidFill>
                <a:latin typeface="Arial"/>
              </a:rPr>
              <a:t>to</a:t>
            </a:r>
            <a:r>
              <a:rPr lang="de-DE" sz="1400" b="0" kern="0" dirty="0">
                <a:solidFill>
                  <a:schemeClr val="tx1"/>
                </a:solidFill>
                <a:latin typeface="Arial"/>
              </a:rPr>
              <a:t> </a:t>
            </a:r>
            <a:r>
              <a:rPr lang="de-DE" sz="1400" b="0" kern="0" dirty="0" err="1">
                <a:solidFill>
                  <a:schemeClr val="tx1"/>
                </a:solidFill>
                <a:latin typeface="Arial"/>
              </a:rPr>
              <a:t>swap</a:t>
            </a:r>
            <a:r>
              <a:rPr lang="de-DE" sz="1400" b="0" kern="0" dirty="0">
                <a:solidFill>
                  <a:schemeClr val="tx1"/>
                </a:solidFill>
                <a:latin typeface="Arial"/>
              </a:rPr>
              <a:t> </a:t>
            </a:r>
            <a:r>
              <a:rPr lang="de-DE" sz="1400" b="0" kern="0" dirty="0" err="1">
                <a:solidFill>
                  <a:schemeClr val="tx1"/>
                </a:solidFill>
                <a:latin typeface="Arial"/>
              </a:rPr>
              <a:t>from</a:t>
            </a:r>
            <a:r>
              <a:rPr lang="de-DE" sz="1400" b="0" kern="0" dirty="0">
                <a:solidFill>
                  <a:schemeClr val="tx1"/>
                </a:solidFill>
                <a:latin typeface="Arial"/>
              </a:rPr>
              <a:t> SL </a:t>
            </a:r>
            <a:r>
              <a:rPr lang="de-DE" sz="1400" b="0" kern="0" dirty="0" err="1">
                <a:solidFill>
                  <a:schemeClr val="tx1"/>
                </a:solidFill>
                <a:latin typeface="Arial"/>
              </a:rPr>
              <a:t>to</a:t>
            </a:r>
            <a:r>
              <a:rPr lang="de-DE" sz="1400" b="0" kern="0" dirty="0">
                <a:solidFill>
                  <a:schemeClr val="tx1"/>
                </a:solidFill>
                <a:latin typeface="Arial"/>
              </a:rPr>
              <a:t> DQ </a:t>
            </a:r>
          </a:p>
          <a:p>
            <a:pPr>
              <a:buClr>
                <a:srgbClr val="003F7D"/>
              </a:buClr>
              <a:buSzPct val="110000"/>
              <a:tabLst>
                <a:tab pos="2247900" algn="l"/>
              </a:tabLst>
            </a:pPr>
            <a:r>
              <a:rPr lang="de-DE" sz="1400" b="0" kern="0" dirty="0">
                <a:solidFill>
                  <a:schemeClr val="tx1"/>
                </a:solidFill>
                <a:latin typeface="Arial"/>
              </a:rPr>
              <a:t>* 146 </a:t>
            </a:r>
            <a:r>
              <a:rPr lang="de-DE" sz="1400" b="0" kern="0" dirty="0" err="1">
                <a:solidFill>
                  <a:schemeClr val="tx1"/>
                </a:solidFill>
                <a:latin typeface="Arial"/>
              </a:rPr>
              <a:t>opted</a:t>
            </a:r>
            <a:r>
              <a:rPr lang="de-DE" sz="1400" b="0" kern="0" dirty="0">
                <a:solidFill>
                  <a:schemeClr val="tx1"/>
                </a:solidFill>
                <a:latin typeface="Arial"/>
              </a:rPr>
              <a:t> </a:t>
            </a:r>
            <a:r>
              <a:rPr lang="de-DE" sz="1400" b="0" kern="0" dirty="0" err="1">
                <a:solidFill>
                  <a:schemeClr val="tx1"/>
                </a:solidFill>
                <a:latin typeface="Arial"/>
              </a:rPr>
              <a:t>to</a:t>
            </a:r>
            <a:r>
              <a:rPr lang="de-DE" sz="1400" b="0" kern="0" dirty="0">
                <a:solidFill>
                  <a:schemeClr val="tx1"/>
                </a:solidFill>
                <a:latin typeface="Arial"/>
              </a:rPr>
              <a:t> </a:t>
            </a:r>
            <a:r>
              <a:rPr lang="de-DE" sz="1400" b="0" kern="0" dirty="0" err="1">
                <a:solidFill>
                  <a:schemeClr val="tx1"/>
                </a:solidFill>
                <a:latin typeface="Arial"/>
              </a:rPr>
              <a:t>swap</a:t>
            </a:r>
            <a:r>
              <a:rPr lang="de-DE" sz="1400" b="0" kern="0" dirty="0">
                <a:solidFill>
                  <a:schemeClr val="tx1"/>
                </a:solidFill>
                <a:latin typeface="Arial"/>
              </a:rPr>
              <a:t> </a:t>
            </a:r>
            <a:r>
              <a:rPr lang="de-DE" sz="1400" b="0" kern="0" dirty="0" err="1">
                <a:solidFill>
                  <a:schemeClr val="tx1"/>
                </a:solidFill>
                <a:latin typeface="Arial"/>
              </a:rPr>
              <a:t>from</a:t>
            </a:r>
            <a:r>
              <a:rPr lang="de-DE" sz="1400" b="0" kern="0" dirty="0">
                <a:solidFill>
                  <a:schemeClr val="tx1"/>
                </a:solidFill>
                <a:latin typeface="Arial"/>
              </a:rPr>
              <a:t> LL </a:t>
            </a:r>
            <a:r>
              <a:rPr lang="de-DE" sz="1400" b="0" kern="0" dirty="0" err="1">
                <a:solidFill>
                  <a:schemeClr val="tx1"/>
                </a:solidFill>
                <a:latin typeface="Arial"/>
              </a:rPr>
              <a:t>to</a:t>
            </a:r>
            <a:r>
              <a:rPr lang="de-DE" sz="1400" b="0" kern="0" dirty="0">
                <a:solidFill>
                  <a:schemeClr val="tx1"/>
                </a:solidFill>
                <a:latin typeface="Arial"/>
              </a:rPr>
              <a:t> DQ</a:t>
            </a:r>
            <a:endParaRPr lang="en-US" sz="1400" b="0" kern="0" dirty="0">
              <a:solidFill>
                <a:schemeClr val="tx1"/>
              </a:solidFill>
              <a:latin typeface="Arial"/>
            </a:endParaRPr>
          </a:p>
        </p:txBody>
      </p:sp>
    </p:spTree>
    <p:extLst>
      <p:ext uri="{BB962C8B-B14F-4D97-AF65-F5344CB8AC3E}">
        <p14:creationId xmlns:p14="http://schemas.microsoft.com/office/powerpoint/2010/main" val="215180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marL="0" indent="0"/>
            <a:endParaRPr lang="de-DE" dirty="0" smtClean="0"/>
          </a:p>
          <a:p>
            <a:pPr>
              <a:buAutoNum type="arabicPeriod"/>
            </a:pPr>
            <a:endParaRPr lang="de-DE" dirty="0" smtClean="0"/>
          </a:p>
          <a:p>
            <a:pPr>
              <a:buAutoNum type="arabicPeriod"/>
            </a:pPr>
            <a:endParaRPr lang="de-DE" dirty="0"/>
          </a:p>
        </p:txBody>
      </p:sp>
      <p:pic>
        <p:nvPicPr>
          <p:cNvPr id="3" name="Picture 4" descr="\\N2030017\dfs\Ablagen\D01700-Projekte\D01700-Schwarzarbeit\8_Analysen\plots\hours.wmf"/>
          <p:cNvPicPr>
            <a:picLocks noChangeAspect="1" noChangeArrowheads="1"/>
          </p:cNvPicPr>
          <p:nvPr/>
        </p:nvPicPr>
        <p:blipFill>
          <a:blip r:embed="rId3" cstate="print"/>
          <a:srcRect t="2701" b="4254"/>
          <a:stretch>
            <a:fillRect/>
          </a:stretch>
        </p:blipFill>
        <p:spPr bwMode="auto">
          <a:xfrm>
            <a:off x="539552" y="1239834"/>
            <a:ext cx="8208912" cy="5554560"/>
          </a:xfrm>
          <a:prstGeom prst="rect">
            <a:avLst/>
          </a:prstGeom>
          <a:noFill/>
        </p:spPr>
      </p:pic>
      <p:sp>
        <p:nvSpPr>
          <p:cNvPr id="8" name="Titel 1"/>
          <p:cNvSpPr txBox="1">
            <a:spLocks/>
          </p:cNvSpPr>
          <p:nvPr/>
        </p:nvSpPr>
        <p:spPr bwMode="auto">
          <a:xfrm>
            <a:off x="2051720" y="476672"/>
            <a:ext cx="6264696"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kern="12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Verdana" panose="020B0604030504040204" pitchFamily="34" charset="0"/>
              </a:defRPr>
            </a:lvl2pPr>
            <a:lvl3pPr algn="l" rtl="0" eaLnBrk="0" fontAlgn="base" hangingPunct="0">
              <a:spcBef>
                <a:spcPct val="0"/>
              </a:spcBef>
              <a:spcAft>
                <a:spcPct val="0"/>
              </a:spcAft>
              <a:defRPr sz="2400">
                <a:solidFill>
                  <a:schemeClr val="bg2"/>
                </a:solidFill>
                <a:latin typeface="Verdana" panose="020B0604030504040204" pitchFamily="34" charset="0"/>
              </a:defRPr>
            </a:lvl3pPr>
            <a:lvl4pPr algn="l" rtl="0" eaLnBrk="0" fontAlgn="base" hangingPunct="0">
              <a:spcBef>
                <a:spcPct val="0"/>
              </a:spcBef>
              <a:spcAft>
                <a:spcPct val="0"/>
              </a:spcAft>
              <a:defRPr sz="2400">
                <a:solidFill>
                  <a:schemeClr val="bg2"/>
                </a:solidFill>
                <a:latin typeface="Verdana" panose="020B0604030504040204" pitchFamily="34" charset="0"/>
              </a:defRPr>
            </a:lvl4pPr>
            <a:lvl5pPr algn="l" rtl="0" eaLnBrk="0" fontAlgn="base" hangingPunct="0">
              <a:spcBef>
                <a:spcPct val="0"/>
              </a:spcBef>
              <a:spcAft>
                <a:spcPct val="0"/>
              </a:spcAft>
              <a:defRPr sz="2400">
                <a:solidFill>
                  <a:schemeClr val="bg2"/>
                </a:solidFill>
                <a:latin typeface="Verdana" panose="020B0604030504040204" pitchFamily="34" charset="0"/>
              </a:defRPr>
            </a:lvl5pPr>
            <a:lvl6pPr marL="457200" algn="l" rtl="0" fontAlgn="base">
              <a:spcBef>
                <a:spcPct val="0"/>
              </a:spcBef>
              <a:spcAft>
                <a:spcPct val="0"/>
              </a:spcAft>
              <a:defRPr sz="2400">
                <a:solidFill>
                  <a:schemeClr val="bg2"/>
                </a:solidFill>
                <a:latin typeface="Verdana" panose="020B0604030504040204" pitchFamily="34" charset="0"/>
              </a:defRPr>
            </a:lvl6pPr>
            <a:lvl7pPr marL="914400" algn="l" rtl="0" fontAlgn="base">
              <a:spcBef>
                <a:spcPct val="0"/>
              </a:spcBef>
              <a:spcAft>
                <a:spcPct val="0"/>
              </a:spcAft>
              <a:defRPr sz="2400">
                <a:solidFill>
                  <a:schemeClr val="bg2"/>
                </a:solidFill>
                <a:latin typeface="Verdana" panose="020B0604030504040204" pitchFamily="34" charset="0"/>
              </a:defRPr>
            </a:lvl7pPr>
            <a:lvl8pPr marL="1371600" algn="l" rtl="0" fontAlgn="base">
              <a:spcBef>
                <a:spcPct val="0"/>
              </a:spcBef>
              <a:spcAft>
                <a:spcPct val="0"/>
              </a:spcAft>
              <a:defRPr sz="2400">
                <a:solidFill>
                  <a:schemeClr val="bg2"/>
                </a:solidFill>
                <a:latin typeface="Verdana" panose="020B0604030504040204" pitchFamily="34" charset="0"/>
              </a:defRPr>
            </a:lvl8pPr>
            <a:lvl9pPr marL="1828800" algn="l" rtl="0" fontAlgn="base">
              <a:spcBef>
                <a:spcPct val="0"/>
              </a:spcBef>
              <a:spcAft>
                <a:spcPct val="0"/>
              </a:spcAft>
              <a:defRPr sz="2400">
                <a:solidFill>
                  <a:schemeClr val="bg2"/>
                </a:solidFill>
                <a:latin typeface="Verdana" panose="020B0604030504040204" pitchFamily="34" charset="0"/>
              </a:defRPr>
            </a:lvl9pPr>
          </a:lstStyle>
          <a:p>
            <a:r>
              <a:rPr lang="de-DE" b="0" dirty="0" smtClean="0">
                <a:latin typeface="Arial" panose="020B0604020202020204" pitchFamily="34" charset="0"/>
                <a:cs typeface="Arial" panose="020B0604020202020204" pitchFamily="34" charset="0"/>
              </a:rPr>
              <a:t>IST </a:t>
            </a:r>
            <a:r>
              <a:rPr lang="de-DE" b="0" dirty="0" err="1" smtClean="0">
                <a:latin typeface="Arial" panose="020B0604020202020204" pitchFamily="34" charset="0"/>
                <a:cs typeface="Arial" panose="020B0604020202020204" pitchFamily="34" charset="0"/>
              </a:rPr>
              <a:t>application</a:t>
            </a:r>
            <a:r>
              <a:rPr lang="de-DE" b="0" dirty="0" smtClean="0">
                <a:latin typeface="Arial" panose="020B0604020202020204" pitchFamily="34" charset="0"/>
                <a:cs typeface="Arial" panose="020B0604020202020204" pitchFamily="34" charset="0"/>
              </a:rPr>
              <a:t> – Trappmann et al. 2014</a:t>
            </a:r>
            <a:endParaRPr lang="de-DE"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9802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marL="0" indent="0"/>
            <a:endParaRPr lang="de-DE" dirty="0" smtClean="0"/>
          </a:p>
          <a:p>
            <a:pPr>
              <a:buAutoNum type="arabicPeriod"/>
            </a:pPr>
            <a:endParaRPr lang="de-DE" dirty="0" smtClean="0"/>
          </a:p>
          <a:p>
            <a:pPr>
              <a:buAutoNum type="arabicPeriod"/>
            </a:pPr>
            <a:endParaRPr lang="de-DE" dirty="0"/>
          </a:p>
        </p:txBody>
      </p:sp>
      <p:pic>
        <p:nvPicPr>
          <p:cNvPr id="3" name="Picture 7" descr="\\N2030017\dfs\Ablagen\D01700-Projekte\D01700-Schwarzarbeit\8_Analysen\plots\income.wmf"/>
          <p:cNvPicPr>
            <a:picLocks noChangeAspect="1" noChangeArrowheads="1"/>
          </p:cNvPicPr>
          <p:nvPr/>
        </p:nvPicPr>
        <p:blipFill>
          <a:blip r:embed="rId3" cstate="print"/>
          <a:srcRect t="2480" b="4033"/>
          <a:stretch>
            <a:fillRect/>
          </a:stretch>
        </p:blipFill>
        <p:spPr bwMode="auto">
          <a:xfrm>
            <a:off x="486903" y="1232082"/>
            <a:ext cx="8261561" cy="5616678"/>
          </a:xfrm>
          <a:prstGeom prst="rect">
            <a:avLst/>
          </a:prstGeom>
          <a:noFill/>
        </p:spPr>
      </p:pic>
      <p:sp>
        <p:nvSpPr>
          <p:cNvPr id="4" name="Titel 1"/>
          <p:cNvSpPr txBox="1">
            <a:spLocks/>
          </p:cNvSpPr>
          <p:nvPr/>
        </p:nvSpPr>
        <p:spPr bwMode="auto">
          <a:xfrm>
            <a:off x="2051720" y="476672"/>
            <a:ext cx="6264696"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kern="12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Verdana" panose="020B0604030504040204" pitchFamily="34" charset="0"/>
              </a:defRPr>
            </a:lvl2pPr>
            <a:lvl3pPr algn="l" rtl="0" eaLnBrk="0" fontAlgn="base" hangingPunct="0">
              <a:spcBef>
                <a:spcPct val="0"/>
              </a:spcBef>
              <a:spcAft>
                <a:spcPct val="0"/>
              </a:spcAft>
              <a:defRPr sz="2400">
                <a:solidFill>
                  <a:schemeClr val="bg2"/>
                </a:solidFill>
                <a:latin typeface="Verdana" panose="020B0604030504040204" pitchFamily="34" charset="0"/>
              </a:defRPr>
            </a:lvl3pPr>
            <a:lvl4pPr algn="l" rtl="0" eaLnBrk="0" fontAlgn="base" hangingPunct="0">
              <a:spcBef>
                <a:spcPct val="0"/>
              </a:spcBef>
              <a:spcAft>
                <a:spcPct val="0"/>
              </a:spcAft>
              <a:defRPr sz="2400">
                <a:solidFill>
                  <a:schemeClr val="bg2"/>
                </a:solidFill>
                <a:latin typeface="Verdana" panose="020B0604030504040204" pitchFamily="34" charset="0"/>
              </a:defRPr>
            </a:lvl4pPr>
            <a:lvl5pPr algn="l" rtl="0" eaLnBrk="0" fontAlgn="base" hangingPunct="0">
              <a:spcBef>
                <a:spcPct val="0"/>
              </a:spcBef>
              <a:spcAft>
                <a:spcPct val="0"/>
              </a:spcAft>
              <a:defRPr sz="2400">
                <a:solidFill>
                  <a:schemeClr val="bg2"/>
                </a:solidFill>
                <a:latin typeface="Verdana" panose="020B0604030504040204" pitchFamily="34" charset="0"/>
              </a:defRPr>
            </a:lvl5pPr>
            <a:lvl6pPr marL="457200" algn="l" rtl="0" fontAlgn="base">
              <a:spcBef>
                <a:spcPct val="0"/>
              </a:spcBef>
              <a:spcAft>
                <a:spcPct val="0"/>
              </a:spcAft>
              <a:defRPr sz="2400">
                <a:solidFill>
                  <a:schemeClr val="bg2"/>
                </a:solidFill>
                <a:latin typeface="Verdana" panose="020B0604030504040204" pitchFamily="34" charset="0"/>
              </a:defRPr>
            </a:lvl6pPr>
            <a:lvl7pPr marL="914400" algn="l" rtl="0" fontAlgn="base">
              <a:spcBef>
                <a:spcPct val="0"/>
              </a:spcBef>
              <a:spcAft>
                <a:spcPct val="0"/>
              </a:spcAft>
              <a:defRPr sz="2400">
                <a:solidFill>
                  <a:schemeClr val="bg2"/>
                </a:solidFill>
                <a:latin typeface="Verdana" panose="020B0604030504040204" pitchFamily="34" charset="0"/>
              </a:defRPr>
            </a:lvl7pPr>
            <a:lvl8pPr marL="1371600" algn="l" rtl="0" fontAlgn="base">
              <a:spcBef>
                <a:spcPct val="0"/>
              </a:spcBef>
              <a:spcAft>
                <a:spcPct val="0"/>
              </a:spcAft>
              <a:defRPr sz="2400">
                <a:solidFill>
                  <a:schemeClr val="bg2"/>
                </a:solidFill>
                <a:latin typeface="Verdana" panose="020B0604030504040204" pitchFamily="34" charset="0"/>
              </a:defRPr>
            </a:lvl8pPr>
            <a:lvl9pPr marL="1828800" algn="l" rtl="0" fontAlgn="base">
              <a:spcBef>
                <a:spcPct val="0"/>
              </a:spcBef>
              <a:spcAft>
                <a:spcPct val="0"/>
              </a:spcAft>
              <a:defRPr sz="2400">
                <a:solidFill>
                  <a:schemeClr val="bg2"/>
                </a:solidFill>
                <a:latin typeface="Verdana" panose="020B0604030504040204" pitchFamily="34" charset="0"/>
              </a:defRPr>
            </a:lvl9pPr>
          </a:lstStyle>
          <a:p>
            <a:r>
              <a:rPr lang="de-DE" b="0" dirty="0" smtClean="0">
                <a:latin typeface="Arial" panose="020B0604020202020204" pitchFamily="34" charset="0"/>
                <a:cs typeface="Arial" panose="020B0604020202020204" pitchFamily="34" charset="0"/>
              </a:rPr>
              <a:t>IST </a:t>
            </a:r>
            <a:r>
              <a:rPr lang="de-DE" b="0" dirty="0" err="1" smtClean="0">
                <a:latin typeface="Arial" panose="020B0604020202020204" pitchFamily="34" charset="0"/>
                <a:cs typeface="Arial" panose="020B0604020202020204" pitchFamily="34" charset="0"/>
              </a:rPr>
              <a:t>application</a:t>
            </a:r>
            <a:r>
              <a:rPr lang="de-DE" b="0" dirty="0" smtClean="0">
                <a:latin typeface="Arial" panose="020B0604020202020204" pitchFamily="34" charset="0"/>
                <a:cs typeface="Arial" panose="020B0604020202020204" pitchFamily="34" charset="0"/>
              </a:rPr>
              <a:t> – Trappmann et al. 2014</a:t>
            </a:r>
            <a:endParaRPr lang="de-DE"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1175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95536" y="1412776"/>
            <a:ext cx="8640960" cy="4248472"/>
          </a:xfrm>
        </p:spPr>
        <p:txBody>
          <a:bodyPr/>
          <a:lstStyle/>
          <a:p>
            <a:pPr marL="0" indent="0"/>
            <a:r>
              <a:rPr lang="de-DE" sz="1600" b="1" dirty="0" smtClean="0">
                <a:solidFill>
                  <a:schemeClr val="tx1"/>
                </a:solidFill>
                <a:latin typeface="Arial" panose="020B0604020202020204" pitchFamily="34" charset="0"/>
                <a:cs typeface="Arial" panose="020B0604020202020204" pitchFamily="34" charset="0"/>
              </a:rPr>
              <a:t>Summary: </a:t>
            </a:r>
          </a:p>
          <a:p>
            <a:pPr>
              <a:spcBef>
                <a:spcPts val="600"/>
              </a:spcBef>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Generalizing </a:t>
            </a:r>
            <a:r>
              <a:rPr lang="en-US" sz="1600" dirty="0" smtClean="0">
                <a:solidFill>
                  <a:schemeClr val="tx1"/>
                </a:solidFill>
                <a:latin typeface="Arial" panose="020B0604020202020204" pitchFamily="34" charset="0"/>
                <a:cs typeface="Arial" panose="020B0604020202020204" pitchFamily="34" charset="0"/>
              </a:rPr>
              <a:t>from the </a:t>
            </a:r>
            <a:r>
              <a:rPr lang="en-US" sz="1600" dirty="0">
                <a:solidFill>
                  <a:schemeClr val="tx1"/>
                </a:solidFill>
                <a:latin typeface="Arial" panose="020B0604020202020204" pitchFamily="34" charset="0"/>
                <a:cs typeface="Arial" panose="020B0604020202020204" pitchFamily="34" charset="0"/>
              </a:rPr>
              <a:t>item count technique IST presents a new privacy preserving technique for </a:t>
            </a:r>
            <a:r>
              <a:rPr lang="en-US" sz="1600" dirty="0">
                <a:solidFill>
                  <a:srgbClr val="FF0000"/>
                </a:solidFill>
                <a:latin typeface="Arial" panose="020B0604020202020204" pitchFamily="34" charset="0"/>
                <a:cs typeface="Arial" panose="020B0604020202020204" pitchFamily="34" charset="0"/>
              </a:rPr>
              <a:t>metric sensitive items </a:t>
            </a:r>
            <a:endParaRPr lang="en-US" sz="1600" dirty="0" smtClean="0">
              <a:solidFill>
                <a:srgbClr val="FF0000"/>
              </a:solidFill>
              <a:latin typeface="Arial" panose="020B0604020202020204" pitchFamily="34" charset="0"/>
              <a:cs typeface="Arial" panose="020B0604020202020204" pitchFamily="34" charset="0"/>
            </a:endParaRPr>
          </a:p>
          <a:p>
            <a:pPr>
              <a:spcBef>
                <a:spcPts val="600"/>
              </a:spcBef>
              <a:buFont typeface="Arial" panose="020B0604020202020204" pitchFamily="34" charset="0"/>
              <a:buChar char="•"/>
            </a:pPr>
            <a:r>
              <a:rPr lang="en-US" sz="1600" dirty="0" smtClean="0">
                <a:solidFill>
                  <a:schemeClr val="tx1"/>
                </a:solidFill>
                <a:latin typeface="Arial" panose="020B0604020202020204" pitchFamily="34" charset="0"/>
                <a:cs typeface="Arial" panose="020B0604020202020204" pitchFamily="34" charset="0"/>
              </a:rPr>
              <a:t>IST </a:t>
            </a:r>
            <a:r>
              <a:rPr lang="en-US" sz="1600" dirty="0">
                <a:solidFill>
                  <a:srgbClr val="FF0000"/>
                </a:solidFill>
                <a:latin typeface="Arial" panose="020B0604020202020204" pitchFamily="34" charset="0"/>
                <a:cs typeface="Arial" panose="020B0604020202020204" pitchFamily="34" charset="0"/>
              </a:rPr>
              <a:t>can be fruitful </a:t>
            </a:r>
            <a:r>
              <a:rPr lang="en-US" sz="1600" dirty="0">
                <a:solidFill>
                  <a:schemeClr val="tx1"/>
                </a:solidFill>
                <a:latin typeface="Arial" panose="020B0604020202020204" pitchFamily="34" charset="0"/>
                <a:cs typeface="Arial" panose="020B0604020202020204" pitchFamily="34" charset="0"/>
              </a:rPr>
              <a:t>in </a:t>
            </a:r>
            <a:r>
              <a:rPr lang="en-GB" sz="1600" dirty="0">
                <a:solidFill>
                  <a:schemeClr val="tx1"/>
                </a:solidFill>
                <a:latin typeface="Arial" panose="020B0604020202020204" pitchFamily="34" charset="0"/>
                <a:cs typeface="Arial" panose="020B0604020202020204" pitchFamily="34" charset="0"/>
              </a:rPr>
              <a:t>yielding higher </a:t>
            </a:r>
            <a:r>
              <a:rPr lang="en-GB" sz="1600" dirty="0" smtClean="0">
                <a:solidFill>
                  <a:schemeClr val="tx1"/>
                </a:solidFill>
                <a:latin typeface="Arial" panose="020B0604020202020204" pitchFamily="34" charset="0"/>
                <a:cs typeface="Arial" panose="020B0604020202020204" pitchFamily="34" charset="0"/>
              </a:rPr>
              <a:t>estimates: </a:t>
            </a:r>
          </a:p>
          <a:p>
            <a:pPr lvl="1">
              <a:spcBef>
                <a:spcPts val="600"/>
              </a:spcBef>
              <a:buFont typeface="Arial" panose="020B0604020202020204" pitchFamily="34" charset="0"/>
              <a:buChar char="•"/>
            </a:pPr>
            <a:r>
              <a:rPr lang="en-US" sz="1600" dirty="0" smtClean="0">
                <a:solidFill>
                  <a:schemeClr val="tx1"/>
                </a:solidFill>
                <a:latin typeface="Arial" panose="020B0604020202020204" pitchFamily="34" charset="0"/>
                <a:cs typeface="Arial" panose="020B0604020202020204" pitchFamily="34" charset="0"/>
              </a:rPr>
              <a:t>No </a:t>
            </a:r>
            <a:r>
              <a:rPr lang="en-US" sz="1600" dirty="0">
                <a:solidFill>
                  <a:schemeClr val="tx1"/>
                </a:solidFill>
                <a:latin typeface="Arial" panose="020B0604020202020204" pitchFamily="34" charset="0"/>
                <a:cs typeface="Arial" panose="020B0604020202020204" pitchFamily="34" charset="0"/>
              </a:rPr>
              <a:t>significantly higher reports of ‘hours’ of undeclared </a:t>
            </a:r>
            <a:r>
              <a:rPr lang="en-US" sz="1600" dirty="0" smtClean="0">
                <a:solidFill>
                  <a:schemeClr val="tx1"/>
                </a:solidFill>
                <a:latin typeface="Arial" panose="020B0604020202020204" pitchFamily="34" charset="0"/>
                <a:cs typeface="Arial" panose="020B0604020202020204" pitchFamily="34" charset="0"/>
              </a:rPr>
              <a:t>work</a:t>
            </a:r>
          </a:p>
          <a:p>
            <a:pPr lvl="1">
              <a:spcBef>
                <a:spcPts val="600"/>
              </a:spcBef>
              <a:buFont typeface="Arial" panose="020B0604020202020204" pitchFamily="34" charset="0"/>
              <a:buChar char="•"/>
            </a:pPr>
            <a:r>
              <a:rPr lang="en-US" sz="1600" dirty="0" smtClean="0">
                <a:solidFill>
                  <a:schemeClr val="tx1"/>
                </a:solidFill>
                <a:latin typeface="Arial" panose="020B0604020202020204" pitchFamily="34" charset="0"/>
                <a:cs typeface="Arial" panose="020B0604020202020204" pitchFamily="34" charset="0"/>
              </a:rPr>
              <a:t>Significantly </a:t>
            </a:r>
            <a:r>
              <a:rPr lang="en-US" sz="1600" dirty="0">
                <a:solidFill>
                  <a:schemeClr val="tx1"/>
                </a:solidFill>
                <a:latin typeface="Arial" panose="020B0604020202020204" pitchFamily="34" charset="0"/>
                <a:cs typeface="Arial" panose="020B0604020202020204" pitchFamily="34" charset="0"/>
              </a:rPr>
              <a:t>higher estimates of ‘earnings’ compared to direct </a:t>
            </a:r>
            <a:r>
              <a:rPr lang="en-US" sz="1600" dirty="0" smtClean="0">
                <a:solidFill>
                  <a:schemeClr val="tx1"/>
                </a:solidFill>
                <a:latin typeface="Arial" panose="020B0604020202020204" pitchFamily="34" charset="0"/>
                <a:cs typeface="Arial" panose="020B0604020202020204" pitchFamily="34" charset="0"/>
              </a:rPr>
              <a:t>questioning</a:t>
            </a:r>
            <a:endParaRPr lang="en-US" sz="1600" dirty="0">
              <a:solidFill>
                <a:schemeClr val="tx1"/>
              </a:solidFill>
              <a:latin typeface="Arial" panose="020B0604020202020204" pitchFamily="34" charset="0"/>
              <a:cs typeface="Arial" panose="020B0604020202020204" pitchFamily="34" charset="0"/>
            </a:endParaRPr>
          </a:p>
          <a:p>
            <a:pPr marL="342900" lvl="1" indent="-342900">
              <a:spcBef>
                <a:spcPts val="600"/>
              </a:spcBef>
              <a:buFont typeface="Arial" panose="020B0604020202020204" pitchFamily="34" charset="0"/>
              <a:buChar char="•"/>
            </a:pPr>
            <a:r>
              <a:rPr lang="de-DE" sz="1600" dirty="0" smtClean="0">
                <a:solidFill>
                  <a:srgbClr val="FF0000"/>
                </a:solidFill>
                <a:latin typeface="Arial" panose="020B0604020202020204" pitchFamily="34" charset="0"/>
                <a:cs typeface="Arial" panose="020B0604020202020204" pitchFamily="34" charset="0"/>
              </a:rPr>
              <a:t>Point </a:t>
            </a:r>
            <a:r>
              <a:rPr lang="de-DE" sz="1600" dirty="0" err="1" smtClean="0">
                <a:solidFill>
                  <a:srgbClr val="FF0000"/>
                </a:solidFill>
                <a:latin typeface="Arial" panose="020B0604020202020204" pitchFamily="34" charset="0"/>
                <a:cs typeface="Arial" panose="020B0604020202020204" pitchFamily="34" charset="0"/>
              </a:rPr>
              <a:t>and</a:t>
            </a:r>
            <a:r>
              <a:rPr lang="de-DE" sz="1600" dirty="0" smtClean="0">
                <a:solidFill>
                  <a:srgbClr val="FF0000"/>
                </a:solidFill>
                <a:latin typeface="Arial" panose="020B0604020202020204" pitchFamily="34" charset="0"/>
                <a:cs typeface="Arial" panose="020B0604020202020204" pitchFamily="34" charset="0"/>
              </a:rPr>
              <a:t> </a:t>
            </a:r>
            <a:r>
              <a:rPr lang="de-DE" sz="1600" dirty="0" err="1" smtClean="0">
                <a:solidFill>
                  <a:srgbClr val="FF0000"/>
                </a:solidFill>
                <a:latin typeface="Arial" panose="020B0604020202020204" pitchFamily="34" charset="0"/>
                <a:cs typeface="Arial" panose="020B0604020202020204" pitchFamily="34" charset="0"/>
              </a:rPr>
              <a:t>regression</a:t>
            </a:r>
            <a:r>
              <a:rPr lang="de-DE" sz="1600" dirty="0" smtClean="0">
                <a:solidFill>
                  <a:srgbClr val="FF0000"/>
                </a:solidFill>
                <a:latin typeface="Arial" panose="020B0604020202020204" pitchFamily="34" charset="0"/>
                <a:cs typeface="Arial" panose="020B0604020202020204" pitchFamily="34" charset="0"/>
              </a:rPr>
              <a:t> </a:t>
            </a:r>
            <a:r>
              <a:rPr lang="de-DE" sz="1600" dirty="0" err="1" smtClean="0">
                <a:solidFill>
                  <a:srgbClr val="FF0000"/>
                </a:solidFill>
                <a:latin typeface="Arial" panose="020B0604020202020204" pitchFamily="34" charset="0"/>
                <a:cs typeface="Arial" panose="020B0604020202020204" pitchFamily="34" charset="0"/>
              </a:rPr>
              <a:t>estimators</a:t>
            </a:r>
            <a:r>
              <a:rPr lang="de-DE" sz="1600" dirty="0" smtClean="0">
                <a:solidFill>
                  <a:srgbClr val="FF0000"/>
                </a:solidFill>
                <a:latin typeface="Arial" panose="020B0604020202020204" pitchFamily="34" charset="0"/>
                <a:cs typeface="Arial" panose="020B0604020202020204" pitchFamily="34" charset="0"/>
              </a:rPr>
              <a:t> </a:t>
            </a:r>
            <a:r>
              <a:rPr lang="de-DE" sz="1600" dirty="0" err="1" smtClean="0">
                <a:solidFill>
                  <a:srgbClr val="FF0000"/>
                </a:solidFill>
                <a:latin typeface="Arial" panose="020B0604020202020204" pitchFamily="34" charset="0"/>
                <a:cs typeface="Arial" panose="020B0604020202020204" pitchFamily="34" charset="0"/>
              </a:rPr>
              <a:t>available</a:t>
            </a:r>
            <a:r>
              <a:rPr lang="de-DE" sz="1600" dirty="0" smtClean="0">
                <a:solidFill>
                  <a:srgbClr val="FF0000"/>
                </a:solidFill>
                <a:latin typeface="Arial" panose="020B0604020202020204" pitchFamily="34" charset="0"/>
                <a:cs typeface="Arial" panose="020B0604020202020204" pitchFamily="34" charset="0"/>
              </a:rPr>
              <a:t> </a:t>
            </a:r>
            <a:r>
              <a:rPr lang="de-DE" sz="1600" dirty="0" smtClean="0">
                <a:solidFill>
                  <a:schemeClr val="tx1"/>
                </a:solidFill>
                <a:latin typeface="Arial" panose="020B0604020202020204" pitchFamily="34" charset="0"/>
                <a:cs typeface="Arial" panose="020B0604020202020204" pitchFamily="34" charset="0"/>
              </a:rPr>
              <a:t>(</a:t>
            </a:r>
            <a:r>
              <a:rPr lang="de-DE" sz="1600" dirty="0" err="1" smtClean="0">
                <a:solidFill>
                  <a:schemeClr val="tx1"/>
                </a:solidFill>
                <a:latin typeface="Arial" panose="020B0604020202020204" pitchFamily="34" charset="0"/>
                <a:cs typeface="Arial" panose="020B0604020202020204" pitchFamily="34" charset="0"/>
              </a:rPr>
              <a:t>isreg</a:t>
            </a:r>
            <a:r>
              <a:rPr lang="de-DE" sz="1600" dirty="0" smtClean="0">
                <a:solidFill>
                  <a:schemeClr val="tx1"/>
                </a:solidFill>
                <a:latin typeface="Arial" panose="020B0604020202020204" pitchFamily="34" charset="0"/>
                <a:cs typeface="Arial" panose="020B0604020202020204" pitchFamily="34" charset="0"/>
              </a:rPr>
              <a:t>, Jann 2011)</a:t>
            </a:r>
          </a:p>
          <a:p>
            <a:pPr marL="342900" lvl="1" indent="-342900">
              <a:spcBef>
                <a:spcPts val="600"/>
              </a:spcBef>
              <a:buFont typeface="Arial" panose="020B0604020202020204" pitchFamily="34" charset="0"/>
              <a:buChar char="•"/>
            </a:pPr>
            <a:endParaRPr lang="de-DE" sz="1600" dirty="0" smtClean="0">
              <a:solidFill>
                <a:schemeClr val="tx1"/>
              </a:solidFill>
              <a:latin typeface="Arial" panose="020B0604020202020204" pitchFamily="34" charset="0"/>
              <a:cs typeface="Arial" panose="020B0604020202020204" pitchFamily="34" charset="0"/>
            </a:endParaRPr>
          </a:p>
          <a:p>
            <a:pPr marL="0" indent="0"/>
            <a:r>
              <a:rPr lang="de-DE" sz="1600" b="1" dirty="0" err="1" smtClean="0">
                <a:solidFill>
                  <a:schemeClr val="tx1"/>
                </a:solidFill>
                <a:latin typeface="Arial" panose="020B0604020202020204" pitchFamily="34" charset="0"/>
                <a:cs typeface="Arial" panose="020B0604020202020204" pitchFamily="34" charset="0"/>
              </a:rPr>
              <a:t>Limitations</a:t>
            </a:r>
            <a:r>
              <a:rPr lang="de-DE" sz="1600" b="1" dirty="0" smtClean="0">
                <a:solidFill>
                  <a:schemeClr val="tx1"/>
                </a:solidFill>
                <a:latin typeface="Arial" panose="020B0604020202020204" pitchFamily="34" charset="0"/>
                <a:cs typeface="Arial" panose="020B0604020202020204" pitchFamily="34" charset="0"/>
              </a:rPr>
              <a:t> &amp; outlook: </a:t>
            </a:r>
          </a:p>
          <a:p>
            <a:pPr marL="342900" lvl="1" indent="-342900">
              <a:spcBef>
                <a:spcPts val="600"/>
              </a:spcBef>
              <a:buFont typeface="Arial" panose="020B0604020202020204" pitchFamily="34" charset="0"/>
              <a:buChar char="•"/>
            </a:pPr>
            <a:r>
              <a:rPr lang="en-US" sz="1600" dirty="0" smtClean="0">
                <a:solidFill>
                  <a:schemeClr val="tx1"/>
                </a:solidFill>
                <a:latin typeface="Arial" panose="020B0604020202020204" pitchFamily="34" charset="0"/>
                <a:cs typeface="Arial" panose="020B0604020202020204" pitchFamily="34" charset="0"/>
              </a:rPr>
              <a:t>low </a:t>
            </a:r>
            <a:r>
              <a:rPr lang="en-US" sz="1600" dirty="0">
                <a:solidFill>
                  <a:schemeClr val="tx1"/>
                </a:solidFill>
                <a:latin typeface="Arial" panose="020B0604020202020204" pitchFamily="34" charset="0"/>
                <a:cs typeface="Arial" panose="020B0604020202020204" pitchFamily="34" charset="0"/>
              </a:rPr>
              <a:t>statistical power, i.e. large standard errors of point estimates and regression coefficients: Trade-off with privacy </a:t>
            </a:r>
            <a:r>
              <a:rPr lang="en-US" sz="1600" dirty="0" smtClean="0">
                <a:solidFill>
                  <a:schemeClr val="tx1"/>
                </a:solidFill>
                <a:latin typeface="Arial" panose="020B0604020202020204" pitchFamily="34" charset="0"/>
                <a:cs typeface="Arial" panose="020B0604020202020204" pitchFamily="34" charset="0"/>
              </a:rPr>
              <a:t>preservation</a:t>
            </a:r>
          </a:p>
          <a:p>
            <a:pPr marL="342900" lvl="1" indent="-342900">
              <a:spcBef>
                <a:spcPts val="600"/>
              </a:spcBef>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Success depends largely on adequacy of innocuous items </a:t>
            </a:r>
            <a:r>
              <a:rPr lang="en-US" sz="1600" dirty="0" smtClean="0">
                <a:solidFill>
                  <a:schemeClr val="tx1"/>
                </a:solidFill>
                <a:latin typeface="Arial" panose="020B0604020202020204" pitchFamily="34" charset="0"/>
                <a:cs typeface="Arial" panose="020B0604020202020204" pitchFamily="34" charset="0"/>
              </a:rPr>
              <a:t>(see Hussain et al. 2016 for an ‘improved estimator’)</a:t>
            </a:r>
          </a:p>
          <a:p>
            <a:pPr marL="285750" lvl="1">
              <a:spcBef>
                <a:spcPts val="600"/>
              </a:spcBef>
              <a:buFont typeface="Arial" panose="020B0604020202020204" pitchFamily="34" charset="0"/>
              <a:buChar char="•"/>
            </a:pPr>
            <a:r>
              <a:rPr lang="de-DE" sz="1600" dirty="0" err="1" smtClean="0">
                <a:solidFill>
                  <a:schemeClr val="tx1"/>
                </a:solidFill>
                <a:latin typeface="Arial" panose="020B0604020202020204" pitchFamily="34" charset="0"/>
                <a:cs typeface="Arial" panose="020B0604020202020204" pitchFamily="34" charset="0"/>
              </a:rPr>
              <a:t>Underlying</a:t>
            </a:r>
            <a:r>
              <a:rPr lang="de-DE" sz="1600" dirty="0" smtClean="0">
                <a:solidFill>
                  <a:schemeClr val="tx1"/>
                </a:solidFill>
                <a:latin typeface="Arial" panose="020B0604020202020204" pitchFamily="34" charset="0"/>
                <a:cs typeface="Arial" panose="020B0604020202020204" pitchFamily="34" charset="0"/>
              </a:rPr>
              <a:t> </a:t>
            </a:r>
            <a:r>
              <a:rPr lang="de-DE" sz="1600" dirty="0" err="1" smtClean="0">
                <a:solidFill>
                  <a:schemeClr val="tx1"/>
                </a:solidFill>
                <a:latin typeface="Arial" panose="020B0604020202020204" pitchFamily="34" charset="0"/>
                <a:cs typeface="Arial" panose="020B0604020202020204" pitchFamily="34" charset="0"/>
              </a:rPr>
              <a:t>assumption</a:t>
            </a:r>
            <a:r>
              <a:rPr lang="de-DE" sz="1600" dirty="0" smtClean="0">
                <a:solidFill>
                  <a:schemeClr val="tx1"/>
                </a:solidFill>
                <a:latin typeface="Arial" panose="020B0604020202020204" pitchFamily="34" charset="0"/>
                <a:cs typeface="Arial" panose="020B0604020202020204" pitchFamily="34" charset="0"/>
              </a:rPr>
              <a:t> </a:t>
            </a:r>
            <a:r>
              <a:rPr lang="de-DE" sz="1600" dirty="0" err="1" smtClean="0">
                <a:solidFill>
                  <a:schemeClr val="tx1"/>
                </a:solidFill>
                <a:latin typeface="Arial" panose="020B0604020202020204" pitchFamily="34" charset="0"/>
                <a:cs typeface="Arial" panose="020B0604020202020204" pitchFamily="34" charset="0"/>
              </a:rPr>
              <a:t>of</a:t>
            </a:r>
            <a:r>
              <a:rPr lang="de-DE" sz="1600" dirty="0" smtClean="0">
                <a:solidFill>
                  <a:schemeClr val="tx1"/>
                </a:solidFill>
                <a:latin typeface="Arial" panose="020B0604020202020204" pitchFamily="34" charset="0"/>
                <a:cs typeface="Arial" panose="020B0604020202020204" pitchFamily="34" charset="0"/>
              </a:rPr>
              <a:t> IST valid? (e.g. </a:t>
            </a:r>
            <a:r>
              <a:rPr lang="de-DE" sz="1600" dirty="0" err="1" smtClean="0">
                <a:solidFill>
                  <a:schemeClr val="tx1"/>
                </a:solidFill>
                <a:latin typeface="Arial" panose="020B0604020202020204" pitchFamily="34" charset="0"/>
                <a:cs typeface="Arial" panose="020B0604020202020204" pitchFamily="34" charset="0"/>
              </a:rPr>
              <a:t>testing</a:t>
            </a:r>
            <a:r>
              <a:rPr lang="de-DE" sz="1600" dirty="0" smtClean="0">
                <a:solidFill>
                  <a:schemeClr val="tx1"/>
                </a:solidFill>
                <a:latin typeface="Arial" panose="020B0604020202020204" pitchFamily="34" charset="0"/>
                <a:cs typeface="Arial" panose="020B0604020202020204" pitchFamily="34" charset="0"/>
              </a:rPr>
              <a:t> </a:t>
            </a:r>
            <a:r>
              <a:rPr lang="de-DE" sz="1600" dirty="0" err="1" smtClean="0">
                <a:solidFill>
                  <a:schemeClr val="tx1"/>
                </a:solidFill>
                <a:latin typeface="Arial" panose="020B0604020202020204" pitchFamily="34" charset="0"/>
                <a:cs typeface="Arial" panose="020B0604020202020204" pitchFamily="34" charset="0"/>
              </a:rPr>
              <a:t>with</a:t>
            </a:r>
            <a:r>
              <a:rPr lang="de-DE" sz="1600" dirty="0" smtClean="0">
                <a:solidFill>
                  <a:schemeClr val="tx1"/>
                </a:solidFill>
                <a:latin typeface="Arial" panose="020B0604020202020204" pitchFamily="34" charset="0"/>
                <a:cs typeface="Arial" panose="020B0604020202020204" pitchFamily="34" charset="0"/>
              </a:rPr>
              <a:t> </a:t>
            </a:r>
            <a:r>
              <a:rPr lang="de-DE" sz="1600" dirty="0" err="1" smtClean="0">
                <a:solidFill>
                  <a:schemeClr val="tx1"/>
                </a:solidFill>
                <a:latin typeface="Arial" panose="020B0604020202020204" pitchFamily="34" charset="0"/>
                <a:cs typeface="Arial" panose="020B0604020202020204" pitchFamily="34" charset="0"/>
              </a:rPr>
              <a:t>two</a:t>
            </a:r>
            <a:r>
              <a:rPr lang="de-DE" sz="1600" dirty="0">
                <a:solidFill>
                  <a:schemeClr val="tx1"/>
                </a:solidFill>
                <a:latin typeface="Arial" panose="020B0604020202020204" pitchFamily="34" charset="0"/>
                <a:cs typeface="Arial" panose="020B0604020202020204" pitchFamily="34" charset="0"/>
              </a:rPr>
              <a:t> </a:t>
            </a:r>
            <a:r>
              <a:rPr lang="de-DE" sz="1600" dirty="0" err="1" smtClean="0">
                <a:solidFill>
                  <a:schemeClr val="tx1"/>
                </a:solidFill>
                <a:latin typeface="Arial" panose="020B0604020202020204" pitchFamily="34" charset="0"/>
                <a:cs typeface="Arial" panose="020B0604020202020204" pitchFamily="34" charset="0"/>
              </a:rPr>
              <a:t>innocuous</a:t>
            </a:r>
            <a:r>
              <a:rPr lang="de-DE" sz="1600" dirty="0" smtClean="0">
                <a:solidFill>
                  <a:schemeClr val="tx1"/>
                </a:solidFill>
                <a:latin typeface="Arial" panose="020B0604020202020204" pitchFamily="34" charset="0"/>
                <a:cs typeface="Arial" panose="020B0604020202020204" pitchFamily="34" charset="0"/>
              </a:rPr>
              <a:t> </a:t>
            </a:r>
            <a:r>
              <a:rPr lang="de-DE" sz="1600" dirty="0" err="1" smtClean="0">
                <a:solidFill>
                  <a:schemeClr val="tx1"/>
                </a:solidFill>
                <a:latin typeface="Arial" panose="020B0604020202020204" pitchFamily="34" charset="0"/>
                <a:cs typeface="Arial" panose="020B0604020202020204" pitchFamily="34" charset="0"/>
              </a:rPr>
              <a:t>items</a:t>
            </a:r>
            <a:r>
              <a:rPr lang="de-DE" sz="1600" dirty="0" smtClean="0">
                <a:solidFill>
                  <a:schemeClr val="tx1"/>
                </a:solidFill>
                <a:latin typeface="Arial" panose="020B0604020202020204" pitchFamily="34" charset="0"/>
                <a:cs typeface="Arial" panose="020B0604020202020204" pitchFamily="34" charset="0"/>
              </a:rPr>
              <a:t>)</a:t>
            </a:r>
            <a:endParaRPr lang="en-US" sz="1600" dirty="0">
              <a:solidFill>
                <a:schemeClr val="tx1"/>
              </a:solidFill>
              <a:latin typeface="Arial" panose="020B0604020202020204" pitchFamily="34" charset="0"/>
              <a:cs typeface="Arial" panose="020B0604020202020204" pitchFamily="34" charset="0"/>
            </a:endParaRPr>
          </a:p>
          <a:p>
            <a:pPr marL="0" indent="0"/>
            <a:endParaRPr lang="de-DE" sz="1600" dirty="0">
              <a:solidFill>
                <a:schemeClr val="tx1"/>
              </a:solidFill>
              <a:latin typeface="Arial" panose="020B0604020202020204" pitchFamily="34" charset="0"/>
              <a:cs typeface="Arial" panose="020B0604020202020204" pitchFamily="34" charset="0"/>
            </a:endParaRPr>
          </a:p>
        </p:txBody>
      </p:sp>
      <p:sp>
        <p:nvSpPr>
          <p:cNvPr id="4" name="Titel 1"/>
          <p:cNvSpPr txBox="1">
            <a:spLocks/>
          </p:cNvSpPr>
          <p:nvPr/>
        </p:nvSpPr>
        <p:spPr bwMode="auto">
          <a:xfrm>
            <a:off x="2051720" y="476672"/>
            <a:ext cx="6264696"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kern="12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Verdana" panose="020B0604030504040204" pitchFamily="34" charset="0"/>
              </a:defRPr>
            </a:lvl2pPr>
            <a:lvl3pPr algn="l" rtl="0" eaLnBrk="0" fontAlgn="base" hangingPunct="0">
              <a:spcBef>
                <a:spcPct val="0"/>
              </a:spcBef>
              <a:spcAft>
                <a:spcPct val="0"/>
              </a:spcAft>
              <a:defRPr sz="2400">
                <a:solidFill>
                  <a:schemeClr val="bg2"/>
                </a:solidFill>
                <a:latin typeface="Verdana" panose="020B0604030504040204" pitchFamily="34" charset="0"/>
              </a:defRPr>
            </a:lvl3pPr>
            <a:lvl4pPr algn="l" rtl="0" eaLnBrk="0" fontAlgn="base" hangingPunct="0">
              <a:spcBef>
                <a:spcPct val="0"/>
              </a:spcBef>
              <a:spcAft>
                <a:spcPct val="0"/>
              </a:spcAft>
              <a:defRPr sz="2400">
                <a:solidFill>
                  <a:schemeClr val="bg2"/>
                </a:solidFill>
                <a:latin typeface="Verdana" panose="020B0604030504040204" pitchFamily="34" charset="0"/>
              </a:defRPr>
            </a:lvl4pPr>
            <a:lvl5pPr algn="l" rtl="0" eaLnBrk="0" fontAlgn="base" hangingPunct="0">
              <a:spcBef>
                <a:spcPct val="0"/>
              </a:spcBef>
              <a:spcAft>
                <a:spcPct val="0"/>
              </a:spcAft>
              <a:defRPr sz="2400">
                <a:solidFill>
                  <a:schemeClr val="bg2"/>
                </a:solidFill>
                <a:latin typeface="Verdana" panose="020B0604030504040204" pitchFamily="34" charset="0"/>
              </a:defRPr>
            </a:lvl5pPr>
            <a:lvl6pPr marL="457200" algn="l" rtl="0" fontAlgn="base">
              <a:spcBef>
                <a:spcPct val="0"/>
              </a:spcBef>
              <a:spcAft>
                <a:spcPct val="0"/>
              </a:spcAft>
              <a:defRPr sz="2400">
                <a:solidFill>
                  <a:schemeClr val="bg2"/>
                </a:solidFill>
                <a:latin typeface="Verdana" panose="020B0604030504040204" pitchFamily="34" charset="0"/>
              </a:defRPr>
            </a:lvl6pPr>
            <a:lvl7pPr marL="914400" algn="l" rtl="0" fontAlgn="base">
              <a:spcBef>
                <a:spcPct val="0"/>
              </a:spcBef>
              <a:spcAft>
                <a:spcPct val="0"/>
              </a:spcAft>
              <a:defRPr sz="2400">
                <a:solidFill>
                  <a:schemeClr val="bg2"/>
                </a:solidFill>
                <a:latin typeface="Verdana" panose="020B0604030504040204" pitchFamily="34" charset="0"/>
              </a:defRPr>
            </a:lvl7pPr>
            <a:lvl8pPr marL="1371600" algn="l" rtl="0" fontAlgn="base">
              <a:spcBef>
                <a:spcPct val="0"/>
              </a:spcBef>
              <a:spcAft>
                <a:spcPct val="0"/>
              </a:spcAft>
              <a:defRPr sz="2400">
                <a:solidFill>
                  <a:schemeClr val="bg2"/>
                </a:solidFill>
                <a:latin typeface="Verdana" panose="020B0604030504040204" pitchFamily="34" charset="0"/>
              </a:defRPr>
            </a:lvl8pPr>
            <a:lvl9pPr marL="1828800" algn="l" rtl="0" fontAlgn="base">
              <a:spcBef>
                <a:spcPct val="0"/>
              </a:spcBef>
              <a:spcAft>
                <a:spcPct val="0"/>
              </a:spcAft>
              <a:defRPr sz="2400">
                <a:solidFill>
                  <a:schemeClr val="bg2"/>
                </a:solidFill>
                <a:latin typeface="Verdana" panose="020B0604030504040204" pitchFamily="34" charset="0"/>
              </a:defRPr>
            </a:lvl9pPr>
          </a:lstStyle>
          <a:p>
            <a:r>
              <a:rPr lang="de-DE" b="0" dirty="0" smtClean="0">
                <a:latin typeface="Arial" panose="020B0604020202020204" pitchFamily="34" charset="0"/>
                <a:cs typeface="Arial" panose="020B0604020202020204" pitchFamily="34" charset="0"/>
              </a:rPr>
              <a:t>Summary IST</a:t>
            </a:r>
            <a:endParaRPr lang="de-DE"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719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95536" y="1412776"/>
            <a:ext cx="8640960" cy="1440160"/>
          </a:xfrm>
        </p:spPr>
        <p:txBody>
          <a:bodyPr/>
          <a:lstStyle/>
          <a:p>
            <a:pPr marL="0" indent="0" algn="ctr"/>
            <a:endParaRPr lang="de-DE" sz="1600" dirty="0" smtClean="0">
              <a:solidFill>
                <a:schemeClr val="tx1"/>
              </a:solidFill>
              <a:latin typeface="Arial" panose="020B0604020202020204" pitchFamily="34" charset="0"/>
              <a:cs typeface="Arial" panose="020B0604020202020204" pitchFamily="34" charset="0"/>
            </a:endParaRPr>
          </a:p>
          <a:p>
            <a:pPr marL="0" indent="0" algn="ctr"/>
            <a:endParaRPr lang="de-DE" sz="1600" dirty="0">
              <a:solidFill>
                <a:schemeClr val="tx1"/>
              </a:solidFill>
              <a:latin typeface="Arial" panose="020B0604020202020204" pitchFamily="34" charset="0"/>
              <a:cs typeface="Arial" panose="020B0604020202020204" pitchFamily="34" charset="0"/>
            </a:endParaRPr>
          </a:p>
          <a:p>
            <a:pPr marL="0" indent="0" algn="ctr"/>
            <a:r>
              <a:rPr lang="de-DE" sz="2400" dirty="0" err="1" smtClean="0">
                <a:solidFill>
                  <a:schemeClr val="tx1"/>
                </a:solidFill>
                <a:latin typeface="Arial" panose="020B0604020202020204" pitchFamily="34" charset="0"/>
                <a:cs typeface="Arial" panose="020B0604020202020204" pitchFamily="34" charset="0"/>
              </a:rPr>
              <a:t>Thank</a:t>
            </a:r>
            <a:r>
              <a:rPr lang="de-DE" sz="2400" dirty="0" smtClean="0">
                <a:solidFill>
                  <a:schemeClr val="tx1"/>
                </a:solidFill>
                <a:latin typeface="Arial" panose="020B0604020202020204" pitchFamily="34" charset="0"/>
                <a:cs typeface="Arial" panose="020B0604020202020204" pitchFamily="34" charset="0"/>
              </a:rPr>
              <a:t> </a:t>
            </a:r>
            <a:r>
              <a:rPr lang="de-DE" sz="2400" dirty="0" err="1" smtClean="0">
                <a:solidFill>
                  <a:schemeClr val="tx1"/>
                </a:solidFill>
                <a:latin typeface="Arial" panose="020B0604020202020204" pitchFamily="34" charset="0"/>
                <a:cs typeface="Arial" panose="020B0604020202020204" pitchFamily="34" charset="0"/>
              </a:rPr>
              <a:t>You</a:t>
            </a:r>
            <a:r>
              <a:rPr lang="de-DE" sz="2400" dirty="0" smtClean="0">
                <a:solidFill>
                  <a:schemeClr val="tx1"/>
                </a:solidFill>
                <a:latin typeface="Arial" panose="020B0604020202020204" pitchFamily="34" charset="0"/>
                <a:cs typeface="Arial" panose="020B0604020202020204" pitchFamily="34" charset="0"/>
              </a:rPr>
              <a:t>!</a:t>
            </a:r>
            <a:endParaRPr lang="de-DE" sz="2400" dirty="0">
              <a:solidFill>
                <a:schemeClr val="tx1"/>
              </a:solidFill>
              <a:latin typeface="Arial" panose="020B0604020202020204" pitchFamily="34" charset="0"/>
              <a:cs typeface="Arial" panose="020B0604020202020204" pitchFamily="34" charset="0"/>
            </a:endParaRPr>
          </a:p>
        </p:txBody>
      </p:sp>
      <p:sp>
        <p:nvSpPr>
          <p:cNvPr id="6" name="Textfeld 5"/>
          <p:cNvSpPr txBox="1"/>
          <p:nvPr/>
        </p:nvSpPr>
        <p:spPr>
          <a:xfrm>
            <a:off x="395536" y="5026466"/>
            <a:ext cx="8136904" cy="1600438"/>
          </a:xfrm>
          <a:prstGeom prst="rect">
            <a:avLst/>
          </a:prstGeom>
          <a:noFill/>
        </p:spPr>
        <p:txBody>
          <a:bodyPr wrap="square" rtlCol="0">
            <a:spAutoFit/>
          </a:bodyPr>
          <a:lstStyle/>
          <a:p>
            <a:pPr defTabSz="266700"/>
            <a:r>
              <a:rPr lang="en-US" sz="1400" b="0" dirty="0" err="1" smtClean="0">
                <a:solidFill>
                  <a:schemeClr val="tx1"/>
                </a:solidFill>
                <a:latin typeface="Arial" panose="020B0604020202020204" pitchFamily="34" charset="0"/>
                <a:cs typeface="Arial" panose="020B0604020202020204" pitchFamily="34" charset="0"/>
              </a:rPr>
              <a:t>Trappmann</a:t>
            </a:r>
            <a:r>
              <a:rPr lang="en-US" sz="1400" b="0" dirty="0">
                <a:solidFill>
                  <a:schemeClr val="tx1"/>
                </a:solidFill>
                <a:latin typeface="Arial" panose="020B0604020202020204" pitchFamily="34" charset="0"/>
                <a:cs typeface="Arial" panose="020B0604020202020204" pitchFamily="34" charset="0"/>
              </a:rPr>
              <a:t>, M., </a:t>
            </a:r>
            <a:r>
              <a:rPr lang="en-US" sz="1400" b="0" dirty="0" err="1">
                <a:solidFill>
                  <a:schemeClr val="tx1"/>
                </a:solidFill>
                <a:latin typeface="Arial" panose="020B0604020202020204" pitchFamily="34" charset="0"/>
                <a:cs typeface="Arial" panose="020B0604020202020204" pitchFamily="34" charset="0"/>
              </a:rPr>
              <a:t>Krumpal</a:t>
            </a:r>
            <a:r>
              <a:rPr lang="en-US" sz="1400" b="0" dirty="0">
                <a:solidFill>
                  <a:schemeClr val="tx1"/>
                </a:solidFill>
                <a:latin typeface="Arial" panose="020B0604020202020204" pitchFamily="34" charset="0"/>
                <a:cs typeface="Arial" panose="020B0604020202020204" pitchFamily="34" charset="0"/>
              </a:rPr>
              <a:t>, I., Kirchner, A. and B. Jann (2014). Item Sum: A New Technique for Asking </a:t>
            </a:r>
            <a:r>
              <a:rPr lang="en-US" sz="1400" b="0" dirty="0" smtClean="0">
                <a:solidFill>
                  <a:schemeClr val="tx1"/>
                </a:solidFill>
                <a:latin typeface="Arial" panose="020B0604020202020204" pitchFamily="34" charset="0"/>
                <a:cs typeface="Arial" panose="020B0604020202020204" pitchFamily="34" charset="0"/>
              </a:rPr>
              <a:t>	Quantitative </a:t>
            </a:r>
            <a:r>
              <a:rPr lang="en-US" sz="1400" b="0" dirty="0">
                <a:solidFill>
                  <a:schemeClr val="tx1"/>
                </a:solidFill>
                <a:latin typeface="Arial" panose="020B0604020202020204" pitchFamily="34" charset="0"/>
                <a:cs typeface="Arial" panose="020B0604020202020204" pitchFamily="34" charset="0"/>
              </a:rPr>
              <a:t>Sensitive Questions. In: Journal of Survey Statistics and Methodology 2(1), </a:t>
            </a:r>
            <a:r>
              <a:rPr lang="en-US" sz="1400" b="0" dirty="0" smtClean="0">
                <a:solidFill>
                  <a:schemeClr val="tx1"/>
                </a:solidFill>
                <a:latin typeface="Arial" panose="020B0604020202020204" pitchFamily="34" charset="0"/>
                <a:cs typeface="Arial" panose="020B0604020202020204" pitchFamily="34" charset="0"/>
              </a:rPr>
              <a:t>	58-	77.</a:t>
            </a:r>
          </a:p>
          <a:p>
            <a:pPr defTabSz="266700"/>
            <a:r>
              <a:rPr lang="en-US" sz="1400" b="0" dirty="0">
                <a:solidFill>
                  <a:schemeClr val="tx1"/>
                </a:solidFill>
                <a:latin typeface="Arial" panose="020B0604020202020204" pitchFamily="34" charset="0"/>
                <a:cs typeface="Arial" panose="020B0604020202020204" pitchFamily="34" charset="0"/>
              </a:rPr>
              <a:t>Hussain, </a:t>
            </a:r>
            <a:r>
              <a:rPr lang="en-US" sz="1400" b="0" dirty="0" err="1">
                <a:solidFill>
                  <a:schemeClr val="tx1"/>
                </a:solidFill>
                <a:latin typeface="Arial" panose="020B0604020202020204" pitchFamily="34" charset="0"/>
                <a:cs typeface="Arial" panose="020B0604020202020204" pitchFamily="34" charset="0"/>
              </a:rPr>
              <a:t>Zawar</a:t>
            </a:r>
            <a:r>
              <a:rPr lang="en-US" sz="1400" b="0" dirty="0">
                <a:solidFill>
                  <a:schemeClr val="tx1"/>
                </a:solidFill>
                <a:latin typeface="Arial" panose="020B0604020202020204" pitchFamily="34" charset="0"/>
                <a:cs typeface="Arial" panose="020B0604020202020204" pitchFamily="34" charset="0"/>
              </a:rPr>
              <a:t>, </a:t>
            </a:r>
            <a:r>
              <a:rPr lang="en-US" sz="1400" b="0" dirty="0" err="1">
                <a:solidFill>
                  <a:schemeClr val="tx1"/>
                </a:solidFill>
                <a:latin typeface="Arial" panose="020B0604020202020204" pitchFamily="34" charset="0"/>
                <a:cs typeface="Arial" panose="020B0604020202020204" pitchFamily="34" charset="0"/>
              </a:rPr>
              <a:t>Naila</a:t>
            </a:r>
            <a:r>
              <a:rPr lang="en-US" sz="1400" b="0" dirty="0">
                <a:solidFill>
                  <a:schemeClr val="tx1"/>
                </a:solidFill>
                <a:latin typeface="Arial" panose="020B0604020202020204" pitchFamily="34" charset="0"/>
                <a:cs typeface="Arial" panose="020B0604020202020204" pitchFamily="34" charset="0"/>
              </a:rPr>
              <a:t> </a:t>
            </a:r>
            <a:r>
              <a:rPr lang="en-US" sz="1400" b="0" dirty="0" err="1">
                <a:solidFill>
                  <a:schemeClr val="tx1"/>
                </a:solidFill>
                <a:latin typeface="Arial" panose="020B0604020202020204" pitchFamily="34" charset="0"/>
                <a:cs typeface="Arial" panose="020B0604020202020204" pitchFamily="34" charset="0"/>
              </a:rPr>
              <a:t>Shabbir</a:t>
            </a:r>
            <a:r>
              <a:rPr lang="en-US" sz="1400" b="0" dirty="0">
                <a:solidFill>
                  <a:schemeClr val="tx1"/>
                </a:solidFill>
                <a:latin typeface="Arial" panose="020B0604020202020204" pitchFamily="34" charset="0"/>
                <a:cs typeface="Arial" panose="020B0604020202020204" pitchFamily="34" charset="0"/>
              </a:rPr>
              <a:t>, and </a:t>
            </a:r>
            <a:r>
              <a:rPr lang="en-US" sz="1400" b="0" dirty="0" err="1">
                <a:solidFill>
                  <a:schemeClr val="tx1"/>
                </a:solidFill>
                <a:latin typeface="Arial" panose="020B0604020202020204" pitchFamily="34" charset="0"/>
                <a:cs typeface="Arial" panose="020B0604020202020204" pitchFamily="34" charset="0"/>
              </a:rPr>
              <a:t>Javid</a:t>
            </a:r>
            <a:r>
              <a:rPr lang="en-US" sz="1400" b="0" dirty="0">
                <a:solidFill>
                  <a:schemeClr val="tx1"/>
                </a:solidFill>
                <a:latin typeface="Arial" panose="020B0604020202020204" pitchFamily="34" charset="0"/>
                <a:cs typeface="Arial" panose="020B0604020202020204" pitchFamily="34" charset="0"/>
              </a:rPr>
              <a:t> </a:t>
            </a:r>
            <a:r>
              <a:rPr lang="en-US" sz="1400" b="0" dirty="0" err="1">
                <a:solidFill>
                  <a:schemeClr val="tx1"/>
                </a:solidFill>
                <a:latin typeface="Arial" panose="020B0604020202020204" pitchFamily="34" charset="0"/>
                <a:cs typeface="Arial" panose="020B0604020202020204" pitchFamily="34" charset="0"/>
              </a:rPr>
              <a:t>Shabbir</a:t>
            </a:r>
            <a:r>
              <a:rPr lang="en-US" sz="1400" b="0" dirty="0">
                <a:solidFill>
                  <a:schemeClr val="tx1"/>
                </a:solidFill>
                <a:latin typeface="Arial" panose="020B0604020202020204" pitchFamily="34" charset="0"/>
                <a:cs typeface="Arial" panose="020B0604020202020204" pitchFamily="34" charset="0"/>
              </a:rPr>
              <a:t> (in press). "An Alternative Item Sum Technique for </a:t>
            </a:r>
            <a:r>
              <a:rPr lang="en-US" sz="1400" b="0" dirty="0" smtClean="0">
                <a:solidFill>
                  <a:schemeClr val="tx1"/>
                </a:solidFill>
                <a:latin typeface="Arial" panose="020B0604020202020204" pitchFamily="34" charset="0"/>
                <a:cs typeface="Arial" panose="020B0604020202020204" pitchFamily="34" charset="0"/>
              </a:rPr>
              <a:t>	Improved </a:t>
            </a:r>
            <a:r>
              <a:rPr lang="en-US" sz="1400" b="0" dirty="0">
                <a:solidFill>
                  <a:schemeClr val="tx1"/>
                </a:solidFill>
                <a:latin typeface="Arial" panose="020B0604020202020204" pitchFamily="34" charset="0"/>
                <a:cs typeface="Arial" panose="020B0604020202020204" pitchFamily="34" charset="0"/>
              </a:rPr>
              <a:t>Estimators of Population Mean in Sensitive Surveys.“ In: </a:t>
            </a:r>
            <a:r>
              <a:rPr lang="en-US" sz="1400" b="0" dirty="0" err="1">
                <a:solidFill>
                  <a:schemeClr val="tx1"/>
                </a:solidFill>
                <a:latin typeface="Arial" panose="020B0604020202020204" pitchFamily="34" charset="0"/>
                <a:cs typeface="Arial" panose="020B0604020202020204" pitchFamily="34" charset="0"/>
              </a:rPr>
              <a:t>Hacettepe</a:t>
            </a:r>
            <a:r>
              <a:rPr lang="en-US" sz="1400" b="0" dirty="0">
                <a:solidFill>
                  <a:schemeClr val="tx1"/>
                </a:solidFill>
                <a:latin typeface="Arial" panose="020B0604020202020204" pitchFamily="34" charset="0"/>
                <a:cs typeface="Arial" panose="020B0604020202020204" pitchFamily="34" charset="0"/>
              </a:rPr>
              <a:t> Journal of </a:t>
            </a:r>
            <a:r>
              <a:rPr lang="en-US" sz="1400" b="0" dirty="0" smtClean="0">
                <a:solidFill>
                  <a:schemeClr val="tx1"/>
                </a:solidFill>
                <a:latin typeface="Arial" panose="020B0604020202020204" pitchFamily="34" charset="0"/>
                <a:cs typeface="Arial" panose="020B0604020202020204" pitchFamily="34" charset="0"/>
              </a:rPr>
              <a:t>	Mathematics </a:t>
            </a:r>
            <a:r>
              <a:rPr lang="en-US" sz="1400" b="0" dirty="0">
                <a:solidFill>
                  <a:schemeClr val="tx1"/>
                </a:solidFill>
                <a:latin typeface="Arial" panose="020B0604020202020204" pitchFamily="34" charset="0"/>
                <a:cs typeface="Arial" panose="020B0604020202020204" pitchFamily="34" charset="0"/>
              </a:rPr>
              <a:t>and Statistics </a:t>
            </a:r>
            <a:endParaRPr lang="de-DE" sz="1400" b="0" dirty="0">
              <a:solidFill>
                <a:schemeClr val="tx1"/>
              </a:solidFill>
              <a:latin typeface="Arial" panose="020B0604020202020204" pitchFamily="34" charset="0"/>
              <a:cs typeface="Arial" panose="020B0604020202020204" pitchFamily="34" charset="0"/>
            </a:endParaRPr>
          </a:p>
          <a:p>
            <a:pPr defTabSz="266700"/>
            <a:r>
              <a:rPr lang="en-US" sz="1400" b="0" dirty="0">
                <a:solidFill>
                  <a:schemeClr val="tx1"/>
                </a:solidFill>
                <a:latin typeface="Arial" panose="020B0604020202020204" pitchFamily="34" charset="0"/>
                <a:cs typeface="Arial" panose="020B0604020202020204" pitchFamily="34" charset="0"/>
              </a:rPr>
              <a:t>Jann, B. (2011): “</a:t>
            </a:r>
            <a:r>
              <a:rPr lang="en-US" sz="1400" b="0" dirty="0" err="1">
                <a:solidFill>
                  <a:schemeClr val="tx1"/>
                </a:solidFill>
                <a:latin typeface="Arial" panose="020B0604020202020204" pitchFamily="34" charset="0"/>
                <a:cs typeface="Arial" panose="020B0604020202020204" pitchFamily="34" charset="0"/>
              </a:rPr>
              <a:t>isreg</a:t>
            </a:r>
            <a:r>
              <a:rPr lang="en-US" sz="1400" b="0" dirty="0">
                <a:solidFill>
                  <a:schemeClr val="tx1"/>
                </a:solidFill>
                <a:latin typeface="Arial" panose="020B0604020202020204" pitchFamily="34" charset="0"/>
                <a:cs typeface="Arial" panose="020B0604020202020204" pitchFamily="34" charset="0"/>
              </a:rPr>
              <a:t>: Stata module to estimate a regression for item sum data” Unpublished.</a:t>
            </a:r>
          </a:p>
          <a:p>
            <a:pPr defTabSz="266700"/>
            <a:endParaRPr lang="en-US" sz="1400" b="0" dirty="0">
              <a:solidFill>
                <a:schemeClr val="tx1"/>
              </a:solidFill>
              <a:latin typeface="Arial" panose="020B0604020202020204" pitchFamily="34" charset="0"/>
              <a:cs typeface="Arial" panose="020B0604020202020204" pitchFamily="34" charset="0"/>
            </a:endParaRPr>
          </a:p>
        </p:txBody>
      </p:sp>
      <p:sp>
        <p:nvSpPr>
          <p:cNvPr id="3" name="Textfeld 2"/>
          <p:cNvSpPr txBox="1"/>
          <p:nvPr/>
        </p:nvSpPr>
        <p:spPr>
          <a:xfrm>
            <a:off x="683568" y="2852936"/>
            <a:ext cx="8208912" cy="1200329"/>
          </a:xfrm>
          <a:prstGeom prst="rect">
            <a:avLst/>
          </a:prstGeom>
          <a:noFill/>
        </p:spPr>
        <p:txBody>
          <a:bodyPr wrap="square" rtlCol="0">
            <a:spAutoFit/>
          </a:bodyPr>
          <a:lstStyle/>
          <a:p>
            <a:r>
              <a:rPr lang="de-DE" sz="1800" dirty="0" err="1" smtClean="0">
                <a:solidFill>
                  <a:schemeClr val="tx1"/>
                </a:solidFill>
                <a:latin typeface="Arial" panose="020B0604020202020204" pitchFamily="34" charset="0"/>
                <a:cs typeface="Arial" panose="020B0604020202020204" pitchFamily="34" charset="0"/>
              </a:rPr>
              <a:t>By</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interest</a:t>
            </a:r>
            <a:r>
              <a:rPr lang="de-DE" sz="1800" dirty="0" smtClean="0">
                <a:solidFill>
                  <a:schemeClr val="tx1"/>
                </a:solidFill>
                <a:latin typeface="Arial" panose="020B0604020202020204" pitchFamily="34" charset="0"/>
                <a:cs typeface="Arial" panose="020B0604020202020204" pitchFamily="34" charset="0"/>
              </a:rPr>
              <a:t> in </a:t>
            </a:r>
            <a:r>
              <a:rPr lang="de-DE" sz="1800" dirty="0" err="1" smtClean="0">
                <a:solidFill>
                  <a:schemeClr val="tx1"/>
                </a:solidFill>
                <a:latin typeface="Arial" panose="020B0604020202020204" pitchFamily="34" charset="0"/>
                <a:cs typeface="Arial" panose="020B0604020202020204" pitchFamily="34" charset="0"/>
              </a:rPr>
              <a:t>the</a:t>
            </a:r>
            <a:r>
              <a:rPr lang="de-DE" sz="1800" dirty="0" smtClean="0">
                <a:solidFill>
                  <a:schemeClr val="tx1"/>
                </a:solidFill>
                <a:latin typeface="Arial" panose="020B0604020202020204" pitchFamily="34" charset="0"/>
                <a:cs typeface="Arial" panose="020B0604020202020204" pitchFamily="34" charset="0"/>
              </a:rPr>
              <a:t> …</a:t>
            </a:r>
          </a:p>
          <a:p>
            <a:pPr indent="177800" defTabSz="762000"/>
            <a:r>
              <a:rPr lang="de-DE" sz="1800" dirty="0" smtClean="0">
                <a:solidFill>
                  <a:schemeClr val="tx1"/>
                </a:solidFill>
                <a:latin typeface="Arial" panose="020B0604020202020204" pitchFamily="34" charset="0"/>
                <a:cs typeface="Arial" panose="020B0604020202020204" pitchFamily="34" charset="0"/>
              </a:rPr>
              <a:t>… ICT </a:t>
            </a:r>
            <a:r>
              <a:rPr lang="de-DE" sz="1800" dirty="0" err="1" smtClean="0">
                <a:solidFill>
                  <a:schemeClr val="tx1"/>
                </a:solidFill>
                <a:latin typeface="Arial" panose="020B0604020202020204" pitchFamily="34" charset="0"/>
                <a:cs typeface="Arial" panose="020B0604020202020204" pitchFamily="34" charset="0"/>
              </a:rPr>
              <a:t>review</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contact</a:t>
            </a:r>
            <a:r>
              <a:rPr lang="de-DE" sz="1800" dirty="0" smtClean="0">
                <a:solidFill>
                  <a:schemeClr val="tx1"/>
                </a:solidFill>
                <a:latin typeface="Arial" panose="020B0604020202020204" pitchFamily="34" charset="0"/>
                <a:cs typeface="Arial" panose="020B0604020202020204" pitchFamily="34" charset="0"/>
              </a:rPr>
              <a:t>: 	</a:t>
            </a:r>
            <a:r>
              <a:rPr lang="de-DE" sz="1800" dirty="0" smtClean="0">
                <a:solidFill>
                  <a:schemeClr val="tx1"/>
                </a:solidFill>
                <a:latin typeface="Arial" panose="020B0604020202020204" pitchFamily="34" charset="0"/>
                <a:cs typeface="Arial" panose="020B0604020202020204" pitchFamily="34" charset="0"/>
                <a:hlinkClick r:id="rId3"/>
              </a:rPr>
              <a:t>hagen.von_hermanni@tu-dresden.de</a:t>
            </a:r>
            <a:endParaRPr lang="de-DE" sz="1800" dirty="0" smtClean="0">
              <a:solidFill>
                <a:schemeClr val="tx1"/>
              </a:solidFill>
              <a:latin typeface="Arial" panose="020B0604020202020204" pitchFamily="34" charset="0"/>
              <a:cs typeface="Arial" panose="020B0604020202020204" pitchFamily="34" charset="0"/>
            </a:endParaRPr>
          </a:p>
          <a:p>
            <a:pPr indent="177800" defTabSz="1016000"/>
            <a:r>
              <a:rPr lang="de-DE" sz="1800" dirty="0" smtClean="0">
                <a:solidFill>
                  <a:schemeClr val="tx1"/>
                </a:solidFill>
                <a:latin typeface="Arial" panose="020B0604020202020204" pitchFamily="34" charset="0"/>
                <a:cs typeface="Arial" panose="020B0604020202020204" pitchFamily="34" charset="0"/>
              </a:rPr>
              <a:t>… IST </a:t>
            </a:r>
            <a:r>
              <a:rPr lang="de-DE" sz="1800" dirty="0" err="1" smtClean="0">
                <a:solidFill>
                  <a:schemeClr val="tx1"/>
                </a:solidFill>
                <a:latin typeface="Arial" panose="020B0604020202020204" pitchFamily="34" charset="0"/>
                <a:cs typeface="Arial" panose="020B0604020202020204" pitchFamily="34" charset="0"/>
              </a:rPr>
              <a:t>study</a:t>
            </a:r>
            <a:r>
              <a:rPr lang="de-DE" sz="1800" dirty="0" smtClean="0">
                <a:solidFill>
                  <a:schemeClr val="tx1"/>
                </a:solidFill>
                <a:latin typeface="Arial" panose="020B0604020202020204" pitchFamily="34" charset="0"/>
                <a:cs typeface="Arial" panose="020B0604020202020204" pitchFamily="34" charset="0"/>
              </a:rPr>
              <a:t> </a:t>
            </a:r>
            <a:r>
              <a:rPr lang="de-DE" sz="1800" dirty="0" err="1" smtClean="0">
                <a:solidFill>
                  <a:schemeClr val="tx1"/>
                </a:solidFill>
                <a:latin typeface="Arial" panose="020B0604020202020204" pitchFamily="34" charset="0"/>
                <a:cs typeface="Arial" panose="020B0604020202020204" pitchFamily="34" charset="0"/>
              </a:rPr>
              <a:t>contact</a:t>
            </a:r>
            <a:r>
              <a:rPr lang="de-DE" sz="1800" dirty="0" smtClean="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hlinkClick r:id="rId4"/>
              </a:rPr>
              <a:t>mark.trappmann@iab.de</a:t>
            </a:r>
            <a:endParaRPr lang="en-US" sz="1800" dirty="0">
              <a:solidFill>
                <a:schemeClr val="tx1"/>
              </a:solidFill>
              <a:latin typeface="Arial" panose="020B0604020202020204" pitchFamily="34" charset="0"/>
              <a:cs typeface="Arial" panose="020B0604020202020204" pitchFamily="34" charset="0"/>
            </a:endParaRPr>
          </a:p>
          <a:p>
            <a:endParaRPr lang="en-US" sz="1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2355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marL="0" indent="0"/>
            <a:endParaRPr lang="de-DE" dirty="0" smtClean="0"/>
          </a:p>
          <a:p>
            <a:pPr>
              <a:buAutoNum type="arabicPeriod"/>
            </a:pPr>
            <a:endParaRPr lang="de-DE" dirty="0" smtClean="0"/>
          </a:p>
          <a:p>
            <a:pPr>
              <a:buAutoNum type="arabicPeriod"/>
            </a:pPr>
            <a:endParaRPr lang="de-DE" dirty="0"/>
          </a:p>
        </p:txBody>
      </p:sp>
      <p:sp>
        <p:nvSpPr>
          <p:cNvPr id="5" name="Content Placeholder 1"/>
          <p:cNvSpPr txBox="1">
            <a:spLocks/>
          </p:cNvSpPr>
          <p:nvPr/>
        </p:nvSpPr>
        <p:spPr bwMode="auto">
          <a:xfrm>
            <a:off x="457200" y="1412776"/>
            <a:ext cx="822960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1400" kern="1200">
                <a:solidFill>
                  <a:srgbClr val="001D4B"/>
                </a:solidFill>
                <a:latin typeface="+mn-lt"/>
                <a:ea typeface="+mn-ea"/>
                <a:cs typeface="+mn-cs"/>
              </a:defRPr>
            </a:lvl1pPr>
            <a:lvl2pPr marL="742950" indent="-285750" algn="l" rtl="0" eaLnBrk="0" fontAlgn="base" hangingPunct="0">
              <a:spcBef>
                <a:spcPct val="20000"/>
              </a:spcBef>
              <a:spcAft>
                <a:spcPct val="0"/>
              </a:spcAft>
              <a:defRPr sz="1400" kern="1200">
                <a:solidFill>
                  <a:srgbClr val="001D4B"/>
                </a:solidFill>
                <a:latin typeface="+mn-lt"/>
                <a:ea typeface="+mn-ea"/>
                <a:cs typeface="+mn-cs"/>
              </a:defRPr>
            </a:lvl2pPr>
            <a:lvl3pPr marL="1143000" indent="-228600" algn="l" rtl="0" eaLnBrk="0" fontAlgn="base" hangingPunct="0">
              <a:spcBef>
                <a:spcPct val="20000"/>
              </a:spcBef>
              <a:spcAft>
                <a:spcPct val="0"/>
              </a:spcAft>
              <a:defRPr sz="1400" kern="1200">
                <a:solidFill>
                  <a:srgbClr val="001D4B"/>
                </a:solidFill>
                <a:latin typeface="+mn-lt"/>
                <a:ea typeface="+mn-ea"/>
                <a:cs typeface="+mn-cs"/>
              </a:defRPr>
            </a:lvl3pPr>
            <a:lvl4pPr marL="1600200" indent="-228600" algn="l" rtl="0" eaLnBrk="0" fontAlgn="base" hangingPunct="0">
              <a:spcBef>
                <a:spcPct val="20000"/>
              </a:spcBef>
              <a:spcAft>
                <a:spcPct val="0"/>
              </a:spcAft>
              <a:defRPr sz="1400" kern="1200">
                <a:solidFill>
                  <a:srgbClr val="001D4B"/>
                </a:solidFill>
                <a:latin typeface="+mn-lt"/>
                <a:ea typeface="+mn-ea"/>
                <a:cs typeface="+mn-cs"/>
              </a:defRPr>
            </a:lvl4pPr>
            <a:lvl5pPr marL="2057400" indent="-228600" algn="l" rtl="0" eaLnBrk="0" fontAlgn="base" hangingPunct="0">
              <a:spcBef>
                <a:spcPct val="20000"/>
              </a:spcBef>
              <a:spcAft>
                <a:spcPct val="0"/>
              </a:spcAft>
              <a:defRPr sz="1400" kern="1200">
                <a:solidFill>
                  <a:srgbClr val="001D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12750" lvl="2" indent="-285750">
              <a:buFont typeface="Arial" panose="020B0604020202020204" pitchFamily="34" charset="0"/>
              <a:buChar char="•"/>
            </a:pPr>
            <a:r>
              <a:rPr lang="en-GB" sz="1600" b="0" dirty="0">
                <a:latin typeface="Arial" panose="020B0604020202020204" pitchFamily="34" charset="0"/>
                <a:cs typeface="Arial" panose="020B0604020202020204" pitchFamily="34" charset="0"/>
              </a:rPr>
              <a:t>Meta- Analysis of the ICT by </a:t>
            </a:r>
            <a:r>
              <a:rPr lang="en-GB" sz="1600" b="0" dirty="0" err="1">
                <a:latin typeface="Arial" panose="020B0604020202020204" pitchFamily="34" charset="0"/>
                <a:cs typeface="Arial" panose="020B0604020202020204" pitchFamily="34" charset="0"/>
              </a:rPr>
              <a:t>Tourangeau</a:t>
            </a:r>
            <a:r>
              <a:rPr lang="en-GB" sz="1600" b="0" dirty="0">
                <a:latin typeface="Arial" panose="020B0604020202020204" pitchFamily="34" charset="0"/>
                <a:cs typeface="Arial" panose="020B0604020202020204" pitchFamily="34" charset="0"/>
              </a:rPr>
              <a:t> &amp; Yan (2007):</a:t>
            </a:r>
          </a:p>
          <a:p>
            <a:pPr marL="628650" lvl="3"/>
            <a:r>
              <a:rPr lang="en-GB" sz="1600" b="0" dirty="0" smtClean="0">
                <a:latin typeface="Arial" panose="020B0604020202020204" pitchFamily="34" charset="0"/>
                <a:cs typeface="Arial" panose="020B0604020202020204" pitchFamily="34" charset="0"/>
              </a:rPr>
              <a:t>Overall effect not significant (n=7)</a:t>
            </a:r>
          </a:p>
          <a:p>
            <a:pPr marL="628650" lvl="3"/>
            <a:r>
              <a:rPr lang="en-GB" sz="1600" b="0" dirty="0" smtClean="0">
                <a:latin typeface="Arial" panose="020B0604020202020204" pitchFamily="34" charset="0"/>
                <a:cs typeface="Arial" panose="020B0604020202020204" pitchFamily="34" charset="0"/>
              </a:rPr>
              <a:t>“</a:t>
            </a:r>
            <a:r>
              <a:rPr lang="en-US" sz="1600" b="0" dirty="0" smtClean="0">
                <a:latin typeface="Arial" panose="020B0604020202020204" pitchFamily="34" charset="0"/>
                <a:cs typeface="Arial" panose="020B0604020202020204" pitchFamily="34" charset="0"/>
              </a:rPr>
              <a:t>undergraduate samples tended to yield positive </a:t>
            </a:r>
            <a:r>
              <a:rPr lang="de-DE" sz="1600" b="0" dirty="0" err="1" smtClean="0">
                <a:latin typeface="Arial" panose="020B0604020202020204" pitchFamily="34" charset="0"/>
                <a:cs typeface="Arial" panose="020B0604020202020204" pitchFamily="34" charset="0"/>
              </a:rPr>
              <a:t>results</a:t>
            </a:r>
            <a:r>
              <a:rPr lang="de-DE" sz="1600" b="0" dirty="0" smtClean="0">
                <a:latin typeface="Arial" panose="020B0604020202020204" pitchFamily="34" charset="0"/>
                <a:cs typeface="Arial" panose="020B0604020202020204" pitchFamily="34" charset="0"/>
              </a:rPr>
              <a:t> […] </a:t>
            </a:r>
            <a:r>
              <a:rPr lang="en-US" sz="1600" b="0" dirty="0" smtClean="0">
                <a:latin typeface="Arial" panose="020B0604020202020204" pitchFamily="34" charset="0"/>
                <a:cs typeface="Arial" panose="020B0604020202020204" pitchFamily="34" charset="0"/>
              </a:rPr>
              <a:t>general population survey received clearly negative results.” (</a:t>
            </a:r>
            <a:r>
              <a:rPr lang="en-US" sz="1600" b="0" dirty="0" err="1" smtClean="0">
                <a:latin typeface="Arial" panose="020B0604020202020204" pitchFamily="34" charset="0"/>
                <a:cs typeface="Arial" panose="020B0604020202020204" pitchFamily="34" charset="0"/>
              </a:rPr>
              <a:t>ebd</a:t>
            </a:r>
            <a:r>
              <a:rPr lang="en-US" sz="1600" b="0" dirty="0" smtClean="0">
                <a:latin typeface="Arial" panose="020B0604020202020204" pitchFamily="34" charset="0"/>
                <a:cs typeface="Arial" panose="020B0604020202020204" pitchFamily="34" charset="0"/>
              </a:rPr>
              <a:t>: 873)</a:t>
            </a:r>
            <a:endParaRPr lang="de-DE" sz="1600" b="0" dirty="0" smtClean="0">
              <a:latin typeface="Arial" panose="020B0604020202020204" pitchFamily="34" charset="0"/>
              <a:cs typeface="Arial" panose="020B0604020202020204" pitchFamily="34" charset="0"/>
            </a:endParaRPr>
          </a:p>
          <a:p>
            <a:pPr marL="628650" lvl="3"/>
            <a:r>
              <a:rPr lang="en-GB" sz="1600" b="0" dirty="0" smtClean="0">
                <a:latin typeface="Arial" panose="020B0604020202020204" pitchFamily="34" charset="0"/>
                <a:cs typeface="Arial" panose="020B0604020202020204" pitchFamily="34" charset="0"/>
              </a:rPr>
              <a:t>“</a:t>
            </a:r>
            <a:r>
              <a:rPr lang="en-US" sz="1600" b="0" dirty="0" smtClean="0">
                <a:latin typeface="Arial" panose="020B0604020202020204" pitchFamily="34" charset="0"/>
                <a:cs typeface="Arial" panose="020B0604020202020204" pitchFamily="34" charset="0"/>
              </a:rPr>
              <a:t>no evidence of publication bias” (</a:t>
            </a:r>
            <a:r>
              <a:rPr lang="en-US" sz="1600" b="0" dirty="0" err="1" smtClean="0">
                <a:latin typeface="Arial" panose="020B0604020202020204" pitchFamily="34" charset="0"/>
                <a:cs typeface="Arial" panose="020B0604020202020204" pitchFamily="34" charset="0"/>
              </a:rPr>
              <a:t>ebd</a:t>
            </a:r>
            <a:r>
              <a:rPr lang="en-US" sz="1600" b="0" dirty="0" smtClean="0">
                <a:latin typeface="Arial" panose="020B0604020202020204" pitchFamily="34" charset="0"/>
                <a:cs typeface="Arial" panose="020B0604020202020204" pitchFamily="34" charset="0"/>
              </a:rPr>
              <a:t>)</a:t>
            </a:r>
          </a:p>
          <a:p>
            <a:pPr marL="628650" lvl="3"/>
            <a:endParaRPr lang="de-DE" sz="1600" b="0" dirty="0" smtClean="0">
              <a:latin typeface="Arial" panose="020B0604020202020204" pitchFamily="34" charset="0"/>
              <a:cs typeface="Arial" panose="020B0604020202020204" pitchFamily="34" charset="0"/>
            </a:endParaRPr>
          </a:p>
          <a:p>
            <a:pPr marL="412750" lvl="2" indent="-285750">
              <a:buFont typeface="Arial" panose="020B0604020202020204" pitchFamily="34" charset="0"/>
              <a:buChar char="•"/>
            </a:pPr>
            <a:r>
              <a:rPr lang="de-DE" sz="1600" b="0" dirty="0">
                <a:latin typeface="Arial" panose="020B0604020202020204" pitchFamily="34" charset="0"/>
                <a:cs typeface="Arial" panose="020B0604020202020204" pitchFamily="34" charset="0"/>
              </a:rPr>
              <a:t>Holbrook &amp; </a:t>
            </a:r>
            <a:r>
              <a:rPr lang="de-DE" sz="1600" b="0" dirty="0" err="1">
                <a:latin typeface="Arial" panose="020B0604020202020204" pitchFamily="34" charset="0"/>
                <a:cs typeface="Arial" panose="020B0604020202020204" pitchFamily="34" charset="0"/>
              </a:rPr>
              <a:t>Krosnick</a:t>
            </a:r>
            <a:r>
              <a:rPr lang="de-DE" sz="1600" b="0" dirty="0">
                <a:latin typeface="Arial" panose="020B0604020202020204" pitchFamily="34" charset="0"/>
                <a:cs typeface="Arial" panose="020B0604020202020204" pitchFamily="34" charset="0"/>
              </a:rPr>
              <a:t> (2010) </a:t>
            </a:r>
            <a:r>
              <a:rPr lang="de-DE" sz="1600" b="0" dirty="0" err="1">
                <a:latin typeface="Arial" panose="020B0604020202020204" pitchFamily="34" charset="0"/>
                <a:cs typeface="Arial" panose="020B0604020202020204" pitchFamily="34" charset="0"/>
              </a:rPr>
              <a:t>reviewed</a:t>
            </a:r>
            <a:r>
              <a:rPr lang="de-DE" sz="1600" b="0" dirty="0">
                <a:latin typeface="Arial" panose="020B0604020202020204" pitchFamily="34" charset="0"/>
                <a:cs typeface="Arial" panose="020B0604020202020204" pitchFamily="34" charset="0"/>
              </a:rPr>
              <a:t>:</a:t>
            </a:r>
          </a:p>
          <a:p>
            <a:pPr marL="628650" lvl="3"/>
            <a:r>
              <a:rPr lang="de-DE" sz="1600" b="0" dirty="0" smtClean="0">
                <a:latin typeface="Arial" panose="020B0604020202020204" pitchFamily="34" charset="0"/>
                <a:cs typeface="Arial" panose="020B0604020202020204" pitchFamily="34" charset="0"/>
              </a:rPr>
              <a:t>„</a:t>
            </a:r>
            <a:r>
              <a:rPr lang="en-US" sz="1600" b="0" dirty="0" smtClean="0">
                <a:latin typeface="Arial" panose="020B0604020202020204" pitchFamily="34" charset="0"/>
                <a:cs typeface="Arial" panose="020B0604020202020204" pitchFamily="34" charset="0"/>
              </a:rPr>
              <a:t>only two studies […] found no difference” (</a:t>
            </a:r>
            <a:r>
              <a:rPr lang="en-US" sz="1600" b="0" dirty="0" err="1" smtClean="0">
                <a:latin typeface="Arial" panose="020B0604020202020204" pitchFamily="34" charset="0"/>
                <a:cs typeface="Arial" panose="020B0604020202020204" pitchFamily="34" charset="0"/>
              </a:rPr>
              <a:t>ebd</a:t>
            </a:r>
            <a:r>
              <a:rPr lang="en-US" sz="1600" b="0" dirty="0" smtClean="0">
                <a:latin typeface="Arial" panose="020B0604020202020204" pitchFamily="34" charset="0"/>
                <a:cs typeface="Arial" panose="020B0604020202020204" pitchFamily="34" charset="0"/>
              </a:rPr>
              <a:t>: 45)</a:t>
            </a:r>
          </a:p>
          <a:p>
            <a:pPr marL="628650" lvl="3"/>
            <a:r>
              <a:rPr lang="en-US" sz="1600" b="0" dirty="0" smtClean="0">
                <a:latin typeface="Arial" panose="020B0604020202020204" pitchFamily="34" charset="0"/>
                <a:cs typeface="Arial" panose="020B0604020202020204" pitchFamily="34" charset="0"/>
              </a:rPr>
              <a:t>“Combining across all past studies, the ICT yielded significantly higher prevalence estimates of undesirable behaviors and attitudes than did direct self-report measures in 63 percent of forty-eight comparisons, much more than would be expected by chance alone.” (</a:t>
            </a:r>
            <a:r>
              <a:rPr lang="en-US" sz="1600" b="0" dirty="0" err="1" smtClean="0">
                <a:latin typeface="Arial" panose="020B0604020202020204" pitchFamily="34" charset="0"/>
                <a:cs typeface="Arial" panose="020B0604020202020204" pitchFamily="34" charset="0"/>
              </a:rPr>
              <a:t>ebd</a:t>
            </a:r>
            <a:r>
              <a:rPr lang="en-US" sz="1600" b="0" dirty="0" smtClean="0">
                <a:latin typeface="Arial" panose="020B0604020202020204" pitchFamily="34" charset="0"/>
                <a:cs typeface="Arial" panose="020B0604020202020204" pitchFamily="34" charset="0"/>
              </a:rPr>
              <a:t>)</a:t>
            </a:r>
          </a:p>
          <a:p>
            <a:pPr marL="628650" lvl="3"/>
            <a:endParaRPr lang="en-US" sz="1600" b="0" dirty="0" smtClean="0">
              <a:latin typeface="Arial" panose="020B0604020202020204" pitchFamily="34" charset="0"/>
              <a:cs typeface="Arial" panose="020B0604020202020204" pitchFamily="34" charset="0"/>
            </a:endParaRPr>
          </a:p>
          <a:p>
            <a:pPr marL="412750" lvl="2" indent="-285750">
              <a:buFont typeface="Arial" panose="020B0604020202020204" pitchFamily="34" charset="0"/>
              <a:buChar char="•"/>
            </a:pPr>
            <a:r>
              <a:rPr lang="en-US" sz="1600" b="0" dirty="0" err="1">
                <a:latin typeface="Arial" panose="020B0604020202020204" pitchFamily="34" charset="0"/>
                <a:cs typeface="Arial" panose="020B0604020202020204" pitchFamily="34" charset="0"/>
              </a:rPr>
              <a:t>Wolter</a:t>
            </a:r>
            <a:r>
              <a:rPr lang="en-US" sz="1600" b="0" dirty="0">
                <a:latin typeface="Arial" panose="020B0604020202020204" pitchFamily="34" charset="0"/>
                <a:cs typeface="Arial" panose="020B0604020202020204" pitchFamily="34" charset="0"/>
              </a:rPr>
              <a:t> &amp; </a:t>
            </a:r>
            <a:r>
              <a:rPr lang="en-US" sz="1600" b="0" dirty="0" err="1">
                <a:latin typeface="Arial" panose="020B0604020202020204" pitchFamily="34" charset="0"/>
                <a:cs typeface="Arial" panose="020B0604020202020204" pitchFamily="34" charset="0"/>
              </a:rPr>
              <a:t>Laier</a:t>
            </a:r>
            <a:r>
              <a:rPr lang="en-US" sz="1600" b="0" dirty="0">
                <a:latin typeface="Arial" panose="020B0604020202020204" pitchFamily="34" charset="0"/>
                <a:cs typeface="Arial" panose="020B0604020202020204" pitchFamily="34" charset="0"/>
              </a:rPr>
              <a:t> (2014): </a:t>
            </a:r>
          </a:p>
          <a:p>
            <a:pPr marL="628650" lvl="3"/>
            <a:r>
              <a:rPr lang="en-US" sz="1600" b="0" dirty="0">
                <a:latin typeface="Arial" panose="020B0604020202020204" pitchFamily="34" charset="0"/>
                <a:cs typeface="Arial" panose="020B0604020202020204" pitchFamily="34" charset="0"/>
              </a:rPr>
              <a:t>“Overall, we can conclude that the usefulness </a:t>
            </a:r>
            <a:r>
              <a:rPr lang="en-US" sz="1600" b="0" dirty="0" smtClean="0">
                <a:latin typeface="Arial" panose="020B0604020202020204" pitchFamily="34" charset="0"/>
                <a:cs typeface="Arial" panose="020B0604020202020204" pitchFamily="34" charset="0"/>
              </a:rPr>
              <a:t>of ICT </a:t>
            </a:r>
            <a:r>
              <a:rPr lang="en-US" sz="1600" b="0" dirty="0">
                <a:latin typeface="Arial" panose="020B0604020202020204" pitchFamily="34" charset="0"/>
                <a:cs typeface="Arial" panose="020B0604020202020204" pitchFamily="34" charset="0"/>
              </a:rPr>
              <a:t>in eliciting more valid estimates than DQ with </a:t>
            </a:r>
            <a:r>
              <a:rPr lang="en-US" sz="1600" b="0" dirty="0" smtClean="0">
                <a:latin typeface="Arial" panose="020B0604020202020204" pitchFamily="34" charset="0"/>
                <a:cs typeface="Arial" panose="020B0604020202020204" pitchFamily="34" charset="0"/>
              </a:rPr>
              <a:t>respect to </a:t>
            </a:r>
            <a:r>
              <a:rPr lang="en-US" sz="1600" b="0" dirty="0">
                <a:latin typeface="Arial" panose="020B0604020202020204" pitchFamily="34" charset="0"/>
                <a:cs typeface="Arial" panose="020B0604020202020204" pitchFamily="34" charset="0"/>
              </a:rPr>
              <a:t>self-reported delinquency has not yet been evaluated </a:t>
            </a:r>
            <a:r>
              <a:rPr lang="en-US" sz="1600" b="0" dirty="0" smtClean="0">
                <a:latin typeface="Arial" panose="020B0604020202020204" pitchFamily="34" charset="0"/>
                <a:cs typeface="Arial" panose="020B0604020202020204" pitchFamily="34" charset="0"/>
              </a:rPr>
              <a:t>and </a:t>
            </a:r>
            <a:r>
              <a:rPr lang="de-DE" sz="1600" b="0" dirty="0" err="1" smtClean="0">
                <a:latin typeface="Arial" panose="020B0604020202020204" pitchFamily="34" charset="0"/>
                <a:cs typeface="Arial" panose="020B0604020202020204" pitchFamily="34" charset="0"/>
              </a:rPr>
              <a:t>ascertained</a:t>
            </a:r>
            <a:r>
              <a:rPr lang="de-DE" sz="1600" b="0" dirty="0" smtClean="0">
                <a:latin typeface="Arial" panose="020B0604020202020204" pitchFamily="34" charset="0"/>
                <a:cs typeface="Arial" panose="020B0604020202020204" pitchFamily="34" charset="0"/>
              </a:rPr>
              <a:t> </a:t>
            </a:r>
            <a:r>
              <a:rPr lang="de-DE" sz="1600" b="0" dirty="0" err="1" smtClean="0">
                <a:latin typeface="Arial" panose="020B0604020202020204" pitchFamily="34" charset="0"/>
                <a:cs typeface="Arial" panose="020B0604020202020204" pitchFamily="34" charset="0"/>
              </a:rPr>
              <a:t>sufficiently</a:t>
            </a:r>
            <a:r>
              <a:rPr lang="de-DE" sz="1600" b="0" dirty="0" smtClean="0">
                <a:latin typeface="Arial" panose="020B0604020202020204" pitchFamily="34" charset="0"/>
                <a:cs typeface="Arial" panose="020B0604020202020204" pitchFamily="34" charset="0"/>
              </a:rPr>
              <a:t>.“ (158)</a:t>
            </a:r>
            <a:endParaRPr lang="en-US" sz="1600" b="0" dirty="0">
              <a:latin typeface="Arial" panose="020B0604020202020204" pitchFamily="34" charset="0"/>
              <a:cs typeface="Arial" panose="020B0604020202020204" pitchFamily="34" charset="0"/>
            </a:endParaRPr>
          </a:p>
          <a:p>
            <a:endParaRPr lang="en-US" sz="1600" b="0" dirty="0">
              <a:latin typeface="Arial" panose="020B0604020202020204" pitchFamily="34" charset="0"/>
              <a:cs typeface="Arial" panose="020B0604020202020204" pitchFamily="34" charset="0"/>
            </a:endParaRPr>
          </a:p>
        </p:txBody>
      </p:sp>
      <p:sp>
        <p:nvSpPr>
          <p:cNvPr id="6" name="Title 2"/>
          <p:cNvSpPr>
            <a:spLocks noGrp="1"/>
          </p:cNvSpPr>
          <p:nvPr>
            <p:ph type="title"/>
          </p:nvPr>
        </p:nvSpPr>
        <p:spPr>
          <a:xfrm>
            <a:off x="1979712" y="332656"/>
            <a:ext cx="8229600" cy="504056"/>
          </a:xfrm>
        </p:spPr>
        <p:txBody>
          <a:bodyPr/>
          <a:lstStyle/>
          <a:p>
            <a:r>
              <a:rPr lang="en-GB" sz="2600" dirty="0" smtClean="0">
                <a:latin typeface="Tahoma" pitchFamily="34" charset="0"/>
                <a:ea typeface="Tahoma" pitchFamily="34" charset="0"/>
                <a:cs typeface="Tahoma" pitchFamily="34" charset="0"/>
              </a:rPr>
              <a:t>Former systematic reviews</a:t>
            </a:r>
            <a:endParaRPr lang="en-GB" sz="26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774259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marL="0" indent="0"/>
            <a:endParaRPr lang="de-DE" dirty="0" smtClean="0"/>
          </a:p>
          <a:p>
            <a:pPr>
              <a:buAutoNum type="arabicPeriod"/>
            </a:pPr>
            <a:endParaRPr lang="de-DE" dirty="0" smtClean="0"/>
          </a:p>
          <a:p>
            <a:pPr>
              <a:buAutoNum type="arabicPeriod"/>
            </a:pPr>
            <a:endParaRPr lang="de-DE" dirty="0"/>
          </a:p>
        </p:txBody>
      </p:sp>
      <p:pic>
        <p:nvPicPr>
          <p:cNvPr id="4" name="Grafik 3"/>
          <p:cNvPicPr>
            <a:picLocks noChangeAspect="1"/>
          </p:cNvPicPr>
          <p:nvPr/>
        </p:nvPicPr>
        <p:blipFill>
          <a:blip r:embed="rId3"/>
          <a:stretch>
            <a:fillRect/>
          </a:stretch>
        </p:blipFill>
        <p:spPr>
          <a:xfrm>
            <a:off x="2195736" y="340745"/>
            <a:ext cx="6481882" cy="6489363"/>
          </a:xfrm>
          <a:prstGeom prst="rect">
            <a:avLst/>
          </a:prstGeom>
        </p:spPr>
      </p:pic>
    </p:spTree>
    <p:extLst>
      <p:ext uri="{BB962C8B-B14F-4D97-AF65-F5344CB8AC3E}">
        <p14:creationId xmlns:p14="http://schemas.microsoft.com/office/powerpoint/2010/main" val="37733922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marL="0" indent="0"/>
            <a:endParaRPr lang="de-DE" dirty="0" smtClean="0"/>
          </a:p>
          <a:p>
            <a:pPr>
              <a:buAutoNum type="arabicPeriod"/>
            </a:pPr>
            <a:endParaRPr lang="de-DE" dirty="0" smtClean="0"/>
          </a:p>
          <a:p>
            <a:pPr>
              <a:buAutoNum type="arabicPeriod"/>
            </a:pPr>
            <a:endParaRPr lang="de-DE" dirty="0"/>
          </a:p>
        </p:txBody>
      </p:sp>
      <p:pic>
        <p:nvPicPr>
          <p:cNvPr id="3" name="Grafik 2"/>
          <p:cNvPicPr>
            <a:picLocks noChangeAspect="1"/>
          </p:cNvPicPr>
          <p:nvPr/>
        </p:nvPicPr>
        <p:blipFill>
          <a:blip r:embed="rId3"/>
          <a:stretch>
            <a:fillRect/>
          </a:stretch>
        </p:blipFill>
        <p:spPr>
          <a:xfrm>
            <a:off x="2033573" y="529749"/>
            <a:ext cx="7104161" cy="6305262"/>
          </a:xfrm>
          <a:prstGeom prst="rect">
            <a:avLst/>
          </a:prstGeom>
        </p:spPr>
      </p:pic>
    </p:spTree>
    <p:extLst>
      <p:ext uri="{BB962C8B-B14F-4D97-AF65-F5344CB8AC3E}">
        <p14:creationId xmlns:p14="http://schemas.microsoft.com/office/powerpoint/2010/main" val="32627985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1268760"/>
            <a:ext cx="7990656" cy="4827240"/>
          </a:xfrm>
        </p:spPr>
        <p:txBody>
          <a:bodyPr/>
          <a:lstStyle/>
          <a:p>
            <a:pPr>
              <a:buAutoNum type="arabicPeriod"/>
            </a:pPr>
            <a:endParaRPr lang="de-DE" dirty="0" smtClean="0"/>
          </a:p>
          <a:p>
            <a:pPr>
              <a:buAutoNum type="arabicPeriod"/>
            </a:pPr>
            <a:endParaRPr lang="de-DE" dirty="0" smtClean="0"/>
          </a:p>
          <a:p>
            <a:pPr>
              <a:buAutoNum type="arabicPeriod"/>
            </a:pPr>
            <a:endParaRPr lang="de-DE" dirty="0"/>
          </a:p>
        </p:txBody>
      </p:sp>
      <p:pic>
        <p:nvPicPr>
          <p:cNvPr id="4" name="Grafik 3"/>
          <p:cNvPicPr>
            <a:picLocks noChangeAspect="1"/>
          </p:cNvPicPr>
          <p:nvPr/>
        </p:nvPicPr>
        <p:blipFill>
          <a:blip r:embed="rId3"/>
          <a:stretch>
            <a:fillRect/>
          </a:stretch>
        </p:blipFill>
        <p:spPr>
          <a:xfrm>
            <a:off x="1187624" y="1280142"/>
            <a:ext cx="7028988" cy="5143429"/>
          </a:xfrm>
          <a:prstGeom prst="rect">
            <a:avLst/>
          </a:prstGeom>
        </p:spPr>
      </p:pic>
    </p:spTree>
    <p:extLst>
      <p:ext uri="{BB962C8B-B14F-4D97-AF65-F5344CB8AC3E}">
        <p14:creationId xmlns:p14="http://schemas.microsoft.com/office/powerpoint/2010/main" val="2355335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2"/>
          <a:stretch>
            <a:fillRect/>
          </a:stretch>
        </p:blipFill>
        <p:spPr>
          <a:xfrm>
            <a:off x="827584" y="1556792"/>
            <a:ext cx="7400457" cy="2933700"/>
          </a:xfrm>
          <a:prstGeom prst="rect">
            <a:avLst/>
          </a:prstGeom>
        </p:spPr>
      </p:pic>
      <p:pic>
        <p:nvPicPr>
          <p:cNvPr id="5" name="Grafik 4"/>
          <p:cNvPicPr>
            <a:picLocks noChangeAspect="1"/>
          </p:cNvPicPr>
          <p:nvPr/>
        </p:nvPicPr>
        <p:blipFill>
          <a:blip r:embed="rId3"/>
          <a:stretch>
            <a:fillRect/>
          </a:stretch>
        </p:blipFill>
        <p:spPr>
          <a:xfrm>
            <a:off x="788904" y="5013176"/>
            <a:ext cx="2983032" cy="952500"/>
          </a:xfrm>
          <a:prstGeom prst="rect">
            <a:avLst/>
          </a:prstGeom>
        </p:spPr>
      </p:pic>
      <p:pic>
        <p:nvPicPr>
          <p:cNvPr id="6" name="Grafik 5"/>
          <p:cNvPicPr>
            <a:picLocks noChangeAspect="1"/>
          </p:cNvPicPr>
          <p:nvPr/>
        </p:nvPicPr>
        <p:blipFill>
          <a:blip r:embed="rId4"/>
          <a:stretch>
            <a:fillRect/>
          </a:stretch>
        </p:blipFill>
        <p:spPr>
          <a:xfrm>
            <a:off x="3779912" y="4975076"/>
            <a:ext cx="4988645" cy="990600"/>
          </a:xfrm>
          <a:prstGeom prst="rect">
            <a:avLst/>
          </a:prstGeom>
        </p:spPr>
      </p:pic>
      <p:sp>
        <p:nvSpPr>
          <p:cNvPr id="7" name="Titel 1"/>
          <p:cNvSpPr txBox="1">
            <a:spLocks/>
          </p:cNvSpPr>
          <p:nvPr/>
        </p:nvSpPr>
        <p:spPr bwMode="auto">
          <a:xfrm>
            <a:off x="2051720" y="476672"/>
            <a:ext cx="6264696"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kern="12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Verdana" panose="020B0604030504040204" pitchFamily="34" charset="0"/>
              </a:defRPr>
            </a:lvl2pPr>
            <a:lvl3pPr algn="l" rtl="0" eaLnBrk="0" fontAlgn="base" hangingPunct="0">
              <a:spcBef>
                <a:spcPct val="0"/>
              </a:spcBef>
              <a:spcAft>
                <a:spcPct val="0"/>
              </a:spcAft>
              <a:defRPr sz="2400">
                <a:solidFill>
                  <a:schemeClr val="bg2"/>
                </a:solidFill>
                <a:latin typeface="Verdana" panose="020B0604030504040204" pitchFamily="34" charset="0"/>
              </a:defRPr>
            </a:lvl3pPr>
            <a:lvl4pPr algn="l" rtl="0" eaLnBrk="0" fontAlgn="base" hangingPunct="0">
              <a:spcBef>
                <a:spcPct val="0"/>
              </a:spcBef>
              <a:spcAft>
                <a:spcPct val="0"/>
              </a:spcAft>
              <a:defRPr sz="2400">
                <a:solidFill>
                  <a:schemeClr val="bg2"/>
                </a:solidFill>
                <a:latin typeface="Verdana" panose="020B0604030504040204" pitchFamily="34" charset="0"/>
              </a:defRPr>
            </a:lvl4pPr>
            <a:lvl5pPr algn="l" rtl="0" eaLnBrk="0" fontAlgn="base" hangingPunct="0">
              <a:spcBef>
                <a:spcPct val="0"/>
              </a:spcBef>
              <a:spcAft>
                <a:spcPct val="0"/>
              </a:spcAft>
              <a:defRPr sz="2400">
                <a:solidFill>
                  <a:schemeClr val="bg2"/>
                </a:solidFill>
                <a:latin typeface="Verdana" panose="020B0604030504040204" pitchFamily="34" charset="0"/>
              </a:defRPr>
            </a:lvl5pPr>
            <a:lvl6pPr marL="457200" algn="l" rtl="0" fontAlgn="base">
              <a:spcBef>
                <a:spcPct val="0"/>
              </a:spcBef>
              <a:spcAft>
                <a:spcPct val="0"/>
              </a:spcAft>
              <a:defRPr sz="2400">
                <a:solidFill>
                  <a:schemeClr val="bg2"/>
                </a:solidFill>
                <a:latin typeface="Verdana" panose="020B0604030504040204" pitchFamily="34" charset="0"/>
              </a:defRPr>
            </a:lvl6pPr>
            <a:lvl7pPr marL="914400" algn="l" rtl="0" fontAlgn="base">
              <a:spcBef>
                <a:spcPct val="0"/>
              </a:spcBef>
              <a:spcAft>
                <a:spcPct val="0"/>
              </a:spcAft>
              <a:defRPr sz="2400">
                <a:solidFill>
                  <a:schemeClr val="bg2"/>
                </a:solidFill>
                <a:latin typeface="Verdana" panose="020B0604030504040204" pitchFamily="34" charset="0"/>
              </a:defRPr>
            </a:lvl7pPr>
            <a:lvl8pPr marL="1371600" algn="l" rtl="0" fontAlgn="base">
              <a:spcBef>
                <a:spcPct val="0"/>
              </a:spcBef>
              <a:spcAft>
                <a:spcPct val="0"/>
              </a:spcAft>
              <a:defRPr sz="2400">
                <a:solidFill>
                  <a:schemeClr val="bg2"/>
                </a:solidFill>
                <a:latin typeface="Verdana" panose="020B0604030504040204" pitchFamily="34" charset="0"/>
              </a:defRPr>
            </a:lvl8pPr>
            <a:lvl9pPr marL="1828800" algn="l" rtl="0" fontAlgn="base">
              <a:spcBef>
                <a:spcPct val="0"/>
              </a:spcBef>
              <a:spcAft>
                <a:spcPct val="0"/>
              </a:spcAft>
              <a:defRPr sz="2400">
                <a:solidFill>
                  <a:schemeClr val="bg2"/>
                </a:solidFill>
                <a:latin typeface="Verdana" panose="020B0604030504040204" pitchFamily="34" charset="0"/>
              </a:defRPr>
            </a:lvl9pPr>
          </a:lstStyle>
          <a:p>
            <a:r>
              <a:rPr lang="de-DE" b="0" dirty="0" smtClean="0">
                <a:latin typeface="Arial" panose="020B0604020202020204" pitchFamily="34" charset="0"/>
                <a:cs typeface="Arial" panose="020B0604020202020204" pitchFamily="34" charset="0"/>
              </a:rPr>
              <a:t>Double-list Design (</a:t>
            </a:r>
            <a:r>
              <a:rPr lang="de-DE" b="0" dirty="0" err="1" smtClean="0">
                <a:latin typeface="Arial" panose="020B0604020202020204" pitchFamily="34" charset="0"/>
                <a:cs typeface="Arial" panose="020B0604020202020204" pitchFamily="34" charset="0"/>
              </a:rPr>
              <a:t>Droitcour</a:t>
            </a:r>
            <a:r>
              <a:rPr lang="de-DE" b="0" dirty="0" smtClean="0">
                <a:latin typeface="Arial" panose="020B0604020202020204" pitchFamily="34" charset="0"/>
                <a:cs typeface="Arial" panose="020B0604020202020204" pitchFamily="34" charset="0"/>
              </a:rPr>
              <a:t> et al. 1991)</a:t>
            </a:r>
            <a:endParaRPr lang="de-DE"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73115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90600" y="1412776"/>
            <a:ext cx="7467600" cy="4683224"/>
          </a:xfrm>
        </p:spPr>
        <p:txBody>
          <a:bodyPr/>
          <a:lstStyle/>
          <a:p>
            <a:endParaRPr lang="de-DE" dirty="0"/>
          </a:p>
        </p:txBody>
      </p:sp>
    </p:spTree>
    <p:extLst>
      <p:ext uri="{BB962C8B-B14F-4D97-AF65-F5344CB8AC3E}">
        <p14:creationId xmlns:p14="http://schemas.microsoft.com/office/powerpoint/2010/main" val="14439770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051720" y="332656"/>
            <a:ext cx="7504113" cy="648072"/>
          </a:xfrm>
        </p:spPr>
        <p:txBody>
          <a:bodyPr/>
          <a:lstStyle/>
          <a:p>
            <a:r>
              <a:rPr lang="en-US" dirty="0"/>
              <a:t>Item Sum: </a:t>
            </a:r>
            <a:r>
              <a:rPr lang="en-US" dirty="0" smtClean="0"/>
              <a:t>Mean Estimates</a:t>
            </a:r>
            <a:br>
              <a:rPr lang="en-US" dirty="0" smtClean="0"/>
            </a:br>
            <a:r>
              <a:rPr lang="en-US" sz="1400" dirty="0" smtClean="0"/>
              <a:t>(</a:t>
            </a:r>
            <a:r>
              <a:rPr lang="en-US" sz="1400" dirty="0" err="1" smtClean="0"/>
              <a:t>isnreg</a:t>
            </a:r>
            <a:r>
              <a:rPr lang="en-US" sz="1400" dirty="0" smtClean="0"/>
              <a:t>: </a:t>
            </a:r>
            <a:r>
              <a:rPr lang="en-US" sz="1400" dirty="0" err="1" smtClean="0"/>
              <a:t>Jann</a:t>
            </a:r>
            <a:r>
              <a:rPr lang="en-US" sz="1400" dirty="0" smtClean="0"/>
              <a:t> 2013)</a:t>
            </a:r>
            <a:endParaRPr lang="en-US" sz="1400" dirty="0"/>
          </a:p>
        </p:txBody>
      </p:sp>
      <p:graphicFrame>
        <p:nvGraphicFramePr>
          <p:cNvPr id="4" name="Tabelle 3"/>
          <p:cNvGraphicFramePr>
            <a:graphicFrameLocks noGrp="1"/>
          </p:cNvGraphicFramePr>
          <p:nvPr>
            <p:extLst/>
          </p:nvPr>
        </p:nvGraphicFramePr>
        <p:xfrm>
          <a:off x="251520" y="1916832"/>
          <a:ext cx="5310167" cy="4023360"/>
        </p:xfrm>
        <a:graphic>
          <a:graphicData uri="http://schemas.openxmlformats.org/drawingml/2006/table">
            <a:tbl>
              <a:tblPr>
                <a:tableStyleId>{0E3FDE45-AF77-4B5C-9715-49D594BDF05E}</a:tableStyleId>
              </a:tblPr>
              <a:tblGrid>
                <a:gridCol w="2061529"/>
                <a:gridCol w="1621552"/>
                <a:gridCol w="1627086"/>
              </a:tblGrid>
              <a:tr h="0">
                <a:tc>
                  <a:txBody>
                    <a:bodyPr/>
                    <a:lstStyle/>
                    <a:p>
                      <a:pPr algn="l">
                        <a:lnSpc>
                          <a:spcPct val="100000"/>
                        </a:lnSpc>
                        <a:spcBef>
                          <a:spcPts val="200"/>
                        </a:spcBef>
                        <a:spcAft>
                          <a:spcPts val="300"/>
                        </a:spcAft>
                      </a:pPr>
                      <a:endParaRPr lang="en-US" sz="1600" dirty="0">
                        <a:latin typeface="+mn-lt"/>
                        <a:ea typeface="Times New Roman"/>
                      </a:endParaRPr>
                    </a:p>
                  </a:txBody>
                  <a:tcPr marL="68580" marR="68580" marT="91440" marB="91440"/>
                </a:tc>
                <a:tc gridSpan="2">
                  <a:txBody>
                    <a:bodyPr/>
                    <a:lstStyle/>
                    <a:p>
                      <a:pPr algn="ctr">
                        <a:lnSpc>
                          <a:spcPct val="100000"/>
                        </a:lnSpc>
                        <a:spcBef>
                          <a:spcPts val="200"/>
                        </a:spcBef>
                        <a:spcAft>
                          <a:spcPts val="300"/>
                        </a:spcAft>
                      </a:pPr>
                      <a:r>
                        <a:rPr lang="en-US" sz="1600" b="1" dirty="0">
                          <a:latin typeface="+mn-lt"/>
                        </a:rPr>
                        <a:t>Hours of undeclared </a:t>
                      </a:r>
                      <a:r>
                        <a:rPr lang="en-US" sz="1600" b="1" dirty="0" smtClean="0">
                          <a:latin typeface="+mn-lt"/>
                        </a:rPr>
                        <a:t>work (per week)</a:t>
                      </a:r>
                      <a:endParaRPr lang="de-CH" sz="1600" b="1" dirty="0">
                        <a:latin typeface="+mn-lt"/>
                        <a:ea typeface="Times New Roman"/>
                      </a:endParaRPr>
                    </a:p>
                  </a:txBody>
                  <a:tcPr marL="68580" marR="68580" marT="91440" marB="91440"/>
                </a:tc>
                <a:tc hMerge="1">
                  <a:txBody>
                    <a:bodyPr/>
                    <a:lstStyle/>
                    <a:p>
                      <a:endParaRPr lang="en-US"/>
                    </a:p>
                  </a:txBody>
                  <a:tcPr/>
                </a:tc>
              </a:tr>
              <a:tr h="338125">
                <a:tc>
                  <a:txBody>
                    <a:bodyPr/>
                    <a:lstStyle/>
                    <a:p>
                      <a:pPr algn="l">
                        <a:lnSpc>
                          <a:spcPct val="100000"/>
                        </a:lnSpc>
                        <a:spcBef>
                          <a:spcPts val="200"/>
                        </a:spcBef>
                        <a:spcAft>
                          <a:spcPts val="300"/>
                        </a:spcAft>
                      </a:pPr>
                      <a:endParaRPr lang="en-US"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c>
                  <a:txBody>
                    <a:bodyPr/>
                    <a:lstStyle/>
                    <a:p>
                      <a:pPr algn="ctr">
                        <a:lnSpc>
                          <a:spcPct val="100000"/>
                        </a:lnSpc>
                        <a:spcBef>
                          <a:spcPts val="200"/>
                        </a:spcBef>
                        <a:spcAft>
                          <a:spcPts val="300"/>
                        </a:spcAft>
                      </a:pPr>
                      <a:r>
                        <a:rPr lang="en-US" sz="1600" dirty="0">
                          <a:latin typeface="+mn-lt"/>
                        </a:rPr>
                        <a:t>Employees</a:t>
                      </a:r>
                      <a:endParaRPr lang="de-CH"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c>
                  <a:txBody>
                    <a:bodyPr/>
                    <a:lstStyle/>
                    <a:p>
                      <a:pPr algn="ctr">
                        <a:lnSpc>
                          <a:spcPct val="100000"/>
                        </a:lnSpc>
                        <a:spcBef>
                          <a:spcPts val="200"/>
                        </a:spcBef>
                        <a:spcAft>
                          <a:spcPts val="300"/>
                        </a:spcAft>
                      </a:pPr>
                      <a:r>
                        <a:rPr lang="en-US" sz="1600" dirty="0">
                          <a:latin typeface="+mn-lt"/>
                        </a:rPr>
                        <a:t>Benefit recipients</a:t>
                      </a:r>
                      <a:endParaRPr lang="de-CH"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r>
              <a:tr h="377260">
                <a:tc>
                  <a:txBody>
                    <a:bodyPr/>
                    <a:lstStyle/>
                    <a:p>
                      <a:pPr algn="l">
                        <a:lnSpc>
                          <a:spcPct val="100000"/>
                        </a:lnSpc>
                        <a:spcBef>
                          <a:spcPts val="200"/>
                        </a:spcBef>
                        <a:spcAft>
                          <a:spcPts val="300"/>
                        </a:spcAft>
                      </a:pPr>
                      <a:r>
                        <a:rPr lang="en-US" sz="1600">
                          <a:latin typeface="+mn-lt"/>
                        </a:rPr>
                        <a:t>Direct questioning (DQ)</a:t>
                      </a:r>
                      <a:endParaRPr lang="de-CH" sz="160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c>
                  <a:txBody>
                    <a:bodyPr/>
                    <a:lstStyle/>
                    <a:p>
                      <a:pPr algn="ctr">
                        <a:lnSpc>
                          <a:spcPct val="100000"/>
                        </a:lnSpc>
                        <a:spcBef>
                          <a:spcPts val="0"/>
                        </a:spcBef>
                        <a:spcAft>
                          <a:spcPts val="0"/>
                        </a:spcAft>
                      </a:pPr>
                      <a:r>
                        <a:rPr lang="en-US" sz="1600" smtClean="0">
                          <a:latin typeface="+mn-lt"/>
                        </a:rPr>
                        <a:t>0.07</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0.03</a:t>
                      </a:r>
                      <a:r>
                        <a:rPr lang="en-US" sz="1600" dirty="0">
                          <a:latin typeface="+mn-lt"/>
                        </a:rPr>
                        <a:t>)</a:t>
                      </a:r>
                      <a:endParaRPr lang="de-CH" sz="1600" dirty="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c>
                  <a:txBody>
                    <a:bodyPr/>
                    <a:lstStyle/>
                    <a:p>
                      <a:pPr algn="ctr">
                        <a:lnSpc>
                          <a:spcPct val="100000"/>
                        </a:lnSpc>
                        <a:spcBef>
                          <a:spcPts val="0"/>
                        </a:spcBef>
                        <a:spcAft>
                          <a:spcPts val="0"/>
                        </a:spcAft>
                      </a:pPr>
                      <a:r>
                        <a:rPr lang="en-US" sz="1600" smtClean="0">
                          <a:latin typeface="+mn-lt"/>
                        </a:rPr>
                        <a:t>0.14</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0.06</a:t>
                      </a:r>
                      <a:r>
                        <a:rPr lang="en-US" sz="1600" dirty="0">
                          <a:latin typeface="+mn-lt"/>
                        </a:rPr>
                        <a:t>)</a:t>
                      </a:r>
                      <a:endParaRPr lang="de-CH" sz="1600" dirty="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r>
              <a:tr h="220568">
                <a:tc>
                  <a:txBody>
                    <a:bodyPr/>
                    <a:lstStyle/>
                    <a:p>
                      <a:pPr algn="l">
                        <a:lnSpc>
                          <a:spcPct val="100000"/>
                        </a:lnSpc>
                        <a:spcBef>
                          <a:spcPts val="200"/>
                        </a:spcBef>
                        <a:spcAft>
                          <a:spcPts val="300"/>
                        </a:spcAft>
                        <a:tabLst>
                          <a:tab pos="361950" algn="l"/>
                        </a:tabLst>
                      </a:pPr>
                      <a:r>
                        <a:rPr lang="en-US" sz="1600" dirty="0" smtClean="0">
                          <a:solidFill>
                            <a:schemeClr val="accent2">
                              <a:lumMod val="50000"/>
                            </a:schemeClr>
                          </a:solidFill>
                          <a:latin typeface="+mn-lt"/>
                        </a:rPr>
                        <a:t>	Assigned </a:t>
                      </a:r>
                      <a:r>
                        <a:rPr lang="en-US" sz="1600" dirty="0">
                          <a:solidFill>
                            <a:schemeClr val="accent2">
                              <a:lumMod val="50000"/>
                            </a:schemeClr>
                          </a:solidFill>
                          <a:latin typeface="+mn-lt"/>
                        </a:rPr>
                        <a:t>to DQ</a:t>
                      </a:r>
                      <a:endParaRPr lang="de-CH" sz="1600" dirty="0">
                        <a:solidFill>
                          <a:schemeClr val="accent2">
                            <a:lumMod val="50000"/>
                          </a:schemeClr>
                        </a:solidFill>
                        <a:latin typeface="+mn-lt"/>
                        <a:ea typeface="Times New Roman"/>
                      </a:endParaRPr>
                    </a:p>
                  </a:txBody>
                  <a:tcPr marL="68580" marR="68580" marT="91440" marB="91440" anchor="ctr"/>
                </a:tc>
                <a:tc>
                  <a:txBody>
                    <a:bodyPr/>
                    <a:lstStyle/>
                    <a:p>
                      <a:pPr algn="ctr">
                        <a:lnSpc>
                          <a:spcPct val="100000"/>
                        </a:lnSpc>
                        <a:spcBef>
                          <a:spcPts val="0"/>
                        </a:spcBef>
                        <a:spcAft>
                          <a:spcPts val="0"/>
                        </a:spcAft>
                      </a:pPr>
                      <a:r>
                        <a:rPr lang="en-US" sz="1600" smtClean="0">
                          <a:solidFill>
                            <a:schemeClr val="accent2">
                              <a:lumMod val="50000"/>
                            </a:schemeClr>
                          </a:solidFill>
                          <a:latin typeface="+mn-lt"/>
                        </a:rPr>
                        <a:t>0.07</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a:solidFill>
                            <a:schemeClr val="accent2">
                              <a:lumMod val="50000"/>
                            </a:schemeClr>
                          </a:solidFill>
                          <a:latin typeface="+mn-lt"/>
                        </a:rPr>
                        <a:t>(</a:t>
                      </a:r>
                      <a:r>
                        <a:rPr lang="en-US" sz="1600" smtClean="0">
                          <a:solidFill>
                            <a:schemeClr val="accent2">
                              <a:lumMod val="50000"/>
                            </a:schemeClr>
                          </a:solidFill>
                          <a:latin typeface="+mn-lt"/>
                        </a:rPr>
                        <a:t>0.04</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smtClean="0">
                          <a:solidFill>
                            <a:schemeClr val="accent2">
                              <a:lumMod val="50000"/>
                            </a:schemeClr>
                          </a:solidFill>
                          <a:latin typeface="+mn-lt"/>
                        </a:rPr>
                        <a:t>0.19</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a:solidFill>
                            <a:schemeClr val="accent2">
                              <a:lumMod val="50000"/>
                            </a:schemeClr>
                          </a:solidFill>
                          <a:latin typeface="+mn-lt"/>
                        </a:rPr>
                        <a:t>(</a:t>
                      </a:r>
                      <a:r>
                        <a:rPr lang="en-US" sz="1600" smtClean="0">
                          <a:solidFill>
                            <a:schemeClr val="accent2">
                              <a:lumMod val="50000"/>
                            </a:schemeClr>
                          </a:solidFill>
                          <a:latin typeface="+mn-lt"/>
                        </a:rPr>
                        <a:t>0.08</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r>
              <a:tr h="377260">
                <a:tc>
                  <a:txBody>
                    <a:bodyPr/>
                    <a:lstStyle/>
                    <a:p>
                      <a:pPr algn="l">
                        <a:lnSpc>
                          <a:spcPct val="100000"/>
                        </a:lnSpc>
                        <a:spcBef>
                          <a:spcPts val="200"/>
                        </a:spcBef>
                        <a:spcAft>
                          <a:spcPts val="300"/>
                        </a:spcAft>
                        <a:tabLst>
                          <a:tab pos="361950" algn="l"/>
                        </a:tabLst>
                      </a:pPr>
                      <a:r>
                        <a:rPr lang="en-US" sz="1600" dirty="0" smtClean="0">
                          <a:solidFill>
                            <a:schemeClr val="accent2">
                              <a:lumMod val="50000"/>
                            </a:schemeClr>
                          </a:solidFill>
                          <a:latin typeface="+mn-lt"/>
                        </a:rPr>
                        <a:t>	Opted </a:t>
                      </a:r>
                      <a:r>
                        <a:rPr lang="en-US" sz="1600" dirty="0">
                          <a:solidFill>
                            <a:schemeClr val="accent2">
                              <a:lumMod val="50000"/>
                            </a:schemeClr>
                          </a:solidFill>
                          <a:latin typeface="+mn-lt"/>
                        </a:rPr>
                        <a:t>for DQ</a:t>
                      </a:r>
                      <a:endParaRPr lang="de-CH" sz="1600" dirty="0">
                        <a:solidFill>
                          <a:schemeClr val="accent2">
                            <a:lumMod val="50000"/>
                          </a:schemeClr>
                        </a:solidFill>
                        <a:latin typeface="+mn-lt"/>
                        <a:ea typeface="Times New Roman"/>
                      </a:endParaRPr>
                    </a:p>
                  </a:txBody>
                  <a:tcPr marL="68580" marR="68580" marT="91440" marB="91440" anchor="ctr"/>
                </a:tc>
                <a:tc>
                  <a:txBody>
                    <a:bodyPr/>
                    <a:lstStyle/>
                    <a:p>
                      <a:pPr algn="ctr">
                        <a:lnSpc>
                          <a:spcPct val="100000"/>
                        </a:lnSpc>
                        <a:spcBef>
                          <a:spcPts val="0"/>
                        </a:spcBef>
                        <a:spcAft>
                          <a:spcPts val="0"/>
                        </a:spcAft>
                      </a:pPr>
                      <a:r>
                        <a:rPr lang="en-US" sz="1600" dirty="0" smtClean="0">
                          <a:solidFill>
                            <a:schemeClr val="accent2">
                              <a:lumMod val="50000"/>
                            </a:schemeClr>
                          </a:solidFill>
                          <a:latin typeface="+mn-lt"/>
                        </a:rPr>
                        <a:t>0.05</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dirty="0">
                          <a:solidFill>
                            <a:schemeClr val="accent2">
                              <a:lumMod val="50000"/>
                            </a:schemeClr>
                          </a:solidFill>
                          <a:latin typeface="+mn-lt"/>
                        </a:rPr>
                        <a:t>(</a:t>
                      </a:r>
                      <a:r>
                        <a:rPr lang="en-US" sz="1600" dirty="0" smtClean="0">
                          <a:solidFill>
                            <a:schemeClr val="accent2">
                              <a:lumMod val="50000"/>
                            </a:schemeClr>
                          </a:solidFill>
                          <a:latin typeface="+mn-lt"/>
                        </a:rPr>
                        <a:t>0.05</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smtClean="0">
                          <a:solidFill>
                            <a:schemeClr val="accent2">
                              <a:lumMod val="50000"/>
                            </a:schemeClr>
                          </a:solidFill>
                          <a:latin typeface="+mn-lt"/>
                        </a:rPr>
                        <a:t>0.00</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r>
              <a:tr h="377260">
                <a:tc>
                  <a:txBody>
                    <a:bodyPr/>
                    <a:lstStyle/>
                    <a:p>
                      <a:pPr algn="l">
                        <a:lnSpc>
                          <a:spcPct val="100000"/>
                        </a:lnSpc>
                        <a:spcBef>
                          <a:spcPts val="200"/>
                        </a:spcBef>
                        <a:spcAft>
                          <a:spcPts val="300"/>
                        </a:spcAft>
                      </a:pPr>
                      <a:r>
                        <a:rPr lang="en-US" sz="1600" dirty="0">
                          <a:latin typeface="+mn-lt"/>
                        </a:rPr>
                        <a:t>Item sum technique (IST)</a:t>
                      </a:r>
                      <a:endParaRPr lang="de-CH" sz="1600" dirty="0">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smtClean="0">
                          <a:latin typeface="+mn-lt"/>
                        </a:rPr>
                        <a:t>0.85</a:t>
                      </a:r>
                      <a:endParaRPr lang="de-CH" sz="1600" dirty="0">
                        <a:latin typeface="+mn-lt"/>
                      </a:endParaRPr>
                    </a:p>
                    <a:p>
                      <a:pPr algn="ctr">
                        <a:lnSpc>
                          <a:spcPct val="100000"/>
                        </a:lnSpc>
                        <a:spcBef>
                          <a:spcPts val="0"/>
                        </a:spcBef>
                        <a:spcAft>
                          <a:spcPts val="0"/>
                        </a:spcAft>
                      </a:pPr>
                      <a:r>
                        <a:rPr lang="en-US" sz="1600" dirty="0">
                          <a:latin typeface="+mn-lt"/>
                        </a:rPr>
                        <a:t>(</a:t>
                      </a:r>
                      <a:r>
                        <a:rPr lang="en-US" sz="1600" dirty="0" smtClean="0">
                          <a:latin typeface="+mn-lt"/>
                        </a:rPr>
                        <a:t>0.70</a:t>
                      </a:r>
                      <a:r>
                        <a:rPr lang="en-US" sz="1600" dirty="0">
                          <a:latin typeface="+mn-lt"/>
                        </a:rPr>
                        <a:t>)</a:t>
                      </a:r>
                      <a:endParaRPr lang="de-CH" sz="1600" dirty="0">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a:latin typeface="+mn-lt"/>
                        </a:rPr>
                        <a:t>-</a:t>
                      </a:r>
                      <a:r>
                        <a:rPr lang="en-US" sz="1600" smtClean="0">
                          <a:latin typeface="+mn-lt"/>
                        </a:rPr>
                        <a:t>0.17</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1.06</a:t>
                      </a:r>
                      <a:r>
                        <a:rPr lang="en-US" sz="1600" dirty="0">
                          <a:latin typeface="+mn-lt"/>
                        </a:rPr>
                        <a:t>)</a:t>
                      </a:r>
                      <a:endParaRPr lang="de-CH" sz="1600" dirty="0">
                        <a:latin typeface="+mn-lt"/>
                        <a:ea typeface="Times New Roman"/>
                      </a:endParaRPr>
                    </a:p>
                  </a:txBody>
                  <a:tcPr marL="68580" marR="68580" marT="91440" marB="91440"/>
                </a:tc>
              </a:tr>
            </a:tbl>
          </a:graphicData>
        </a:graphic>
      </p:graphicFrame>
      <p:sp>
        <p:nvSpPr>
          <p:cNvPr id="6" name="Oval 8"/>
          <p:cNvSpPr/>
          <p:nvPr/>
        </p:nvSpPr>
        <p:spPr>
          <a:xfrm>
            <a:off x="2483768" y="2852936"/>
            <a:ext cx="1224136" cy="3384376"/>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3"/>
          <p:cNvSpPr txBox="1"/>
          <p:nvPr/>
        </p:nvSpPr>
        <p:spPr>
          <a:xfrm>
            <a:off x="7668344" y="6377525"/>
            <a:ext cx="1224136" cy="307777"/>
          </a:xfrm>
          <a:prstGeom prst="rect">
            <a:avLst/>
          </a:prstGeom>
          <a:noFill/>
        </p:spPr>
        <p:txBody>
          <a:bodyPr wrap="square" rtlCol="0">
            <a:spAutoFit/>
          </a:bodyPr>
          <a:lstStyle/>
          <a:p>
            <a:pPr algn="r"/>
            <a:r>
              <a:rPr lang="en-US" sz="1400" dirty="0" smtClean="0">
                <a:solidFill>
                  <a:schemeClr val="bg1"/>
                </a:solidFill>
              </a:rPr>
              <a:t>24 of 29</a:t>
            </a:r>
            <a:endParaRPr lang="en-US" sz="1400" dirty="0">
              <a:solidFill>
                <a:schemeClr val="bg1"/>
              </a:solidFill>
            </a:endParaRPr>
          </a:p>
        </p:txBody>
      </p:sp>
    </p:spTree>
    <p:extLst>
      <p:ext uri="{BB962C8B-B14F-4D97-AF65-F5344CB8AC3E}">
        <p14:creationId xmlns:p14="http://schemas.microsoft.com/office/powerpoint/2010/main" val="18668364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nvPr>
        </p:nvGraphicFramePr>
        <p:xfrm>
          <a:off x="251520" y="1916832"/>
          <a:ext cx="5310167" cy="4023360"/>
        </p:xfrm>
        <a:graphic>
          <a:graphicData uri="http://schemas.openxmlformats.org/drawingml/2006/table">
            <a:tbl>
              <a:tblPr>
                <a:tableStyleId>{0E3FDE45-AF77-4B5C-9715-49D594BDF05E}</a:tableStyleId>
              </a:tblPr>
              <a:tblGrid>
                <a:gridCol w="2061529"/>
                <a:gridCol w="1621552"/>
                <a:gridCol w="1627086"/>
              </a:tblGrid>
              <a:tr h="0">
                <a:tc>
                  <a:txBody>
                    <a:bodyPr/>
                    <a:lstStyle/>
                    <a:p>
                      <a:pPr algn="l">
                        <a:lnSpc>
                          <a:spcPct val="100000"/>
                        </a:lnSpc>
                        <a:spcBef>
                          <a:spcPts val="200"/>
                        </a:spcBef>
                        <a:spcAft>
                          <a:spcPts val="300"/>
                        </a:spcAft>
                      </a:pPr>
                      <a:endParaRPr lang="en-US" sz="1600" dirty="0">
                        <a:latin typeface="+mn-lt"/>
                        <a:ea typeface="Times New Roman"/>
                      </a:endParaRPr>
                    </a:p>
                  </a:txBody>
                  <a:tcPr marL="68580" marR="68580" marT="91440" marB="91440"/>
                </a:tc>
                <a:tc gridSpan="2">
                  <a:txBody>
                    <a:bodyPr/>
                    <a:lstStyle/>
                    <a:p>
                      <a:pPr algn="ctr">
                        <a:lnSpc>
                          <a:spcPct val="100000"/>
                        </a:lnSpc>
                        <a:spcBef>
                          <a:spcPts val="200"/>
                        </a:spcBef>
                        <a:spcAft>
                          <a:spcPts val="300"/>
                        </a:spcAft>
                      </a:pPr>
                      <a:r>
                        <a:rPr lang="en-US" sz="1600" b="1" dirty="0">
                          <a:latin typeface="+mn-lt"/>
                        </a:rPr>
                        <a:t>Hours of undeclared </a:t>
                      </a:r>
                      <a:r>
                        <a:rPr lang="en-US" sz="1600" b="1" dirty="0" smtClean="0">
                          <a:latin typeface="+mn-lt"/>
                        </a:rPr>
                        <a:t>work (per week)</a:t>
                      </a:r>
                      <a:endParaRPr lang="de-CH" sz="1600" b="1" dirty="0">
                        <a:latin typeface="+mn-lt"/>
                        <a:ea typeface="Times New Roman"/>
                      </a:endParaRPr>
                    </a:p>
                  </a:txBody>
                  <a:tcPr marL="68580" marR="68580" marT="91440" marB="91440"/>
                </a:tc>
                <a:tc hMerge="1">
                  <a:txBody>
                    <a:bodyPr/>
                    <a:lstStyle/>
                    <a:p>
                      <a:endParaRPr lang="en-US"/>
                    </a:p>
                  </a:txBody>
                  <a:tcPr/>
                </a:tc>
              </a:tr>
              <a:tr h="338125">
                <a:tc>
                  <a:txBody>
                    <a:bodyPr/>
                    <a:lstStyle/>
                    <a:p>
                      <a:pPr algn="l">
                        <a:lnSpc>
                          <a:spcPct val="100000"/>
                        </a:lnSpc>
                        <a:spcBef>
                          <a:spcPts val="200"/>
                        </a:spcBef>
                        <a:spcAft>
                          <a:spcPts val="300"/>
                        </a:spcAft>
                      </a:pPr>
                      <a:endParaRPr lang="en-US"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c>
                  <a:txBody>
                    <a:bodyPr/>
                    <a:lstStyle/>
                    <a:p>
                      <a:pPr algn="ctr">
                        <a:lnSpc>
                          <a:spcPct val="100000"/>
                        </a:lnSpc>
                        <a:spcBef>
                          <a:spcPts val="200"/>
                        </a:spcBef>
                        <a:spcAft>
                          <a:spcPts val="300"/>
                        </a:spcAft>
                      </a:pPr>
                      <a:r>
                        <a:rPr lang="en-US" sz="1600" dirty="0">
                          <a:latin typeface="+mn-lt"/>
                        </a:rPr>
                        <a:t>Employees</a:t>
                      </a:r>
                      <a:endParaRPr lang="de-CH"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c>
                  <a:txBody>
                    <a:bodyPr/>
                    <a:lstStyle/>
                    <a:p>
                      <a:pPr algn="ctr">
                        <a:lnSpc>
                          <a:spcPct val="100000"/>
                        </a:lnSpc>
                        <a:spcBef>
                          <a:spcPts val="200"/>
                        </a:spcBef>
                        <a:spcAft>
                          <a:spcPts val="300"/>
                        </a:spcAft>
                      </a:pPr>
                      <a:r>
                        <a:rPr lang="en-US" sz="1600" dirty="0">
                          <a:latin typeface="+mn-lt"/>
                        </a:rPr>
                        <a:t>Benefit recipients</a:t>
                      </a:r>
                      <a:endParaRPr lang="de-CH"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r>
              <a:tr h="377260">
                <a:tc>
                  <a:txBody>
                    <a:bodyPr/>
                    <a:lstStyle/>
                    <a:p>
                      <a:pPr algn="l">
                        <a:lnSpc>
                          <a:spcPct val="100000"/>
                        </a:lnSpc>
                        <a:spcBef>
                          <a:spcPts val="200"/>
                        </a:spcBef>
                        <a:spcAft>
                          <a:spcPts val="300"/>
                        </a:spcAft>
                      </a:pPr>
                      <a:r>
                        <a:rPr lang="en-US" sz="1600">
                          <a:latin typeface="+mn-lt"/>
                        </a:rPr>
                        <a:t>Direct questioning (DQ)</a:t>
                      </a:r>
                      <a:endParaRPr lang="de-CH" sz="160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c>
                  <a:txBody>
                    <a:bodyPr/>
                    <a:lstStyle/>
                    <a:p>
                      <a:pPr algn="ctr">
                        <a:lnSpc>
                          <a:spcPct val="100000"/>
                        </a:lnSpc>
                        <a:spcBef>
                          <a:spcPts val="0"/>
                        </a:spcBef>
                        <a:spcAft>
                          <a:spcPts val="0"/>
                        </a:spcAft>
                      </a:pPr>
                      <a:r>
                        <a:rPr lang="en-US" sz="1600" smtClean="0">
                          <a:latin typeface="+mn-lt"/>
                        </a:rPr>
                        <a:t>0.07</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0.03</a:t>
                      </a:r>
                      <a:r>
                        <a:rPr lang="en-US" sz="1600" dirty="0">
                          <a:latin typeface="+mn-lt"/>
                        </a:rPr>
                        <a:t>)</a:t>
                      </a:r>
                      <a:endParaRPr lang="de-CH" sz="1600" dirty="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c>
                  <a:txBody>
                    <a:bodyPr/>
                    <a:lstStyle/>
                    <a:p>
                      <a:pPr algn="ctr">
                        <a:lnSpc>
                          <a:spcPct val="100000"/>
                        </a:lnSpc>
                        <a:spcBef>
                          <a:spcPts val="0"/>
                        </a:spcBef>
                        <a:spcAft>
                          <a:spcPts val="0"/>
                        </a:spcAft>
                      </a:pPr>
                      <a:r>
                        <a:rPr lang="en-US" sz="1600" smtClean="0">
                          <a:latin typeface="+mn-lt"/>
                        </a:rPr>
                        <a:t>0.14</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0.06</a:t>
                      </a:r>
                      <a:r>
                        <a:rPr lang="en-US" sz="1600" dirty="0">
                          <a:latin typeface="+mn-lt"/>
                        </a:rPr>
                        <a:t>)</a:t>
                      </a:r>
                      <a:endParaRPr lang="de-CH" sz="1600" dirty="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r>
              <a:tr h="220568">
                <a:tc>
                  <a:txBody>
                    <a:bodyPr/>
                    <a:lstStyle/>
                    <a:p>
                      <a:pPr algn="l">
                        <a:lnSpc>
                          <a:spcPct val="100000"/>
                        </a:lnSpc>
                        <a:spcBef>
                          <a:spcPts val="200"/>
                        </a:spcBef>
                        <a:spcAft>
                          <a:spcPts val="300"/>
                        </a:spcAft>
                        <a:tabLst>
                          <a:tab pos="361950" algn="l"/>
                        </a:tabLst>
                      </a:pPr>
                      <a:r>
                        <a:rPr lang="en-US" sz="1600" dirty="0" smtClean="0">
                          <a:solidFill>
                            <a:schemeClr val="accent2">
                              <a:lumMod val="50000"/>
                            </a:schemeClr>
                          </a:solidFill>
                          <a:latin typeface="+mn-lt"/>
                        </a:rPr>
                        <a:t>	Assigned </a:t>
                      </a:r>
                      <a:r>
                        <a:rPr lang="en-US" sz="1600" dirty="0">
                          <a:solidFill>
                            <a:schemeClr val="accent2">
                              <a:lumMod val="50000"/>
                            </a:schemeClr>
                          </a:solidFill>
                          <a:latin typeface="+mn-lt"/>
                        </a:rPr>
                        <a:t>to DQ</a:t>
                      </a:r>
                      <a:endParaRPr lang="de-CH" sz="1600" dirty="0">
                        <a:solidFill>
                          <a:schemeClr val="accent2">
                            <a:lumMod val="50000"/>
                          </a:schemeClr>
                        </a:solidFill>
                        <a:latin typeface="+mn-lt"/>
                        <a:ea typeface="Times New Roman"/>
                      </a:endParaRPr>
                    </a:p>
                  </a:txBody>
                  <a:tcPr marL="68580" marR="68580" marT="91440" marB="91440" anchor="ctr"/>
                </a:tc>
                <a:tc>
                  <a:txBody>
                    <a:bodyPr/>
                    <a:lstStyle/>
                    <a:p>
                      <a:pPr algn="ctr">
                        <a:lnSpc>
                          <a:spcPct val="100000"/>
                        </a:lnSpc>
                        <a:spcBef>
                          <a:spcPts val="0"/>
                        </a:spcBef>
                        <a:spcAft>
                          <a:spcPts val="0"/>
                        </a:spcAft>
                      </a:pPr>
                      <a:r>
                        <a:rPr lang="en-US" sz="1600" smtClean="0">
                          <a:solidFill>
                            <a:schemeClr val="accent2">
                              <a:lumMod val="50000"/>
                            </a:schemeClr>
                          </a:solidFill>
                          <a:latin typeface="+mn-lt"/>
                        </a:rPr>
                        <a:t>0.07</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a:solidFill>
                            <a:schemeClr val="accent2">
                              <a:lumMod val="50000"/>
                            </a:schemeClr>
                          </a:solidFill>
                          <a:latin typeface="+mn-lt"/>
                        </a:rPr>
                        <a:t>(</a:t>
                      </a:r>
                      <a:r>
                        <a:rPr lang="en-US" sz="1600" smtClean="0">
                          <a:solidFill>
                            <a:schemeClr val="accent2">
                              <a:lumMod val="50000"/>
                            </a:schemeClr>
                          </a:solidFill>
                          <a:latin typeface="+mn-lt"/>
                        </a:rPr>
                        <a:t>0.04</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smtClean="0">
                          <a:solidFill>
                            <a:schemeClr val="accent2">
                              <a:lumMod val="50000"/>
                            </a:schemeClr>
                          </a:solidFill>
                          <a:latin typeface="+mn-lt"/>
                        </a:rPr>
                        <a:t>0.19</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a:solidFill>
                            <a:schemeClr val="accent2">
                              <a:lumMod val="50000"/>
                            </a:schemeClr>
                          </a:solidFill>
                          <a:latin typeface="+mn-lt"/>
                        </a:rPr>
                        <a:t>(</a:t>
                      </a:r>
                      <a:r>
                        <a:rPr lang="en-US" sz="1600" smtClean="0">
                          <a:solidFill>
                            <a:schemeClr val="accent2">
                              <a:lumMod val="50000"/>
                            </a:schemeClr>
                          </a:solidFill>
                          <a:latin typeface="+mn-lt"/>
                        </a:rPr>
                        <a:t>0.08</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r>
              <a:tr h="377260">
                <a:tc>
                  <a:txBody>
                    <a:bodyPr/>
                    <a:lstStyle/>
                    <a:p>
                      <a:pPr algn="l">
                        <a:lnSpc>
                          <a:spcPct val="100000"/>
                        </a:lnSpc>
                        <a:spcBef>
                          <a:spcPts val="200"/>
                        </a:spcBef>
                        <a:spcAft>
                          <a:spcPts val="300"/>
                        </a:spcAft>
                        <a:tabLst>
                          <a:tab pos="361950" algn="l"/>
                        </a:tabLst>
                      </a:pPr>
                      <a:r>
                        <a:rPr lang="en-US" sz="1600" dirty="0" smtClean="0">
                          <a:solidFill>
                            <a:schemeClr val="accent2">
                              <a:lumMod val="50000"/>
                            </a:schemeClr>
                          </a:solidFill>
                          <a:latin typeface="+mn-lt"/>
                        </a:rPr>
                        <a:t>	Opted </a:t>
                      </a:r>
                      <a:r>
                        <a:rPr lang="en-US" sz="1600" dirty="0">
                          <a:solidFill>
                            <a:schemeClr val="accent2">
                              <a:lumMod val="50000"/>
                            </a:schemeClr>
                          </a:solidFill>
                          <a:latin typeface="+mn-lt"/>
                        </a:rPr>
                        <a:t>for DQ</a:t>
                      </a:r>
                      <a:endParaRPr lang="de-CH" sz="1600" dirty="0">
                        <a:solidFill>
                          <a:schemeClr val="accent2">
                            <a:lumMod val="50000"/>
                          </a:schemeClr>
                        </a:solidFill>
                        <a:latin typeface="+mn-lt"/>
                        <a:ea typeface="Times New Roman"/>
                      </a:endParaRPr>
                    </a:p>
                  </a:txBody>
                  <a:tcPr marL="68580" marR="68580" marT="91440" marB="91440" anchor="ctr"/>
                </a:tc>
                <a:tc>
                  <a:txBody>
                    <a:bodyPr/>
                    <a:lstStyle/>
                    <a:p>
                      <a:pPr algn="ctr">
                        <a:lnSpc>
                          <a:spcPct val="100000"/>
                        </a:lnSpc>
                        <a:spcBef>
                          <a:spcPts val="0"/>
                        </a:spcBef>
                        <a:spcAft>
                          <a:spcPts val="0"/>
                        </a:spcAft>
                      </a:pPr>
                      <a:r>
                        <a:rPr lang="en-US" sz="1600" dirty="0" smtClean="0">
                          <a:solidFill>
                            <a:schemeClr val="accent2">
                              <a:lumMod val="50000"/>
                            </a:schemeClr>
                          </a:solidFill>
                          <a:latin typeface="+mn-lt"/>
                        </a:rPr>
                        <a:t>0.05</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dirty="0">
                          <a:solidFill>
                            <a:schemeClr val="accent2">
                              <a:lumMod val="50000"/>
                            </a:schemeClr>
                          </a:solidFill>
                          <a:latin typeface="+mn-lt"/>
                        </a:rPr>
                        <a:t>(</a:t>
                      </a:r>
                      <a:r>
                        <a:rPr lang="en-US" sz="1600" dirty="0" smtClean="0">
                          <a:solidFill>
                            <a:schemeClr val="accent2">
                              <a:lumMod val="50000"/>
                            </a:schemeClr>
                          </a:solidFill>
                          <a:latin typeface="+mn-lt"/>
                        </a:rPr>
                        <a:t>0.05</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smtClean="0">
                          <a:solidFill>
                            <a:schemeClr val="accent2">
                              <a:lumMod val="50000"/>
                            </a:schemeClr>
                          </a:solidFill>
                          <a:latin typeface="+mn-lt"/>
                        </a:rPr>
                        <a:t>0.00</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r>
              <a:tr h="377260">
                <a:tc>
                  <a:txBody>
                    <a:bodyPr/>
                    <a:lstStyle/>
                    <a:p>
                      <a:pPr algn="l">
                        <a:lnSpc>
                          <a:spcPct val="100000"/>
                        </a:lnSpc>
                        <a:spcBef>
                          <a:spcPts val="200"/>
                        </a:spcBef>
                        <a:spcAft>
                          <a:spcPts val="300"/>
                        </a:spcAft>
                      </a:pPr>
                      <a:r>
                        <a:rPr lang="en-US" sz="1600" dirty="0">
                          <a:latin typeface="+mn-lt"/>
                        </a:rPr>
                        <a:t>Item sum technique (IST)</a:t>
                      </a:r>
                      <a:endParaRPr lang="de-CH" sz="1600" dirty="0">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smtClean="0">
                          <a:latin typeface="+mn-lt"/>
                        </a:rPr>
                        <a:t>0.85</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0.70</a:t>
                      </a:r>
                      <a:r>
                        <a:rPr lang="en-US" sz="1600" dirty="0">
                          <a:latin typeface="+mn-lt"/>
                        </a:rPr>
                        <a:t>)</a:t>
                      </a:r>
                      <a:endParaRPr lang="de-CH" sz="1600" dirty="0">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a:latin typeface="+mn-lt"/>
                        </a:rPr>
                        <a:t>-</a:t>
                      </a:r>
                      <a:r>
                        <a:rPr lang="en-US" sz="1600" smtClean="0">
                          <a:latin typeface="+mn-lt"/>
                        </a:rPr>
                        <a:t>0.17</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1.06</a:t>
                      </a:r>
                      <a:r>
                        <a:rPr lang="en-US" sz="1600" dirty="0">
                          <a:latin typeface="+mn-lt"/>
                        </a:rPr>
                        <a:t>)</a:t>
                      </a:r>
                      <a:endParaRPr lang="de-CH" sz="1600" dirty="0">
                        <a:latin typeface="+mn-lt"/>
                        <a:ea typeface="Times New Roman"/>
                      </a:endParaRPr>
                    </a:p>
                  </a:txBody>
                  <a:tcPr marL="68580" marR="68580" marT="91440" marB="91440"/>
                </a:tc>
              </a:tr>
            </a:tbl>
          </a:graphicData>
        </a:graphic>
      </p:graphicFrame>
      <p:sp>
        <p:nvSpPr>
          <p:cNvPr id="7" name="TextBox 3"/>
          <p:cNvSpPr txBox="1"/>
          <p:nvPr/>
        </p:nvSpPr>
        <p:spPr>
          <a:xfrm>
            <a:off x="7668344" y="6377525"/>
            <a:ext cx="1224136" cy="307777"/>
          </a:xfrm>
          <a:prstGeom prst="rect">
            <a:avLst/>
          </a:prstGeom>
          <a:noFill/>
        </p:spPr>
        <p:txBody>
          <a:bodyPr wrap="square" rtlCol="0">
            <a:spAutoFit/>
          </a:bodyPr>
          <a:lstStyle/>
          <a:p>
            <a:pPr algn="r"/>
            <a:r>
              <a:rPr lang="en-US" sz="1400" dirty="0" smtClean="0">
                <a:solidFill>
                  <a:schemeClr val="bg1"/>
                </a:solidFill>
              </a:rPr>
              <a:t>24 of 29</a:t>
            </a:r>
            <a:endParaRPr lang="en-US" sz="1400" dirty="0">
              <a:solidFill>
                <a:schemeClr val="bg1"/>
              </a:solidFill>
            </a:endParaRPr>
          </a:p>
        </p:txBody>
      </p:sp>
      <p:cxnSp>
        <p:nvCxnSpPr>
          <p:cNvPr id="8" name="Straight Connector 7"/>
          <p:cNvCxnSpPr/>
          <p:nvPr/>
        </p:nvCxnSpPr>
        <p:spPr>
          <a:xfrm>
            <a:off x="4319972" y="2636912"/>
            <a:ext cx="828092" cy="338437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83968" y="2636912"/>
            <a:ext cx="828092" cy="338437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itel 2"/>
          <p:cNvSpPr txBox="1">
            <a:spLocks/>
          </p:cNvSpPr>
          <p:nvPr/>
        </p:nvSpPr>
        <p:spPr bwMode="auto">
          <a:xfrm>
            <a:off x="2051720" y="332656"/>
            <a:ext cx="7504113"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kern="12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Verdana" panose="020B0604030504040204" pitchFamily="34" charset="0"/>
              </a:defRPr>
            </a:lvl2pPr>
            <a:lvl3pPr algn="l" rtl="0" eaLnBrk="0" fontAlgn="base" hangingPunct="0">
              <a:spcBef>
                <a:spcPct val="0"/>
              </a:spcBef>
              <a:spcAft>
                <a:spcPct val="0"/>
              </a:spcAft>
              <a:defRPr sz="2400">
                <a:solidFill>
                  <a:schemeClr val="bg2"/>
                </a:solidFill>
                <a:latin typeface="Verdana" panose="020B0604030504040204" pitchFamily="34" charset="0"/>
              </a:defRPr>
            </a:lvl3pPr>
            <a:lvl4pPr algn="l" rtl="0" eaLnBrk="0" fontAlgn="base" hangingPunct="0">
              <a:spcBef>
                <a:spcPct val="0"/>
              </a:spcBef>
              <a:spcAft>
                <a:spcPct val="0"/>
              </a:spcAft>
              <a:defRPr sz="2400">
                <a:solidFill>
                  <a:schemeClr val="bg2"/>
                </a:solidFill>
                <a:latin typeface="Verdana" panose="020B0604030504040204" pitchFamily="34" charset="0"/>
              </a:defRPr>
            </a:lvl4pPr>
            <a:lvl5pPr algn="l" rtl="0" eaLnBrk="0" fontAlgn="base" hangingPunct="0">
              <a:spcBef>
                <a:spcPct val="0"/>
              </a:spcBef>
              <a:spcAft>
                <a:spcPct val="0"/>
              </a:spcAft>
              <a:defRPr sz="2400">
                <a:solidFill>
                  <a:schemeClr val="bg2"/>
                </a:solidFill>
                <a:latin typeface="Verdana" panose="020B0604030504040204" pitchFamily="34" charset="0"/>
              </a:defRPr>
            </a:lvl5pPr>
            <a:lvl6pPr marL="457200" algn="l" rtl="0" fontAlgn="base">
              <a:spcBef>
                <a:spcPct val="0"/>
              </a:spcBef>
              <a:spcAft>
                <a:spcPct val="0"/>
              </a:spcAft>
              <a:defRPr sz="2400">
                <a:solidFill>
                  <a:schemeClr val="bg2"/>
                </a:solidFill>
                <a:latin typeface="Verdana" panose="020B0604030504040204" pitchFamily="34" charset="0"/>
              </a:defRPr>
            </a:lvl6pPr>
            <a:lvl7pPr marL="914400" algn="l" rtl="0" fontAlgn="base">
              <a:spcBef>
                <a:spcPct val="0"/>
              </a:spcBef>
              <a:spcAft>
                <a:spcPct val="0"/>
              </a:spcAft>
              <a:defRPr sz="2400">
                <a:solidFill>
                  <a:schemeClr val="bg2"/>
                </a:solidFill>
                <a:latin typeface="Verdana" panose="020B0604030504040204" pitchFamily="34" charset="0"/>
              </a:defRPr>
            </a:lvl7pPr>
            <a:lvl8pPr marL="1371600" algn="l" rtl="0" fontAlgn="base">
              <a:spcBef>
                <a:spcPct val="0"/>
              </a:spcBef>
              <a:spcAft>
                <a:spcPct val="0"/>
              </a:spcAft>
              <a:defRPr sz="2400">
                <a:solidFill>
                  <a:schemeClr val="bg2"/>
                </a:solidFill>
                <a:latin typeface="Verdana" panose="020B0604030504040204" pitchFamily="34" charset="0"/>
              </a:defRPr>
            </a:lvl8pPr>
            <a:lvl9pPr marL="1828800" algn="l" rtl="0" fontAlgn="base">
              <a:spcBef>
                <a:spcPct val="0"/>
              </a:spcBef>
              <a:spcAft>
                <a:spcPct val="0"/>
              </a:spcAft>
              <a:defRPr sz="2400">
                <a:solidFill>
                  <a:schemeClr val="bg2"/>
                </a:solidFill>
                <a:latin typeface="Verdana" panose="020B0604030504040204" pitchFamily="34" charset="0"/>
              </a:defRPr>
            </a:lvl9pPr>
          </a:lstStyle>
          <a:p>
            <a:r>
              <a:rPr lang="en-US" b="0" smtClean="0"/>
              <a:t>Item Sum: Mean Estimates</a:t>
            </a:r>
            <a:br>
              <a:rPr lang="en-US" b="0" smtClean="0"/>
            </a:br>
            <a:r>
              <a:rPr lang="en-US" sz="1400" b="0" smtClean="0"/>
              <a:t>(isnreg: Jann 2013)</a:t>
            </a:r>
            <a:endParaRPr lang="en-US" sz="1400" b="0" dirty="0"/>
          </a:p>
        </p:txBody>
      </p:sp>
    </p:spTree>
    <p:extLst>
      <p:ext uri="{BB962C8B-B14F-4D97-AF65-F5344CB8AC3E}">
        <p14:creationId xmlns:p14="http://schemas.microsoft.com/office/powerpoint/2010/main" val="5897872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nvPr>
        </p:nvGraphicFramePr>
        <p:xfrm>
          <a:off x="251520" y="1916832"/>
          <a:ext cx="8568951" cy="4023360"/>
        </p:xfrm>
        <a:graphic>
          <a:graphicData uri="http://schemas.openxmlformats.org/drawingml/2006/table">
            <a:tbl>
              <a:tblPr>
                <a:tableStyleId>{0E3FDE45-AF77-4B5C-9715-49D594BDF05E}</a:tableStyleId>
              </a:tblPr>
              <a:tblGrid>
                <a:gridCol w="2061529"/>
                <a:gridCol w="1621552"/>
                <a:gridCol w="1627086"/>
                <a:gridCol w="1627086"/>
                <a:gridCol w="1631698"/>
              </a:tblGrid>
              <a:tr h="0">
                <a:tc>
                  <a:txBody>
                    <a:bodyPr/>
                    <a:lstStyle/>
                    <a:p>
                      <a:pPr algn="l">
                        <a:lnSpc>
                          <a:spcPct val="100000"/>
                        </a:lnSpc>
                        <a:spcBef>
                          <a:spcPts val="200"/>
                        </a:spcBef>
                        <a:spcAft>
                          <a:spcPts val="300"/>
                        </a:spcAft>
                      </a:pPr>
                      <a:endParaRPr lang="en-US" sz="1600" dirty="0">
                        <a:latin typeface="+mn-lt"/>
                        <a:ea typeface="Times New Roman"/>
                      </a:endParaRPr>
                    </a:p>
                  </a:txBody>
                  <a:tcPr marL="68580" marR="68580" marT="91440" marB="91440"/>
                </a:tc>
                <a:tc gridSpan="2">
                  <a:txBody>
                    <a:bodyPr/>
                    <a:lstStyle/>
                    <a:p>
                      <a:pPr algn="ctr">
                        <a:lnSpc>
                          <a:spcPct val="100000"/>
                        </a:lnSpc>
                        <a:spcBef>
                          <a:spcPts val="200"/>
                        </a:spcBef>
                        <a:spcAft>
                          <a:spcPts val="300"/>
                        </a:spcAft>
                      </a:pPr>
                      <a:r>
                        <a:rPr lang="en-US" sz="1600" b="1" dirty="0">
                          <a:solidFill>
                            <a:schemeClr val="bg1">
                              <a:lumMod val="50000"/>
                            </a:schemeClr>
                          </a:solidFill>
                          <a:latin typeface="+mn-lt"/>
                        </a:rPr>
                        <a:t>Hours of undeclared </a:t>
                      </a:r>
                      <a:r>
                        <a:rPr lang="en-US" sz="1600" b="1" dirty="0" smtClean="0">
                          <a:solidFill>
                            <a:schemeClr val="bg1">
                              <a:lumMod val="50000"/>
                            </a:schemeClr>
                          </a:solidFill>
                          <a:latin typeface="+mn-lt"/>
                        </a:rPr>
                        <a:t>work (per week)</a:t>
                      </a:r>
                      <a:endParaRPr lang="de-CH" sz="1600" b="1" dirty="0">
                        <a:solidFill>
                          <a:schemeClr val="bg1">
                            <a:lumMod val="50000"/>
                          </a:schemeClr>
                        </a:solidFill>
                        <a:latin typeface="+mn-lt"/>
                        <a:ea typeface="Times New Roman"/>
                      </a:endParaRPr>
                    </a:p>
                  </a:txBody>
                  <a:tcPr marL="68580" marR="68580" marT="91440" marB="91440"/>
                </a:tc>
                <a:tc hMerge="1">
                  <a:txBody>
                    <a:bodyPr/>
                    <a:lstStyle/>
                    <a:p>
                      <a:endParaRPr lang="en-US"/>
                    </a:p>
                  </a:txBody>
                  <a:tcPr/>
                </a:tc>
                <a:tc gridSpan="2">
                  <a:txBody>
                    <a:bodyPr/>
                    <a:lstStyle/>
                    <a:p>
                      <a:pPr algn="ctr">
                        <a:lnSpc>
                          <a:spcPct val="100000"/>
                        </a:lnSpc>
                        <a:spcBef>
                          <a:spcPts val="200"/>
                        </a:spcBef>
                        <a:spcAft>
                          <a:spcPts val="300"/>
                        </a:spcAft>
                      </a:pPr>
                      <a:r>
                        <a:rPr lang="en-US" sz="1600" b="1" dirty="0">
                          <a:latin typeface="+mn-lt"/>
                        </a:rPr>
                        <a:t>Earnings from undeclared </a:t>
                      </a:r>
                      <a:r>
                        <a:rPr lang="en-US" sz="1600" b="1" dirty="0" smtClean="0">
                          <a:latin typeface="+mn-lt"/>
                        </a:rPr>
                        <a:t>work (per month)</a:t>
                      </a:r>
                      <a:endParaRPr lang="de-CH" sz="1600" b="1" dirty="0">
                        <a:latin typeface="+mn-lt"/>
                        <a:ea typeface="Times New Roman"/>
                      </a:endParaRPr>
                    </a:p>
                  </a:txBody>
                  <a:tcPr marL="68580" marR="68580" marT="91440" marB="91440"/>
                </a:tc>
                <a:tc hMerge="1">
                  <a:txBody>
                    <a:bodyPr/>
                    <a:lstStyle/>
                    <a:p>
                      <a:endParaRPr lang="en-US"/>
                    </a:p>
                  </a:txBody>
                  <a:tcPr/>
                </a:tc>
              </a:tr>
              <a:tr h="338125">
                <a:tc>
                  <a:txBody>
                    <a:bodyPr/>
                    <a:lstStyle/>
                    <a:p>
                      <a:pPr algn="l">
                        <a:lnSpc>
                          <a:spcPct val="100000"/>
                        </a:lnSpc>
                        <a:spcBef>
                          <a:spcPts val="200"/>
                        </a:spcBef>
                        <a:spcAft>
                          <a:spcPts val="300"/>
                        </a:spcAft>
                      </a:pPr>
                      <a:endParaRPr lang="en-US"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c>
                  <a:txBody>
                    <a:bodyPr/>
                    <a:lstStyle/>
                    <a:p>
                      <a:pPr algn="ctr">
                        <a:lnSpc>
                          <a:spcPct val="100000"/>
                        </a:lnSpc>
                        <a:spcBef>
                          <a:spcPts val="200"/>
                        </a:spcBef>
                        <a:spcAft>
                          <a:spcPts val="300"/>
                        </a:spcAft>
                      </a:pPr>
                      <a:r>
                        <a:rPr lang="en-US" sz="1600" dirty="0">
                          <a:solidFill>
                            <a:schemeClr val="bg1">
                              <a:lumMod val="50000"/>
                            </a:schemeClr>
                          </a:solidFill>
                          <a:latin typeface="+mn-lt"/>
                        </a:rPr>
                        <a:t>Employees</a:t>
                      </a:r>
                      <a:endParaRPr lang="de-CH" sz="1600" dirty="0">
                        <a:solidFill>
                          <a:schemeClr val="bg1">
                            <a:lumMod val="50000"/>
                          </a:schemeClr>
                        </a:solidFill>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c>
                  <a:txBody>
                    <a:bodyPr/>
                    <a:lstStyle/>
                    <a:p>
                      <a:pPr algn="ctr">
                        <a:lnSpc>
                          <a:spcPct val="100000"/>
                        </a:lnSpc>
                        <a:spcBef>
                          <a:spcPts val="200"/>
                        </a:spcBef>
                        <a:spcAft>
                          <a:spcPts val="300"/>
                        </a:spcAft>
                      </a:pPr>
                      <a:r>
                        <a:rPr lang="en-US" sz="1600" dirty="0">
                          <a:solidFill>
                            <a:schemeClr val="bg1">
                              <a:lumMod val="50000"/>
                            </a:schemeClr>
                          </a:solidFill>
                          <a:latin typeface="+mn-lt"/>
                        </a:rPr>
                        <a:t>Benefit recipients</a:t>
                      </a:r>
                      <a:endParaRPr lang="de-CH" sz="1600" dirty="0">
                        <a:solidFill>
                          <a:schemeClr val="bg1">
                            <a:lumMod val="50000"/>
                          </a:schemeClr>
                        </a:solidFill>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c>
                  <a:txBody>
                    <a:bodyPr/>
                    <a:lstStyle/>
                    <a:p>
                      <a:pPr algn="ctr">
                        <a:lnSpc>
                          <a:spcPct val="100000"/>
                        </a:lnSpc>
                        <a:spcBef>
                          <a:spcPts val="200"/>
                        </a:spcBef>
                        <a:spcAft>
                          <a:spcPts val="300"/>
                        </a:spcAft>
                      </a:pPr>
                      <a:r>
                        <a:rPr lang="en-US" sz="1600" dirty="0">
                          <a:latin typeface="+mn-lt"/>
                        </a:rPr>
                        <a:t>Employees</a:t>
                      </a:r>
                      <a:endParaRPr lang="de-CH"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c>
                  <a:txBody>
                    <a:bodyPr/>
                    <a:lstStyle/>
                    <a:p>
                      <a:pPr algn="ctr">
                        <a:lnSpc>
                          <a:spcPct val="100000"/>
                        </a:lnSpc>
                        <a:spcBef>
                          <a:spcPts val="200"/>
                        </a:spcBef>
                        <a:spcAft>
                          <a:spcPts val="300"/>
                        </a:spcAft>
                      </a:pPr>
                      <a:r>
                        <a:rPr lang="en-US" sz="1600" dirty="0">
                          <a:latin typeface="+mn-lt"/>
                        </a:rPr>
                        <a:t>Benefit recipients</a:t>
                      </a:r>
                      <a:endParaRPr lang="de-CH" sz="1600" dirty="0">
                        <a:latin typeface="+mn-lt"/>
                        <a:ea typeface="Times New Roman"/>
                      </a:endParaRPr>
                    </a:p>
                  </a:txBody>
                  <a:tcPr marL="68580" marR="68580" marT="91440" marB="91440">
                    <a:lnB w="9525" cap="flat" cmpd="sng" algn="ctr">
                      <a:solidFill>
                        <a:schemeClr val="accent3">
                          <a:lumMod val="60000"/>
                          <a:lumOff val="40000"/>
                        </a:schemeClr>
                      </a:solidFill>
                      <a:prstDash val="solid"/>
                      <a:round/>
                      <a:headEnd type="none" w="med" len="med"/>
                      <a:tailEnd type="none" w="med" len="med"/>
                    </a:lnB>
                  </a:tcPr>
                </a:tc>
              </a:tr>
              <a:tr h="377260">
                <a:tc>
                  <a:txBody>
                    <a:bodyPr/>
                    <a:lstStyle/>
                    <a:p>
                      <a:pPr algn="l">
                        <a:lnSpc>
                          <a:spcPct val="100000"/>
                        </a:lnSpc>
                        <a:spcBef>
                          <a:spcPts val="200"/>
                        </a:spcBef>
                        <a:spcAft>
                          <a:spcPts val="300"/>
                        </a:spcAft>
                      </a:pPr>
                      <a:r>
                        <a:rPr lang="en-US" sz="1600">
                          <a:latin typeface="+mn-lt"/>
                        </a:rPr>
                        <a:t>Direct questioning (DQ)</a:t>
                      </a:r>
                      <a:endParaRPr lang="de-CH" sz="160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c>
                  <a:txBody>
                    <a:bodyPr/>
                    <a:lstStyle/>
                    <a:p>
                      <a:pPr algn="ctr">
                        <a:lnSpc>
                          <a:spcPct val="100000"/>
                        </a:lnSpc>
                        <a:spcBef>
                          <a:spcPts val="0"/>
                        </a:spcBef>
                        <a:spcAft>
                          <a:spcPts val="0"/>
                        </a:spcAft>
                      </a:pPr>
                      <a:r>
                        <a:rPr lang="en-US" sz="1600" dirty="0" smtClean="0">
                          <a:solidFill>
                            <a:schemeClr val="bg1">
                              <a:lumMod val="50000"/>
                            </a:schemeClr>
                          </a:solidFill>
                          <a:latin typeface="+mn-lt"/>
                        </a:rPr>
                        <a:t>0.07</a:t>
                      </a:r>
                      <a:endParaRPr lang="de-CH" sz="1600" dirty="0">
                        <a:solidFill>
                          <a:schemeClr val="bg1">
                            <a:lumMod val="50000"/>
                          </a:schemeClr>
                        </a:solidFill>
                        <a:latin typeface="+mn-lt"/>
                      </a:endParaRPr>
                    </a:p>
                    <a:p>
                      <a:pPr algn="ctr">
                        <a:lnSpc>
                          <a:spcPct val="100000"/>
                        </a:lnSpc>
                        <a:spcBef>
                          <a:spcPts val="0"/>
                        </a:spcBef>
                        <a:spcAft>
                          <a:spcPts val="0"/>
                        </a:spcAft>
                      </a:pPr>
                      <a:r>
                        <a:rPr lang="en-US" sz="1600" dirty="0">
                          <a:solidFill>
                            <a:schemeClr val="bg1">
                              <a:lumMod val="50000"/>
                            </a:schemeClr>
                          </a:solidFill>
                          <a:latin typeface="+mn-lt"/>
                        </a:rPr>
                        <a:t>(</a:t>
                      </a:r>
                      <a:r>
                        <a:rPr lang="en-US" sz="1600" dirty="0" smtClean="0">
                          <a:solidFill>
                            <a:schemeClr val="bg1">
                              <a:lumMod val="50000"/>
                            </a:schemeClr>
                          </a:solidFill>
                          <a:latin typeface="+mn-lt"/>
                        </a:rPr>
                        <a:t>0.03</a:t>
                      </a:r>
                      <a:r>
                        <a:rPr lang="en-US" sz="1600" dirty="0">
                          <a:solidFill>
                            <a:schemeClr val="bg1">
                              <a:lumMod val="50000"/>
                            </a:schemeClr>
                          </a:solidFill>
                          <a:latin typeface="+mn-lt"/>
                        </a:rPr>
                        <a:t>)</a:t>
                      </a:r>
                      <a:endParaRPr lang="de-CH" sz="1600" dirty="0">
                        <a:solidFill>
                          <a:schemeClr val="bg1">
                            <a:lumMod val="50000"/>
                          </a:schemeClr>
                        </a:solidFill>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c>
                  <a:txBody>
                    <a:bodyPr/>
                    <a:lstStyle/>
                    <a:p>
                      <a:pPr algn="ctr">
                        <a:lnSpc>
                          <a:spcPct val="100000"/>
                        </a:lnSpc>
                        <a:spcBef>
                          <a:spcPts val="0"/>
                        </a:spcBef>
                        <a:spcAft>
                          <a:spcPts val="0"/>
                        </a:spcAft>
                      </a:pPr>
                      <a:r>
                        <a:rPr lang="en-US" sz="1600" dirty="0" smtClean="0">
                          <a:solidFill>
                            <a:schemeClr val="bg1">
                              <a:lumMod val="50000"/>
                            </a:schemeClr>
                          </a:solidFill>
                          <a:latin typeface="+mn-lt"/>
                        </a:rPr>
                        <a:t>0.14</a:t>
                      </a:r>
                      <a:endParaRPr lang="de-CH" sz="1600" dirty="0">
                        <a:solidFill>
                          <a:schemeClr val="bg1">
                            <a:lumMod val="50000"/>
                          </a:schemeClr>
                        </a:solidFill>
                        <a:latin typeface="+mn-lt"/>
                      </a:endParaRPr>
                    </a:p>
                    <a:p>
                      <a:pPr algn="ctr">
                        <a:lnSpc>
                          <a:spcPct val="100000"/>
                        </a:lnSpc>
                        <a:spcBef>
                          <a:spcPts val="0"/>
                        </a:spcBef>
                        <a:spcAft>
                          <a:spcPts val="0"/>
                        </a:spcAft>
                      </a:pPr>
                      <a:r>
                        <a:rPr lang="en-US" sz="1600" dirty="0">
                          <a:solidFill>
                            <a:schemeClr val="bg1">
                              <a:lumMod val="50000"/>
                            </a:schemeClr>
                          </a:solidFill>
                          <a:latin typeface="+mn-lt"/>
                        </a:rPr>
                        <a:t>(</a:t>
                      </a:r>
                      <a:r>
                        <a:rPr lang="en-US" sz="1600" dirty="0" smtClean="0">
                          <a:solidFill>
                            <a:schemeClr val="bg1">
                              <a:lumMod val="50000"/>
                            </a:schemeClr>
                          </a:solidFill>
                          <a:latin typeface="+mn-lt"/>
                        </a:rPr>
                        <a:t>0.06</a:t>
                      </a:r>
                      <a:r>
                        <a:rPr lang="en-US" sz="1600" dirty="0">
                          <a:solidFill>
                            <a:schemeClr val="bg1">
                              <a:lumMod val="50000"/>
                            </a:schemeClr>
                          </a:solidFill>
                          <a:latin typeface="+mn-lt"/>
                        </a:rPr>
                        <a:t>)</a:t>
                      </a:r>
                      <a:endParaRPr lang="de-CH" sz="1600" dirty="0">
                        <a:solidFill>
                          <a:schemeClr val="bg1">
                            <a:lumMod val="50000"/>
                          </a:schemeClr>
                        </a:solidFill>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c>
                  <a:txBody>
                    <a:bodyPr/>
                    <a:lstStyle/>
                    <a:p>
                      <a:pPr algn="ctr">
                        <a:lnSpc>
                          <a:spcPct val="100000"/>
                        </a:lnSpc>
                        <a:spcBef>
                          <a:spcPts val="0"/>
                        </a:spcBef>
                        <a:spcAft>
                          <a:spcPts val="0"/>
                        </a:spcAft>
                      </a:pPr>
                      <a:r>
                        <a:rPr lang="en-US" sz="1600" smtClean="0">
                          <a:latin typeface="+mn-lt"/>
                        </a:rPr>
                        <a:t>1.8</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0.7</a:t>
                      </a:r>
                      <a:r>
                        <a:rPr lang="en-US" sz="1600" dirty="0">
                          <a:latin typeface="+mn-lt"/>
                        </a:rPr>
                        <a:t>)</a:t>
                      </a:r>
                      <a:endParaRPr lang="de-CH" sz="1600" dirty="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c>
                  <a:txBody>
                    <a:bodyPr/>
                    <a:lstStyle/>
                    <a:p>
                      <a:pPr algn="ctr">
                        <a:lnSpc>
                          <a:spcPct val="100000"/>
                        </a:lnSpc>
                        <a:spcBef>
                          <a:spcPts val="0"/>
                        </a:spcBef>
                        <a:spcAft>
                          <a:spcPts val="0"/>
                        </a:spcAft>
                      </a:pPr>
                      <a:r>
                        <a:rPr lang="en-US" sz="1600" smtClean="0">
                          <a:latin typeface="+mn-lt"/>
                        </a:rPr>
                        <a:t>3.4</a:t>
                      </a:r>
                      <a:endParaRPr lang="de-CH" sz="1600" dirty="0">
                        <a:latin typeface="+mn-lt"/>
                      </a:endParaRPr>
                    </a:p>
                    <a:p>
                      <a:pPr algn="ctr">
                        <a:lnSpc>
                          <a:spcPct val="100000"/>
                        </a:lnSpc>
                        <a:spcBef>
                          <a:spcPts val="0"/>
                        </a:spcBef>
                        <a:spcAft>
                          <a:spcPts val="0"/>
                        </a:spcAft>
                      </a:pPr>
                      <a:r>
                        <a:rPr lang="en-US" sz="1600">
                          <a:latin typeface="+mn-lt"/>
                        </a:rPr>
                        <a:t>(</a:t>
                      </a:r>
                      <a:r>
                        <a:rPr lang="en-US" sz="1600" smtClean="0">
                          <a:latin typeface="+mn-lt"/>
                        </a:rPr>
                        <a:t>1.2</a:t>
                      </a:r>
                      <a:r>
                        <a:rPr lang="en-US" sz="1600" dirty="0">
                          <a:latin typeface="+mn-lt"/>
                        </a:rPr>
                        <a:t>)</a:t>
                      </a:r>
                      <a:endParaRPr lang="de-CH" sz="1600" dirty="0">
                        <a:latin typeface="+mn-lt"/>
                        <a:ea typeface="Times New Roman"/>
                      </a:endParaRPr>
                    </a:p>
                  </a:txBody>
                  <a:tcPr marL="68580" marR="68580" marT="91440" marB="91440">
                    <a:lnT w="9525" cap="flat" cmpd="sng" algn="ctr">
                      <a:solidFill>
                        <a:schemeClr val="accent3">
                          <a:lumMod val="60000"/>
                          <a:lumOff val="40000"/>
                        </a:schemeClr>
                      </a:solidFill>
                      <a:prstDash val="solid"/>
                      <a:round/>
                      <a:headEnd type="none" w="med" len="med"/>
                      <a:tailEnd type="none" w="med" len="med"/>
                    </a:lnT>
                  </a:tcPr>
                </a:tc>
              </a:tr>
              <a:tr h="377260">
                <a:tc>
                  <a:txBody>
                    <a:bodyPr/>
                    <a:lstStyle/>
                    <a:p>
                      <a:pPr algn="l">
                        <a:lnSpc>
                          <a:spcPct val="100000"/>
                        </a:lnSpc>
                        <a:spcBef>
                          <a:spcPts val="200"/>
                        </a:spcBef>
                        <a:spcAft>
                          <a:spcPts val="300"/>
                        </a:spcAft>
                        <a:tabLst>
                          <a:tab pos="361950" algn="l"/>
                        </a:tabLst>
                      </a:pPr>
                      <a:r>
                        <a:rPr lang="en-US" sz="1600" dirty="0" smtClean="0">
                          <a:solidFill>
                            <a:schemeClr val="accent2">
                              <a:lumMod val="50000"/>
                            </a:schemeClr>
                          </a:solidFill>
                          <a:latin typeface="+mn-lt"/>
                        </a:rPr>
                        <a:t>	Assigned </a:t>
                      </a:r>
                      <a:r>
                        <a:rPr lang="en-US" sz="1600" dirty="0">
                          <a:solidFill>
                            <a:schemeClr val="accent2">
                              <a:lumMod val="50000"/>
                            </a:schemeClr>
                          </a:solidFill>
                          <a:latin typeface="+mn-lt"/>
                        </a:rPr>
                        <a:t>to DQ</a:t>
                      </a:r>
                      <a:endParaRPr lang="de-CH" sz="1600" dirty="0">
                        <a:solidFill>
                          <a:schemeClr val="accent2">
                            <a:lumMod val="50000"/>
                          </a:schemeClr>
                        </a:solidFill>
                        <a:latin typeface="+mn-lt"/>
                        <a:ea typeface="Times New Roman"/>
                      </a:endParaRPr>
                    </a:p>
                  </a:txBody>
                  <a:tcPr marL="68580" marR="68580" marT="91440" marB="91440" anchor="ctr"/>
                </a:tc>
                <a:tc>
                  <a:txBody>
                    <a:bodyPr/>
                    <a:lstStyle/>
                    <a:p>
                      <a:pPr algn="ctr">
                        <a:lnSpc>
                          <a:spcPct val="100000"/>
                        </a:lnSpc>
                        <a:spcBef>
                          <a:spcPts val="0"/>
                        </a:spcBef>
                        <a:spcAft>
                          <a:spcPts val="0"/>
                        </a:spcAft>
                      </a:pPr>
                      <a:r>
                        <a:rPr lang="en-US" sz="1600" smtClean="0">
                          <a:solidFill>
                            <a:schemeClr val="bg1">
                              <a:lumMod val="50000"/>
                            </a:schemeClr>
                          </a:solidFill>
                          <a:latin typeface="+mn-lt"/>
                        </a:rPr>
                        <a:t>0.07</a:t>
                      </a:r>
                      <a:endParaRPr lang="de-CH" sz="1600" dirty="0">
                        <a:solidFill>
                          <a:schemeClr val="bg1">
                            <a:lumMod val="50000"/>
                          </a:schemeClr>
                        </a:solidFill>
                        <a:latin typeface="+mn-lt"/>
                      </a:endParaRPr>
                    </a:p>
                    <a:p>
                      <a:pPr algn="ctr">
                        <a:lnSpc>
                          <a:spcPct val="100000"/>
                        </a:lnSpc>
                        <a:spcBef>
                          <a:spcPts val="0"/>
                        </a:spcBef>
                        <a:spcAft>
                          <a:spcPts val="0"/>
                        </a:spcAft>
                      </a:pPr>
                      <a:r>
                        <a:rPr lang="en-US" sz="1600">
                          <a:solidFill>
                            <a:schemeClr val="bg1">
                              <a:lumMod val="50000"/>
                            </a:schemeClr>
                          </a:solidFill>
                          <a:latin typeface="+mn-lt"/>
                        </a:rPr>
                        <a:t>(</a:t>
                      </a:r>
                      <a:r>
                        <a:rPr lang="en-US" sz="1600" smtClean="0">
                          <a:solidFill>
                            <a:schemeClr val="bg1">
                              <a:lumMod val="50000"/>
                            </a:schemeClr>
                          </a:solidFill>
                          <a:latin typeface="+mn-lt"/>
                        </a:rPr>
                        <a:t>0.04</a:t>
                      </a:r>
                      <a:r>
                        <a:rPr lang="en-US" sz="1600" dirty="0">
                          <a:solidFill>
                            <a:schemeClr val="bg1">
                              <a:lumMod val="50000"/>
                            </a:schemeClr>
                          </a:solidFill>
                          <a:latin typeface="+mn-lt"/>
                        </a:rPr>
                        <a:t>)</a:t>
                      </a:r>
                      <a:endParaRPr lang="de-CH" sz="1600" dirty="0">
                        <a:solidFill>
                          <a:schemeClr val="bg1">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smtClean="0">
                          <a:solidFill>
                            <a:schemeClr val="bg1">
                              <a:lumMod val="50000"/>
                            </a:schemeClr>
                          </a:solidFill>
                          <a:latin typeface="+mn-lt"/>
                        </a:rPr>
                        <a:t>0.19</a:t>
                      </a:r>
                      <a:endParaRPr lang="de-CH" sz="1600" dirty="0">
                        <a:solidFill>
                          <a:schemeClr val="bg1">
                            <a:lumMod val="50000"/>
                          </a:schemeClr>
                        </a:solidFill>
                        <a:latin typeface="+mn-lt"/>
                      </a:endParaRPr>
                    </a:p>
                    <a:p>
                      <a:pPr algn="ctr">
                        <a:lnSpc>
                          <a:spcPct val="100000"/>
                        </a:lnSpc>
                        <a:spcBef>
                          <a:spcPts val="0"/>
                        </a:spcBef>
                        <a:spcAft>
                          <a:spcPts val="0"/>
                        </a:spcAft>
                      </a:pPr>
                      <a:r>
                        <a:rPr lang="en-US" sz="1600" dirty="0">
                          <a:solidFill>
                            <a:schemeClr val="bg1">
                              <a:lumMod val="50000"/>
                            </a:schemeClr>
                          </a:solidFill>
                          <a:latin typeface="+mn-lt"/>
                        </a:rPr>
                        <a:t>(</a:t>
                      </a:r>
                      <a:r>
                        <a:rPr lang="en-US" sz="1600" dirty="0" smtClean="0">
                          <a:solidFill>
                            <a:schemeClr val="bg1">
                              <a:lumMod val="50000"/>
                            </a:schemeClr>
                          </a:solidFill>
                          <a:latin typeface="+mn-lt"/>
                        </a:rPr>
                        <a:t>0.08</a:t>
                      </a:r>
                      <a:r>
                        <a:rPr lang="en-US" sz="1600" dirty="0">
                          <a:solidFill>
                            <a:schemeClr val="bg1">
                              <a:lumMod val="50000"/>
                            </a:schemeClr>
                          </a:solidFill>
                          <a:latin typeface="+mn-lt"/>
                        </a:rPr>
                        <a:t>)</a:t>
                      </a:r>
                      <a:endParaRPr lang="de-CH" sz="1600" dirty="0">
                        <a:solidFill>
                          <a:schemeClr val="bg1">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smtClean="0">
                          <a:solidFill>
                            <a:schemeClr val="accent2">
                              <a:lumMod val="50000"/>
                            </a:schemeClr>
                          </a:solidFill>
                          <a:latin typeface="+mn-lt"/>
                        </a:rPr>
                        <a:t>1.9</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dirty="0">
                          <a:solidFill>
                            <a:schemeClr val="accent2">
                              <a:lumMod val="50000"/>
                            </a:schemeClr>
                          </a:solidFill>
                          <a:latin typeface="+mn-lt"/>
                        </a:rPr>
                        <a:t>(</a:t>
                      </a:r>
                      <a:r>
                        <a:rPr lang="en-US" sz="1600" dirty="0" smtClean="0">
                          <a:solidFill>
                            <a:schemeClr val="accent2">
                              <a:lumMod val="50000"/>
                            </a:schemeClr>
                          </a:solidFill>
                          <a:latin typeface="+mn-lt"/>
                        </a:rPr>
                        <a:t>0.8</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smtClean="0">
                          <a:solidFill>
                            <a:schemeClr val="accent2">
                              <a:lumMod val="50000"/>
                            </a:schemeClr>
                          </a:solidFill>
                          <a:latin typeface="+mn-lt"/>
                        </a:rPr>
                        <a:t>4.4</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dirty="0">
                          <a:solidFill>
                            <a:schemeClr val="accent2">
                              <a:lumMod val="50000"/>
                            </a:schemeClr>
                          </a:solidFill>
                          <a:latin typeface="+mn-lt"/>
                        </a:rPr>
                        <a:t>(</a:t>
                      </a:r>
                      <a:r>
                        <a:rPr lang="en-US" sz="1600" dirty="0" smtClean="0">
                          <a:solidFill>
                            <a:schemeClr val="accent2">
                              <a:lumMod val="50000"/>
                            </a:schemeClr>
                          </a:solidFill>
                          <a:latin typeface="+mn-lt"/>
                        </a:rPr>
                        <a:t>1.5</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r>
              <a:tr h="377260">
                <a:tc>
                  <a:txBody>
                    <a:bodyPr/>
                    <a:lstStyle/>
                    <a:p>
                      <a:pPr algn="l">
                        <a:lnSpc>
                          <a:spcPct val="100000"/>
                        </a:lnSpc>
                        <a:spcBef>
                          <a:spcPts val="200"/>
                        </a:spcBef>
                        <a:spcAft>
                          <a:spcPts val="300"/>
                        </a:spcAft>
                        <a:tabLst>
                          <a:tab pos="361950" algn="l"/>
                        </a:tabLst>
                      </a:pPr>
                      <a:r>
                        <a:rPr lang="en-US" sz="1600" dirty="0" smtClean="0">
                          <a:solidFill>
                            <a:schemeClr val="accent2">
                              <a:lumMod val="50000"/>
                            </a:schemeClr>
                          </a:solidFill>
                          <a:latin typeface="+mn-lt"/>
                        </a:rPr>
                        <a:t>	Opted </a:t>
                      </a:r>
                      <a:r>
                        <a:rPr lang="en-US" sz="1600" dirty="0">
                          <a:solidFill>
                            <a:schemeClr val="accent2">
                              <a:lumMod val="50000"/>
                            </a:schemeClr>
                          </a:solidFill>
                          <a:latin typeface="+mn-lt"/>
                        </a:rPr>
                        <a:t>for DQ</a:t>
                      </a:r>
                      <a:endParaRPr lang="de-CH" sz="1600" dirty="0">
                        <a:solidFill>
                          <a:schemeClr val="accent2">
                            <a:lumMod val="50000"/>
                          </a:schemeClr>
                        </a:solidFill>
                        <a:latin typeface="+mn-lt"/>
                        <a:ea typeface="Times New Roman"/>
                      </a:endParaRPr>
                    </a:p>
                  </a:txBody>
                  <a:tcPr marL="68580" marR="68580" marT="91440" marB="91440" anchor="ctr"/>
                </a:tc>
                <a:tc>
                  <a:txBody>
                    <a:bodyPr/>
                    <a:lstStyle/>
                    <a:p>
                      <a:pPr algn="ctr">
                        <a:lnSpc>
                          <a:spcPct val="100000"/>
                        </a:lnSpc>
                        <a:spcBef>
                          <a:spcPts val="0"/>
                        </a:spcBef>
                        <a:spcAft>
                          <a:spcPts val="0"/>
                        </a:spcAft>
                      </a:pPr>
                      <a:r>
                        <a:rPr lang="en-US" sz="1600" smtClean="0">
                          <a:solidFill>
                            <a:schemeClr val="bg1">
                              <a:lumMod val="50000"/>
                            </a:schemeClr>
                          </a:solidFill>
                          <a:latin typeface="+mn-lt"/>
                        </a:rPr>
                        <a:t>0.05</a:t>
                      </a:r>
                      <a:endParaRPr lang="de-CH" sz="1600" dirty="0">
                        <a:solidFill>
                          <a:schemeClr val="bg1">
                            <a:lumMod val="50000"/>
                          </a:schemeClr>
                        </a:solidFill>
                        <a:latin typeface="+mn-lt"/>
                      </a:endParaRPr>
                    </a:p>
                    <a:p>
                      <a:pPr algn="ctr">
                        <a:lnSpc>
                          <a:spcPct val="100000"/>
                        </a:lnSpc>
                        <a:spcBef>
                          <a:spcPts val="0"/>
                        </a:spcBef>
                        <a:spcAft>
                          <a:spcPts val="0"/>
                        </a:spcAft>
                      </a:pPr>
                      <a:r>
                        <a:rPr lang="en-US" sz="1600">
                          <a:solidFill>
                            <a:schemeClr val="bg1">
                              <a:lumMod val="50000"/>
                            </a:schemeClr>
                          </a:solidFill>
                          <a:latin typeface="+mn-lt"/>
                        </a:rPr>
                        <a:t>(</a:t>
                      </a:r>
                      <a:r>
                        <a:rPr lang="en-US" sz="1600" smtClean="0">
                          <a:solidFill>
                            <a:schemeClr val="bg1">
                              <a:lumMod val="50000"/>
                            </a:schemeClr>
                          </a:solidFill>
                          <a:latin typeface="+mn-lt"/>
                        </a:rPr>
                        <a:t>0.05</a:t>
                      </a:r>
                      <a:r>
                        <a:rPr lang="en-US" sz="1600" dirty="0">
                          <a:solidFill>
                            <a:schemeClr val="bg1">
                              <a:lumMod val="50000"/>
                            </a:schemeClr>
                          </a:solidFill>
                          <a:latin typeface="+mn-lt"/>
                        </a:rPr>
                        <a:t>)</a:t>
                      </a:r>
                      <a:endParaRPr lang="de-CH" sz="1600" dirty="0">
                        <a:solidFill>
                          <a:schemeClr val="bg1">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smtClean="0">
                          <a:solidFill>
                            <a:schemeClr val="bg1">
                              <a:lumMod val="50000"/>
                            </a:schemeClr>
                          </a:solidFill>
                          <a:latin typeface="+mn-lt"/>
                        </a:rPr>
                        <a:t>0.00</a:t>
                      </a:r>
                      <a:endParaRPr lang="de-CH" sz="1600" dirty="0">
                        <a:solidFill>
                          <a:schemeClr val="bg1">
                            <a:lumMod val="50000"/>
                          </a:schemeClr>
                        </a:solidFill>
                        <a:latin typeface="+mn-lt"/>
                      </a:endParaRPr>
                    </a:p>
                    <a:p>
                      <a:pPr algn="ctr">
                        <a:lnSpc>
                          <a:spcPct val="100000"/>
                        </a:lnSpc>
                        <a:spcBef>
                          <a:spcPts val="0"/>
                        </a:spcBef>
                        <a:spcAft>
                          <a:spcPts val="0"/>
                        </a:spcAft>
                      </a:pPr>
                      <a:r>
                        <a:rPr lang="en-US" sz="1600" dirty="0">
                          <a:solidFill>
                            <a:schemeClr val="bg1">
                              <a:lumMod val="50000"/>
                            </a:schemeClr>
                          </a:solidFill>
                          <a:latin typeface="+mn-lt"/>
                        </a:rPr>
                        <a:t>(-)</a:t>
                      </a:r>
                      <a:endParaRPr lang="de-CH" sz="1600" dirty="0">
                        <a:solidFill>
                          <a:schemeClr val="bg1">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smtClean="0">
                          <a:solidFill>
                            <a:schemeClr val="accent2">
                              <a:lumMod val="50000"/>
                            </a:schemeClr>
                          </a:solidFill>
                          <a:latin typeface="+mn-lt"/>
                        </a:rPr>
                        <a:t>1.1</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a:solidFill>
                            <a:schemeClr val="accent2">
                              <a:lumMod val="50000"/>
                            </a:schemeClr>
                          </a:solidFill>
                          <a:latin typeface="+mn-lt"/>
                        </a:rPr>
                        <a:t>(</a:t>
                      </a:r>
                      <a:r>
                        <a:rPr lang="en-US" sz="1600" smtClean="0">
                          <a:solidFill>
                            <a:schemeClr val="accent2">
                              <a:lumMod val="50000"/>
                            </a:schemeClr>
                          </a:solidFill>
                          <a:latin typeface="+mn-lt"/>
                        </a:rPr>
                        <a:t>1.1</a:t>
                      </a: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smtClean="0">
                          <a:solidFill>
                            <a:schemeClr val="accent2">
                              <a:lumMod val="50000"/>
                            </a:schemeClr>
                          </a:solidFill>
                          <a:latin typeface="+mn-lt"/>
                        </a:rPr>
                        <a:t>0.0</a:t>
                      </a:r>
                      <a:endParaRPr lang="de-CH" sz="1600" dirty="0">
                        <a:solidFill>
                          <a:schemeClr val="accent2">
                            <a:lumMod val="50000"/>
                          </a:schemeClr>
                        </a:solidFill>
                        <a:latin typeface="+mn-lt"/>
                      </a:endParaRPr>
                    </a:p>
                    <a:p>
                      <a:pPr algn="ctr">
                        <a:lnSpc>
                          <a:spcPct val="100000"/>
                        </a:lnSpc>
                        <a:spcBef>
                          <a:spcPts val="0"/>
                        </a:spcBef>
                        <a:spcAft>
                          <a:spcPts val="0"/>
                        </a:spcAft>
                      </a:pPr>
                      <a:r>
                        <a:rPr lang="en-US" sz="1600" dirty="0">
                          <a:solidFill>
                            <a:schemeClr val="accent2">
                              <a:lumMod val="50000"/>
                            </a:schemeClr>
                          </a:solidFill>
                          <a:latin typeface="+mn-lt"/>
                        </a:rPr>
                        <a:t>(-)</a:t>
                      </a:r>
                      <a:endParaRPr lang="de-CH" sz="1600" dirty="0">
                        <a:solidFill>
                          <a:schemeClr val="accent2">
                            <a:lumMod val="50000"/>
                          </a:schemeClr>
                        </a:solidFill>
                        <a:latin typeface="+mn-lt"/>
                        <a:ea typeface="Times New Roman"/>
                      </a:endParaRPr>
                    </a:p>
                  </a:txBody>
                  <a:tcPr marL="68580" marR="68580" marT="91440" marB="91440"/>
                </a:tc>
              </a:tr>
              <a:tr h="377260">
                <a:tc>
                  <a:txBody>
                    <a:bodyPr/>
                    <a:lstStyle/>
                    <a:p>
                      <a:pPr algn="l">
                        <a:lnSpc>
                          <a:spcPct val="100000"/>
                        </a:lnSpc>
                        <a:spcBef>
                          <a:spcPts val="200"/>
                        </a:spcBef>
                        <a:spcAft>
                          <a:spcPts val="300"/>
                        </a:spcAft>
                      </a:pPr>
                      <a:r>
                        <a:rPr lang="en-US" sz="1600" dirty="0">
                          <a:latin typeface="+mn-lt"/>
                        </a:rPr>
                        <a:t>Item sum technique (IST)</a:t>
                      </a:r>
                      <a:endParaRPr lang="de-CH" sz="1600" dirty="0">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smtClean="0">
                          <a:solidFill>
                            <a:schemeClr val="bg1">
                              <a:lumMod val="50000"/>
                            </a:schemeClr>
                          </a:solidFill>
                          <a:latin typeface="+mn-lt"/>
                        </a:rPr>
                        <a:t>0.85</a:t>
                      </a:r>
                      <a:endParaRPr lang="de-CH" sz="1600" dirty="0">
                        <a:solidFill>
                          <a:schemeClr val="bg1">
                            <a:lumMod val="50000"/>
                          </a:schemeClr>
                        </a:solidFill>
                        <a:latin typeface="+mn-lt"/>
                      </a:endParaRPr>
                    </a:p>
                    <a:p>
                      <a:pPr algn="ctr">
                        <a:lnSpc>
                          <a:spcPct val="100000"/>
                        </a:lnSpc>
                        <a:spcBef>
                          <a:spcPts val="0"/>
                        </a:spcBef>
                        <a:spcAft>
                          <a:spcPts val="0"/>
                        </a:spcAft>
                      </a:pPr>
                      <a:r>
                        <a:rPr lang="en-US" sz="1600">
                          <a:solidFill>
                            <a:schemeClr val="bg1">
                              <a:lumMod val="50000"/>
                            </a:schemeClr>
                          </a:solidFill>
                          <a:latin typeface="+mn-lt"/>
                        </a:rPr>
                        <a:t>(</a:t>
                      </a:r>
                      <a:r>
                        <a:rPr lang="en-US" sz="1600" smtClean="0">
                          <a:solidFill>
                            <a:schemeClr val="bg1">
                              <a:lumMod val="50000"/>
                            </a:schemeClr>
                          </a:solidFill>
                          <a:latin typeface="+mn-lt"/>
                        </a:rPr>
                        <a:t>0.70</a:t>
                      </a:r>
                      <a:r>
                        <a:rPr lang="en-US" sz="1600" dirty="0">
                          <a:solidFill>
                            <a:schemeClr val="bg1">
                              <a:lumMod val="50000"/>
                            </a:schemeClr>
                          </a:solidFill>
                          <a:latin typeface="+mn-lt"/>
                        </a:rPr>
                        <a:t>)</a:t>
                      </a:r>
                      <a:endParaRPr lang="de-CH" sz="1600" dirty="0">
                        <a:solidFill>
                          <a:schemeClr val="bg1">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dirty="0">
                          <a:solidFill>
                            <a:schemeClr val="bg1">
                              <a:lumMod val="50000"/>
                            </a:schemeClr>
                          </a:solidFill>
                          <a:latin typeface="+mn-lt"/>
                        </a:rPr>
                        <a:t>-</a:t>
                      </a:r>
                      <a:r>
                        <a:rPr lang="en-US" sz="1600" dirty="0" smtClean="0">
                          <a:solidFill>
                            <a:schemeClr val="bg1">
                              <a:lumMod val="50000"/>
                            </a:schemeClr>
                          </a:solidFill>
                          <a:latin typeface="+mn-lt"/>
                        </a:rPr>
                        <a:t>0.17</a:t>
                      </a:r>
                      <a:endParaRPr lang="de-CH" sz="1600" dirty="0">
                        <a:solidFill>
                          <a:schemeClr val="bg1">
                            <a:lumMod val="50000"/>
                          </a:schemeClr>
                        </a:solidFill>
                        <a:latin typeface="+mn-lt"/>
                      </a:endParaRPr>
                    </a:p>
                    <a:p>
                      <a:pPr algn="ctr">
                        <a:lnSpc>
                          <a:spcPct val="100000"/>
                        </a:lnSpc>
                        <a:spcBef>
                          <a:spcPts val="0"/>
                        </a:spcBef>
                        <a:spcAft>
                          <a:spcPts val="0"/>
                        </a:spcAft>
                      </a:pPr>
                      <a:r>
                        <a:rPr lang="en-US" sz="1600" dirty="0">
                          <a:solidFill>
                            <a:schemeClr val="bg1">
                              <a:lumMod val="50000"/>
                            </a:schemeClr>
                          </a:solidFill>
                          <a:latin typeface="+mn-lt"/>
                        </a:rPr>
                        <a:t>(</a:t>
                      </a:r>
                      <a:r>
                        <a:rPr lang="en-US" sz="1600" dirty="0" smtClean="0">
                          <a:solidFill>
                            <a:schemeClr val="bg1">
                              <a:lumMod val="50000"/>
                            </a:schemeClr>
                          </a:solidFill>
                          <a:latin typeface="+mn-lt"/>
                        </a:rPr>
                        <a:t>1.06</a:t>
                      </a:r>
                      <a:r>
                        <a:rPr lang="en-US" sz="1600" dirty="0">
                          <a:solidFill>
                            <a:schemeClr val="bg1">
                              <a:lumMod val="50000"/>
                            </a:schemeClr>
                          </a:solidFill>
                          <a:latin typeface="+mn-lt"/>
                        </a:rPr>
                        <a:t>)</a:t>
                      </a:r>
                      <a:endParaRPr lang="de-CH" sz="1600" dirty="0">
                        <a:solidFill>
                          <a:schemeClr val="bg1">
                            <a:lumMod val="50000"/>
                          </a:schemeClr>
                        </a:solidFill>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b="0" dirty="0" smtClean="0">
                          <a:latin typeface="+mn-lt"/>
                        </a:rPr>
                        <a:t>113.8</a:t>
                      </a:r>
                      <a:endParaRPr lang="de-CH" sz="1600" b="0" dirty="0">
                        <a:latin typeface="+mn-lt"/>
                      </a:endParaRPr>
                    </a:p>
                    <a:p>
                      <a:pPr algn="ctr">
                        <a:lnSpc>
                          <a:spcPct val="100000"/>
                        </a:lnSpc>
                        <a:spcBef>
                          <a:spcPts val="0"/>
                        </a:spcBef>
                        <a:spcAft>
                          <a:spcPts val="0"/>
                        </a:spcAft>
                      </a:pPr>
                      <a:r>
                        <a:rPr lang="en-US" sz="1600" b="0" dirty="0">
                          <a:latin typeface="+mn-lt"/>
                        </a:rPr>
                        <a:t>(</a:t>
                      </a:r>
                      <a:r>
                        <a:rPr lang="en-US" sz="1600" b="0" dirty="0" smtClean="0">
                          <a:latin typeface="+mn-lt"/>
                        </a:rPr>
                        <a:t>40.1</a:t>
                      </a:r>
                      <a:r>
                        <a:rPr lang="en-US" sz="1600" b="0" dirty="0">
                          <a:latin typeface="+mn-lt"/>
                        </a:rPr>
                        <a:t>)</a:t>
                      </a:r>
                      <a:endParaRPr lang="de-CH" sz="1600" b="0" dirty="0">
                        <a:latin typeface="+mn-lt"/>
                        <a:ea typeface="Times New Roman"/>
                      </a:endParaRPr>
                    </a:p>
                  </a:txBody>
                  <a:tcPr marL="68580" marR="68580" marT="91440" marB="91440"/>
                </a:tc>
                <a:tc>
                  <a:txBody>
                    <a:bodyPr/>
                    <a:lstStyle/>
                    <a:p>
                      <a:pPr algn="ctr">
                        <a:lnSpc>
                          <a:spcPct val="100000"/>
                        </a:lnSpc>
                        <a:spcBef>
                          <a:spcPts val="0"/>
                        </a:spcBef>
                        <a:spcAft>
                          <a:spcPts val="0"/>
                        </a:spcAft>
                      </a:pPr>
                      <a:r>
                        <a:rPr lang="en-US" sz="1600" b="0" dirty="0" smtClean="0">
                          <a:latin typeface="+mn-lt"/>
                        </a:rPr>
                        <a:t>83.4</a:t>
                      </a:r>
                      <a:endParaRPr lang="de-CH" sz="1600" b="0" dirty="0">
                        <a:latin typeface="+mn-lt"/>
                      </a:endParaRPr>
                    </a:p>
                    <a:p>
                      <a:pPr algn="ctr">
                        <a:lnSpc>
                          <a:spcPct val="100000"/>
                        </a:lnSpc>
                        <a:spcBef>
                          <a:spcPts val="0"/>
                        </a:spcBef>
                        <a:spcAft>
                          <a:spcPts val="0"/>
                        </a:spcAft>
                      </a:pPr>
                      <a:r>
                        <a:rPr lang="en-US" sz="1600" b="0" dirty="0">
                          <a:latin typeface="+mn-lt"/>
                        </a:rPr>
                        <a:t>(</a:t>
                      </a:r>
                      <a:r>
                        <a:rPr lang="en-US" sz="1600" b="0" dirty="0" smtClean="0">
                          <a:latin typeface="+mn-lt"/>
                        </a:rPr>
                        <a:t>27.4</a:t>
                      </a:r>
                      <a:r>
                        <a:rPr lang="en-US" sz="1600" b="0" dirty="0">
                          <a:latin typeface="+mn-lt"/>
                        </a:rPr>
                        <a:t>)</a:t>
                      </a:r>
                      <a:endParaRPr lang="de-CH" sz="1600" b="0" dirty="0">
                        <a:latin typeface="+mn-lt"/>
                        <a:ea typeface="Times New Roman"/>
                      </a:endParaRPr>
                    </a:p>
                  </a:txBody>
                  <a:tcPr marL="68580" marR="68580" marT="91440" marB="91440"/>
                </a:tc>
              </a:tr>
            </a:tbl>
          </a:graphicData>
        </a:graphic>
      </p:graphicFrame>
      <p:sp>
        <p:nvSpPr>
          <p:cNvPr id="5" name="Oval 6"/>
          <p:cNvSpPr/>
          <p:nvPr/>
        </p:nvSpPr>
        <p:spPr>
          <a:xfrm>
            <a:off x="5364088" y="2636911"/>
            <a:ext cx="3635896" cy="3740613"/>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3"/>
          <p:cNvSpPr txBox="1"/>
          <p:nvPr/>
        </p:nvSpPr>
        <p:spPr>
          <a:xfrm>
            <a:off x="7668344" y="6377525"/>
            <a:ext cx="1224136" cy="307777"/>
          </a:xfrm>
          <a:prstGeom prst="rect">
            <a:avLst/>
          </a:prstGeom>
          <a:noFill/>
        </p:spPr>
        <p:txBody>
          <a:bodyPr wrap="square" rtlCol="0">
            <a:spAutoFit/>
          </a:bodyPr>
          <a:lstStyle/>
          <a:p>
            <a:pPr algn="r"/>
            <a:r>
              <a:rPr lang="en-US" sz="1400" dirty="0" smtClean="0">
                <a:solidFill>
                  <a:schemeClr val="bg1"/>
                </a:solidFill>
              </a:rPr>
              <a:t>24 of 29</a:t>
            </a:r>
            <a:endParaRPr lang="en-US" sz="1400" dirty="0">
              <a:solidFill>
                <a:schemeClr val="bg1"/>
              </a:solidFill>
            </a:endParaRPr>
          </a:p>
        </p:txBody>
      </p:sp>
      <p:graphicFrame>
        <p:nvGraphicFramePr>
          <p:cNvPr id="6" name="Table 5"/>
          <p:cNvGraphicFramePr>
            <a:graphicFrameLocks noGrp="1"/>
          </p:cNvGraphicFramePr>
          <p:nvPr/>
        </p:nvGraphicFramePr>
        <p:xfrm>
          <a:off x="5390866" y="7478973"/>
          <a:ext cx="208280" cy="365760"/>
        </p:xfrm>
        <a:graphic>
          <a:graphicData uri="http://schemas.openxmlformats.org/drawingml/2006/table">
            <a:tbl>
              <a:tblPr/>
              <a:tblGrid>
                <a:gridCol w="208280"/>
              </a:tblGrid>
              <a:tr h="0">
                <a:tc>
                  <a:txBody>
                    <a:bodyPr/>
                    <a:lstStyle/>
                    <a:p>
                      <a:endParaRPr lang="en-US" dirty="0"/>
                    </a:p>
                  </a:txBody>
                  <a:tcPr>
                    <a:lnL w="9525" cmpd="sng">
                      <a:solidFill>
                        <a:schemeClr val="accent3">
                          <a:lumMod val="60000"/>
                          <a:lumOff val="40000"/>
                        </a:schemeClr>
                      </a:solidFill>
                      <a:prstDash val="solid"/>
                    </a:lnL>
                    <a:lnR w="9525" cmpd="sng">
                      <a:solidFill>
                        <a:schemeClr val="accent3">
                          <a:lumMod val="60000"/>
                          <a:lumOff val="40000"/>
                        </a:schemeClr>
                      </a:solidFill>
                      <a:prstDash val="solid"/>
                    </a:lnR>
                    <a:lnT w="9525" cmpd="sng">
                      <a:solidFill>
                        <a:schemeClr val="accent3">
                          <a:lumMod val="60000"/>
                          <a:lumOff val="40000"/>
                        </a:schemeClr>
                      </a:solidFill>
                      <a:prstDash val="solid"/>
                    </a:lnT>
                    <a:lnB w="9525" cmpd="sng">
                      <a:solidFill>
                        <a:schemeClr val="accent3">
                          <a:lumMod val="60000"/>
                          <a:lumOff val="40000"/>
                        </a:schemeClr>
                      </a:solidFill>
                      <a:prstDash val="solid"/>
                    </a:lnB>
                  </a:tcPr>
                </a:tc>
              </a:tr>
            </a:tbl>
          </a:graphicData>
        </a:graphic>
      </p:graphicFrame>
      <p:sp>
        <p:nvSpPr>
          <p:cNvPr id="9" name="Titel 2"/>
          <p:cNvSpPr>
            <a:spLocks noGrp="1"/>
          </p:cNvSpPr>
          <p:nvPr>
            <p:ph type="title"/>
          </p:nvPr>
        </p:nvSpPr>
        <p:spPr>
          <a:xfrm>
            <a:off x="2051720" y="332656"/>
            <a:ext cx="7504113" cy="648072"/>
          </a:xfrm>
        </p:spPr>
        <p:txBody>
          <a:bodyPr/>
          <a:lstStyle/>
          <a:p>
            <a:r>
              <a:rPr lang="en-US" dirty="0"/>
              <a:t>Item Sum: </a:t>
            </a:r>
            <a:r>
              <a:rPr lang="en-US" dirty="0" smtClean="0"/>
              <a:t>Mean Estimates</a:t>
            </a:r>
            <a:br>
              <a:rPr lang="en-US" dirty="0" smtClean="0"/>
            </a:br>
            <a:r>
              <a:rPr lang="en-US" sz="1400" dirty="0" smtClean="0"/>
              <a:t>(</a:t>
            </a:r>
            <a:r>
              <a:rPr lang="en-US" sz="1400" dirty="0" err="1" smtClean="0"/>
              <a:t>isnreg</a:t>
            </a:r>
            <a:r>
              <a:rPr lang="en-US" sz="1400" dirty="0" smtClean="0"/>
              <a:t>: </a:t>
            </a:r>
            <a:r>
              <a:rPr lang="en-US" sz="1400" dirty="0" err="1" smtClean="0"/>
              <a:t>Jann</a:t>
            </a:r>
            <a:r>
              <a:rPr lang="en-US" sz="1400" dirty="0" smtClean="0"/>
              <a:t> 2013)</a:t>
            </a:r>
            <a:endParaRPr lang="en-US" sz="1400" dirty="0"/>
          </a:p>
        </p:txBody>
      </p:sp>
    </p:spTree>
    <p:extLst>
      <p:ext uri="{BB962C8B-B14F-4D97-AF65-F5344CB8AC3E}">
        <p14:creationId xmlns:p14="http://schemas.microsoft.com/office/powerpoint/2010/main" val="3350912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90600" y="1412776"/>
            <a:ext cx="7467600" cy="4683224"/>
          </a:xfrm>
        </p:spPr>
        <p:txBody>
          <a:bodyPr/>
          <a:lstStyle/>
          <a:p>
            <a:endParaRPr lang="de-DE" dirty="0"/>
          </a:p>
        </p:txBody>
      </p:sp>
    </p:spTree>
    <p:extLst>
      <p:ext uri="{BB962C8B-B14F-4D97-AF65-F5344CB8AC3E}">
        <p14:creationId xmlns:p14="http://schemas.microsoft.com/office/powerpoint/2010/main" val="15539081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284" t="43250" r="37270" b="18019"/>
          <a:stretch/>
        </p:blipFill>
        <p:spPr bwMode="auto">
          <a:xfrm>
            <a:off x="467544" y="1772816"/>
            <a:ext cx="8128205" cy="3984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804248" y="6049756"/>
            <a:ext cx="2160240" cy="307777"/>
          </a:xfrm>
          <a:prstGeom prst="rect">
            <a:avLst/>
          </a:prstGeom>
          <a:noFill/>
        </p:spPr>
        <p:txBody>
          <a:bodyPr wrap="square" rtlCol="0">
            <a:spAutoFit/>
          </a:bodyPr>
          <a:lstStyle/>
          <a:p>
            <a:pPr algn="r"/>
            <a:r>
              <a:rPr lang="en-US" sz="1400" dirty="0" smtClean="0">
                <a:solidFill>
                  <a:schemeClr val="bg1"/>
                </a:solidFill>
                <a:hlinkClick r:id="" action="ppaction://noaction"/>
              </a:rPr>
              <a:t>Back to: Future Research</a:t>
            </a:r>
            <a:endParaRPr lang="en-US" sz="1400" dirty="0">
              <a:solidFill>
                <a:schemeClr val="bg1"/>
              </a:solidFill>
            </a:endParaRPr>
          </a:p>
        </p:txBody>
      </p:sp>
      <p:sp>
        <p:nvSpPr>
          <p:cNvPr id="6" name="Title 2"/>
          <p:cNvSpPr>
            <a:spLocks noGrp="1"/>
          </p:cNvSpPr>
          <p:nvPr>
            <p:ph type="title"/>
          </p:nvPr>
        </p:nvSpPr>
        <p:spPr>
          <a:xfrm>
            <a:off x="2195736" y="527720"/>
            <a:ext cx="7504113" cy="381000"/>
          </a:xfrm>
        </p:spPr>
        <p:txBody>
          <a:bodyPr/>
          <a:lstStyle/>
          <a:p>
            <a:r>
              <a:rPr lang="en-US" dirty="0" smtClean="0"/>
              <a:t>IST: Regression Output</a:t>
            </a:r>
            <a:endParaRPr lang="en-US" dirty="0"/>
          </a:p>
        </p:txBody>
      </p:sp>
    </p:spTree>
    <p:extLst>
      <p:ext uri="{BB962C8B-B14F-4D97-AF65-F5344CB8AC3E}">
        <p14:creationId xmlns:p14="http://schemas.microsoft.com/office/powerpoint/2010/main" val="229351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6"/>
          <p:cNvGrpSpPr/>
          <p:nvPr/>
        </p:nvGrpSpPr>
        <p:grpSpPr>
          <a:xfrm>
            <a:off x="854196" y="3614740"/>
            <a:ext cx="8110292" cy="2766588"/>
            <a:chOff x="710180" y="3429000"/>
            <a:chExt cx="8110292" cy="2766588"/>
          </a:xfrm>
        </p:grpSpPr>
        <p:pic>
          <p:nvPicPr>
            <p:cNvPr id="5122" name="Picture 2"/>
            <p:cNvPicPr>
              <a:picLocks noChangeAspect="1" noChangeArrowheads="1"/>
            </p:cNvPicPr>
            <p:nvPr/>
          </p:nvPicPr>
          <p:blipFill>
            <a:blip r:embed="rId2" cstate="print"/>
            <a:srcRect l="21583" t="54632" r="19199" b="9439"/>
            <a:stretch>
              <a:fillRect/>
            </a:stretch>
          </p:blipFill>
          <p:spPr bwMode="auto">
            <a:xfrm>
              <a:off x="710180" y="3429000"/>
              <a:ext cx="8110292" cy="2766588"/>
            </a:xfrm>
            <a:prstGeom prst="rect">
              <a:avLst/>
            </a:prstGeom>
            <a:noFill/>
            <a:ln w="9525">
              <a:noFill/>
              <a:miter lim="800000"/>
              <a:headEnd/>
              <a:tailEnd/>
            </a:ln>
          </p:spPr>
        </p:pic>
        <p:sp>
          <p:nvSpPr>
            <p:cNvPr id="6" name="Rechteck 5"/>
            <p:cNvSpPr/>
            <p:nvPr/>
          </p:nvSpPr>
          <p:spPr>
            <a:xfrm>
              <a:off x="4283968" y="5589240"/>
              <a:ext cx="3528392"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el 7"/>
          <p:cNvSpPr>
            <a:spLocks noGrp="1"/>
          </p:cNvSpPr>
          <p:nvPr>
            <p:ph type="title"/>
          </p:nvPr>
        </p:nvSpPr>
        <p:spPr/>
        <p:txBody>
          <a:bodyPr/>
          <a:lstStyle/>
          <a:p>
            <a:r>
              <a:rPr lang="en-US" dirty="0" smtClean="0"/>
              <a:t>IST: Naïve, ITT, IV</a:t>
            </a:r>
            <a:endParaRPr lang="en-US" dirty="0"/>
          </a:p>
        </p:txBody>
      </p:sp>
      <p:pic>
        <p:nvPicPr>
          <p:cNvPr id="7065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73" t="26862" r="33806" b="50982"/>
          <a:stretch/>
        </p:blipFill>
        <p:spPr bwMode="auto">
          <a:xfrm>
            <a:off x="262279" y="1526508"/>
            <a:ext cx="8702209" cy="2134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6804248" y="6049756"/>
            <a:ext cx="2160240" cy="307777"/>
          </a:xfrm>
          <a:prstGeom prst="rect">
            <a:avLst/>
          </a:prstGeom>
          <a:noFill/>
        </p:spPr>
        <p:txBody>
          <a:bodyPr wrap="square" rtlCol="0">
            <a:spAutoFit/>
          </a:bodyPr>
          <a:lstStyle/>
          <a:p>
            <a:pPr algn="r"/>
            <a:r>
              <a:rPr lang="en-US" sz="1400" dirty="0" smtClean="0">
                <a:solidFill>
                  <a:schemeClr val="bg1"/>
                </a:solidFill>
                <a:hlinkClick r:id="" action="ppaction://noaction"/>
              </a:rPr>
              <a:t>Back to: Future Research</a:t>
            </a:r>
            <a:endParaRPr lang="en-US" sz="1400" dirty="0">
              <a:solidFill>
                <a:schemeClr val="bg1"/>
              </a:solidFill>
            </a:endParaRPr>
          </a:p>
        </p:txBody>
      </p:sp>
      <p:sp>
        <p:nvSpPr>
          <p:cNvPr id="9" name="Oval 6"/>
          <p:cNvSpPr/>
          <p:nvPr/>
        </p:nvSpPr>
        <p:spPr>
          <a:xfrm>
            <a:off x="5292080" y="3212976"/>
            <a:ext cx="3168352" cy="2664296"/>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p:cNvSpPr txBox="1">
            <a:spLocks/>
          </p:cNvSpPr>
          <p:nvPr/>
        </p:nvSpPr>
        <p:spPr bwMode="auto">
          <a:xfrm>
            <a:off x="2195736" y="527720"/>
            <a:ext cx="7504113"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kern="12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Verdana" panose="020B0604030504040204" pitchFamily="34" charset="0"/>
              </a:defRPr>
            </a:lvl2pPr>
            <a:lvl3pPr algn="l" rtl="0" eaLnBrk="0" fontAlgn="base" hangingPunct="0">
              <a:spcBef>
                <a:spcPct val="0"/>
              </a:spcBef>
              <a:spcAft>
                <a:spcPct val="0"/>
              </a:spcAft>
              <a:defRPr sz="2400">
                <a:solidFill>
                  <a:schemeClr val="bg2"/>
                </a:solidFill>
                <a:latin typeface="Verdana" panose="020B0604030504040204" pitchFamily="34" charset="0"/>
              </a:defRPr>
            </a:lvl3pPr>
            <a:lvl4pPr algn="l" rtl="0" eaLnBrk="0" fontAlgn="base" hangingPunct="0">
              <a:spcBef>
                <a:spcPct val="0"/>
              </a:spcBef>
              <a:spcAft>
                <a:spcPct val="0"/>
              </a:spcAft>
              <a:defRPr sz="2400">
                <a:solidFill>
                  <a:schemeClr val="bg2"/>
                </a:solidFill>
                <a:latin typeface="Verdana" panose="020B0604030504040204" pitchFamily="34" charset="0"/>
              </a:defRPr>
            </a:lvl4pPr>
            <a:lvl5pPr algn="l" rtl="0" eaLnBrk="0" fontAlgn="base" hangingPunct="0">
              <a:spcBef>
                <a:spcPct val="0"/>
              </a:spcBef>
              <a:spcAft>
                <a:spcPct val="0"/>
              </a:spcAft>
              <a:defRPr sz="2400">
                <a:solidFill>
                  <a:schemeClr val="bg2"/>
                </a:solidFill>
                <a:latin typeface="Verdana" panose="020B0604030504040204" pitchFamily="34" charset="0"/>
              </a:defRPr>
            </a:lvl5pPr>
            <a:lvl6pPr marL="457200" algn="l" rtl="0" fontAlgn="base">
              <a:spcBef>
                <a:spcPct val="0"/>
              </a:spcBef>
              <a:spcAft>
                <a:spcPct val="0"/>
              </a:spcAft>
              <a:defRPr sz="2400">
                <a:solidFill>
                  <a:schemeClr val="bg2"/>
                </a:solidFill>
                <a:latin typeface="Verdana" panose="020B0604030504040204" pitchFamily="34" charset="0"/>
              </a:defRPr>
            </a:lvl6pPr>
            <a:lvl7pPr marL="914400" algn="l" rtl="0" fontAlgn="base">
              <a:spcBef>
                <a:spcPct val="0"/>
              </a:spcBef>
              <a:spcAft>
                <a:spcPct val="0"/>
              </a:spcAft>
              <a:defRPr sz="2400">
                <a:solidFill>
                  <a:schemeClr val="bg2"/>
                </a:solidFill>
                <a:latin typeface="Verdana" panose="020B0604030504040204" pitchFamily="34" charset="0"/>
              </a:defRPr>
            </a:lvl7pPr>
            <a:lvl8pPr marL="1371600" algn="l" rtl="0" fontAlgn="base">
              <a:spcBef>
                <a:spcPct val="0"/>
              </a:spcBef>
              <a:spcAft>
                <a:spcPct val="0"/>
              </a:spcAft>
              <a:defRPr sz="2400">
                <a:solidFill>
                  <a:schemeClr val="bg2"/>
                </a:solidFill>
                <a:latin typeface="Verdana" panose="020B0604030504040204" pitchFamily="34" charset="0"/>
              </a:defRPr>
            </a:lvl8pPr>
            <a:lvl9pPr marL="1828800" algn="l" rtl="0" fontAlgn="base">
              <a:spcBef>
                <a:spcPct val="0"/>
              </a:spcBef>
              <a:spcAft>
                <a:spcPct val="0"/>
              </a:spcAft>
              <a:defRPr sz="2400">
                <a:solidFill>
                  <a:schemeClr val="bg2"/>
                </a:solidFill>
                <a:latin typeface="Verdana" panose="020B0604030504040204" pitchFamily="34" charset="0"/>
              </a:defRPr>
            </a:lvl9pPr>
          </a:lstStyle>
          <a:p>
            <a:r>
              <a:rPr lang="en-US" b="0" smtClean="0"/>
              <a:t>IST: Regression Output</a:t>
            </a:r>
            <a:endParaRPr lang="en-US" b="0" dirty="0"/>
          </a:p>
        </p:txBody>
      </p:sp>
    </p:spTree>
    <p:extLst>
      <p:ext uri="{BB962C8B-B14F-4D97-AF65-F5344CB8AC3E}">
        <p14:creationId xmlns:p14="http://schemas.microsoft.com/office/powerpoint/2010/main" val="4562928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343" t="34096" r="39235" b="19876"/>
          <a:stretch/>
        </p:blipFill>
        <p:spPr bwMode="auto">
          <a:xfrm>
            <a:off x="971600" y="1223450"/>
            <a:ext cx="7205031" cy="5419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2195736" y="527720"/>
            <a:ext cx="7504113" cy="381000"/>
          </a:xfrm>
        </p:spPr>
        <p:txBody>
          <a:bodyPr/>
          <a:lstStyle/>
          <a:p>
            <a:r>
              <a:rPr lang="en-US" dirty="0" smtClean="0"/>
              <a:t>IST: Regression Output</a:t>
            </a:r>
            <a:endParaRPr lang="en-US" dirty="0"/>
          </a:p>
        </p:txBody>
      </p:sp>
      <p:sp>
        <p:nvSpPr>
          <p:cNvPr id="4" name="Oval 6"/>
          <p:cNvSpPr/>
          <p:nvPr/>
        </p:nvSpPr>
        <p:spPr>
          <a:xfrm>
            <a:off x="4716016" y="2132856"/>
            <a:ext cx="3240360" cy="576064"/>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6"/>
          <p:cNvSpPr/>
          <p:nvPr/>
        </p:nvSpPr>
        <p:spPr>
          <a:xfrm>
            <a:off x="4716016" y="3632525"/>
            <a:ext cx="3240360" cy="576064"/>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195736" y="3618326"/>
            <a:ext cx="2880320" cy="576064"/>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19013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15616" y="1124744"/>
            <a:ext cx="7056784" cy="5472608"/>
            <a:chOff x="1259632" y="1340768"/>
            <a:chExt cx="6475397" cy="4812514"/>
          </a:xfrm>
        </p:grpSpPr>
        <p:pic>
          <p:nvPicPr>
            <p:cNvPr id="1955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343" t="8093" r="38249" b="45124"/>
            <a:stretch/>
          </p:blipFill>
          <p:spPr bwMode="auto">
            <a:xfrm>
              <a:off x="1259632" y="1340768"/>
              <a:ext cx="6475397" cy="4812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74" t="92111" r="40699" b="4506"/>
            <a:stretch/>
          </p:blipFill>
          <p:spPr bwMode="auto">
            <a:xfrm>
              <a:off x="1475656" y="5805264"/>
              <a:ext cx="6259373" cy="348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Title 2"/>
          <p:cNvSpPr>
            <a:spLocks noGrp="1"/>
          </p:cNvSpPr>
          <p:nvPr>
            <p:ph type="title"/>
          </p:nvPr>
        </p:nvSpPr>
        <p:spPr>
          <a:xfrm>
            <a:off x="2123728" y="484049"/>
            <a:ext cx="7504113" cy="381000"/>
          </a:xfrm>
        </p:spPr>
        <p:txBody>
          <a:bodyPr/>
          <a:lstStyle/>
          <a:p>
            <a:r>
              <a:rPr lang="en-US" dirty="0" smtClean="0"/>
              <a:t>IST: Interaction Effects</a:t>
            </a:r>
            <a:endParaRPr lang="en-US" dirty="0"/>
          </a:p>
        </p:txBody>
      </p:sp>
      <p:sp>
        <p:nvSpPr>
          <p:cNvPr id="6" name="Oval 6"/>
          <p:cNvSpPr/>
          <p:nvPr/>
        </p:nvSpPr>
        <p:spPr>
          <a:xfrm>
            <a:off x="5292080" y="1988840"/>
            <a:ext cx="2160240" cy="576064"/>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292080" y="5207656"/>
            <a:ext cx="2160240" cy="576064"/>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6"/>
          <p:cNvSpPr/>
          <p:nvPr/>
        </p:nvSpPr>
        <p:spPr>
          <a:xfrm>
            <a:off x="3275856" y="5193655"/>
            <a:ext cx="2160240" cy="576064"/>
          </a:xfrm>
          <a:prstGeom prst="ellipse">
            <a:avLst/>
          </a:prstGeom>
          <a:no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14788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90600" y="1412776"/>
            <a:ext cx="7467600" cy="4683224"/>
          </a:xfrm>
        </p:spPr>
        <p:txBody>
          <a:bodyPr/>
          <a:lstStyle/>
          <a:p>
            <a:endParaRPr lang="de-DE" dirty="0"/>
          </a:p>
        </p:txBody>
      </p:sp>
    </p:spTree>
    <p:extLst>
      <p:ext uri="{BB962C8B-B14F-4D97-AF65-F5344CB8AC3E}">
        <p14:creationId xmlns:p14="http://schemas.microsoft.com/office/powerpoint/2010/main" val="40195607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3728" y="476672"/>
            <a:ext cx="7504113" cy="381000"/>
          </a:xfrm>
        </p:spPr>
        <p:txBody>
          <a:bodyPr/>
          <a:lstStyle/>
          <a:p>
            <a:r>
              <a:rPr lang="en-US" dirty="0" smtClean="0"/>
              <a:t>Estimators: IST</a:t>
            </a:r>
            <a:endParaRPr lang="en-US" dirty="0"/>
          </a:p>
        </p:txBody>
      </p:sp>
      <mc:AlternateContent xmlns:mc="http://schemas.openxmlformats.org/markup-compatibility/2006" xmlns:a14="http://schemas.microsoft.com/office/drawing/2010/main">
        <mc:Choice Requires="a14">
          <p:sp>
            <p:nvSpPr>
              <p:cNvPr id="6" name="Rectangle 5"/>
              <p:cNvSpPr/>
              <p:nvPr/>
            </p:nvSpPr>
            <p:spPr>
              <a:xfrm>
                <a:off x="539552" y="1445547"/>
                <a:ext cx="8136904" cy="4604209"/>
              </a:xfrm>
              <a:prstGeom prst="rect">
                <a:avLst/>
              </a:prstGeom>
            </p:spPr>
            <p:txBody>
              <a:bodyPr wrap="square">
                <a:spAutoFit/>
              </a:bodyPr>
              <a:lstStyle/>
              <a:p>
                <a:pPr>
                  <a:tabLst>
                    <a:tab pos="1882775" algn="l"/>
                  </a:tabLst>
                </a:pPr>
                <a:r>
                  <a:rPr lang="en-US" sz="1800" dirty="0" smtClean="0">
                    <a:latin typeface="Arial" panose="020B0604020202020204" pitchFamily="34" charset="0"/>
                    <a:cs typeface="Arial" panose="020B0604020202020204" pitchFamily="34" charset="0"/>
                  </a:rPr>
                  <a:t>Recall 	</a:t>
                </a:r>
                <a14:m>
                  <m:oMath xmlns:m="http://schemas.openxmlformats.org/officeDocument/2006/math">
                    <m:sSub>
                      <m:sSubPr>
                        <m:ctrlPr>
                          <a:rPr lang="en-US" sz="1800" i="1">
                            <a:latin typeface="Cambria Math" panose="02040503050406030204" pitchFamily="18" charset="0"/>
                          </a:rPr>
                        </m:ctrlPr>
                      </m:sSubPr>
                      <m:e>
                        <m:r>
                          <a:rPr lang="en-US" sz="1800" i="1">
                            <a:latin typeface="Cambria Math"/>
                          </a:rPr>
                          <m:t>𝑌</m:t>
                        </m:r>
                      </m:e>
                      <m:sub>
                        <m:r>
                          <a:rPr lang="en-US" sz="1800" i="1">
                            <a:latin typeface="Cambria Math"/>
                          </a:rPr>
                          <m:t>𝑖</m:t>
                        </m:r>
                      </m:sub>
                    </m:sSub>
                    <m:r>
                      <a:rPr lang="en-US" sz="1800" i="1">
                        <a:latin typeface="Cambria Math"/>
                      </a:rPr>
                      <m:t>=</m:t>
                    </m:r>
                    <m:d>
                      <m:dPr>
                        <m:begChr m:val="{"/>
                        <m:endChr m:val=""/>
                        <m:ctrlPr>
                          <a:rPr lang="en-US" sz="1800" i="1">
                            <a:latin typeface="Cambria Math" panose="02040503050406030204" pitchFamily="18" charset="0"/>
                          </a:rPr>
                        </m:ctrlPr>
                      </m:dPr>
                      <m:e>
                        <m:m>
                          <m:mPr>
                            <m:mcs>
                              <m:mc>
                                <m:mcPr>
                                  <m:count m:val="2"/>
                                  <m:mcJc m:val="center"/>
                                </m:mcPr>
                              </m:mc>
                            </m:mcs>
                            <m:ctrlPr>
                              <a:rPr lang="en-US" sz="1800" i="1">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a:rPr>
                                    <m:t>𝑆</m:t>
                                  </m:r>
                                </m:e>
                                <m:sub>
                                  <m:r>
                                    <a:rPr lang="en-US" sz="1800" i="1">
                                      <a:latin typeface="Cambria Math"/>
                                    </a:rPr>
                                    <m:t>𝑖</m:t>
                                  </m:r>
                                </m:sub>
                              </m:sSub>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𝐶</m:t>
                                  </m:r>
                                </m:e>
                                <m:sub>
                                  <m:r>
                                    <a:rPr lang="en-US" sz="1800" i="1">
                                      <a:latin typeface="Cambria Math"/>
                                    </a:rPr>
                                    <m:t>𝑖</m:t>
                                  </m:r>
                                </m:sub>
                              </m:sSub>
                            </m:e>
                            <m:e>
                              <m:r>
                                <m:rPr>
                                  <m:nor/>
                                </m:rPr>
                                <a:rPr lang="en-US" sz="1800">
                                  <a:latin typeface="Arial" panose="020B0604020202020204" pitchFamily="34" charset="0"/>
                                  <a:cs typeface="Arial" panose="020B0604020202020204" pitchFamily="34" charset="0"/>
                                </a:rPr>
                                <m:t>if</m:t>
                              </m:r>
                              <m:r>
                                <m:rPr>
                                  <m:nor/>
                                </m:rPr>
                                <a:rPr lang="en-US" sz="1800">
                                  <a:latin typeface="Arial" panose="020B0604020202020204" pitchFamily="34" charset="0"/>
                                  <a:cs typeface="Arial" panose="020B0604020202020204" pitchFamily="34" charset="0"/>
                                </a:rPr>
                                <m:t> </m:t>
                              </m:r>
                              <m:sSub>
                                <m:sSubPr>
                                  <m:ctrlPr>
                                    <a:rPr lang="en-US" sz="1800" i="1">
                                      <a:latin typeface="Cambria Math" panose="02040503050406030204" pitchFamily="18" charset="0"/>
                                    </a:rPr>
                                  </m:ctrlPr>
                                </m:sSubPr>
                                <m:e>
                                  <m:r>
                                    <a:rPr lang="en-US" sz="1800" i="1">
                                      <a:latin typeface="Cambria Math"/>
                                    </a:rPr>
                                    <m:t>𝐿</m:t>
                                  </m:r>
                                </m:e>
                                <m:sub>
                                  <m:r>
                                    <a:rPr lang="en-US" sz="1800" i="1">
                                      <a:latin typeface="Cambria Math"/>
                                    </a:rPr>
                                    <m:t>𝑖</m:t>
                                  </m:r>
                                </m:sub>
                              </m:sSub>
                              <m:r>
                                <a:rPr lang="en-US" sz="1800" i="1">
                                  <a:latin typeface="Cambria Math"/>
                                </a:rPr>
                                <m:t>=1</m:t>
                              </m:r>
                              <m:r>
                                <m:rPr>
                                  <m:nor/>
                                </m:rPr>
                                <a:rPr lang="en-US" sz="1800">
                                  <a:latin typeface="Arial" panose="020B0604020202020204" pitchFamily="34" charset="0"/>
                                  <a:cs typeface="Arial" panose="020B0604020202020204" pitchFamily="34" charset="0"/>
                                </a:rPr>
                                <m:t> (</m:t>
                              </m:r>
                              <m:r>
                                <m:rPr>
                                  <m:nor/>
                                </m:rPr>
                                <a:rPr lang="en-US" sz="1800">
                                  <a:latin typeface="Arial" panose="020B0604020202020204" pitchFamily="34" charset="0"/>
                                  <a:cs typeface="Arial" panose="020B0604020202020204" pitchFamily="34" charset="0"/>
                                </a:rPr>
                                <m:t>long</m:t>
                              </m:r>
                              <m:r>
                                <m:rPr>
                                  <m:nor/>
                                </m:rPr>
                                <a:rPr lang="en-US" sz="1800" i="1">
                                  <a:latin typeface="Arial" panose="020B0604020202020204" pitchFamily="34" charset="0"/>
                                  <a:cs typeface="Arial" panose="020B0604020202020204" pitchFamily="34" charset="0"/>
                                </a:rPr>
                                <m:t>−</m:t>
                              </m:r>
                              <m:r>
                                <m:rPr>
                                  <m:nor/>
                                </m:rPr>
                                <a:rPr lang="en-US" sz="1800">
                                  <a:latin typeface="Arial" panose="020B0604020202020204" pitchFamily="34" charset="0"/>
                                  <a:cs typeface="Arial" panose="020B0604020202020204" pitchFamily="34" charset="0"/>
                                </a:rPr>
                                <m:t>list</m:t>
                              </m:r>
                              <m:r>
                                <m:rPr>
                                  <m:nor/>
                                </m:rPr>
                                <a:rPr lang="en-US" sz="1800">
                                  <a:latin typeface="Arial" panose="020B0604020202020204" pitchFamily="34" charset="0"/>
                                  <a:cs typeface="Arial" panose="020B0604020202020204" pitchFamily="34" charset="0"/>
                                </a:rPr>
                                <m:t> </m:t>
                              </m:r>
                              <m:r>
                                <m:rPr>
                                  <m:nor/>
                                </m:rPr>
                                <a:rPr lang="en-US" sz="1800">
                                  <a:latin typeface="Arial" panose="020B0604020202020204" pitchFamily="34" charset="0"/>
                                  <a:cs typeface="Arial" panose="020B0604020202020204" pitchFamily="34" charset="0"/>
                                </a:rPr>
                                <m:t>sample</m:t>
                              </m:r>
                              <m:r>
                                <m:rPr>
                                  <m:nor/>
                                </m:rPr>
                                <a:rPr lang="en-US" sz="1800">
                                  <a:latin typeface="Arial" panose="020B0604020202020204" pitchFamily="34" charset="0"/>
                                  <a:cs typeface="Arial" panose="020B0604020202020204" pitchFamily="34" charset="0"/>
                                </a:rPr>
                                <m:t>)</m:t>
                              </m:r>
                            </m:e>
                          </m:mr>
                          <m:mr>
                            <m:e>
                              <m:sSub>
                                <m:sSubPr>
                                  <m:ctrlPr>
                                    <a:rPr lang="en-US" sz="1800" i="1">
                                      <a:latin typeface="Cambria Math" panose="02040503050406030204" pitchFamily="18" charset="0"/>
                                    </a:rPr>
                                  </m:ctrlPr>
                                </m:sSubPr>
                                <m:e>
                                  <m:r>
                                    <a:rPr lang="en-US" sz="1800" i="1">
                                      <a:latin typeface="Cambria Math"/>
                                    </a:rPr>
                                    <m:t>𝐶</m:t>
                                  </m:r>
                                </m:e>
                                <m:sub>
                                  <m:r>
                                    <a:rPr lang="en-US" sz="1800" i="1">
                                      <a:latin typeface="Cambria Math"/>
                                    </a:rPr>
                                    <m:t>𝑖</m:t>
                                  </m:r>
                                </m:sub>
                              </m:sSub>
                            </m:e>
                            <m:e>
                              <m:r>
                                <m:rPr>
                                  <m:nor/>
                                </m:rPr>
                                <a:rPr lang="en-US" sz="1800">
                                  <a:latin typeface="Arial" panose="020B0604020202020204" pitchFamily="34" charset="0"/>
                                  <a:cs typeface="Arial" panose="020B0604020202020204" pitchFamily="34" charset="0"/>
                                </a:rPr>
                                <m:t>else</m:t>
                              </m:r>
                              <m:r>
                                <m:rPr>
                                  <m:nor/>
                                </m:rPr>
                                <a:rPr lang="en-US" sz="1800">
                                  <a:latin typeface="Arial" panose="020B0604020202020204" pitchFamily="34" charset="0"/>
                                  <a:cs typeface="Arial" panose="020B0604020202020204" pitchFamily="34" charset="0"/>
                                </a:rPr>
                                <m:t> (</m:t>
                              </m:r>
                              <m:r>
                                <m:rPr>
                                  <m:nor/>
                                </m:rPr>
                                <a:rPr lang="en-US" sz="1800">
                                  <a:latin typeface="Arial" panose="020B0604020202020204" pitchFamily="34" charset="0"/>
                                  <a:cs typeface="Arial" panose="020B0604020202020204" pitchFamily="34" charset="0"/>
                                </a:rPr>
                                <m:t>short</m:t>
                              </m:r>
                              <m:r>
                                <m:rPr>
                                  <m:nor/>
                                </m:rPr>
                                <a:rPr lang="en-US" sz="1800" i="1">
                                  <a:latin typeface="Arial" panose="020B0604020202020204" pitchFamily="34" charset="0"/>
                                  <a:cs typeface="Arial" panose="020B0604020202020204" pitchFamily="34" charset="0"/>
                                </a:rPr>
                                <m:t>−</m:t>
                              </m:r>
                              <m:r>
                                <m:rPr>
                                  <m:nor/>
                                </m:rPr>
                                <a:rPr lang="en-US" sz="1800">
                                  <a:latin typeface="Arial" panose="020B0604020202020204" pitchFamily="34" charset="0"/>
                                  <a:cs typeface="Arial" panose="020B0604020202020204" pitchFamily="34" charset="0"/>
                                </a:rPr>
                                <m:t>list</m:t>
                              </m:r>
                              <m:r>
                                <m:rPr>
                                  <m:nor/>
                                </m:rPr>
                                <a:rPr lang="en-US" sz="1800">
                                  <a:latin typeface="Arial" panose="020B0604020202020204" pitchFamily="34" charset="0"/>
                                  <a:cs typeface="Arial" panose="020B0604020202020204" pitchFamily="34" charset="0"/>
                                </a:rPr>
                                <m:t> </m:t>
                              </m:r>
                              <m:r>
                                <m:rPr>
                                  <m:nor/>
                                </m:rPr>
                                <a:rPr lang="en-US" sz="1800">
                                  <a:latin typeface="Arial" panose="020B0604020202020204" pitchFamily="34" charset="0"/>
                                  <a:cs typeface="Arial" panose="020B0604020202020204" pitchFamily="34" charset="0"/>
                                </a:rPr>
                                <m:t>sample</m:t>
                              </m:r>
                              <m:r>
                                <m:rPr>
                                  <m:nor/>
                                </m:rPr>
                                <a:rPr lang="en-US" sz="1800">
                                  <a:latin typeface="Arial" panose="020B0604020202020204" pitchFamily="34" charset="0"/>
                                  <a:cs typeface="Arial" panose="020B0604020202020204" pitchFamily="34" charset="0"/>
                                </a:rPr>
                                <m:t>)</m:t>
                              </m:r>
                            </m:e>
                          </m:mr>
                        </m:m>
                      </m:e>
                    </m:d>
                  </m:oMath>
                </a14:m>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p>
              <a:p>
                <a:r>
                  <a:rPr lang="en-US" sz="1800" dirty="0" smtClean="0">
                    <a:latin typeface="Arial" panose="020B0604020202020204" pitchFamily="34" charset="0"/>
                    <a:cs typeface="Arial" panose="020B0604020202020204" pitchFamily="34" charset="0"/>
                  </a:rPr>
                  <a:t>Assume </a:t>
                </a:r>
                <a:r>
                  <a:rPr lang="en-US" sz="1800" dirty="0">
                    <a:latin typeface="Arial" panose="020B0604020202020204" pitchFamily="34" charset="0"/>
                    <a:cs typeface="Arial" panose="020B0604020202020204" pitchFamily="34" charset="0"/>
                  </a:rPr>
                  <a:t>that </a:t>
                </a:r>
                <a14:m>
                  <m:oMath xmlns:m="http://schemas.openxmlformats.org/officeDocument/2006/math">
                    <m:r>
                      <a:rPr lang="en-US" sz="1800" i="1" smtClean="0">
                        <a:solidFill>
                          <a:srgbClr val="C00000"/>
                        </a:solidFill>
                        <a:latin typeface="Cambria Math"/>
                      </a:rPr>
                      <m:t>𝑆</m:t>
                    </m:r>
                  </m:oMath>
                </a14:m>
                <a:r>
                  <a:rPr lang="en-US" sz="1800" dirty="0">
                    <a:solidFill>
                      <a:srgbClr val="C00000"/>
                    </a:solidFill>
                    <a:latin typeface="Arial" panose="020B0604020202020204" pitchFamily="34" charset="0"/>
                    <a:cs typeface="Arial" panose="020B0604020202020204" pitchFamily="34" charset="0"/>
                  </a:rPr>
                  <a:t> and </a:t>
                </a:r>
                <a14:m>
                  <m:oMath xmlns:m="http://schemas.openxmlformats.org/officeDocument/2006/math">
                    <m:r>
                      <a:rPr lang="en-US" sz="1800" i="1">
                        <a:solidFill>
                          <a:srgbClr val="C00000"/>
                        </a:solidFill>
                        <a:latin typeface="Cambria Math"/>
                      </a:rPr>
                      <m:t>𝐶</m:t>
                    </m:r>
                  </m:oMath>
                </a14:m>
                <a:r>
                  <a:rPr lang="en-US" sz="1800" dirty="0">
                    <a:solidFill>
                      <a:srgbClr val="C00000"/>
                    </a:solidFill>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can be modeled </a:t>
                </a:r>
                <a:r>
                  <a:rPr lang="en-US" sz="1800" dirty="0" smtClean="0">
                    <a:latin typeface="Arial" panose="020B0604020202020204" pitchFamily="34" charset="0"/>
                    <a:cs typeface="Arial" panose="020B0604020202020204" pitchFamily="34" charset="0"/>
                  </a:rPr>
                  <a:t>as</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p>
              <a:p>
                <a:pPr marL="1882775"/>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a:rPr>
                            <m:t>𝑆</m:t>
                          </m:r>
                        </m:e>
                        <m:sub>
                          <m:r>
                            <a:rPr lang="en-US" sz="1800" i="1">
                              <a:latin typeface="Cambria Math"/>
                            </a:rPr>
                            <m:t>𝑖</m:t>
                          </m:r>
                        </m:sub>
                      </m:sSub>
                      <m:r>
                        <a:rPr lang="en-US" sz="1800" i="1">
                          <a:latin typeface="Cambria Math"/>
                        </a:rPr>
                        <m:t>=</m:t>
                      </m:r>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r>
                        <a:rPr lang="en-US" sz="1800" i="1">
                          <a:latin typeface="Cambria Math"/>
                        </a:rPr>
                        <m:t>𝛽</m:t>
                      </m:r>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𝜐</m:t>
                          </m:r>
                        </m:e>
                        <m:sub>
                          <m:r>
                            <a:rPr lang="en-US" sz="1800" i="1">
                              <a:latin typeface="Cambria Math"/>
                            </a:rPr>
                            <m:t>𝑖</m:t>
                          </m:r>
                        </m:sub>
                      </m:sSub>
                      <m:r>
                        <a:rPr lang="en-US" sz="1800" i="1">
                          <a:latin typeface="Cambria Math"/>
                        </a:rPr>
                        <m:t>, </m:t>
                      </m:r>
                      <m:r>
                        <a:rPr lang="en-US" sz="1800" b="0" i="1" smtClean="0">
                          <a:latin typeface="Cambria Math"/>
                        </a:rPr>
                        <m:t> </m:t>
                      </m:r>
                      <m:r>
                        <a:rPr lang="en-US" sz="1800" i="1">
                          <a:latin typeface="Cambria Math"/>
                        </a:rPr>
                        <m:t>𝐸</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a:rPr>
                                <m:t>𝜐</m:t>
                              </m:r>
                            </m:e>
                            <m:sub>
                              <m:r>
                                <a:rPr lang="en-US" sz="1800" i="1">
                                  <a:latin typeface="Cambria Math"/>
                                </a:rPr>
                                <m:t>𝑖</m:t>
                              </m:r>
                            </m:sub>
                          </m:sSub>
                        </m:e>
                      </m:d>
                      <m:r>
                        <a:rPr lang="en-US" sz="1800" i="1">
                          <a:latin typeface="Cambria Math"/>
                        </a:rPr>
                        <m:t>=0</m:t>
                      </m:r>
                    </m:oMath>
                  </m:oMathPara>
                </a14:m>
                <a:endParaRPr lang="en-US" sz="1800" dirty="0" smtClean="0">
                  <a:latin typeface="Arial" panose="020B0604020202020204" pitchFamily="34" charset="0"/>
                  <a:cs typeface="Arial" panose="020B0604020202020204" pitchFamily="34" charset="0"/>
                </a:endParaRPr>
              </a:p>
              <a:p>
                <a:pPr marL="1882775"/>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a:rPr>
                            <m:t>𝐶</m:t>
                          </m:r>
                        </m:e>
                        <m:sub>
                          <m:r>
                            <a:rPr lang="en-US" sz="1800" i="1">
                              <a:latin typeface="Cambria Math"/>
                            </a:rPr>
                            <m:t>𝑖</m:t>
                          </m:r>
                        </m:sub>
                      </m:sSub>
                      <m:r>
                        <a:rPr lang="en-US" sz="1800" i="1">
                          <a:latin typeface="Cambria Math"/>
                        </a:rPr>
                        <m:t>=</m:t>
                      </m:r>
                      <m:sSubSup>
                        <m:sSubSupPr>
                          <m:ctrlPr>
                            <a:rPr lang="en-US" sz="1800" i="1">
                              <a:latin typeface="Cambria Math" panose="02040503050406030204" pitchFamily="18" charset="0"/>
                            </a:rPr>
                          </m:ctrlPr>
                        </m:sSubSupPr>
                        <m:e>
                          <m:r>
                            <a:rPr lang="en-US" sz="1800" i="1">
                              <a:latin typeface="Cambria Math"/>
                            </a:rPr>
                            <m:t>𝑍</m:t>
                          </m:r>
                        </m:e>
                        <m:sub>
                          <m:r>
                            <a:rPr lang="en-US" sz="1800" i="1">
                              <a:latin typeface="Cambria Math"/>
                            </a:rPr>
                            <m:t>𝑖</m:t>
                          </m:r>
                        </m:sub>
                        <m:sup>
                          <m:r>
                            <a:rPr lang="en-US" sz="1800" i="1">
                              <a:latin typeface="Cambria Math"/>
                            </a:rPr>
                            <m:t>′</m:t>
                          </m:r>
                        </m:sup>
                      </m:sSubSup>
                      <m:r>
                        <a:rPr lang="en-US" sz="1800" i="1">
                          <a:latin typeface="Cambria Math"/>
                        </a:rPr>
                        <m:t>𝛾</m:t>
                      </m:r>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𝜈</m:t>
                          </m:r>
                        </m:e>
                        <m:sub>
                          <m:r>
                            <a:rPr lang="en-US" sz="1800" i="1">
                              <a:latin typeface="Cambria Math"/>
                            </a:rPr>
                            <m:t>𝑖</m:t>
                          </m:r>
                        </m:sub>
                      </m:sSub>
                      <m:r>
                        <a:rPr lang="en-US" sz="1800" i="1">
                          <a:latin typeface="Cambria Math"/>
                        </a:rPr>
                        <m:t>, </m:t>
                      </m:r>
                      <m:r>
                        <a:rPr lang="en-US" sz="1800" b="0" i="1" smtClean="0">
                          <a:latin typeface="Cambria Math"/>
                        </a:rPr>
                        <m:t> </m:t>
                      </m:r>
                      <m:r>
                        <a:rPr lang="en-US" sz="1800" i="1">
                          <a:latin typeface="Cambria Math"/>
                        </a:rPr>
                        <m:t>𝐸</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a:rPr>
                                <m:t>𝜈</m:t>
                              </m:r>
                            </m:e>
                            <m:sub>
                              <m:r>
                                <a:rPr lang="en-US" sz="1800" i="1">
                                  <a:latin typeface="Cambria Math"/>
                                </a:rPr>
                                <m:t>𝑖</m:t>
                              </m:r>
                            </m:sub>
                          </m:sSub>
                        </m:e>
                      </m:d>
                      <m:r>
                        <a:rPr lang="en-US" sz="1800" i="1">
                          <a:latin typeface="Cambria Math"/>
                        </a:rPr>
                        <m:t>=0</m:t>
                      </m:r>
                    </m:oMath>
                  </m:oMathPara>
                </a14:m>
                <a:endParaRPr lang="en-US" sz="1800" dirty="0" smtClean="0">
                  <a:latin typeface="Arial" panose="020B0604020202020204" pitchFamily="34" charset="0"/>
                  <a:cs typeface="Arial" panose="020B0604020202020204" pitchFamily="34" charset="0"/>
                </a:endParaRPr>
              </a:p>
              <a:p>
                <a:pPr marL="1828800"/>
                <a:r>
                  <a:rPr lang="en-US" sz="1800" dirty="0">
                    <a:latin typeface="Arial" panose="020B0604020202020204" pitchFamily="34" charset="0"/>
                    <a:cs typeface="Arial" panose="020B0604020202020204" pitchFamily="34" charset="0"/>
                  </a:rPr>
                  <a:t> </a:t>
                </a:r>
              </a:p>
              <a:p>
                <a:r>
                  <a:rPr lang="en-US" sz="1800" dirty="0" smtClean="0">
                    <a:latin typeface="Arial" panose="020B0604020202020204" pitchFamily="34" charset="0"/>
                    <a:cs typeface="Arial" panose="020B0604020202020204" pitchFamily="34" charset="0"/>
                  </a:rPr>
                  <a:t>It </a:t>
                </a:r>
                <a:r>
                  <a:rPr lang="en-US" sz="1800" dirty="0">
                    <a:latin typeface="Arial" panose="020B0604020202020204" pitchFamily="34" charset="0"/>
                    <a:cs typeface="Arial" panose="020B0604020202020204" pitchFamily="34" charset="0"/>
                  </a:rPr>
                  <a:t>follows that</a:t>
                </a:r>
              </a:p>
              <a:p>
                <a:pPr marL="1828800"/>
                <a:r>
                  <a:rPr lang="en-US" sz="1800" dirty="0">
                    <a:latin typeface="Arial" panose="020B0604020202020204" pitchFamily="34" charset="0"/>
                    <a:cs typeface="Arial" panose="020B0604020202020204" pitchFamily="34" charset="0"/>
                  </a:rPr>
                  <a:t> </a:t>
                </a:r>
                <a14:m>
                  <m:oMath xmlns:m="http://schemas.openxmlformats.org/officeDocument/2006/math">
                    <m:sSub>
                      <m:sSubPr>
                        <m:ctrlPr>
                          <a:rPr lang="en-US" sz="1800" i="1" smtClean="0">
                            <a:solidFill>
                              <a:srgbClr val="C00000"/>
                            </a:solidFill>
                            <a:latin typeface="Cambria Math" panose="02040503050406030204" pitchFamily="18" charset="0"/>
                          </a:rPr>
                        </m:ctrlPr>
                      </m:sSubPr>
                      <m:e>
                        <m:r>
                          <a:rPr lang="en-US" sz="1800" i="1">
                            <a:solidFill>
                              <a:srgbClr val="C00000"/>
                            </a:solidFill>
                            <a:latin typeface="Cambria Math"/>
                          </a:rPr>
                          <m:t>𝑌</m:t>
                        </m:r>
                      </m:e>
                      <m:sub>
                        <m:r>
                          <a:rPr lang="en-US" sz="1800" i="1">
                            <a:solidFill>
                              <a:srgbClr val="C00000"/>
                            </a:solidFill>
                            <a:latin typeface="Cambria Math"/>
                          </a:rPr>
                          <m:t>𝑖</m:t>
                        </m:r>
                      </m:sub>
                    </m:sSub>
                    <m:r>
                      <a:rPr lang="en-US" sz="1800" i="1">
                        <a:solidFill>
                          <a:srgbClr val="C00000"/>
                        </a:solidFill>
                        <a:latin typeface="Cambria Math"/>
                      </a:rPr>
                      <m:t>=</m:t>
                    </m:r>
                    <m:sSub>
                      <m:sSubPr>
                        <m:ctrlPr>
                          <a:rPr lang="en-US" sz="1800" i="1">
                            <a:solidFill>
                              <a:srgbClr val="C00000"/>
                            </a:solidFill>
                            <a:latin typeface="Cambria Math" panose="02040503050406030204" pitchFamily="18" charset="0"/>
                          </a:rPr>
                        </m:ctrlPr>
                      </m:sSubPr>
                      <m:e>
                        <m:r>
                          <a:rPr lang="en-US" sz="1800" i="1">
                            <a:solidFill>
                              <a:srgbClr val="C00000"/>
                            </a:solidFill>
                            <a:latin typeface="Cambria Math"/>
                          </a:rPr>
                          <m:t>𝐿</m:t>
                        </m:r>
                      </m:e>
                      <m:sub>
                        <m:r>
                          <a:rPr lang="en-US" sz="1800" i="1">
                            <a:solidFill>
                              <a:srgbClr val="C00000"/>
                            </a:solidFill>
                            <a:latin typeface="Cambria Math"/>
                          </a:rPr>
                          <m:t>𝑖</m:t>
                        </m:r>
                      </m:sub>
                    </m:sSub>
                    <m:sSub>
                      <m:sSubPr>
                        <m:ctrlPr>
                          <a:rPr lang="en-US" sz="1800" i="1">
                            <a:solidFill>
                              <a:srgbClr val="C00000"/>
                            </a:solidFill>
                            <a:latin typeface="Cambria Math" panose="02040503050406030204" pitchFamily="18" charset="0"/>
                          </a:rPr>
                        </m:ctrlPr>
                      </m:sSubPr>
                      <m:e>
                        <m:r>
                          <a:rPr lang="en-US" sz="1800" i="1">
                            <a:solidFill>
                              <a:srgbClr val="C00000"/>
                            </a:solidFill>
                            <a:latin typeface="Cambria Math"/>
                          </a:rPr>
                          <m:t>𝑆</m:t>
                        </m:r>
                      </m:e>
                      <m:sub>
                        <m:r>
                          <a:rPr lang="en-US" sz="1800" i="1">
                            <a:solidFill>
                              <a:srgbClr val="C00000"/>
                            </a:solidFill>
                            <a:latin typeface="Cambria Math"/>
                          </a:rPr>
                          <m:t>𝑖</m:t>
                        </m:r>
                      </m:sub>
                    </m:sSub>
                    <m:r>
                      <a:rPr lang="en-US" sz="1800" i="1">
                        <a:solidFill>
                          <a:srgbClr val="C00000"/>
                        </a:solidFill>
                        <a:latin typeface="Cambria Math"/>
                      </a:rPr>
                      <m:t>+</m:t>
                    </m:r>
                    <m:sSub>
                      <m:sSubPr>
                        <m:ctrlPr>
                          <a:rPr lang="en-US" sz="1800" i="1">
                            <a:solidFill>
                              <a:srgbClr val="C00000"/>
                            </a:solidFill>
                            <a:latin typeface="Cambria Math" panose="02040503050406030204" pitchFamily="18" charset="0"/>
                          </a:rPr>
                        </m:ctrlPr>
                      </m:sSubPr>
                      <m:e>
                        <m:r>
                          <a:rPr lang="en-US" sz="1800" i="1">
                            <a:solidFill>
                              <a:srgbClr val="C00000"/>
                            </a:solidFill>
                            <a:latin typeface="Cambria Math"/>
                          </a:rPr>
                          <m:t>𝐶</m:t>
                        </m:r>
                      </m:e>
                      <m:sub>
                        <m:r>
                          <a:rPr lang="en-US" sz="1800" i="1">
                            <a:solidFill>
                              <a:srgbClr val="C00000"/>
                            </a:solidFill>
                            <a:latin typeface="Cambria Math"/>
                          </a:rPr>
                          <m:t>𝑖</m:t>
                        </m:r>
                      </m:sub>
                    </m:sSub>
                  </m:oMath>
                </a14:m>
                <a:endParaRPr lang="en-US" sz="1800" i="1" dirty="0" smtClean="0">
                  <a:latin typeface="Arial" panose="020B0604020202020204" pitchFamily="34" charset="0"/>
                  <a:cs typeface="Arial" panose="020B0604020202020204" pitchFamily="34" charset="0"/>
                </a:endParaRPr>
              </a:p>
              <a:p>
                <a:pPr marL="1828800"/>
                <a:endParaRPr lang="en-US" sz="1800" i="1" dirty="0" smtClean="0">
                  <a:latin typeface="Arial" panose="020B0604020202020204" pitchFamily="34" charset="0"/>
                  <a:cs typeface="Arial" panose="020B0604020202020204" pitchFamily="34" charset="0"/>
                </a:endParaRPr>
              </a:p>
              <a:p>
                <a:pPr marL="2116138"/>
                <a14:m>
                  <m:oMathPara xmlns:m="http://schemas.openxmlformats.org/officeDocument/2006/math">
                    <m:oMathParaPr>
                      <m:jc m:val="centerGroup"/>
                    </m:oMathParaPr>
                    <m:oMath xmlns:m="http://schemas.openxmlformats.org/officeDocument/2006/math">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𝐿</m:t>
                          </m:r>
                        </m:e>
                        <m:sub>
                          <m:r>
                            <a:rPr lang="en-US" sz="1800" i="1">
                              <a:latin typeface="Cambria Math"/>
                            </a:rPr>
                            <m:t>𝑖</m:t>
                          </m:r>
                        </m:sub>
                      </m:sSub>
                      <m:d>
                        <m:dPr>
                          <m:ctrlPr>
                            <a:rPr lang="en-US" sz="1800" i="1">
                              <a:latin typeface="Cambria Math" panose="02040503050406030204" pitchFamily="18" charset="0"/>
                            </a:rPr>
                          </m:ctrlPr>
                        </m:dPr>
                        <m:e>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r>
                            <a:rPr lang="en-US" sz="1800" i="1">
                              <a:latin typeface="Cambria Math"/>
                            </a:rPr>
                            <m:t>𝛽</m:t>
                          </m:r>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𝜐</m:t>
                              </m:r>
                            </m:e>
                            <m:sub>
                              <m:r>
                                <a:rPr lang="en-US" sz="1800" i="1">
                                  <a:latin typeface="Cambria Math"/>
                                </a:rPr>
                                <m:t>𝑖</m:t>
                              </m:r>
                            </m:sub>
                          </m:sSub>
                        </m:e>
                      </m:d>
                      <m:r>
                        <a:rPr lang="en-US" sz="1800" i="1">
                          <a:latin typeface="Cambria Math"/>
                        </a:rPr>
                        <m:t>+</m:t>
                      </m:r>
                      <m:d>
                        <m:dPr>
                          <m:ctrlPr>
                            <a:rPr lang="en-US" sz="1800" i="1">
                              <a:latin typeface="Cambria Math" panose="02040503050406030204" pitchFamily="18" charset="0"/>
                            </a:rPr>
                          </m:ctrlPr>
                        </m:dPr>
                        <m:e>
                          <m:sSubSup>
                            <m:sSubSupPr>
                              <m:ctrlPr>
                                <a:rPr lang="en-US" sz="1800" i="1">
                                  <a:latin typeface="Cambria Math" panose="02040503050406030204" pitchFamily="18" charset="0"/>
                                </a:rPr>
                              </m:ctrlPr>
                            </m:sSubSupPr>
                            <m:e>
                              <m:r>
                                <a:rPr lang="en-US" sz="1800" i="1">
                                  <a:latin typeface="Cambria Math"/>
                                </a:rPr>
                                <m:t>𝑍</m:t>
                              </m:r>
                            </m:e>
                            <m:sub>
                              <m:r>
                                <a:rPr lang="en-US" sz="1800" i="1">
                                  <a:latin typeface="Cambria Math"/>
                                </a:rPr>
                                <m:t>𝑖</m:t>
                              </m:r>
                            </m:sub>
                            <m:sup>
                              <m:r>
                                <a:rPr lang="en-US" sz="1800" i="1">
                                  <a:latin typeface="Cambria Math"/>
                                </a:rPr>
                                <m:t>′</m:t>
                              </m:r>
                            </m:sup>
                          </m:sSubSup>
                          <m:r>
                            <a:rPr lang="en-US" sz="1800" i="1">
                              <a:latin typeface="Cambria Math"/>
                            </a:rPr>
                            <m:t>𝛾</m:t>
                          </m:r>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𝜈</m:t>
                              </m:r>
                            </m:e>
                            <m:sub>
                              <m:r>
                                <a:rPr lang="en-US" sz="1800" i="1">
                                  <a:latin typeface="Cambria Math"/>
                                </a:rPr>
                                <m:t>𝑖</m:t>
                              </m:r>
                            </m:sub>
                          </m:sSub>
                        </m:e>
                      </m:d>
                    </m:oMath>
                  </m:oMathPara>
                </a14:m>
                <a:endParaRPr lang="en-US" sz="1800" i="1" dirty="0" smtClean="0">
                  <a:latin typeface="Arial" panose="020B0604020202020204" pitchFamily="34" charset="0"/>
                  <a:cs typeface="Arial" panose="020B0604020202020204" pitchFamily="34" charset="0"/>
                </a:endParaRPr>
              </a:p>
              <a:p>
                <a:pPr marL="2116138"/>
                <a:endParaRPr lang="en-US" sz="1800" i="1" dirty="0" smtClean="0">
                  <a:latin typeface="Arial" panose="020B0604020202020204" pitchFamily="34" charset="0"/>
                  <a:cs typeface="Arial" panose="020B0604020202020204" pitchFamily="34" charset="0"/>
                </a:endParaRPr>
              </a:p>
              <a:p>
                <a:pPr marL="2116138"/>
                <a14:m>
                  <m:oMath xmlns:m="http://schemas.openxmlformats.org/officeDocument/2006/math">
                    <m:r>
                      <a:rPr lang="en-US" sz="1800" i="1" smtClean="0">
                        <a:solidFill>
                          <a:srgbClr val="C00000"/>
                        </a:solidFill>
                        <a:latin typeface="Cambria Math"/>
                      </a:rPr>
                      <m:t>=</m:t>
                    </m:r>
                    <m:sSub>
                      <m:sSubPr>
                        <m:ctrlPr>
                          <a:rPr lang="en-US" sz="1800" i="1">
                            <a:solidFill>
                              <a:srgbClr val="C00000"/>
                            </a:solidFill>
                            <a:latin typeface="Cambria Math" panose="02040503050406030204" pitchFamily="18" charset="0"/>
                          </a:rPr>
                        </m:ctrlPr>
                      </m:sSubPr>
                      <m:e>
                        <m:r>
                          <a:rPr lang="en-US" sz="1800" i="1">
                            <a:solidFill>
                              <a:srgbClr val="C00000"/>
                            </a:solidFill>
                            <a:latin typeface="Cambria Math"/>
                          </a:rPr>
                          <m:t>𝐿</m:t>
                        </m:r>
                      </m:e>
                      <m:sub>
                        <m:r>
                          <a:rPr lang="en-US" sz="1800" i="1">
                            <a:solidFill>
                              <a:srgbClr val="C00000"/>
                            </a:solidFill>
                            <a:latin typeface="Cambria Math"/>
                          </a:rPr>
                          <m:t>𝑖</m:t>
                        </m:r>
                      </m:sub>
                    </m:sSub>
                    <m:sSubSup>
                      <m:sSubSupPr>
                        <m:ctrlPr>
                          <a:rPr lang="en-US" sz="1800" i="1">
                            <a:solidFill>
                              <a:srgbClr val="C00000"/>
                            </a:solidFill>
                            <a:latin typeface="Cambria Math" panose="02040503050406030204" pitchFamily="18" charset="0"/>
                          </a:rPr>
                        </m:ctrlPr>
                      </m:sSubSupPr>
                      <m:e>
                        <m:r>
                          <a:rPr lang="en-US" sz="1800" i="1">
                            <a:solidFill>
                              <a:srgbClr val="C00000"/>
                            </a:solidFill>
                            <a:latin typeface="Cambria Math"/>
                          </a:rPr>
                          <m:t>𝑋</m:t>
                        </m:r>
                      </m:e>
                      <m:sub>
                        <m:r>
                          <a:rPr lang="en-US" sz="1800" i="1">
                            <a:solidFill>
                              <a:srgbClr val="C00000"/>
                            </a:solidFill>
                            <a:latin typeface="Cambria Math"/>
                          </a:rPr>
                          <m:t>𝑖</m:t>
                        </m:r>
                      </m:sub>
                      <m:sup>
                        <m:r>
                          <a:rPr lang="en-US" sz="1800" i="1">
                            <a:solidFill>
                              <a:srgbClr val="C00000"/>
                            </a:solidFill>
                            <a:latin typeface="Cambria Math"/>
                          </a:rPr>
                          <m:t>′</m:t>
                        </m:r>
                      </m:sup>
                    </m:sSubSup>
                    <m:r>
                      <a:rPr lang="en-US" sz="1800" i="1">
                        <a:solidFill>
                          <a:srgbClr val="C00000"/>
                        </a:solidFill>
                        <a:latin typeface="Cambria Math"/>
                      </a:rPr>
                      <m:t>𝛽</m:t>
                    </m:r>
                    <m:r>
                      <a:rPr lang="en-US" sz="1800" i="1">
                        <a:solidFill>
                          <a:srgbClr val="C00000"/>
                        </a:solidFill>
                        <a:latin typeface="Cambria Math"/>
                      </a:rPr>
                      <m:t>+</m:t>
                    </m:r>
                    <m:sSubSup>
                      <m:sSubSupPr>
                        <m:ctrlPr>
                          <a:rPr lang="en-US" sz="1800" i="1">
                            <a:solidFill>
                              <a:srgbClr val="C00000"/>
                            </a:solidFill>
                            <a:latin typeface="Cambria Math" panose="02040503050406030204" pitchFamily="18" charset="0"/>
                          </a:rPr>
                        </m:ctrlPr>
                      </m:sSubSupPr>
                      <m:e>
                        <m:r>
                          <a:rPr lang="en-US" sz="1800" i="1">
                            <a:solidFill>
                              <a:srgbClr val="C00000"/>
                            </a:solidFill>
                            <a:latin typeface="Cambria Math"/>
                          </a:rPr>
                          <m:t>𝑍</m:t>
                        </m:r>
                      </m:e>
                      <m:sub>
                        <m:r>
                          <a:rPr lang="en-US" sz="1800" i="1">
                            <a:solidFill>
                              <a:srgbClr val="C00000"/>
                            </a:solidFill>
                            <a:latin typeface="Cambria Math"/>
                          </a:rPr>
                          <m:t>𝑖</m:t>
                        </m:r>
                      </m:sub>
                      <m:sup>
                        <m:r>
                          <a:rPr lang="en-US" sz="1800" i="1">
                            <a:solidFill>
                              <a:srgbClr val="C00000"/>
                            </a:solidFill>
                            <a:latin typeface="Cambria Math"/>
                          </a:rPr>
                          <m:t>′</m:t>
                        </m:r>
                      </m:sup>
                    </m:sSubSup>
                    <m:r>
                      <a:rPr lang="en-US" sz="1800" i="1">
                        <a:solidFill>
                          <a:srgbClr val="C00000"/>
                        </a:solidFill>
                        <a:latin typeface="Cambria Math"/>
                      </a:rPr>
                      <m:t>𝛾</m:t>
                    </m:r>
                    <m:r>
                      <a:rPr lang="en-US" sz="1800" i="1">
                        <a:solidFill>
                          <a:srgbClr val="C00000"/>
                        </a:solidFill>
                        <a:latin typeface="Cambria Math"/>
                      </a:rPr>
                      <m:t>+</m:t>
                    </m:r>
                    <m:sSub>
                      <m:sSubPr>
                        <m:ctrlPr>
                          <a:rPr lang="en-US" sz="1800" i="1">
                            <a:solidFill>
                              <a:srgbClr val="C00000"/>
                            </a:solidFill>
                            <a:latin typeface="Cambria Math" panose="02040503050406030204" pitchFamily="18" charset="0"/>
                          </a:rPr>
                        </m:ctrlPr>
                      </m:sSubPr>
                      <m:e>
                        <m:r>
                          <a:rPr lang="en-US" sz="1800" i="1">
                            <a:solidFill>
                              <a:srgbClr val="C00000"/>
                            </a:solidFill>
                            <a:latin typeface="Cambria Math"/>
                          </a:rPr>
                          <m:t>𝜀</m:t>
                        </m:r>
                      </m:e>
                      <m:sub>
                        <m:r>
                          <a:rPr lang="en-US" sz="1800" i="1">
                            <a:solidFill>
                              <a:srgbClr val="C00000"/>
                            </a:solidFill>
                            <a:latin typeface="Cambria Math"/>
                          </a:rPr>
                          <m:t>𝑖</m:t>
                        </m:r>
                      </m:sub>
                    </m:sSub>
                  </m:oMath>
                </a14:m>
                <a:r>
                  <a:rPr lang="en-US" sz="1800" dirty="0" smtClean="0">
                    <a:solidFill>
                      <a:srgbClr val="C00000"/>
                    </a:solidFill>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with </a:t>
                </a:r>
                <a14:m>
                  <m:oMath xmlns:m="http://schemas.openxmlformats.org/officeDocument/2006/math">
                    <m:sSub>
                      <m:sSubPr>
                        <m:ctrlPr>
                          <a:rPr lang="en-US" sz="1800" i="1">
                            <a:latin typeface="Cambria Math" panose="02040503050406030204" pitchFamily="18" charset="0"/>
                          </a:rPr>
                        </m:ctrlPr>
                      </m:sSubPr>
                      <m:e>
                        <m:r>
                          <a:rPr lang="en-US" sz="1800" i="1">
                            <a:latin typeface="Cambria Math"/>
                          </a:rPr>
                          <m:t>𝜀</m:t>
                        </m:r>
                      </m:e>
                      <m:sub>
                        <m:r>
                          <a:rPr lang="en-US" sz="1800" i="1">
                            <a:latin typeface="Cambria Math"/>
                          </a:rPr>
                          <m:t>𝑖</m:t>
                        </m:r>
                      </m:sub>
                    </m:sSub>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𝐿</m:t>
                        </m:r>
                      </m:e>
                      <m:sub>
                        <m:r>
                          <a:rPr lang="en-US" sz="1800" i="1">
                            <a:latin typeface="Cambria Math"/>
                          </a:rPr>
                          <m:t>𝑖</m:t>
                        </m:r>
                      </m:sub>
                    </m:sSub>
                    <m:sSub>
                      <m:sSubPr>
                        <m:ctrlPr>
                          <a:rPr lang="en-US" sz="1800" i="1">
                            <a:latin typeface="Cambria Math" panose="02040503050406030204" pitchFamily="18" charset="0"/>
                          </a:rPr>
                        </m:ctrlPr>
                      </m:sSubPr>
                      <m:e>
                        <m:r>
                          <a:rPr lang="en-US" sz="1800" i="1">
                            <a:latin typeface="Cambria Math"/>
                          </a:rPr>
                          <m:t>𝜐</m:t>
                        </m:r>
                      </m:e>
                      <m:sub>
                        <m:r>
                          <a:rPr lang="en-US" sz="1800" i="1">
                            <a:latin typeface="Cambria Math"/>
                          </a:rPr>
                          <m:t>𝑖</m:t>
                        </m:r>
                      </m:sub>
                    </m:sSub>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𝜈</m:t>
                        </m:r>
                      </m:e>
                      <m:sub>
                        <m:r>
                          <a:rPr lang="en-US" sz="1800" i="1">
                            <a:latin typeface="Cambria Math"/>
                          </a:rPr>
                          <m:t>𝑖</m:t>
                        </m:r>
                      </m:sub>
                    </m:sSub>
                  </m:oMath>
                </a14:m>
                <a:r>
                  <a:rPr lang="en-US" sz="1800" dirty="0">
                    <a:latin typeface="Arial" panose="020B0604020202020204" pitchFamily="34" charset="0"/>
                    <a:cs typeface="Arial" panose="020B0604020202020204" pitchFamily="34" charset="0"/>
                  </a:rPr>
                  <a:t>, </a:t>
                </a:r>
                <a14:m>
                  <m:oMath xmlns:m="http://schemas.openxmlformats.org/officeDocument/2006/math">
                    <m:r>
                      <a:rPr lang="en-US" sz="1800" i="1">
                        <a:latin typeface="Cambria Math"/>
                      </a:rPr>
                      <m:t>𝐸</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a:rPr>
                              <m:t>𝜀</m:t>
                            </m:r>
                          </m:e>
                          <m:sub>
                            <m:r>
                              <a:rPr lang="en-US" sz="1800" i="1">
                                <a:latin typeface="Cambria Math"/>
                              </a:rPr>
                              <m:t>𝑖</m:t>
                            </m:r>
                          </m:sub>
                        </m:sSub>
                      </m:e>
                    </m:d>
                    <m:r>
                      <a:rPr lang="en-US" sz="1800" i="1">
                        <a:latin typeface="Cambria Math"/>
                      </a:rPr>
                      <m:t>=0</m:t>
                    </m:r>
                  </m:oMath>
                </a14:m>
                <a:endParaRPr lang="en-US" sz="1800" dirty="0" smtClean="0">
                  <a:latin typeface="Arial" panose="020B0604020202020204" pitchFamily="34" charset="0"/>
                  <a:cs typeface="Arial" panose="020B0604020202020204" pitchFamily="34" charset="0"/>
                </a:endParaRPr>
              </a:p>
              <a:p>
                <a:pPr marL="2116138"/>
                <a:endParaRPr lang="en-US" sz="1800" dirty="0">
                  <a:latin typeface="Arial" panose="020B0604020202020204" pitchFamily="34" charset="0"/>
                  <a:cs typeface="Arial" panose="020B0604020202020204" pitchFamily="34" charset="0"/>
                </a:endParaRPr>
              </a:p>
              <a:p>
                <a:pPr marL="53975"/>
                <a:r>
                  <a:rPr lang="en-US" sz="1800" dirty="0" smtClean="0">
                    <a:latin typeface="Arial" panose="020B0604020202020204" pitchFamily="34" charset="0"/>
                    <a:cs typeface="Arial" panose="020B0604020202020204" pitchFamily="34" charset="0"/>
                  </a:rPr>
                  <a:t>Where </a:t>
                </a:r>
                <a14:m>
                  <m:oMath xmlns:m="http://schemas.openxmlformats.org/officeDocument/2006/math">
                    <m:acc>
                      <m:accPr>
                        <m:chr m:val="̂"/>
                        <m:ctrlPr>
                          <a:rPr lang="en-US" sz="1800" i="1" smtClean="0">
                            <a:solidFill>
                              <a:srgbClr val="C00000"/>
                            </a:solidFill>
                            <a:latin typeface="Cambria Math" panose="02040503050406030204" pitchFamily="18" charset="0"/>
                          </a:rPr>
                        </m:ctrlPr>
                      </m:accPr>
                      <m:e>
                        <m:r>
                          <a:rPr lang="en-US" sz="1800" i="1">
                            <a:solidFill>
                              <a:srgbClr val="C00000"/>
                            </a:solidFill>
                            <a:latin typeface="Cambria Math"/>
                          </a:rPr>
                          <m:t>𝛽</m:t>
                        </m:r>
                      </m:e>
                    </m:acc>
                  </m:oMath>
                </a14:m>
                <a:r>
                  <a:rPr lang="en-US" sz="1800" dirty="0">
                    <a:latin typeface="Arial" panose="020B0604020202020204" pitchFamily="34" charset="0"/>
                    <a:cs typeface="Arial" panose="020B0604020202020204" pitchFamily="34" charset="0"/>
                  </a:rPr>
                  <a:t>, is an estimate of </a:t>
                </a:r>
                <a14:m>
                  <m:oMath xmlns:m="http://schemas.openxmlformats.org/officeDocument/2006/math">
                    <m:r>
                      <a:rPr lang="en-US" sz="1800" i="1" smtClean="0">
                        <a:solidFill>
                          <a:srgbClr val="C00000"/>
                        </a:solidFill>
                        <a:latin typeface="Cambria Math"/>
                      </a:rPr>
                      <m:t>𝐸</m:t>
                    </m:r>
                    <m:r>
                      <a:rPr lang="en-US" sz="1800" i="1" smtClean="0">
                        <a:solidFill>
                          <a:srgbClr val="C00000"/>
                        </a:solidFill>
                        <a:latin typeface="Cambria Math"/>
                      </a:rPr>
                      <m:t>(</m:t>
                    </m:r>
                    <m:r>
                      <a:rPr lang="en-US" sz="1800" i="1" smtClean="0">
                        <a:solidFill>
                          <a:srgbClr val="C00000"/>
                        </a:solidFill>
                        <a:latin typeface="Cambria Math"/>
                      </a:rPr>
                      <m:t>𝑆</m:t>
                    </m:r>
                    <m:r>
                      <a:rPr lang="en-US" sz="1800" i="1" smtClean="0">
                        <a:solidFill>
                          <a:srgbClr val="C00000"/>
                        </a:solidFill>
                        <a:latin typeface="Cambria Math"/>
                      </a:rPr>
                      <m:t>)</m:t>
                    </m:r>
                  </m:oMath>
                </a14:m>
                <a:r>
                  <a:rPr lang="en-US" sz="1800" dirty="0">
                    <a:latin typeface="Arial" panose="020B0604020202020204" pitchFamily="34" charset="0"/>
                    <a:cs typeface="Arial" panose="020B0604020202020204" pitchFamily="34" charset="0"/>
                  </a:rPr>
                  <a:t>, a</a:t>
                </a:r>
                <a:r>
                  <a:rPr lang="en-US" sz="1800" dirty="0" smtClean="0">
                    <a:latin typeface="Arial" panose="020B0604020202020204" pitchFamily="34" charset="0"/>
                    <a:cs typeface="Arial" panose="020B0604020202020204" pitchFamily="34" charset="0"/>
                  </a:rPr>
                  <a:t>nd </a:t>
                </a:r>
                <a14:m>
                  <m:oMath xmlns:m="http://schemas.openxmlformats.org/officeDocument/2006/math">
                    <m:acc>
                      <m:accPr>
                        <m:chr m:val="̂"/>
                        <m:ctrlPr>
                          <a:rPr lang="en-US" sz="1800" i="1" smtClean="0">
                            <a:solidFill>
                              <a:srgbClr val="C00000"/>
                            </a:solidFill>
                            <a:latin typeface="Cambria Math" panose="02040503050406030204" pitchFamily="18" charset="0"/>
                          </a:rPr>
                        </m:ctrlPr>
                      </m:accPr>
                      <m:e>
                        <m:r>
                          <a:rPr lang="en-US" sz="1800" i="1">
                            <a:solidFill>
                              <a:srgbClr val="C00000"/>
                            </a:solidFill>
                            <a:latin typeface="Cambria Math"/>
                          </a:rPr>
                          <m:t>𝛾</m:t>
                        </m:r>
                      </m:e>
                    </m:acc>
                  </m:oMath>
                </a14:m>
                <a:r>
                  <a:rPr lang="en-US" sz="1800" dirty="0">
                    <a:latin typeface="Arial" panose="020B0604020202020204" pitchFamily="34" charset="0"/>
                    <a:cs typeface="Arial" panose="020B0604020202020204" pitchFamily="34" charset="0"/>
                  </a:rPr>
                  <a:t>, is an estimate of </a:t>
                </a:r>
                <a14:m>
                  <m:oMath xmlns:m="http://schemas.openxmlformats.org/officeDocument/2006/math">
                    <m:r>
                      <a:rPr lang="en-US" sz="1800" i="1" smtClean="0">
                        <a:solidFill>
                          <a:srgbClr val="C00000"/>
                        </a:solidFill>
                        <a:latin typeface="Cambria Math"/>
                      </a:rPr>
                      <m:t>𝐸</m:t>
                    </m:r>
                    <m:r>
                      <a:rPr lang="en-US" sz="1800" i="1" smtClean="0">
                        <a:solidFill>
                          <a:srgbClr val="C00000"/>
                        </a:solidFill>
                        <a:latin typeface="Cambria Math"/>
                      </a:rPr>
                      <m:t>(</m:t>
                    </m:r>
                    <m:r>
                      <a:rPr lang="en-US" sz="1800" i="1" smtClean="0">
                        <a:solidFill>
                          <a:srgbClr val="C00000"/>
                        </a:solidFill>
                        <a:latin typeface="Cambria Math"/>
                      </a:rPr>
                      <m:t>𝐶</m:t>
                    </m:r>
                    <m:r>
                      <a:rPr lang="en-US" sz="1800" i="1" smtClean="0">
                        <a:solidFill>
                          <a:srgbClr val="C00000"/>
                        </a:solidFill>
                        <a:latin typeface="Cambria Math"/>
                      </a:rPr>
                      <m:t>)</m:t>
                    </m:r>
                  </m:oMath>
                </a14:m>
                <a:r>
                  <a:rPr lang="en-US" sz="1800" dirty="0" smtClean="0">
                    <a:solidFill>
                      <a:srgbClr val="C00000"/>
                    </a:solidFill>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539552" y="1445547"/>
                <a:ext cx="8136904" cy="4604209"/>
              </a:xfrm>
              <a:prstGeom prst="rect">
                <a:avLst/>
              </a:prstGeom>
              <a:blipFill rotWithShape="0">
                <a:blip r:embed="rId2"/>
                <a:stretch>
                  <a:fillRect l="-675" b="-1192"/>
                </a:stretch>
              </a:blipFill>
            </p:spPr>
            <p:txBody>
              <a:bodyPr/>
              <a:lstStyle/>
              <a:p>
                <a:r>
                  <a:rPr lang="de-DE">
                    <a:noFill/>
                  </a:rPr>
                  <a:t> </a:t>
                </a:r>
              </a:p>
            </p:txBody>
          </p:sp>
        </mc:Fallback>
      </mc:AlternateContent>
    </p:spTree>
    <p:extLst>
      <p:ext uri="{BB962C8B-B14F-4D97-AF65-F5344CB8AC3E}">
        <p14:creationId xmlns:p14="http://schemas.microsoft.com/office/powerpoint/2010/main" val="28299498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1720" y="476672"/>
            <a:ext cx="7504113" cy="381000"/>
          </a:xfrm>
        </p:spPr>
        <p:txBody>
          <a:bodyPr/>
          <a:lstStyle/>
          <a:p>
            <a:r>
              <a:rPr lang="en-US" dirty="0"/>
              <a:t>Estimators: </a:t>
            </a:r>
            <a:r>
              <a:rPr lang="en-US" dirty="0" smtClean="0"/>
              <a:t>IST </a:t>
            </a:r>
            <a:r>
              <a:rPr lang="en-US" i="1" dirty="0" smtClean="0"/>
              <a:t>cont.</a:t>
            </a:r>
            <a:endParaRPr lang="en-US" b="1" i="1" dirty="0"/>
          </a:p>
        </p:txBody>
      </p:sp>
      <mc:AlternateContent xmlns:mc="http://schemas.openxmlformats.org/markup-compatibility/2006" xmlns:a14="http://schemas.microsoft.com/office/drawing/2010/main">
        <mc:Choice Requires="a14">
          <p:sp>
            <p:nvSpPr>
              <p:cNvPr id="4" name="Rectangle 3"/>
              <p:cNvSpPr/>
              <p:nvPr/>
            </p:nvSpPr>
            <p:spPr>
              <a:xfrm>
                <a:off x="179512" y="1308724"/>
                <a:ext cx="8784976" cy="5549276"/>
              </a:xfrm>
              <a:prstGeom prst="rect">
                <a:avLst/>
              </a:prstGeom>
            </p:spPr>
            <p:txBody>
              <a:bodyPr wrap="square">
                <a:spAutoFit/>
              </a:bodyPr>
              <a:lstStyle/>
              <a:p>
                <a:r>
                  <a:rPr lang="en-US" sz="2000" dirty="0" smtClean="0">
                    <a:solidFill>
                      <a:srgbClr val="C00000"/>
                    </a:solidFill>
                    <a:latin typeface="Arial" panose="020B0604020202020204" pitchFamily="34" charset="0"/>
                    <a:cs typeface="Arial" panose="020B0604020202020204" pitchFamily="34" charset="0"/>
                  </a:rPr>
                  <a:t>Assuming bivariate </a:t>
                </a:r>
                <a:r>
                  <a:rPr lang="en-US" sz="2000" dirty="0">
                    <a:solidFill>
                      <a:srgbClr val="C00000"/>
                    </a:solidFill>
                    <a:latin typeface="Arial" panose="020B0604020202020204" pitchFamily="34" charset="0"/>
                    <a:cs typeface="Arial" panose="020B0604020202020204" pitchFamily="34" charset="0"/>
                  </a:rPr>
                  <a:t>normality of </a:t>
                </a:r>
                <a14:m>
                  <m:oMath xmlns:m="http://schemas.openxmlformats.org/officeDocument/2006/math">
                    <m:r>
                      <a:rPr lang="en-US" sz="2000" i="1">
                        <a:solidFill>
                          <a:srgbClr val="C00000"/>
                        </a:solidFill>
                        <a:latin typeface="Cambria Math"/>
                      </a:rPr>
                      <m:t>𝜐</m:t>
                    </m:r>
                  </m:oMath>
                </a14:m>
                <a:r>
                  <a:rPr lang="en-US" sz="2000" dirty="0">
                    <a:solidFill>
                      <a:srgbClr val="C00000"/>
                    </a:solidFill>
                    <a:latin typeface="Arial" panose="020B0604020202020204" pitchFamily="34" charset="0"/>
                    <a:cs typeface="Arial" panose="020B0604020202020204" pitchFamily="34" charset="0"/>
                  </a:rPr>
                  <a:t> and </a:t>
                </a:r>
                <a14:m>
                  <m:oMath xmlns:m="http://schemas.openxmlformats.org/officeDocument/2006/math">
                    <m:r>
                      <a:rPr lang="en-US" sz="2000" i="1">
                        <a:solidFill>
                          <a:srgbClr val="C00000"/>
                        </a:solidFill>
                        <a:latin typeface="Cambria Math"/>
                      </a:rPr>
                      <m:t>𝜈</m:t>
                    </m:r>
                  </m:oMath>
                </a14:m>
                <a:r>
                  <a:rPr lang="en-US" sz="2000" dirty="0">
                    <a:solidFill>
                      <a:srgbClr val="C0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(with </a:t>
                </a:r>
                <a14:m>
                  <m:oMath xmlns:m="http://schemas.openxmlformats.org/officeDocument/2006/math">
                    <m:sSubSup>
                      <m:sSubSupPr>
                        <m:ctrlPr>
                          <a:rPr lang="en-US" sz="2000" i="1">
                            <a:latin typeface="Cambria Math" panose="02040503050406030204" pitchFamily="18" charset="0"/>
                          </a:rPr>
                        </m:ctrlPr>
                      </m:sSubSupPr>
                      <m:e>
                        <m:r>
                          <a:rPr lang="en-US" sz="2000" i="1">
                            <a:latin typeface="Cambria Math"/>
                          </a:rPr>
                          <m:t>𝜎</m:t>
                        </m:r>
                      </m:e>
                      <m:sub>
                        <m:r>
                          <a:rPr lang="en-US" sz="2000" i="1">
                            <a:latin typeface="Cambria Math"/>
                          </a:rPr>
                          <m:t>𝜐</m:t>
                        </m:r>
                      </m:sub>
                      <m:sup>
                        <m:r>
                          <a:rPr lang="en-US" sz="2000" i="1">
                            <a:latin typeface="Cambria Math"/>
                          </a:rPr>
                          <m:t>2</m:t>
                        </m:r>
                      </m:sup>
                    </m:sSubSup>
                  </m:oMath>
                </a14:m>
                <a:r>
                  <a:rPr lang="en-US" sz="2000" dirty="0">
                    <a:latin typeface="Arial" panose="020B0604020202020204" pitchFamily="34" charset="0"/>
                    <a:cs typeface="Arial" panose="020B0604020202020204" pitchFamily="34" charset="0"/>
                  </a:rPr>
                  <a:t> and </a:t>
                </a:r>
                <a14:m>
                  <m:oMath xmlns:m="http://schemas.openxmlformats.org/officeDocument/2006/math">
                    <m:sSubSup>
                      <m:sSubSupPr>
                        <m:ctrlPr>
                          <a:rPr lang="en-US" sz="2000" i="1">
                            <a:latin typeface="Cambria Math" panose="02040503050406030204" pitchFamily="18" charset="0"/>
                          </a:rPr>
                        </m:ctrlPr>
                      </m:sSubSupPr>
                      <m:e>
                        <m:r>
                          <a:rPr lang="en-US" sz="2000" i="1">
                            <a:latin typeface="Cambria Math"/>
                          </a:rPr>
                          <m:t>𝜎</m:t>
                        </m:r>
                      </m:e>
                      <m:sub>
                        <m:r>
                          <a:rPr lang="en-US" sz="2000" i="1">
                            <a:latin typeface="Cambria Math"/>
                          </a:rPr>
                          <m:t>𝜈</m:t>
                        </m:r>
                      </m:sub>
                      <m:sup>
                        <m:r>
                          <a:rPr lang="en-US" sz="2000" i="1">
                            <a:latin typeface="Cambria Math"/>
                          </a:rPr>
                          <m:t>2</m:t>
                        </m:r>
                      </m:sup>
                    </m:sSubSup>
                  </m:oMath>
                </a14:m>
                <a:r>
                  <a:rPr lang="en-US" sz="2000" dirty="0">
                    <a:latin typeface="Arial" panose="020B0604020202020204" pitchFamily="34" charset="0"/>
                    <a:cs typeface="Arial" panose="020B0604020202020204" pitchFamily="34" charset="0"/>
                  </a:rPr>
                  <a:t> and correlation </a:t>
                </a:r>
                <a14:m>
                  <m:oMath xmlns:m="http://schemas.openxmlformats.org/officeDocument/2006/math">
                    <m:r>
                      <a:rPr lang="en-US" sz="2000" i="1">
                        <a:latin typeface="Cambria Math"/>
                      </a:rPr>
                      <m:t>𝜌</m:t>
                    </m:r>
                  </m:oMath>
                </a14:m>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maximum likelihood estimation yields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p>
              <a:p>
                <a:pPr/>
                <a14:m>
                  <m:oMathPara xmlns:m="http://schemas.openxmlformats.org/officeDocument/2006/math">
                    <m:oMathParaPr>
                      <m:jc m:val="centerGroup"/>
                    </m:oMathParaPr>
                    <m:oMath xmlns:m="http://schemas.openxmlformats.org/officeDocument/2006/math">
                      <m:func>
                        <m:funcPr>
                          <m:ctrlPr>
                            <a:rPr lang="en-US" sz="2000" i="1">
                              <a:latin typeface="Cambria Math" panose="02040503050406030204" pitchFamily="18" charset="0"/>
                            </a:rPr>
                          </m:ctrlPr>
                        </m:funcPr>
                        <m:fName>
                          <m:r>
                            <m:rPr>
                              <m:sty m:val="p"/>
                            </m:rPr>
                            <a:rPr lang="en-US" sz="2000">
                              <a:latin typeface="Cambria Math"/>
                            </a:rPr>
                            <m:t>ln</m:t>
                          </m:r>
                        </m:fName>
                        <m:e>
                          <m:r>
                            <a:rPr lang="en-US" sz="2000" i="1">
                              <a:latin typeface="Cambria Math"/>
                            </a:rPr>
                            <m:t>ℒ</m:t>
                          </m:r>
                        </m:e>
                      </m:func>
                      <m:r>
                        <a:rPr lang="en-US" sz="2000" i="1">
                          <a:latin typeface="Cambria Math"/>
                        </a:rPr>
                        <m:t>=</m:t>
                      </m:r>
                      <m:nary>
                        <m:naryPr>
                          <m:chr m:val="∑"/>
                          <m:limLoc m:val="undOvr"/>
                          <m:ctrlPr>
                            <a:rPr lang="en-US" sz="2000" i="1">
                              <a:latin typeface="Cambria Math" panose="02040503050406030204" pitchFamily="18" charset="0"/>
                            </a:rPr>
                          </m:ctrlPr>
                        </m:naryPr>
                        <m:sub>
                          <m:r>
                            <a:rPr lang="en-US" sz="2000" i="1">
                              <a:latin typeface="Cambria Math"/>
                            </a:rPr>
                            <m:t>𝑖</m:t>
                          </m:r>
                          <m:r>
                            <a:rPr lang="en-US" sz="2000" i="1">
                              <a:latin typeface="Cambria Math"/>
                            </a:rPr>
                            <m:t>=1</m:t>
                          </m:r>
                        </m:sub>
                        <m:sup>
                          <m:r>
                            <a:rPr lang="en-US" sz="2000" i="1">
                              <a:latin typeface="Cambria Math"/>
                            </a:rPr>
                            <m:t>𝑛</m:t>
                          </m:r>
                        </m:sup>
                        <m:e>
                          <m:d>
                            <m:dPr>
                              <m:begChr m:val="{"/>
                              <m:endChr m:val="}"/>
                              <m:ctrlPr>
                                <a:rPr lang="en-US" sz="2000" i="1">
                                  <a:latin typeface="Cambria Math" panose="02040503050406030204" pitchFamily="18" charset="0"/>
                                </a:rPr>
                              </m:ctrlPr>
                            </m:dPr>
                            <m:e>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a:rPr>
                                    <m:t>𝐿</m:t>
                                  </m:r>
                                </m:e>
                                <m:sub>
                                  <m:r>
                                    <a:rPr lang="en-US" sz="2000" i="1">
                                      <a:solidFill>
                                        <a:srgbClr val="C00000"/>
                                      </a:solidFill>
                                      <a:latin typeface="Cambria Math"/>
                                    </a:rPr>
                                    <m:t>𝑖</m:t>
                                  </m:r>
                                </m:sub>
                              </m:sSub>
                              <m:r>
                                <a:rPr lang="en-US" sz="2000" i="1">
                                  <a:latin typeface="Cambria Math"/>
                                </a:rPr>
                                <m:t>⋅</m:t>
                              </m:r>
                              <m:func>
                                <m:funcPr>
                                  <m:ctrlPr>
                                    <a:rPr lang="en-US" sz="2000" i="1">
                                      <a:latin typeface="Cambria Math" panose="02040503050406030204" pitchFamily="18" charset="0"/>
                                    </a:rPr>
                                  </m:ctrlPr>
                                </m:funcPr>
                                <m:fName>
                                  <m:r>
                                    <m:rPr>
                                      <m:sty m:val="p"/>
                                    </m:rPr>
                                    <a:rPr lang="en-US" sz="2000">
                                      <a:latin typeface="Cambria Math"/>
                                    </a:rPr>
                                    <m:t>ln</m:t>
                                  </m:r>
                                </m:fName>
                                <m:e>
                                  <m:d>
                                    <m:dPr>
                                      <m:begChr m:val="["/>
                                      <m:endChr m:val="]"/>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a:rPr>
                                            <m:t>1</m:t>
                                          </m:r>
                                        </m:num>
                                        <m:den>
                                          <m:sSub>
                                            <m:sSubPr>
                                              <m:ctrlPr>
                                                <a:rPr lang="en-US" sz="2000" i="1">
                                                  <a:latin typeface="Cambria Math" panose="02040503050406030204" pitchFamily="18" charset="0"/>
                                                </a:rPr>
                                              </m:ctrlPr>
                                            </m:sSubPr>
                                            <m:e>
                                              <m:r>
                                                <a:rPr lang="en-US" sz="2000" i="1">
                                                  <a:latin typeface="Cambria Math"/>
                                                </a:rPr>
                                                <m:t>𝜎</m:t>
                                              </m:r>
                                            </m:e>
                                            <m:sub>
                                              <m:r>
                                                <a:rPr lang="en-US" sz="2000" i="1">
                                                  <a:latin typeface="Cambria Math"/>
                                                </a:rPr>
                                                <m:t>𝜀</m:t>
                                              </m:r>
                                            </m:sub>
                                          </m:sSub>
                                        </m:den>
                                      </m:f>
                                      <m:r>
                                        <a:rPr lang="en-US" sz="2000" i="1">
                                          <a:latin typeface="Cambria Math"/>
                                        </a:rPr>
                                        <m:t>𝜙</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a:rPr>
                                                    <m:t>𝑌</m:t>
                                                  </m:r>
                                                </m:e>
                                                <m:sub>
                                                  <m:r>
                                                    <a:rPr lang="en-US" sz="2000" i="1">
                                                      <a:solidFill>
                                                        <a:srgbClr val="C00000"/>
                                                      </a:solidFill>
                                                      <a:latin typeface="Cambria Math"/>
                                                    </a:rPr>
                                                    <m:t>𝑖</m:t>
                                                  </m:r>
                                                </m:sub>
                                              </m:sSub>
                                              <m:r>
                                                <a:rPr lang="en-US" sz="2000" i="1">
                                                  <a:solidFill>
                                                    <a:srgbClr val="C00000"/>
                                                  </a:solidFill>
                                                  <a:latin typeface="Cambria Math"/>
                                                </a:rPr>
                                                <m:t>−</m:t>
                                              </m:r>
                                              <m:sSubSup>
                                                <m:sSubSupPr>
                                                  <m:ctrlPr>
                                                    <a:rPr lang="en-US" sz="2000" i="1">
                                                      <a:solidFill>
                                                        <a:srgbClr val="C00000"/>
                                                      </a:solidFill>
                                                      <a:latin typeface="Cambria Math" panose="02040503050406030204" pitchFamily="18" charset="0"/>
                                                    </a:rPr>
                                                  </m:ctrlPr>
                                                </m:sSubSupPr>
                                                <m:e>
                                                  <m:r>
                                                    <a:rPr lang="en-US" sz="2000" i="1">
                                                      <a:solidFill>
                                                        <a:srgbClr val="C00000"/>
                                                      </a:solidFill>
                                                      <a:latin typeface="Cambria Math"/>
                                                    </a:rPr>
                                                    <m:t>𝑋</m:t>
                                                  </m:r>
                                                </m:e>
                                                <m:sub>
                                                  <m:r>
                                                    <a:rPr lang="en-US" sz="2000" i="1">
                                                      <a:solidFill>
                                                        <a:srgbClr val="C00000"/>
                                                      </a:solidFill>
                                                      <a:latin typeface="Cambria Math"/>
                                                    </a:rPr>
                                                    <m:t>𝑖</m:t>
                                                  </m:r>
                                                </m:sub>
                                                <m:sup>
                                                  <m:r>
                                                    <a:rPr lang="en-US" sz="2000" i="1">
                                                      <a:solidFill>
                                                        <a:srgbClr val="C00000"/>
                                                      </a:solidFill>
                                                      <a:latin typeface="Cambria Math"/>
                                                    </a:rPr>
                                                    <m:t>′</m:t>
                                                  </m:r>
                                                </m:sup>
                                              </m:sSubSup>
                                              <m:r>
                                                <a:rPr lang="en-US" sz="2000" i="1">
                                                  <a:solidFill>
                                                    <a:srgbClr val="C00000"/>
                                                  </a:solidFill>
                                                  <a:latin typeface="Cambria Math"/>
                                                </a:rPr>
                                                <m:t>𝛽</m:t>
                                              </m:r>
                                              <m:r>
                                                <a:rPr lang="en-US" sz="2000" i="1">
                                                  <a:solidFill>
                                                    <a:srgbClr val="C00000"/>
                                                  </a:solidFill>
                                                  <a:latin typeface="Cambria Math"/>
                                                </a:rPr>
                                                <m:t>−</m:t>
                                              </m:r>
                                              <m:sSubSup>
                                                <m:sSubSupPr>
                                                  <m:ctrlPr>
                                                    <a:rPr lang="en-US" sz="2000" i="1">
                                                      <a:solidFill>
                                                        <a:srgbClr val="C00000"/>
                                                      </a:solidFill>
                                                      <a:latin typeface="Cambria Math" panose="02040503050406030204" pitchFamily="18" charset="0"/>
                                                    </a:rPr>
                                                  </m:ctrlPr>
                                                </m:sSubSupPr>
                                                <m:e>
                                                  <m:r>
                                                    <a:rPr lang="en-US" sz="2000" i="1">
                                                      <a:solidFill>
                                                        <a:srgbClr val="C00000"/>
                                                      </a:solidFill>
                                                      <a:latin typeface="Cambria Math"/>
                                                    </a:rPr>
                                                    <m:t>𝑍</m:t>
                                                  </m:r>
                                                </m:e>
                                                <m:sub>
                                                  <m:r>
                                                    <a:rPr lang="en-US" sz="2000" i="1">
                                                      <a:solidFill>
                                                        <a:srgbClr val="C00000"/>
                                                      </a:solidFill>
                                                      <a:latin typeface="Cambria Math"/>
                                                    </a:rPr>
                                                    <m:t>𝑖</m:t>
                                                  </m:r>
                                                </m:sub>
                                                <m:sup>
                                                  <m:r>
                                                    <a:rPr lang="en-US" sz="2000" i="1">
                                                      <a:solidFill>
                                                        <a:srgbClr val="C00000"/>
                                                      </a:solidFill>
                                                      <a:latin typeface="Cambria Math"/>
                                                    </a:rPr>
                                                    <m:t>′</m:t>
                                                  </m:r>
                                                </m:sup>
                                              </m:sSubSup>
                                              <m:r>
                                                <a:rPr lang="en-US" sz="2000" i="1">
                                                  <a:solidFill>
                                                    <a:srgbClr val="C00000"/>
                                                  </a:solidFill>
                                                  <a:latin typeface="Cambria Math"/>
                                                </a:rPr>
                                                <m:t>𝛾</m:t>
                                              </m:r>
                                            </m:num>
                                            <m:den>
                                              <m:sSub>
                                                <m:sSubPr>
                                                  <m:ctrlPr>
                                                    <a:rPr lang="en-US" sz="2000" i="1">
                                                      <a:latin typeface="Cambria Math" panose="02040503050406030204" pitchFamily="18" charset="0"/>
                                                    </a:rPr>
                                                  </m:ctrlPr>
                                                </m:sSubPr>
                                                <m:e>
                                                  <m:r>
                                                    <a:rPr lang="en-US" sz="2000" i="1">
                                                      <a:latin typeface="Cambria Math"/>
                                                    </a:rPr>
                                                    <m:t>𝜎</m:t>
                                                  </m:r>
                                                </m:e>
                                                <m:sub>
                                                  <m:r>
                                                    <a:rPr lang="en-US" sz="2000" i="1">
                                                      <a:latin typeface="Cambria Math"/>
                                                    </a:rPr>
                                                    <m:t>𝜀</m:t>
                                                  </m:r>
                                                </m:sub>
                                              </m:sSub>
                                            </m:den>
                                          </m:f>
                                        </m:e>
                                      </m:d>
                                    </m:e>
                                  </m:d>
                                </m:e>
                              </m:func>
                              <m:r>
                                <a:rPr lang="en-US" sz="2000" i="1">
                                  <a:latin typeface="Cambria Math"/>
                                </a:rPr>
                                <m:t>+</m:t>
                              </m:r>
                              <m:d>
                                <m:dPr>
                                  <m:ctrlPr>
                                    <a:rPr lang="en-US" sz="2000" i="1" smtClean="0">
                                      <a:solidFill>
                                        <a:srgbClr val="C00000"/>
                                      </a:solidFill>
                                      <a:latin typeface="Cambria Math" panose="02040503050406030204" pitchFamily="18" charset="0"/>
                                    </a:rPr>
                                  </m:ctrlPr>
                                </m:dPr>
                                <m:e>
                                  <m:r>
                                    <a:rPr lang="en-US" sz="2000" i="1">
                                      <a:solidFill>
                                        <a:srgbClr val="C00000"/>
                                      </a:solidFill>
                                      <a:latin typeface="Cambria Math"/>
                                    </a:rPr>
                                    <m:t>1−</m:t>
                                  </m:r>
                                  <m:sSub>
                                    <m:sSubPr>
                                      <m:ctrlPr>
                                        <a:rPr lang="en-US" sz="2000" i="1">
                                          <a:solidFill>
                                            <a:srgbClr val="C00000"/>
                                          </a:solidFill>
                                          <a:latin typeface="Cambria Math" panose="02040503050406030204" pitchFamily="18" charset="0"/>
                                        </a:rPr>
                                      </m:ctrlPr>
                                    </m:sSubPr>
                                    <m:e>
                                      <m:r>
                                        <a:rPr lang="en-US" sz="2000" i="1">
                                          <a:solidFill>
                                            <a:srgbClr val="C00000"/>
                                          </a:solidFill>
                                          <a:latin typeface="Cambria Math"/>
                                        </a:rPr>
                                        <m:t>𝐿</m:t>
                                      </m:r>
                                    </m:e>
                                    <m:sub>
                                      <m:r>
                                        <a:rPr lang="en-US" sz="2000" i="1">
                                          <a:solidFill>
                                            <a:srgbClr val="C00000"/>
                                          </a:solidFill>
                                          <a:latin typeface="Cambria Math"/>
                                        </a:rPr>
                                        <m:t>𝑖</m:t>
                                      </m:r>
                                    </m:sub>
                                  </m:sSub>
                                </m:e>
                              </m:d>
                              <m:r>
                                <a:rPr lang="en-US" sz="2000" i="1">
                                  <a:latin typeface="Cambria Math"/>
                                </a:rPr>
                                <m:t>⋅</m:t>
                              </m:r>
                              <m:func>
                                <m:funcPr>
                                  <m:ctrlPr>
                                    <a:rPr lang="en-US" sz="2000" i="1">
                                      <a:latin typeface="Cambria Math" panose="02040503050406030204" pitchFamily="18" charset="0"/>
                                    </a:rPr>
                                  </m:ctrlPr>
                                </m:funcPr>
                                <m:fName>
                                  <m:r>
                                    <m:rPr>
                                      <m:sty m:val="p"/>
                                    </m:rPr>
                                    <a:rPr lang="en-US" sz="2000">
                                      <a:latin typeface="Cambria Math"/>
                                    </a:rPr>
                                    <m:t>ln</m:t>
                                  </m:r>
                                </m:fName>
                                <m:e>
                                  <m:d>
                                    <m:dPr>
                                      <m:begChr m:val="["/>
                                      <m:endChr m:val="]"/>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a:rPr>
                                            <m:t>1</m:t>
                                          </m:r>
                                        </m:num>
                                        <m:den>
                                          <m:sSub>
                                            <m:sSubPr>
                                              <m:ctrlPr>
                                                <a:rPr lang="en-US" sz="2000" i="1">
                                                  <a:latin typeface="Cambria Math" panose="02040503050406030204" pitchFamily="18" charset="0"/>
                                                </a:rPr>
                                              </m:ctrlPr>
                                            </m:sSubPr>
                                            <m:e>
                                              <m:r>
                                                <a:rPr lang="en-US" sz="2000" i="1">
                                                  <a:latin typeface="Cambria Math"/>
                                                </a:rPr>
                                                <m:t>𝜎</m:t>
                                              </m:r>
                                            </m:e>
                                            <m:sub>
                                              <m:r>
                                                <a:rPr lang="en-US" sz="2000" i="1">
                                                  <a:latin typeface="Cambria Math"/>
                                                </a:rPr>
                                                <m:t>𝜈</m:t>
                                              </m:r>
                                            </m:sub>
                                          </m:sSub>
                                        </m:den>
                                      </m:f>
                                      <m:r>
                                        <a:rPr lang="en-US" sz="2000" i="1">
                                          <a:latin typeface="Cambria Math"/>
                                        </a:rPr>
                                        <m:t>𝜙</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a:rPr>
                                                    <m:t>𝑌</m:t>
                                                  </m:r>
                                                </m:e>
                                                <m:sub>
                                                  <m:r>
                                                    <a:rPr lang="en-US" sz="2000" i="1">
                                                      <a:solidFill>
                                                        <a:srgbClr val="C00000"/>
                                                      </a:solidFill>
                                                      <a:latin typeface="Cambria Math"/>
                                                    </a:rPr>
                                                    <m:t>𝑖</m:t>
                                                  </m:r>
                                                </m:sub>
                                              </m:sSub>
                                              <m:r>
                                                <a:rPr lang="en-US" sz="2000" i="1">
                                                  <a:solidFill>
                                                    <a:srgbClr val="C00000"/>
                                                  </a:solidFill>
                                                  <a:latin typeface="Cambria Math"/>
                                                </a:rPr>
                                                <m:t>−</m:t>
                                              </m:r>
                                              <m:sSubSup>
                                                <m:sSubSupPr>
                                                  <m:ctrlPr>
                                                    <a:rPr lang="en-US" sz="2000" i="1">
                                                      <a:solidFill>
                                                        <a:srgbClr val="C00000"/>
                                                      </a:solidFill>
                                                      <a:latin typeface="Cambria Math" panose="02040503050406030204" pitchFamily="18" charset="0"/>
                                                    </a:rPr>
                                                  </m:ctrlPr>
                                                </m:sSubSupPr>
                                                <m:e>
                                                  <m:r>
                                                    <a:rPr lang="en-US" sz="2000" i="1">
                                                      <a:solidFill>
                                                        <a:srgbClr val="C00000"/>
                                                      </a:solidFill>
                                                      <a:latin typeface="Cambria Math"/>
                                                    </a:rPr>
                                                    <m:t>𝑍</m:t>
                                                  </m:r>
                                                </m:e>
                                                <m:sub>
                                                  <m:r>
                                                    <a:rPr lang="en-US" sz="2000" i="1">
                                                      <a:solidFill>
                                                        <a:srgbClr val="C00000"/>
                                                      </a:solidFill>
                                                      <a:latin typeface="Cambria Math"/>
                                                    </a:rPr>
                                                    <m:t>𝑖</m:t>
                                                  </m:r>
                                                </m:sub>
                                                <m:sup>
                                                  <m:r>
                                                    <a:rPr lang="en-US" sz="2000" i="1">
                                                      <a:solidFill>
                                                        <a:srgbClr val="C00000"/>
                                                      </a:solidFill>
                                                      <a:latin typeface="Cambria Math"/>
                                                    </a:rPr>
                                                    <m:t>′</m:t>
                                                  </m:r>
                                                </m:sup>
                                              </m:sSubSup>
                                              <m:r>
                                                <a:rPr lang="en-US" sz="2000" i="1">
                                                  <a:solidFill>
                                                    <a:srgbClr val="C00000"/>
                                                  </a:solidFill>
                                                  <a:latin typeface="Cambria Math"/>
                                                </a:rPr>
                                                <m:t>𝛾</m:t>
                                              </m:r>
                                            </m:num>
                                            <m:den>
                                              <m:sSub>
                                                <m:sSubPr>
                                                  <m:ctrlPr>
                                                    <a:rPr lang="en-US" sz="2000" i="1">
                                                      <a:latin typeface="Cambria Math" panose="02040503050406030204" pitchFamily="18" charset="0"/>
                                                    </a:rPr>
                                                  </m:ctrlPr>
                                                </m:sSubPr>
                                                <m:e>
                                                  <m:r>
                                                    <a:rPr lang="en-US" sz="2000" i="1">
                                                      <a:latin typeface="Cambria Math"/>
                                                    </a:rPr>
                                                    <m:t>𝜎</m:t>
                                                  </m:r>
                                                </m:e>
                                                <m:sub>
                                                  <m:r>
                                                    <a:rPr lang="en-US" sz="2000" i="1">
                                                      <a:latin typeface="Cambria Math"/>
                                                    </a:rPr>
                                                    <m:t>𝜈</m:t>
                                                  </m:r>
                                                </m:sub>
                                              </m:sSub>
                                            </m:den>
                                          </m:f>
                                        </m:e>
                                      </m:d>
                                    </m:e>
                                  </m:d>
                                </m:e>
                              </m:func>
                            </m:e>
                          </m:d>
                        </m:e>
                      </m:nary>
                    </m:oMath>
                  </m:oMathPara>
                </a14:m>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p>
              <a:p>
                <a:endParaRPr lang="en-US" sz="20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with:</a:t>
                </a:r>
              </a:p>
              <a:p>
                <a:endParaRPr lang="en-US" sz="2000" dirty="0" smtClean="0">
                  <a:latin typeface="Arial" panose="020B0604020202020204" pitchFamily="34" charset="0"/>
                  <a:cs typeface="Arial" panose="020B0604020202020204" pitchFamily="34" charset="0"/>
                </a:endParaRPr>
              </a:p>
              <a:p>
                <a14:m>
                  <m:oMath xmlns:m="http://schemas.openxmlformats.org/officeDocument/2006/math">
                    <m:r>
                      <a:rPr lang="en-US" sz="2000" i="1">
                        <a:latin typeface="Cambria Math"/>
                      </a:rPr>
                      <m:t>𝜙</m:t>
                    </m:r>
                    <m:d>
                      <m:dPr>
                        <m:ctrlPr>
                          <a:rPr lang="en-US" sz="2000" i="1">
                            <a:latin typeface="Cambria Math" panose="02040503050406030204" pitchFamily="18" charset="0"/>
                          </a:rPr>
                        </m:ctrlPr>
                      </m:dPr>
                      <m:e>
                        <m:r>
                          <a:rPr lang="en-US" sz="2000" i="1" smtClean="0">
                            <a:latin typeface="Cambria Math"/>
                          </a:rPr>
                          <m:t>.</m:t>
                        </m:r>
                      </m:e>
                    </m:d>
                  </m:oMath>
                </a14:m>
                <a:r>
                  <a:rPr lang="en-US" sz="2000" dirty="0" smtClean="0">
                    <a:latin typeface="Arial" panose="020B0604020202020204" pitchFamily="34" charset="0"/>
                    <a:cs typeface="Arial" panose="020B0604020202020204" pitchFamily="34" charset="0"/>
                  </a:rPr>
                  <a:t> 	density </a:t>
                </a:r>
                <a:r>
                  <a:rPr lang="en-US" sz="2000" dirty="0">
                    <a:latin typeface="Arial" panose="020B0604020202020204" pitchFamily="34" charset="0"/>
                    <a:cs typeface="Arial" panose="020B0604020202020204" pitchFamily="34" charset="0"/>
                  </a:rPr>
                  <a:t>function of the standard normal </a:t>
                </a:r>
                <a:r>
                  <a:rPr lang="en-US" sz="2000" dirty="0" smtClean="0">
                    <a:latin typeface="Arial" panose="020B0604020202020204" pitchFamily="34" charset="0"/>
                    <a:cs typeface="Arial" panose="020B0604020202020204" pitchFamily="34" charset="0"/>
                  </a:rPr>
                  <a:t>distribution;</a:t>
                </a:r>
              </a:p>
              <a:p>
                <a14:m>
                  <m:oMath xmlns:m="http://schemas.openxmlformats.org/officeDocument/2006/math">
                    <m:r>
                      <a:rPr lang="en-US" sz="2000" i="1">
                        <a:latin typeface="Cambria Math"/>
                      </a:rPr>
                      <m:t>𝑛</m:t>
                    </m:r>
                  </m:oMath>
                </a14:m>
                <a:r>
                  <a:rPr lang="en-US" sz="2000" dirty="0" smtClean="0">
                    <a:latin typeface="Arial" panose="020B0604020202020204" pitchFamily="34" charset="0"/>
                    <a:cs typeface="Arial" panose="020B0604020202020204" pitchFamily="34" charset="0"/>
                  </a:rPr>
                  <a:t>	sample size; </a:t>
                </a:r>
                <a:r>
                  <a:rPr lang="en-US" sz="2000" dirty="0">
                    <a:latin typeface="Arial" panose="020B0604020202020204" pitchFamily="34" charset="0"/>
                    <a:cs typeface="Arial" panose="020B0604020202020204" pitchFamily="34" charset="0"/>
                  </a:rPr>
                  <a:t>and </a:t>
                </a:r>
                <a:endParaRPr lang="en-US" sz="2000" dirty="0" smtClean="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lvl="2"/>
                <a14:m>
                  <m:oMathPara xmlns:m="http://schemas.openxmlformats.org/officeDocument/2006/math">
                    <m:oMathParaPr>
                      <m:jc m:val="left"/>
                    </m:oMathParaPr>
                    <m:oMath xmlns:m="http://schemas.openxmlformats.org/officeDocument/2006/math">
                      <m:sSubSup>
                        <m:sSubSupPr>
                          <m:ctrlPr>
                            <a:rPr lang="en-US" sz="2000" i="1" smtClean="0">
                              <a:solidFill>
                                <a:srgbClr val="C00000"/>
                              </a:solidFill>
                              <a:latin typeface="Cambria Math" panose="02040503050406030204" pitchFamily="18" charset="0"/>
                            </a:rPr>
                          </m:ctrlPr>
                        </m:sSubSupPr>
                        <m:e>
                          <m:r>
                            <a:rPr lang="en-US" sz="2000" i="1">
                              <a:solidFill>
                                <a:srgbClr val="C00000"/>
                              </a:solidFill>
                              <a:latin typeface="Cambria Math"/>
                            </a:rPr>
                            <m:t>𝜎</m:t>
                          </m:r>
                        </m:e>
                        <m:sub>
                          <m:r>
                            <a:rPr lang="en-US" sz="2000" i="1">
                              <a:solidFill>
                                <a:srgbClr val="C00000"/>
                              </a:solidFill>
                              <a:latin typeface="Cambria Math"/>
                            </a:rPr>
                            <m:t>𝜀</m:t>
                          </m:r>
                        </m:sub>
                        <m:sup>
                          <m:r>
                            <a:rPr lang="en-US" sz="2000" i="1">
                              <a:solidFill>
                                <a:srgbClr val="C00000"/>
                              </a:solidFill>
                              <a:latin typeface="Cambria Math"/>
                            </a:rPr>
                            <m:t>2</m:t>
                          </m:r>
                        </m:sup>
                      </m:sSubSup>
                      <m:r>
                        <a:rPr lang="en-US" sz="2000" i="1">
                          <a:solidFill>
                            <a:srgbClr val="C00000"/>
                          </a:solidFill>
                          <a:latin typeface="Cambria Math"/>
                        </a:rPr>
                        <m:t>=</m:t>
                      </m:r>
                      <m:sSubSup>
                        <m:sSubSupPr>
                          <m:ctrlPr>
                            <a:rPr lang="en-US" sz="2000" i="1">
                              <a:solidFill>
                                <a:srgbClr val="C00000"/>
                              </a:solidFill>
                              <a:latin typeface="Cambria Math" panose="02040503050406030204" pitchFamily="18" charset="0"/>
                            </a:rPr>
                          </m:ctrlPr>
                        </m:sSubSupPr>
                        <m:e>
                          <m:r>
                            <a:rPr lang="en-US" sz="2000" i="1">
                              <a:solidFill>
                                <a:srgbClr val="C00000"/>
                              </a:solidFill>
                              <a:latin typeface="Cambria Math"/>
                            </a:rPr>
                            <m:t>𝜎</m:t>
                          </m:r>
                        </m:e>
                        <m:sub>
                          <m:r>
                            <a:rPr lang="en-US" sz="2000" i="1">
                              <a:solidFill>
                                <a:srgbClr val="C00000"/>
                              </a:solidFill>
                              <a:latin typeface="Cambria Math"/>
                            </a:rPr>
                            <m:t>𝜐</m:t>
                          </m:r>
                        </m:sub>
                        <m:sup>
                          <m:r>
                            <a:rPr lang="en-US" sz="2000" i="1">
                              <a:solidFill>
                                <a:srgbClr val="C00000"/>
                              </a:solidFill>
                              <a:latin typeface="Cambria Math"/>
                            </a:rPr>
                            <m:t>2</m:t>
                          </m:r>
                        </m:sup>
                      </m:sSubSup>
                      <m:r>
                        <a:rPr lang="en-US" sz="2000" i="1">
                          <a:solidFill>
                            <a:srgbClr val="C00000"/>
                          </a:solidFill>
                          <a:latin typeface="Cambria Math"/>
                        </a:rPr>
                        <m:t>+</m:t>
                      </m:r>
                      <m:sSubSup>
                        <m:sSubSupPr>
                          <m:ctrlPr>
                            <a:rPr lang="en-US" sz="2000" i="1">
                              <a:solidFill>
                                <a:srgbClr val="C00000"/>
                              </a:solidFill>
                              <a:latin typeface="Cambria Math" panose="02040503050406030204" pitchFamily="18" charset="0"/>
                            </a:rPr>
                          </m:ctrlPr>
                        </m:sSubSupPr>
                        <m:e>
                          <m:r>
                            <a:rPr lang="en-US" sz="2000" i="1">
                              <a:solidFill>
                                <a:srgbClr val="C00000"/>
                              </a:solidFill>
                              <a:latin typeface="Cambria Math"/>
                            </a:rPr>
                            <m:t>𝜎</m:t>
                          </m:r>
                        </m:e>
                        <m:sub>
                          <m:r>
                            <a:rPr lang="en-US" sz="2000" i="1">
                              <a:solidFill>
                                <a:srgbClr val="C00000"/>
                              </a:solidFill>
                              <a:latin typeface="Cambria Math"/>
                            </a:rPr>
                            <m:t>𝜈</m:t>
                          </m:r>
                        </m:sub>
                        <m:sup>
                          <m:r>
                            <a:rPr lang="en-US" sz="2000" i="1">
                              <a:solidFill>
                                <a:srgbClr val="C00000"/>
                              </a:solidFill>
                              <a:latin typeface="Cambria Math"/>
                            </a:rPr>
                            <m:t>2</m:t>
                          </m:r>
                        </m:sup>
                      </m:sSubSup>
                      <m:r>
                        <a:rPr lang="en-US" sz="2000" i="1">
                          <a:solidFill>
                            <a:srgbClr val="C00000"/>
                          </a:solidFill>
                          <a:latin typeface="Cambria Math"/>
                        </a:rPr>
                        <m:t>+2</m:t>
                      </m:r>
                      <m:r>
                        <a:rPr lang="en-US" sz="2000" i="1">
                          <a:solidFill>
                            <a:srgbClr val="C00000"/>
                          </a:solidFill>
                          <a:latin typeface="Cambria Math"/>
                        </a:rPr>
                        <m:t>𝜌</m:t>
                      </m:r>
                      <m:sSub>
                        <m:sSubPr>
                          <m:ctrlPr>
                            <a:rPr lang="en-US" sz="2000" i="1">
                              <a:solidFill>
                                <a:srgbClr val="C00000"/>
                              </a:solidFill>
                              <a:latin typeface="Cambria Math" panose="02040503050406030204" pitchFamily="18" charset="0"/>
                            </a:rPr>
                          </m:ctrlPr>
                        </m:sSubPr>
                        <m:e>
                          <m:r>
                            <a:rPr lang="en-US" sz="2000" i="1">
                              <a:solidFill>
                                <a:srgbClr val="C00000"/>
                              </a:solidFill>
                              <a:latin typeface="Cambria Math"/>
                            </a:rPr>
                            <m:t>𝜎</m:t>
                          </m:r>
                        </m:e>
                        <m:sub>
                          <m:r>
                            <a:rPr lang="en-US" sz="2000" i="1">
                              <a:solidFill>
                                <a:srgbClr val="C00000"/>
                              </a:solidFill>
                              <a:latin typeface="Cambria Math"/>
                            </a:rPr>
                            <m:t>𝜐</m:t>
                          </m:r>
                        </m:sub>
                      </m:sSub>
                      <m:sSub>
                        <m:sSubPr>
                          <m:ctrlPr>
                            <a:rPr lang="en-US" sz="2000" i="1">
                              <a:solidFill>
                                <a:srgbClr val="C00000"/>
                              </a:solidFill>
                              <a:latin typeface="Cambria Math" panose="02040503050406030204" pitchFamily="18" charset="0"/>
                            </a:rPr>
                          </m:ctrlPr>
                        </m:sSubPr>
                        <m:e>
                          <m:r>
                            <a:rPr lang="en-US" sz="2000" i="1">
                              <a:solidFill>
                                <a:srgbClr val="C00000"/>
                              </a:solidFill>
                              <a:latin typeface="Cambria Math"/>
                            </a:rPr>
                            <m:t>𝜎</m:t>
                          </m:r>
                        </m:e>
                        <m:sub>
                          <m:r>
                            <a:rPr lang="en-US" sz="2000" i="1">
                              <a:solidFill>
                                <a:srgbClr val="C00000"/>
                              </a:solidFill>
                              <a:latin typeface="Cambria Math"/>
                            </a:rPr>
                            <m:t>𝜈</m:t>
                          </m:r>
                        </m:sub>
                      </m:sSub>
                      <m:r>
                        <a:rPr lang="en-US" sz="2000" b="0" i="1" smtClean="0">
                          <a:solidFill>
                            <a:srgbClr val="C00000"/>
                          </a:solidFill>
                          <a:latin typeface="Cambria Math"/>
                        </a:rPr>
                        <m:t>   </m:t>
                      </m:r>
                      <m:r>
                        <a:rPr lang="en-US" sz="2000" b="0" i="1" smtClean="0">
                          <a:latin typeface="Cambria Math"/>
                        </a:rPr>
                        <m:t>     </m:t>
                      </m:r>
                    </m:oMath>
                  </m:oMathPara>
                </a14:m>
                <a:endParaRPr lang="en-US" sz="2000" b="0" i="1" dirty="0" smtClean="0">
                  <a:latin typeface="Arial" panose="020B060402020202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r>
                        <a:rPr lang="en-US" sz="2000" b="0" i="1" smtClean="0">
                          <a:latin typeface="Cambria Math"/>
                        </a:rPr>
                        <m:t>          </m:t>
                      </m:r>
                    </m:oMath>
                  </m:oMathPara>
                </a14:m>
                <a:endParaRPr lang="en-US" sz="2000" b="0" i="1" dirty="0" smtClean="0">
                  <a:latin typeface="Arial" panose="020B0604020202020204" pitchFamily="34" charset="0"/>
                  <a:cs typeface="Arial" panose="020B0604020202020204" pitchFamily="34" charset="0"/>
                </a:endParaRPr>
              </a:p>
              <a:p>
                <a14:m>
                  <m:oMath xmlns:m="http://schemas.openxmlformats.org/officeDocument/2006/math">
                    <m:sSub>
                      <m:sSubPr>
                        <m:ctrlPr>
                          <a:rPr lang="en-US" sz="2000" i="1" smtClean="0">
                            <a:latin typeface="Cambria Math" panose="02040503050406030204" pitchFamily="18" charset="0"/>
                          </a:rPr>
                        </m:ctrlPr>
                      </m:sSubPr>
                      <m:e>
                        <m:r>
                          <a:rPr lang="en-US" sz="2000" i="1">
                            <a:latin typeface="Cambria Math"/>
                          </a:rPr>
                          <m:t>𝜎</m:t>
                        </m:r>
                      </m:e>
                      <m:sub>
                        <m:r>
                          <a:rPr lang="en-US" sz="2000" i="1">
                            <a:latin typeface="Cambria Math"/>
                          </a:rPr>
                          <m:t>𝜐</m:t>
                        </m:r>
                      </m:sub>
                    </m:sSub>
                  </m:oMath>
                </a14:m>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and </a:t>
                </a:r>
                <a14:m>
                  <m:oMath xmlns:m="http://schemas.openxmlformats.org/officeDocument/2006/math">
                    <m:r>
                      <a:rPr lang="en-US" sz="2000" i="1">
                        <a:latin typeface="Cambria Math"/>
                      </a:rPr>
                      <m:t>𝜌</m:t>
                    </m:r>
                  </m:oMath>
                </a14:m>
                <a:r>
                  <a:rPr lang="en-US" sz="2000" dirty="0">
                    <a:latin typeface="Arial" panose="020B0604020202020204" pitchFamily="34" charset="0"/>
                    <a:cs typeface="Arial" panose="020B0604020202020204" pitchFamily="34" charset="0"/>
                  </a:rPr>
                  <a:t> cannot be identified separately in this model so that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𝜎</m:t>
                        </m:r>
                      </m:e>
                      <m:sub>
                        <m:r>
                          <a:rPr lang="en-US" sz="2000" i="1">
                            <a:latin typeface="Cambria Math"/>
                          </a:rPr>
                          <m:t>𝜀</m:t>
                        </m:r>
                      </m:sub>
                    </m:sSub>
                  </m:oMath>
                </a14:m>
                <a:r>
                  <a:rPr lang="en-US" sz="2000" dirty="0">
                    <a:latin typeface="Arial" panose="020B0604020202020204" pitchFamily="34" charset="0"/>
                    <a:cs typeface="Arial" panose="020B0604020202020204" pitchFamily="34" charset="0"/>
                  </a:rPr>
                  <a:t> is estimated directly</a:t>
                </a:r>
              </a:p>
            </p:txBody>
          </p:sp>
        </mc:Choice>
        <mc:Fallback xmlns="">
          <p:sp>
            <p:nvSpPr>
              <p:cNvPr id="4" name="Rectangle 3"/>
              <p:cNvSpPr>
                <a:spLocks noRot="1" noChangeAspect="1" noMove="1" noResize="1" noEditPoints="1" noAdjustHandles="1" noChangeArrowheads="1" noChangeShapeType="1" noTextEdit="1"/>
              </p:cNvSpPr>
              <p:nvPr/>
            </p:nvSpPr>
            <p:spPr>
              <a:xfrm>
                <a:off x="179512" y="1308724"/>
                <a:ext cx="8784976" cy="5549276"/>
              </a:xfrm>
              <a:prstGeom prst="rect">
                <a:avLst/>
              </a:prstGeom>
              <a:blipFill rotWithShape="0">
                <a:blip r:embed="rId3"/>
                <a:stretch>
                  <a:fillRect l="-693" t="-549" r="-1248" b="-1099"/>
                </a:stretch>
              </a:blipFill>
            </p:spPr>
            <p:txBody>
              <a:bodyPr/>
              <a:lstStyle/>
              <a:p>
                <a:r>
                  <a:rPr lang="de-DE">
                    <a:noFill/>
                  </a:rPr>
                  <a:t> </a:t>
                </a:r>
              </a:p>
            </p:txBody>
          </p:sp>
        </mc:Fallback>
      </mc:AlternateContent>
    </p:spTree>
    <p:extLst>
      <p:ext uri="{BB962C8B-B14F-4D97-AF65-F5344CB8AC3E}">
        <p14:creationId xmlns:p14="http://schemas.microsoft.com/office/powerpoint/2010/main" val="29648719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1720" y="476672"/>
            <a:ext cx="7504113" cy="381000"/>
          </a:xfrm>
        </p:spPr>
        <p:txBody>
          <a:bodyPr/>
          <a:lstStyle/>
          <a:p>
            <a:r>
              <a:rPr lang="en-US" dirty="0"/>
              <a:t>Estimators: IST </a:t>
            </a:r>
            <a:r>
              <a:rPr lang="en-US" i="1" dirty="0" smtClean="0"/>
              <a:t>cont.</a:t>
            </a:r>
            <a:endParaRPr lang="en-US" dirty="0"/>
          </a:p>
        </p:txBody>
      </p:sp>
      <mc:AlternateContent xmlns:mc="http://schemas.openxmlformats.org/markup-compatibility/2006" xmlns:a14="http://schemas.microsoft.com/office/drawing/2010/main">
        <mc:Choice Requires="a14">
          <p:sp>
            <p:nvSpPr>
              <p:cNvPr id="4" name="Rectangle 3"/>
              <p:cNvSpPr/>
              <p:nvPr/>
            </p:nvSpPr>
            <p:spPr>
              <a:xfrm>
                <a:off x="395536" y="1340768"/>
                <a:ext cx="8424936" cy="4802084"/>
              </a:xfrm>
              <a:prstGeom prst="rect">
                <a:avLst/>
              </a:prstGeom>
            </p:spPr>
            <p:txBody>
              <a:bodyPr wrap="square">
                <a:spAutoFit/>
              </a:bodyPr>
              <a:lstStyle/>
              <a:p>
                <a:r>
                  <a:rPr lang="en-US" sz="1800" dirty="0" smtClean="0">
                    <a:latin typeface="Arial" panose="020B0604020202020204" pitchFamily="34" charset="0"/>
                    <a:cs typeface="Arial" panose="020B0604020202020204" pitchFamily="34" charset="0"/>
                  </a:rPr>
                  <a:t>Let </a:t>
                </a:r>
                <a14:m>
                  <m:oMath xmlns:m="http://schemas.openxmlformats.org/officeDocument/2006/math">
                    <m:r>
                      <a:rPr lang="en-US" sz="1800" i="1">
                        <a:latin typeface="Cambria Math"/>
                      </a:rPr>
                      <m:t>𝐷</m:t>
                    </m:r>
                  </m:oMath>
                </a14:m>
                <a:r>
                  <a:rPr lang="en-US" sz="1800" dirty="0">
                    <a:latin typeface="Arial" panose="020B0604020202020204" pitchFamily="34" charset="0"/>
                    <a:cs typeface="Arial" panose="020B0604020202020204" pitchFamily="34" charset="0"/>
                  </a:rPr>
                  <a:t> be an indicator for the </a:t>
                </a:r>
                <a:r>
                  <a:rPr lang="en-US" sz="1800" dirty="0">
                    <a:solidFill>
                      <a:srgbClr val="C00000"/>
                    </a:solidFill>
                    <a:latin typeface="Arial" panose="020B0604020202020204" pitchFamily="34" charset="0"/>
                    <a:cs typeface="Arial" panose="020B0604020202020204" pitchFamily="34" charset="0"/>
                  </a:rPr>
                  <a:t>direct-questioning </a:t>
                </a:r>
                <a:r>
                  <a:rPr lang="en-US" sz="1800" dirty="0" smtClean="0">
                    <a:latin typeface="Arial" panose="020B0604020202020204" pitchFamily="34" charset="0"/>
                    <a:cs typeface="Arial" panose="020B0604020202020204" pitchFamily="34" charset="0"/>
                  </a:rPr>
                  <a:t>sample</a:t>
                </a:r>
              </a:p>
              <a:p>
                <a:endParaRPr lang="en-US" sz="1800" dirty="0" smtClean="0">
                  <a:latin typeface="Arial" panose="020B0604020202020204" pitchFamily="34" charset="0"/>
                  <a:cs typeface="Arial" panose="020B0604020202020204" pitchFamily="34" charset="0"/>
                </a:endParaRPr>
              </a:p>
              <a:p>
                <a:pPr marL="1487488"/>
                <a14:m>
                  <m:oMath xmlns:m="http://schemas.openxmlformats.org/officeDocument/2006/math">
                    <m:sSub>
                      <m:sSubPr>
                        <m:ctrlPr>
                          <a:rPr lang="en-US" sz="1800" i="1" smtClean="0">
                            <a:solidFill>
                              <a:srgbClr val="C00000"/>
                            </a:solidFill>
                            <a:latin typeface="Cambria Math" panose="02040503050406030204" pitchFamily="18" charset="0"/>
                          </a:rPr>
                        </m:ctrlPr>
                      </m:sSubPr>
                      <m:e>
                        <m:r>
                          <a:rPr lang="en-US" sz="1800" i="1">
                            <a:solidFill>
                              <a:srgbClr val="C00000"/>
                            </a:solidFill>
                            <a:latin typeface="Cambria Math"/>
                          </a:rPr>
                          <m:t>𝐷</m:t>
                        </m:r>
                      </m:e>
                      <m:sub>
                        <m:r>
                          <a:rPr lang="en-US" sz="1800" i="1">
                            <a:solidFill>
                              <a:srgbClr val="C00000"/>
                            </a:solidFill>
                            <a:latin typeface="Cambria Math"/>
                          </a:rPr>
                          <m:t>𝑖</m:t>
                        </m:r>
                      </m:sub>
                    </m:sSub>
                    <m:r>
                      <a:rPr lang="en-US" sz="1800" b="0" i="1" smtClean="0">
                        <a:solidFill>
                          <a:srgbClr val="C00000"/>
                        </a:solidFill>
                        <a:latin typeface="Cambria Math"/>
                      </a:rPr>
                      <m:t>=1</m:t>
                    </m:r>
                  </m:oMath>
                </a14:m>
                <a:r>
                  <a:rPr lang="en-US" sz="1800" dirty="0">
                    <a:solidFill>
                      <a:srgbClr val="C00000"/>
                    </a:solidFill>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(direct-questioning </a:t>
                </a:r>
                <a:r>
                  <a:rPr lang="en-US" sz="1800" dirty="0">
                    <a:latin typeface="Arial" panose="020B0604020202020204" pitchFamily="34" charset="0"/>
                    <a:cs typeface="Arial" panose="020B0604020202020204" pitchFamily="34" charset="0"/>
                  </a:rPr>
                  <a:t>sample and else </a:t>
                </a:r>
                <a:r>
                  <a:rPr lang="en-US" sz="1800" dirty="0" smtClean="0">
                    <a:latin typeface="Arial" panose="020B0604020202020204" pitchFamily="34" charset="0"/>
                    <a:cs typeface="Arial" panose="020B0604020202020204" pitchFamily="34" charset="0"/>
                  </a:rPr>
                  <a:t>0)</a:t>
                </a:r>
              </a:p>
              <a:p>
                <a:endParaRPr lang="en-US" sz="1800" dirty="0">
                  <a:latin typeface="Arial" panose="020B0604020202020204" pitchFamily="34" charset="0"/>
                  <a:cs typeface="Arial" panose="020B0604020202020204" pitchFamily="34" charset="0"/>
                </a:endParaRPr>
              </a:p>
              <a:p>
                <a:pPr>
                  <a:tabLst>
                    <a:tab pos="1487488" algn="l"/>
                  </a:tabLst>
                </a:pPr>
                <a:r>
                  <a:rPr lang="en-US" sz="1800" dirty="0" smtClean="0">
                    <a:latin typeface="Arial" panose="020B0604020202020204" pitchFamily="34" charset="0"/>
                    <a:cs typeface="Arial" panose="020B0604020202020204" pitchFamily="34" charset="0"/>
                  </a:rPr>
                  <a:t>Let 	</a:t>
                </a:r>
                <a14:m>
                  <m:oMath xmlns:m="http://schemas.openxmlformats.org/officeDocument/2006/math">
                    <m:sSub>
                      <m:sSubPr>
                        <m:ctrlPr>
                          <a:rPr lang="en-US" sz="1800" i="1">
                            <a:latin typeface="Cambria Math" panose="02040503050406030204" pitchFamily="18" charset="0"/>
                          </a:rPr>
                        </m:ctrlPr>
                      </m:sSubPr>
                      <m:e>
                        <m:r>
                          <a:rPr lang="en-US" sz="1800" i="1">
                            <a:latin typeface="Cambria Math"/>
                          </a:rPr>
                          <m:t>𝑌</m:t>
                        </m:r>
                      </m:e>
                      <m:sub>
                        <m:r>
                          <a:rPr lang="en-US" sz="1800" i="1">
                            <a:latin typeface="Cambria Math"/>
                          </a:rPr>
                          <m:t>𝑖</m:t>
                        </m:r>
                      </m:sub>
                    </m:sSub>
                    <m:r>
                      <a:rPr lang="en-US" sz="1800" i="1">
                        <a:latin typeface="Cambria Math"/>
                      </a:rPr>
                      <m:t>=</m:t>
                    </m:r>
                    <m:sSubSup>
                      <m:sSubSupPr>
                        <m:ctrlPr>
                          <a:rPr lang="en-US" sz="1800" i="1">
                            <a:latin typeface="Cambria Math" panose="02040503050406030204" pitchFamily="18" charset="0"/>
                          </a:rPr>
                        </m:ctrlPr>
                      </m:sSubSupPr>
                      <m:e>
                        <m:r>
                          <a:rPr lang="en-US" sz="1800" i="1">
                            <a:latin typeface="Cambria Math"/>
                          </a:rPr>
                          <m:t>𝑆</m:t>
                        </m:r>
                      </m:e>
                      <m:sub>
                        <m:r>
                          <a:rPr lang="en-US" sz="1800" i="1">
                            <a:latin typeface="Cambria Math"/>
                          </a:rPr>
                          <m:t>𝑖</m:t>
                        </m:r>
                      </m:sub>
                      <m:sup>
                        <m:r>
                          <a:rPr lang="en-US" sz="1800" i="1">
                            <a:latin typeface="Cambria Math"/>
                          </a:rPr>
                          <m:t>∗</m:t>
                        </m:r>
                      </m:sup>
                    </m:sSubSup>
                    <m:r>
                      <a:rPr lang="en-US" sz="1800" i="1">
                        <a:latin typeface="Cambria Math"/>
                      </a:rPr>
                      <m:t>=</m:t>
                    </m:r>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sSup>
                      <m:sSupPr>
                        <m:ctrlPr>
                          <a:rPr lang="en-US" sz="1800" i="1">
                            <a:latin typeface="Cambria Math" panose="02040503050406030204" pitchFamily="18" charset="0"/>
                          </a:rPr>
                        </m:ctrlPr>
                      </m:sSupPr>
                      <m:e>
                        <m:r>
                          <a:rPr lang="en-US" sz="1800" i="1">
                            <a:latin typeface="Cambria Math"/>
                          </a:rPr>
                          <m:t>𝛽</m:t>
                        </m:r>
                      </m:e>
                      <m:sup>
                        <m:r>
                          <a:rPr lang="en-US" sz="1800" i="1">
                            <a:latin typeface="Cambria Math"/>
                          </a:rPr>
                          <m:t>∗</m:t>
                        </m:r>
                      </m:sup>
                    </m:sSup>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𝜐</m:t>
                        </m:r>
                      </m:e>
                      <m:sub>
                        <m:r>
                          <a:rPr lang="en-US" sz="1800" i="1">
                            <a:latin typeface="Cambria Math"/>
                          </a:rPr>
                          <m:t>𝑖</m:t>
                        </m:r>
                      </m:sub>
                    </m:sSub>
                  </m:oMath>
                </a14:m>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if </a:t>
                </a:r>
                <a14:m>
                  <m:oMath xmlns:m="http://schemas.openxmlformats.org/officeDocument/2006/math">
                    <m:sSub>
                      <m:sSubPr>
                        <m:ctrlPr>
                          <a:rPr lang="en-US" sz="1800" i="1">
                            <a:latin typeface="Cambria Math" panose="02040503050406030204" pitchFamily="18" charset="0"/>
                          </a:rPr>
                        </m:ctrlPr>
                      </m:sSubPr>
                      <m:e>
                        <m:r>
                          <a:rPr lang="en-US" sz="1800" i="1">
                            <a:latin typeface="Cambria Math"/>
                          </a:rPr>
                          <m:t>𝐷</m:t>
                        </m:r>
                      </m:e>
                      <m:sub>
                        <m:r>
                          <a:rPr lang="en-US" sz="1800" i="1">
                            <a:latin typeface="Cambria Math"/>
                          </a:rPr>
                          <m:t>𝑖</m:t>
                        </m:r>
                      </m:sub>
                    </m:sSub>
                    <m:r>
                      <a:rPr lang="en-US" sz="1800" i="1">
                        <a:latin typeface="Cambria Math"/>
                      </a:rPr>
                      <m:t>=1</m:t>
                    </m:r>
                  </m:oMath>
                </a14:m>
                <a:r>
                  <a:rPr lang="en-US" sz="1800" dirty="0">
                    <a:latin typeface="Arial" panose="020B0604020202020204" pitchFamily="34" charset="0"/>
                    <a:cs typeface="Arial" panose="020B0604020202020204" pitchFamily="34" charset="0"/>
                  </a:rPr>
                  <a:t> </a:t>
                </a:r>
                <a:endParaRPr lang="en-US" sz="1800" dirty="0" smtClean="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r>
                  <a:rPr lang="en-US" sz="1800" dirty="0" smtClean="0">
                    <a:latin typeface="Arial" panose="020B0604020202020204" pitchFamily="34" charset="0"/>
                    <a:cs typeface="Arial" panose="020B0604020202020204" pitchFamily="34" charset="0"/>
                  </a:rPr>
                  <a:t>where </a:t>
                </a:r>
                <a14:m>
                  <m:oMath xmlns:m="http://schemas.openxmlformats.org/officeDocument/2006/math">
                    <m:sSup>
                      <m:sSupPr>
                        <m:ctrlPr>
                          <a:rPr lang="en-US" sz="1800" i="1" smtClean="0">
                            <a:solidFill>
                              <a:srgbClr val="C00000"/>
                            </a:solidFill>
                            <a:latin typeface="Cambria Math" panose="02040503050406030204" pitchFamily="18" charset="0"/>
                          </a:rPr>
                        </m:ctrlPr>
                      </m:sSupPr>
                      <m:e>
                        <m:r>
                          <a:rPr lang="en-US" sz="1800" i="1">
                            <a:solidFill>
                              <a:srgbClr val="C00000"/>
                            </a:solidFill>
                            <a:latin typeface="Cambria Math"/>
                          </a:rPr>
                          <m:t>𝛽</m:t>
                        </m:r>
                      </m:e>
                      <m:sup>
                        <m:r>
                          <a:rPr lang="en-US" sz="1800" i="1">
                            <a:solidFill>
                              <a:srgbClr val="C00000"/>
                            </a:solidFill>
                            <a:latin typeface="Cambria Math"/>
                          </a:rPr>
                          <m:t>∗</m:t>
                        </m:r>
                      </m:sup>
                    </m:sSup>
                  </m:oMath>
                </a14:m>
                <a:r>
                  <a:rPr lang="en-US" sz="1800" dirty="0">
                    <a:solidFill>
                      <a:srgbClr val="C00000"/>
                    </a:solidFill>
                    <a:latin typeface="Arial" panose="020B0604020202020204" pitchFamily="34" charset="0"/>
                    <a:cs typeface="Arial" panose="020B0604020202020204" pitchFamily="34" charset="0"/>
                  </a:rPr>
                  <a:t> is a coefficient vector </a:t>
                </a:r>
                <a:r>
                  <a:rPr lang="en-US" sz="1800" dirty="0" smtClean="0">
                    <a:solidFill>
                      <a:srgbClr val="C00000"/>
                    </a:solidFill>
                    <a:latin typeface="Arial" panose="020B0604020202020204" pitchFamily="34" charset="0"/>
                    <a:cs typeface="Arial" panose="020B0604020202020204" pitchFamily="34" charset="0"/>
                  </a:rPr>
                  <a:t>including social-desirability </a:t>
                </a:r>
                <a:r>
                  <a:rPr lang="en-US" sz="1800" dirty="0">
                    <a:solidFill>
                      <a:srgbClr val="C00000"/>
                    </a:solidFill>
                    <a:latin typeface="Arial" panose="020B0604020202020204" pitchFamily="34" charset="0"/>
                    <a:cs typeface="Arial" panose="020B0604020202020204" pitchFamily="34" charset="0"/>
                  </a:rPr>
                  <a:t>bias</a:t>
                </a:r>
                <a:r>
                  <a:rPr lang="en-US" sz="1800" dirty="0">
                    <a:latin typeface="Arial" panose="020B0604020202020204" pitchFamily="34" charset="0"/>
                    <a:cs typeface="Arial" panose="020B0604020202020204" pitchFamily="34" charset="0"/>
                  </a:rPr>
                  <a:t>, </a:t>
                </a:r>
                <a:endParaRPr lang="en-US" sz="1800" dirty="0" smtClean="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pPr>
                  <a:tabLst>
                    <a:tab pos="1487488" algn="l"/>
                  </a:tabLst>
                </a:pPr>
                <a:r>
                  <a:rPr lang="en-US" sz="1800" dirty="0" smtClean="0">
                    <a:latin typeface="Arial" panose="020B0604020202020204" pitchFamily="34" charset="0"/>
                    <a:cs typeface="Arial" panose="020B0604020202020204" pitchFamily="34" charset="0"/>
                  </a:rPr>
                  <a:t>then 	</a:t>
                </a:r>
                <a14:m>
                  <m:oMath xmlns:m="http://schemas.openxmlformats.org/officeDocument/2006/math">
                    <m:sSub>
                      <m:sSubPr>
                        <m:ctrlPr>
                          <a:rPr lang="en-US" sz="1800" i="1">
                            <a:latin typeface="Cambria Math" panose="02040503050406030204" pitchFamily="18" charset="0"/>
                          </a:rPr>
                        </m:ctrlPr>
                      </m:sSubPr>
                      <m:e>
                        <m:r>
                          <a:rPr lang="en-US" sz="1800" i="1">
                            <a:latin typeface="Cambria Math"/>
                          </a:rPr>
                          <m:t>𝑌</m:t>
                        </m:r>
                      </m:e>
                      <m:sub>
                        <m:r>
                          <a:rPr lang="en-US" sz="1800" i="1">
                            <a:latin typeface="Cambria Math"/>
                          </a:rPr>
                          <m:t>𝑖</m:t>
                        </m:r>
                      </m:sub>
                    </m:sSub>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𝐿</m:t>
                        </m:r>
                      </m:e>
                      <m:sub>
                        <m:r>
                          <a:rPr lang="en-US" sz="1800" i="1">
                            <a:latin typeface="Cambria Math"/>
                          </a:rPr>
                          <m:t>𝑖</m:t>
                        </m:r>
                      </m:sub>
                    </m:sSub>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r>
                      <a:rPr lang="en-US" sz="1800" i="1">
                        <a:latin typeface="Cambria Math"/>
                      </a:rPr>
                      <m:t>𝛽</m:t>
                    </m:r>
                    <m:r>
                      <a:rPr lang="en-US" sz="1800" i="1">
                        <a:latin typeface="Cambria Math"/>
                      </a:rPr>
                      <m:t>+</m:t>
                    </m:r>
                    <m:sSubSup>
                      <m:sSubSupPr>
                        <m:ctrlPr>
                          <a:rPr lang="en-US" sz="1800" i="1">
                            <a:latin typeface="Cambria Math" panose="02040503050406030204" pitchFamily="18" charset="0"/>
                          </a:rPr>
                        </m:ctrlPr>
                      </m:sSubSupPr>
                      <m:e>
                        <m:d>
                          <m:dPr>
                            <m:ctrlPr>
                              <a:rPr lang="en-US" sz="1800" i="1">
                                <a:latin typeface="Cambria Math" panose="02040503050406030204" pitchFamily="18" charset="0"/>
                              </a:rPr>
                            </m:ctrlPr>
                          </m:dPr>
                          <m:e>
                            <m:r>
                              <a:rPr lang="en-US" sz="1800" i="1">
                                <a:latin typeface="Cambria Math"/>
                              </a:rPr>
                              <m:t>1−</m:t>
                            </m:r>
                            <m:sSub>
                              <m:sSubPr>
                                <m:ctrlPr>
                                  <a:rPr lang="en-US" sz="1800" i="1">
                                    <a:latin typeface="Cambria Math" panose="02040503050406030204" pitchFamily="18" charset="0"/>
                                  </a:rPr>
                                </m:ctrlPr>
                              </m:sSubPr>
                              <m:e>
                                <m:r>
                                  <a:rPr lang="en-US" sz="1800" i="1">
                                    <a:latin typeface="Cambria Math"/>
                                  </a:rPr>
                                  <m:t>𝐷</m:t>
                                </m:r>
                              </m:e>
                              <m:sub>
                                <m:r>
                                  <a:rPr lang="en-US" sz="1800" i="1">
                                    <a:latin typeface="Cambria Math"/>
                                  </a:rPr>
                                  <m:t>𝑖</m:t>
                                </m:r>
                              </m:sub>
                            </m:sSub>
                          </m:e>
                        </m:d>
                        <m:r>
                          <a:rPr lang="en-US" sz="1800" i="1">
                            <a:latin typeface="Cambria Math"/>
                          </a:rPr>
                          <m:t>𝑍</m:t>
                        </m:r>
                      </m:e>
                      <m:sub>
                        <m:r>
                          <a:rPr lang="en-US" sz="1800" i="1">
                            <a:latin typeface="Cambria Math"/>
                          </a:rPr>
                          <m:t>𝑖</m:t>
                        </m:r>
                      </m:sub>
                      <m:sup>
                        <m:r>
                          <a:rPr lang="en-US" sz="1800" i="1">
                            <a:latin typeface="Cambria Math"/>
                          </a:rPr>
                          <m:t>′</m:t>
                        </m:r>
                      </m:sup>
                    </m:sSubSup>
                    <m:r>
                      <a:rPr lang="en-US" sz="1800" i="1">
                        <a:latin typeface="Cambria Math"/>
                      </a:rPr>
                      <m:t>𝛾</m:t>
                    </m:r>
                    <m:r>
                      <a:rPr lang="en-US" sz="1800" i="1">
                        <a:latin typeface="Cambria Math"/>
                      </a:rPr>
                      <m:t>+</m:t>
                    </m:r>
                    <m:sSub>
                      <m:sSubPr>
                        <m:ctrlPr>
                          <a:rPr lang="en-US" sz="1800" i="1" smtClean="0">
                            <a:solidFill>
                              <a:srgbClr val="C00000"/>
                            </a:solidFill>
                            <a:latin typeface="Cambria Math" panose="02040503050406030204" pitchFamily="18" charset="0"/>
                          </a:rPr>
                        </m:ctrlPr>
                      </m:sSubPr>
                      <m:e>
                        <m:r>
                          <a:rPr lang="en-US" sz="1800" i="1">
                            <a:solidFill>
                              <a:srgbClr val="C00000"/>
                            </a:solidFill>
                            <a:latin typeface="Cambria Math"/>
                          </a:rPr>
                          <m:t>𝐷</m:t>
                        </m:r>
                      </m:e>
                      <m:sub>
                        <m:r>
                          <a:rPr lang="en-US" sz="1800" i="1">
                            <a:solidFill>
                              <a:srgbClr val="C00000"/>
                            </a:solidFill>
                            <a:latin typeface="Cambria Math"/>
                          </a:rPr>
                          <m:t>𝑖</m:t>
                        </m:r>
                      </m:sub>
                    </m:sSub>
                    <m:sSubSup>
                      <m:sSubSupPr>
                        <m:ctrlPr>
                          <a:rPr lang="en-US" sz="1800" i="1">
                            <a:solidFill>
                              <a:srgbClr val="C00000"/>
                            </a:solidFill>
                            <a:latin typeface="Cambria Math" panose="02040503050406030204" pitchFamily="18" charset="0"/>
                          </a:rPr>
                        </m:ctrlPr>
                      </m:sSubSupPr>
                      <m:e>
                        <m:r>
                          <a:rPr lang="en-US" sz="1800" i="1">
                            <a:solidFill>
                              <a:srgbClr val="C00000"/>
                            </a:solidFill>
                            <a:latin typeface="Cambria Math"/>
                          </a:rPr>
                          <m:t>𝑋</m:t>
                        </m:r>
                      </m:e>
                      <m:sub>
                        <m:r>
                          <a:rPr lang="en-US" sz="1800" i="1">
                            <a:solidFill>
                              <a:srgbClr val="C00000"/>
                            </a:solidFill>
                            <a:latin typeface="Cambria Math"/>
                          </a:rPr>
                          <m:t>𝑖</m:t>
                        </m:r>
                      </m:sub>
                      <m:sup>
                        <m:r>
                          <a:rPr lang="en-US" sz="1800" i="1">
                            <a:solidFill>
                              <a:srgbClr val="C00000"/>
                            </a:solidFill>
                            <a:latin typeface="Cambria Math"/>
                          </a:rPr>
                          <m:t>′</m:t>
                        </m:r>
                      </m:sup>
                    </m:sSubSup>
                    <m:sSup>
                      <m:sSupPr>
                        <m:ctrlPr>
                          <a:rPr lang="en-US" sz="1800" i="1">
                            <a:solidFill>
                              <a:srgbClr val="C00000"/>
                            </a:solidFill>
                            <a:latin typeface="Cambria Math" panose="02040503050406030204" pitchFamily="18" charset="0"/>
                          </a:rPr>
                        </m:ctrlPr>
                      </m:sSupPr>
                      <m:e>
                        <m:r>
                          <a:rPr lang="en-US" sz="1800" i="1">
                            <a:solidFill>
                              <a:srgbClr val="C00000"/>
                            </a:solidFill>
                            <a:latin typeface="Cambria Math"/>
                          </a:rPr>
                          <m:t>𝛽</m:t>
                        </m:r>
                      </m:e>
                      <m:sup>
                        <m:r>
                          <a:rPr lang="en-US" sz="1800" i="1">
                            <a:solidFill>
                              <a:srgbClr val="C00000"/>
                            </a:solidFill>
                            <a:latin typeface="Cambria Math"/>
                          </a:rPr>
                          <m:t>∗</m:t>
                        </m:r>
                      </m:sup>
                    </m:sSup>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𝜀</m:t>
                        </m:r>
                      </m:e>
                      <m:sub>
                        <m:r>
                          <a:rPr lang="en-US" sz="1800" i="1">
                            <a:latin typeface="Cambria Math"/>
                          </a:rPr>
                          <m:t>𝑖</m:t>
                        </m:r>
                      </m:sub>
                    </m:sSub>
                  </m:oMath>
                </a14:m>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p>
              <a:p>
                <a:r>
                  <a:rPr lang="en-US" sz="1800" dirty="0">
                    <a:latin typeface="Arial" panose="020B0604020202020204" pitchFamily="34" charset="0"/>
                    <a:cs typeface="Arial" panose="020B0604020202020204" pitchFamily="34" charset="0"/>
                  </a:rPr>
                  <a:t>or, equivalently, </a:t>
                </a:r>
                <a14:m>
                  <m:oMath xmlns:m="http://schemas.openxmlformats.org/officeDocument/2006/math">
                    <m:sSub>
                      <m:sSubPr>
                        <m:ctrlPr>
                          <a:rPr lang="en-US" sz="1800" i="1">
                            <a:latin typeface="Cambria Math" panose="02040503050406030204" pitchFamily="18" charset="0"/>
                          </a:rPr>
                        </m:ctrlPr>
                      </m:sSubPr>
                      <m:e>
                        <m:r>
                          <a:rPr lang="en-US" sz="1800" i="1">
                            <a:latin typeface="Cambria Math"/>
                          </a:rPr>
                          <m:t>𝑌</m:t>
                        </m:r>
                      </m:e>
                      <m:sub>
                        <m:r>
                          <a:rPr lang="en-US" sz="1800" i="1">
                            <a:latin typeface="Cambria Math"/>
                          </a:rPr>
                          <m:t>𝑖</m:t>
                        </m:r>
                      </m:sub>
                    </m:sSub>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𝐿</m:t>
                        </m:r>
                      </m:e>
                      <m:sub>
                        <m:r>
                          <a:rPr lang="en-US" sz="1800" i="1">
                            <a:latin typeface="Cambria Math"/>
                          </a:rPr>
                          <m:t>𝑖</m:t>
                        </m:r>
                      </m:sub>
                    </m:sSub>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d>
                      <m:dPr>
                        <m:ctrlPr>
                          <a:rPr lang="en-US" sz="1800" i="1">
                            <a:latin typeface="Cambria Math" panose="02040503050406030204" pitchFamily="18" charset="0"/>
                          </a:rPr>
                        </m:ctrlPr>
                      </m:dPr>
                      <m:e>
                        <m:r>
                          <a:rPr lang="en-US" sz="1800" i="1">
                            <a:latin typeface="Cambria Math"/>
                          </a:rPr>
                          <m:t>𝛽</m:t>
                        </m:r>
                        <m:r>
                          <a:rPr lang="en-US" sz="1800" i="1">
                            <a:latin typeface="Cambria Math"/>
                          </a:rPr>
                          <m:t>−</m:t>
                        </m:r>
                        <m:sSup>
                          <m:sSupPr>
                            <m:ctrlPr>
                              <a:rPr lang="en-US" sz="1800" i="1">
                                <a:latin typeface="Cambria Math" panose="02040503050406030204" pitchFamily="18" charset="0"/>
                              </a:rPr>
                            </m:ctrlPr>
                          </m:sSupPr>
                          <m:e>
                            <m:r>
                              <a:rPr lang="en-US" sz="1800" i="1">
                                <a:latin typeface="Cambria Math"/>
                              </a:rPr>
                              <m:t>𝛽</m:t>
                            </m:r>
                          </m:e>
                          <m:sup>
                            <m:r>
                              <a:rPr lang="en-US" sz="1800" i="1">
                                <a:latin typeface="Cambria Math"/>
                              </a:rPr>
                              <m:t>∗</m:t>
                            </m:r>
                          </m:sup>
                        </m:sSup>
                      </m:e>
                    </m:d>
                    <m:r>
                      <a:rPr lang="en-US" sz="1800" i="1">
                        <a:latin typeface="Cambria Math"/>
                      </a:rPr>
                      <m:t>+</m:t>
                    </m:r>
                    <m:sSubSup>
                      <m:sSubSupPr>
                        <m:ctrlPr>
                          <a:rPr lang="en-US" sz="1800" i="1">
                            <a:latin typeface="Cambria Math" panose="02040503050406030204" pitchFamily="18" charset="0"/>
                          </a:rPr>
                        </m:ctrlPr>
                      </m:sSubSupPr>
                      <m:e>
                        <m:d>
                          <m:dPr>
                            <m:ctrlPr>
                              <a:rPr lang="en-US" sz="1800" i="1">
                                <a:latin typeface="Cambria Math" panose="02040503050406030204" pitchFamily="18" charset="0"/>
                              </a:rPr>
                            </m:ctrlPr>
                          </m:dPr>
                          <m:e>
                            <m:r>
                              <a:rPr lang="en-US" sz="1800" i="1">
                                <a:latin typeface="Cambria Math"/>
                              </a:rPr>
                              <m:t>1−</m:t>
                            </m:r>
                            <m:sSub>
                              <m:sSubPr>
                                <m:ctrlPr>
                                  <a:rPr lang="en-US" sz="1800" i="1">
                                    <a:latin typeface="Cambria Math" panose="02040503050406030204" pitchFamily="18" charset="0"/>
                                  </a:rPr>
                                </m:ctrlPr>
                              </m:sSubPr>
                              <m:e>
                                <m:r>
                                  <a:rPr lang="en-US" sz="1800" i="1">
                                    <a:latin typeface="Cambria Math"/>
                                  </a:rPr>
                                  <m:t>𝐷</m:t>
                                </m:r>
                              </m:e>
                              <m:sub>
                                <m:r>
                                  <a:rPr lang="en-US" sz="1800" i="1">
                                    <a:latin typeface="Cambria Math"/>
                                  </a:rPr>
                                  <m:t>𝑖</m:t>
                                </m:r>
                              </m:sub>
                            </m:sSub>
                          </m:e>
                        </m:d>
                        <m:r>
                          <a:rPr lang="en-US" sz="1800" i="1">
                            <a:latin typeface="Cambria Math"/>
                          </a:rPr>
                          <m:t>𝑍</m:t>
                        </m:r>
                      </m:e>
                      <m:sub>
                        <m:r>
                          <a:rPr lang="en-US" sz="1800" i="1">
                            <a:latin typeface="Cambria Math"/>
                          </a:rPr>
                          <m:t>𝑖</m:t>
                        </m:r>
                      </m:sub>
                      <m:sup>
                        <m:r>
                          <a:rPr lang="en-US" sz="1800" i="1">
                            <a:latin typeface="Cambria Math"/>
                          </a:rPr>
                          <m:t>′</m:t>
                        </m:r>
                      </m:sup>
                    </m:sSubSup>
                    <m:r>
                      <a:rPr lang="en-US" sz="1800" i="1">
                        <a:latin typeface="Cambria Math"/>
                      </a:rPr>
                      <m:t>𝛾</m:t>
                    </m:r>
                    <m:r>
                      <a:rPr lang="en-US" sz="1800" i="1">
                        <a:latin typeface="Cambria Math"/>
                      </a:rPr>
                      <m:t>+</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a:rPr>
                              <m:t>𝐷</m:t>
                            </m:r>
                          </m:e>
                          <m:sub>
                            <m:r>
                              <a:rPr lang="en-US" sz="1800" i="1">
                                <a:latin typeface="Cambria Math"/>
                              </a:rPr>
                              <m:t>𝑖</m:t>
                            </m:r>
                          </m:sub>
                        </m:sSub>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𝐿</m:t>
                            </m:r>
                          </m:e>
                          <m:sub>
                            <m:r>
                              <a:rPr lang="en-US" sz="1800" i="1">
                                <a:latin typeface="Cambria Math"/>
                              </a:rPr>
                              <m:t>𝑖</m:t>
                            </m:r>
                          </m:sub>
                        </m:sSub>
                      </m:e>
                    </m:d>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sSup>
                      <m:sSupPr>
                        <m:ctrlPr>
                          <a:rPr lang="en-US" sz="1800" i="1">
                            <a:latin typeface="Cambria Math" panose="02040503050406030204" pitchFamily="18" charset="0"/>
                          </a:rPr>
                        </m:ctrlPr>
                      </m:sSupPr>
                      <m:e>
                        <m:r>
                          <a:rPr lang="en-US" sz="1800" i="1">
                            <a:latin typeface="Cambria Math"/>
                          </a:rPr>
                          <m:t>𝛽</m:t>
                        </m:r>
                      </m:e>
                      <m:sup>
                        <m:r>
                          <a:rPr lang="en-US" sz="1800" i="1">
                            <a:latin typeface="Cambria Math"/>
                          </a:rPr>
                          <m:t>∗</m:t>
                        </m:r>
                      </m:sup>
                    </m:sSup>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𝜀</m:t>
                        </m:r>
                      </m:e>
                      <m:sub>
                        <m:r>
                          <a:rPr lang="en-US" sz="1800" i="1">
                            <a:latin typeface="Cambria Math"/>
                          </a:rPr>
                          <m:t>𝑖</m:t>
                        </m:r>
                      </m:sub>
                    </m:sSub>
                  </m:oMath>
                </a14:m>
                <a:endParaRPr lang="en-US" sz="1800" dirty="0" smtClean="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14:m>
                  <m:oMath xmlns:m="http://schemas.openxmlformats.org/officeDocument/2006/math">
                    <m:r>
                      <a:rPr lang="en-US" sz="1800" i="1">
                        <a:latin typeface="Cambria Math"/>
                      </a:rPr>
                      <m:t>𝐿</m:t>
                    </m:r>
                  </m:oMath>
                </a14:m>
                <a:r>
                  <a:rPr lang="en-US" sz="1800" i="1"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coefficient </a:t>
                </a:r>
                <a:r>
                  <a:rPr lang="en-US" sz="1800" dirty="0">
                    <a:latin typeface="Arial" panose="020B0604020202020204" pitchFamily="34" charset="0"/>
                    <a:cs typeface="Arial" panose="020B0604020202020204" pitchFamily="34" charset="0"/>
                  </a:rPr>
                  <a:t>attached to </a:t>
                </a:r>
                <a14:m>
                  <m:oMath xmlns:m="http://schemas.openxmlformats.org/officeDocument/2006/math">
                    <m:r>
                      <a:rPr lang="en-US" sz="1800" i="1">
                        <a:latin typeface="Cambria Math"/>
                      </a:rPr>
                      <m:t>𝐿</m:t>
                    </m:r>
                  </m:oMath>
                </a14:m>
                <a:r>
                  <a:rPr lang="en-US" sz="1800" dirty="0">
                    <a:latin typeface="Arial" panose="020B0604020202020204" pitchFamily="34" charset="0"/>
                    <a:cs typeface="Arial" panose="020B0604020202020204" pitchFamily="34" charset="0"/>
                  </a:rPr>
                  <a:t> provides IST </a:t>
                </a:r>
                <a:r>
                  <a:rPr lang="en-US" sz="1800" dirty="0" smtClean="0">
                    <a:latin typeface="Arial" panose="020B0604020202020204" pitchFamily="34" charset="0"/>
                    <a:cs typeface="Arial" panose="020B0604020202020204" pitchFamily="34" charset="0"/>
                  </a:rPr>
                  <a:t>effect</a:t>
                </a:r>
                <a:endParaRPr lang="en-US" sz="1800" dirty="0">
                  <a:latin typeface="Arial" panose="020B0604020202020204" pitchFamily="34" charset="0"/>
                  <a:cs typeface="Arial" panose="020B0604020202020204" pitchFamily="34" charset="0"/>
                </a:endParaRPr>
              </a:p>
              <a:p>
                <a14:m>
                  <m:oMath xmlns:m="http://schemas.openxmlformats.org/officeDocument/2006/math">
                    <m:d>
                      <m:dPr>
                        <m:ctrlPr>
                          <a:rPr lang="en-US" sz="1800" i="1">
                            <a:latin typeface="Cambria Math" panose="02040503050406030204" pitchFamily="18" charset="0"/>
                          </a:rPr>
                        </m:ctrlPr>
                      </m:dPr>
                      <m:e>
                        <m:r>
                          <a:rPr lang="en-US" sz="1800" i="1">
                            <a:latin typeface="Cambria Math"/>
                          </a:rPr>
                          <m:t>1−</m:t>
                        </m:r>
                        <m:r>
                          <a:rPr lang="en-US" sz="1800" i="1">
                            <a:latin typeface="Cambria Math"/>
                          </a:rPr>
                          <m:t>𝐷</m:t>
                        </m:r>
                      </m:e>
                    </m:d>
                  </m:oMath>
                </a14:m>
                <a:r>
                  <a:rPr lang="en-US" sz="1800" dirty="0">
                    <a:latin typeface="Arial" panose="020B0604020202020204" pitchFamily="34" charset="0"/>
                    <a:cs typeface="Arial" panose="020B0604020202020204" pitchFamily="34" charset="0"/>
                  </a:rPr>
                  <a:t>:	mean of the non-sensitive item </a:t>
                </a:r>
                <a14:m>
                  <m:oMath xmlns:m="http://schemas.openxmlformats.org/officeDocument/2006/math">
                    <m:r>
                      <a:rPr lang="en-US" sz="1800" i="1">
                        <a:latin typeface="Cambria Math"/>
                      </a:rPr>
                      <m:t>𝐶</m:t>
                    </m:r>
                  </m:oMath>
                </a14:m>
                <a:endParaRPr lang="en-US" sz="1800" dirty="0">
                  <a:latin typeface="Arial" panose="020B0604020202020204" pitchFamily="34" charset="0"/>
                  <a:cs typeface="Arial" panose="020B0604020202020204" pitchFamily="34" charset="0"/>
                </a:endParaRPr>
              </a:p>
              <a:p>
                <a14:m>
                  <m:oMath xmlns:m="http://schemas.openxmlformats.org/officeDocument/2006/math">
                    <m:d>
                      <m:dPr>
                        <m:ctrlPr>
                          <a:rPr lang="en-US" sz="1800" i="1">
                            <a:latin typeface="Cambria Math" panose="02040503050406030204" pitchFamily="18" charset="0"/>
                          </a:rPr>
                        </m:ctrlPr>
                      </m:dPr>
                      <m:e>
                        <m:r>
                          <a:rPr lang="en-US" sz="1800" i="1">
                            <a:latin typeface="Cambria Math"/>
                          </a:rPr>
                          <m:t>𝐷</m:t>
                        </m:r>
                        <m:r>
                          <a:rPr lang="en-US" sz="1800" i="1">
                            <a:latin typeface="Cambria Math"/>
                          </a:rPr>
                          <m:t>+</m:t>
                        </m:r>
                        <m:r>
                          <a:rPr lang="en-US" sz="1800" i="1">
                            <a:latin typeface="Cambria Math"/>
                          </a:rPr>
                          <m:t>𝐿</m:t>
                        </m:r>
                      </m:e>
                    </m:d>
                  </m:oMath>
                </a14:m>
                <a:r>
                  <a:rPr lang="en-US" sz="1800" dirty="0">
                    <a:latin typeface="Arial" panose="020B0604020202020204" pitchFamily="34" charset="0"/>
                    <a:cs typeface="Arial" panose="020B0604020202020204" pitchFamily="34" charset="0"/>
                  </a:rPr>
                  <a:t>:	mean of the sensitive variable based on direct </a:t>
                </a:r>
                <a:r>
                  <a:rPr lang="en-US" sz="1800" dirty="0" smtClean="0">
                    <a:latin typeface="Arial" panose="020B0604020202020204" pitchFamily="34" charset="0"/>
                    <a:cs typeface="Arial" panose="020B0604020202020204" pitchFamily="34" charset="0"/>
                  </a:rPr>
                  <a:t>questioning</a:t>
                </a:r>
              </a:p>
              <a:p>
                <a:endParaRPr lang="en-US" sz="1800" dirty="0" smtClean="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Regressing </a:t>
                </a:r>
                <a14:m>
                  <m:oMath xmlns:m="http://schemas.openxmlformats.org/officeDocument/2006/math">
                    <m:r>
                      <a:rPr lang="en-US" sz="1800" i="1">
                        <a:latin typeface="Cambria Math"/>
                      </a:rPr>
                      <m:t>𝑌</m:t>
                    </m:r>
                  </m:oMath>
                </a14:m>
                <a:r>
                  <a:rPr lang="en-US" sz="1800" dirty="0">
                    <a:latin typeface="Arial" panose="020B0604020202020204" pitchFamily="34" charset="0"/>
                    <a:cs typeface="Arial" panose="020B0604020202020204" pitchFamily="34" charset="0"/>
                  </a:rPr>
                  <a:t> on </a:t>
                </a:r>
                <a14:m>
                  <m:oMath xmlns:m="http://schemas.openxmlformats.org/officeDocument/2006/math">
                    <m:r>
                      <a:rPr lang="en-US" sz="1800" i="1">
                        <a:latin typeface="Cambria Math"/>
                      </a:rPr>
                      <m:t>𝐿</m:t>
                    </m:r>
                  </m:oMath>
                </a14:m>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i.e. </a:t>
                </a:r>
                <a:r>
                  <a:rPr lang="en-US" sz="1800" dirty="0">
                    <a:latin typeface="Arial" panose="020B0604020202020204" pitchFamily="34" charset="0"/>
                    <a:cs typeface="Arial" panose="020B0604020202020204" pitchFamily="34" charset="0"/>
                  </a:rPr>
                  <a:t>if no covariates are taken into account</a:t>
                </a:r>
                <a:r>
                  <a:rPr lang="en-US" sz="1800" dirty="0" smtClean="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395536" y="1340768"/>
                <a:ext cx="8424936" cy="4802084"/>
              </a:xfrm>
              <a:prstGeom prst="rect">
                <a:avLst/>
              </a:prstGeom>
              <a:blipFill rotWithShape="0">
                <a:blip r:embed="rId3"/>
                <a:stretch>
                  <a:fillRect l="-651" t="-761" b="-1142"/>
                </a:stretch>
              </a:blipFill>
            </p:spPr>
            <p:txBody>
              <a:bodyPr/>
              <a:lstStyle/>
              <a:p>
                <a:r>
                  <a:rPr lang="de-DE">
                    <a:noFill/>
                  </a:rPr>
                  <a:t> </a:t>
                </a:r>
              </a:p>
            </p:txBody>
          </p:sp>
        </mc:Fallback>
      </mc:AlternateContent>
    </p:spTree>
    <p:extLst>
      <p:ext uri="{BB962C8B-B14F-4D97-AF65-F5344CB8AC3E}">
        <p14:creationId xmlns:p14="http://schemas.microsoft.com/office/powerpoint/2010/main" val="21180373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3728" y="476672"/>
            <a:ext cx="7504113" cy="381000"/>
          </a:xfrm>
        </p:spPr>
        <p:txBody>
          <a:bodyPr/>
          <a:lstStyle/>
          <a:p>
            <a:r>
              <a:rPr lang="en-US" dirty="0"/>
              <a:t>Estimators: IST </a:t>
            </a:r>
            <a:r>
              <a:rPr lang="en-US" i="1" dirty="0" smtClean="0"/>
              <a:t>cont.</a:t>
            </a:r>
            <a:endParaRPr lang="en-US" dirty="0"/>
          </a:p>
        </p:txBody>
      </p:sp>
      <mc:AlternateContent xmlns:mc="http://schemas.openxmlformats.org/markup-compatibility/2006" xmlns:a14="http://schemas.microsoft.com/office/drawing/2010/main">
        <mc:Choice Requires="a14">
          <p:sp>
            <p:nvSpPr>
              <p:cNvPr id="5" name="Rectangle 4"/>
              <p:cNvSpPr/>
              <p:nvPr/>
            </p:nvSpPr>
            <p:spPr>
              <a:xfrm>
                <a:off x="395536" y="1484784"/>
                <a:ext cx="8352928" cy="4316374"/>
              </a:xfrm>
              <a:prstGeom prst="rect">
                <a:avLst/>
              </a:prstGeom>
            </p:spPr>
            <p:txBody>
              <a:bodyPr wrap="square">
                <a:spAutoFit/>
              </a:bodyPr>
              <a:lstStyle/>
              <a:p>
                <a:r>
                  <a:rPr lang="en-US" sz="1800" dirty="0" smtClean="0">
                    <a:latin typeface="Arial" panose="020B0604020202020204" pitchFamily="34" charset="0"/>
                    <a:cs typeface="Arial" panose="020B0604020202020204" pitchFamily="34" charset="0"/>
                  </a:rPr>
                  <a:t>For </a:t>
                </a:r>
                <a:r>
                  <a:rPr lang="en-US" sz="1800" dirty="0" smtClean="0">
                    <a:solidFill>
                      <a:srgbClr val="C00000"/>
                    </a:solidFill>
                    <a:latin typeface="Arial" panose="020B0604020202020204" pitchFamily="34" charset="0"/>
                    <a:cs typeface="Arial" panose="020B0604020202020204" pitchFamily="34" charset="0"/>
                  </a:rPr>
                  <a:t>intention-to-treat </a:t>
                </a:r>
                <a:r>
                  <a:rPr lang="en-US" sz="1800" dirty="0">
                    <a:solidFill>
                      <a:srgbClr val="C00000"/>
                    </a:solidFill>
                    <a:latin typeface="Arial" panose="020B0604020202020204" pitchFamily="34" charset="0"/>
                    <a:cs typeface="Arial" panose="020B0604020202020204" pitchFamily="34" charset="0"/>
                  </a:rPr>
                  <a:t>estimate (ITT)</a:t>
                </a:r>
                <a:r>
                  <a:rPr lang="en-US" sz="1800" dirty="0">
                    <a:latin typeface="Arial" panose="020B0604020202020204" pitchFamily="34" charset="0"/>
                    <a:cs typeface="Arial" panose="020B0604020202020204" pitchFamily="34" charset="0"/>
                  </a:rPr>
                  <a:t> of the effect of the </a:t>
                </a:r>
                <a:r>
                  <a:rPr lang="en-US" sz="1800" dirty="0" smtClean="0">
                    <a:latin typeface="Arial" panose="020B0604020202020204" pitchFamily="34" charset="0"/>
                    <a:cs typeface="Arial" panose="020B0604020202020204" pitchFamily="34" charset="0"/>
                  </a:rPr>
                  <a:t>IST in two stages: </a:t>
                </a:r>
              </a:p>
              <a:p>
                <a:endParaRPr lang="en-US" sz="1800" dirty="0">
                  <a:latin typeface="Arial" panose="020B0604020202020204" pitchFamily="34" charset="0"/>
                  <a:cs typeface="Arial" panose="020B0604020202020204" pitchFamily="34" charset="0"/>
                </a:endParaRPr>
              </a:p>
              <a:p>
                <a:pPr marL="342900" indent="-342900">
                  <a:buFont typeface="+mj-lt"/>
                  <a:buAutoNum type="arabicPeriod"/>
                </a:pPr>
                <a:r>
                  <a:rPr lang="en-US" sz="1800" dirty="0">
                    <a:latin typeface="Arial" panose="020B0604020202020204" pitchFamily="34" charset="0"/>
                    <a:cs typeface="Arial" panose="020B0604020202020204" pitchFamily="34" charset="0"/>
                  </a:rPr>
                  <a:t>F</a:t>
                </a:r>
                <a:r>
                  <a:rPr lang="en-US" sz="1800" dirty="0" smtClean="0">
                    <a:latin typeface="Arial" panose="020B0604020202020204" pitchFamily="34" charset="0"/>
                    <a:cs typeface="Arial" panose="020B0604020202020204" pitchFamily="34" charset="0"/>
                  </a:rPr>
                  <a:t>it </a:t>
                </a:r>
                <a14:m>
                  <m:oMath xmlns:m="http://schemas.openxmlformats.org/officeDocument/2006/math">
                    <m:sSub>
                      <m:sSubPr>
                        <m:ctrlPr>
                          <a:rPr lang="en-US" sz="1800" i="1" smtClean="0">
                            <a:solidFill>
                              <a:srgbClr val="C00000"/>
                            </a:solidFill>
                            <a:latin typeface="Cambria Math" panose="02040503050406030204" pitchFamily="18" charset="0"/>
                          </a:rPr>
                        </m:ctrlPr>
                      </m:sSubPr>
                      <m:e>
                        <m:r>
                          <a:rPr lang="en-US" sz="1800" i="1">
                            <a:solidFill>
                              <a:srgbClr val="C00000"/>
                            </a:solidFill>
                            <a:latin typeface="Cambria Math"/>
                          </a:rPr>
                          <m:t>𝐶</m:t>
                        </m:r>
                      </m:e>
                      <m:sub>
                        <m:r>
                          <a:rPr lang="en-US" sz="1800" i="1">
                            <a:solidFill>
                              <a:srgbClr val="C00000"/>
                            </a:solidFill>
                            <a:latin typeface="Cambria Math"/>
                          </a:rPr>
                          <m:t>𝑖</m:t>
                        </m:r>
                      </m:sub>
                    </m:sSub>
                    <m:r>
                      <a:rPr lang="en-US" sz="1800" i="1">
                        <a:solidFill>
                          <a:srgbClr val="C00000"/>
                        </a:solidFill>
                        <a:latin typeface="Cambria Math"/>
                      </a:rPr>
                      <m:t>=</m:t>
                    </m:r>
                    <m:sSubSup>
                      <m:sSubSupPr>
                        <m:ctrlPr>
                          <a:rPr lang="en-US" sz="1800" i="1">
                            <a:solidFill>
                              <a:srgbClr val="C00000"/>
                            </a:solidFill>
                            <a:latin typeface="Cambria Math" panose="02040503050406030204" pitchFamily="18" charset="0"/>
                          </a:rPr>
                        </m:ctrlPr>
                      </m:sSubSupPr>
                      <m:e>
                        <m:r>
                          <a:rPr lang="en-US" sz="1800" i="1">
                            <a:solidFill>
                              <a:srgbClr val="C00000"/>
                            </a:solidFill>
                            <a:latin typeface="Cambria Math"/>
                          </a:rPr>
                          <m:t>𝑍</m:t>
                        </m:r>
                      </m:e>
                      <m:sub>
                        <m:r>
                          <a:rPr lang="en-US" sz="1800" i="1">
                            <a:solidFill>
                              <a:srgbClr val="C00000"/>
                            </a:solidFill>
                            <a:latin typeface="Cambria Math"/>
                          </a:rPr>
                          <m:t>𝑖</m:t>
                        </m:r>
                      </m:sub>
                      <m:sup>
                        <m:r>
                          <a:rPr lang="en-US" sz="1800" i="1">
                            <a:solidFill>
                              <a:srgbClr val="C00000"/>
                            </a:solidFill>
                            <a:latin typeface="Cambria Math"/>
                          </a:rPr>
                          <m:t>′</m:t>
                        </m:r>
                      </m:sup>
                    </m:sSubSup>
                    <m:r>
                      <a:rPr lang="en-US" sz="1800" i="1">
                        <a:solidFill>
                          <a:srgbClr val="C00000"/>
                        </a:solidFill>
                        <a:latin typeface="Cambria Math"/>
                      </a:rPr>
                      <m:t>𝛾</m:t>
                    </m:r>
                    <m:r>
                      <a:rPr lang="en-US" sz="1800" i="1">
                        <a:solidFill>
                          <a:srgbClr val="C00000"/>
                        </a:solidFill>
                        <a:latin typeface="Cambria Math"/>
                      </a:rPr>
                      <m:t>+</m:t>
                    </m:r>
                    <m:sSub>
                      <m:sSubPr>
                        <m:ctrlPr>
                          <a:rPr lang="en-US" sz="1800" i="1">
                            <a:solidFill>
                              <a:srgbClr val="C00000"/>
                            </a:solidFill>
                            <a:latin typeface="Cambria Math" panose="02040503050406030204" pitchFamily="18" charset="0"/>
                          </a:rPr>
                        </m:ctrlPr>
                      </m:sSubPr>
                      <m:e>
                        <m:r>
                          <a:rPr lang="en-US" sz="1800" i="1">
                            <a:solidFill>
                              <a:srgbClr val="C00000"/>
                            </a:solidFill>
                            <a:latin typeface="Cambria Math"/>
                          </a:rPr>
                          <m:t>𝜈</m:t>
                        </m:r>
                      </m:e>
                      <m:sub>
                        <m:r>
                          <a:rPr lang="en-US" sz="1800" i="1">
                            <a:solidFill>
                              <a:srgbClr val="C00000"/>
                            </a:solidFill>
                            <a:latin typeface="Cambria Math"/>
                          </a:rPr>
                          <m:t>𝑖</m:t>
                        </m:r>
                      </m:sub>
                    </m:sSub>
                  </m:oMath>
                </a14:m>
                <a:r>
                  <a:rPr lang="en-US" sz="1800" dirty="0">
                    <a:latin typeface="Arial" panose="020B0604020202020204" pitchFamily="34" charset="0"/>
                    <a:cs typeface="Arial" panose="020B0604020202020204" pitchFamily="34" charset="0"/>
                  </a:rPr>
                  <a:t> using the observations from the </a:t>
                </a:r>
                <a:r>
                  <a:rPr lang="en-US" sz="1800" dirty="0">
                    <a:solidFill>
                      <a:srgbClr val="C00000"/>
                    </a:solidFill>
                    <a:latin typeface="Arial" panose="020B0604020202020204" pitchFamily="34" charset="0"/>
                    <a:cs typeface="Arial" panose="020B0604020202020204" pitchFamily="34" charset="0"/>
                  </a:rPr>
                  <a:t>short-list group </a:t>
                </a:r>
                <a:r>
                  <a:rPr lang="en-US" sz="1800" dirty="0" smtClean="0">
                    <a:solidFill>
                      <a:srgbClr val="C00000"/>
                    </a:solidFill>
                    <a:latin typeface="Arial" panose="020B0604020202020204" pitchFamily="34" charset="0"/>
                    <a:cs typeface="Arial" panose="020B0604020202020204" pitchFamily="34" charset="0"/>
                  </a:rPr>
                  <a:t>(</a:t>
                </a:r>
                <a:r>
                  <a:rPr lang="en-US" sz="1800" i="1" dirty="0">
                    <a:solidFill>
                      <a:srgbClr val="C00000"/>
                    </a:solidFill>
                    <a:latin typeface="Arial" panose="020B0604020202020204" pitchFamily="34" charset="0"/>
                    <a:cs typeface="Arial" panose="020B0604020202020204" pitchFamily="34" charset="0"/>
                  </a:rPr>
                  <a:t>realized</a:t>
                </a:r>
                <a:r>
                  <a:rPr lang="en-US" sz="1800" dirty="0" smtClean="0">
                    <a:solidFill>
                      <a:srgbClr val="C00000"/>
                    </a:solidFill>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 </a:t>
                </a:r>
              </a:p>
              <a:p>
                <a:pPr marL="342900" indent="-342900">
                  <a:buFont typeface="+mj-lt"/>
                  <a:buAutoNum type="arabicPeriod"/>
                </a:pPr>
                <a:endParaRPr lang="en-US" sz="1800" dirty="0">
                  <a:latin typeface="Arial" panose="020B0604020202020204" pitchFamily="34" charset="0"/>
                  <a:cs typeface="Arial" panose="020B0604020202020204" pitchFamily="34" charset="0"/>
                </a:endParaRPr>
              </a:p>
              <a:p>
                <a:pPr marL="342900" indent="-342900">
                  <a:buFont typeface="+mj-lt"/>
                  <a:buAutoNum type="arabicPeriod"/>
                </a:pPr>
                <a:r>
                  <a:rPr lang="en-US" sz="1800" dirty="0" err="1">
                    <a:solidFill>
                      <a:srgbClr val="C00000"/>
                    </a:solidFill>
                    <a:latin typeface="Arial" panose="020B0604020202020204" pitchFamily="34" charset="0"/>
                    <a:cs typeface="Arial" panose="020B0604020202020204" pitchFamily="34" charset="0"/>
                  </a:rPr>
                  <a:t>R</a:t>
                </a:r>
                <a:r>
                  <a:rPr lang="en-US" sz="1800" dirty="0" err="1" smtClean="0">
                    <a:solidFill>
                      <a:srgbClr val="C00000"/>
                    </a:solidFill>
                    <a:latin typeface="Arial" panose="020B0604020202020204" pitchFamily="34" charset="0"/>
                    <a:cs typeface="Arial" panose="020B0604020202020204" pitchFamily="34" charset="0"/>
                  </a:rPr>
                  <a:t>esidualize</a:t>
                </a:r>
                <a:r>
                  <a:rPr lang="en-US" sz="1800" dirty="0" smtClean="0">
                    <a:solidFill>
                      <a:srgbClr val="C00000"/>
                    </a:solidFill>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the </a:t>
                </a:r>
                <a:r>
                  <a:rPr lang="en-US" sz="1800" dirty="0">
                    <a:solidFill>
                      <a:srgbClr val="C00000"/>
                    </a:solidFill>
                    <a:latin typeface="Arial" panose="020B0604020202020204" pitchFamily="34" charset="0"/>
                    <a:cs typeface="Arial" panose="020B0604020202020204" pitchFamily="34" charset="0"/>
                  </a:rPr>
                  <a:t>(realized) long-list </a:t>
                </a:r>
                <a:r>
                  <a:rPr lang="en-US" sz="1800" dirty="0">
                    <a:latin typeface="Arial" panose="020B0604020202020204" pitchFamily="34" charset="0"/>
                    <a:cs typeface="Arial" panose="020B0604020202020204" pitchFamily="34" charset="0"/>
                  </a:rPr>
                  <a:t>observations </a:t>
                </a:r>
                <a:r>
                  <a:rPr lang="en-US" sz="1800" dirty="0">
                    <a:solidFill>
                      <a:srgbClr val="C00000"/>
                    </a:solidFill>
                    <a:latin typeface="Arial" panose="020B0604020202020204" pitchFamily="34" charset="0"/>
                    <a:cs typeface="Arial" panose="020B0604020202020204" pitchFamily="34" charset="0"/>
                  </a:rPr>
                  <a:t>using</a:t>
                </a:r>
                <a:r>
                  <a:rPr lang="en-US" sz="1800" dirty="0">
                    <a:latin typeface="Arial" panose="020B0604020202020204" pitchFamily="34" charset="0"/>
                    <a:cs typeface="Arial" panose="020B0604020202020204" pitchFamily="34" charset="0"/>
                  </a:rPr>
                  <a:t> the least-squares estimate </a:t>
                </a:r>
                <a14:m>
                  <m:oMath xmlns:m="http://schemas.openxmlformats.org/officeDocument/2006/math">
                    <m:acc>
                      <m:accPr>
                        <m:chr m:val="̂"/>
                        <m:ctrlPr>
                          <a:rPr lang="en-US" sz="1800" i="1" smtClean="0">
                            <a:solidFill>
                              <a:srgbClr val="C00000"/>
                            </a:solidFill>
                            <a:latin typeface="Cambria Math" panose="02040503050406030204" pitchFamily="18" charset="0"/>
                          </a:rPr>
                        </m:ctrlPr>
                      </m:accPr>
                      <m:e>
                        <m:r>
                          <a:rPr lang="en-US" sz="1800" i="1">
                            <a:solidFill>
                              <a:srgbClr val="C00000"/>
                            </a:solidFill>
                            <a:latin typeface="Cambria Math"/>
                          </a:rPr>
                          <m:t>𝛾</m:t>
                        </m:r>
                      </m:e>
                    </m:acc>
                  </m:oMath>
                </a14:m>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and fit</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p>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a:rPr>
                                <m:t>𝑌</m:t>
                              </m:r>
                            </m:e>
                          </m:acc>
                        </m:e>
                        <m:sub>
                          <m:r>
                            <a:rPr lang="en-US" sz="1800" i="1">
                              <a:latin typeface="Cambria Math"/>
                            </a:rPr>
                            <m:t>𝑖</m:t>
                          </m:r>
                        </m:sub>
                      </m:sSub>
                      <m:r>
                        <a:rPr lang="en-US" sz="1800" i="1">
                          <a:latin typeface="Cambria Math"/>
                        </a:rPr>
                        <m:t>=</m:t>
                      </m:r>
                      <m:sSub>
                        <m:sSubPr>
                          <m:ctrlPr>
                            <a:rPr lang="en-US" sz="1800" i="1" smtClean="0">
                              <a:solidFill>
                                <a:srgbClr val="C00000"/>
                              </a:solidFill>
                              <a:latin typeface="Cambria Math" panose="02040503050406030204" pitchFamily="18" charset="0"/>
                            </a:rPr>
                          </m:ctrlPr>
                        </m:sSubPr>
                        <m:e>
                          <m:acc>
                            <m:accPr>
                              <m:chr m:val="̃"/>
                              <m:ctrlPr>
                                <a:rPr lang="en-US" sz="1800" i="1">
                                  <a:solidFill>
                                    <a:srgbClr val="C00000"/>
                                  </a:solidFill>
                                  <a:latin typeface="Cambria Math" panose="02040503050406030204" pitchFamily="18" charset="0"/>
                                </a:rPr>
                              </m:ctrlPr>
                            </m:accPr>
                            <m:e>
                              <m:r>
                                <a:rPr lang="en-US" sz="1800" i="1">
                                  <a:solidFill>
                                    <a:srgbClr val="C00000"/>
                                  </a:solidFill>
                                  <a:latin typeface="Cambria Math"/>
                                </a:rPr>
                                <m:t>𝐿</m:t>
                              </m:r>
                            </m:e>
                          </m:acc>
                        </m:e>
                        <m:sub>
                          <m:r>
                            <a:rPr lang="en-US" sz="1800" i="1">
                              <a:solidFill>
                                <a:srgbClr val="C00000"/>
                              </a:solidFill>
                              <a:latin typeface="Cambria Math"/>
                            </a:rPr>
                            <m:t>𝑖</m:t>
                          </m:r>
                        </m:sub>
                      </m:sSub>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d>
                        <m:dPr>
                          <m:ctrlPr>
                            <a:rPr lang="en-US" sz="1800" i="1">
                              <a:latin typeface="Cambria Math" panose="02040503050406030204" pitchFamily="18" charset="0"/>
                            </a:rPr>
                          </m:ctrlPr>
                        </m:dPr>
                        <m:e>
                          <m:r>
                            <a:rPr lang="en-US" sz="1800" i="1">
                              <a:latin typeface="Cambria Math"/>
                            </a:rPr>
                            <m:t>𝛽</m:t>
                          </m:r>
                          <m:r>
                            <a:rPr lang="en-US" sz="1800" i="1">
                              <a:latin typeface="Cambria Math"/>
                            </a:rPr>
                            <m:t>−</m:t>
                          </m:r>
                          <m:sSup>
                            <m:sSupPr>
                              <m:ctrlPr>
                                <a:rPr lang="en-US" sz="1800" i="1">
                                  <a:latin typeface="Cambria Math" panose="02040503050406030204" pitchFamily="18" charset="0"/>
                                </a:rPr>
                              </m:ctrlPr>
                            </m:sSupPr>
                            <m:e>
                              <m:r>
                                <a:rPr lang="en-US" sz="1800" i="1">
                                  <a:latin typeface="Cambria Math"/>
                                </a:rPr>
                                <m:t>𝛽</m:t>
                              </m:r>
                            </m:e>
                            <m:sup>
                              <m:r>
                                <a:rPr lang="en-US" sz="1800" i="1">
                                  <a:latin typeface="Cambria Math"/>
                                </a:rPr>
                                <m:t>∗</m:t>
                              </m:r>
                            </m:sup>
                          </m:sSup>
                        </m:e>
                      </m:d>
                      <m:r>
                        <a:rPr lang="en-US" sz="1800" i="1">
                          <a:latin typeface="Cambria Math"/>
                        </a:rPr>
                        <m:t>+</m:t>
                      </m:r>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sSup>
                        <m:sSupPr>
                          <m:ctrlPr>
                            <a:rPr lang="en-US" sz="1800" i="1">
                              <a:latin typeface="Cambria Math" panose="02040503050406030204" pitchFamily="18" charset="0"/>
                            </a:rPr>
                          </m:ctrlPr>
                        </m:sSupPr>
                        <m:e>
                          <m:r>
                            <a:rPr lang="en-US" sz="1800" i="1">
                              <a:latin typeface="Cambria Math"/>
                            </a:rPr>
                            <m:t>𝛽</m:t>
                          </m:r>
                        </m:e>
                        <m:sup>
                          <m:r>
                            <a:rPr lang="en-US" sz="1800" i="1">
                              <a:latin typeface="Cambria Math"/>
                            </a:rPr>
                            <m:t>∗</m:t>
                          </m:r>
                        </m:sup>
                      </m:sSup>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𝜀</m:t>
                          </m:r>
                        </m:e>
                        <m:sub>
                          <m:r>
                            <a:rPr lang="en-US" sz="1800" i="1">
                              <a:latin typeface="Cambria Math"/>
                            </a:rPr>
                            <m:t>𝑖</m:t>
                          </m:r>
                        </m:sub>
                      </m:sSub>
                      <m:r>
                        <m:rPr>
                          <m:nor/>
                        </m:rPr>
                        <a:rPr lang="en-US" sz="1800">
                          <a:latin typeface="Arial" panose="020B0604020202020204" pitchFamily="34" charset="0"/>
                          <a:cs typeface="Arial" panose="020B0604020202020204" pitchFamily="34" charset="0"/>
                        </a:rPr>
                        <m:t>   </m:t>
                      </m:r>
                      <m:r>
                        <m:rPr>
                          <m:nor/>
                        </m:rPr>
                        <a:rPr lang="en-US" sz="1800">
                          <a:latin typeface="Arial" panose="020B0604020202020204" pitchFamily="34" charset="0"/>
                          <a:cs typeface="Arial" panose="020B0604020202020204" pitchFamily="34" charset="0"/>
                        </a:rPr>
                        <m:t>with</m:t>
                      </m:r>
                      <m:r>
                        <m:rPr>
                          <m:nor/>
                        </m:rPr>
                        <a:rPr lang="en-US" sz="1800">
                          <a:latin typeface="Arial" panose="020B0604020202020204" pitchFamily="34" charset="0"/>
                          <a:cs typeface="Arial" panose="020B0604020202020204" pitchFamily="34" charset="0"/>
                        </a:rPr>
                        <m:t>   </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a:rPr>
                                <m:t>𝑌</m:t>
                              </m:r>
                            </m:e>
                          </m:acc>
                        </m:e>
                        <m:sub>
                          <m:r>
                            <a:rPr lang="en-US" sz="1800" i="1">
                              <a:latin typeface="Cambria Math"/>
                            </a:rPr>
                            <m:t>𝑖</m:t>
                          </m:r>
                        </m:sub>
                      </m:sSub>
                      <m:r>
                        <a:rPr lang="en-US" sz="1800" i="1">
                          <a:latin typeface="Cambria Math"/>
                        </a:rPr>
                        <m:t>=</m:t>
                      </m:r>
                      <m:d>
                        <m:dPr>
                          <m:begChr m:val="{"/>
                          <m:endChr m:val=""/>
                          <m:ctrlPr>
                            <a:rPr lang="en-US" sz="1800" i="1">
                              <a:latin typeface="Cambria Math" panose="02040503050406030204" pitchFamily="18" charset="0"/>
                            </a:rPr>
                          </m:ctrlPr>
                        </m:dPr>
                        <m:e>
                          <m:m>
                            <m:mPr>
                              <m:mcs>
                                <m:mc>
                                  <m:mcPr>
                                    <m:count m:val="2"/>
                                    <m:mcJc m:val="center"/>
                                  </m:mcPr>
                                </m:mc>
                              </m:mcs>
                              <m:ctrlPr>
                                <a:rPr lang="en-US" sz="1800" i="1">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a:rPr>
                                      <m:t>𝑌</m:t>
                                    </m:r>
                                  </m:e>
                                  <m:sub>
                                    <m:r>
                                      <a:rPr lang="en-US" sz="1800" i="1">
                                        <a:latin typeface="Cambria Math"/>
                                      </a:rPr>
                                      <m:t>𝑖</m:t>
                                    </m:r>
                                  </m:sub>
                                </m:sSub>
                                <m:r>
                                  <a:rPr lang="en-US" sz="1800" i="1">
                                    <a:latin typeface="Cambria Math"/>
                                  </a:rPr>
                                  <m:t>−</m:t>
                                </m:r>
                                <m:sSub>
                                  <m:sSubPr>
                                    <m:ctrlPr>
                                      <a:rPr lang="en-US" sz="1800" i="1" smtClean="0">
                                        <a:solidFill>
                                          <a:srgbClr val="C00000"/>
                                        </a:solidFill>
                                        <a:latin typeface="Cambria Math" panose="02040503050406030204" pitchFamily="18" charset="0"/>
                                      </a:rPr>
                                    </m:ctrlPr>
                                  </m:sSubPr>
                                  <m:e>
                                    <m:r>
                                      <a:rPr lang="en-US" sz="1800" i="1">
                                        <a:solidFill>
                                          <a:srgbClr val="C00000"/>
                                        </a:solidFill>
                                        <a:latin typeface="Cambria Math"/>
                                      </a:rPr>
                                      <m:t>𝑍</m:t>
                                    </m:r>
                                  </m:e>
                                  <m:sub>
                                    <m:r>
                                      <a:rPr lang="en-US" sz="1800" i="1">
                                        <a:solidFill>
                                          <a:srgbClr val="C00000"/>
                                        </a:solidFill>
                                        <a:latin typeface="Cambria Math"/>
                                      </a:rPr>
                                      <m:t>𝑖</m:t>
                                    </m:r>
                                  </m:sub>
                                </m:sSub>
                                <m:acc>
                                  <m:accPr>
                                    <m:chr m:val="̂"/>
                                    <m:ctrlPr>
                                      <a:rPr lang="en-US" sz="1800" i="1">
                                        <a:solidFill>
                                          <a:srgbClr val="C00000"/>
                                        </a:solidFill>
                                        <a:latin typeface="Cambria Math" panose="02040503050406030204" pitchFamily="18" charset="0"/>
                                      </a:rPr>
                                    </m:ctrlPr>
                                  </m:accPr>
                                  <m:e>
                                    <m:r>
                                      <a:rPr lang="en-US" sz="1800" i="1">
                                        <a:solidFill>
                                          <a:srgbClr val="C00000"/>
                                        </a:solidFill>
                                        <a:latin typeface="Cambria Math"/>
                                      </a:rPr>
                                      <m:t>𝛾</m:t>
                                    </m:r>
                                  </m:e>
                                </m:acc>
                              </m:e>
                              <m:e>
                                <m:r>
                                  <m:rPr>
                                    <m:nor/>
                                  </m:rPr>
                                  <a:rPr lang="en-US" sz="1800">
                                    <a:latin typeface="Arial" panose="020B0604020202020204" pitchFamily="34" charset="0"/>
                                    <a:cs typeface="Arial" panose="020B0604020202020204" pitchFamily="34" charset="0"/>
                                  </a:rPr>
                                  <m:t>if</m:t>
                                </m:r>
                                <m:r>
                                  <m:rPr>
                                    <m:nor/>
                                  </m:rPr>
                                  <a:rPr lang="en-US" sz="1800">
                                    <a:latin typeface="Arial" panose="020B0604020202020204" pitchFamily="34" charset="0"/>
                                    <a:cs typeface="Arial" panose="020B0604020202020204" pitchFamily="34" charset="0"/>
                                  </a:rPr>
                                  <m:t> </m:t>
                                </m:r>
                                <m:sSub>
                                  <m:sSubPr>
                                    <m:ctrlPr>
                                      <a:rPr lang="en-US" sz="1800" i="1">
                                        <a:latin typeface="Cambria Math" panose="02040503050406030204" pitchFamily="18" charset="0"/>
                                      </a:rPr>
                                    </m:ctrlPr>
                                  </m:sSubPr>
                                  <m:e>
                                    <m:r>
                                      <a:rPr lang="en-US" sz="1800" i="1">
                                        <a:latin typeface="Cambria Math"/>
                                      </a:rPr>
                                      <m:t>𝐿</m:t>
                                    </m:r>
                                  </m:e>
                                  <m:sub>
                                    <m:r>
                                      <a:rPr lang="en-US" sz="1800" i="1">
                                        <a:latin typeface="Cambria Math"/>
                                      </a:rPr>
                                      <m:t>𝑖</m:t>
                                    </m:r>
                                  </m:sub>
                                </m:sSub>
                                <m:r>
                                  <a:rPr lang="en-US" sz="1800" i="1">
                                    <a:latin typeface="Cambria Math"/>
                                  </a:rPr>
                                  <m:t>=1</m:t>
                                </m:r>
                              </m:e>
                            </m:mr>
                            <m:mr>
                              <m:e>
                                <m:sSub>
                                  <m:sSubPr>
                                    <m:ctrlPr>
                                      <a:rPr lang="en-US" sz="1800" i="1">
                                        <a:latin typeface="Cambria Math" panose="02040503050406030204" pitchFamily="18" charset="0"/>
                                      </a:rPr>
                                    </m:ctrlPr>
                                  </m:sSubPr>
                                  <m:e>
                                    <m:r>
                                      <a:rPr lang="en-US" sz="1800" i="1">
                                        <a:latin typeface="Cambria Math"/>
                                      </a:rPr>
                                      <m:t>𝑌</m:t>
                                    </m:r>
                                  </m:e>
                                  <m:sub>
                                    <m:r>
                                      <a:rPr lang="en-US" sz="1800" i="1">
                                        <a:latin typeface="Cambria Math"/>
                                      </a:rPr>
                                      <m:t>𝑖</m:t>
                                    </m:r>
                                  </m:sub>
                                </m:sSub>
                              </m:e>
                              <m:e>
                                <m:r>
                                  <m:rPr>
                                    <m:nor/>
                                  </m:rPr>
                                  <a:rPr lang="en-US" sz="1800">
                                    <a:latin typeface="Arial" panose="020B0604020202020204" pitchFamily="34" charset="0"/>
                                    <a:cs typeface="Arial" panose="020B0604020202020204" pitchFamily="34" charset="0"/>
                                  </a:rPr>
                                  <m:t>else</m:t>
                                </m:r>
                                <m:r>
                                  <a:rPr lang="en-US" sz="1800" b="0" i="1" smtClean="0">
                                    <a:latin typeface="Cambria Math"/>
                                  </a:rPr>
                                  <m:t> (</m:t>
                                </m:r>
                                <m:r>
                                  <a:rPr lang="en-US" sz="1800" b="0" i="1" smtClean="0">
                                    <a:latin typeface="Cambria Math"/>
                                  </a:rPr>
                                  <m:t>𝑖</m:t>
                                </m:r>
                                <m:r>
                                  <a:rPr lang="en-US" sz="1800" b="0" i="1" smtClean="0">
                                    <a:latin typeface="Cambria Math"/>
                                  </a:rPr>
                                  <m:t>.</m:t>
                                </m:r>
                                <m:r>
                                  <a:rPr lang="en-US" sz="1800" b="0" i="1" smtClean="0">
                                    <a:latin typeface="Cambria Math"/>
                                  </a:rPr>
                                  <m:t>𝑒</m:t>
                                </m:r>
                                <m:r>
                                  <a:rPr lang="en-US" sz="1800" b="0" i="1" smtClean="0">
                                    <a:latin typeface="Cambria Math"/>
                                  </a:rPr>
                                  <m:t>. </m:t>
                                </m:r>
                                <m:r>
                                  <a:rPr lang="en-US" sz="1800" b="0" i="1" smtClean="0">
                                    <a:latin typeface="Cambria Math"/>
                                  </a:rPr>
                                  <m:t>𝐷𝑄</m:t>
                                </m:r>
                                <m:r>
                                  <a:rPr lang="en-US" sz="1800" b="0" i="1" smtClean="0">
                                    <a:latin typeface="Cambria Math"/>
                                  </a:rPr>
                                  <m:t>)</m:t>
                                </m:r>
                              </m:e>
                            </m:mr>
                          </m:m>
                        </m:e>
                      </m:d>
                    </m:oMath>
                  </m:oMathPara>
                </a14:m>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p>
              <a:p>
                <a:pPr marL="341313"/>
                <a:r>
                  <a:rPr lang="en-US" sz="1800" dirty="0" smtClean="0">
                    <a:latin typeface="Arial" panose="020B0604020202020204" pitchFamily="34" charset="0"/>
                    <a:cs typeface="Arial" panose="020B0604020202020204" pitchFamily="34" charset="0"/>
                  </a:rPr>
                  <a:t>based </a:t>
                </a:r>
                <a:r>
                  <a:rPr lang="en-US" sz="1800" dirty="0">
                    <a:latin typeface="Arial" panose="020B0604020202020204" pitchFamily="34" charset="0"/>
                    <a:cs typeface="Arial" panose="020B0604020202020204" pitchFamily="34" charset="0"/>
                  </a:rPr>
                  <a:t>on the respondents who were </a:t>
                </a:r>
                <a:r>
                  <a:rPr lang="en-US" sz="1800" dirty="0">
                    <a:solidFill>
                      <a:srgbClr val="C00000"/>
                    </a:solidFill>
                    <a:latin typeface="Arial" panose="020B0604020202020204" pitchFamily="34" charset="0"/>
                    <a:cs typeface="Arial" panose="020B0604020202020204" pitchFamily="34" charset="0"/>
                  </a:rPr>
                  <a:t>initially </a:t>
                </a:r>
                <a:r>
                  <a:rPr lang="en-US" sz="1800" i="1" dirty="0">
                    <a:solidFill>
                      <a:srgbClr val="C00000"/>
                    </a:solidFill>
                    <a:latin typeface="Arial" panose="020B0604020202020204" pitchFamily="34" charset="0"/>
                    <a:cs typeface="Arial" panose="020B0604020202020204" pitchFamily="34" charset="0"/>
                  </a:rPr>
                  <a:t>assigned</a:t>
                </a:r>
                <a:r>
                  <a:rPr lang="en-US" sz="1800" dirty="0">
                    <a:solidFill>
                      <a:srgbClr val="C00000"/>
                    </a:solidFill>
                    <a:latin typeface="Arial" panose="020B0604020202020204" pitchFamily="34" charset="0"/>
                    <a:cs typeface="Arial" panose="020B0604020202020204" pitchFamily="34" charset="0"/>
                  </a:rPr>
                  <a:t> to the long-list sample </a:t>
                </a:r>
                <a:r>
                  <a:rPr lang="en-US" sz="1800" dirty="0">
                    <a:latin typeface="Arial" panose="020B0604020202020204" pitchFamily="34" charset="0"/>
                    <a:cs typeface="Arial" panose="020B0604020202020204" pitchFamily="34" charset="0"/>
                  </a:rPr>
                  <a:t>or to direct </a:t>
                </a:r>
                <a:r>
                  <a:rPr lang="en-US" sz="1800" dirty="0" smtClean="0">
                    <a:latin typeface="Arial" panose="020B0604020202020204" pitchFamily="34" charset="0"/>
                    <a:cs typeface="Arial" panose="020B0604020202020204" pitchFamily="34" charset="0"/>
                  </a:rPr>
                  <a:t>questioning.</a:t>
                </a:r>
              </a:p>
              <a:p>
                <a:endParaRPr lang="en-US" sz="1800" dirty="0">
                  <a:latin typeface="Arial" panose="020B0604020202020204" pitchFamily="34" charset="0"/>
                  <a:cs typeface="Arial" panose="020B0604020202020204" pitchFamily="34" charset="0"/>
                </a:endParaRPr>
              </a:p>
              <a:p>
                <a14:m>
                  <m:oMath xmlns:m="http://schemas.openxmlformats.org/officeDocument/2006/math">
                    <m:acc>
                      <m:accPr>
                        <m:chr m:val="̃"/>
                        <m:ctrlPr>
                          <a:rPr lang="en-US" sz="1800" i="1" smtClean="0">
                            <a:solidFill>
                              <a:srgbClr val="C00000"/>
                            </a:solidFill>
                            <a:latin typeface="Cambria Math" panose="02040503050406030204" pitchFamily="18" charset="0"/>
                          </a:rPr>
                        </m:ctrlPr>
                      </m:accPr>
                      <m:e>
                        <m:r>
                          <a:rPr lang="en-US" sz="1800" i="1">
                            <a:solidFill>
                              <a:srgbClr val="C00000"/>
                            </a:solidFill>
                            <a:latin typeface="Cambria Math"/>
                          </a:rPr>
                          <m:t>𝐿</m:t>
                        </m:r>
                      </m:e>
                    </m:acc>
                  </m:oMath>
                </a14:m>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as an </a:t>
                </a:r>
                <a:r>
                  <a:rPr lang="en-US" sz="1800" dirty="0">
                    <a:latin typeface="Arial" panose="020B0604020202020204" pitchFamily="34" charset="0"/>
                    <a:cs typeface="Arial" panose="020B0604020202020204" pitchFamily="34" charset="0"/>
                  </a:rPr>
                  <a:t>indicator for </a:t>
                </a:r>
                <a:r>
                  <a:rPr lang="en-US" sz="1800" dirty="0">
                    <a:solidFill>
                      <a:srgbClr val="C00000"/>
                    </a:solidFill>
                    <a:latin typeface="Arial" panose="020B0604020202020204" pitchFamily="34" charset="0"/>
                    <a:cs typeface="Arial" panose="020B0604020202020204" pitchFamily="34" charset="0"/>
                  </a:rPr>
                  <a:t>initial assignment </a:t>
                </a:r>
                <a:r>
                  <a:rPr lang="en-US" sz="1800" dirty="0">
                    <a:latin typeface="Arial" panose="020B0604020202020204" pitchFamily="34" charset="0"/>
                    <a:cs typeface="Arial" panose="020B0604020202020204" pitchFamily="34" charset="0"/>
                  </a:rPr>
                  <a:t>to the long-list </a:t>
                </a:r>
                <a:r>
                  <a:rPr lang="en-US" sz="1800" dirty="0" smtClean="0">
                    <a:latin typeface="Arial" panose="020B0604020202020204" pitchFamily="34" charset="0"/>
                    <a:cs typeface="Arial" panose="020B0604020202020204" pitchFamily="34" charset="0"/>
                  </a:rPr>
                  <a:t>sample. </a:t>
                </a:r>
                <a:endParaRPr lang="en-US" sz="1800" dirty="0">
                  <a:latin typeface="Arial" panose="020B0604020202020204" pitchFamily="34" charset="0"/>
                  <a:cs typeface="Arial" panose="020B0604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395536" y="1484784"/>
                <a:ext cx="8352928" cy="4316374"/>
              </a:xfrm>
              <a:prstGeom prst="rect">
                <a:avLst/>
              </a:prstGeom>
              <a:blipFill rotWithShape="0">
                <a:blip r:embed="rId3"/>
                <a:stretch>
                  <a:fillRect l="-657" t="-847" r="-876" b="-1412"/>
                </a:stretch>
              </a:blipFill>
            </p:spPr>
            <p:txBody>
              <a:bodyPr/>
              <a:lstStyle/>
              <a:p>
                <a:r>
                  <a:rPr lang="de-DE">
                    <a:noFill/>
                  </a:rPr>
                  <a:t> </a:t>
                </a:r>
              </a:p>
            </p:txBody>
          </p:sp>
        </mc:Fallback>
      </mc:AlternateContent>
    </p:spTree>
    <p:extLst>
      <p:ext uri="{BB962C8B-B14F-4D97-AF65-F5344CB8AC3E}">
        <p14:creationId xmlns:p14="http://schemas.microsoft.com/office/powerpoint/2010/main" val="6159116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3728" y="476672"/>
            <a:ext cx="3816424" cy="381000"/>
          </a:xfrm>
        </p:spPr>
        <p:txBody>
          <a:bodyPr/>
          <a:lstStyle/>
          <a:p>
            <a:r>
              <a:rPr lang="en-US" dirty="0"/>
              <a:t>Estimators: IST </a:t>
            </a:r>
            <a:r>
              <a:rPr lang="en-US" i="1" dirty="0" smtClean="0"/>
              <a:t>cont.</a:t>
            </a:r>
            <a:endParaRPr lang="en-US" dirty="0"/>
          </a:p>
        </p:txBody>
      </p:sp>
      <mc:AlternateContent xmlns:mc="http://schemas.openxmlformats.org/markup-compatibility/2006" xmlns:a14="http://schemas.microsoft.com/office/drawing/2010/main">
        <mc:Choice Requires="a14">
          <p:sp>
            <p:nvSpPr>
              <p:cNvPr id="6" name="Rectangle 5"/>
              <p:cNvSpPr/>
              <p:nvPr/>
            </p:nvSpPr>
            <p:spPr>
              <a:xfrm>
                <a:off x="323528" y="1484784"/>
                <a:ext cx="8496944" cy="2606739"/>
              </a:xfrm>
              <a:prstGeom prst="rect">
                <a:avLst/>
              </a:prstGeom>
            </p:spPr>
            <p:txBody>
              <a:bodyPr wrap="square">
                <a:spAutoFit/>
              </a:bodyPr>
              <a:lstStyle/>
              <a:p>
                <a:r>
                  <a:rPr lang="en-US" sz="1800" dirty="0" smtClean="0">
                    <a:latin typeface="Arial" panose="020B0604020202020204" pitchFamily="34" charset="0"/>
                    <a:cs typeface="Arial" panose="020B0604020202020204" pitchFamily="34" charset="0"/>
                  </a:rPr>
                  <a:t>Improve </a:t>
                </a:r>
                <a:r>
                  <a:rPr lang="en-US" sz="1800" dirty="0">
                    <a:latin typeface="Arial" panose="020B0604020202020204" pitchFamily="34" charset="0"/>
                    <a:cs typeface="Arial" panose="020B0604020202020204" pitchFamily="34" charset="0"/>
                  </a:rPr>
                  <a:t>on the ITT </a:t>
                </a:r>
                <a:r>
                  <a:rPr lang="en-US" sz="1800" dirty="0" smtClean="0">
                    <a:latin typeface="Arial" panose="020B0604020202020204" pitchFamily="34" charset="0"/>
                    <a:cs typeface="Arial" panose="020B0604020202020204" pitchFamily="34" charset="0"/>
                  </a:rPr>
                  <a:t>by </a:t>
                </a:r>
                <a:r>
                  <a:rPr lang="en-US" sz="1800" dirty="0" smtClean="0">
                    <a:solidFill>
                      <a:srgbClr val="C00000"/>
                    </a:solidFill>
                    <a:latin typeface="Arial" panose="020B0604020202020204" pitchFamily="34" charset="0"/>
                    <a:cs typeface="Arial" panose="020B0604020202020204" pitchFamily="34" charset="0"/>
                  </a:rPr>
                  <a:t>instrumenting </a:t>
                </a:r>
                <a14:m>
                  <m:oMath xmlns:m="http://schemas.openxmlformats.org/officeDocument/2006/math">
                    <m:sSub>
                      <m:sSubPr>
                        <m:ctrlPr>
                          <a:rPr lang="en-US" sz="1800" i="1">
                            <a:solidFill>
                              <a:srgbClr val="C00000"/>
                            </a:solidFill>
                            <a:latin typeface="Cambria Math" panose="02040503050406030204" pitchFamily="18" charset="0"/>
                          </a:rPr>
                        </m:ctrlPr>
                      </m:sSubPr>
                      <m:e>
                        <m:r>
                          <a:rPr lang="en-US" sz="1800" i="1">
                            <a:solidFill>
                              <a:srgbClr val="C00000"/>
                            </a:solidFill>
                            <a:latin typeface="Cambria Math"/>
                          </a:rPr>
                          <m:t>𝐿</m:t>
                        </m:r>
                      </m:e>
                      <m:sub>
                        <m:r>
                          <a:rPr lang="en-US" sz="1800" i="1">
                            <a:solidFill>
                              <a:srgbClr val="C00000"/>
                            </a:solidFill>
                            <a:latin typeface="Cambria Math"/>
                          </a:rPr>
                          <m:t>𝑖</m:t>
                        </m:r>
                      </m:sub>
                    </m:sSub>
                  </m:oMath>
                </a14:m>
                <a:r>
                  <a:rPr lang="en-US" sz="1800" dirty="0">
                    <a:solidFill>
                      <a:srgbClr val="C00000"/>
                    </a:solidFill>
                    <a:latin typeface="Arial" panose="020B0604020202020204" pitchFamily="34" charset="0"/>
                    <a:cs typeface="Arial" panose="020B0604020202020204" pitchFamily="34" charset="0"/>
                  </a:rPr>
                  <a:t> with </a:t>
                </a:r>
                <a14:m>
                  <m:oMath xmlns:m="http://schemas.openxmlformats.org/officeDocument/2006/math">
                    <m:sSub>
                      <m:sSubPr>
                        <m:ctrlPr>
                          <a:rPr lang="en-US" sz="1800" i="1">
                            <a:solidFill>
                              <a:srgbClr val="C00000"/>
                            </a:solidFill>
                            <a:latin typeface="Cambria Math" panose="02040503050406030204" pitchFamily="18" charset="0"/>
                          </a:rPr>
                        </m:ctrlPr>
                      </m:sSubPr>
                      <m:e>
                        <m:acc>
                          <m:accPr>
                            <m:chr m:val="̃"/>
                            <m:ctrlPr>
                              <a:rPr lang="en-US" sz="1800" i="1">
                                <a:solidFill>
                                  <a:srgbClr val="C00000"/>
                                </a:solidFill>
                                <a:latin typeface="Cambria Math" panose="02040503050406030204" pitchFamily="18" charset="0"/>
                              </a:rPr>
                            </m:ctrlPr>
                          </m:accPr>
                          <m:e>
                            <m:r>
                              <a:rPr lang="en-US" sz="1800" i="1">
                                <a:solidFill>
                                  <a:srgbClr val="C00000"/>
                                </a:solidFill>
                                <a:latin typeface="Cambria Math"/>
                              </a:rPr>
                              <m:t>𝐿</m:t>
                            </m:r>
                          </m:e>
                        </m:acc>
                      </m:e>
                      <m:sub>
                        <m:r>
                          <a:rPr lang="en-US" sz="1800" i="1">
                            <a:solidFill>
                              <a:srgbClr val="C00000"/>
                            </a:solidFill>
                            <a:latin typeface="Cambria Math"/>
                          </a:rPr>
                          <m:t>𝑖</m:t>
                        </m:r>
                      </m:sub>
                    </m:sSub>
                  </m:oMath>
                </a14:m>
                <a:r>
                  <a:rPr lang="en-US" sz="1800" dirty="0">
                    <a:solidFill>
                      <a:srgbClr val="C00000"/>
                    </a:solidFill>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based on a two-stage least squares </a:t>
                </a:r>
                <a:r>
                  <a:rPr lang="en-US" sz="1800" dirty="0" smtClean="0">
                    <a:latin typeface="Arial" panose="020B0604020202020204" pitchFamily="34" charset="0"/>
                    <a:cs typeface="Arial" panose="020B0604020202020204" pitchFamily="34" charset="0"/>
                  </a:rPr>
                  <a:t>procedure in the second step:</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p>
              <a:p>
                <a:pPr marL="342900" indent="-342900">
                  <a:buAutoNum type="arabicPeriod" startAt="2"/>
                </a:pPr>
                <a14:m>
                  <m:oMath xmlns:m="http://schemas.openxmlformats.org/officeDocument/2006/math">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a:rPr>
                              <m:t>𝑌</m:t>
                            </m:r>
                          </m:e>
                        </m:acc>
                      </m:e>
                      <m:sub>
                        <m:r>
                          <a:rPr lang="en-US" sz="1800" i="1">
                            <a:latin typeface="Cambria Math"/>
                          </a:rPr>
                          <m:t>𝑖</m:t>
                        </m:r>
                      </m:sub>
                    </m:sSub>
                    <m:r>
                      <a:rPr lang="en-US" sz="1800" i="1">
                        <a:latin typeface="Cambria Math"/>
                      </a:rPr>
                      <m:t>=</m:t>
                    </m:r>
                    <m:sSub>
                      <m:sSubPr>
                        <m:ctrlPr>
                          <a:rPr lang="en-US" sz="1800" i="1" smtClean="0">
                            <a:solidFill>
                              <a:srgbClr val="C00000"/>
                            </a:solidFill>
                            <a:latin typeface="Cambria Math" panose="02040503050406030204" pitchFamily="18" charset="0"/>
                          </a:rPr>
                        </m:ctrlPr>
                      </m:sSubPr>
                      <m:e>
                        <m:r>
                          <a:rPr lang="en-US" sz="1800" i="1">
                            <a:solidFill>
                              <a:srgbClr val="C00000"/>
                            </a:solidFill>
                            <a:latin typeface="Cambria Math"/>
                          </a:rPr>
                          <m:t>𝐿</m:t>
                        </m:r>
                      </m:e>
                      <m:sub>
                        <m:r>
                          <a:rPr lang="en-US" sz="1800" i="1">
                            <a:solidFill>
                              <a:srgbClr val="C00000"/>
                            </a:solidFill>
                            <a:latin typeface="Cambria Math"/>
                          </a:rPr>
                          <m:t>𝑖</m:t>
                        </m:r>
                      </m:sub>
                    </m:sSub>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d>
                      <m:dPr>
                        <m:ctrlPr>
                          <a:rPr lang="en-US" sz="1800" i="1">
                            <a:latin typeface="Cambria Math" panose="02040503050406030204" pitchFamily="18" charset="0"/>
                          </a:rPr>
                        </m:ctrlPr>
                      </m:dPr>
                      <m:e>
                        <m:r>
                          <a:rPr lang="en-US" sz="1800" i="1">
                            <a:latin typeface="Cambria Math"/>
                          </a:rPr>
                          <m:t>𝛽</m:t>
                        </m:r>
                        <m:r>
                          <a:rPr lang="en-US" sz="1800" i="1">
                            <a:latin typeface="Cambria Math"/>
                          </a:rPr>
                          <m:t>−</m:t>
                        </m:r>
                        <m:sSup>
                          <m:sSupPr>
                            <m:ctrlPr>
                              <a:rPr lang="en-US" sz="1800" i="1">
                                <a:latin typeface="Cambria Math" panose="02040503050406030204" pitchFamily="18" charset="0"/>
                              </a:rPr>
                            </m:ctrlPr>
                          </m:sSupPr>
                          <m:e>
                            <m:r>
                              <a:rPr lang="en-US" sz="1800" i="1">
                                <a:latin typeface="Cambria Math"/>
                              </a:rPr>
                              <m:t>𝛽</m:t>
                            </m:r>
                          </m:e>
                          <m:sup>
                            <m:r>
                              <a:rPr lang="en-US" sz="1800" i="1">
                                <a:latin typeface="Cambria Math"/>
                              </a:rPr>
                              <m:t>∗</m:t>
                            </m:r>
                          </m:sup>
                        </m:sSup>
                      </m:e>
                    </m:d>
                    <m:r>
                      <a:rPr lang="en-US" sz="1800" i="1">
                        <a:latin typeface="Cambria Math"/>
                      </a:rPr>
                      <m:t>+</m:t>
                    </m:r>
                    <m:sSubSup>
                      <m:sSubSupPr>
                        <m:ctrlPr>
                          <a:rPr lang="en-US" sz="1800" i="1">
                            <a:latin typeface="Cambria Math" panose="02040503050406030204" pitchFamily="18" charset="0"/>
                          </a:rPr>
                        </m:ctrlPr>
                      </m:sSubSupPr>
                      <m:e>
                        <m:r>
                          <a:rPr lang="en-US" sz="1800" i="1">
                            <a:latin typeface="Cambria Math"/>
                          </a:rPr>
                          <m:t>𝑋</m:t>
                        </m:r>
                      </m:e>
                      <m:sub>
                        <m:r>
                          <a:rPr lang="en-US" sz="1800" i="1">
                            <a:latin typeface="Cambria Math"/>
                          </a:rPr>
                          <m:t>𝑖</m:t>
                        </m:r>
                      </m:sub>
                      <m:sup>
                        <m:r>
                          <a:rPr lang="en-US" sz="1800" i="1">
                            <a:latin typeface="Cambria Math"/>
                          </a:rPr>
                          <m:t>′</m:t>
                        </m:r>
                      </m:sup>
                    </m:sSubSup>
                    <m:sSup>
                      <m:sSupPr>
                        <m:ctrlPr>
                          <a:rPr lang="en-US" sz="1800" i="1">
                            <a:latin typeface="Cambria Math" panose="02040503050406030204" pitchFamily="18" charset="0"/>
                          </a:rPr>
                        </m:ctrlPr>
                      </m:sSupPr>
                      <m:e>
                        <m:r>
                          <a:rPr lang="en-US" sz="1800" i="1">
                            <a:latin typeface="Cambria Math"/>
                          </a:rPr>
                          <m:t>𝛽</m:t>
                        </m:r>
                      </m:e>
                      <m:sup>
                        <m:r>
                          <a:rPr lang="en-US" sz="1800" i="1">
                            <a:latin typeface="Cambria Math"/>
                          </a:rPr>
                          <m:t>∗</m:t>
                        </m:r>
                      </m:sup>
                    </m:sSup>
                    <m:r>
                      <a:rPr lang="en-US" sz="1800" i="1">
                        <a:latin typeface="Cambria Math"/>
                      </a:rPr>
                      <m:t>+</m:t>
                    </m:r>
                    <m:sSub>
                      <m:sSubPr>
                        <m:ctrlPr>
                          <a:rPr lang="en-US" sz="1800" i="1">
                            <a:latin typeface="Cambria Math" panose="02040503050406030204" pitchFamily="18" charset="0"/>
                          </a:rPr>
                        </m:ctrlPr>
                      </m:sSubPr>
                      <m:e>
                        <m:r>
                          <a:rPr lang="en-US" sz="1800" i="1">
                            <a:latin typeface="Cambria Math"/>
                          </a:rPr>
                          <m:t>𝜀</m:t>
                        </m:r>
                      </m:e>
                      <m:sub>
                        <m:r>
                          <a:rPr lang="en-US" sz="1800" i="1">
                            <a:latin typeface="Cambria Math"/>
                          </a:rPr>
                          <m:t>𝑖</m:t>
                        </m:r>
                      </m:sub>
                    </m:sSub>
                  </m:oMath>
                </a14:m>
                <a:r>
                  <a:rPr lang="en-US" sz="1800" dirty="0" smtClean="0">
                    <a:latin typeface="Arial" panose="020B0604020202020204" pitchFamily="34" charset="0"/>
                    <a:cs typeface="Arial" panose="020B0604020202020204" pitchFamily="34" charset="0"/>
                  </a:rPr>
                  <a:t> 	</a:t>
                </a:r>
              </a:p>
              <a:p>
                <a:pPr marL="342900" indent="-342900">
                  <a:buAutoNum type="arabicPeriod" startAt="2"/>
                </a:pPr>
                <a:endParaRPr lang="en-US" sz="1800" dirty="0">
                  <a:latin typeface="Arial" panose="020B0604020202020204" pitchFamily="34" charset="0"/>
                  <a:cs typeface="Arial" panose="020B0604020202020204" pitchFamily="34" charset="0"/>
                </a:endParaRPr>
              </a:p>
              <a:p>
                <a:pPr marL="341313"/>
                <a:r>
                  <a:rPr lang="en-US" sz="1800" dirty="0" smtClean="0">
                    <a:latin typeface="Arial" panose="020B0604020202020204" pitchFamily="34" charset="0"/>
                    <a:cs typeface="Arial" panose="020B0604020202020204" pitchFamily="34" charset="0"/>
                  </a:rPr>
                  <a:t>i.e. </a:t>
                </a:r>
                <a:r>
                  <a:rPr lang="en-US" sz="1800" dirty="0">
                    <a:latin typeface="Arial" panose="020B0604020202020204" pitchFamily="34" charset="0"/>
                    <a:cs typeface="Arial" panose="020B0604020202020204" pitchFamily="34" charset="0"/>
                  </a:rPr>
                  <a:t>using </a:t>
                </a:r>
                <a14:m>
                  <m:oMath xmlns:m="http://schemas.openxmlformats.org/officeDocument/2006/math">
                    <m:sSub>
                      <m:sSubPr>
                        <m:ctrlPr>
                          <a:rPr lang="en-US" sz="1800" i="1">
                            <a:latin typeface="Cambria Math" panose="02040503050406030204" pitchFamily="18" charset="0"/>
                          </a:rPr>
                        </m:ctrlPr>
                      </m:sSubPr>
                      <m:e>
                        <m:r>
                          <a:rPr lang="en-US" sz="1800" i="1">
                            <a:latin typeface="Cambria Math"/>
                          </a:rPr>
                          <m:t>𝐿</m:t>
                        </m:r>
                      </m:e>
                      <m:sub>
                        <m:r>
                          <a:rPr lang="en-US" sz="1800" i="1">
                            <a:latin typeface="Cambria Math"/>
                          </a:rPr>
                          <m:t>𝑖</m:t>
                        </m:r>
                      </m:sub>
                    </m:sSub>
                  </m:oMath>
                </a14:m>
                <a:r>
                  <a:rPr lang="en-US" sz="1800" dirty="0">
                    <a:latin typeface="Arial" panose="020B0604020202020204" pitchFamily="34" charset="0"/>
                    <a:cs typeface="Arial" panose="020B0604020202020204" pitchFamily="34" charset="0"/>
                  </a:rPr>
                  <a:t> </a:t>
                </a:r>
                <a:r>
                  <a:rPr lang="en-US" sz="1800" i="1" dirty="0" smtClean="0">
                    <a:latin typeface="Arial" panose="020B0604020202020204" pitchFamily="34" charset="0"/>
                    <a:cs typeface="Arial" panose="020B0604020202020204" pitchFamily="34" charset="0"/>
                  </a:rPr>
                  <a:t>(realized) </a:t>
                </a:r>
                <a:r>
                  <a:rPr lang="en-US" sz="1800" dirty="0" smtClean="0">
                    <a:latin typeface="Arial" panose="020B0604020202020204" pitchFamily="34" charset="0"/>
                    <a:cs typeface="Arial" panose="020B0604020202020204" pitchFamily="34" charset="0"/>
                  </a:rPr>
                  <a:t>instead </a:t>
                </a:r>
                <a:r>
                  <a:rPr lang="en-US" sz="1800" dirty="0">
                    <a:latin typeface="Arial" panose="020B0604020202020204" pitchFamily="34" charset="0"/>
                    <a:cs typeface="Arial" panose="020B0604020202020204" pitchFamily="34" charset="0"/>
                  </a:rPr>
                  <a:t>of </a:t>
                </a:r>
                <a14:m>
                  <m:oMath xmlns:m="http://schemas.openxmlformats.org/officeDocument/2006/math">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a:rPr>
                              <m:t>𝐿</m:t>
                            </m:r>
                          </m:e>
                        </m:acc>
                      </m:e>
                      <m:sub>
                        <m:r>
                          <a:rPr lang="en-US" sz="1800" i="1">
                            <a:latin typeface="Cambria Math"/>
                          </a:rPr>
                          <m:t>𝑖</m:t>
                        </m:r>
                      </m:sub>
                    </m:sSub>
                  </m:oMath>
                </a14:m>
                <a:r>
                  <a:rPr lang="en-US" sz="1800" dirty="0">
                    <a:latin typeface="Arial" panose="020B0604020202020204" pitchFamily="34" charset="0"/>
                    <a:cs typeface="Arial" panose="020B0604020202020204" pitchFamily="34" charset="0"/>
                  </a:rPr>
                  <a:t> </a:t>
                </a:r>
                <a:r>
                  <a:rPr lang="en-US" sz="1800" i="1" dirty="0" smtClean="0">
                    <a:latin typeface="Arial" panose="020B0604020202020204" pitchFamily="34" charset="0"/>
                    <a:cs typeface="Arial" panose="020B0604020202020204" pitchFamily="34" charset="0"/>
                  </a:rPr>
                  <a:t>(assigned) </a:t>
                </a:r>
                <a:r>
                  <a:rPr lang="en-US" sz="1800" dirty="0" smtClean="0">
                    <a:latin typeface="Arial" panose="020B0604020202020204" pitchFamily="34" charset="0"/>
                    <a:cs typeface="Arial" panose="020B0604020202020204" pitchFamily="34" charset="0"/>
                  </a:rPr>
                  <a:t>in </a:t>
                </a:r>
                <a:r>
                  <a:rPr lang="en-US" sz="1800" dirty="0">
                    <a:latin typeface="Arial" panose="020B0604020202020204" pitchFamily="34" charset="0"/>
                    <a:cs typeface="Arial" panose="020B0604020202020204" pitchFamily="34" charset="0"/>
                  </a:rPr>
                  <a:t>the </a:t>
                </a:r>
                <a:r>
                  <a:rPr lang="en-US" sz="1800" dirty="0" smtClean="0">
                    <a:latin typeface="Arial" panose="020B0604020202020204" pitchFamily="34" charset="0"/>
                    <a:cs typeface="Arial" panose="020B0604020202020204" pitchFamily="34" charset="0"/>
                  </a:rPr>
                  <a:t>equation</a:t>
                </a:r>
              </a:p>
              <a:p>
                <a:pPr marL="342900" indent="-342900">
                  <a:buAutoNum type="arabicPeriod" startAt="2"/>
                </a:pPr>
                <a:endParaRPr lang="en-US" sz="1800" dirty="0">
                  <a:latin typeface="Arial" panose="020B0604020202020204" pitchFamily="34" charset="0"/>
                  <a:cs typeface="Arial" panose="020B0604020202020204" pitchFamily="34" charset="0"/>
                </a:endParaRPr>
              </a:p>
              <a:p>
                <a:r>
                  <a:rPr lang="en-US" sz="1800" dirty="0" smtClean="0">
                    <a:latin typeface="Arial" panose="020B0604020202020204" pitchFamily="34" charset="0"/>
                    <a:cs typeface="Arial" panose="020B0604020202020204" pitchFamily="34" charset="0"/>
                  </a:rPr>
                  <a:t>=&gt; instrumental </a:t>
                </a:r>
                <a:r>
                  <a:rPr lang="en-US" sz="1800" dirty="0">
                    <a:latin typeface="Arial" panose="020B0604020202020204" pitchFamily="34" charset="0"/>
                    <a:cs typeface="Arial" panose="020B0604020202020204" pitchFamily="34" charset="0"/>
                  </a:rPr>
                  <a:t>variables (IV) estimate of </a:t>
                </a:r>
                <a14:m>
                  <m:oMath xmlns:m="http://schemas.openxmlformats.org/officeDocument/2006/math">
                    <m:d>
                      <m:dPr>
                        <m:ctrlPr>
                          <a:rPr lang="en-US" sz="1800" i="1">
                            <a:latin typeface="Cambria Math" panose="02040503050406030204" pitchFamily="18" charset="0"/>
                          </a:rPr>
                        </m:ctrlPr>
                      </m:dPr>
                      <m:e>
                        <m:r>
                          <a:rPr lang="en-US" sz="1800" i="1">
                            <a:latin typeface="Cambria Math"/>
                          </a:rPr>
                          <m:t>𝛽</m:t>
                        </m:r>
                        <m:r>
                          <a:rPr lang="en-US" sz="1800" i="1">
                            <a:latin typeface="Cambria Math"/>
                          </a:rPr>
                          <m:t>−</m:t>
                        </m:r>
                        <m:sSup>
                          <m:sSupPr>
                            <m:ctrlPr>
                              <a:rPr lang="en-US" sz="1800" i="1">
                                <a:latin typeface="Cambria Math" panose="02040503050406030204" pitchFamily="18" charset="0"/>
                              </a:rPr>
                            </m:ctrlPr>
                          </m:sSupPr>
                          <m:e>
                            <m:r>
                              <a:rPr lang="en-US" sz="1800" i="1">
                                <a:latin typeface="Cambria Math"/>
                              </a:rPr>
                              <m:t>𝛽</m:t>
                            </m:r>
                          </m:e>
                          <m:sup>
                            <m:r>
                              <a:rPr lang="en-US" sz="1800" i="1">
                                <a:latin typeface="Cambria Math"/>
                              </a:rPr>
                              <m:t>∗</m:t>
                            </m:r>
                          </m:sup>
                        </m:sSup>
                      </m:e>
                    </m:d>
                  </m:oMath>
                </a14:m>
                <a:r>
                  <a:rPr lang="en-US" sz="1800" dirty="0">
                    <a:latin typeface="Arial" panose="020B0604020202020204" pitchFamily="34" charset="0"/>
                    <a:cs typeface="Arial" panose="020B0604020202020204" pitchFamily="34" charset="0"/>
                  </a:rPr>
                  <a:t> provides </a:t>
                </a:r>
                <a:r>
                  <a:rPr lang="en-US" sz="1800" dirty="0" smtClean="0">
                    <a:latin typeface="Arial" panose="020B0604020202020204" pitchFamily="34" charset="0"/>
                    <a:cs typeface="Arial" panose="020B0604020202020204" pitchFamily="34" charset="0"/>
                  </a:rPr>
                  <a:t>consistent </a:t>
                </a:r>
                <a:r>
                  <a:rPr lang="en-US" sz="1800" dirty="0">
                    <a:latin typeface="Arial" panose="020B0604020202020204" pitchFamily="34" charset="0"/>
                    <a:cs typeface="Arial" panose="020B0604020202020204" pitchFamily="34" charset="0"/>
                  </a:rPr>
                  <a:t>estimate of the </a:t>
                </a:r>
                <a:r>
                  <a:rPr lang="en-US" sz="1800" dirty="0">
                    <a:solidFill>
                      <a:srgbClr val="C00000"/>
                    </a:solidFill>
                    <a:latin typeface="Arial" panose="020B0604020202020204" pitchFamily="34" charset="0"/>
                    <a:cs typeface="Arial" panose="020B0604020202020204" pitchFamily="34" charset="0"/>
                  </a:rPr>
                  <a:t>local average treatment effect (LATE) </a:t>
                </a:r>
                <a:r>
                  <a:rPr lang="en-US" sz="1800" dirty="0">
                    <a:latin typeface="Arial" panose="020B0604020202020204" pitchFamily="34" charset="0"/>
                    <a:cs typeface="Arial" panose="020B0604020202020204" pitchFamily="34" charset="0"/>
                  </a:rPr>
                  <a:t>of the </a:t>
                </a:r>
                <a:r>
                  <a:rPr lang="en-US" sz="1800" dirty="0" smtClean="0">
                    <a:latin typeface="Arial" panose="020B0604020202020204" pitchFamily="34" charset="0"/>
                    <a:cs typeface="Arial" panose="020B0604020202020204" pitchFamily="34" charset="0"/>
                  </a:rPr>
                  <a:t>IST.</a:t>
                </a:r>
              </a:p>
            </p:txBody>
          </p:sp>
        </mc:Choice>
        <mc:Fallback xmlns="">
          <p:sp>
            <p:nvSpPr>
              <p:cNvPr id="6" name="Rectangle 5"/>
              <p:cNvSpPr>
                <a:spLocks noRot="1" noChangeAspect="1" noMove="1" noResize="1" noEditPoints="1" noAdjustHandles="1" noChangeArrowheads="1" noChangeShapeType="1" noTextEdit="1"/>
              </p:cNvSpPr>
              <p:nvPr/>
            </p:nvSpPr>
            <p:spPr>
              <a:xfrm>
                <a:off x="323528" y="1484784"/>
                <a:ext cx="8496944" cy="2606739"/>
              </a:xfrm>
              <a:prstGeom prst="rect">
                <a:avLst/>
              </a:prstGeom>
              <a:blipFill rotWithShape="0">
                <a:blip r:embed="rId3"/>
                <a:stretch>
                  <a:fillRect l="-574" t="-1171" b="-3044"/>
                </a:stretch>
              </a:blipFill>
            </p:spPr>
            <p:txBody>
              <a:bodyPr/>
              <a:lstStyle/>
              <a:p>
                <a:r>
                  <a:rPr lang="de-DE">
                    <a:noFill/>
                  </a:rPr>
                  <a:t> </a:t>
                </a:r>
              </a:p>
            </p:txBody>
          </p:sp>
        </mc:Fallback>
      </mc:AlternateContent>
    </p:spTree>
    <p:extLst>
      <p:ext uri="{BB962C8B-B14F-4D97-AF65-F5344CB8AC3E}">
        <p14:creationId xmlns:p14="http://schemas.microsoft.com/office/powerpoint/2010/main" val="3439049748"/>
      </p:ext>
    </p:extLst>
  </p:cSld>
  <p:clrMapOvr>
    <a:masterClrMapping/>
  </p:clrMapOvr>
  <p:timing>
    <p:tnLst>
      <p:par>
        <p:cTn id="1" dur="indefinite" restart="never" nodeType="tmRoot"/>
      </p:par>
    </p:tnLst>
  </p:timing>
</p:sld>
</file>

<file path=ppt/theme/theme1.xml><?xml version="1.0" encoding="utf-8"?>
<a:theme xmlns:a="http://schemas.openxmlformats.org/drawingml/2006/main" name="prae_titel-blau_kopf-alle">
  <a:themeElements>
    <a:clrScheme name="prae_titel-blau_kopf-al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ae_titel-blau_kopf-all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000" b="1" i="0" u="none" strike="noStrike" cap="none" normalizeH="0" baseline="0" smtClean="0">
            <a:ln>
              <a:noFill/>
            </a:ln>
            <a:solidFill>
              <a:schemeClr val="bg2"/>
            </a:solidFill>
            <a:effectLst/>
            <a:latin typeface="Microsoft Sans Serif"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000" b="1" i="0" u="none" strike="noStrike" cap="none" normalizeH="0" baseline="0" smtClean="0">
            <a:ln>
              <a:noFill/>
            </a:ln>
            <a:solidFill>
              <a:schemeClr val="bg2"/>
            </a:solidFill>
            <a:effectLst/>
            <a:latin typeface="Microsoft Sans Serif" panose="020B0604020202020204" pitchFamily="34" charset="0"/>
          </a:defRPr>
        </a:defPPr>
      </a:lstStyle>
    </a:lnDef>
  </a:objectDefaults>
  <a:extraClrSchemeLst>
    <a:extraClrScheme>
      <a:clrScheme name="prae_titel-blau_kopf-all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ae_titel-blau_kopf-al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ae_titel-blau_kopf-all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ae_titel-blau_kopf-all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ae_titel-blau_kopf-al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ae_titel-blau_kopf-al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ae_titel-blau_kopf-al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2415</Words>
  <Application>Microsoft Office PowerPoint</Application>
  <PresentationFormat>Bildschirmpräsentation (4:3)</PresentationFormat>
  <Paragraphs>370</Paragraphs>
  <Slides>32</Slides>
  <Notes>23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32</vt:i4>
      </vt:variant>
    </vt:vector>
  </HeadingPairs>
  <TitlesOfParts>
    <vt:vector size="41" baseType="lpstr">
      <vt:lpstr>Arial</vt:lpstr>
      <vt:lpstr>Calibri</vt:lpstr>
      <vt:lpstr>Cambria Math</vt:lpstr>
      <vt:lpstr>Microsoft Sans Serif</vt:lpstr>
      <vt:lpstr>Tahoma</vt:lpstr>
      <vt:lpstr>Times New Roman</vt:lpstr>
      <vt:lpstr>Verdana</vt:lpstr>
      <vt:lpstr>Wingdings</vt:lpstr>
      <vt:lpstr>prae_titel-blau_kopf-alle</vt:lpstr>
      <vt:lpstr>The Item Count Technique (ICT)–  past and present</vt:lpstr>
      <vt:lpstr>Item Count Technique (ICT)</vt:lpstr>
      <vt:lpstr>ICT Review (preliminary results)</vt:lpstr>
      <vt:lpstr>ICT Review (preliminary results)</vt:lpstr>
      <vt:lpstr>Summary: ICT Review (preliminary results)</vt:lpstr>
      <vt:lpstr>Item Sum Technique (IST)</vt:lpstr>
      <vt:lpstr>IST Estimator</vt:lpstr>
      <vt:lpstr>IST application – Trappmann et al. 2014</vt:lpstr>
      <vt:lpstr>PowerPoint-Präsentation</vt:lpstr>
      <vt:lpstr>PowerPoint-Präsentation</vt:lpstr>
      <vt:lpstr>PowerPoint-Präsentation</vt:lpstr>
      <vt:lpstr>PowerPoint-Präsentation</vt:lpstr>
      <vt:lpstr>Former systematic reviews</vt:lpstr>
      <vt:lpstr>PowerPoint-Präsentation</vt:lpstr>
      <vt:lpstr>PowerPoint-Präsentation</vt:lpstr>
      <vt:lpstr>PowerPoint-Präsentation</vt:lpstr>
      <vt:lpstr>PowerPoint-Präsentation</vt:lpstr>
      <vt:lpstr>PowerPoint-Präsentation</vt:lpstr>
      <vt:lpstr>Item Sum: Mean Estimates (isnreg: Jann 2013)</vt:lpstr>
      <vt:lpstr>PowerPoint-Präsentation</vt:lpstr>
      <vt:lpstr>Item Sum: Mean Estimates (isnreg: Jann 2013)</vt:lpstr>
      <vt:lpstr>PowerPoint-Präsentation</vt:lpstr>
      <vt:lpstr>IST: Regression Output</vt:lpstr>
      <vt:lpstr>IST: Naïve, ITT, IV</vt:lpstr>
      <vt:lpstr>IST: Regression Output</vt:lpstr>
      <vt:lpstr>IST: Interaction Effects</vt:lpstr>
      <vt:lpstr>PowerPoint-Präsentation</vt:lpstr>
      <vt:lpstr>Estimators: IST</vt:lpstr>
      <vt:lpstr>Estimators: IST cont.</vt:lpstr>
      <vt:lpstr>Estimators: IST cont.</vt:lpstr>
      <vt:lpstr>Estimators: IST cont.</vt:lpstr>
      <vt:lpstr>Estimators: IST cont.</vt:lpstr>
    </vt:vector>
  </TitlesOfParts>
  <Company>TU Dresden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steht der Titel der  Power Point Präsentation.</dc:title>
  <dc:creator>admin</dc:creator>
  <cp:lastModifiedBy>admin</cp:lastModifiedBy>
  <cp:revision>274</cp:revision>
  <cp:lastPrinted>2016-10-17T13:46:21Z</cp:lastPrinted>
  <dcterms:created xsi:type="dcterms:W3CDTF">2007-10-30T18:48:02Z</dcterms:created>
  <dcterms:modified xsi:type="dcterms:W3CDTF">2016-10-19T08:37:26Z</dcterms:modified>
</cp:coreProperties>
</file>