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  <p:sldMasterId id="2147483684" r:id="rId3"/>
    <p:sldMasterId id="2147483696" r:id="rId4"/>
    <p:sldMasterId id="2147483720" r:id="rId5"/>
    <p:sldMasterId id="2147483756" r:id="rId6"/>
  </p:sldMasterIdLst>
  <p:notesMasterIdLst>
    <p:notesMasterId r:id="rId22"/>
  </p:notesMasterIdLst>
  <p:sldIdLst>
    <p:sldId id="913" r:id="rId7"/>
    <p:sldId id="974" r:id="rId8"/>
    <p:sldId id="975" r:id="rId9"/>
    <p:sldId id="989" r:id="rId10"/>
    <p:sldId id="984" r:id="rId11"/>
    <p:sldId id="985" r:id="rId12"/>
    <p:sldId id="978" r:id="rId13"/>
    <p:sldId id="977" r:id="rId14"/>
    <p:sldId id="979" r:id="rId15"/>
    <p:sldId id="982" r:id="rId16"/>
    <p:sldId id="990" r:id="rId17"/>
    <p:sldId id="986" r:id="rId18"/>
    <p:sldId id="980" r:id="rId19"/>
    <p:sldId id="973" r:id="rId20"/>
    <p:sldId id="965" r:id="rId21"/>
  </p:sldIdLst>
  <p:sldSz cx="9144000" cy="6858000" type="screen4x3"/>
  <p:notesSz cx="6794500" cy="99314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90DF"/>
    <a:srgbClr val="1E3E53"/>
    <a:srgbClr val="474747"/>
    <a:srgbClr val="F78425"/>
    <a:srgbClr val="BCD132"/>
    <a:srgbClr val="093553"/>
    <a:srgbClr val="000000"/>
    <a:srgbClr val="CAD400"/>
    <a:srgbClr val="BCD12D"/>
    <a:srgbClr val="BFD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722" autoAdjust="0"/>
    <p:restoredTop sz="72382" autoAdjust="0"/>
  </p:normalViewPr>
  <p:slideViewPr>
    <p:cSldViewPr>
      <p:cViewPr varScale="1">
        <p:scale>
          <a:sx n="56" d="100"/>
          <a:sy n="56" d="100"/>
        </p:scale>
        <p:origin x="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36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76339-CFF1-46D6-A8AA-A144B4118472}" type="datetimeFigureOut">
              <a:rPr lang="hu-HU" smtClean="0"/>
              <a:t>2016. 10. 20.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E806D-CBEB-4C58-B991-6C93BC4DA8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60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will</a:t>
            </a:r>
            <a:r>
              <a:rPr lang="en-GB" baseline="0" dirty="0" smtClean="0"/>
              <a:t> talk about methodology options of inflation calculations. </a:t>
            </a:r>
            <a:r>
              <a:rPr lang="en-GB" dirty="0" smtClean="0"/>
              <a:t>I’d like to emphasize</a:t>
            </a:r>
            <a:r>
              <a:rPr lang="en-GB" baseline="0" dirty="0" smtClean="0"/>
              <a:t> that this is a research concept and experimentation, and not an official inflation calculation.</a:t>
            </a:r>
            <a:endParaRPr lang="en-GB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390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does the CPI calculation look like?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078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Representative: 50 </a:t>
            </a:r>
            <a:r>
              <a:rPr lang="en-US" sz="1200" dirty="0" err="1" smtClean="0"/>
              <a:t>yrs</a:t>
            </a:r>
            <a:r>
              <a:rPr lang="en-US" sz="1200" dirty="0" smtClean="0"/>
              <a:t> ago 2 types</a:t>
            </a:r>
            <a:r>
              <a:rPr lang="en-US" sz="1200" baseline="0" dirty="0" smtClean="0"/>
              <a:t> of bread: white and half-brown, now 50 types.</a:t>
            </a:r>
            <a:endParaRPr lang="en-US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Price data are not representative: One type of TV or smart phone is picked but there are thousands of different</a:t>
            </a:r>
            <a:r>
              <a:rPr lang="en-US" sz="1200" baseline="0" dirty="0" smtClean="0"/>
              <a:t> types: sales volumes are not known</a:t>
            </a:r>
            <a:endParaRPr lang="en-US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Sales figures: (Which model should be a representative)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Price data collection: (too much manual work)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3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 cannot be monetized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232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3049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026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Sensitivity analysis: no test what happens if we have half or double numbers of representatives</a:t>
            </a:r>
          </a:p>
          <a:p>
            <a:r>
              <a:rPr lang="en-US" dirty="0" smtClean="0"/>
              <a:t>No reference: no ideal distribution, no theoretical statistical model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7456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6082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1463" lvl="0" indent="-271463">
              <a:buFont typeface="Wingdings" panose="05000000000000000000" pitchFamily="2" charset="2"/>
              <a:buChar char="§"/>
            </a:pPr>
            <a:r>
              <a:rPr lang="hu-HU" dirty="0" smtClean="0"/>
              <a:t>Az elektronikus kereskedelem más logikával, implicit módon módosítja a termék tényleges, vevő általi bekerülési értékét (garancia, szállítás, támogatás díjainak beépítése, termékkapcsolások, stb.)</a:t>
            </a:r>
          </a:p>
          <a:p>
            <a:pPr marL="271463" lvl="0" indent="-271463">
              <a:buFont typeface="Wingdings" panose="05000000000000000000" pitchFamily="2" charset="2"/>
              <a:buChar char="§"/>
            </a:pPr>
            <a:r>
              <a:rPr lang="hu-HU" dirty="0" smtClean="0"/>
              <a:t>A szolgáltatások köre oly mértékben kibővült (tanfolyamok, utazások, pénzügyi szolgáltatások, biztosítások, stb.), amelyeket szintén érdemes figyelembe venni.</a:t>
            </a:r>
          </a:p>
          <a:p>
            <a:pPr marL="271463" lvl="0" indent="-271463">
              <a:buFont typeface="Wingdings" panose="05000000000000000000" pitchFamily="2" charset="2"/>
              <a:buChar char="§"/>
            </a:pPr>
            <a:r>
              <a:rPr lang="hu-HU" dirty="0" smtClean="0"/>
              <a:t>Igényként jelentkezik, hogy változatosabban lehessen lakossági szegmensekre vonatkozóan inflációt számítani.</a:t>
            </a:r>
          </a:p>
          <a:p>
            <a:pPr marL="271463" lvl="0" indent="-271463">
              <a:buFont typeface="Wingdings" panose="05000000000000000000" pitchFamily="2" charset="2"/>
              <a:buChar char="§"/>
            </a:pPr>
            <a:r>
              <a:rPr lang="hu-HU" dirty="0" smtClean="0"/>
              <a:t>A fogyasztói árak mellett más árfajták változásának folyamatos (akár napi, heti) követésére is igény jelentkezhet (pl. termelői, import, export, stb.</a:t>
            </a:r>
            <a:r>
              <a:rPr lang="en-US" dirty="0" smtClean="0"/>
              <a:t>)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806D-CBEB-4C58-B991-6C93BC4DA842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2990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hu-HU" sz="4400" b="1" kern="1200" cap="small" dirty="0">
                <a:solidFill>
                  <a:srgbClr val="093553"/>
                </a:solidFill>
                <a:latin typeface="+mn-lt"/>
                <a:ea typeface="ＭＳ Ｐゴシック" pitchFamily="34" charset="-128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781" y="6397766"/>
            <a:ext cx="900000" cy="436637"/>
          </a:xfrm>
          <a:prstGeom prst="rect">
            <a:avLst/>
          </a:prstGeom>
        </p:spPr>
      </p:pic>
      <p:pic>
        <p:nvPicPr>
          <p:cNvPr id="14" name="Picture 6" descr="https://encrypted-tbn2.gstatic.com/images?q=tbn:ANd9GcSpeY7J-k8Tg8CXdb2E-5iVNuhk2ZePtqitClZOEbhzDBmjcw3JH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405136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>
            <a:lvl1pPr>
              <a:defRPr sz="4000" b="1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1E3E53"/>
              </a:buClr>
              <a:buFont typeface="Arial" panose="020B0604020202020204" pitchFamily="34" charset="0"/>
              <a:buChar char="•"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AE92-EAE7-4944-89A6-25F4A51B3E49}" type="datetime1">
              <a:rPr lang="hu-HU" smtClean="0"/>
              <a:t>2016. 10. 20.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48E2-A7B2-4A36-802E-E6F6F6BE19B6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EA8F-DC04-4939-A6C2-3428BC146857}" type="datetime1">
              <a:rPr lang="hu-HU" smtClean="0"/>
              <a:t>2016. 10. 20.</a:t>
            </a:fld>
            <a:endParaRPr lang="hu-HU"/>
          </a:p>
        </p:txBody>
      </p:sp>
      <p:sp>
        <p:nvSpPr>
          <p:cNvPr id="10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1814-1AAA-4FA8-8810-7A5B98B9627D}" type="datetime1">
              <a:rPr lang="hu-HU" smtClean="0"/>
              <a:t>2016. 10. 20.</a:t>
            </a:fld>
            <a:endParaRPr lang="hu-HU"/>
          </a:p>
        </p:txBody>
      </p:sp>
      <p:sp>
        <p:nvSpPr>
          <p:cNvPr id="6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BB54-93A9-40CC-93FD-B7B7F18C12D1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34CE-9C6B-4BA4-9101-2474252F32D5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AD33-4A2F-4E38-9B05-3D7E117067FF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7F8D-6BEF-4192-98D4-B192D4F9CB7D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48F-37F2-41B0-A06C-1295D65627A9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hu-HU" sz="4400" b="1" kern="1200" cap="small" dirty="0">
                <a:solidFill>
                  <a:srgbClr val="093553"/>
                </a:solidFill>
                <a:latin typeface="+mn-lt"/>
                <a:ea typeface="ＭＳ Ｐゴシック" pitchFamily="34" charset="-128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509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>
            <a:lvl1pPr>
              <a:defRPr sz="4000" b="1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1E3E53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400" dirty="0"/>
          </a:p>
        </p:txBody>
      </p:sp>
      <p:sp>
        <p:nvSpPr>
          <p:cNvPr id="9" name="Tartalom helye 8"/>
          <p:cNvSpPr>
            <a:spLocks noGrp="1"/>
          </p:cNvSpPr>
          <p:nvPr>
            <p:ph sz="quarter" idx="11" hasCustomPrompt="1"/>
          </p:nvPr>
        </p:nvSpPr>
        <p:spPr>
          <a:xfrm>
            <a:off x="42640" y="6471047"/>
            <a:ext cx="2297112" cy="376237"/>
          </a:xfrm>
        </p:spPr>
        <p:txBody>
          <a:bodyPr>
            <a:normAutofit/>
          </a:bodyPr>
          <a:lstStyle>
            <a:lvl5pPr marL="0" indent="0" algn="l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Presenter</a:t>
            </a:r>
            <a:r>
              <a:rPr lang="hu-HU" dirty="0" smtClean="0"/>
              <a:t>’s  </a:t>
            </a:r>
            <a:r>
              <a:rPr lang="hu-HU" dirty="0" err="1" smtClean="0"/>
              <a:t>name</a:t>
            </a:r>
            <a:endParaRPr lang="hu-HU" dirty="0"/>
          </a:p>
        </p:txBody>
      </p:sp>
      <p:sp>
        <p:nvSpPr>
          <p:cNvPr id="10" name="Tartalom helye 8"/>
          <p:cNvSpPr>
            <a:spLocks noGrp="1"/>
          </p:cNvSpPr>
          <p:nvPr>
            <p:ph sz="quarter" idx="12" hasCustomPrompt="1"/>
          </p:nvPr>
        </p:nvSpPr>
        <p:spPr>
          <a:xfrm>
            <a:off x="6235328" y="6471047"/>
            <a:ext cx="2801168" cy="376237"/>
          </a:xfrm>
        </p:spPr>
        <p:txBody>
          <a:bodyPr>
            <a:normAutofit/>
          </a:bodyPr>
          <a:lstStyle>
            <a:lvl5pPr marL="0" indent="0" algn="r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Date</a:t>
            </a:r>
            <a:r>
              <a:rPr lang="hu-HU" dirty="0" smtClean="0"/>
              <a:t> &amp; </a:t>
            </a:r>
            <a:r>
              <a:rPr lang="hu-HU" dirty="0" err="1" smtClean="0"/>
              <a:t>venue</a:t>
            </a:r>
            <a:r>
              <a:rPr lang="hu-HU" dirty="0" smtClean="0"/>
              <a:t> of </a:t>
            </a:r>
            <a:r>
              <a:rPr lang="hu-HU" dirty="0" err="1" smtClean="0"/>
              <a:t>Conf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11123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01708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718665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EA8F-DC04-4939-A6C2-3428BC146857}" type="datetime1">
              <a:rPr lang="hu-HU" smtClean="0"/>
              <a:t>2016. 10. 20.</a:t>
            </a:fld>
            <a:endParaRPr lang="hu-HU"/>
          </a:p>
        </p:txBody>
      </p:sp>
      <p:sp>
        <p:nvSpPr>
          <p:cNvPr id="10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44419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1814-1AAA-4FA8-8810-7A5B98B9627D}" type="datetime1">
              <a:rPr lang="hu-HU" smtClean="0"/>
              <a:t>2016. 10. 20.</a:t>
            </a:fld>
            <a:endParaRPr lang="hu-HU"/>
          </a:p>
        </p:txBody>
      </p:sp>
      <p:sp>
        <p:nvSpPr>
          <p:cNvPr id="6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651636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BB54-93A9-40CC-93FD-B7B7F18C12D1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886594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34CE-9C6B-4BA4-9101-2474252F32D5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322905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AD33-4A2F-4E38-9B05-3D7E117067FF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7359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7F8D-6BEF-4192-98D4-B192D4F9CB7D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6579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48F-37F2-41B0-A06C-1295D65627A9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8461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hu-HU" sz="4400" b="1" kern="1200" cap="small" dirty="0">
                <a:solidFill>
                  <a:srgbClr val="093553"/>
                </a:solidFill>
                <a:latin typeface="+mn-lt"/>
                <a:ea typeface="ＭＳ Ｐゴシック" pitchFamily="34" charset="-128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666E-2191-4623-A113-C39591E22732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Dátum hely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ED33FB-6C85-484D-98B0-D1FABB5F3BCB}" type="datetimeFigureOut">
              <a:rPr lang="hu-HU" smtClean="0"/>
              <a:pPr/>
              <a:t>2016. 10. 20.</a:t>
            </a:fld>
            <a:endParaRPr lang="hu-HU"/>
          </a:p>
        </p:txBody>
      </p:sp>
      <p:sp>
        <p:nvSpPr>
          <p:cNvPr id="11" name="Dia számának hely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140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>
            <a:lvl1pPr>
              <a:defRPr sz="4000" b="1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1790DF"/>
              </a:buClr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85587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AE92-EAE7-4944-89A6-25F4A51B3E49}" type="datetime1">
              <a:rPr lang="hu-HU" smtClean="0"/>
              <a:t>2016. 10. 20.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3469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48E2-A7B2-4A36-802E-E6F6F6BE19B6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932265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EA8F-DC04-4939-A6C2-3428BC146857}" type="datetime1">
              <a:rPr lang="hu-HU" smtClean="0"/>
              <a:t>2016. 10. 20.</a:t>
            </a:fld>
            <a:endParaRPr lang="hu-HU"/>
          </a:p>
        </p:txBody>
      </p:sp>
      <p:sp>
        <p:nvSpPr>
          <p:cNvPr id="10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665515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1814-1AAA-4FA8-8810-7A5B98B9627D}" type="datetime1">
              <a:rPr lang="hu-HU" smtClean="0"/>
              <a:t>2016. 10. 20.</a:t>
            </a:fld>
            <a:endParaRPr lang="hu-HU"/>
          </a:p>
        </p:txBody>
      </p:sp>
      <p:sp>
        <p:nvSpPr>
          <p:cNvPr id="6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610119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BB54-93A9-40CC-93FD-B7B7F18C12D1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815623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34CE-9C6B-4BA4-9101-2474252F32D5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503698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AD33-4A2F-4E38-9B05-3D7E117067FF}" type="datetime1">
              <a:rPr lang="hu-HU" smtClean="0"/>
              <a:t>2016. 10. 20.</a:t>
            </a:fld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/>
              <a:pPr/>
              <a:t>‹#›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742291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7F8D-6BEF-4192-98D4-B192D4F9CB7D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3044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48F-37F2-41B0-A06C-1295D65627A9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30768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11544" y="1268760"/>
            <a:ext cx="7772400" cy="1470025"/>
          </a:xfrm>
        </p:spPr>
        <p:txBody>
          <a:bodyPr/>
          <a:lstStyle>
            <a:lvl1pPr algn="l">
              <a:defRPr>
                <a:solidFill>
                  <a:srgbClr val="2E0571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5352" y="278092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946BD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483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E0571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E0571"/>
                </a:solidFill>
              </a:defRPr>
            </a:lvl1pPr>
            <a:lvl2pPr>
              <a:defRPr>
                <a:solidFill>
                  <a:srgbClr val="2E0571"/>
                </a:solidFill>
              </a:defRPr>
            </a:lvl2pPr>
            <a:lvl3pPr>
              <a:defRPr>
                <a:solidFill>
                  <a:srgbClr val="2E0571"/>
                </a:solidFill>
              </a:defRPr>
            </a:lvl3pPr>
            <a:lvl4pPr>
              <a:defRPr>
                <a:solidFill>
                  <a:srgbClr val="2E0571"/>
                </a:solidFill>
              </a:defRPr>
            </a:lvl4pPr>
            <a:lvl5pPr>
              <a:defRPr>
                <a:solidFill>
                  <a:srgbClr val="2E0571"/>
                </a:solidFill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1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2E0571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églalap 14"/>
          <p:cNvSpPr/>
          <p:nvPr userDrawn="1"/>
        </p:nvSpPr>
        <p:spPr>
          <a:xfrm>
            <a:off x="116556" y="1168376"/>
            <a:ext cx="7416824" cy="1296144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7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79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82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381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03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824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909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144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333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hu-HU" sz="4400" b="1" kern="1200" cap="small" dirty="0">
                <a:solidFill>
                  <a:srgbClr val="093553"/>
                </a:solidFill>
                <a:latin typeface="+mn-lt"/>
                <a:ea typeface="ＭＳ Ｐゴシック" pitchFamily="34" charset="-128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88234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>
            <a:lvl1pPr>
              <a:defRPr sz="4000" b="1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1E3E53"/>
              </a:buClr>
              <a:buFont typeface="Arial" panose="020B0604020202020204" pitchFamily="34" charset="0"/>
              <a:buChar char="•"/>
              <a:defRPr>
                <a:solidFill>
                  <a:srgbClr val="474747"/>
                </a:solidFill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400" dirty="0">
              <a:solidFill>
                <a:prstClr val="white"/>
              </a:solidFill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sz="quarter" idx="11" hasCustomPrompt="1"/>
          </p:nvPr>
        </p:nvSpPr>
        <p:spPr>
          <a:xfrm>
            <a:off x="42640" y="6471047"/>
            <a:ext cx="2297112" cy="376237"/>
          </a:xfrm>
        </p:spPr>
        <p:txBody>
          <a:bodyPr>
            <a:normAutofit/>
          </a:bodyPr>
          <a:lstStyle>
            <a:lvl5pPr marL="0" indent="0" algn="l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Presenter</a:t>
            </a:r>
            <a:r>
              <a:rPr lang="hu-HU" dirty="0" smtClean="0"/>
              <a:t>’s  </a:t>
            </a:r>
            <a:r>
              <a:rPr lang="hu-HU" dirty="0" err="1" smtClean="0"/>
              <a:t>name</a:t>
            </a:r>
            <a:endParaRPr lang="hu-HU" dirty="0"/>
          </a:p>
        </p:txBody>
      </p:sp>
      <p:sp>
        <p:nvSpPr>
          <p:cNvPr id="10" name="Tartalom helye 8"/>
          <p:cNvSpPr>
            <a:spLocks noGrp="1"/>
          </p:cNvSpPr>
          <p:nvPr>
            <p:ph sz="quarter" idx="12" hasCustomPrompt="1"/>
          </p:nvPr>
        </p:nvSpPr>
        <p:spPr>
          <a:xfrm>
            <a:off x="6235328" y="6471047"/>
            <a:ext cx="2801168" cy="376237"/>
          </a:xfrm>
        </p:spPr>
        <p:txBody>
          <a:bodyPr>
            <a:normAutofit/>
          </a:bodyPr>
          <a:lstStyle>
            <a:lvl5pPr marL="0" indent="0" algn="r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Date</a:t>
            </a:r>
            <a:r>
              <a:rPr lang="hu-HU" dirty="0" smtClean="0"/>
              <a:t> &amp; </a:t>
            </a:r>
            <a:r>
              <a:rPr lang="hu-HU" dirty="0" err="1" smtClean="0"/>
              <a:t>venue</a:t>
            </a:r>
            <a:r>
              <a:rPr lang="hu-HU" dirty="0" smtClean="0"/>
              <a:t> of </a:t>
            </a:r>
            <a:r>
              <a:rPr lang="hu-HU" dirty="0" err="1" smtClean="0"/>
              <a:t>Conf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48755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70277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606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EA8F-DC04-4939-A6C2-3428BC146857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0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7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1814-1AAA-4FA8-8810-7A5B98B9627D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41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BB54-93A9-40CC-93FD-B7B7F18C12D1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053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34CE-9C6B-4BA4-9101-2474252F32D5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450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AD33-4A2F-4E38-9B05-3D7E117067FF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8233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7F8D-6BEF-4192-98D4-B192D4F9CB7D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401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48F-37F2-41B0-A06C-1295D65627A9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773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hu-HU" sz="4400" b="1" kern="1200" cap="small" dirty="0">
                <a:solidFill>
                  <a:srgbClr val="093553"/>
                </a:solidFill>
                <a:latin typeface="+mn-lt"/>
                <a:ea typeface="ＭＳ Ｐゴシック" pitchFamily="34" charset="-128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1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>
            <a:lvl1pPr>
              <a:defRPr sz="4000" b="1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1E3E53"/>
              </a:buClr>
              <a:buFont typeface="Arial" panose="020B0604020202020204" pitchFamily="34" charset="0"/>
              <a:buChar char="•"/>
              <a:defRPr>
                <a:solidFill>
                  <a:srgbClr val="474747"/>
                </a:solidFill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400" dirty="0">
              <a:solidFill>
                <a:prstClr val="white"/>
              </a:solidFill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sz="quarter" idx="11" hasCustomPrompt="1"/>
          </p:nvPr>
        </p:nvSpPr>
        <p:spPr>
          <a:xfrm>
            <a:off x="42640" y="6471047"/>
            <a:ext cx="2297112" cy="376237"/>
          </a:xfrm>
        </p:spPr>
        <p:txBody>
          <a:bodyPr>
            <a:normAutofit/>
          </a:bodyPr>
          <a:lstStyle>
            <a:lvl5pPr marL="0" indent="0" algn="l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Presenter</a:t>
            </a:r>
            <a:r>
              <a:rPr lang="hu-HU" dirty="0" smtClean="0"/>
              <a:t>’s  </a:t>
            </a:r>
            <a:r>
              <a:rPr lang="hu-HU" dirty="0" err="1" smtClean="0"/>
              <a:t>name</a:t>
            </a:r>
            <a:endParaRPr lang="hu-HU" dirty="0"/>
          </a:p>
        </p:txBody>
      </p:sp>
      <p:sp>
        <p:nvSpPr>
          <p:cNvPr id="10" name="Tartalom helye 8"/>
          <p:cNvSpPr>
            <a:spLocks noGrp="1"/>
          </p:cNvSpPr>
          <p:nvPr>
            <p:ph sz="quarter" idx="12" hasCustomPrompt="1"/>
          </p:nvPr>
        </p:nvSpPr>
        <p:spPr>
          <a:xfrm>
            <a:off x="6235328" y="6471047"/>
            <a:ext cx="2801168" cy="376237"/>
          </a:xfrm>
        </p:spPr>
        <p:txBody>
          <a:bodyPr>
            <a:normAutofit/>
          </a:bodyPr>
          <a:lstStyle>
            <a:lvl5pPr marL="0" indent="0" algn="r">
              <a:buNone/>
              <a:defRPr sz="1400" i="1" baseline="0">
                <a:solidFill>
                  <a:schemeClr val="bg1"/>
                </a:solidFill>
              </a:defRPr>
            </a:lvl5pPr>
          </a:lstStyle>
          <a:p>
            <a:pPr lvl="4"/>
            <a:r>
              <a:rPr lang="hu-HU" dirty="0" err="1" smtClean="0"/>
              <a:t>Date</a:t>
            </a:r>
            <a:r>
              <a:rPr lang="hu-HU" dirty="0" smtClean="0"/>
              <a:t> &amp; </a:t>
            </a:r>
            <a:r>
              <a:rPr lang="hu-HU" dirty="0" err="1" smtClean="0"/>
              <a:t>venue</a:t>
            </a:r>
            <a:r>
              <a:rPr lang="hu-HU" dirty="0" smtClean="0"/>
              <a:t> of </a:t>
            </a:r>
            <a:r>
              <a:rPr lang="hu-HU" dirty="0" err="1" smtClean="0"/>
              <a:t>Conf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896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93553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885386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3632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EA8F-DC04-4939-A6C2-3428BC146857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0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9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1814-1AAA-4FA8-8810-7A5B98B9627D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937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BB54-93A9-40CC-93FD-B7B7F18C12D1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216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34CE-9C6B-4BA4-9101-2474252F32D5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437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AD33-4A2F-4E38-9B05-3D7E117067FF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8" name="Dia számának helye 5"/>
          <p:cNvSpPr txBox="1">
            <a:spLocks/>
          </p:cNvSpPr>
          <p:nvPr userDrawn="1"/>
        </p:nvSpPr>
        <p:spPr>
          <a:xfrm>
            <a:off x="3499470" y="64821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u-HU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AE02-9FE5-42CE-90BE-BF7720FDBD9F}" type="slidenum">
              <a:rPr lang="hu-HU" sz="1400" smtClean="0">
                <a:solidFill>
                  <a:prstClr val="white"/>
                </a:solidFill>
              </a:rPr>
              <a:pPr/>
              <a:t>‹#›</a:t>
            </a:fld>
            <a:endParaRPr lang="hu-H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3030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7F8D-6BEF-4192-98D4-B192D4F9CB7D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048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48F-37F2-41B0-A06C-1295D65627A9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24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1E78D-BDC3-4D67-ABCF-8A4A93298298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églalap 6"/>
          <p:cNvSpPr/>
          <p:nvPr userDrawn="1"/>
        </p:nvSpPr>
        <p:spPr>
          <a:xfrm>
            <a:off x="0" y="6382949"/>
            <a:ext cx="9144000" cy="486000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781" y="6397766"/>
            <a:ext cx="900000" cy="436637"/>
          </a:xfrm>
          <a:prstGeom prst="rect">
            <a:avLst/>
          </a:prstGeom>
        </p:spPr>
      </p:pic>
      <p:pic>
        <p:nvPicPr>
          <p:cNvPr id="9" name="Picture 6" descr="https://encrypted-tbn2.gstatic.com/images?q=tbn:ANd9GcSpeY7J-k8Tg8CXdb2E-5iVNuhk2ZePtqitClZOEbhzDBmjcw3JH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405136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93553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E3E53"/>
        </a:buClr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1E78D-BDC3-4D67-ABCF-8A4A93298298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églalap 6"/>
          <p:cNvSpPr/>
          <p:nvPr userDrawn="1"/>
        </p:nvSpPr>
        <p:spPr>
          <a:xfrm>
            <a:off x="0" y="6382949"/>
            <a:ext cx="9144000" cy="486000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9" name="Picture 6" descr="https://encrypted-tbn2.gstatic.com/images?q=tbn:ANd9GcSpeY7J-k8Tg8CXdb2E-5iVNuhk2ZePtqitClZOEbhzDBmjcw3JH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52" y="6421829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81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93553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E3E53"/>
        </a:buClr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1E78D-BDC3-4D67-ABCF-8A4A93298298}" type="datetime1">
              <a:rPr lang="hu-HU" smtClean="0"/>
              <a:t>2016. 10. 20.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AE02-9FE5-42CE-90BE-BF7720FDBD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519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93553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38774-0BA0-4C35-982E-8FEB0EF3A8FC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2016. 10. 20.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84E9C-E72C-4BBD-A256-53EF11E20122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2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1E78D-BDC3-4D67-ABCF-8A4A93298298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Téglalap 6"/>
          <p:cNvSpPr/>
          <p:nvPr userDrawn="1"/>
        </p:nvSpPr>
        <p:spPr>
          <a:xfrm>
            <a:off x="0" y="6382949"/>
            <a:ext cx="9144000" cy="486000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pic>
        <p:nvPicPr>
          <p:cNvPr id="9" name="Picture 6" descr="https://encrypted-tbn2.gstatic.com/images?q=tbn:ANd9GcSpeY7J-k8Tg8CXdb2E-5iVNuhk2ZePtqitClZOEbhzDBmjcw3JH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52" y="6421829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7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93553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E3E53"/>
        </a:buClr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1E78D-BDC3-4D67-ABCF-8A4A93298298}" type="datetime1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2016. 10. 20.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AE02-9FE5-42CE-90BE-BF7720FDBD9F}" type="slidenum">
              <a:rPr lang="hu-HU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hu-HU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Téglalap 6"/>
          <p:cNvSpPr/>
          <p:nvPr userDrawn="1"/>
        </p:nvSpPr>
        <p:spPr>
          <a:xfrm>
            <a:off x="0" y="6382949"/>
            <a:ext cx="9144000" cy="486000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pic>
        <p:nvPicPr>
          <p:cNvPr id="9" name="Picture 6" descr="https://encrypted-tbn2.gstatic.com/images?q=tbn:ANd9GcSpeY7J-k8Tg8CXdb2E-5iVNuhk2ZePtqitClZOEbhzDBmjcw3JH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52" y="6421829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30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93553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E3E53"/>
        </a:buClr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adress@mvt.bme.h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www.linkedin.com/in/paldanyi" TargetMode="External"/><Relationship Id="rId5" Type="http://schemas.openxmlformats.org/officeDocument/2006/relationships/hyperlink" Target="mailto:emailaddress@mvt.bme.hu" TargetMode="Externa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idx="4294967295"/>
          </p:nvPr>
        </p:nvSpPr>
        <p:spPr>
          <a:xfrm>
            <a:off x="2411760" y="332656"/>
            <a:ext cx="6552728" cy="1945957"/>
          </a:xfrm>
        </p:spPr>
        <p:txBody>
          <a:bodyPr>
            <a:noAutofit/>
          </a:bodyPr>
          <a:lstStyle/>
          <a:p>
            <a:pPr algn="l"/>
            <a:r>
              <a:rPr lang="en-US" sz="2800" cap="small" dirty="0" smtClean="0">
                <a:ea typeface="ＭＳ Ｐゴシック" pitchFamily="34" charset="-128"/>
              </a:rPr>
              <a:t>Big data-based inflation calculation for Hungary – a Research Concept</a:t>
            </a:r>
            <a:endParaRPr lang="en-US" sz="2800" cap="small" dirty="0">
              <a:ea typeface="ＭＳ Ｐゴシック" pitchFamily="34" charset="-128"/>
            </a:endParaRPr>
          </a:p>
        </p:txBody>
      </p:sp>
      <p:sp>
        <p:nvSpPr>
          <p:cNvPr id="5" name="Alcím 4"/>
          <p:cNvSpPr txBox="1">
            <a:spLocks/>
          </p:cNvSpPr>
          <p:nvPr/>
        </p:nvSpPr>
        <p:spPr>
          <a:xfrm>
            <a:off x="2419672" y="2278613"/>
            <a:ext cx="6400800" cy="2662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rgbClr val="946BD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Pal Danyi, PhD</a:t>
            </a:r>
          </a:p>
          <a:p>
            <a:r>
              <a:rPr lang="en-US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 Professor</a:t>
            </a:r>
            <a:endParaRPr lang="en-US" sz="1900" b="1" cap="small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cap="small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danyi</a:t>
            </a:r>
            <a:r>
              <a:rPr lang="hu-HU" sz="1800" cap="small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@</a:t>
            </a:r>
            <a:r>
              <a:rPr lang="hu-HU" sz="1800" cap="small" dirty="0" err="1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mvt.bme.hu</a:t>
            </a:r>
            <a:endParaRPr lang="hu-HU" sz="1800" cap="small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cap="smal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hu-HU" sz="1800" cap="smal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Dept. of Management and </a:t>
            </a:r>
            <a:r>
              <a:rPr lang="hu-HU" sz="1800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Corporate</a:t>
            </a:r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Economics</a:t>
            </a:r>
          </a:p>
          <a:p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Faculty of Economic and Social Sciences</a:t>
            </a:r>
          </a:p>
          <a:p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Budapest University of T</a:t>
            </a:r>
            <a:r>
              <a:rPr lang="en-US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chnology and </a:t>
            </a:r>
            <a:r>
              <a:rPr lang="hu-HU" sz="1800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Economics</a:t>
            </a:r>
            <a:r>
              <a:rPr lang="en-US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(BME)</a:t>
            </a:r>
            <a:endParaRPr lang="hu-HU" sz="1800" cap="smal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hu-HU" sz="1800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Hungary</a:t>
            </a:r>
          </a:p>
          <a:p>
            <a:endParaRPr lang="hu-HU" sz="2400" cap="small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7" name="Subtitle 10"/>
          <p:cNvSpPr txBox="1">
            <a:spLocks/>
          </p:cNvSpPr>
          <p:nvPr/>
        </p:nvSpPr>
        <p:spPr>
          <a:xfrm>
            <a:off x="2487724" y="5105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rgbClr val="946BD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en-US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Conf. </a:t>
            </a:r>
            <a:r>
              <a:rPr lang="en-US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of European Statistics Stakeholders, </a:t>
            </a:r>
            <a:r>
              <a:rPr lang="en-US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2016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2335796" y="5748953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i="1" dirty="0" smtClean="0">
                <a:solidFill>
                  <a:srgbClr val="535353"/>
                </a:solidFill>
                <a:latin typeface="Georgia"/>
              </a:rPr>
              <a:t>Budapest, October 20, 2016</a:t>
            </a:r>
          </a:p>
          <a:p>
            <a:pPr algn="r"/>
            <a:r>
              <a:rPr lang="en-US" sz="1600" i="1" dirty="0" smtClean="0">
                <a:solidFill>
                  <a:srgbClr val="535353"/>
                </a:solidFill>
                <a:latin typeface="Georgia"/>
              </a:rPr>
              <a:t> </a:t>
            </a:r>
            <a:endParaRPr lang="en-US" sz="1600" dirty="0"/>
          </a:p>
        </p:txBody>
      </p:sp>
      <p:sp>
        <p:nvSpPr>
          <p:cNvPr id="10" name="Téglalap 9"/>
          <p:cNvSpPr/>
          <p:nvPr/>
        </p:nvSpPr>
        <p:spPr>
          <a:xfrm rot="16200000">
            <a:off x="-2165614" y="2561150"/>
            <a:ext cx="6858002" cy="1735697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35" y="3208387"/>
            <a:ext cx="900000" cy="436637"/>
          </a:xfrm>
          <a:prstGeom prst="rect">
            <a:avLst/>
          </a:prstGeom>
        </p:spPr>
      </p:pic>
      <p:pic>
        <p:nvPicPr>
          <p:cNvPr id="12" name="Picture 6" descr="https://encrypted-tbn2.gstatic.com/images?q=tbn:ANd9GcSpeY7J-k8Tg8CXdb2E-5iVNuhk2ZePtqitClZOEbhzDBmjcw3JH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24" y="3933056"/>
            <a:ext cx="1530896" cy="4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7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742" y="2453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 of Traditional Inflation (CPI) Calculation in Hungary</a:t>
            </a:r>
            <a:endParaRPr lang="hu-HU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186313" y="1700808"/>
            <a:ext cx="1744901" cy="4572279"/>
            <a:chOff x="186313" y="1700808"/>
            <a:chExt cx="1744901" cy="4572279"/>
          </a:xfrm>
        </p:grpSpPr>
        <p:sp>
          <p:nvSpPr>
            <p:cNvPr id="5" name="Oval 4"/>
            <p:cNvSpPr/>
            <p:nvPr/>
          </p:nvSpPr>
          <p:spPr>
            <a:xfrm>
              <a:off x="323528" y="1700808"/>
              <a:ext cx="1368152" cy="3600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1560" y="24208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3960" y="25732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43082" y="2654369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8158" y="3173579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32788" y="3235361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73560" y="31828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89582" y="3131676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04732" y="2051556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4290" y="454900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70720" y="3760222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0531" y="3741604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19109" y="4434354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0138" y="410365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70900" y="4347194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50517" y="4062826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960" y="25732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16360" y="27256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95482" y="2806769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80558" y="3325979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85188" y="3387761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25960" y="33352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7068" y="3104639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23120" y="3912622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42931" y="3894004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2538" y="425605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06361" y="3796493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140000" flipH="1">
              <a:off x="600941" y="1893991"/>
              <a:ext cx="140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3" name="TextBox 32"/>
            <p:cNvSpPr txBox="1"/>
            <p:nvPr/>
          </p:nvSpPr>
          <p:spPr>
            <a:xfrm rot="1140000">
              <a:off x="502727" y="204310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4" name="TextBox 33"/>
            <p:cNvSpPr txBox="1"/>
            <p:nvPr/>
          </p:nvSpPr>
          <p:spPr>
            <a:xfrm rot="1140000">
              <a:off x="981849" y="21241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5" name="TextBox 34"/>
            <p:cNvSpPr txBox="1"/>
            <p:nvPr/>
          </p:nvSpPr>
          <p:spPr>
            <a:xfrm rot="1140000">
              <a:off x="466925" y="264339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140000">
              <a:off x="871555" y="2705180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7" name="TextBox 36"/>
            <p:cNvSpPr txBox="1"/>
            <p:nvPr/>
          </p:nvSpPr>
          <p:spPr>
            <a:xfrm rot="1140000">
              <a:off x="1112327" y="265270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8" name="TextBox 37"/>
            <p:cNvSpPr txBox="1"/>
            <p:nvPr/>
          </p:nvSpPr>
          <p:spPr>
            <a:xfrm rot="1140000">
              <a:off x="1228349" y="2601495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39" name="TextBox 38"/>
            <p:cNvSpPr txBox="1"/>
            <p:nvPr/>
          </p:nvSpPr>
          <p:spPr>
            <a:xfrm rot="1140000">
              <a:off x="809487" y="3230041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0" name="TextBox 39"/>
            <p:cNvSpPr txBox="1"/>
            <p:nvPr/>
          </p:nvSpPr>
          <p:spPr>
            <a:xfrm rot="1140000">
              <a:off x="429298" y="3211423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1" name="TextBox 40"/>
            <p:cNvSpPr txBox="1"/>
            <p:nvPr/>
          </p:nvSpPr>
          <p:spPr>
            <a:xfrm rot="1140000">
              <a:off x="328905" y="3573476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2" name="TextBox 41"/>
            <p:cNvSpPr txBox="1"/>
            <p:nvPr/>
          </p:nvSpPr>
          <p:spPr>
            <a:xfrm rot="1140000">
              <a:off x="609667" y="3817013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3" name="TextBox 42"/>
            <p:cNvSpPr txBox="1"/>
            <p:nvPr/>
          </p:nvSpPr>
          <p:spPr>
            <a:xfrm rot="1140000">
              <a:off x="1089284" y="3532645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4" name="TextBox 43"/>
            <p:cNvSpPr txBox="1"/>
            <p:nvPr/>
          </p:nvSpPr>
          <p:spPr>
            <a:xfrm rot="1140000">
              <a:off x="502727" y="204310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5" name="TextBox 44"/>
            <p:cNvSpPr txBox="1"/>
            <p:nvPr/>
          </p:nvSpPr>
          <p:spPr>
            <a:xfrm rot="1140000">
              <a:off x="655127" y="219550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140000">
              <a:off x="1134249" y="227658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7" name="TextBox 46"/>
            <p:cNvSpPr txBox="1"/>
            <p:nvPr/>
          </p:nvSpPr>
          <p:spPr>
            <a:xfrm rot="1140000">
              <a:off x="619325" y="2795798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8" name="TextBox 47"/>
            <p:cNvSpPr txBox="1"/>
            <p:nvPr/>
          </p:nvSpPr>
          <p:spPr>
            <a:xfrm rot="1140000">
              <a:off x="1023955" y="2857580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49" name="TextBox 48"/>
            <p:cNvSpPr txBox="1"/>
            <p:nvPr/>
          </p:nvSpPr>
          <p:spPr>
            <a:xfrm rot="1140000">
              <a:off x="1264727" y="2805107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0" name="TextBox 49"/>
            <p:cNvSpPr txBox="1"/>
            <p:nvPr/>
          </p:nvSpPr>
          <p:spPr>
            <a:xfrm rot="1140000">
              <a:off x="1380749" y="2753895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140000">
              <a:off x="961887" y="3382441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2" name="TextBox 51"/>
            <p:cNvSpPr txBox="1"/>
            <p:nvPr/>
          </p:nvSpPr>
          <p:spPr>
            <a:xfrm rot="1140000">
              <a:off x="581698" y="3363823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3" name="TextBox 52"/>
            <p:cNvSpPr txBox="1"/>
            <p:nvPr/>
          </p:nvSpPr>
          <p:spPr>
            <a:xfrm rot="1140000">
              <a:off x="481305" y="3725876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4" name="TextBox 53"/>
            <p:cNvSpPr txBox="1"/>
            <p:nvPr/>
          </p:nvSpPr>
          <p:spPr>
            <a:xfrm rot="1140000">
              <a:off x="1241684" y="3685045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</a:t>
              </a:r>
              <a:endParaRPr lang="hu-HU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1043608" y="2623574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6" name="Oval 55"/>
            <p:cNvSpPr/>
            <p:nvPr/>
          </p:nvSpPr>
          <p:spPr>
            <a:xfrm>
              <a:off x="899592" y="2132856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7" name="Oval 56"/>
            <p:cNvSpPr/>
            <p:nvPr/>
          </p:nvSpPr>
          <p:spPr>
            <a:xfrm>
              <a:off x="755576" y="314096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8" name="Oval 57"/>
            <p:cNvSpPr/>
            <p:nvPr/>
          </p:nvSpPr>
          <p:spPr>
            <a:xfrm>
              <a:off x="971600" y="3789040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9" name="Oval 58"/>
            <p:cNvSpPr/>
            <p:nvPr/>
          </p:nvSpPr>
          <p:spPr>
            <a:xfrm>
              <a:off x="1259632" y="4365104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0" name="Oval 59"/>
            <p:cNvSpPr/>
            <p:nvPr/>
          </p:nvSpPr>
          <p:spPr>
            <a:xfrm>
              <a:off x="1043608" y="422108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1" name="Oval 60"/>
            <p:cNvSpPr/>
            <p:nvPr/>
          </p:nvSpPr>
          <p:spPr>
            <a:xfrm>
              <a:off x="971600" y="494116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6313" y="5349757"/>
              <a:ext cx="174490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1000 </a:t>
              </a:r>
            </a:p>
            <a:p>
              <a:pPr algn="ctr"/>
              <a:r>
                <a:rPr lang="en-US" dirty="0" smtClean="0"/>
                <a:t>representative </a:t>
              </a:r>
            </a:p>
            <a:p>
              <a:pPr algn="ctr"/>
              <a:r>
                <a:rPr lang="en-US" dirty="0" smtClean="0"/>
                <a:t>items</a:t>
              </a:r>
              <a:endParaRPr lang="hu-HU" dirty="0"/>
            </a:p>
          </p:txBody>
        </p:sp>
      </p:grpSp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599891"/>
              </p:ext>
            </p:extLst>
          </p:nvPr>
        </p:nvGraphicFramePr>
        <p:xfrm>
          <a:off x="2500783" y="1556792"/>
          <a:ext cx="2359249" cy="400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Represen-tative</a:t>
                      </a:r>
                      <a:r>
                        <a:rPr lang="en-US" sz="1400" baseline="0" dirty="0" smtClean="0"/>
                        <a:t> items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Avg</a:t>
                      </a:r>
                      <a:r>
                        <a:rPr lang="en-US" sz="1400" dirty="0" smtClean="0"/>
                        <a:t> Price 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Wt. %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Pork, short loin, kg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1.8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Eggs, 10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320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Roll, piece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45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0.6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195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2.8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Coal 100kg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Printer </a:t>
                      </a:r>
                      <a:r>
                        <a:rPr lang="en-US" sz="1400" dirty="0" err="1" smtClean="0"/>
                        <a:t>inkj</a:t>
                      </a:r>
                      <a:r>
                        <a:rPr lang="en-US" sz="1400" dirty="0" smtClean="0"/>
                        <a:t>.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Shower gel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Roses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Taxi, km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14" name="Group 113"/>
          <p:cNvGrpSpPr/>
          <p:nvPr/>
        </p:nvGrpSpPr>
        <p:grpSpPr>
          <a:xfrm>
            <a:off x="817992" y="2168860"/>
            <a:ext cx="1682790" cy="3180897"/>
            <a:chOff x="817992" y="2168860"/>
            <a:chExt cx="1682790" cy="3180897"/>
          </a:xfrm>
        </p:grpSpPr>
        <p:cxnSp>
          <p:nvCxnSpPr>
            <p:cNvPr id="66" name="Straight Connector 65"/>
            <p:cNvCxnSpPr>
              <a:stCxn id="56" idx="6"/>
            </p:cNvCxnSpPr>
            <p:nvPr/>
          </p:nvCxnSpPr>
          <p:spPr>
            <a:xfrm>
              <a:off x="971600" y="2168860"/>
              <a:ext cx="1529182" cy="1882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112265" y="2645180"/>
              <a:ext cx="1388517" cy="1214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817992" y="3152360"/>
              <a:ext cx="1682790" cy="83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961361" y="4960709"/>
              <a:ext cx="1539421" cy="389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1259632" y="4402812"/>
              <a:ext cx="1241150" cy="22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60" idx="7"/>
            </p:cNvCxnSpPr>
            <p:nvPr/>
          </p:nvCxnSpPr>
          <p:spPr>
            <a:xfrm>
              <a:off x="1105071" y="4231633"/>
              <a:ext cx="1395711" cy="244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58" idx="6"/>
            </p:cNvCxnSpPr>
            <p:nvPr/>
          </p:nvCxnSpPr>
          <p:spPr>
            <a:xfrm>
              <a:off x="1043608" y="3825044"/>
              <a:ext cx="1457174" cy="875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334072"/>
              </p:ext>
            </p:extLst>
          </p:nvPr>
        </p:nvGraphicFramePr>
        <p:xfrm>
          <a:off x="5429599" y="2176545"/>
          <a:ext cx="2359249" cy="28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Product groups</a:t>
                      </a:r>
                      <a:endParaRPr lang="hu-HU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 %</a:t>
                      </a:r>
                      <a:endParaRPr lang="hu-HU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Wt. %</a:t>
                      </a:r>
                      <a:endParaRPr lang="hu-HU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Meat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96.8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5.8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Dairy prod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103.2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3.6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Clothing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96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6.2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Durable</a:t>
                      </a:r>
                      <a:r>
                        <a:rPr lang="en-US" sz="1400" baseline="0" dirty="0" smtClean="0"/>
                        <a:t> goods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92.3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5.9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Energy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Services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6" name="TextBox 95"/>
          <p:cNvSpPr txBox="1"/>
          <p:nvPr/>
        </p:nvSpPr>
        <p:spPr>
          <a:xfrm>
            <a:off x="2247834" y="5748640"/>
            <a:ext cx="2865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80K price quotes / month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307501" y="5175263"/>
            <a:ext cx="269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CPI for 140 Prod Groups</a:t>
            </a:r>
          </a:p>
        </p:txBody>
      </p:sp>
      <p:cxnSp>
        <p:nvCxnSpPr>
          <p:cNvPr id="99" name="Straight Connector 98"/>
          <p:cNvCxnSpPr/>
          <p:nvPr/>
        </p:nvCxnSpPr>
        <p:spPr>
          <a:xfrm>
            <a:off x="4860031" y="1546620"/>
            <a:ext cx="569568" cy="6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4860031" y="5067065"/>
            <a:ext cx="569568" cy="467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ight Brace 101"/>
          <p:cNvSpPr/>
          <p:nvPr/>
        </p:nvSpPr>
        <p:spPr>
          <a:xfrm>
            <a:off x="7788848" y="2095056"/>
            <a:ext cx="383552" cy="3070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3" name="TextBox 102"/>
          <p:cNvSpPr txBox="1"/>
          <p:nvPr/>
        </p:nvSpPr>
        <p:spPr>
          <a:xfrm>
            <a:off x="8178443" y="3453572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CPI</a:t>
            </a:r>
          </a:p>
        </p:txBody>
      </p:sp>
    </p:spTree>
    <p:extLst>
      <p:ext uri="{BB962C8B-B14F-4D97-AF65-F5344CB8AC3E}">
        <p14:creationId xmlns:p14="http://schemas.microsoft.com/office/powerpoint/2010/main" val="379655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02" grpId="0" animBg="1"/>
      <p:bldP spid="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Traditional Inflation Calculation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280920" cy="435334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Same calculation methods for 60 years</a:t>
            </a:r>
          </a:p>
          <a:p>
            <a:r>
              <a:rPr lang="en-US" sz="2600" dirty="0"/>
              <a:t>Commercial processes </a:t>
            </a:r>
            <a:r>
              <a:rPr lang="en-US" sz="2600" dirty="0" smtClean="0"/>
              <a:t>changed: e-commerce</a:t>
            </a:r>
          </a:p>
          <a:p>
            <a:r>
              <a:rPr lang="en-US" sz="2600" dirty="0" smtClean="0"/>
              <a:t>Meaning of “representative” changed: 100x more products; sales figures (popularity) of product models are not timely analyzed </a:t>
            </a:r>
          </a:p>
          <a:p>
            <a:r>
              <a:rPr lang="en-US" sz="2600" dirty="0" smtClean="0"/>
              <a:t>Price </a:t>
            </a:r>
            <a:r>
              <a:rPr lang="en-US" sz="2600" dirty="0"/>
              <a:t>d</a:t>
            </a:r>
            <a:r>
              <a:rPr lang="en-US" sz="2600" dirty="0" smtClean="0"/>
              <a:t>ata collection is inefficient </a:t>
            </a:r>
          </a:p>
          <a:p>
            <a:r>
              <a:rPr lang="en-US" sz="2600" dirty="0" smtClean="0"/>
              <a:t>Data source from internet is very limited</a:t>
            </a:r>
          </a:p>
          <a:p>
            <a:r>
              <a:rPr lang="en-US" sz="2600" dirty="0" smtClean="0"/>
              <a:t>Weighting is based on 2-year old data</a:t>
            </a:r>
          </a:p>
          <a:p>
            <a:endParaRPr lang="en-US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41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3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Set of </a:t>
            </a:r>
            <a:r>
              <a:rPr lang="en-US" dirty="0" smtClean="0"/>
              <a:t>representatives </a:t>
            </a:r>
            <a:r>
              <a:rPr lang="en-US" dirty="0"/>
              <a:t>cannot follow product </a:t>
            </a:r>
            <a:r>
              <a:rPr lang="en-US" dirty="0" smtClean="0"/>
              <a:t>popularity</a:t>
            </a:r>
            <a:endParaRPr lang="en-US" dirty="0"/>
          </a:p>
        </p:txBody>
      </p:sp>
      <p:pic>
        <p:nvPicPr>
          <p:cNvPr id="3074" name="Picture 2" descr="Image result for wat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714198"/>
            <a:ext cx="1656184" cy="104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691405"/>
            <a:ext cx="1224136" cy="1183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1549627"/>
            <a:ext cx="944512" cy="132546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369085" y="1985175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272741" y="5146535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Popular products always change: new models, new </a:t>
            </a:r>
            <a:r>
              <a:rPr lang="en-US" dirty="0" smtClean="0"/>
              <a:t>versions</a:t>
            </a:r>
            <a:endParaRPr lang="en-US" dirty="0"/>
          </a:p>
        </p:txBody>
      </p:sp>
      <p:pic>
        <p:nvPicPr>
          <p:cNvPr id="3076" name="Picture 4" descr="Image result for dro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39756"/>
            <a:ext cx="2557772" cy="146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2987824" y="3628908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902" y="2875092"/>
            <a:ext cx="1615833" cy="15641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1560" y="1484784"/>
            <a:ext cx="7488832" cy="1525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/>
          <p:cNvSpPr/>
          <p:nvPr/>
        </p:nvSpPr>
        <p:spPr>
          <a:xfrm>
            <a:off x="611560" y="3180226"/>
            <a:ext cx="6336704" cy="14689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1173" y="4941168"/>
            <a:ext cx="1544629" cy="1225896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5941640" y="5302088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9514" y="4941168"/>
            <a:ext cx="1965598" cy="137872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995936" y="4805917"/>
            <a:ext cx="4968552" cy="15139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033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9" grpId="0" animBg="1"/>
      <p:bldP spid="9" grpId="1" animBg="1"/>
      <p:bldP spid="11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en-US" dirty="0" smtClean="0"/>
              <a:t>Offline prices ≠ Online prices</a:t>
            </a:r>
            <a:endParaRPr lang="hu-H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574992"/>
              </p:ext>
            </p:extLst>
          </p:nvPr>
        </p:nvGraphicFramePr>
        <p:xfrm>
          <a:off x="611560" y="2996952"/>
          <a:ext cx="8229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Offline (traditional) offer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Online (e-commerce) offer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shipping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Cust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s</a:t>
                      </a:r>
                      <a:r>
                        <a:rPr lang="en-US" dirty="0" smtClean="0"/>
                        <a:t>hipping is</a:t>
                      </a:r>
                      <a:r>
                        <a:rPr lang="en-US" baseline="0" dirty="0" smtClean="0"/>
                        <a:t> part of product cost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Geographically</a:t>
                      </a:r>
                      <a:r>
                        <a:rPr lang="en-US" baseline="0" dirty="0" smtClean="0"/>
                        <a:t> different prices (wholesale shipping, real estate)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Geographically same pricing</a:t>
                      </a:r>
                      <a:r>
                        <a:rPr lang="en-US" baseline="0" dirty="0" smtClean="0"/>
                        <a:t> (slightly different </a:t>
                      </a:r>
                      <a:r>
                        <a:rPr lang="en-US" baseline="0" dirty="0" err="1" smtClean="0"/>
                        <a:t>cust</a:t>
                      </a:r>
                      <a:r>
                        <a:rPr lang="en-US" baseline="0" dirty="0" smtClean="0"/>
                        <a:t>. shipping cost)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Few discount options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Many discount options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Difficult analysis of campaigns: slow feedback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Easy analysis of campaigns: fast feedback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variety of product models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Infinite variety of product models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143000"/>
            <a:ext cx="3739098" cy="1734634"/>
          </a:xfrm>
          <a:prstGeom prst="rect">
            <a:avLst/>
          </a:prstGeom>
        </p:spPr>
      </p:pic>
      <p:pic>
        <p:nvPicPr>
          <p:cNvPr id="1026" name="Picture 2" descr="http://www.webshopnekem.hu/media/1013/scre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77242"/>
            <a:ext cx="3108958" cy="181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7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Latest pricing techniques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Customers hunt for </a:t>
            </a:r>
            <a:r>
              <a:rPr lang="en-US" sz="2800" dirty="0" smtClean="0"/>
              <a:t>best deals (price </a:t>
            </a:r>
            <a:r>
              <a:rPr lang="en-US" sz="2800" dirty="0"/>
              <a:t>comparison</a:t>
            </a:r>
            <a:r>
              <a:rPr lang="en-US" sz="2800" dirty="0" smtClean="0"/>
              <a:t>) </a:t>
            </a:r>
            <a:r>
              <a:rPr lang="en-US" sz="2800" dirty="0" smtClean="0">
                <a:sym typeface="Wingdings 3" panose="05040102010807070707" pitchFamily="18" charset="2"/>
              </a:rPr>
              <a:t>go for the cheapest or best </a:t>
            </a:r>
            <a:r>
              <a:rPr lang="en-US" sz="2800" dirty="0" smtClean="0">
                <a:sym typeface="Wingdings 3" panose="05040102010807070707" pitchFamily="18" charset="2"/>
              </a:rPr>
              <a:t>price/performance</a:t>
            </a:r>
            <a:endParaRPr lang="en-US" sz="2800" dirty="0"/>
          </a:p>
          <a:p>
            <a:r>
              <a:rPr lang="en-US" sz="2800" dirty="0" smtClean="0"/>
              <a:t>Dynamic pricing (e.g., airplane tickets)</a:t>
            </a:r>
          </a:p>
          <a:p>
            <a:r>
              <a:rPr lang="en-US" sz="2800" dirty="0" smtClean="0"/>
              <a:t>Personal pricing/discounts are emerging</a:t>
            </a:r>
          </a:p>
          <a:p>
            <a:r>
              <a:rPr lang="en-US" sz="2800" dirty="0" smtClean="0"/>
              <a:t>Zillions </a:t>
            </a:r>
            <a:r>
              <a:rPr lang="en-US" sz="2800" dirty="0"/>
              <a:t>of online marketing campaigns: coupons, mobile discounts, </a:t>
            </a:r>
            <a:r>
              <a:rPr lang="en-US" sz="2800" dirty="0" smtClean="0"/>
              <a:t>additional presents</a:t>
            </a:r>
            <a:endParaRPr lang="en-US" sz="2800" dirty="0"/>
          </a:p>
          <a:p>
            <a:endParaRPr lang="en-US" sz="2800" dirty="0" smtClean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90871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Forget List or Purchase Price – Pricing practice of Retailers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16832"/>
            <a:ext cx="8387205" cy="42770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Product Discount </a:t>
            </a:r>
            <a:r>
              <a:rPr lang="en-US" sz="2000" dirty="0" smtClean="0"/>
              <a:t>(</a:t>
            </a:r>
            <a:r>
              <a:rPr lang="en-US" sz="2000" dirty="0"/>
              <a:t>b</a:t>
            </a:r>
            <a:r>
              <a:rPr lang="en-US" sz="2000" dirty="0" smtClean="0"/>
              <a:t>y manufacturer, wholesaler or retailer)</a:t>
            </a:r>
            <a:endParaRPr lang="en-US" sz="2800" dirty="0" smtClean="0"/>
          </a:p>
          <a:p>
            <a:r>
              <a:rPr lang="en-US" sz="2800" dirty="0" smtClean="0"/>
              <a:t>Coupons </a:t>
            </a:r>
            <a:r>
              <a:rPr lang="en-US" sz="2000" dirty="0"/>
              <a:t>(by manufacturer or retailer)</a:t>
            </a:r>
            <a:endParaRPr lang="en-US" sz="2000" dirty="0" smtClean="0"/>
          </a:p>
          <a:p>
            <a:r>
              <a:rPr lang="en-US" sz="2800" dirty="0" smtClean="0"/>
              <a:t>Loyalty card discount </a:t>
            </a:r>
            <a:r>
              <a:rPr lang="en-US" sz="2000" dirty="0" smtClean="0"/>
              <a:t>(points)</a:t>
            </a:r>
          </a:p>
          <a:p>
            <a:r>
              <a:rPr lang="en-US" sz="2800" dirty="0" smtClean="0"/>
              <a:t>Volume discount </a:t>
            </a:r>
            <a:r>
              <a:rPr lang="en-US" sz="2000" dirty="0" smtClean="0"/>
              <a:t>(</a:t>
            </a:r>
            <a:r>
              <a:rPr lang="en-US" sz="2000" dirty="0" err="1" smtClean="0"/>
              <a:t>Cust</a:t>
            </a:r>
            <a:r>
              <a:rPr lang="en-US" sz="2000" dirty="0" smtClean="0"/>
              <a:t>. Groups)</a:t>
            </a:r>
            <a:endParaRPr lang="en-US" sz="2000" dirty="0"/>
          </a:p>
          <a:p>
            <a:r>
              <a:rPr lang="en-US" sz="2800" dirty="0" smtClean="0"/>
              <a:t>Personal discounts</a:t>
            </a:r>
          </a:p>
          <a:p>
            <a:endParaRPr lang="en-US" sz="2800" dirty="0" smtClean="0"/>
          </a:p>
        </p:txBody>
      </p:sp>
      <p:sp>
        <p:nvSpPr>
          <p:cNvPr id="4" name="Right Arrow 3"/>
          <p:cNvSpPr/>
          <p:nvPr/>
        </p:nvSpPr>
        <p:spPr>
          <a:xfrm>
            <a:off x="689814" y="5066039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Box 4"/>
          <p:cNvSpPr txBox="1"/>
          <p:nvPr/>
        </p:nvSpPr>
        <p:spPr>
          <a:xfrm>
            <a:off x="1547664" y="5015264"/>
            <a:ext cx="72967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Ideally: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Check out price </a:t>
            </a:r>
            <a:r>
              <a:rPr lang="en-US" sz="2800" dirty="0" smtClean="0"/>
              <a:t>instead of “purchase” price </a:t>
            </a:r>
            <a:endParaRPr lang="hu-HU" sz="2800" dirty="0"/>
          </a:p>
        </p:txBody>
      </p:sp>
      <p:sp>
        <p:nvSpPr>
          <p:cNvPr id="6" name="Right Brace 5"/>
          <p:cNvSpPr/>
          <p:nvPr/>
        </p:nvSpPr>
        <p:spPr>
          <a:xfrm>
            <a:off x="6660232" y="2636912"/>
            <a:ext cx="360040" cy="18722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extBox 6"/>
          <p:cNvSpPr txBox="1"/>
          <p:nvPr/>
        </p:nvSpPr>
        <p:spPr>
          <a:xfrm>
            <a:off x="7082738" y="3180066"/>
            <a:ext cx="1608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Currently not considered</a:t>
            </a:r>
            <a:endParaRPr lang="hu-H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17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Solution 1: Instead of Representatives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Billion Prices Project (BPP) by MIT – good hints</a:t>
            </a:r>
          </a:p>
          <a:p>
            <a:r>
              <a:rPr lang="en-US" sz="2800" dirty="0" smtClean="0"/>
              <a:t>Should not pick representative items but analyze millions of products, millions of prices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rice changes of million products are statistically proper inflation meter (for certain product categories)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6485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Solution 2: Price collection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504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Web scraping: download data from web sites (prices of stores)</a:t>
            </a:r>
          </a:p>
          <a:p>
            <a:r>
              <a:rPr lang="en-US" sz="2400" dirty="0" smtClean="0"/>
              <a:t>80K / month -&gt; 1000K /day or week</a:t>
            </a:r>
          </a:p>
          <a:p>
            <a:r>
              <a:rPr lang="en-US" sz="2400" dirty="0" smtClean="0"/>
              <a:t>Daily or weekly calculations are not necessary but they can increase reliability of inflation data</a:t>
            </a:r>
          </a:p>
          <a:p>
            <a:r>
              <a:rPr lang="en-US" sz="2400" dirty="0" smtClean="0"/>
              <a:t>This </a:t>
            </a:r>
            <a:r>
              <a:rPr lang="en-US" sz="2400" u="sng" dirty="0" smtClean="0"/>
              <a:t>may</a:t>
            </a:r>
            <a:r>
              <a:rPr lang="en-US" sz="2400" dirty="0" smtClean="0"/>
              <a:t> demand </a:t>
            </a:r>
            <a:r>
              <a:rPr lang="en-US" sz="2400" dirty="0"/>
              <a:t>big data </a:t>
            </a:r>
            <a:r>
              <a:rPr lang="en-US" sz="2400" dirty="0" smtClean="0"/>
              <a:t>processing, but in reality: SMALL DATA</a:t>
            </a:r>
          </a:p>
          <a:p>
            <a:r>
              <a:rPr lang="en-US" sz="2400" dirty="0" smtClean="0"/>
              <a:t>Large number of data is statistically resistant to typical online price problems (out of stock, typos, outdated offers, imprecise descriptions.)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734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Price </a:t>
            </a:r>
            <a:r>
              <a:rPr lang="en-US" dirty="0" smtClean="0"/>
              <a:t>comparison </a:t>
            </a:r>
            <a:r>
              <a:rPr lang="en-US" dirty="0"/>
              <a:t>sites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504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</a:rPr>
              <a:t>Street</a:t>
            </a:r>
            <a:r>
              <a:rPr lang="en-US" sz="2800" dirty="0" smtClean="0"/>
              <a:t> (actual) prices (vs List price)</a:t>
            </a:r>
          </a:p>
          <a:p>
            <a:r>
              <a:rPr lang="en-US" sz="2800" dirty="0" err="1" smtClean="0"/>
              <a:t>Arukereso</a:t>
            </a:r>
            <a:r>
              <a:rPr lang="en-US" sz="2800" dirty="0" smtClean="0"/>
              <a:t>: 2275 stores, 8.4M products, 2000+ product categories</a:t>
            </a:r>
          </a:p>
          <a:p>
            <a:r>
              <a:rPr lang="en-US" sz="2800" dirty="0" err="1" smtClean="0"/>
              <a:t>Idealo</a:t>
            </a:r>
            <a:r>
              <a:rPr lang="en-US" sz="2800" dirty="0" smtClean="0"/>
              <a:t> (Germany): 58K stores, 218 M offers, 1900 product categories</a:t>
            </a:r>
          </a:p>
          <a:p>
            <a:r>
              <a:rPr lang="en-US" sz="2800" dirty="0" smtClean="0"/>
              <a:t>Drawback: price comparison statistics do not consider actual volume of purchase</a:t>
            </a:r>
          </a:p>
          <a:p>
            <a:endParaRPr lang="hu-H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26" y="5523724"/>
            <a:ext cx="58293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4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history on Price comparison sites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2486"/>
            <a:ext cx="7355160" cy="19393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2548"/>
            <a:ext cx="952500" cy="1285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65" y="4355976"/>
            <a:ext cx="704850" cy="122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3680364"/>
            <a:ext cx="735516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1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Recommended solution for price collection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854" y="1876937"/>
            <a:ext cx="8229600" cy="2044824"/>
          </a:xfrm>
        </p:spPr>
        <p:txBody>
          <a:bodyPr>
            <a:normAutofit/>
          </a:bodyPr>
          <a:lstStyle/>
          <a:p>
            <a:r>
              <a:rPr lang="en-US" dirty="0" smtClean="0"/>
              <a:t>Weigh </a:t>
            </a:r>
            <a:r>
              <a:rPr lang="en-US" dirty="0" smtClean="0"/>
              <a:t>prices according to popularity</a:t>
            </a:r>
            <a:endParaRPr lang="en-US" dirty="0"/>
          </a:p>
          <a:p>
            <a:endParaRPr lang="hu-HU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03648" y="3325634"/>
            <a:ext cx="0" cy="1872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03648" y="5197841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7475" y="534185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endParaRPr lang="hu-HU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3140968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Clicks</a:t>
            </a:r>
            <a:endParaRPr lang="hu-HU" dirty="0"/>
          </a:p>
        </p:txBody>
      </p:sp>
      <p:sp>
        <p:nvSpPr>
          <p:cNvPr id="13" name="Freeform 12"/>
          <p:cNvSpPr/>
          <p:nvPr/>
        </p:nvSpPr>
        <p:spPr>
          <a:xfrm>
            <a:off x="1444152" y="3524310"/>
            <a:ext cx="2382253" cy="1666762"/>
          </a:xfrm>
          <a:custGeom>
            <a:avLst/>
            <a:gdLst>
              <a:gd name="connsiteX0" fmla="*/ 0 w 2382253"/>
              <a:gd name="connsiteY0" fmla="*/ 138752 h 1666762"/>
              <a:gd name="connsiteX1" fmla="*/ 457200 w 2382253"/>
              <a:gd name="connsiteY1" fmla="*/ 6404 h 1666762"/>
              <a:gd name="connsiteX2" fmla="*/ 998621 w 2382253"/>
              <a:gd name="connsiteY2" fmla="*/ 319225 h 1666762"/>
              <a:gd name="connsiteX3" fmla="*/ 1708485 w 2382253"/>
              <a:gd name="connsiteY3" fmla="*/ 1414099 h 1666762"/>
              <a:gd name="connsiteX4" fmla="*/ 2382253 w 2382253"/>
              <a:gd name="connsiteY4" fmla="*/ 1666762 h 1666762"/>
              <a:gd name="connsiteX5" fmla="*/ 2382253 w 2382253"/>
              <a:gd name="connsiteY5" fmla="*/ 1666762 h 16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2253" h="1666762">
                <a:moveTo>
                  <a:pt x="0" y="138752"/>
                </a:moveTo>
                <a:cubicBezTo>
                  <a:pt x="145381" y="57538"/>
                  <a:pt x="290763" y="-23675"/>
                  <a:pt x="457200" y="6404"/>
                </a:cubicBezTo>
                <a:cubicBezTo>
                  <a:pt x="623637" y="36483"/>
                  <a:pt x="790074" y="84609"/>
                  <a:pt x="998621" y="319225"/>
                </a:cubicBezTo>
                <a:cubicBezTo>
                  <a:pt x="1207168" y="553841"/>
                  <a:pt x="1477880" y="1189510"/>
                  <a:pt x="1708485" y="1414099"/>
                </a:cubicBezTo>
                <a:cubicBezTo>
                  <a:pt x="1939090" y="1638689"/>
                  <a:pt x="2382253" y="1666762"/>
                  <a:pt x="2382253" y="1666762"/>
                </a:cubicBezTo>
                <a:lnTo>
                  <a:pt x="2382253" y="166676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1043608" y="5341857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Cheapest</a:t>
            </a:r>
            <a:endParaRPr lang="hu-HU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323584" y="3336214"/>
            <a:ext cx="0" cy="1872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323584" y="5208421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14922" y="5474404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Models by $</a:t>
            </a:r>
            <a:endParaRPr lang="hu-HU" dirty="0"/>
          </a:p>
        </p:txBody>
      </p:sp>
      <p:sp>
        <p:nvSpPr>
          <p:cNvPr id="18" name="TextBox 17"/>
          <p:cNvSpPr txBox="1"/>
          <p:nvPr/>
        </p:nvSpPr>
        <p:spPr>
          <a:xfrm>
            <a:off x="4440691" y="3151548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Clicks</a:t>
            </a:r>
            <a:endParaRPr lang="hu-HU" dirty="0"/>
          </a:p>
        </p:txBody>
      </p:sp>
      <p:sp>
        <p:nvSpPr>
          <p:cNvPr id="20" name="TextBox 19"/>
          <p:cNvSpPr txBox="1"/>
          <p:nvPr/>
        </p:nvSpPr>
        <p:spPr>
          <a:xfrm>
            <a:off x="4963544" y="5517629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Cheapest</a:t>
            </a:r>
            <a:endParaRPr lang="hu-HU" dirty="0"/>
          </a:p>
        </p:txBody>
      </p:sp>
      <p:grpSp>
        <p:nvGrpSpPr>
          <p:cNvPr id="40" name="Group 39"/>
          <p:cNvGrpSpPr/>
          <p:nvPr/>
        </p:nvGrpSpPr>
        <p:grpSpPr>
          <a:xfrm>
            <a:off x="5508104" y="3685673"/>
            <a:ext cx="1944216" cy="1526758"/>
            <a:chOff x="5508104" y="3685673"/>
            <a:chExt cx="1944216" cy="1526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508104" y="3685673"/>
              <a:ext cx="0" cy="151216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24128" y="3757681"/>
              <a:ext cx="0" cy="145074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14821" y="3973705"/>
              <a:ext cx="0" cy="123471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372200" y="4333745"/>
              <a:ext cx="0" cy="86409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583724" y="4551221"/>
              <a:ext cx="0" cy="64662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020272" y="4757773"/>
              <a:ext cx="0" cy="4506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452320" y="4909809"/>
              <a:ext cx="0" cy="30262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6493865" y="3218492"/>
            <a:ext cx="235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E.g., Sony TV sets 48-50”, 21 models</a:t>
            </a:r>
            <a:endParaRPr lang="hu-HU" dirty="0"/>
          </a:p>
        </p:txBody>
      </p:sp>
      <p:sp>
        <p:nvSpPr>
          <p:cNvPr id="37" name="TextBox 36"/>
          <p:cNvSpPr txBox="1"/>
          <p:nvPr/>
        </p:nvSpPr>
        <p:spPr>
          <a:xfrm>
            <a:off x="5254488" y="521900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500</a:t>
            </a:r>
            <a:endParaRPr lang="hu-HU" dirty="0"/>
          </a:p>
        </p:txBody>
      </p:sp>
      <p:sp>
        <p:nvSpPr>
          <p:cNvPr id="38" name="TextBox 37"/>
          <p:cNvSpPr txBox="1"/>
          <p:nvPr/>
        </p:nvSpPr>
        <p:spPr>
          <a:xfrm>
            <a:off x="7185130" y="519107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1600</a:t>
            </a:r>
            <a:endParaRPr lang="hu-HU" dirty="0"/>
          </a:p>
        </p:txBody>
      </p:sp>
      <p:sp>
        <p:nvSpPr>
          <p:cNvPr id="39" name="TextBox 38"/>
          <p:cNvSpPr txBox="1"/>
          <p:nvPr/>
        </p:nvSpPr>
        <p:spPr>
          <a:xfrm>
            <a:off x="2194885" y="2834351"/>
            <a:ext cx="1842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selected product: 50-100 price quotes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304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Recommended changes for weighting (Customer basket) 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1703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Currently: based on Household Diaries or Nationwide statistical surveys</a:t>
            </a:r>
          </a:p>
          <a:p>
            <a:r>
              <a:rPr lang="en-US" sz="2400" dirty="0" smtClean="0"/>
              <a:t>No sensitivity analysis, no reference: online price comparison or retail store statistics do not help. </a:t>
            </a:r>
          </a:p>
          <a:p>
            <a:r>
              <a:rPr lang="en-US" sz="2400" dirty="0" smtClean="0"/>
              <a:t>During crisis people spend differently (Changing patterns of 2009 customer habits only reflected in 2011 inflation figures)</a:t>
            </a:r>
          </a:p>
          <a:p>
            <a:r>
              <a:rPr lang="en-US" sz="2400" dirty="0" smtClean="0"/>
              <a:t>Online </a:t>
            </a:r>
            <a:r>
              <a:rPr lang="en-US" sz="2400" dirty="0">
                <a:solidFill>
                  <a:srgbClr val="0070C0"/>
                </a:solidFill>
              </a:rPr>
              <a:t>Personal Finance Software and </a:t>
            </a:r>
            <a:r>
              <a:rPr lang="en-US" sz="2400" dirty="0" smtClean="0">
                <a:solidFill>
                  <a:srgbClr val="0070C0"/>
                </a:solidFill>
              </a:rPr>
              <a:t>Apps </a:t>
            </a:r>
            <a:r>
              <a:rPr lang="en-US" sz="2400" dirty="0" smtClean="0"/>
              <a:t>collect useful data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8683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53407"/>
            <a:ext cx="8229600" cy="854968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96752"/>
            <a:ext cx="5410945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certain product categories: check </a:t>
            </a:r>
            <a:r>
              <a:rPr lang="en-US" sz="2400" dirty="0" smtClean="0">
                <a:solidFill>
                  <a:srgbClr val="0070C0"/>
                </a:solidFill>
              </a:rPr>
              <a:t>all prices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all products instead of representatives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Develop a </a:t>
            </a:r>
            <a:r>
              <a:rPr lang="en-US" sz="2400" dirty="0" smtClean="0">
                <a:solidFill>
                  <a:srgbClr val="0070C0"/>
                </a:solidFill>
              </a:rPr>
              <a:t>Personal finance software/app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and experiment with weights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Big data techniques are not needed, </a:t>
            </a:r>
            <a:r>
              <a:rPr lang="en-US" sz="2400" dirty="0" smtClean="0">
                <a:solidFill>
                  <a:srgbClr val="0070C0"/>
                </a:solidFill>
              </a:rPr>
              <a:t>Small data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approach is enough</a:t>
            </a:r>
          </a:p>
          <a:p>
            <a:r>
              <a:rPr lang="en-US" sz="2400" dirty="0" smtClean="0">
                <a:solidFill>
                  <a:schemeClr val="accent3"/>
                </a:solidFill>
              </a:rPr>
              <a:t>Unsolved mystery: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Measuring </a:t>
            </a:r>
            <a:r>
              <a:rPr lang="en-US" sz="2400" dirty="0" smtClean="0">
                <a:solidFill>
                  <a:schemeClr val="accent3"/>
                </a:solidFill>
              </a:rPr>
              <a:t>check out price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instead of list/street price</a:t>
            </a:r>
          </a:p>
          <a:p>
            <a:endParaRPr lang="hu-H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55976" y="4466728"/>
            <a:ext cx="73129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1242918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Cooperation with price comparison sites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Web scraping of </a:t>
            </a:r>
            <a:r>
              <a:rPr lang="en-US" dirty="0" err="1" smtClean="0"/>
              <a:t>webshops</a:t>
            </a:r>
            <a:endParaRPr lang="hu-HU" dirty="0"/>
          </a:p>
        </p:txBody>
      </p:sp>
      <p:sp>
        <p:nvSpPr>
          <p:cNvPr id="6" name="Rectangle 5"/>
          <p:cNvSpPr/>
          <p:nvPr/>
        </p:nvSpPr>
        <p:spPr>
          <a:xfrm>
            <a:off x="5436096" y="1196752"/>
            <a:ext cx="3456384" cy="101228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5409311" y="2634069"/>
            <a:ext cx="3477609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5436096" y="2634068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Cooperation with Personal Finance app providers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03322" y="4466728"/>
            <a:ext cx="3477609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/>
          <p:cNvSpPr/>
          <p:nvPr/>
        </p:nvSpPr>
        <p:spPr>
          <a:xfrm>
            <a:off x="5468198" y="4448391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Cooperation with </a:t>
            </a:r>
            <a:r>
              <a:rPr lang="en-US" dirty="0" err="1" smtClean="0"/>
              <a:t>webshops</a:t>
            </a:r>
            <a:r>
              <a:rPr lang="en-US" dirty="0" smtClean="0"/>
              <a:t> and offline 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0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052736"/>
            <a:ext cx="7772400" cy="1362075"/>
          </a:xfrm>
        </p:spPr>
        <p:txBody>
          <a:bodyPr>
            <a:noAutofit/>
          </a:bodyPr>
          <a:lstStyle/>
          <a:p>
            <a:r>
              <a:rPr lang="en-US" sz="4400" cap="small" dirty="0">
                <a:solidFill>
                  <a:srgbClr val="1E3E53"/>
                </a:solidFill>
                <a:latin typeface="Segoe UI Semibold" panose="020B0702040204020203" pitchFamily="34" charset="0"/>
                <a:ea typeface="ＭＳ Ｐゴシック" pitchFamily="34" charset="-128"/>
              </a:rPr>
              <a:t>Thank you for your kind attention!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51520" y="3573016"/>
            <a:ext cx="6548264" cy="708099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Pal DANYI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pic>
        <p:nvPicPr>
          <p:cNvPr id="7" name="Picture 2" descr="http://www.bme.hu/sites/default/files/mediakit/bme_logo_kics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874" y="4816201"/>
            <a:ext cx="1920078" cy="61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925" y="4209107"/>
            <a:ext cx="1211507" cy="58776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55576" y="4353123"/>
            <a:ext cx="6030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cap="small" dirty="0"/>
              <a:t>Dept. </a:t>
            </a:r>
            <a:r>
              <a:rPr lang="en-US" cap="small" dirty="0"/>
              <a:t>o</a:t>
            </a:r>
            <a:r>
              <a:rPr lang="hu-HU" cap="small" dirty="0"/>
              <a:t>f </a:t>
            </a:r>
            <a:r>
              <a:rPr lang="hu-HU" cap="small" dirty="0" smtClean="0"/>
              <a:t>Management </a:t>
            </a:r>
            <a:r>
              <a:rPr lang="hu-HU" cap="small" dirty="0"/>
              <a:t>and </a:t>
            </a:r>
            <a:r>
              <a:rPr lang="hu-HU" cap="small" dirty="0" err="1" smtClean="0"/>
              <a:t>Corporate</a:t>
            </a:r>
            <a:r>
              <a:rPr lang="hu-HU" cap="small" dirty="0" smtClean="0"/>
              <a:t> </a:t>
            </a:r>
            <a:r>
              <a:rPr lang="hu-HU" cap="small" dirty="0"/>
              <a:t>Economics</a:t>
            </a:r>
          </a:p>
          <a:p>
            <a:pPr algn="r"/>
            <a:r>
              <a:rPr lang="hu-HU" cap="small" dirty="0"/>
              <a:t>Faculty of Economic and Social Sciences</a:t>
            </a:r>
          </a:p>
          <a:p>
            <a:pPr algn="r"/>
            <a:r>
              <a:rPr lang="hu-HU" cap="small" dirty="0"/>
              <a:t>Budapest University of T</a:t>
            </a:r>
            <a:r>
              <a:rPr lang="en-US" cap="small" dirty="0"/>
              <a:t>e</a:t>
            </a:r>
            <a:r>
              <a:rPr lang="hu-HU" cap="small" dirty="0"/>
              <a:t>chnology and </a:t>
            </a:r>
            <a:r>
              <a:rPr lang="hu-HU" cap="small" dirty="0" smtClean="0"/>
              <a:t>Economics</a:t>
            </a:r>
          </a:p>
        </p:txBody>
      </p:sp>
      <p:sp>
        <p:nvSpPr>
          <p:cNvPr id="14" name="Téglalap 2"/>
          <p:cNvSpPr/>
          <p:nvPr/>
        </p:nvSpPr>
        <p:spPr>
          <a:xfrm>
            <a:off x="2224745" y="51596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>
                <a:hlinkClick r:id="rId5"/>
              </a:rPr>
              <a:t>danyi</a:t>
            </a:r>
            <a:r>
              <a:rPr lang="hu-HU" dirty="0" smtClean="0">
                <a:hlinkClick r:id="rId5"/>
              </a:rPr>
              <a:t>@</a:t>
            </a:r>
            <a:r>
              <a:rPr lang="hu-HU" dirty="0" err="1" smtClean="0">
                <a:hlinkClick r:id="rId5"/>
              </a:rPr>
              <a:t>mvt.bme.hu</a:t>
            </a:r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0" y="6382949"/>
            <a:ext cx="9144000" cy="486000"/>
          </a:xfrm>
          <a:prstGeom prst="rect">
            <a:avLst/>
          </a:prstGeom>
          <a:solidFill>
            <a:srgbClr val="1E3E53"/>
          </a:solidFill>
          <a:ln>
            <a:solidFill>
              <a:srgbClr val="1E3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0" name="Téglalap 2"/>
          <p:cNvSpPr/>
          <p:nvPr/>
        </p:nvSpPr>
        <p:spPr>
          <a:xfrm>
            <a:off x="2232248" y="55799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hu-HU" dirty="0" smtClean="0"/>
              <a:t> </a:t>
            </a:r>
            <a:r>
              <a:rPr lang="hu-HU" dirty="0">
                <a:hlinkClick r:id="rId6"/>
              </a:rPr>
              <a:t>https://</a:t>
            </a:r>
            <a:r>
              <a:rPr lang="hu-HU" dirty="0" smtClean="0">
                <a:hlinkClick r:id="rId6"/>
              </a:rPr>
              <a:t>www.linkedin.com/in/paldanyi</a:t>
            </a:r>
            <a:endParaRPr lang="hu-HU" dirty="0"/>
          </a:p>
        </p:txBody>
      </p:sp>
      <p:pic>
        <p:nvPicPr>
          <p:cNvPr id="11" name="Picture 4" descr="http://www.midatlanticmuseums.org/images/stories/linkedIn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89240"/>
            <a:ext cx="336514" cy="33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73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8. séma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959C10"/>
      </a:accent1>
      <a:accent2>
        <a:srgbClr val="1E3E53"/>
      </a:accent2>
      <a:accent3>
        <a:srgbClr val="C00000"/>
      </a:accent3>
      <a:accent4>
        <a:srgbClr val="E36C09"/>
      </a:accent4>
      <a:accent5>
        <a:srgbClr val="4F81BD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, Times">
      <a:majorFont>
        <a:latin typeface="Segoe Prin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-téma">
  <a:themeElements>
    <a:clrScheme name="Egyéni 8. séma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959C10"/>
      </a:accent1>
      <a:accent2>
        <a:srgbClr val="1E3E53"/>
      </a:accent2>
      <a:accent3>
        <a:srgbClr val="C00000"/>
      </a:accent3>
      <a:accent4>
        <a:srgbClr val="E36C09"/>
      </a:accent4>
      <a:accent5>
        <a:srgbClr val="4F81BD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, Times">
      <a:majorFont>
        <a:latin typeface="Segoe Prin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-téma">
  <a:themeElements>
    <a:clrScheme name="Egyéni 2. séma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959C10"/>
      </a:accent1>
      <a:accent2>
        <a:srgbClr val="330061"/>
      </a:accent2>
      <a:accent3>
        <a:srgbClr val="9BBB59"/>
      </a:accent3>
      <a:accent4>
        <a:srgbClr val="8064A2"/>
      </a:accent4>
      <a:accent5>
        <a:srgbClr val="4F81BD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, Times">
      <a:majorFont>
        <a:latin typeface="Segoe Prin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-téma">
  <a:themeElements>
    <a:clrScheme name="Egyéni 8. séma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959C10"/>
      </a:accent1>
      <a:accent2>
        <a:srgbClr val="1E3E53"/>
      </a:accent2>
      <a:accent3>
        <a:srgbClr val="C00000"/>
      </a:accent3>
      <a:accent4>
        <a:srgbClr val="E36C09"/>
      </a:accent4>
      <a:accent5>
        <a:srgbClr val="4F81BD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, Times">
      <a:majorFont>
        <a:latin typeface="Segoe Prin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-téma">
  <a:themeElements>
    <a:clrScheme name="Egyéni 8. séma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959C10"/>
      </a:accent1>
      <a:accent2>
        <a:srgbClr val="1E3E53"/>
      </a:accent2>
      <a:accent3>
        <a:srgbClr val="C00000"/>
      </a:accent3>
      <a:accent4>
        <a:srgbClr val="E36C09"/>
      </a:accent4>
      <a:accent5>
        <a:srgbClr val="4F81BD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, Times">
      <a:majorFont>
        <a:latin typeface="Segoe Prin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23581</TotalTime>
  <Words>1078</Words>
  <Application>Microsoft Office PowerPoint</Application>
  <PresentationFormat>On-screen Show (4:3)</PresentationFormat>
  <Paragraphs>216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ＭＳ Ｐゴシック</vt:lpstr>
      <vt:lpstr>Arial</vt:lpstr>
      <vt:lpstr>Calibri</vt:lpstr>
      <vt:lpstr>Georgia</vt:lpstr>
      <vt:lpstr>Segoe UI Semibold</vt:lpstr>
      <vt:lpstr>Wingdings</vt:lpstr>
      <vt:lpstr>Wingdings 3</vt:lpstr>
      <vt:lpstr>Office-téma</vt:lpstr>
      <vt:lpstr>3_Office-téma</vt:lpstr>
      <vt:lpstr>1_Office-téma</vt:lpstr>
      <vt:lpstr>2_Office-téma</vt:lpstr>
      <vt:lpstr>4_Office-téma</vt:lpstr>
      <vt:lpstr>7_Office-téma</vt:lpstr>
      <vt:lpstr>Big data-based inflation calculation for Hungary – a Research Concept</vt:lpstr>
      <vt:lpstr>Model of Traditional Inflation (CPI) Calculation in Hungary</vt:lpstr>
      <vt:lpstr>Challenges of Traditional Inflation Calculation</vt:lpstr>
      <vt:lpstr>Set of representatives cannot follow product popularity</vt:lpstr>
      <vt:lpstr>Offline prices ≠ Online prices</vt:lpstr>
      <vt:lpstr>Latest pricing techniques</vt:lpstr>
      <vt:lpstr>Forget List or Purchase Price – Pricing practice of Retailers</vt:lpstr>
      <vt:lpstr>Solution 1: Instead of Representatives</vt:lpstr>
      <vt:lpstr>Solution 2: Price collection</vt:lpstr>
      <vt:lpstr>Price comparison sites</vt:lpstr>
      <vt:lpstr>Price history on Price comparison sites</vt:lpstr>
      <vt:lpstr>Recommended solution for price collection</vt:lpstr>
      <vt:lpstr>Recommended changes for weighting (Customer basket) </vt:lpstr>
      <vt:lpstr>Conclusion</vt:lpstr>
      <vt:lpstr>Thank you for your kind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Cím</dc:title>
  <dc:creator>Pal Danyi</dc:creator>
  <cp:lastModifiedBy>Pal Danyi</cp:lastModifiedBy>
  <cp:revision>409</cp:revision>
  <cp:lastPrinted>2014-09-11T14:03:09Z</cp:lastPrinted>
  <dcterms:created xsi:type="dcterms:W3CDTF">2013-04-21T14:58:35Z</dcterms:created>
  <dcterms:modified xsi:type="dcterms:W3CDTF">2016-10-20T13:03:43Z</dcterms:modified>
</cp:coreProperties>
</file>