
<file path=[Content_Types].xml><?xml version="1.0" encoding="utf-8"?>
<Types xmlns="http://schemas.openxmlformats.org/package/2006/content-types">
  <Default Extension="png" ContentType="image/pn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8" r:id="rId1"/>
  </p:sldMasterIdLst>
  <p:notesMasterIdLst>
    <p:notesMasterId r:id="rId12"/>
  </p:notesMasterIdLst>
  <p:handoutMasterIdLst>
    <p:handoutMasterId r:id="rId13"/>
  </p:handoutMasterIdLst>
  <p:sldIdLst>
    <p:sldId id="333" r:id="rId2"/>
    <p:sldId id="367" r:id="rId3"/>
    <p:sldId id="354" r:id="rId4"/>
    <p:sldId id="356" r:id="rId5"/>
    <p:sldId id="358" r:id="rId6"/>
    <p:sldId id="362" r:id="rId7"/>
    <p:sldId id="360" r:id="rId8"/>
    <p:sldId id="357" r:id="rId9"/>
    <p:sldId id="370" r:id="rId10"/>
    <p:sldId id="368" r:id="rId11"/>
  </p:sldIdLst>
  <p:sldSz cx="9144000" cy="6858000" type="screen4x3"/>
  <p:notesSz cx="6858000" cy="9926638"/>
  <p:defaultTextStyle>
    <a:defPPr>
      <a:defRPr lang="de-DE"/>
    </a:defPPr>
    <a:lvl1pPr marL="0" algn="l" defTabSz="9142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21" algn="l" defTabSz="9142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42" algn="l" defTabSz="9142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362" algn="l" defTabSz="9142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482" algn="l" defTabSz="9142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603" algn="l" defTabSz="9142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724" algn="l" defTabSz="9142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845" algn="l" defTabSz="9142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42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8">
          <p15:clr>
            <a:srgbClr val="A4A3A4"/>
          </p15:clr>
        </p15:guide>
        <p15:guide id="2" pos="214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tefanie von Martinez" initials="SvM" lastIdx="6" clrIdx="0"/>
  <p:cmAuthor id="1" name="Markus Amann" initials="MA" lastIdx="8" clrIdx="1"/>
  <p:cmAuthor id="2" name="Gabriele Meinert" initials="GM" lastIdx="1" clrIdx="2"/>
  <p:cmAuthor id="3" name="Jakob Ballon" initials="S111 (JB)" lastIdx="1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9A73"/>
    <a:srgbClr val="0062A1"/>
    <a:srgbClr val="868686"/>
    <a:srgbClr val="98B954"/>
    <a:srgbClr val="DADADC"/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90" autoAdjust="0"/>
    <p:restoredTop sz="85558" autoAdjust="0"/>
  </p:normalViewPr>
  <p:slideViewPr>
    <p:cSldViewPr snapToGrid="0">
      <p:cViewPr varScale="1">
        <p:scale>
          <a:sx n="100" d="100"/>
          <a:sy n="100" d="100"/>
        </p:scale>
        <p:origin x="-210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80" d="100"/>
          <a:sy n="80" d="100"/>
        </p:scale>
        <p:origin x="-3954" y="-78"/>
      </p:cViewPr>
      <p:guideLst>
        <p:guide orient="horz" pos="3127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053402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3" y="4"/>
            <a:ext cx="2971800" cy="496332"/>
          </a:xfrm>
          <a:prstGeom prst="rect">
            <a:avLst/>
          </a:prstGeom>
        </p:spPr>
        <p:txBody>
          <a:bodyPr vert="horz" lIns="91571" tIns="45787" rIns="91571" bIns="45787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6" y="4"/>
            <a:ext cx="2971800" cy="496332"/>
          </a:xfrm>
          <a:prstGeom prst="rect">
            <a:avLst/>
          </a:prstGeom>
        </p:spPr>
        <p:txBody>
          <a:bodyPr vert="horz" lIns="91571" tIns="45787" rIns="91571" bIns="45787" rtlCol="0"/>
          <a:lstStyle>
            <a:lvl1pPr algn="r">
              <a:defRPr sz="1200"/>
            </a:lvl1pPr>
          </a:lstStyle>
          <a:p>
            <a:fld id="{39815656-777D-420B-AEE9-1C9DA2062A2E}" type="datetimeFigureOut">
              <a:rPr lang="de-DE" smtClean="0"/>
              <a:pPr/>
              <a:t>17.10.2016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71" tIns="45787" rIns="91571" bIns="45787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1" y="4715157"/>
            <a:ext cx="5486400" cy="4466987"/>
          </a:xfrm>
          <a:prstGeom prst="rect">
            <a:avLst/>
          </a:prstGeom>
        </p:spPr>
        <p:txBody>
          <a:bodyPr vert="horz" lIns="91571" tIns="45787" rIns="91571" bIns="45787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3" y="9428588"/>
            <a:ext cx="2971800" cy="496332"/>
          </a:xfrm>
          <a:prstGeom prst="rect">
            <a:avLst/>
          </a:prstGeom>
        </p:spPr>
        <p:txBody>
          <a:bodyPr vert="horz" lIns="91571" tIns="45787" rIns="91571" bIns="45787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6" y="9428588"/>
            <a:ext cx="2971800" cy="496332"/>
          </a:xfrm>
          <a:prstGeom prst="rect">
            <a:avLst/>
          </a:prstGeom>
        </p:spPr>
        <p:txBody>
          <a:bodyPr vert="horz" lIns="91571" tIns="45787" rIns="91571" bIns="45787" rtlCol="0" anchor="b"/>
          <a:lstStyle>
            <a:lvl1pPr algn="r">
              <a:defRPr sz="1200"/>
            </a:lvl1pPr>
          </a:lstStyle>
          <a:p>
            <a:fld id="{62AFC97D-5284-447B-A0EB-09CB25071501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7782546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2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21" algn="l" defTabSz="9142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42" algn="l" defTabSz="9142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62" algn="l" defTabSz="9142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482" algn="l" defTabSz="9142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03" algn="l" defTabSz="9142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24" algn="l" defTabSz="9142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845" algn="l" defTabSz="9142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42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4088" y="744538"/>
            <a:ext cx="4959350" cy="3719512"/>
          </a:xfrm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3112591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5113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353136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einspaltig mit Fließ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88464" y="257389"/>
            <a:ext cx="8111595" cy="652582"/>
          </a:xfrm>
        </p:spPr>
        <p:txBody>
          <a:bodyPr>
            <a:noAutofit/>
          </a:bodyPr>
          <a:lstStyle>
            <a:lvl1pPr algn="l">
              <a:lnSpc>
                <a:spcPts val="2040"/>
              </a:lnSpc>
              <a:defRPr sz="2000" b="1" baseline="0"/>
            </a:lvl1pPr>
          </a:lstStyle>
          <a:p>
            <a:r>
              <a:rPr lang="de-DE" dirty="0" smtClean="0"/>
              <a:t>Präsentationsvorlage</a:t>
            </a:r>
            <a:br>
              <a:rPr lang="de-DE" dirty="0" smtClean="0"/>
            </a:br>
            <a:r>
              <a:rPr lang="de-DE" dirty="0" smtClean="0"/>
              <a:t>Inhaltsfolie mit Fließtext</a:t>
            </a:r>
            <a:endParaRPr lang="de-DE" dirty="0"/>
          </a:p>
        </p:txBody>
      </p:sp>
      <p:sp>
        <p:nvSpPr>
          <p:cNvPr id="7" name="Rechteck 6"/>
          <p:cNvSpPr/>
          <p:nvPr userDrawn="1"/>
        </p:nvSpPr>
        <p:spPr>
          <a:xfrm>
            <a:off x="419820" y="298121"/>
            <a:ext cx="62196" cy="496869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 userDrawn="1"/>
        </p:nvSpPr>
        <p:spPr>
          <a:xfrm>
            <a:off x="452926" y="6084989"/>
            <a:ext cx="62196" cy="496869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de-DE"/>
          </a:p>
        </p:txBody>
      </p:sp>
      <p:sp>
        <p:nvSpPr>
          <p:cNvPr id="19" name="Textplatzhalter 18"/>
          <p:cNvSpPr>
            <a:spLocks noGrp="1"/>
          </p:cNvSpPr>
          <p:nvPr>
            <p:ph type="body" sz="quarter" idx="15" hasCustomPrompt="1"/>
          </p:nvPr>
        </p:nvSpPr>
        <p:spPr>
          <a:xfrm>
            <a:off x="484078" y="1235755"/>
            <a:ext cx="8019513" cy="4602675"/>
          </a:xfrm>
        </p:spPr>
        <p:txBody>
          <a:bodyPr/>
          <a:lstStyle>
            <a:lvl1pPr marL="0" indent="0">
              <a:spcBef>
                <a:spcPts val="443"/>
              </a:spcBef>
              <a:buFont typeface="Arial" pitchFamily="34" charset="0"/>
              <a:buNone/>
              <a:defRPr sz="1800" baseline="0"/>
            </a:lvl1pPr>
            <a:lvl2pPr marL="319320" indent="0">
              <a:spcBef>
                <a:spcPts val="443"/>
              </a:spcBef>
              <a:buFont typeface="Arial" pitchFamily="34" charset="0"/>
              <a:buNone/>
              <a:defRPr sz="1800"/>
            </a:lvl2pPr>
            <a:lvl3pPr marL="478980" indent="0">
              <a:spcBef>
                <a:spcPts val="443"/>
              </a:spcBef>
              <a:buFont typeface="Arial" pitchFamily="34" charset="0"/>
              <a:buNone/>
              <a:defRPr sz="1800"/>
            </a:lvl3pPr>
            <a:lvl4pPr>
              <a:buNone/>
              <a:defRPr/>
            </a:lvl4pPr>
          </a:lstStyle>
          <a:p>
            <a:pPr lvl="0"/>
            <a:r>
              <a:rPr lang="de-DE" dirty="0" smtClean="0"/>
              <a:t>Inhaltsfolie mit Fließtext</a:t>
            </a:r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de-DE" dirty="0" smtClean="0"/>
              <a:t>CESS - 20 </a:t>
            </a:r>
            <a:r>
              <a:rPr lang="de-DE" dirty="0" err="1" smtClean="0"/>
              <a:t>October</a:t>
            </a:r>
            <a:r>
              <a:rPr lang="de-DE" dirty="0" smtClean="0"/>
              <a:t> 2016</a:t>
            </a:r>
            <a:endParaRPr lang="de-DE" dirty="0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de-DE" dirty="0" smtClean="0"/>
              <a:t>Page </a:t>
            </a:r>
            <a:fld id="{795659D1-D435-4DC4-B545-657E7139435F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 smtClean="0"/>
              <a:t>Bundesbank Project Group on „Big Data“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einspaltig mit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88464" y="257389"/>
            <a:ext cx="8111595" cy="652582"/>
          </a:xfrm>
        </p:spPr>
        <p:txBody>
          <a:bodyPr>
            <a:noAutofit/>
          </a:bodyPr>
          <a:lstStyle>
            <a:lvl1pPr algn="l">
              <a:lnSpc>
                <a:spcPts val="2040"/>
              </a:lnSpc>
              <a:defRPr sz="2000" b="1" baseline="0"/>
            </a:lvl1pPr>
          </a:lstStyle>
          <a:p>
            <a:r>
              <a:rPr lang="de-DE" dirty="0" smtClean="0"/>
              <a:t>Präsentationsvorlage</a:t>
            </a:r>
            <a:br>
              <a:rPr lang="de-DE" dirty="0" smtClean="0"/>
            </a:br>
            <a:r>
              <a:rPr lang="de-DE" dirty="0" smtClean="0"/>
              <a:t>Inhaltsfolie mit Aufzählungsebenen</a:t>
            </a:r>
            <a:endParaRPr lang="de-DE" dirty="0"/>
          </a:p>
        </p:txBody>
      </p:sp>
      <p:sp>
        <p:nvSpPr>
          <p:cNvPr id="7" name="Rechteck 6"/>
          <p:cNvSpPr/>
          <p:nvPr userDrawn="1"/>
        </p:nvSpPr>
        <p:spPr>
          <a:xfrm>
            <a:off x="419820" y="298121"/>
            <a:ext cx="62196" cy="496869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 userDrawn="1"/>
        </p:nvSpPr>
        <p:spPr>
          <a:xfrm>
            <a:off x="452926" y="6084989"/>
            <a:ext cx="62196" cy="496869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de-DE"/>
          </a:p>
        </p:txBody>
      </p:sp>
      <p:sp>
        <p:nvSpPr>
          <p:cNvPr id="19" name="Textplatzhalter 18"/>
          <p:cNvSpPr>
            <a:spLocks noGrp="1"/>
          </p:cNvSpPr>
          <p:nvPr>
            <p:ph type="body" sz="quarter" idx="15" hasCustomPrompt="1"/>
          </p:nvPr>
        </p:nvSpPr>
        <p:spPr>
          <a:xfrm>
            <a:off x="484078" y="1235755"/>
            <a:ext cx="8019513" cy="4602675"/>
          </a:xfrm>
        </p:spPr>
        <p:txBody>
          <a:bodyPr/>
          <a:lstStyle>
            <a:lvl1pPr marL="159660" indent="-159660">
              <a:spcBef>
                <a:spcPts val="443"/>
              </a:spcBef>
              <a:buFont typeface="Arial" pitchFamily="34" charset="0"/>
              <a:buChar char="−"/>
              <a:defRPr sz="1800" baseline="0"/>
            </a:lvl1pPr>
            <a:lvl2pPr marL="319320" indent="-159660">
              <a:spcBef>
                <a:spcPts val="443"/>
              </a:spcBef>
              <a:buFont typeface="Arial" pitchFamily="34" charset="0"/>
              <a:buChar char="•"/>
              <a:defRPr sz="1800"/>
            </a:lvl2pPr>
            <a:lvl3pPr marL="478980" indent="-159660">
              <a:spcBef>
                <a:spcPts val="443"/>
              </a:spcBef>
              <a:buFont typeface="Arial" pitchFamily="34" charset="0"/>
              <a:buChar char="∙"/>
              <a:defRPr sz="1800"/>
            </a:lvl3pPr>
            <a:lvl4pPr>
              <a:buFont typeface="Symbol" pitchFamily="18" charset="2"/>
              <a:buChar char="-"/>
              <a:defRPr/>
            </a:lvl4pPr>
            <a:lvl6pPr>
              <a:defRPr/>
            </a:lvl6pPr>
          </a:lstStyle>
          <a:p>
            <a:pPr lvl="0"/>
            <a:r>
              <a:rPr lang="de-DE" dirty="0" smtClean="0"/>
              <a:t>Erste Ebene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  <a:p>
            <a:pPr lvl="5"/>
            <a:r>
              <a:rPr lang="de-DE" dirty="0" smtClean="0"/>
              <a:t>Sechste Ebene</a:t>
            </a:r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de-DE" dirty="0" smtClean="0"/>
              <a:t>CESS - 20 </a:t>
            </a:r>
            <a:r>
              <a:rPr lang="de-DE" dirty="0" err="1" smtClean="0"/>
              <a:t>October</a:t>
            </a:r>
            <a:r>
              <a:rPr lang="de-DE" dirty="0" smtClean="0"/>
              <a:t> 2016</a:t>
            </a:r>
            <a:endParaRPr lang="de-DE" dirty="0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de-DE" dirty="0" smtClean="0"/>
              <a:t>Page </a:t>
            </a:r>
            <a:fld id="{795659D1-D435-4DC4-B545-657E7139435F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 smtClean="0"/>
              <a:t>Bundesbank Project Group on „Big Data“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lie für Kapitelbegi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88235" y="2867430"/>
            <a:ext cx="8111595" cy="652582"/>
          </a:xfrm>
        </p:spPr>
        <p:txBody>
          <a:bodyPr>
            <a:noAutofit/>
          </a:bodyPr>
          <a:lstStyle>
            <a:lvl1pPr algn="l">
              <a:lnSpc>
                <a:spcPts val="2040"/>
              </a:lnSpc>
              <a:defRPr sz="2000" b="1"/>
            </a:lvl1pPr>
          </a:lstStyle>
          <a:p>
            <a:r>
              <a:rPr lang="de-DE" dirty="0" smtClean="0"/>
              <a:t>Präsentationstitel</a:t>
            </a:r>
            <a:br>
              <a:rPr lang="de-DE" dirty="0" smtClean="0"/>
            </a:br>
            <a:r>
              <a:rPr lang="de-DE" dirty="0" smtClean="0"/>
              <a:t>Kapitelbeginn</a:t>
            </a:r>
            <a:endParaRPr lang="de-DE" dirty="0"/>
          </a:p>
        </p:txBody>
      </p:sp>
      <p:sp>
        <p:nvSpPr>
          <p:cNvPr id="7" name="Rechteck 6"/>
          <p:cNvSpPr/>
          <p:nvPr userDrawn="1"/>
        </p:nvSpPr>
        <p:spPr>
          <a:xfrm>
            <a:off x="419820" y="2925254"/>
            <a:ext cx="62196" cy="496869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 smtClean="0"/>
              <a:t>CESS - 20 </a:t>
            </a:r>
            <a:r>
              <a:rPr lang="de-DE" dirty="0" err="1" smtClean="0"/>
              <a:t>October</a:t>
            </a:r>
            <a:r>
              <a:rPr lang="de-DE" dirty="0" smtClean="0"/>
              <a:t> 2016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dirty="0" smtClean="0"/>
              <a:t>Page </a:t>
            </a:r>
            <a:fld id="{795659D1-D435-4DC4-B545-657E7139435F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 smtClean="0"/>
              <a:t>Capturing Depositors’ Expectations with Google Data</a:t>
            </a:r>
            <a:endParaRPr lang="de-DE" dirty="0"/>
          </a:p>
        </p:txBody>
      </p:sp>
      <p:sp>
        <p:nvSpPr>
          <p:cNvPr id="8" name="Rechteck 7"/>
          <p:cNvSpPr/>
          <p:nvPr userDrawn="1"/>
        </p:nvSpPr>
        <p:spPr>
          <a:xfrm>
            <a:off x="452926" y="6085245"/>
            <a:ext cx="62196" cy="496869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 mit Hinterlegung und Fließ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88464" y="257389"/>
            <a:ext cx="8111595" cy="652582"/>
          </a:xfrm>
        </p:spPr>
        <p:txBody>
          <a:bodyPr>
            <a:noAutofit/>
          </a:bodyPr>
          <a:lstStyle>
            <a:lvl1pPr algn="l">
              <a:lnSpc>
                <a:spcPts val="2040"/>
              </a:lnSpc>
              <a:defRPr sz="2000" b="1" baseline="0"/>
            </a:lvl1pPr>
          </a:lstStyle>
          <a:p>
            <a:r>
              <a:rPr lang="de-DE" dirty="0" smtClean="0"/>
              <a:t>Präsentationsvorlage</a:t>
            </a:r>
            <a:br>
              <a:rPr lang="de-DE" dirty="0" smtClean="0"/>
            </a:br>
            <a:r>
              <a:rPr lang="de-DE" dirty="0" smtClean="0"/>
              <a:t>Inhaltsfolie mit Hinterlegung und Fließtext</a:t>
            </a:r>
            <a:endParaRPr lang="de-DE" dirty="0"/>
          </a:p>
        </p:txBody>
      </p:sp>
      <p:sp>
        <p:nvSpPr>
          <p:cNvPr id="7" name="Rechteck 6"/>
          <p:cNvSpPr/>
          <p:nvPr userDrawn="1"/>
        </p:nvSpPr>
        <p:spPr>
          <a:xfrm>
            <a:off x="419820" y="298121"/>
            <a:ext cx="62196" cy="496869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 userDrawn="1"/>
        </p:nvSpPr>
        <p:spPr>
          <a:xfrm>
            <a:off x="452926" y="6085245"/>
            <a:ext cx="62196" cy="496869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de-DE"/>
          </a:p>
        </p:txBody>
      </p:sp>
      <p:sp>
        <p:nvSpPr>
          <p:cNvPr id="14" name="Textplatzhalt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419820" y="1258734"/>
            <a:ext cx="8186400" cy="4554632"/>
          </a:xfrm>
          <a:ln>
            <a:noFill/>
          </a:ln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 baseline="0"/>
            </a:lvl1pPr>
            <a:lvl2pPr algn="l">
              <a:buNone/>
              <a:defRPr sz="2100"/>
            </a:lvl2pPr>
            <a:lvl3pPr algn="l">
              <a:buNone/>
              <a:defRPr sz="2100"/>
            </a:lvl3pPr>
            <a:lvl4pPr algn="l">
              <a:buNone/>
              <a:defRPr sz="2100"/>
            </a:lvl4pPr>
            <a:lvl5pPr algn="l">
              <a:buNone/>
              <a:defRPr sz="2100"/>
            </a:lvl5pPr>
          </a:lstStyle>
          <a:p>
            <a:pPr lvl="0"/>
            <a:r>
              <a:rPr lang="en-US" noProof="0" dirty="0" err="1" smtClean="0"/>
              <a:t>Inhaltsbereich</a:t>
            </a:r>
            <a:r>
              <a:rPr lang="en-US" noProof="0" dirty="0" smtClean="0"/>
              <a:t> </a:t>
            </a:r>
            <a:r>
              <a:rPr lang="en-US" noProof="0" dirty="0" err="1" smtClean="0"/>
              <a:t>einspaltig</a:t>
            </a:r>
            <a:endParaRPr lang="en-US" noProof="0" dirty="0" smtClean="0"/>
          </a:p>
        </p:txBody>
      </p:sp>
      <p:sp>
        <p:nvSpPr>
          <p:cNvPr id="8" name="Datumsplatzhalter 7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en-US" noProof="0" dirty="0" smtClean="0"/>
              <a:t>CESS - 20 October 2016</a:t>
            </a:r>
            <a:endParaRPr lang="en-US" noProof="0" dirty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de-DE" dirty="0" smtClean="0"/>
              <a:t>Page </a:t>
            </a:r>
            <a:fld id="{795659D1-D435-4DC4-B545-657E7139435F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2" name="Fußzeilenplatzhalter 11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 dirty="0" smtClean="0"/>
              <a:t>Capturing Depositors’ Expectations with Google Data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 mit Hinterlegung und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88464" y="257389"/>
            <a:ext cx="8111595" cy="652582"/>
          </a:xfrm>
        </p:spPr>
        <p:txBody>
          <a:bodyPr>
            <a:noAutofit/>
          </a:bodyPr>
          <a:lstStyle>
            <a:lvl1pPr algn="l">
              <a:lnSpc>
                <a:spcPts val="2040"/>
              </a:lnSpc>
              <a:defRPr sz="2000" b="1"/>
            </a:lvl1pPr>
          </a:lstStyle>
          <a:p>
            <a:r>
              <a:rPr lang="de-DE" dirty="0" smtClean="0"/>
              <a:t>Präsentationsvorlage</a:t>
            </a:r>
            <a:br>
              <a:rPr lang="de-DE" dirty="0" smtClean="0"/>
            </a:br>
            <a:r>
              <a:rPr lang="de-DE" dirty="0" smtClean="0"/>
              <a:t>Inhaltsfolie mit Hinterlegung und Aufzählungsebenen</a:t>
            </a:r>
            <a:endParaRPr lang="de-DE" dirty="0"/>
          </a:p>
        </p:txBody>
      </p:sp>
      <p:sp>
        <p:nvSpPr>
          <p:cNvPr id="7" name="Rechteck 6"/>
          <p:cNvSpPr/>
          <p:nvPr userDrawn="1"/>
        </p:nvSpPr>
        <p:spPr>
          <a:xfrm>
            <a:off x="419820" y="298121"/>
            <a:ext cx="62196" cy="496869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 userDrawn="1"/>
        </p:nvSpPr>
        <p:spPr>
          <a:xfrm>
            <a:off x="452926" y="6085245"/>
            <a:ext cx="62196" cy="496869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de-DE"/>
          </a:p>
        </p:txBody>
      </p:sp>
      <p:sp>
        <p:nvSpPr>
          <p:cNvPr id="19" name="Textplatzhalter 18"/>
          <p:cNvSpPr>
            <a:spLocks noGrp="1"/>
          </p:cNvSpPr>
          <p:nvPr>
            <p:ph type="body" sz="quarter" idx="15" hasCustomPrompt="1"/>
          </p:nvPr>
        </p:nvSpPr>
        <p:spPr>
          <a:xfrm>
            <a:off x="484078" y="1235755"/>
            <a:ext cx="8019513" cy="4602675"/>
          </a:xfrm>
        </p:spPr>
        <p:txBody>
          <a:bodyPr/>
          <a:lstStyle>
            <a:lvl1pPr marL="159660" indent="-159660">
              <a:spcBef>
                <a:spcPts val="443"/>
              </a:spcBef>
              <a:buFont typeface="Arial" pitchFamily="34" charset="0"/>
              <a:buChar char="−"/>
              <a:defRPr sz="1800" baseline="0"/>
            </a:lvl1pPr>
            <a:lvl2pPr marL="319320" indent="-159660">
              <a:spcBef>
                <a:spcPts val="443"/>
              </a:spcBef>
              <a:buFont typeface="Arial" pitchFamily="34" charset="0"/>
              <a:buChar char="•"/>
              <a:defRPr sz="1800"/>
            </a:lvl2pPr>
            <a:lvl3pPr marL="478980" indent="-159660">
              <a:spcBef>
                <a:spcPts val="443"/>
              </a:spcBef>
              <a:buFont typeface="Arial" pitchFamily="34" charset="0"/>
              <a:buChar char="∙"/>
              <a:defRPr sz="1800"/>
            </a:lvl3pPr>
            <a:lvl4pPr>
              <a:buFont typeface="Symbol" pitchFamily="18" charset="2"/>
              <a:buChar char="-"/>
              <a:defRPr/>
            </a:lvl4pPr>
          </a:lstStyle>
          <a:p>
            <a:pPr lvl="0"/>
            <a:r>
              <a:rPr lang="en-US" noProof="0" dirty="0" err="1" smtClean="0"/>
              <a:t>Erste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lvl="1"/>
            <a:r>
              <a:rPr lang="en-US" noProof="0" dirty="0" err="1" smtClean="0"/>
              <a:t>Zweite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lvl="2"/>
            <a:r>
              <a:rPr lang="en-US" noProof="0" dirty="0" err="1" smtClean="0"/>
              <a:t>Dritte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lvl="3"/>
            <a:r>
              <a:rPr lang="en-US" noProof="0" dirty="0" err="1" smtClean="0"/>
              <a:t>Vierte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lvl="4"/>
            <a:r>
              <a:rPr lang="en-US" noProof="0" dirty="0" err="1" smtClean="0"/>
              <a:t>Fünfte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lvl="5"/>
            <a:r>
              <a:rPr lang="en-US" noProof="0" dirty="0" err="1" smtClean="0"/>
              <a:t>Sechste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</p:txBody>
      </p:sp>
      <p:sp>
        <p:nvSpPr>
          <p:cNvPr id="8" name="Datumsplatzhalter 7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de-DE" dirty="0" smtClean="0"/>
              <a:t>CESS - 20 </a:t>
            </a:r>
            <a:r>
              <a:rPr lang="de-DE" dirty="0" err="1" smtClean="0"/>
              <a:t>October</a:t>
            </a:r>
            <a:r>
              <a:rPr lang="de-DE" dirty="0" smtClean="0"/>
              <a:t> 2016</a:t>
            </a:r>
            <a:endParaRPr lang="de-DE" dirty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de-DE" dirty="0" smtClean="0"/>
              <a:t>Page </a:t>
            </a:r>
            <a:fld id="{795659D1-D435-4DC4-B545-657E7139435F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2" name="Fußzeilenplatzhalter 11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 dirty="0" smtClean="0"/>
              <a:t>Capturing Depositors’ Expectations with Google Data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zweispaltig mit Fließ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88464" y="257389"/>
            <a:ext cx="8111595" cy="652582"/>
          </a:xfrm>
        </p:spPr>
        <p:txBody>
          <a:bodyPr>
            <a:noAutofit/>
          </a:bodyPr>
          <a:lstStyle>
            <a:lvl1pPr algn="l">
              <a:lnSpc>
                <a:spcPts val="2040"/>
              </a:lnSpc>
              <a:defRPr sz="2000" b="1"/>
            </a:lvl1pPr>
          </a:lstStyle>
          <a:p>
            <a:r>
              <a:rPr lang="de-DE" dirty="0" smtClean="0"/>
              <a:t>Präsentationsvorlage</a:t>
            </a:r>
            <a:br>
              <a:rPr lang="de-DE" dirty="0" smtClean="0"/>
            </a:br>
            <a:r>
              <a:rPr lang="de-DE" dirty="0" smtClean="0"/>
              <a:t>Inhaltsfolie mit 2 Spalten und Fließtext</a:t>
            </a:r>
            <a:endParaRPr lang="de-DE" dirty="0"/>
          </a:p>
        </p:txBody>
      </p:sp>
      <p:sp>
        <p:nvSpPr>
          <p:cNvPr id="7" name="Rechteck 6"/>
          <p:cNvSpPr/>
          <p:nvPr userDrawn="1"/>
        </p:nvSpPr>
        <p:spPr>
          <a:xfrm>
            <a:off x="419820" y="298121"/>
            <a:ext cx="62196" cy="496869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 userDrawn="1"/>
        </p:nvSpPr>
        <p:spPr>
          <a:xfrm>
            <a:off x="452926" y="6085245"/>
            <a:ext cx="62196" cy="496869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de-DE"/>
          </a:p>
        </p:txBody>
      </p:sp>
      <p:sp>
        <p:nvSpPr>
          <p:cNvPr id="14" name="Textplatzhalt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419820" y="1258734"/>
            <a:ext cx="3887223" cy="4554632"/>
          </a:xfrm>
          <a:ln>
            <a:noFill/>
          </a:ln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 baseline="0"/>
            </a:lvl1pPr>
            <a:lvl2pPr algn="l">
              <a:buNone/>
              <a:defRPr sz="2100"/>
            </a:lvl2pPr>
            <a:lvl3pPr algn="l">
              <a:buNone/>
              <a:defRPr sz="2100"/>
            </a:lvl3pPr>
            <a:lvl4pPr algn="l">
              <a:buNone/>
              <a:defRPr sz="2100"/>
            </a:lvl4pPr>
            <a:lvl5pPr algn="l">
              <a:buNone/>
              <a:defRPr sz="2100"/>
            </a:lvl5pPr>
          </a:lstStyle>
          <a:p>
            <a:pPr lvl="0"/>
            <a:r>
              <a:rPr lang="de-DE" dirty="0" smtClean="0"/>
              <a:t>Inhaltsbereich zweispaltig</a:t>
            </a:r>
          </a:p>
        </p:txBody>
      </p:sp>
      <p:sp>
        <p:nvSpPr>
          <p:cNvPr id="9" name="Textplatzhalt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4726574" y="1258735"/>
            <a:ext cx="3887223" cy="4554632"/>
          </a:xfrm>
          <a:ln>
            <a:noFill/>
          </a:ln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 baseline="0"/>
            </a:lvl1pPr>
            <a:lvl2pPr algn="l">
              <a:buNone/>
              <a:defRPr sz="2100"/>
            </a:lvl2pPr>
            <a:lvl3pPr algn="l">
              <a:buNone/>
              <a:defRPr sz="2100"/>
            </a:lvl3pPr>
            <a:lvl4pPr algn="l">
              <a:buNone/>
              <a:defRPr sz="2100"/>
            </a:lvl4pPr>
            <a:lvl5pPr algn="l">
              <a:buNone/>
              <a:defRPr sz="2100"/>
            </a:lvl5pPr>
          </a:lstStyle>
          <a:p>
            <a:pPr lvl="0"/>
            <a:r>
              <a:rPr lang="de-DE" dirty="0" smtClean="0"/>
              <a:t>Inhaltsbereich zweispaltig</a:t>
            </a:r>
          </a:p>
        </p:txBody>
      </p:sp>
      <p:sp>
        <p:nvSpPr>
          <p:cNvPr id="8" name="Datumsplatzhalter 7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r>
              <a:rPr lang="de-DE" dirty="0" smtClean="0"/>
              <a:t>CESS - 20 </a:t>
            </a:r>
            <a:r>
              <a:rPr lang="de-DE" dirty="0" err="1" smtClean="0"/>
              <a:t>October</a:t>
            </a:r>
            <a:r>
              <a:rPr lang="de-DE" dirty="0" smtClean="0"/>
              <a:t> 2016</a:t>
            </a:r>
            <a:endParaRPr lang="de-DE" dirty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r>
              <a:rPr lang="de-DE" dirty="0" smtClean="0"/>
              <a:t>Page </a:t>
            </a:r>
            <a:fld id="{795659D1-D435-4DC4-B545-657E7139435F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2" name="Fußzeilenplatzhalter 11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 dirty="0" smtClean="0"/>
              <a:t>Capturing Depositors’ Expectations with Google Data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zweispaltig mit Fließtext und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88464" y="257389"/>
            <a:ext cx="8111595" cy="652582"/>
          </a:xfrm>
        </p:spPr>
        <p:txBody>
          <a:bodyPr>
            <a:noAutofit/>
          </a:bodyPr>
          <a:lstStyle>
            <a:lvl1pPr algn="l">
              <a:lnSpc>
                <a:spcPts val="2040"/>
              </a:lnSpc>
              <a:defRPr sz="2000" b="1"/>
            </a:lvl1pPr>
          </a:lstStyle>
          <a:p>
            <a:r>
              <a:rPr lang="de-DE" dirty="0" smtClean="0"/>
              <a:t>Präsentationsvorlage</a:t>
            </a:r>
            <a:br>
              <a:rPr lang="de-DE" dirty="0" smtClean="0"/>
            </a:br>
            <a:r>
              <a:rPr lang="de-DE" dirty="0" smtClean="0"/>
              <a:t>Inhaltsfolie mit 2 Spalten (Fließtext/Aufzählungsebenen)</a:t>
            </a:r>
            <a:endParaRPr lang="de-DE" dirty="0"/>
          </a:p>
        </p:txBody>
      </p:sp>
      <p:sp>
        <p:nvSpPr>
          <p:cNvPr id="7" name="Rechteck 6"/>
          <p:cNvSpPr/>
          <p:nvPr userDrawn="1"/>
        </p:nvSpPr>
        <p:spPr>
          <a:xfrm>
            <a:off x="419820" y="298121"/>
            <a:ext cx="62196" cy="496869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 userDrawn="1"/>
        </p:nvSpPr>
        <p:spPr>
          <a:xfrm>
            <a:off x="452926" y="6085245"/>
            <a:ext cx="62196" cy="496869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de-DE"/>
          </a:p>
        </p:txBody>
      </p:sp>
      <p:sp>
        <p:nvSpPr>
          <p:cNvPr id="19" name="Textplatzhalter 18"/>
          <p:cNvSpPr>
            <a:spLocks noGrp="1"/>
          </p:cNvSpPr>
          <p:nvPr>
            <p:ph type="body" sz="quarter" idx="15" hasCustomPrompt="1"/>
          </p:nvPr>
        </p:nvSpPr>
        <p:spPr>
          <a:xfrm>
            <a:off x="419820" y="1258735"/>
            <a:ext cx="3887223" cy="4554632"/>
          </a:xfrm>
        </p:spPr>
        <p:txBody>
          <a:bodyPr/>
          <a:lstStyle>
            <a:lvl1pPr marL="0" indent="0">
              <a:spcBef>
                <a:spcPts val="443"/>
              </a:spcBef>
              <a:buFont typeface="Arial" pitchFamily="34" charset="0"/>
              <a:buNone/>
              <a:defRPr sz="1800" baseline="0"/>
            </a:lvl1pPr>
            <a:lvl2pPr marL="0" indent="0">
              <a:spcBef>
                <a:spcPts val="443"/>
              </a:spcBef>
              <a:buFont typeface="Arial" pitchFamily="34" charset="0"/>
              <a:buNone/>
              <a:defRPr sz="1800"/>
            </a:lvl2pPr>
            <a:lvl3pPr marL="0" indent="0">
              <a:spcBef>
                <a:spcPts val="443"/>
              </a:spcBef>
              <a:buFont typeface="Arial" pitchFamily="34" charset="0"/>
              <a:buNone/>
              <a:defRPr sz="1800"/>
            </a:lvl3pPr>
            <a:lvl4pPr marL="0" indent="0">
              <a:buFont typeface="Symbol" pitchFamily="18" charset="2"/>
              <a:buNone/>
              <a:defRPr/>
            </a:lvl4pPr>
            <a:lvl5pPr marL="0" indent="0">
              <a:buNone/>
              <a:defRPr/>
            </a:lvl5pPr>
            <a:lvl6pPr marL="0" indent="0">
              <a:buNone/>
              <a:defRPr/>
            </a:lvl6pPr>
          </a:lstStyle>
          <a:p>
            <a:pPr lvl="0"/>
            <a:r>
              <a:rPr lang="de-DE" dirty="0" smtClean="0"/>
              <a:t>Inhaltsbereich zweispaltig mit Fließtext</a:t>
            </a:r>
          </a:p>
        </p:txBody>
      </p:sp>
      <p:sp>
        <p:nvSpPr>
          <p:cNvPr id="9" name="Textplatzhalter 18"/>
          <p:cNvSpPr>
            <a:spLocks noGrp="1"/>
          </p:cNvSpPr>
          <p:nvPr>
            <p:ph type="body" sz="quarter" idx="16" hasCustomPrompt="1"/>
          </p:nvPr>
        </p:nvSpPr>
        <p:spPr>
          <a:xfrm>
            <a:off x="4726862" y="1258735"/>
            <a:ext cx="3887223" cy="4554632"/>
          </a:xfrm>
        </p:spPr>
        <p:txBody>
          <a:bodyPr/>
          <a:lstStyle>
            <a:lvl1pPr marL="159660" indent="-159660">
              <a:spcBef>
                <a:spcPts val="443"/>
              </a:spcBef>
              <a:buFont typeface="Arial" pitchFamily="34" charset="0"/>
              <a:buChar char="−"/>
              <a:defRPr sz="1800" baseline="0"/>
            </a:lvl1pPr>
            <a:lvl2pPr marL="319320" indent="-159660">
              <a:spcBef>
                <a:spcPts val="443"/>
              </a:spcBef>
              <a:buFont typeface="Arial" pitchFamily="34" charset="0"/>
              <a:buChar char="•"/>
              <a:defRPr sz="1800"/>
            </a:lvl2pPr>
            <a:lvl3pPr marL="478980" indent="-159660">
              <a:spcBef>
                <a:spcPts val="443"/>
              </a:spcBef>
              <a:buFont typeface="Arial" pitchFamily="34" charset="0"/>
              <a:buChar char="∙"/>
              <a:defRPr sz="1800"/>
            </a:lvl3pPr>
            <a:lvl4pPr marL="666000" indent="-198000">
              <a:buFont typeface="Symbol" pitchFamily="18" charset="2"/>
              <a:buChar char="-"/>
              <a:defRPr/>
            </a:lvl4pPr>
          </a:lstStyle>
          <a:p>
            <a:pPr lvl="0"/>
            <a:r>
              <a:rPr lang="de-DE" dirty="0" smtClean="0"/>
              <a:t>Erste Ebene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  <a:p>
            <a:pPr lvl="5"/>
            <a:r>
              <a:rPr lang="de-DE" dirty="0" smtClean="0"/>
              <a:t>Sechste Ebene</a:t>
            </a:r>
          </a:p>
        </p:txBody>
      </p:sp>
      <p:sp>
        <p:nvSpPr>
          <p:cNvPr id="8" name="Datumsplatzhalter 7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r>
              <a:rPr lang="de-DE" dirty="0" smtClean="0"/>
              <a:t>CESS - 20 </a:t>
            </a:r>
            <a:r>
              <a:rPr lang="de-DE" dirty="0" err="1" smtClean="0"/>
              <a:t>October</a:t>
            </a:r>
            <a:r>
              <a:rPr lang="de-DE" dirty="0" smtClean="0"/>
              <a:t> 2016</a:t>
            </a:r>
            <a:endParaRPr lang="de-DE" dirty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r>
              <a:rPr lang="de-DE" dirty="0" smtClean="0"/>
              <a:t>Page </a:t>
            </a:r>
            <a:fld id="{795659D1-D435-4DC4-B545-657E7139435F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2" name="Fußzeilenplatzhalter 11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 dirty="0" smtClean="0"/>
              <a:t>Capturing Depositors’ Expectations with Google Data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zweispaltig mit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88464" y="257389"/>
            <a:ext cx="8111595" cy="652582"/>
          </a:xfrm>
        </p:spPr>
        <p:txBody>
          <a:bodyPr>
            <a:noAutofit/>
          </a:bodyPr>
          <a:lstStyle>
            <a:lvl1pPr algn="l">
              <a:lnSpc>
                <a:spcPts val="2040"/>
              </a:lnSpc>
              <a:defRPr sz="2000" b="1"/>
            </a:lvl1pPr>
          </a:lstStyle>
          <a:p>
            <a:r>
              <a:rPr lang="de-DE" dirty="0" smtClean="0"/>
              <a:t>Präsentationsvorlage</a:t>
            </a:r>
            <a:br>
              <a:rPr lang="de-DE" dirty="0" smtClean="0"/>
            </a:br>
            <a:r>
              <a:rPr lang="de-DE" dirty="0" smtClean="0"/>
              <a:t>Inhaltsfolie mit 2 Spalten und Aufzählungsebenen</a:t>
            </a:r>
            <a:endParaRPr lang="de-DE" dirty="0"/>
          </a:p>
        </p:txBody>
      </p:sp>
      <p:sp>
        <p:nvSpPr>
          <p:cNvPr id="7" name="Rechteck 6"/>
          <p:cNvSpPr/>
          <p:nvPr userDrawn="1"/>
        </p:nvSpPr>
        <p:spPr>
          <a:xfrm>
            <a:off x="419820" y="298121"/>
            <a:ext cx="62196" cy="496869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 userDrawn="1"/>
        </p:nvSpPr>
        <p:spPr>
          <a:xfrm>
            <a:off x="452926" y="6085245"/>
            <a:ext cx="62196" cy="496869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de-DE"/>
          </a:p>
        </p:txBody>
      </p:sp>
      <p:sp>
        <p:nvSpPr>
          <p:cNvPr id="19" name="Textplatzhalter 18"/>
          <p:cNvSpPr>
            <a:spLocks noGrp="1"/>
          </p:cNvSpPr>
          <p:nvPr>
            <p:ph type="body" sz="quarter" idx="15" hasCustomPrompt="1"/>
          </p:nvPr>
        </p:nvSpPr>
        <p:spPr>
          <a:xfrm>
            <a:off x="419820" y="1258735"/>
            <a:ext cx="3887223" cy="4554632"/>
          </a:xfrm>
        </p:spPr>
        <p:txBody>
          <a:bodyPr/>
          <a:lstStyle>
            <a:lvl1pPr marL="159660" indent="-159660">
              <a:spcBef>
                <a:spcPts val="443"/>
              </a:spcBef>
              <a:buFont typeface="Arial" pitchFamily="34" charset="0"/>
              <a:buChar char="−"/>
              <a:defRPr sz="1800" baseline="0"/>
            </a:lvl1pPr>
            <a:lvl2pPr marL="319320" indent="-159660">
              <a:spcBef>
                <a:spcPts val="443"/>
              </a:spcBef>
              <a:buFont typeface="Arial" pitchFamily="34" charset="0"/>
              <a:buChar char="•"/>
              <a:defRPr sz="1800"/>
            </a:lvl2pPr>
            <a:lvl3pPr marL="478980" indent="-159660">
              <a:spcBef>
                <a:spcPts val="443"/>
              </a:spcBef>
              <a:buFont typeface="Arial" pitchFamily="34" charset="0"/>
              <a:buChar char="∙"/>
              <a:defRPr sz="1800"/>
            </a:lvl3pPr>
            <a:lvl4pPr>
              <a:buFont typeface="Symbol" pitchFamily="18" charset="2"/>
              <a:buChar char="-"/>
              <a:defRPr/>
            </a:lvl4pPr>
          </a:lstStyle>
          <a:p>
            <a:pPr lvl="0"/>
            <a:r>
              <a:rPr lang="de-DE" dirty="0" smtClean="0"/>
              <a:t>Erste Ebene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  <a:p>
            <a:pPr lvl="5"/>
            <a:r>
              <a:rPr lang="de-DE" dirty="0" smtClean="0"/>
              <a:t>Sechste Ebene</a:t>
            </a:r>
          </a:p>
        </p:txBody>
      </p:sp>
      <p:sp>
        <p:nvSpPr>
          <p:cNvPr id="9" name="Textplatzhalter 18"/>
          <p:cNvSpPr>
            <a:spLocks noGrp="1"/>
          </p:cNvSpPr>
          <p:nvPr>
            <p:ph type="body" sz="quarter" idx="16" hasCustomPrompt="1"/>
          </p:nvPr>
        </p:nvSpPr>
        <p:spPr>
          <a:xfrm>
            <a:off x="4726862" y="1258735"/>
            <a:ext cx="3887223" cy="4554632"/>
          </a:xfrm>
        </p:spPr>
        <p:txBody>
          <a:bodyPr/>
          <a:lstStyle>
            <a:lvl1pPr marL="159660" indent="-159660">
              <a:spcBef>
                <a:spcPts val="443"/>
              </a:spcBef>
              <a:buFont typeface="Arial" pitchFamily="34" charset="0"/>
              <a:buChar char="−"/>
              <a:defRPr sz="1800" baseline="0"/>
            </a:lvl1pPr>
            <a:lvl2pPr marL="319320" indent="-159660">
              <a:spcBef>
                <a:spcPts val="443"/>
              </a:spcBef>
              <a:buFont typeface="Arial" pitchFamily="34" charset="0"/>
              <a:buChar char="•"/>
              <a:defRPr sz="1800"/>
            </a:lvl2pPr>
            <a:lvl3pPr marL="478980" indent="-159660">
              <a:spcBef>
                <a:spcPts val="443"/>
              </a:spcBef>
              <a:buFont typeface="Arial" pitchFamily="34" charset="0"/>
              <a:buChar char="∙"/>
              <a:defRPr sz="1800"/>
            </a:lvl3pPr>
            <a:lvl4pPr marL="666000" indent="-198000">
              <a:buFont typeface="Symbol" pitchFamily="18" charset="2"/>
              <a:buChar char="-"/>
              <a:defRPr/>
            </a:lvl4pPr>
          </a:lstStyle>
          <a:p>
            <a:pPr lvl="0"/>
            <a:r>
              <a:rPr lang="de-DE" dirty="0" smtClean="0"/>
              <a:t>Erste Ebene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  <a:p>
            <a:pPr lvl="5"/>
            <a:r>
              <a:rPr lang="de-DE" dirty="0" smtClean="0"/>
              <a:t>Sechste Ebene</a:t>
            </a:r>
          </a:p>
        </p:txBody>
      </p:sp>
      <p:sp>
        <p:nvSpPr>
          <p:cNvPr id="8" name="Datumsplatzhalter 7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r>
              <a:rPr lang="de-DE" dirty="0" smtClean="0"/>
              <a:t>CESS - 20 </a:t>
            </a:r>
            <a:r>
              <a:rPr lang="de-DE" dirty="0" err="1" smtClean="0"/>
              <a:t>October</a:t>
            </a:r>
            <a:r>
              <a:rPr lang="de-DE" dirty="0" smtClean="0"/>
              <a:t> 2016</a:t>
            </a:r>
            <a:endParaRPr lang="de-DE" dirty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r>
              <a:rPr lang="de-DE" dirty="0" smtClean="0"/>
              <a:t>Page </a:t>
            </a:r>
            <a:fld id="{795659D1-D435-4DC4-B545-657E7139435F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2" name="Fußzeilenplatzhalter 11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 dirty="0" smtClean="0"/>
              <a:t>Capturing Depositors’ Expectations with Google Data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inks mit Fließtext und Bild/Grafik, zwei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88464" y="257389"/>
            <a:ext cx="8111595" cy="652582"/>
          </a:xfrm>
        </p:spPr>
        <p:txBody>
          <a:bodyPr>
            <a:noAutofit/>
          </a:bodyPr>
          <a:lstStyle>
            <a:lvl1pPr algn="l">
              <a:lnSpc>
                <a:spcPts val="2040"/>
              </a:lnSpc>
              <a:defRPr sz="2000" b="1"/>
            </a:lvl1pPr>
          </a:lstStyle>
          <a:p>
            <a:r>
              <a:rPr lang="de-DE" dirty="0" smtClean="0"/>
              <a:t>Präsentationsvorlage</a:t>
            </a:r>
            <a:br>
              <a:rPr lang="de-DE" dirty="0" smtClean="0"/>
            </a:br>
            <a:r>
              <a:rPr lang="de-DE" dirty="0" smtClean="0"/>
              <a:t>Inhaltsfolie mit 2 Spalten (Fließtext und Bild/Grafik)</a:t>
            </a:r>
            <a:endParaRPr lang="de-DE" dirty="0"/>
          </a:p>
        </p:txBody>
      </p:sp>
      <p:sp>
        <p:nvSpPr>
          <p:cNvPr id="7" name="Rechteck 6"/>
          <p:cNvSpPr/>
          <p:nvPr userDrawn="1"/>
        </p:nvSpPr>
        <p:spPr>
          <a:xfrm>
            <a:off x="419820" y="298121"/>
            <a:ext cx="62196" cy="496869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 userDrawn="1"/>
        </p:nvSpPr>
        <p:spPr>
          <a:xfrm>
            <a:off x="452926" y="6085245"/>
            <a:ext cx="62196" cy="496869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de-DE"/>
          </a:p>
        </p:txBody>
      </p:sp>
      <p:sp>
        <p:nvSpPr>
          <p:cNvPr id="14" name="Textplatzhalt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419820" y="1258734"/>
            <a:ext cx="3887223" cy="4554632"/>
          </a:xfrm>
          <a:ln>
            <a:noFill/>
          </a:ln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 baseline="0"/>
            </a:lvl1pPr>
            <a:lvl2pPr algn="l">
              <a:buNone/>
              <a:defRPr sz="2100"/>
            </a:lvl2pPr>
            <a:lvl3pPr algn="l">
              <a:buNone/>
              <a:defRPr sz="2100"/>
            </a:lvl3pPr>
            <a:lvl4pPr algn="l">
              <a:buNone/>
              <a:defRPr sz="2100"/>
            </a:lvl4pPr>
            <a:lvl5pPr algn="l">
              <a:buNone/>
              <a:defRPr sz="2100"/>
            </a:lvl5pPr>
          </a:lstStyle>
          <a:p>
            <a:pPr lvl="0"/>
            <a:r>
              <a:rPr lang="de-DE" dirty="0" smtClean="0"/>
              <a:t>Inhaltsbereich zweispaltig</a:t>
            </a:r>
          </a:p>
        </p:txBody>
      </p:sp>
      <p:sp>
        <p:nvSpPr>
          <p:cNvPr id="16" name="Inhaltsplatzhalter 15"/>
          <p:cNvSpPr>
            <a:spLocks noGrp="1"/>
          </p:cNvSpPr>
          <p:nvPr>
            <p:ph sz="quarter" idx="16" hasCustomPrompt="1"/>
          </p:nvPr>
        </p:nvSpPr>
        <p:spPr>
          <a:xfrm>
            <a:off x="4726862" y="1258735"/>
            <a:ext cx="3887223" cy="4554632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</a:lstStyle>
          <a:p>
            <a:pPr lvl="0"/>
            <a:r>
              <a:rPr lang="de-DE" dirty="0" smtClean="0"/>
              <a:t>Bild/Grafik o. ä. durch Klicken hinzufügen</a:t>
            </a:r>
            <a:endParaRPr lang="de-DE" dirty="0"/>
          </a:p>
        </p:txBody>
      </p:sp>
      <p:sp>
        <p:nvSpPr>
          <p:cNvPr id="8" name="Datumsplatzhalter 7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r>
              <a:rPr lang="de-DE" dirty="0" smtClean="0"/>
              <a:t>CESS - 20 </a:t>
            </a:r>
            <a:r>
              <a:rPr lang="de-DE" dirty="0" err="1" smtClean="0"/>
              <a:t>October</a:t>
            </a:r>
            <a:r>
              <a:rPr lang="de-DE" dirty="0" smtClean="0"/>
              <a:t> 2016</a:t>
            </a:r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r>
              <a:rPr lang="de-DE" dirty="0" smtClean="0"/>
              <a:t>Page </a:t>
            </a:r>
            <a:fld id="{795659D1-D435-4DC4-B545-657E7139435F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0" name="Fußzeilenplatzhalter 9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 dirty="0" smtClean="0"/>
              <a:t>Capturing Depositors’ Expectations with Google Data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inks mit Aufzählung und Bild/Grafik, zwei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88464" y="257389"/>
            <a:ext cx="8111595" cy="652582"/>
          </a:xfrm>
        </p:spPr>
        <p:txBody>
          <a:bodyPr>
            <a:noAutofit/>
          </a:bodyPr>
          <a:lstStyle>
            <a:lvl1pPr algn="l">
              <a:lnSpc>
                <a:spcPts val="2040"/>
              </a:lnSpc>
              <a:defRPr sz="2000" b="1"/>
            </a:lvl1pPr>
          </a:lstStyle>
          <a:p>
            <a:r>
              <a:rPr lang="de-DE" dirty="0" smtClean="0"/>
              <a:t>Präsentationsvorlage</a:t>
            </a:r>
            <a:br>
              <a:rPr lang="de-DE" dirty="0" smtClean="0"/>
            </a:br>
            <a:r>
              <a:rPr lang="de-DE" dirty="0" smtClean="0"/>
              <a:t>Inhaltsfolie mit 2 Spalten (Aufzählungsebenen und Bild/Grafik)</a:t>
            </a:r>
            <a:endParaRPr lang="de-DE" dirty="0"/>
          </a:p>
        </p:txBody>
      </p:sp>
      <p:sp>
        <p:nvSpPr>
          <p:cNvPr id="7" name="Rechteck 6"/>
          <p:cNvSpPr/>
          <p:nvPr userDrawn="1"/>
        </p:nvSpPr>
        <p:spPr>
          <a:xfrm>
            <a:off x="419820" y="298121"/>
            <a:ext cx="62196" cy="496869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 userDrawn="1"/>
        </p:nvSpPr>
        <p:spPr>
          <a:xfrm>
            <a:off x="452926" y="6085245"/>
            <a:ext cx="62196" cy="496869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de-DE"/>
          </a:p>
        </p:txBody>
      </p:sp>
      <p:sp>
        <p:nvSpPr>
          <p:cNvPr id="16" name="Inhaltsplatzhalter 15"/>
          <p:cNvSpPr>
            <a:spLocks noGrp="1"/>
          </p:cNvSpPr>
          <p:nvPr>
            <p:ph sz="quarter" idx="16" hasCustomPrompt="1"/>
          </p:nvPr>
        </p:nvSpPr>
        <p:spPr>
          <a:xfrm>
            <a:off x="4726862" y="1258735"/>
            <a:ext cx="3887223" cy="4554632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</a:lstStyle>
          <a:p>
            <a:pPr lvl="0"/>
            <a:r>
              <a:rPr lang="de-DE" dirty="0" smtClean="0"/>
              <a:t>Bild/Grafik o. ä. durch Klicken hinzufügen</a:t>
            </a:r>
            <a:endParaRPr lang="de-DE" dirty="0"/>
          </a:p>
        </p:txBody>
      </p:sp>
      <p:sp>
        <p:nvSpPr>
          <p:cNvPr id="15" name="Textplatzhalter 18"/>
          <p:cNvSpPr>
            <a:spLocks noGrp="1"/>
          </p:cNvSpPr>
          <p:nvPr>
            <p:ph type="body" sz="quarter" idx="17" hasCustomPrompt="1"/>
          </p:nvPr>
        </p:nvSpPr>
        <p:spPr>
          <a:xfrm>
            <a:off x="419820" y="1258735"/>
            <a:ext cx="3887223" cy="4554632"/>
          </a:xfrm>
        </p:spPr>
        <p:txBody>
          <a:bodyPr/>
          <a:lstStyle>
            <a:lvl1pPr marL="159660" indent="-159660">
              <a:spcBef>
                <a:spcPts val="443"/>
              </a:spcBef>
              <a:buFont typeface="Arial" pitchFamily="34" charset="0"/>
              <a:buChar char="−"/>
              <a:defRPr sz="1800" baseline="0"/>
            </a:lvl1pPr>
            <a:lvl2pPr marL="319320" indent="-159660">
              <a:spcBef>
                <a:spcPts val="443"/>
              </a:spcBef>
              <a:buFont typeface="Arial" pitchFamily="34" charset="0"/>
              <a:buChar char="•"/>
              <a:defRPr sz="1800"/>
            </a:lvl2pPr>
            <a:lvl3pPr marL="478980" indent="-159660">
              <a:spcBef>
                <a:spcPts val="443"/>
              </a:spcBef>
              <a:buFont typeface="Arial" pitchFamily="34" charset="0"/>
              <a:buChar char="∙"/>
              <a:defRPr sz="1800"/>
            </a:lvl3pPr>
            <a:lvl4pPr>
              <a:buFont typeface="Symbol" pitchFamily="18" charset="2"/>
              <a:buChar char="-"/>
              <a:defRPr/>
            </a:lvl4pPr>
          </a:lstStyle>
          <a:p>
            <a:pPr lvl="0"/>
            <a:r>
              <a:rPr lang="de-DE" dirty="0" smtClean="0"/>
              <a:t>Erste Ebene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  <a:p>
            <a:pPr lvl="5"/>
            <a:r>
              <a:rPr lang="de-DE" dirty="0" smtClean="0"/>
              <a:t>Sechste Ebene</a:t>
            </a:r>
          </a:p>
        </p:txBody>
      </p:sp>
      <p:sp>
        <p:nvSpPr>
          <p:cNvPr id="8" name="Datumsplatzhalter 7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r>
              <a:rPr lang="de-DE" dirty="0" smtClean="0"/>
              <a:t>CESS - 20 </a:t>
            </a:r>
            <a:r>
              <a:rPr lang="de-DE" dirty="0" err="1" smtClean="0"/>
              <a:t>October</a:t>
            </a:r>
            <a:r>
              <a:rPr lang="de-DE" dirty="0" smtClean="0"/>
              <a:t> 2016</a:t>
            </a:r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de-DE" dirty="0" smtClean="0"/>
              <a:t>Page </a:t>
            </a:r>
            <a:fld id="{795659D1-D435-4DC4-B545-657E7139435F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0" name="Fußzeilenplatzhalter 9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 dirty="0" smtClean="0"/>
              <a:t>Capturing Depositors’ Expectations with Google Data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rechts mit Fließtext und Bild/Grafik, zwei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88464" y="257389"/>
            <a:ext cx="8111595" cy="652582"/>
          </a:xfrm>
        </p:spPr>
        <p:txBody>
          <a:bodyPr>
            <a:noAutofit/>
          </a:bodyPr>
          <a:lstStyle>
            <a:lvl1pPr algn="l">
              <a:lnSpc>
                <a:spcPts val="2040"/>
              </a:lnSpc>
              <a:defRPr sz="2000" b="1"/>
            </a:lvl1pPr>
          </a:lstStyle>
          <a:p>
            <a:r>
              <a:rPr lang="de-DE" dirty="0" smtClean="0"/>
              <a:t>Präsentationsvorlage</a:t>
            </a:r>
            <a:br>
              <a:rPr lang="de-DE" dirty="0" smtClean="0"/>
            </a:br>
            <a:r>
              <a:rPr lang="de-DE" dirty="0" smtClean="0"/>
              <a:t>Inhaltsfolie mit 2 Spalten (Bild/Grafik und Fließtext)</a:t>
            </a:r>
            <a:endParaRPr lang="de-DE" dirty="0"/>
          </a:p>
        </p:txBody>
      </p:sp>
      <p:sp>
        <p:nvSpPr>
          <p:cNvPr id="7" name="Rechteck 6"/>
          <p:cNvSpPr/>
          <p:nvPr userDrawn="1"/>
        </p:nvSpPr>
        <p:spPr>
          <a:xfrm>
            <a:off x="419820" y="298121"/>
            <a:ext cx="62196" cy="496869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 userDrawn="1"/>
        </p:nvSpPr>
        <p:spPr>
          <a:xfrm>
            <a:off x="452926" y="6085245"/>
            <a:ext cx="62196" cy="496869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de-DE"/>
          </a:p>
        </p:txBody>
      </p:sp>
      <p:sp>
        <p:nvSpPr>
          <p:cNvPr id="16" name="Inhaltsplatzhalter 15"/>
          <p:cNvSpPr>
            <a:spLocks noGrp="1"/>
          </p:cNvSpPr>
          <p:nvPr>
            <p:ph sz="quarter" idx="16" hasCustomPrompt="1"/>
          </p:nvPr>
        </p:nvSpPr>
        <p:spPr>
          <a:xfrm>
            <a:off x="419820" y="1258735"/>
            <a:ext cx="3887223" cy="4554632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</a:lstStyle>
          <a:p>
            <a:pPr lvl="0"/>
            <a:r>
              <a:rPr lang="de-DE" dirty="0" smtClean="0"/>
              <a:t>Bild/Grafik o. ä. durch Klicken hinzufügen</a:t>
            </a:r>
            <a:endParaRPr lang="de-DE" dirty="0"/>
          </a:p>
        </p:txBody>
      </p:sp>
      <p:sp>
        <p:nvSpPr>
          <p:cNvPr id="18" name="Textplatzhalt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4726862" y="1258735"/>
            <a:ext cx="3887223" cy="4554632"/>
          </a:xfrm>
          <a:ln>
            <a:noFill/>
          </a:ln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 baseline="0"/>
            </a:lvl1pPr>
            <a:lvl2pPr algn="l">
              <a:buNone/>
              <a:defRPr sz="2100"/>
            </a:lvl2pPr>
            <a:lvl3pPr algn="l">
              <a:buNone/>
              <a:defRPr sz="2100"/>
            </a:lvl3pPr>
            <a:lvl4pPr algn="l">
              <a:buNone/>
              <a:defRPr sz="2100"/>
            </a:lvl4pPr>
            <a:lvl5pPr algn="l">
              <a:buNone/>
              <a:defRPr sz="2100"/>
            </a:lvl5pPr>
          </a:lstStyle>
          <a:p>
            <a:pPr lvl="0"/>
            <a:r>
              <a:rPr lang="de-DE" dirty="0" smtClean="0"/>
              <a:t>Inhaltsbereich zweispaltig und Fließtext</a:t>
            </a:r>
          </a:p>
        </p:txBody>
      </p:sp>
      <p:sp>
        <p:nvSpPr>
          <p:cNvPr id="8" name="Datumsplatzhalter 7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r>
              <a:rPr lang="de-DE" dirty="0" smtClean="0"/>
              <a:t>CESS - 20 </a:t>
            </a:r>
            <a:r>
              <a:rPr lang="de-DE" dirty="0" err="1" smtClean="0"/>
              <a:t>October</a:t>
            </a:r>
            <a:r>
              <a:rPr lang="de-DE" dirty="0" smtClean="0"/>
              <a:t> 2016</a:t>
            </a:r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r>
              <a:rPr lang="de-DE" dirty="0" smtClean="0"/>
              <a:t>Page </a:t>
            </a:r>
            <a:fld id="{795659D1-D435-4DC4-B545-657E7139435F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0" name="Fußzeilenplatzhalter 9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 dirty="0" smtClean="0"/>
              <a:t>Capturing Depositors’ Expectations with Google Data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rechts mit Aufzählung und Bild/Grafik, zwei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88464" y="257389"/>
            <a:ext cx="8111595" cy="652582"/>
          </a:xfrm>
        </p:spPr>
        <p:txBody>
          <a:bodyPr>
            <a:noAutofit/>
          </a:bodyPr>
          <a:lstStyle>
            <a:lvl1pPr algn="l">
              <a:lnSpc>
                <a:spcPts val="2040"/>
              </a:lnSpc>
              <a:defRPr sz="2000" b="1"/>
            </a:lvl1pPr>
          </a:lstStyle>
          <a:p>
            <a:r>
              <a:rPr lang="de-DE" dirty="0" smtClean="0"/>
              <a:t>Präsentationsvorlage</a:t>
            </a:r>
            <a:br>
              <a:rPr lang="de-DE" dirty="0" smtClean="0"/>
            </a:br>
            <a:r>
              <a:rPr lang="de-DE" dirty="0" smtClean="0"/>
              <a:t>Inhaltsfolie mit 2 Spalten (Bild/Grafik und Aufzählungsebenen)</a:t>
            </a:r>
            <a:endParaRPr lang="de-DE" dirty="0"/>
          </a:p>
        </p:txBody>
      </p:sp>
      <p:sp>
        <p:nvSpPr>
          <p:cNvPr id="7" name="Rechteck 6"/>
          <p:cNvSpPr/>
          <p:nvPr userDrawn="1"/>
        </p:nvSpPr>
        <p:spPr>
          <a:xfrm>
            <a:off x="419820" y="298121"/>
            <a:ext cx="62196" cy="496869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 userDrawn="1"/>
        </p:nvSpPr>
        <p:spPr>
          <a:xfrm>
            <a:off x="452926" y="6085245"/>
            <a:ext cx="62196" cy="496869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de-DE"/>
          </a:p>
        </p:txBody>
      </p:sp>
      <p:sp>
        <p:nvSpPr>
          <p:cNvPr id="16" name="Inhaltsplatzhalter 15"/>
          <p:cNvSpPr>
            <a:spLocks noGrp="1"/>
          </p:cNvSpPr>
          <p:nvPr>
            <p:ph sz="quarter" idx="16" hasCustomPrompt="1"/>
          </p:nvPr>
        </p:nvSpPr>
        <p:spPr>
          <a:xfrm>
            <a:off x="419820" y="1258735"/>
            <a:ext cx="3887223" cy="4554632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</a:lstStyle>
          <a:p>
            <a:pPr lvl="0"/>
            <a:r>
              <a:rPr lang="de-DE" dirty="0" smtClean="0"/>
              <a:t>Bild/Grafik o. ä. durch Klicken hinzufügen</a:t>
            </a:r>
            <a:endParaRPr lang="de-DE" dirty="0"/>
          </a:p>
        </p:txBody>
      </p:sp>
      <p:sp>
        <p:nvSpPr>
          <p:cNvPr id="14" name="Textplatzhalter 18"/>
          <p:cNvSpPr>
            <a:spLocks noGrp="1"/>
          </p:cNvSpPr>
          <p:nvPr>
            <p:ph type="body" sz="quarter" idx="15" hasCustomPrompt="1"/>
          </p:nvPr>
        </p:nvSpPr>
        <p:spPr>
          <a:xfrm>
            <a:off x="4726862" y="1258735"/>
            <a:ext cx="3887223" cy="4554632"/>
          </a:xfrm>
        </p:spPr>
        <p:txBody>
          <a:bodyPr/>
          <a:lstStyle>
            <a:lvl1pPr marL="159660" indent="-159660">
              <a:spcBef>
                <a:spcPts val="443"/>
              </a:spcBef>
              <a:buFont typeface="Arial" pitchFamily="34" charset="0"/>
              <a:buChar char="−"/>
              <a:defRPr sz="1800" baseline="0"/>
            </a:lvl1pPr>
            <a:lvl2pPr marL="319320" indent="-159660">
              <a:spcBef>
                <a:spcPts val="443"/>
              </a:spcBef>
              <a:buFont typeface="Arial" pitchFamily="34" charset="0"/>
              <a:buChar char="•"/>
              <a:defRPr sz="1800"/>
            </a:lvl2pPr>
            <a:lvl3pPr marL="478980" indent="-159660">
              <a:spcBef>
                <a:spcPts val="443"/>
              </a:spcBef>
              <a:buFont typeface="Arial" pitchFamily="34" charset="0"/>
              <a:buChar char="∙"/>
              <a:defRPr sz="1800"/>
            </a:lvl3pPr>
            <a:lvl4pPr>
              <a:buFont typeface="Symbol" pitchFamily="18" charset="2"/>
              <a:buChar char="-"/>
              <a:defRPr/>
            </a:lvl4pPr>
          </a:lstStyle>
          <a:p>
            <a:pPr lvl="0"/>
            <a:r>
              <a:rPr lang="de-DE" dirty="0" smtClean="0"/>
              <a:t>Erste Ebene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  <a:p>
            <a:pPr lvl="5"/>
            <a:r>
              <a:rPr lang="de-DE" dirty="0" smtClean="0"/>
              <a:t>Sechste Ebene</a:t>
            </a:r>
          </a:p>
        </p:txBody>
      </p:sp>
      <p:sp>
        <p:nvSpPr>
          <p:cNvPr id="8" name="Datumsplatzhalter 7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r>
              <a:rPr lang="de-DE" dirty="0" smtClean="0"/>
              <a:t>CESS - 20 </a:t>
            </a:r>
            <a:r>
              <a:rPr lang="de-DE" dirty="0" err="1" smtClean="0"/>
              <a:t>October</a:t>
            </a:r>
            <a:r>
              <a:rPr lang="de-DE" dirty="0" smtClean="0"/>
              <a:t> 2016</a:t>
            </a:r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r>
              <a:rPr lang="de-DE" dirty="0" smtClean="0"/>
              <a:t>Page </a:t>
            </a:r>
            <a:fld id="{795659D1-D435-4DC4-B545-657E7139435F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0" name="Fußzeilenplatzhalter 9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 dirty="0" smtClean="0"/>
              <a:t>Capturing Depositors’ Expectations with Google Data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dreispaltig mit Fließ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88464" y="257389"/>
            <a:ext cx="8111595" cy="652582"/>
          </a:xfrm>
        </p:spPr>
        <p:txBody>
          <a:bodyPr>
            <a:noAutofit/>
          </a:bodyPr>
          <a:lstStyle>
            <a:lvl1pPr algn="l">
              <a:lnSpc>
                <a:spcPts val="2040"/>
              </a:lnSpc>
              <a:defRPr sz="2000" b="1"/>
            </a:lvl1pPr>
          </a:lstStyle>
          <a:p>
            <a:r>
              <a:rPr lang="de-DE" dirty="0" smtClean="0"/>
              <a:t>Präsentationsvorlage</a:t>
            </a:r>
            <a:br>
              <a:rPr lang="de-DE" dirty="0" smtClean="0"/>
            </a:br>
            <a:r>
              <a:rPr lang="de-DE" dirty="0" smtClean="0"/>
              <a:t>Inhaltsfolie mit 3 Spalten und Fließtext</a:t>
            </a:r>
            <a:endParaRPr lang="de-DE" dirty="0"/>
          </a:p>
        </p:txBody>
      </p:sp>
      <p:sp>
        <p:nvSpPr>
          <p:cNvPr id="7" name="Rechteck 6"/>
          <p:cNvSpPr/>
          <p:nvPr userDrawn="1"/>
        </p:nvSpPr>
        <p:spPr>
          <a:xfrm>
            <a:off x="419820" y="298121"/>
            <a:ext cx="62196" cy="496869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 userDrawn="1"/>
        </p:nvSpPr>
        <p:spPr>
          <a:xfrm>
            <a:off x="452926" y="6085245"/>
            <a:ext cx="62196" cy="496869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de-DE"/>
          </a:p>
        </p:txBody>
      </p:sp>
      <p:sp>
        <p:nvSpPr>
          <p:cNvPr id="14" name="Textplatzhalt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419820" y="1258734"/>
            <a:ext cx="3887223" cy="2153099"/>
          </a:xfrm>
          <a:ln>
            <a:noFill/>
          </a:ln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600" baseline="0"/>
            </a:lvl1pPr>
            <a:lvl2pPr algn="l">
              <a:buNone/>
              <a:defRPr sz="2100"/>
            </a:lvl2pPr>
            <a:lvl3pPr algn="l">
              <a:buNone/>
              <a:defRPr sz="2100"/>
            </a:lvl3pPr>
            <a:lvl4pPr algn="l">
              <a:buNone/>
              <a:defRPr sz="2100"/>
            </a:lvl4pPr>
            <a:lvl5pPr algn="l">
              <a:buNone/>
              <a:defRPr sz="2100"/>
            </a:lvl5pPr>
          </a:lstStyle>
          <a:p>
            <a:pPr lvl="0"/>
            <a:r>
              <a:rPr lang="de-DE" dirty="0" smtClean="0"/>
              <a:t>Inhaltsbereich dreispaltig</a:t>
            </a:r>
          </a:p>
        </p:txBody>
      </p:sp>
      <p:sp>
        <p:nvSpPr>
          <p:cNvPr id="9" name="Textplatzhalt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4726574" y="1258735"/>
            <a:ext cx="3887223" cy="2153099"/>
          </a:xfrm>
          <a:ln>
            <a:noFill/>
          </a:ln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600" baseline="0"/>
            </a:lvl1pPr>
            <a:lvl2pPr algn="l">
              <a:buNone/>
              <a:defRPr sz="2100"/>
            </a:lvl2pPr>
            <a:lvl3pPr algn="l">
              <a:buNone/>
              <a:defRPr sz="2100"/>
            </a:lvl3pPr>
            <a:lvl4pPr algn="l">
              <a:buNone/>
              <a:defRPr sz="2100"/>
            </a:lvl4pPr>
            <a:lvl5pPr algn="l">
              <a:buNone/>
              <a:defRPr sz="2100"/>
            </a:lvl5pPr>
          </a:lstStyle>
          <a:p>
            <a:pPr lvl="0"/>
            <a:r>
              <a:rPr lang="de-DE" dirty="0" smtClean="0"/>
              <a:t>Inhaltsbereich dreispaltig</a:t>
            </a:r>
          </a:p>
        </p:txBody>
      </p:sp>
      <p:sp>
        <p:nvSpPr>
          <p:cNvPr id="8" name="Datumsplatzhalter 7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r>
              <a:rPr lang="de-DE" dirty="0" smtClean="0"/>
              <a:t>CESS - 20 </a:t>
            </a:r>
            <a:r>
              <a:rPr lang="de-DE" dirty="0" err="1" smtClean="0"/>
              <a:t>October</a:t>
            </a:r>
            <a:r>
              <a:rPr lang="de-DE" dirty="0" smtClean="0"/>
              <a:t> 2016</a:t>
            </a:r>
            <a:endParaRPr lang="de-DE" dirty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r>
              <a:rPr lang="de-DE" dirty="0" smtClean="0"/>
              <a:t>Page </a:t>
            </a:r>
            <a:fld id="{795659D1-D435-4DC4-B545-657E7139435F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2" name="Fußzeilenplatzhalter 11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 dirty="0" smtClean="0"/>
              <a:t>Capturing Depositors’ Expectations with Google Data</a:t>
            </a:r>
            <a:endParaRPr lang="de-DE" dirty="0"/>
          </a:p>
        </p:txBody>
      </p:sp>
      <p:sp>
        <p:nvSpPr>
          <p:cNvPr id="13" name="Textplatzhalter 13"/>
          <p:cNvSpPr>
            <a:spLocks noGrp="1"/>
          </p:cNvSpPr>
          <p:nvPr>
            <p:ph type="body" sz="quarter" idx="20" hasCustomPrompt="1"/>
          </p:nvPr>
        </p:nvSpPr>
        <p:spPr>
          <a:xfrm>
            <a:off x="419820" y="3545300"/>
            <a:ext cx="8196359" cy="2153099"/>
          </a:xfrm>
          <a:ln>
            <a:noFill/>
          </a:ln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600" baseline="0"/>
            </a:lvl1pPr>
            <a:lvl2pPr algn="l">
              <a:buNone/>
              <a:defRPr sz="2100"/>
            </a:lvl2pPr>
            <a:lvl3pPr algn="l">
              <a:buNone/>
              <a:defRPr sz="2100"/>
            </a:lvl3pPr>
            <a:lvl4pPr algn="l">
              <a:buNone/>
              <a:defRPr sz="2100"/>
            </a:lvl4pPr>
            <a:lvl5pPr algn="l">
              <a:buNone/>
              <a:defRPr sz="2100"/>
            </a:lvl5pPr>
          </a:lstStyle>
          <a:p>
            <a:pPr lvl="0"/>
            <a:r>
              <a:rPr lang="de-DE" dirty="0" smtClean="0"/>
              <a:t>Inhaltsbereich dreispaltig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oder Grafik, ganze Br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88464" y="257389"/>
            <a:ext cx="8111595" cy="652582"/>
          </a:xfrm>
        </p:spPr>
        <p:txBody>
          <a:bodyPr>
            <a:noAutofit/>
          </a:bodyPr>
          <a:lstStyle>
            <a:lvl1pPr algn="l">
              <a:lnSpc>
                <a:spcPts val="2040"/>
              </a:lnSpc>
              <a:defRPr sz="2000" b="1"/>
            </a:lvl1pPr>
          </a:lstStyle>
          <a:p>
            <a:r>
              <a:rPr lang="de-DE" dirty="0" smtClean="0"/>
              <a:t>Präsentationsvorlage</a:t>
            </a:r>
            <a:br>
              <a:rPr lang="de-DE" dirty="0" smtClean="0"/>
            </a:br>
            <a:r>
              <a:rPr lang="de-DE" dirty="0" smtClean="0"/>
              <a:t>Inhaltsfolie (Bild/Grafik)</a:t>
            </a:r>
            <a:endParaRPr lang="de-DE" dirty="0"/>
          </a:p>
        </p:txBody>
      </p:sp>
      <p:sp>
        <p:nvSpPr>
          <p:cNvPr id="7" name="Rechteck 6"/>
          <p:cNvSpPr/>
          <p:nvPr userDrawn="1"/>
        </p:nvSpPr>
        <p:spPr>
          <a:xfrm>
            <a:off x="419820" y="298121"/>
            <a:ext cx="62196" cy="496869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 userDrawn="1"/>
        </p:nvSpPr>
        <p:spPr>
          <a:xfrm>
            <a:off x="452926" y="6085245"/>
            <a:ext cx="62196" cy="496869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de-DE"/>
          </a:p>
        </p:txBody>
      </p:sp>
      <p:sp>
        <p:nvSpPr>
          <p:cNvPr id="15" name="Inhaltsplatzhalter 14"/>
          <p:cNvSpPr>
            <a:spLocks noGrp="1"/>
          </p:cNvSpPr>
          <p:nvPr>
            <p:ph sz="quarter" idx="15" hasCustomPrompt="1"/>
          </p:nvPr>
        </p:nvSpPr>
        <p:spPr>
          <a:xfrm>
            <a:off x="419820" y="1258735"/>
            <a:ext cx="8188046" cy="4554632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</a:lstStyle>
          <a:p>
            <a:pPr lvl="0"/>
            <a:r>
              <a:rPr lang="de-DE" dirty="0" smtClean="0"/>
              <a:t>Bild/Grafik o. ä. durch Klicken hinzufügen</a:t>
            </a:r>
            <a:endParaRPr lang="de-DE" dirty="0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de-DE" dirty="0" smtClean="0"/>
              <a:t>CESS - 20 </a:t>
            </a:r>
            <a:r>
              <a:rPr lang="de-DE" dirty="0" err="1" smtClean="0"/>
              <a:t>October</a:t>
            </a:r>
            <a:r>
              <a:rPr lang="de-DE" dirty="0" smtClean="0"/>
              <a:t> 2016</a:t>
            </a:r>
            <a:endParaRPr lang="de-DE" dirty="0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de-DE" dirty="0" smtClean="0"/>
              <a:t>Page </a:t>
            </a:r>
            <a:fld id="{795659D1-D435-4DC4-B545-657E7139435F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 dirty="0" smtClean="0"/>
              <a:t>Capturing Depositors’ Expectations with Google Data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e 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Inhaltsplatzhalter 14"/>
          <p:cNvSpPr>
            <a:spLocks noGrp="1"/>
          </p:cNvSpPr>
          <p:nvPr>
            <p:ph sz="quarter" idx="15" hasCustomPrompt="1"/>
          </p:nvPr>
        </p:nvSpPr>
        <p:spPr>
          <a:xfrm>
            <a:off x="0" y="1"/>
            <a:ext cx="9144000" cy="6857999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</a:lstStyle>
          <a:p>
            <a:pPr lvl="0"/>
            <a:r>
              <a:rPr lang="de-DE" dirty="0" smtClean="0"/>
              <a:t>Bild/Grafik o. ä. durch Klicken hinzufügen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881208" y="2956968"/>
            <a:ext cx="8256381" cy="442837"/>
          </a:xfrm>
        </p:spPr>
        <p:txBody>
          <a:bodyPr>
            <a:noAutofit/>
          </a:bodyPr>
          <a:lstStyle>
            <a:lvl1pPr algn="l">
              <a:defRPr sz="2500" b="1" baseline="0"/>
            </a:lvl1pPr>
          </a:lstStyle>
          <a:p>
            <a:r>
              <a:rPr lang="de-DE" dirty="0" smtClean="0"/>
              <a:t>Präsentationsvorlage - Titelfolie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881208" y="3382541"/>
            <a:ext cx="8250965" cy="401651"/>
          </a:xfrm>
        </p:spPr>
        <p:txBody>
          <a:bodyPr tIns="0" bIns="0">
            <a:noAutofit/>
          </a:bodyPr>
          <a:lstStyle>
            <a:lvl1pPr marL="0" indent="0" algn="l">
              <a:spcBef>
                <a:spcPts val="0"/>
              </a:spcBef>
              <a:buNone/>
              <a:defRPr sz="2100">
                <a:solidFill>
                  <a:schemeClr val="tx1"/>
                </a:solidFill>
                <a:latin typeface="+mj-lt"/>
              </a:defRPr>
            </a:lvl1pPr>
            <a:lvl2pPr marL="4569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9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8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7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7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6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Untertitel</a:t>
            </a:r>
            <a:endParaRPr lang="de-DE" dirty="0"/>
          </a:p>
        </p:txBody>
      </p:sp>
      <p:sp>
        <p:nvSpPr>
          <p:cNvPr id="16" name="Rechteck 15"/>
          <p:cNvSpPr/>
          <p:nvPr/>
        </p:nvSpPr>
        <p:spPr>
          <a:xfrm>
            <a:off x="2" y="3080590"/>
            <a:ext cx="777445" cy="960613"/>
          </a:xfrm>
          <a:prstGeom prst="rect">
            <a:avLst/>
          </a:prstGeom>
          <a:solidFill>
            <a:srgbClr val="DAD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2" tIns="45696" rIns="91392" bIns="45696" rtlCol="0" anchor="ctr"/>
          <a:lstStyle/>
          <a:p>
            <a:pPr algn="ctr"/>
            <a:endParaRPr lang="de-DE"/>
          </a:p>
        </p:txBody>
      </p:sp>
      <p:sp>
        <p:nvSpPr>
          <p:cNvPr id="17" name="Rechteck 16"/>
          <p:cNvSpPr/>
          <p:nvPr/>
        </p:nvSpPr>
        <p:spPr>
          <a:xfrm>
            <a:off x="821661" y="3080590"/>
            <a:ext cx="77744" cy="960613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2" tIns="45696" rIns="91392" bIns="45696" rtlCol="0" anchor="ctr"/>
          <a:lstStyle/>
          <a:p>
            <a:pPr algn="ctr"/>
            <a:endParaRPr lang="de-DE"/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3" hasCustomPrompt="1"/>
          </p:nvPr>
        </p:nvSpPr>
        <p:spPr>
          <a:xfrm>
            <a:off x="880067" y="3815954"/>
            <a:ext cx="8259570" cy="304746"/>
          </a:xfrm>
        </p:spPr>
        <p:txBody>
          <a:bodyPr>
            <a:normAutofit/>
          </a:bodyPr>
          <a:lstStyle>
            <a:lvl1pPr>
              <a:buNone/>
              <a:defRPr sz="1100" b="1"/>
            </a:lvl1pPr>
          </a:lstStyle>
          <a:p>
            <a:pPr lvl="0"/>
            <a:r>
              <a:rPr lang="de-DE" dirty="0" smtClean="0"/>
              <a:t>Angaben zum Referenten, Ordnungsmerkmal</a:t>
            </a:r>
            <a:endParaRPr lang="de-DE" dirty="0"/>
          </a:p>
        </p:txBody>
      </p:sp>
      <p:pic>
        <p:nvPicPr>
          <p:cNvPr id="8" name="Grafik 7" descr="BBk_Logo_A4_RGB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48257" y="0"/>
            <a:ext cx="1803568" cy="106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4206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88235" y="241809"/>
            <a:ext cx="8110301" cy="652555"/>
          </a:xfrm>
          <a:prstGeom prst="rect">
            <a:avLst/>
          </a:prstGeom>
        </p:spPr>
        <p:txBody>
          <a:bodyPr vert="horz" lIns="91424" tIns="45712" rIns="91424" bIns="45712" rtlCol="0" anchor="t">
            <a:normAutofit/>
          </a:bodyPr>
          <a:lstStyle/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19820" y="1258735"/>
            <a:ext cx="8188046" cy="4554632"/>
          </a:xfrm>
          <a:prstGeom prst="rect">
            <a:avLst/>
          </a:prstGeom>
        </p:spPr>
        <p:txBody>
          <a:bodyPr vert="horz" lIns="91424" tIns="45712" rIns="91424" bIns="45712" rtlCol="0">
            <a:normAutofit/>
          </a:bodyPr>
          <a:lstStyle/>
          <a:p>
            <a:pPr lvl="0"/>
            <a:r>
              <a:rPr lang="de-DE" dirty="0" smtClean="0"/>
              <a:t>Erste Ebene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  <a:p>
            <a:pPr lvl="5"/>
            <a:r>
              <a:rPr lang="de-DE" dirty="0" smtClean="0"/>
              <a:t>Sechste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66467" y="6253200"/>
            <a:ext cx="2114649" cy="162000"/>
          </a:xfrm>
          <a:prstGeom prst="rect">
            <a:avLst/>
          </a:prstGeom>
        </p:spPr>
        <p:txBody>
          <a:bodyPr vert="horz" lIns="81107" tIns="40554" rIns="81107" bIns="40554" rtlCol="0" anchor="ctr"/>
          <a:lstStyle>
            <a:lvl1pPr algn="l">
              <a:lnSpc>
                <a:spcPct val="100000"/>
              </a:lnSpc>
              <a:defRPr sz="1200"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CESS - 20 </a:t>
            </a:r>
            <a:r>
              <a:rPr lang="de-DE" dirty="0" err="1" smtClean="0"/>
              <a:t>October</a:t>
            </a:r>
            <a:r>
              <a:rPr lang="de-DE" dirty="0" smtClean="0"/>
              <a:t> 2016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66467" y="6069600"/>
            <a:ext cx="8119630" cy="162000"/>
          </a:xfrm>
          <a:prstGeom prst="rect">
            <a:avLst/>
          </a:prstGeom>
        </p:spPr>
        <p:txBody>
          <a:bodyPr vert="horz" lIns="81107" tIns="40554" rIns="81107" bIns="40554" rtlCol="0" anchor="ctr"/>
          <a:lstStyle>
            <a:lvl1pPr algn="l">
              <a:lnSpc>
                <a:spcPct val="100000"/>
              </a:lnSpc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Capturing Depositors’ Expectations with Google Data</a:t>
            </a:r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466467" y="6433200"/>
            <a:ext cx="2114649" cy="162000"/>
          </a:xfrm>
          <a:prstGeom prst="rect">
            <a:avLst/>
          </a:prstGeom>
        </p:spPr>
        <p:txBody>
          <a:bodyPr vert="horz" lIns="81107" tIns="40554" rIns="81107" bIns="40554" rtlCol="0" anchor="ctr"/>
          <a:lstStyle>
            <a:lvl1pPr algn="l">
              <a:lnSpc>
                <a:spcPct val="100000"/>
              </a:lnSpc>
              <a:defRPr sz="1200" b="1"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Page </a:t>
            </a:r>
            <a:fld id="{795659D1-D435-4DC4-B545-657E7139435F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669" r:id="rId2"/>
    <p:sldLayoutId id="2147483668" r:id="rId3"/>
    <p:sldLayoutId id="2147483667" r:id="rId4"/>
    <p:sldLayoutId id="2147483670" r:id="rId5"/>
    <p:sldLayoutId id="2147483663" r:id="rId6"/>
    <p:sldLayoutId id="2147483706" r:id="rId7"/>
    <p:sldLayoutId id="2147483671" r:id="rId8"/>
    <p:sldLayoutId id="2147483664" r:id="rId9"/>
    <p:sldLayoutId id="2147483672" r:id="rId10"/>
    <p:sldLayoutId id="2147483665" r:id="rId11"/>
    <p:sldLayoutId id="2147483673" r:id="rId12"/>
    <p:sldLayoutId id="2147483704" r:id="rId13"/>
    <p:sldLayoutId id="2147483666" r:id="rId14"/>
    <p:sldLayoutId id="2147483703" r:id="rId15"/>
    <p:sldLayoutId id="2147483707" r:id="rId16"/>
  </p:sldLayoutIdLst>
  <p:timing>
    <p:tnLst>
      <p:par>
        <p:cTn id="1" dur="indefinite" restart="never" nodeType="tmRoot"/>
      </p:par>
    </p:tnLst>
  </p:timing>
  <p:hf hdr="0"/>
  <p:txStyles>
    <p:titleStyle>
      <a:lvl1pPr algn="l" defTabSz="914242" rtl="0" eaLnBrk="1" latinLnBrk="0" hangingPunct="1">
        <a:spcBef>
          <a:spcPct val="0"/>
        </a:spcBef>
        <a:buNone/>
        <a:defRPr sz="2500" b="1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159660" indent="-159660" algn="l" defTabSz="914242" rtl="0" eaLnBrk="1" latinLnBrk="0" hangingPunct="1">
        <a:spcBef>
          <a:spcPts val="443"/>
        </a:spcBef>
        <a:buFont typeface="Arial" pitchFamily="34" charset="0"/>
        <a:buChar char="−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319320" indent="-159660" algn="l" defTabSz="914242" rtl="0" eaLnBrk="1" latinLnBrk="0" hangingPunct="1">
        <a:spcBef>
          <a:spcPts val="443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78980" indent="-159660" algn="l" defTabSz="914242" rtl="0" eaLnBrk="1" latinLnBrk="0" hangingPunct="1">
        <a:spcBef>
          <a:spcPts val="443"/>
        </a:spcBef>
        <a:buFont typeface="Arial" pitchFamily="34" charset="0"/>
        <a:buChar char="∙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666000" indent="-198000" algn="l" defTabSz="914242" rtl="0" eaLnBrk="1" latinLnBrk="0" hangingPunct="1">
        <a:spcBef>
          <a:spcPct val="20000"/>
        </a:spcBef>
        <a:buFont typeface="Symbol" pitchFamily="18" charset="2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846000" indent="-158400" algn="l" defTabSz="914242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008000" indent="-158400" algn="l" defTabSz="914242" rtl="0" eaLnBrk="1" latinLnBrk="0" hangingPunct="1">
        <a:spcBef>
          <a:spcPct val="20000"/>
        </a:spcBef>
        <a:buFont typeface="Arial" pitchFamily="34" charset="0"/>
        <a:buChar char="∙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84" indent="-228560" algn="l" defTabSz="9142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405" indent="-228560" algn="l" defTabSz="9142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26" indent="-228560" algn="l" defTabSz="9142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2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1" algn="l" defTabSz="9142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2" algn="l" defTabSz="9142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2" algn="l" defTabSz="9142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82" algn="l" defTabSz="9142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03" algn="l" defTabSz="9142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24" algn="l" defTabSz="9142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45" algn="l" defTabSz="9142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42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spect="1" noChangeArrowheads="1"/>
          </p:cNvSpPr>
          <p:nvPr>
            <p:ph type="ctrTitle"/>
          </p:nvPr>
        </p:nvSpPr>
        <p:spPr>
          <a:xfrm>
            <a:off x="866218" y="3127159"/>
            <a:ext cx="8173892" cy="457311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2400" dirty="0" smtClean="0">
                <a:solidFill>
                  <a:schemeClr val="tx1"/>
                </a:solidFill>
              </a:rPr>
              <a:t>Capturing depositors’ expectations with Google Data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/>
            </a:r>
            <a:b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endParaRPr lang="de-DE" sz="20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898415" y="6051651"/>
            <a:ext cx="79724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b="1" dirty="0"/>
              <a:t>DISCLAIMER</a:t>
            </a:r>
          </a:p>
          <a:p>
            <a:r>
              <a:rPr lang="en-US" sz="1200" dirty="0"/>
              <a:t>The views expressed in this </a:t>
            </a:r>
            <a:r>
              <a:rPr lang="en-US" sz="1200" dirty="0" smtClean="0"/>
              <a:t>presentation do </a:t>
            </a:r>
            <a:r>
              <a:rPr lang="en-US" sz="1200" dirty="0"/>
              <a:t>not necessarily reflect the views of the </a:t>
            </a:r>
            <a:r>
              <a:rPr lang="en-US" sz="1200" dirty="0" smtClean="0"/>
              <a:t>Deutsche Bundesbank.</a:t>
            </a:r>
            <a:endParaRPr lang="de-DE" sz="1200" dirty="0"/>
          </a:p>
        </p:txBody>
      </p:sp>
      <p:sp>
        <p:nvSpPr>
          <p:cNvPr id="5" name="Textfeld 4"/>
          <p:cNvSpPr txBox="1"/>
          <p:nvPr/>
        </p:nvSpPr>
        <p:spPr>
          <a:xfrm>
            <a:off x="898415" y="3638849"/>
            <a:ext cx="38164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00"/>
              </a:spcBef>
            </a:pPr>
            <a:r>
              <a:rPr lang="de-DE" sz="1400" b="1" dirty="0" smtClean="0">
                <a:solidFill>
                  <a:schemeClr val="bg1">
                    <a:lumMod val="50000"/>
                  </a:schemeClr>
                </a:solidFill>
              </a:rPr>
              <a:t>Falko Fecht, Stefan Thum &amp; Patrick Weber</a:t>
            </a:r>
          </a:p>
        </p:txBody>
      </p:sp>
    </p:spTree>
    <p:extLst>
      <p:ext uri="{BB962C8B-B14F-4D97-AF65-F5344CB8AC3E}">
        <p14:creationId xmlns:p14="http://schemas.microsoft.com/office/powerpoint/2010/main" val="15566741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dirty="0"/>
              <a:t>1. </a:t>
            </a:r>
            <a:r>
              <a:rPr lang="en-US" sz="1800" dirty="0" smtClean="0"/>
              <a:t>Motivation</a:t>
            </a:r>
            <a:r>
              <a:rPr lang="en-US" dirty="0"/>
              <a:t/>
            </a:r>
            <a:br>
              <a:rPr lang="en-US" dirty="0"/>
            </a:br>
            <a:r>
              <a:rPr lang="en-US" sz="1800" dirty="0">
                <a:solidFill>
                  <a:schemeClr val="bg1">
                    <a:lumMod val="50000"/>
                  </a:schemeClr>
                </a:solidFill>
              </a:rPr>
              <a:t>Strategic complementarities and financial crises </a:t>
            </a:r>
            <a:endParaRPr lang="de-DE" sz="180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5"/>
          </p:nvPr>
        </p:nvSpPr>
        <p:spPr>
          <a:xfrm>
            <a:off x="484078" y="1121455"/>
            <a:ext cx="8019513" cy="46026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Research Goal: </a:t>
            </a:r>
            <a:r>
              <a:rPr lang="en-US" dirty="0" smtClean="0"/>
              <a:t>Can Google searches be used as a predictor for a deposit run on banks?</a:t>
            </a:r>
          </a:p>
          <a:p>
            <a:pPr marL="0" indent="0">
              <a:buNone/>
            </a:pP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Many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financial institutions exposed to self-fulfilling liquidity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crises</a:t>
            </a:r>
          </a:p>
          <a:p>
            <a:pPr marL="0" indent="0">
              <a:buNone/>
            </a:pPr>
            <a:endParaRPr lang="en-US" sz="500" b="1" dirty="0">
              <a:solidFill>
                <a:schemeClr val="accent1">
                  <a:lumMod val="75000"/>
                </a:schemeClr>
              </a:solidFill>
            </a:endParaRPr>
          </a:p>
          <a:p>
            <a:pPr lvl="1"/>
            <a:r>
              <a:rPr lang="en-US" dirty="0"/>
              <a:t>Financial institutions performing liquidity transformation </a:t>
            </a:r>
            <a:r>
              <a:rPr lang="en-US" dirty="0" smtClean="0"/>
              <a:t>are exposed </a:t>
            </a:r>
            <a:r>
              <a:rPr lang="en-US" dirty="0"/>
              <a:t>to </a:t>
            </a:r>
            <a:r>
              <a:rPr lang="en-US" dirty="0" smtClean="0"/>
              <a:t>runs</a:t>
            </a:r>
            <a:r>
              <a:rPr lang="en-US" dirty="0"/>
              <a:t> </a:t>
            </a:r>
            <a:r>
              <a:rPr lang="en-US" dirty="0" smtClean="0"/>
              <a:t>by depositors</a:t>
            </a:r>
            <a:endParaRPr lang="en-US" dirty="0"/>
          </a:p>
          <a:p>
            <a:pPr lvl="1"/>
            <a:r>
              <a:rPr lang="en-US" dirty="0" smtClean="0"/>
              <a:t>Worries </a:t>
            </a:r>
            <a:r>
              <a:rPr lang="en-US" dirty="0"/>
              <a:t>that others excessively withdraw induce investors to withdraw </a:t>
            </a:r>
            <a:endParaRPr lang="en-US" dirty="0" smtClean="0"/>
          </a:p>
          <a:p>
            <a:pPr lvl="1"/>
            <a:r>
              <a:rPr lang="en-US" dirty="0" smtClean="0"/>
              <a:t>Some empirical evidence…</a:t>
            </a:r>
            <a:endParaRPr lang="en-US" dirty="0"/>
          </a:p>
          <a:p>
            <a:pPr marL="990600" lvl="2" indent="-361950">
              <a:buFont typeface="Wingdings" panose="05000000000000000000" pitchFamily="2" charset="2"/>
              <a:buChar char="Ø"/>
            </a:pPr>
            <a:r>
              <a:rPr lang="en-US" dirty="0" smtClean="0"/>
              <a:t> Mutual funds: Chen, Goldstein, &amp; </a:t>
            </a:r>
            <a:r>
              <a:rPr lang="en-US" dirty="0"/>
              <a:t>Jiang </a:t>
            </a:r>
            <a:r>
              <a:rPr lang="en-US" dirty="0" smtClean="0"/>
              <a:t>(JFE 2010)</a:t>
            </a:r>
            <a:endParaRPr lang="en-US" dirty="0"/>
          </a:p>
          <a:p>
            <a:pPr marL="990600" lvl="2" indent="-361950">
              <a:buFont typeface="Wingdings" panose="05000000000000000000" pitchFamily="2" charset="2"/>
              <a:buChar char="Ø"/>
            </a:pPr>
            <a:r>
              <a:rPr lang="en-US" dirty="0" smtClean="0"/>
              <a:t> Open </a:t>
            </a:r>
            <a:r>
              <a:rPr lang="en-US" dirty="0"/>
              <a:t>end real estate </a:t>
            </a:r>
            <a:r>
              <a:rPr lang="en-US" dirty="0" smtClean="0"/>
              <a:t>funds: </a:t>
            </a:r>
            <a:r>
              <a:rPr lang="en-US" dirty="0" err="1" smtClean="0"/>
              <a:t>Fecht</a:t>
            </a:r>
            <a:r>
              <a:rPr lang="en-US" dirty="0" smtClean="0"/>
              <a:t> &amp; </a:t>
            </a:r>
            <a:r>
              <a:rPr lang="en-US" dirty="0" err="1" smtClean="0"/>
              <a:t>Wedow</a:t>
            </a:r>
            <a:r>
              <a:rPr lang="en-US" dirty="0" smtClean="0"/>
              <a:t> (JFI 2014)</a:t>
            </a:r>
            <a:endParaRPr lang="en-US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de-DE" dirty="0" smtClean="0"/>
              <a:t>CESS - 20 </a:t>
            </a:r>
            <a:r>
              <a:rPr lang="de-DE" dirty="0" err="1" smtClean="0"/>
              <a:t>October</a:t>
            </a:r>
            <a:r>
              <a:rPr lang="de-DE" dirty="0" smtClean="0"/>
              <a:t> 2016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de-DE" smtClean="0"/>
              <a:t>Page </a:t>
            </a:r>
            <a:fld id="{795659D1-D435-4DC4-B545-657E7139435F}" type="slidenum">
              <a:rPr lang="de-DE" smtClean="0"/>
              <a:pPr/>
              <a:t>2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 smtClean="0"/>
              <a:t>Capturing Depositors’ Expectations with Google Data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12924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dirty="0"/>
              <a:t>2</a:t>
            </a:r>
            <a:r>
              <a:rPr lang="en-US" sz="1800" dirty="0" smtClean="0"/>
              <a:t>. Contribution</a:t>
            </a:r>
            <a:br>
              <a:rPr lang="en-US" sz="1800" dirty="0" smtClean="0"/>
            </a:br>
            <a:r>
              <a:rPr lang="en-US" sz="1800" dirty="0" smtClean="0">
                <a:solidFill>
                  <a:schemeClr val="bg1">
                    <a:lumMod val="50000"/>
                  </a:schemeClr>
                </a:solidFill>
              </a:rPr>
              <a:t>Capturing depositor‘s expectations</a:t>
            </a:r>
            <a:endParaRPr lang="de-DE" sz="1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pPr marL="0" indent="0">
              <a:spcAft>
                <a:spcPts val="800"/>
              </a:spcAft>
              <a:buNone/>
            </a:pP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How to measure investors’ expectations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?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  <a:p>
            <a:pPr lvl="1"/>
            <a:r>
              <a:rPr lang="en-US" dirty="0"/>
              <a:t>Google searches might serve as a proxy for </a:t>
            </a:r>
            <a:r>
              <a:rPr lang="en-US" dirty="0" smtClean="0"/>
              <a:t>investors' </a:t>
            </a:r>
            <a:r>
              <a:rPr lang="en-US" dirty="0"/>
              <a:t>worries</a:t>
            </a:r>
          </a:p>
          <a:p>
            <a:pPr lvl="1"/>
            <a:r>
              <a:rPr lang="en-US" dirty="0"/>
              <a:t>Searches serve as an early warning indicator for liquidity crises</a:t>
            </a:r>
          </a:p>
          <a:p>
            <a:pPr marL="0" indent="0">
              <a:buNone/>
            </a:pPr>
            <a:endParaRPr lang="en-US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spcAft>
                <a:spcPts val="800"/>
              </a:spcAft>
              <a:buNone/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Exploit particularities of German banking system</a:t>
            </a:r>
          </a:p>
          <a:p>
            <a:pPr marL="358775" lvl="1" indent="-179388">
              <a:tabLst>
                <a:tab pos="179388" algn="l"/>
              </a:tabLst>
            </a:pPr>
            <a:r>
              <a:rPr lang="en-US" dirty="0"/>
              <a:t>Savings Banks </a:t>
            </a:r>
            <a:r>
              <a:rPr lang="en-US" dirty="0" smtClean="0"/>
              <a:t>de facto government-guaranteed</a:t>
            </a:r>
          </a:p>
          <a:p>
            <a:pPr marL="358775" lvl="1" indent="-179388">
              <a:tabLst>
                <a:tab pos="179388" algn="l"/>
              </a:tabLst>
            </a:pPr>
            <a:r>
              <a:rPr lang="en-US" dirty="0" smtClean="0"/>
              <a:t>Suitable </a:t>
            </a:r>
            <a:r>
              <a:rPr lang="en-US" dirty="0"/>
              <a:t>reference </a:t>
            </a:r>
            <a:r>
              <a:rPr lang="en-US" dirty="0" smtClean="0"/>
              <a:t>group: </a:t>
            </a:r>
            <a:r>
              <a:rPr lang="en-US" dirty="0"/>
              <a:t>Cooperative </a:t>
            </a:r>
            <a:r>
              <a:rPr lang="en-US" dirty="0" smtClean="0"/>
              <a:t>Banks</a:t>
            </a:r>
          </a:p>
          <a:p>
            <a:pPr marL="358775" lvl="1" indent="-179388">
              <a:tabLst>
                <a:tab pos="179388" algn="l"/>
              </a:tabLst>
            </a:pPr>
            <a:endParaRPr lang="en-US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spcAft>
                <a:spcPts val="800"/>
              </a:spcAft>
              <a:buNone/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Natural experiment: Blanket guarantee for German banks’ liabilities</a:t>
            </a:r>
          </a:p>
          <a:p>
            <a:pPr marL="358775" lvl="1" indent="-179388"/>
            <a:r>
              <a:rPr lang="en-US" dirty="0" smtClean="0"/>
              <a:t>Public announcement on 5 October 2008 by Chancellor Merkel</a:t>
            </a:r>
          </a:p>
          <a:p>
            <a:pPr marL="358775" lvl="1" indent="-179388"/>
            <a:r>
              <a:rPr lang="en-US" dirty="0" smtClean="0"/>
              <a:t>All retail deposits are safe: deposit insurance scheme</a:t>
            </a:r>
          </a:p>
          <a:p>
            <a:pPr marL="358775" lvl="1" indent="-179388"/>
            <a:r>
              <a:rPr lang="en-US" dirty="0" smtClean="0"/>
              <a:t>Intention was to avoid possible bank run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de-DE" dirty="0" smtClean="0"/>
              <a:t>CESS - 20 </a:t>
            </a:r>
            <a:r>
              <a:rPr lang="de-DE" dirty="0" err="1" smtClean="0"/>
              <a:t>October</a:t>
            </a:r>
            <a:r>
              <a:rPr lang="de-DE" dirty="0" smtClean="0"/>
              <a:t> 2016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de-DE" smtClean="0"/>
              <a:t>Page </a:t>
            </a:r>
            <a:fld id="{795659D1-D435-4DC4-B545-657E7139435F}" type="slidenum">
              <a:rPr lang="de-DE" smtClean="0"/>
              <a:pPr/>
              <a:t>3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 smtClean="0"/>
              <a:t>Capturing Depositors’ Expectations with Google Data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42645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1800" dirty="0" smtClean="0"/>
              <a:t>3. Data</a:t>
            </a:r>
            <a:r>
              <a:rPr lang="de-DE" sz="1800" dirty="0"/>
              <a:t/>
            </a:r>
            <a:br>
              <a:rPr lang="de-DE" sz="1800" dirty="0"/>
            </a:br>
            <a:r>
              <a:rPr lang="de-DE" sz="1800" dirty="0">
                <a:solidFill>
                  <a:schemeClr val="bg1">
                    <a:lumMod val="50000"/>
                  </a:schemeClr>
                </a:solidFill>
              </a:rPr>
              <a:t>Google </a:t>
            </a:r>
            <a:r>
              <a:rPr lang="de-DE" sz="1800" dirty="0" err="1">
                <a:solidFill>
                  <a:schemeClr val="bg1">
                    <a:lumMod val="50000"/>
                  </a:schemeClr>
                </a:solidFill>
              </a:rPr>
              <a:t>data</a:t>
            </a:r>
            <a:r>
              <a:rPr lang="de-DE" sz="1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de-DE" sz="1800" dirty="0" err="1">
                <a:solidFill>
                  <a:schemeClr val="bg1">
                    <a:lumMod val="50000"/>
                  </a:schemeClr>
                </a:solidFill>
              </a:rPr>
              <a:t>are</a:t>
            </a:r>
            <a:r>
              <a:rPr lang="de-DE" sz="1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de-DE" sz="1800" dirty="0" err="1">
                <a:solidFill>
                  <a:schemeClr val="bg1">
                    <a:lumMod val="50000"/>
                  </a:schemeClr>
                </a:solidFill>
              </a:rPr>
              <a:t>obtained</a:t>
            </a:r>
            <a:r>
              <a:rPr lang="de-DE" sz="1800" dirty="0">
                <a:solidFill>
                  <a:schemeClr val="bg1">
                    <a:lumMod val="50000"/>
                  </a:schemeClr>
                </a:solidFill>
              </a:rPr>
              <a:t> via Google T</a:t>
            </a:r>
            <a:r>
              <a:rPr lang="de-DE" sz="1800" dirty="0" smtClean="0">
                <a:solidFill>
                  <a:schemeClr val="bg1">
                    <a:lumMod val="50000"/>
                  </a:schemeClr>
                </a:solidFill>
              </a:rPr>
              <a:t>rends</a:t>
            </a:r>
            <a:endParaRPr lang="de-DE" sz="1800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pPr marL="0" indent="0">
              <a:spcAft>
                <a:spcPts val="800"/>
              </a:spcAft>
              <a:buNone/>
            </a:pPr>
            <a:r>
              <a:rPr lang="en-US" sz="1700" dirty="0" smtClean="0"/>
              <a:t>We obtain Google </a:t>
            </a:r>
            <a:r>
              <a:rPr lang="en-US" sz="1700" dirty="0"/>
              <a:t>Trends </a:t>
            </a:r>
            <a:r>
              <a:rPr lang="en-US" sz="1700" dirty="0" smtClean="0"/>
              <a:t>Data via </a:t>
            </a:r>
            <a:r>
              <a:rPr lang="en-US" sz="1700" i="1" dirty="0" smtClean="0"/>
              <a:t>www.google.com/trends</a:t>
            </a:r>
            <a:endParaRPr lang="en-US" sz="1700" i="1" dirty="0"/>
          </a:p>
          <a:p>
            <a:pPr lvl="1">
              <a:spcAft>
                <a:spcPts val="600"/>
              </a:spcAft>
            </a:pPr>
            <a:r>
              <a:rPr lang="en-US" sz="1700" b="1" dirty="0">
                <a:solidFill>
                  <a:schemeClr val="accent1">
                    <a:lumMod val="75000"/>
                  </a:schemeClr>
                </a:solidFill>
              </a:rPr>
              <a:t>Relevant data: </a:t>
            </a:r>
            <a:r>
              <a:rPr lang="en-US" sz="1700" b="1" dirty="0">
                <a:solidFill>
                  <a:srgbClr val="0062A1"/>
                </a:solidFill>
              </a:rPr>
              <a:t/>
            </a:r>
            <a:br>
              <a:rPr lang="en-US" sz="1700" b="1" dirty="0">
                <a:solidFill>
                  <a:srgbClr val="0062A1"/>
                </a:solidFill>
              </a:rPr>
            </a:br>
            <a:r>
              <a:rPr lang="en-US" sz="1700" dirty="0"/>
              <a:t>Relative search interest </a:t>
            </a:r>
            <a:r>
              <a:rPr lang="en-US" sz="1700" dirty="0" smtClean="0"/>
              <a:t>in </a:t>
            </a:r>
            <a:r>
              <a:rPr lang="en-US" sz="1700" dirty="0"/>
              <a:t>search terms related to </a:t>
            </a:r>
            <a:r>
              <a:rPr lang="en-US" sz="1700" b="1" dirty="0"/>
              <a:t>deposit insurance</a:t>
            </a:r>
            <a:r>
              <a:rPr lang="en-US" sz="1700" dirty="0"/>
              <a:t> </a:t>
            </a:r>
            <a:r>
              <a:rPr lang="en-US" sz="1700" dirty="0" smtClean="0"/>
              <a:t>in Germany at </a:t>
            </a:r>
            <a:r>
              <a:rPr lang="en-US" sz="1700" dirty="0"/>
              <a:t>the local level</a:t>
            </a:r>
          </a:p>
          <a:p>
            <a:pPr lvl="1"/>
            <a:r>
              <a:rPr lang="en-US" sz="1700" b="1" dirty="0" smtClean="0">
                <a:solidFill>
                  <a:schemeClr val="accent1">
                    <a:lumMod val="75000"/>
                  </a:schemeClr>
                </a:solidFill>
              </a:rPr>
              <a:t>Breakdowns</a:t>
            </a:r>
            <a:r>
              <a:rPr lang="en-US" sz="1700" b="1" dirty="0">
                <a:solidFill>
                  <a:schemeClr val="accent1">
                    <a:lumMod val="75000"/>
                  </a:schemeClr>
                </a:solidFill>
              </a:rPr>
              <a:t>: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1700" dirty="0"/>
              <a:t>Web searches </a:t>
            </a:r>
            <a:r>
              <a:rPr lang="en-US" sz="1700" dirty="0" smtClean="0"/>
              <a:t>by federal state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de-DE" dirty="0" smtClean="0"/>
              <a:t>CESS - 20 </a:t>
            </a:r>
            <a:r>
              <a:rPr lang="de-DE" dirty="0" err="1" smtClean="0"/>
              <a:t>October</a:t>
            </a:r>
            <a:r>
              <a:rPr lang="de-DE" dirty="0" smtClean="0"/>
              <a:t> 2016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de-DE" smtClean="0"/>
              <a:t>Page </a:t>
            </a:r>
            <a:fld id="{795659D1-D435-4DC4-B545-657E7139435F}" type="slidenum">
              <a:rPr lang="de-DE" smtClean="0"/>
              <a:pPr/>
              <a:t>4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 smtClean="0"/>
              <a:t>Capturing Depositors’ Expectations with Google Data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41368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1800" dirty="0" smtClean="0"/>
              <a:t>3. Data</a:t>
            </a:r>
            <a:r>
              <a:rPr lang="de-DE" sz="1800" dirty="0"/>
              <a:t/>
            </a:r>
            <a:br>
              <a:rPr lang="de-DE" sz="1800" dirty="0"/>
            </a:br>
            <a:r>
              <a:rPr lang="en-US" sz="1800" dirty="0" smtClean="0">
                <a:solidFill>
                  <a:schemeClr val="bg1">
                    <a:lumMod val="50000"/>
                  </a:schemeClr>
                </a:solidFill>
              </a:rPr>
              <a:t>Augment the Google </a:t>
            </a:r>
            <a:r>
              <a:rPr lang="en-US" sz="1800" dirty="0">
                <a:solidFill>
                  <a:schemeClr val="bg1">
                    <a:lumMod val="50000"/>
                  </a:schemeClr>
                </a:solidFill>
              </a:rPr>
              <a:t>data </a:t>
            </a:r>
            <a:r>
              <a:rPr lang="en-US" sz="1800" dirty="0" smtClean="0">
                <a:solidFill>
                  <a:schemeClr val="bg1">
                    <a:lumMod val="50000"/>
                  </a:schemeClr>
                </a:solidFill>
              </a:rPr>
              <a:t>set with central bank data sources</a:t>
            </a:r>
            <a:endParaRPr lang="de-DE" sz="180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pPr marL="0" indent="0">
              <a:spcAft>
                <a:spcPts val="800"/>
              </a:spcAft>
              <a:buNone/>
            </a:pPr>
            <a:r>
              <a:rPr lang="en-US" sz="1700" dirty="0"/>
              <a:t>We </a:t>
            </a:r>
            <a:r>
              <a:rPr lang="en-US" sz="1700" b="1" dirty="0" smtClean="0"/>
              <a:t>augment the Google </a:t>
            </a:r>
            <a:r>
              <a:rPr lang="en-US" sz="1700" b="1" dirty="0"/>
              <a:t>Trends Data</a:t>
            </a:r>
            <a:r>
              <a:rPr lang="en-US" sz="1700" dirty="0"/>
              <a:t> </a:t>
            </a:r>
            <a:r>
              <a:rPr lang="en-US" sz="1700" dirty="0" smtClean="0"/>
              <a:t>with…</a:t>
            </a:r>
            <a:endParaRPr lang="en-US" sz="17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 smtClean="0">
                <a:solidFill>
                  <a:schemeClr val="accent1">
                    <a:lumMod val="75000"/>
                  </a:schemeClr>
                </a:solidFill>
              </a:rPr>
              <a:t>1. Bundesbank </a:t>
            </a:r>
            <a:r>
              <a:rPr lang="en-US" sz="1700" b="1" dirty="0">
                <a:solidFill>
                  <a:schemeClr val="accent1">
                    <a:lumMod val="75000"/>
                  </a:schemeClr>
                </a:solidFill>
              </a:rPr>
              <a:t>Balance Sheet </a:t>
            </a:r>
            <a:r>
              <a:rPr lang="en-US" sz="1700" b="1" dirty="0" smtClean="0">
                <a:solidFill>
                  <a:schemeClr val="accent1">
                    <a:lumMod val="75000"/>
                  </a:schemeClr>
                </a:solidFill>
              </a:rPr>
              <a:t>Items statistics</a:t>
            </a:r>
            <a:endParaRPr lang="en-US" sz="1700" b="1" dirty="0">
              <a:solidFill>
                <a:schemeClr val="accent1">
                  <a:lumMod val="75000"/>
                </a:schemeClr>
              </a:solidFill>
            </a:endParaRPr>
          </a:p>
          <a:p>
            <a:pPr lvl="1"/>
            <a:r>
              <a:rPr lang="en-US" sz="1700" b="1" dirty="0" smtClean="0"/>
              <a:t>Outstanding Euro amounts </a:t>
            </a:r>
            <a:r>
              <a:rPr lang="en-US" sz="1700" b="1" dirty="0"/>
              <a:t>of overnight </a:t>
            </a:r>
            <a:r>
              <a:rPr lang="en-US" sz="1700" b="1" dirty="0" smtClean="0"/>
              <a:t>deposits</a:t>
            </a:r>
            <a:r>
              <a:rPr lang="en-US" sz="1700" dirty="0"/>
              <a:t> </a:t>
            </a:r>
            <a:r>
              <a:rPr lang="en-US" sz="1700" dirty="0" smtClean="0"/>
              <a:t>at a </a:t>
            </a:r>
            <a:r>
              <a:rPr lang="en-US" sz="1700" dirty="0"/>
              <a:t>m</a:t>
            </a:r>
            <a:r>
              <a:rPr lang="en-US" sz="1700" dirty="0" smtClean="0"/>
              <a:t>onthly frequency at </a:t>
            </a:r>
            <a:r>
              <a:rPr lang="en-US" sz="1700" dirty="0"/>
              <a:t>bank level (census approach)</a:t>
            </a:r>
          </a:p>
          <a:p>
            <a:pPr marL="319320" lvl="2" indent="0">
              <a:buNone/>
            </a:pP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 smtClean="0">
                <a:solidFill>
                  <a:schemeClr val="accent1">
                    <a:lumMod val="75000"/>
                  </a:schemeClr>
                </a:solidFill>
              </a:rPr>
              <a:t>2. Bundesbank </a:t>
            </a:r>
            <a:r>
              <a:rPr lang="en-US" sz="1700" b="1" dirty="0">
                <a:solidFill>
                  <a:schemeClr val="accent1">
                    <a:lumMod val="75000"/>
                  </a:schemeClr>
                </a:solidFill>
              </a:rPr>
              <a:t>MFI Interest </a:t>
            </a:r>
            <a:r>
              <a:rPr lang="en-US" sz="1700" b="1" dirty="0" smtClean="0">
                <a:solidFill>
                  <a:schemeClr val="accent1">
                    <a:lumMod val="75000"/>
                  </a:schemeClr>
                </a:solidFill>
              </a:rPr>
              <a:t>Rate statistic</a:t>
            </a:r>
            <a:endParaRPr lang="en-US" sz="1700" b="1" dirty="0">
              <a:solidFill>
                <a:schemeClr val="accent1">
                  <a:lumMod val="75000"/>
                </a:schemeClr>
              </a:solidFill>
            </a:endParaRPr>
          </a:p>
          <a:p>
            <a:pPr lvl="1"/>
            <a:r>
              <a:rPr lang="en-US" sz="1700" b="1" dirty="0" smtClean="0"/>
              <a:t>Interest </a:t>
            </a:r>
            <a:r>
              <a:rPr lang="en-US" sz="1700" b="1" dirty="0"/>
              <a:t>rates on outstanding amounts of overnight </a:t>
            </a:r>
            <a:r>
              <a:rPr lang="en-US" sz="1700" b="1" dirty="0" smtClean="0"/>
              <a:t>deposits</a:t>
            </a:r>
            <a:r>
              <a:rPr lang="en-US" sz="1700" dirty="0" smtClean="0"/>
              <a:t> at a </a:t>
            </a:r>
            <a:r>
              <a:rPr lang="en-US" sz="1700" dirty="0"/>
              <a:t>monthly frequency at bank level for roughly 230 German banks (sample </a:t>
            </a:r>
            <a:r>
              <a:rPr lang="en-US" sz="1700" dirty="0" smtClean="0"/>
              <a:t>approach)</a:t>
            </a:r>
          </a:p>
          <a:p>
            <a:pPr marL="159660" lvl="1" indent="0">
              <a:buNone/>
            </a:pPr>
            <a:endParaRPr lang="en-US" sz="17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de-DE" dirty="0" smtClean="0"/>
              <a:t>CESS - 20 </a:t>
            </a:r>
            <a:r>
              <a:rPr lang="de-DE" dirty="0" err="1" smtClean="0"/>
              <a:t>October</a:t>
            </a:r>
            <a:r>
              <a:rPr lang="de-DE" dirty="0" smtClean="0"/>
              <a:t> 2016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de-DE" smtClean="0"/>
              <a:t>Page </a:t>
            </a:r>
            <a:fld id="{795659D1-D435-4DC4-B545-657E7139435F}" type="slidenum">
              <a:rPr lang="de-DE" smtClean="0"/>
              <a:pPr/>
              <a:t>5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 smtClean="0"/>
              <a:t>Capturing Depositors’ Expectations with Google Data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10557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dirty="0" smtClean="0"/>
              <a:t>4. </a:t>
            </a:r>
            <a:r>
              <a:rPr lang="en-US" sz="1800" dirty="0"/>
              <a:t>Descriptive Statistics</a:t>
            </a:r>
            <a:br>
              <a:rPr lang="en-US" sz="1800" dirty="0"/>
            </a:br>
            <a:r>
              <a:rPr lang="en-US" sz="1800" dirty="0" smtClean="0">
                <a:solidFill>
                  <a:schemeClr val="bg1">
                    <a:lumMod val="50000"/>
                  </a:schemeClr>
                </a:solidFill>
              </a:rPr>
              <a:t>Google search interest versus deposit shifts</a:t>
            </a:r>
            <a:endParaRPr lang="de-DE" sz="18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de-DE" dirty="0" smtClean="0"/>
              <a:t>CESS - 20 </a:t>
            </a:r>
            <a:r>
              <a:rPr lang="de-DE" dirty="0" err="1" smtClean="0"/>
              <a:t>October</a:t>
            </a:r>
            <a:r>
              <a:rPr lang="de-DE" dirty="0" smtClean="0"/>
              <a:t> 2016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de-DE" smtClean="0"/>
              <a:t>Page </a:t>
            </a:r>
            <a:fld id="{795659D1-D435-4DC4-B545-657E7139435F}" type="slidenum">
              <a:rPr lang="de-DE" smtClean="0"/>
              <a:pPr/>
              <a:t>6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 smtClean="0"/>
              <a:t>Capturing Depositors’ Expectations with Google Data</a:t>
            </a:r>
            <a:endParaRPr lang="de-DE" dirty="0"/>
          </a:p>
        </p:txBody>
      </p:sp>
      <p:sp>
        <p:nvSpPr>
          <p:cNvPr id="8" name="Textfeld 7"/>
          <p:cNvSpPr txBox="1"/>
          <p:nvPr/>
        </p:nvSpPr>
        <p:spPr>
          <a:xfrm>
            <a:off x="2326711" y="3017604"/>
            <a:ext cx="1965376" cy="1077218"/>
          </a:xfrm>
          <a:prstGeom prst="rect">
            <a:avLst/>
          </a:prstGeom>
          <a:solidFill>
            <a:schemeClr val="accent5"/>
          </a:solidFill>
          <a:ln w="158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1600" b="1" dirty="0" smtClean="0"/>
              <a:t>Google </a:t>
            </a:r>
            <a:r>
              <a:rPr lang="de-DE" sz="1600" b="1" dirty="0" err="1" smtClean="0"/>
              <a:t>searches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have</a:t>
            </a:r>
            <a:r>
              <a:rPr lang="de-DE" sz="1600" b="1" dirty="0" smtClean="0"/>
              <a:t> a high </a:t>
            </a:r>
            <a:r>
              <a:rPr lang="de-DE" sz="1600" b="1" dirty="0" err="1" smtClean="0"/>
              <a:t>correlation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to</a:t>
            </a:r>
            <a:r>
              <a:rPr lang="de-DE" sz="1600" b="1" dirty="0" smtClean="0"/>
              <a:t> ‚</a:t>
            </a:r>
            <a:r>
              <a:rPr lang="de-DE" sz="1600" b="1" dirty="0" err="1" smtClean="0"/>
              <a:t>deposit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shifts</a:t>
            </a:r>
            <a:r>
              <a:rPr lang="de-DE" sz="1600" b="1" dirty="0" smtClean="0"/>
              <a:t>‘</a:t>
            </a:r>
            <a:endParaRPr lang="de-DE" sz="1600" b="1" dirty="0"/>
          </a:p>
        </p:txBody>
      </p:sp>
      <p:cxnSp>
        <p:nvCxnSpPr>
          <p:cNvPr id="9" name="Gerade Verbindung mit Pfeil 8"/>
          <p:cNvCxnSpPr>
            <a:stCxn id="8" idx="1"/>
          </p:cNvCxnSpPr>
          <p:nvPr/>
        </p:nvCxnSpPr>
        <p:spPr>
          <a:xfrm flipH="1" flipV="1">
            <a:off x="1695451" y="2714629"/>
            <a:ext cx="631260" cy="841584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5" y="1063625"/>
            <a:ext cx="8247063" cy="490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65114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1800" dirty="0" smtClean="0"/>
              <a:t>5. </a:t>
            </a:r>
            <a:r>
              <a:rPr lang="de-DE" sz="1800" dirty="0" err="1"/>
              <a:t>Methodology</a:t>
            </a: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>
                <a:solidFill>
                  <a:schemeClr val="bg1">
                    <a:lumMod val="50000"/>
                  </a:schemeClr>
                </a:solidFill>
              </a:rPr>
              <a:t>Inter-temporal Analysis</a:t>
            </a:r>
            <a:endParaRPr lang="de-DE" sz="1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platzhalter 2"/>
              <p:cNvSpPr>
                <a:spLocks noGrp="1"/>
              </p:cNvSpPr>
              <p:nvPr>
                <p:ph type="body" sz="quarter" idx="15"/>
              </p:nvPr>
            </p:nvSpPr>
            <p:spPr>
              <a:xfrm>
                <a:off x="484078" y="1054780"/>
                <a:ext cx="8019513" cy="4602675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de-DE" b="1" dirty="0" smtClean="0">
                    <a:solidFill>
                      <a:schemeClr val="accent1">
                        <a:lumMod val="75000"/>
                      </a:schemeClr>
                    </a:solidFill>
                  </a:rPr>
                  <a:t>1. VAR </a:t>
                </a:r>
                <a:r>
                  <a:rPr lang="de-DE" b="1" dirty="0" err="1" smtClean="0">
                    <a:solidFill>
                      <a:schemeClr val="accent1">
                        <a:lumMod val="75000"/>
                      </a:schemeClr>
                    </a:solidFill>
                  </a:rPr>
                  <a:t>analysis</a:t>
                </a:r>
                <a:r>
                  <a:rPr lang="de-DE" b="1" dirty="0" smtClean="0">
                    <a:solidFill>
                      <a:schemeClr val="accent1">
                        <a:lumMod val="75000"/>
                      </a:schemeClr>
                    </a:solidFill>
                  </a:rPr>
                  <a:t> </a:t>
                </a:r>
                <a:r>
                  <a:rPr lang="de-DE" b="1" dirty="0" err="1" smtClean="0">
                    <a:solidFill>
                      <a:schemeClr val="accent1">
                        <a:lumMod val="75000"/>
                      </a:schemeClr>
                    </a:solidFill>
                  </a:rPr>
                  <a:t>and</a:t>
                </a:r>
                <a:r>
                  <a:rPr lang="de-DE" b="1" dirty="0" smtClean="0">
                    <a:solidFill>
                      <a:schemeClr val="accent1">
                        <a:lumMod val="75000"/>
                      </a:schemeClr>
                    </a:solidFill>
                  </a:rPr>
                  <a:t> </a:t>
                </a:r>
                <a:r>
                  <a:rPr lang="de-DE" b="1" dirty="0" err="1" smtClean="0">
                    <a:solidFill>
                      <a:schemeClr val="accent1">
                        <a:lumMod val="75000"/>
                      </a:schemeClr>
                    </a:solidFill>
                  </a:rPr>
                  <a:t>Granger</a:t>
                </a:r>
                <a:r>
                  <a:rPr lang="de-DE" b="1" dirty="0" smtClean="0">
                    <a:solidFill>
                      <a:schemeClr val="accent1">
                        <a:lumMod val="75000"/>
                      </a:schemeClr>
                    </a:solidFill>
                  </a:rPr>
                  <a:t> </a:t>
                </a:r>
                <a:r>
                  <a:rPr lang="de-DE" b="1" dirty="0" err="1" smtClean="0">
                    <a:solidFill>
                      <a:schemeClr val="accent1">
                        <a:lumMod val="75000"/>
                      </a:schemeClr>
                    </a:solidFill>
                  </a:rPr>
                  <a:t>causality</a:t>
                </a:r>
                <a:r>
                  <a:rPr lang="de-DE" b="1" dirty="0" smtClean="0">
                    <a:solidFill>
                      <a:schemeClr val="accent1">
                        <a:lumMod val="75000"/>
                      </a:schemeClr>
                    </a:solidFill>
                  </a:rPr>
                  <a:t> </a:t>
                </a:r>
                <a:r>
                  <a:rPr lang="de-DE" b="1" dirty="0">
                    <a:solidFill>
                      <a:schemeClr val="accent1">
                        <a:lumMod val="75000"/>
                      </a:schemeClr>
                    </a:solidFill>
                  </a:rPr>
                  <a:t>(</a:t>
                </a:r>
                <a:r>
                  <a:rPr lang="de-DE" b="1" dirty="0" err="1">
                    <a:solidFill>
                      <a:schemeClr val="accent1">
                        <a:lumMod val="75000"/>
                      </a:schemeClr>
                    </a:solidFill>
                  </a:rPr>
                  <a:t>Perspective</a:t>
                </a:r>
                <a:r>
                  <a:rPr lang="de-DE" b="1" dirty="0">
                    <a:solidFill>
                      <a:schemeClr val="accent1">
                        <a:lumMod val="75000"/>
                      </a:schemeClr>
                    </a:solidFill>
                  </a:rPr>
                  <a:t>: Germany </a:t>
                </a:r>
                <a:r>
                  <a:rPr lang="de-DE" b="1" dirty="0" err="1">
                    <a:solidFill>
                      <a:schemeClr val="accent1">
                        <a:lumMod val="75000"/>
                      </a:schemeClr>
                    </a:solidFill>
                  </a:rPr>
                  <a:t>only</a:t>
                </a:r>
                <a:r>
                  <a:rPr lang="de-DE" b="1" dirty="0" smtClean="0">
                    <a:solidFill>
                      <a:schemeClr val="accent1">
                        <a:lumMod val="75000"/>
                      </a:schemeClr>
                    </a:solidFill>
                  </a:rPr>
                  <a:t>)</a:t>
                </a:r>
              </a:p>
              <a:p>
                <a:pPr marL="0" indent="0">
                  <a:buNone/>
                </a:pPr>
                <a:endParaRPr lang="de-DE" b="1" dirty="0">
                  <a:solidFill>
                    <a:schemeClr val="accent1">
                      <a:lumMod val="75000"/>
                    </a:schemeClr>
                  </a:solidFill>
                </a:endParaRPr>
              </a:p>
              <a:p>
                <a:pPr marL="0" indent="0">
                  <a:buNone/>
                  <a:tabLst>
                    <a:tab pos="444500" algn="l"/>
                  </a:tabLst>
                </a:pPr>
                <a:r>
                  <a:rPr lang="en-US" b="1" dirty="0" smtClean="0">
                    <a:solidFill>
                      <a:schemeClr val="accent1">
                        <a:lumMod val="75000"/>
                      </a:schemeClr>
                    </a:solidFill>
                  </a:rPr>
                  <a:t>2. </a:t>
                </a:r>
                <a:r>
                  <a:rPr lang="en-US" b="1" dirty="0">
                    <a:solidFill>
                      <a:schemeClr val="accent1">
                        <a:lumMod val="75000"/>
                      </a:schemeClr>
                    </a:solidFill>
                  </a:rPr>
                  <a:t>Analysis of impact of government guarantee (Perspective: State level)</a:t>
                </a:r>
              </a:p>
              <a:p>
                <a:pPr marL="0" indent="0">
                  <a:buNone/>
                  <a:tabLst>
                    <a:tab pos="444500" algn="l"/>
                  </a:tabLst>
                </a:pPr>
                <a:endParaRPr lang="en-US" dirty="0"/>
              </a:p>
              <a:p>
                <a:pPr marL="0" indent="0">
                  <a:buNone/>
                  <a:tabLst>
                    <a:tab pos="444500" algn="l"/>
                  </a:tabLs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  <a:ea typeface="Cambria Math"/>
                        </a:rPr>
                        <m:t>∆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nor/>
                                </m:rPr>
                                <a:rPr lang="en-US">
                                  <a:latin typeface="Cambria Math"/>
                                  <a:ea typeface="Cambria Math"/>
                                </a:rPr>
                                <m:t>Deposit</m:t>
                              </m:r>
                              <m:r>
                                <m:rPr>
                                  <m:nor/>
                                </m:rPr>
                                <a:rPr lang="en-US">
                                  <a:latin typeface="Cambria Math"/>
                                  <a:ea typeface="Cambria Math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US">
                                  <a:latin typeface="Cambria Math"/>
                                  <a:ea typeface="Cambria Math"/>
                                </a:rPr>
                                <m:t>Shift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𝑗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,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  <m:r>
                        <a:rPr lang="de-DE" i="1">
                          <a:latin typeface="Cambria Math"/>
                          <a:ea typeface="Cambria Math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𝛼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𝑗</m:t>
                          </m:r>
                        </m:sub>
                      </m:sSub>
                      <m:r>
                        <a:rPr lang="en-US" i="1">
                          <a:latin typeface="Cambria Math"/>
                          <a:ea typeface="Cambria Math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𝛼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𝑡</m:t>
                          </m:r>
                        </m:sub>
                      </m:sSub>
                      <m:r>
                        <a:rPr lang="en-US" i="1">
                          <a:latin typeface="Cambria Math"/>
                          <a:ea typeface="Cambria Math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𝛽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∆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nor/>
                                </m:rPr>
                                <a:rPr lang="en-US">
                                  <a:latin typeface="Cambria Math"/>
                                  <a:ea typeface="Cambria Math"/>
                                </a:rPr>
                                <m:t>Interest</m:t>
                              </m:r>
                              <m:r>
                                <m:rPr>
                                  <m:nor/>
                                </m:rPr>
                                <a:rPr lang="en-US">
                                  <a:latin typeface="Cambria Math"/>
                                  <a:ea typeface="Cambria Math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US">
                                  <a:latin typeface="Cambria Math"/>
                                  <a:ea typeface="Cambria Math"/>
                                </a:rPr>
                                <m:t>Margin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𝑗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,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latin typeface="Cambria Math"/>
                          <a:ea typeface="Cambria Math"/>
                        </a:rPr>
                        <m:t>∗</m:t>
                      </m:r>
                      <m:r>
                        <m:rPr>
                          <m:nor/>
                        </m:rPr>
                        <a:rPr lang="en-US">
                          <a:latin typeface="Cambria Math"/>
                          <a:ea typeface="Cambria Math"/>
                        </a:rPr>
                        <m:t>No</m:t>
                      </m:r>
                      <m:r>
                        <m:rPr>
                          <m:nor/>
                        </m:rPr>
                        <a:rPr lang="en-US">
                          <a:latin typeface="Cambria Math"/>
                          <a:ea typeface="Cambria Math"/>
                        </a:rPr>
                        <m:t> </m:t>
                      </m:r>
                      <m:r>
                        <m:rPr>
                          <m:nor/>
                        </m:rPr>
                        <a:rPr lang="en-US">
                          <a:latin typeface="Cambria Math"/>
                          <a:ea typeface="Cambria Math"/>
                        </a:rPr>
                        <m:t>Guarantee</m:t>
                      </m:r>
                      <m:r>
                        <a:rPr lang="en-US" i="1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𝛽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∆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nor/>
                                </m:rPr>
                                <a:rPr lang="en-US">
                                  <a:latin typeface="Cambria Math"/>
                                  <a:ea typeface="Cambria Math"/>
                                </a:rPr>
                                <m:t>Interest</m:t>
                              </m:r>
                              <m:r>
                                <m:rPr>
                                  <m:nor/>
                                </m:rPr>
                                <a:rPr lang="en-US">
                                  <a:latin typeface="Cambria Math"/>
                                  <a:ea typeface="Cambria Math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US">
                                  <a:latin typeface="Cambria Math"/>
                                  <a:ea typeface="Cambria Math"/>
                                </a:rPr>
                                <m:t>Margin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𝑗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,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latin typeface="Cambria Math"/>
                          <a:ea typeface="Cambria Math"/>
                        </a:rPr>
                        <m:t>∗</m:t>
                      </m:r>
                      <m:r>
                        <m:rPr>
                          <m:nor/>
                        </m:rPr>
                        <a:rPr lang="en-US">
                          <a:latin typeface="Cambria Math"/>
                          <a:ea typeface="Cambria Math"/>
                        </a:rPr>
                        <m:t>Guarantee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𝛽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3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m:rPr>
                              <m:nor/>
                            </m:rPr>
                            <a:rPr lang="en-US">
                              <a:latin typeface="Cambria Math"/>
                              <a:ea typeface="Cambria Math"/>
                            </a:rPr>
                            <m:t>Google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𝑔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𝑗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𝑡</m:t>
                          </m:r>
                        </m:sub>
                      </m:sSub>
                      <m:r>
                        <a:rPr lang="en-US" i="1">
                          <a:latin typeface="Cambria Math"/>
                          <a:ea typeface="Cambria Math"/>
                        </a:rPr>
                        <m:t>∗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m:rPr>
                              <m:nor/>
                            </m:rPr>
                            <a:rPr lang="en-US">
                              <a:latin typeface="Cambria Math"/>
                              <a:ea typeface="Cambria Math"/>
                            </a:rPr>
                            <m:t>Guarantee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𝑡</m:t>
                          </m:r>
                        </m:sub>
                      </m:sSub>
                      <m:r>
                        <a:rPr lang="de-DE" i="1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𝑢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𝑗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pPr marL="0" indent="0">
                  <a:buNone/>
                  <a:tabLst>
                    <a:tab pos="444500" algn="l"/>
                  </a:tabLst>
                </a:pPr>
                <a:endParaRPr lang="en-US" sz="1200" dirty="0"/>
              </a:p>
              <a:p>
                <a:pPr marL="0" indent="0">
                  <a:buNone/>
                  <a:tabLst>
                    <a:tab pos="1346200" algn="l"/>
                  </a:tabLst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1600">
                        <a:latin typeface="Cambria Math"/>
                        <a:ea typeface="Cambria Math"/>
                      </a:rPr>
                      <m:t>Guarantee</m:t>
                    </m:r>
                  </m:oMath>
                </a14:m>
                <a:r>
                  <a:rPr lang="en-US" sz="1600" dirty="0"/>
                  <a:t>	 Dummy variable (equal to 1 after October 2008)</a:t>
                </a:r>
              </a:p>
              <a:p>
                <a:pPr marL="0" indent="0">
                  <a:buNone/>
                  <a:tabLst>
                    <a:tab pos="1346200" algn="l"/>
                  </a:tabLst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1600">
                        <a:latin typeface="Cambria Math"/>
                        <a:ea typeface="Cambria Math"/>
                      </a:rPr>
                      <m:t>No</m:t>
                    </m:r>
                    <m:r>
                      <m:rPr>
                        <m:nor/>
                      </m:rPr>
                      <a:rPr lang="en-US" sz="1600">
                        <a:latin typeface="Cambria Math"/>
                        <a:ea typeface="Cambria Math"/>
                      </a:rPr>
                      <m:t> </m:t>
                    </m:r>
                    <m:r>
                      <m:rPr>
                        <m:nor/>
                      </m:rPr>
                      <a:rPr lang="en-US" sz="1600">
                        <a:latin typeface="Cambria Math"/>
                        <a:ea typeface="Cambria Math"/>
                      </a:rPr>
                      <m:t>Guarantee</m:t>
                    </m:r>
                  </m:oMath>
                </a14:m>
                <a:r>
                  <a:rPr lang="en-US" sz="1600" dirty="0"/>
                  <a:t> 	 Dummy variable (equal to 1 before October 2008)</a:t>
                </a:r>
              </a:p>
              <a:p>
                <a:pPr marL="0" indent="0">
                  <a:buNone/>
                </a:pPr>
                <a:endParaRPr lang="en-US" b="1" dirty="0" smtClean="0">
                  <a:solidFill>
                    <a:schemeClr val="accent1">
                      <a:lumMod val="75000"/>
                    </a:schemeClr>
                  </a:solidFill>
                </a:endParaRPr>
              </a:p>
              <a:p>
                <a:pPr marL="0" indent="0">
                  <a:buNone/>
                </a:pPr>
                <a:endParaRPr lang="en-US" b="1" dirty="0" smtClean="0">
                  <a:solidFill>
                    <a:schemeClr val="accent1">
                      <a:lumMod val="75000"/>
                    </a:schemeClr>
                  </a:solidFill>
                </a:endParaRPr>
              </a:p>
              <a:p>
                <a:pPr marL="0" indent="0">
                  <a:buNone/>
                </a:pPr>
                <a:endParaRPr lang="en-US" b="1" dirty="0" smtClean="0">
                  <a:solidFill>
                    <a:schemeClr val="accent1">
                      <a:lumMod val="75000"/>
                    </a:schemeClr>
                  </a:solidFill>
                </a:endParaRPr>
              </a:p>
              <a:p>
                <a:pPr marL="0" indent="0">
                  <a:buNone/>
                </a:pPr>
                <a:endParaRPr lang="en-US" b="1" dirty="0" smtClean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Textplatzhalt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5"/>
              </p:nvPr>
            </p:nvSpPr>
            <p:spPr>
              <a:xfrm>
                <a:off x="484078" y="1054780"/>
                <a:ext cx="8019513" cy="4602675"/>
              </a:xfrm>
              <a:blipFill rotWithShape="1">
                <a:blip r:embed="rId2"/>
                <a:stretch>
                  <a:fillRect l="-608" t="-662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umsplatzhalter 3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de-DE" dirty="0" smtClean="0"/>
              <a:t>CESS - 20 </a:t>
            </a:r>
            <a:r>
              <a:rPr lang="de-DE" dirty="0" err="1" smtClean="0"/>
              <a:t>October</a:t>
            </a:r>
            <a:r>
              <a:rPr lang="de-DE" dirty="0" smtClean="0"/>
              <a:t> 2016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de-DE" smtClean="0"/>
              <a:t>Page </a:t>
            </a:r>
            <a:fld id="{795659D1-D435-4DC4-B545-657E7139435F}" type="slidenum">
              <a:rPr lang="de-DE" smtClean="0"/>
              <a:pPr/>
              <a:t>7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 smtClean="0"/>
              <a:t>Capturing Depositors’ Expectations with Google Data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80472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1800" dirty="0" smtClean="0"/>
              <a:t>6. </a:t>
            </a:r>
            <a:r>
              <a:rPr lang="de-DE" sz="1800" dirty="0" err="1" smtClean="0"/>
              <a:t>Results</a:t>
            </a:r>
            <a:r>
              <a:rPr lang="de-DE" sz="1800" dirty="0"/>
              <a:t/>
            </a:r>
            <a:br>
              <a:rPr lang="de-DE" sz="1800" dirty="0"/>
            </a:br>
            <a:r>
              <a:rPr lang="de-DE" sz="1800" dirty="0" err="1" smtClean="0">
                <a:solidFill>
                  <a:schemeClr val="bg1">
                    <a:lumMod val="50000"/>
                  </a:schemeClr>
                </a:solidFill>
              </a:rPr>
              <a:t>Granger</a:t>
            </a:r>
            <a:r>
              <a:rPr lang="de-DE" sz="18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de-DE" sz="1800" dirty="0" err="1" smtClean="0">
                <a:solidFill>
                  <a:schemeClr val="bg1">
                    <a:lumMod val="50000"/>
                  </a:schemeClr>
                </a:solidFill>
              </a:rPr>
              <a:t>causality</a:t>
            </a:r>
            <a:r>
              <a:rPr lang="de-DE" sz="18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de-DE" sz="1800" dirty="0" err="1" smtClean="0">
                <a:solidFill>
                  <a:schemeClr val="bg1">
                    <a:lumMod val="50000"/>
                  </a:schemeClr>
                </a:solidFill>
              </a:rPr>
              <a:t>results</a:t>
            </a:r>
            <a:r>
              <a:rPr lang="de-DE" sz="1800" dirty="0" smtClean="0">
                <a:solidFill>
                  <a:schemeClr val="bg1">
                    <a:lumMod val="50000"/>
                  </a:schemeClr>
                </a:solidFill>
              </a:rPr>
              <a:t> (</a:t>
            </a:r>
            <a:r>
              <a:rPr lang="de-DE" sz="1800" dirty="0" err="1" smtClean="0">
                <a:solidFill>
                  <a:schemeClr val="bg1">
                    <a:lumMod val="50000"/>
                  </a:schemeClr>
                </a:solidFill>
              </a:rPr>
              <a:t>Perspective</a:t>
            </a:r>
            <a:r>
              <a:rPr lang="de-DE" sz="1800" dirty="0" smtClean="0">
                <a:solidFill>
                  <a:schemeClr val="bg1">
                    <a:lumMod val="50000"/>
                  </a:schemeClr>
                </a:solidFill>
              </a:rPr>
              <a:t>: Germany)</a:t>
            </a:r>
            <a:endParaRPr lang="de-DE" sz="18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de-DE" dirty="0" smtClean="0"/>
              <a:t>CESS - 20 </a:t>
            </a:r>
            <a:r>
              <a:rPr lang="de-DE" dirty="0" err="1" smtClean="0"/>
              <a:t>October</a:t>
            </a:r>
            <a:r>
              <a:rPr lang="de-DE" dirty="0" smtClean="0"/>
              <a:t> 2016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de-DE" smtClean="0"/>
              <a:t>Page </a:t>
            </a:r>
            <a:fld id="{795659D1-D435-4DC4-B545-657E7139435F}" type="slidenum">
              <a:rPr lang="de-DE" smtClean="0"/>
              <a:pPr/>
              <a:t>8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 dirty="0" smtClean="0"/>
              <a:t>Capturing Depositors’ Expectations with Google Data</a:t>
            </a:r>
            <a:endParaRPr lang="de-DE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6014" y="933667"/>
            <a:ext cx="4205286" cy="4965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" name="Gerade Verbindung mit Pfeil 8"/>
          <p:cNvCxnSpPr>
            <a:stCxn id="20" idx="1"/>
          </p:cNvCxnSpPr>
          <p:nvPr/>
        </p:nvCxnSpPr>
        <p:spPr>
          <a:xfrm flipH="1" flipV="1">
            <a:off x="6457950" y="1771650"/>
            <a:ext cx="561975" cy="131757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feld 19"/>
          <p:cNvSpPr txBox="1"/>
          <p:nvPr/>
        </p:nvSpPr>
        <p:spPr>
          <a:xfrm>
            <a:off x="7019925" y="1241687"/>
            <a:ext cx="1928481" cy="1323439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Google searches Granger cause the </a:t>
            </a:r>
            <a:r>
              <a:rPr lang="en-US" sz="1600" b="1" i="1" dirty="0" smtClean="0"/>
              <a:t>Interest Spread</a:t>
            </a:r>
            <a:r>
              <a:rPr lang="en-US" sz="1600" i="1" dirty="0" smtClean="0"/>
              <a:t> and </a:t>
            </a:r>
            <a:r>
              <a:rPr lang="en-US" sz="1600" b="1" i="1" dirty="0" smtClean="0"/>
              <a:t>Deposit Shifts</a:t>
            </a:r>
            <a:endParaRPr lang="de-DE" sz="1600" b="1" i="1" dirty="0"/>
          </a:p>
        </p:txBody>
      </p:sp>
      <p:cxnSp>
        <p:nvCxnSpPr>
          <p:cNvPr id="25" name="Gerade Verbindung mit Pfeil 24"/>
          <p:cNvCxnSpPr>
            <a:stCxn id="20" idx="1"/>
          </p:cNvCxnSpPr>
          <p:nvPr/>
        </p:nvCxnSpPr>
        <p:spPr>
          <a:xfrm flipH="1">
            <a:off x="6457951" y="1903407"/>
            <a:ext cx="561974" cy="325444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Gerade Verbindung mit Pfeil 26"/>
          <p:cNvCxnSpPr>
            <a:stCxn id="20" idx="1"/>
          </p:cNvCxnSpPr>
          <p:nvPr/>
        </p:nvCxnSpPr>
        <p:spPr>
          <a:xfrm flipH="1">
            <a:off x="6457951" y="1903407"/>
            <a:ext cx="561974" cy="500179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feld 28"/>
          <p:cNvSpPr txBox="1"/>
          <p:nvPr/>
        </p:nvSpPr>
        <p:spPr>
          <a:xfrm>
            <a:off x="180974" y="3175841"/>
            <a:ext cx="1928481" cy="830997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The results holds </a:t>
            </a:r>
            <a:r>
              <a:rPr lang="en-US" sz="1600" b="1" i="1" dirty="0" smtClean="0"/>
              <a:t>independent of the ordering </a:t>
            </a:r>
            <a:endParaRPr lang="de-DE" sz="1600" b="1" i="1" dirty="0"/>
          </a:p>
        </p:txBody>
      </p:sp>
      <p:cxnSp>
        <p:nvCxnSpPr>
          <p:cNvPr id="30" name="Gerade Verbindung mit Pfeil 29"/>
          <p:cNvCxnSpPr>
            <a:stCxn id="29" idx="3"/>
          </p:cNvCxnSpPr>
          <p:nvPr/>
        </p:nvCxnSpPr>
        <p:spPr>
          <a:xfrm flipV="1">
            <a:off x="2109455" y="1085851"/>
            <a:ext cx="1014745" cy="2505489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Gerade Verbindung mit Pfeil 30"/>
          <p:cNvCxnSpPr>
            <a:stCxn id="29" idx="3"/>
          </p:cNvCxnSpPr>
          <p:nvPr/>
        </p:nvCxnSpPr>
        <p:spPr>
          <a:xfrm flipV="1">
            <a:off x="2109455" y="2695575"/>
            <a:ext cx="1052845" cy="895765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Gerade Verbindung mit Pfeil 33"/>
          <p:cNvCxnSpPr>
            <a:stCxn id="29" idx="3"/>
          </p:cNvCxnSpPr>
          <p:nvPr/>
        </p:nvCxnSpPr>
        <p:spPr>
          <a:xfrm>
            <a:off x="2109455" y="3591340"/>
            <a:ext cx="1052845" cy="799685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feld 38"/>
          <p:cNvSpPr txBox="1"/>
          <p:nvPr/>
        </p:nvSpPr>
        <p:spPr>
          <a:xfrm>
            <a:off x="7019924" y="4391025"/>
            <a:ext cx="1928481" cy="1815882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Alternative Google searches also Granger cause the </a:t>
            </a:r>
            <a:r>
              <a:rPr lang="en-US" sz="1600" b="1" i="1" dirty="0" smtClean="0"/>
              <a:t>Interest Spread</a:t>
            </a:r>
            <a:r>
              <a:rPr lang="en-US" sz="1600" i="1" dirty="0" smtClean="0"/>
              <a:t> and, for most of the time, </a:t>
            </a:r>
            <a:r>
              <a:rPr lang="en-US" sz="1600" b="1" i="1" dirty="0" smtClean="0"/>
              <a:t>Deposit Shifts</a:t>
            </a:r>
            <a:endParaRPr lang="de-DE" sz="1600" b="1" i="1" dirty="0"/>
          </a:p>
        </p:txBody>
      </p:sp>
    </p:spTree>
    <p:extLst>
      <p:ext uri="{BB962C8B-B14F-4D97-AF65-F5344CB8AC3E}">
        <p14:creationId xmlns:p14="http://schemas.microsoft.com/office/powerpoint/2010/main" val="551746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9" grpId="0" animBg="1"/>
      <p:bldP spid="3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88464" y="257389"/>
            <a:ext cx="8655536" cy="652582"/>
          </a:xfrm>
        </p:spPr>
        <p:txBody>
          <a:bodyPr/>
          <a:lstStyle/>
          <a:p>
            <a:r>
              <a:rPr lang="de-DE" sz="1800" dirty="0" smtClean="0"/>
              <a:t>6. </a:t>
            </a:r>
            <a:r>
              <a:rPr lang="de-DE" sz="1800" dirty="0" err="1" smtClean="0"/>
              <a:t>Results</a:t>
            </a:r>
            <a:r>
              <a:rPr lang="de-DE" sz="1800" dirty="0"/>
              <a:t/>
            </a:r>
            <a:br>
              <a:rPr lang="de-DE" sz="1800" dirty="0"/>
            </a:br>
            <a:r>
              <a:rPr lang="en-US" sz="1800" dirty="0" smtClean="0">
                <a:solidFill>
                  <a:schemeClr val="bg1">
                    <a:lumMod val="50000"/>
                  </a:schemeClr>
                </a:solidFill>
              </a:rPr>
              <a:t>Main regression result (Perspective: State level)</a:t>
            </a:r>
            <a:endParaRPr lang="de-DE" sz="18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de-DE" dirty="0" smtClean="0"/>
              <a:t>CESS - 20 </a:t>
            </a:r>
            <a:r>
              <a:rPr lang="de-DE" dirty="0" err="1" smtClean="0"/>
              <a:t>October</a:t>
            </a:r>
            <a:r>
              <a:rPr lang="de-DE" dirty="0" smtClean="0"/>
              <a:t> 2016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de-DE" smtClean="0"/>
              <a:t>Page </a:t>
            </a:r>
            <a:fld id="{795659D1-D435-4DC4-B545-657E7139435F}" type="slidenum">
              <a:rPr lang="de-DE" smtClean="0"/>
              <a:pPr/>
              <a:t>9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 dirty="0" smtClean="0"/>
              <a:t>Capturing Depositors’ Expectations with Google Data</a:t>
            </a:r>
            <a:endParaRPr lang="de-DE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6"/>
          <a:stretch/>
        </p:blipFill>
        <p:spPr bwMode="auto">
          <a:xfrm>
            <a:off x="361950" y="1228725"/>
            <a:ext cx="8715375" cy="446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hteck 10"/>
          <p:cNvSpPr/>
          <p:nvPr/>
        </p:nvSpPr>
        <p:spPr>
          <a:xfrm>
            <a:off x="2428874" y="2000250"/>
            <a:ext cx="2638425" cy="2524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 11"/>
          <p:cNvSpPr/>
          <p:nvPr/>
        </p:nvSpPr>
        <p:spPr>
          <a:xfrm>
            <a:off x="2428874" y="4600575"/>
            <a:ext cx="2638425" cy="952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6200775" y="2000250"/>
            <a:ext cx="1466850" cy="2524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/>
          <p:cNvSpPr/>
          <p:nvPr/>
        </p:nvSpPr>
        <p:spPr>
          <a:xfrm>
            <a:off x="6348412" y="4600575"/>
            <a:ext cx="1319213" cy="952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5309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0" indent="0">
              <a:spcAft>
                <a:spcPts val="800"/>
              </a:spcAft>
              <a:buNone/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Google searches can indeed be used as a measure for the concern of depositors</a:t>
            </a:r>
          </a:p>
          <a:p>
            <a:pPr lvl="1"/>
            <a:r>
              <a:rPr lang="en-US" dirty="0" smtClean="0">
                <a:solidFill>
                  <a:prstClr val="black"/>
                </a:solidFill>
              </a:rPr>
              <a:t>Indication of run-type phenomena in local deposit markets	</a:t>
            </a:r>
            <a:endParaRPr lang="en-US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spcAft>
                <a:spcPts val="800"/>
              </a:spcAft>
              <a:buNone/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Blanket guarantee during the crisis led to a level playing field between private and public banks</a:t>
            </a:r>
          </a:p>
          <a:p>
            <a:pPr lvl="1"/>
            <a:r>
              <a:rPr lang="en-US" dirty="0" smtClean="0">
                <a:solidFill>
                  <a:prstClr val="black"/>
                </a:solidFill>
              </a:rPr>
              <a:t>Deposit flows became more sensitive to interest rate spreads</a:t>
            </a:r>
          </a:p>
          <a:p>
            <a:pPr lvl="1"/>
            <a:r>
              <a:rPr lang="en-US" dirty="0" smtClean="0">
                <a:solidFill>
                  <a:prstClr val="black"/>
                </a:solidFill>
              </a:rPr>
              <a:t>Fiercer competition in the deposit market</a:t>
            </a:r>
          </a:p>
          <a:p>
            <a:pPr lvl="1"/>
            <a:r>
              <a:rPr lang="en-US" dirty="0" smtClean="0">
                <a:solidFill>
                  <a:prstClr val="black"/>
                </a:solidFill>
              </a:rPr>
              <a:t>Potentially more excessive risk-taking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de-DE" dirty="0" smtClean="0"/>
              <a:t>CESS - 20 </a:t>
            </a:r>
            <a:r>
              <a:rPr lang="de-DE" dirty="0" err="1" smtClean="0"/>
              <a:t>October</a:t>
            </a:r>
            <a:r>
              <a:rPr lang="de-DE" dirty="0" smtClean="0"/>
              <a:t> 2016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de-DE" smtClean="0"/>
              <a:t>Page </a:t>
            </a:r>
            <a:fld id="{795659D1-D435-4DC4-B545-657E7139435F}" type="slidenum">
              <a:rPr lang="de-DE" smtClean="0"/>
              <a:pPr/>
              <a:t>10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 smtClean="0"/>
              <a:t>Capturing Depositors’ Expectations with Google Data</a:t>
            </a:r>
            <a:endParaRPr lang="de-DE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88464" y="257389"/>
            <a:ext cx="8655536" cy="652582"/>
          </a:xfrm>
        </p:spPr>
        <p:txBody>
          <a:bodyPr/>
          <a:lstStyle/>
          <a:p>
            <a:r>
              <a:rPr lang="de-DE" sz="1800" dirty="0" smtClean="0"/>
              <a:t>7. </a:t>
            </a:r>
            <a:r>
              <a:rPr lang="de-DE" sz="1800" dirty="0" err="1" smtClean="0"/>
              <a:t>Conclusions</a:t>
            </a:r>
            <a:r>
              <a:rPr lang="de-DE" sz="1800" dirty="0"/>
              <a:t/>
            </a:r>
            <a:br>
              <a:rPr lang="de-DE" sz="1800" dirty="0"/>
            </a:br>
            <a:r>
              <a:rPr lang="en-US" sz="1800" dirty="0" smtClean="0">
                <a:solidFill>
                  <a:schemeClr val="bg1">
                    <a:lumMod val="50000"/>
                  </a:schemeClr>
                </a:solidFill>
              </a:rPr>
              <a:t>Google searches are a valuable measure for depositors’ expectations</a:t>
            </a:r>
            <a:endParaRPr lang="de-DE" sz="1800" dirty="0"/>
          </a:p>
        </p:txBody>
      </p:sp>
    </p:spTree>
    <p:extLst>
      <p:ext uri="{BB962C8B-B14F-4D97-AF65-F5344CB8AC3E}">
        <p14:creationId xmlns:p14="http://schemas.microsoft.com/office/powerpoint/2010/main" val="46018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BBk_Farbe">
  <a:themeElements>
    <a:clrScheme name="Scheuer1">
      <a:dk1>
        <a:sysClr val="windowText" lastClr="000000"/>
      </a:dk1>
      <a:lt1>
        <a:srgbClr val="FFFFFF"/>
      </a:lt1>
      <a:dk2>
        <a:srgbClr val="000000"/>
      </a:dk2>
      <a:lt2>
        <a:srgbClr val="9FA2A4"/>
      </a:lt2>
      <a:accent1>
        <a:srgbClr val="7C93C3"/>
      </a:accent1>
      <a:accent2>
        <a:srgbClr val="A1CCCD"/>
      </a:accent2>
      <a:accent3>
        <a:srgbClr val="C3CBC9"/>
      </a:accent3>
      <a:accent4>
        <a:srgbClr val="C2CB9A"/>
      </a:accent4>
      <a:accent5>
        <a:srgbClr val="EAC985"/>
      </a:accent5>
      <a:accent6>
        <a:srgbClr val="D496A0"/>
      </a:accent6>
      <a:hlink>
        <a:srgbClr val="7C93C3"/>
      </a:hlink>
      <a:folHlink>
        <a:srgbClr val="B0BEDB"/>
      </a:folHlink>
    </a:clrScheme>
    <a:fontScheme name="Bundesbank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592</Words>
  <Application>Microsoft Office PowerPoint</Application>
  <PresentationFormat>Bildschirmpräsentation (4:3)</PresentationFormat>
  <Paragraphs>92</Paragraphs>
  <Slides>10</Slides>
  <Notes>3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1" baseType="lpstr">
      <vt:lpstr>BBk_Farbe</vt:lpstr>
      <vt:lpstr>Capturing depositors’ expectations with Google Data </vt:lpstr>
      <vt:lpstr>1. Motivation Strategic complementarities and financial crises </vt:lpstr>
      <vt:lpstr>2. Contribution Capturing depositor‘s expectations</vt:lpstr>
      <vt:lpstr>3. Data Google data are obtained via Google Trends</vt:lpstr>
      <vt:lpstr>3. Data Augment the Google data set with central bank data sources</vt:lpstr>
      <vt:lpstr>4. Descriptive Statistics Google search interest versus deposit shifts</vt:lpstr>
      <vt:lpstr>5. Methodology Inter-temporal Analysis</vt:lpstr>
      <vt:lpstr>6. Results Granger causality results (Perspective: Germany)</vt:lpstr>
      <vt:lpstr>6. Results Main regression result (Perspective: State level)</vt:lpstr>
      <vt:lpstr>7. Conclusions Google searches are a valuable measure for depositors’ expectations</vt:lpstr>
    </vt:vector>
  </TitlesOfParts>
  <Company>Deutsche Bundesbank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Gabriele Meinert</dc:creator>
  <cp:lastModifiedBy>Patrick Weber</cp:lastModifiedBy>
  <cp:revision>1140</cp:revision>
  <cp:lastPrinted>2016-10-16T17:42:22Z</cp:lastPrinted>
  <dcterms:created xsi:type="dcterms:W3CDTF">2011-09-19T07:17:23Z</dcterms:created>
  <dcterms:modified xsi:type="dcterms:W3CDTF">2016-10-17T16:10:29Z</dcterms:modified>
</cp:coreProperties>
</file>