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75" r:id="rId2"/>
    <p:sldId id="257" r:id="rId3"/>
    <p:sldId id="279" r:id="rId4"/>
    <p:sldId id="284" r:id="rId5"/>
    <p:sldId id="281" r:id="rId6"/>
    <p:sldId id="289" r:id="rId7"/>
    <p:sldId id="288" r:id="rId8"/>
    <p:sldId id="287" r:id="rId9"/>
    <p:sldId id="280" r:id="rId10"/>
    <p:sldId id="282" r:id="rId11"/>
    <p:sldId id="286" r:id="rId12"/>
    <p:sldId id="283" r:id="rId13"/>
    <p:sldId id="28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anislava" initials="S" lastIdx="3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3354" autoAdjust="0"/>
  </p:normalViewPr>
  <p:slideViewPr>
    <p:cSldViewPr snapToGrid="0">
      <p:cViewPr varScale="1">
        <p:scale>
          <a:sx n="72" d="100"/>
          <a:sy n="72" d="100"/>
        </p:scale>
        <p:origin x="1104" y="4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3134" y="4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8B5517-C0FD-4465-8A45-7937B2220804}" type="datetimeFigureOut">
              <a:rPr lang="en-US" smtClean="0"/>
              <a:t>10/20/2016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997B36-6FA8-4EA1-9F0F-9100AD45E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48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8BEF02-D39A-4FA3-9541-AE47CB24B5FD}" type="slidenum">
              <a:rPr kumimoji="0" lang="en-GB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873438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97B36-6FA8-4EA1-9F0F-9100AD45E0F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8669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97B36-6FA8-4EA1-9F0F-9100AD45E0F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996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97B36-6FA8-4EA1-9F0F-9100AD45E0F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6011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97B36-6FA8-4EA1-9F0F-9100AD45E0F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335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97B36-6FA8-4EA1-9F0F-9100AD45E0F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5942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97B36-6FA8-4EA1-9F0F-9100AD45E0F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7257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97B36-6FA8-4EA1-9F0F-9100AD45E0F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0240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97B36-6FA8-4EA1-9F0F-9100AD45E0F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173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97B36-6FA8-4EA1-9F0F-9100AD45E0F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9471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97B36-6FA8-4EA1-9F0F-9100AD45E0F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5750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97B36-6FA8-4EA1-9F0F-9100AD45E0F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19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1" y="981075"/>
            <a:ext cx="12240684" cy="5876925"/>
          </a:xfrm>
          <a:prstGeom prst="rect">
            <a:avLst/>
          </a:prstGeom>
          <a:solidFill>
            <a:srgbClr val="0F5494"/>
          </a:solidFill>
          <a:ln w="254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/>
            <a:endParaRPr lang="en-US" altLang="en-US" sz="1800">
              <a:solidFill>
                <a:srgbClr val="FFFFFF"/>
              </a:solidFill>
            </a:endParaRPr>
          </a:p>
        </p:txBody>
      </p:sp>
      <p:pic>
        <p:nvPicPr>
          <p:cNvPr id="5" name="Picture 6" descr="LOGO CE-EN-quadri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851" y="258764"/>
            <a:ext cx="1915583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5689600" y="6659563"/>
            <a:ext cx="814917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327651" y="2565401"/>
            <a:ext cx="6720416" cy="790575"/>
          </a:xfrm>
        </p:spPr>
        <p:txBody>
          <a:bodyPr/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GB" altLang="en-US" noProof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814917" y="3716339"/>
            <a:ext cx="11377083" cy="1728787"/>
          </a:xfrm>
        </p:spPr>
        <p:txBody>
          <a:bodyPr/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GB" altLang="en-US" noProof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 b="1"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94B868AF-2E81-4209-9E51-2556343F5B3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78324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7735D7-2A54-454F-A6AD-7C71D65E0EE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93006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214155-5133-4782-94FF-E57CC92003C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7948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492376"/>
            <a:ext cx="53848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492376"/>
            <a:ext cx="53848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CB014C-9CDE-4760-A3D2-F52AE3C64B2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78537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918BD-8F4C-4053-92DC-DE3499BEBB5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50218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FBADD6-54E8-4706-820D-F4B98D29263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16387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A51AE-64C0-4C95-A833-3B40E371451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55517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08F0E7-90F7-4499-82C2-AC4AF9C96EA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70921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0D03A-F8A7-42EC-84F3-6E4EB36F1CB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65570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060E22-300E-45BF-8F86-73EE8B62F1E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70078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0152" y="1339850"/>
            <a:ext cx="2762249" cy="46815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27051" y="1339850"/>
            <a:ext cx="8089900" cy="46815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7E70F7-EE65-437B-B2DD-DF0E3A865D7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619120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"/>
            <a:ext cx="12192000" cy="98901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/>
          </a:p>
        </p:txBody>
      </p:sp>
      <p:pic>
        <p:nvPicPr>
          <p:cNvPr id="5" name="Picture 5" descr="LOGO CE-EN-NEG-quadri.ai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8167" y="3175"/>
            <a:ext cx="2015067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5683251" y="6669089"/>
            <a:ext cx="795867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b="0" i="1" dirty="0">
                <a:solidFill>
                  <a:schemeClr val="bg1"/>
                </a:solidFill>
              </a:rPr>
              <a:t>Eurostat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417" y="1556272"/>
            <a:ext cx="10972800" cy="9366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609600" y="2564904"/>
            <a:ext cx="10972800" cy="3633788"/>
          </a:xfrm>
        </p:spPr>
        <p:txBody>
          <a:bodyPr/>
          <a:lstStyle>
            <a:lvl1pPr marL="342900" indent="-342900">
              <a:buClr>
                <a:srgbClr val="0F5494"/>
              </a:buClr>
              <a:buFont typeface="Arial" pitchFamily="34" charset="0"/>
              <a:buChar char="•"/>
              <a:defRPr i="0"/>
            </a:lvl1pPr>
            <a:lvl2pPr>
              <a:buClr>
                <a:srgbClr val="0F5494"/>
              </a:buClr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37289"/>
            <a:ext cx="3860800" cy="484187"/>
          </a:xfrm>
        </p:spPr>
        <p:txBody>
          <a:bodyPr/>
          <a:lstStyle>
            <a:lvl1pPr>
              <a:defRPr dirty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fld id="{1A35B1E4-DEE4-4159-906E-66501177E1C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3590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27051" y="1339850"/>
            <a:ext cx="109728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2492376"/>
            <a:ext cx="109728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/>
              <a:t>Second level</a:t>
            </a:r>
            <a:endParaRPr lang="en-GB" altLang="en-US"/>
          </a:p>
          <a:p>
            <a:pPr lvl="1"/>
            <a:r>
              <a:rPr lang="en-GB" altLang="en-US"/>
              <a:t>Third level</a:t>
            </a:r>
          </a:p>
          <a:p>
            <a:pPr lvl="2"/>
            <a:r>
              <a:rPr lang="en-GB" altLang="en-US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A7EC3F4F-5874-4C4C-8321-A50BFE12108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12192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Rectangle 6"/>
          <p:cNvSpPr/>
          <p:nvPr/>
        </p:nvSpPr>
        <p:spPr>
          <a:xfrm>
            <a:off x="5683251" y="6659564"/>
            <a:ext cx="814916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1033" name="Picture 17" descr="LOGO CE_Vertical_EN_NEG_quadri_H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851" y="258764"/>
            <a:ext cx="1915583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124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bogosmith/jdemetraplus-revtoo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287687" y="2565401"/>
            <a:ext cx="8546349" cy="790575"/>
          </a:xfrm>
        </p:spPr>
        <p:txBody>
          <a:bodyPr/>
          <a:lstStyle/>
          <a:p>
            <a:pPr indent="0"/>
            <a:r>
              <a:rPr lang="en-US" sz="4800" dirty="0"/>
              <a:t>A Revision Analysis Plugin for </a:t>
            </a:r>
            <a:r>
              <a:rPr lang="en-US" sz="4800" dirty="0" err="1"/>
              <a:t>Jdemetra</a:t>
            </a:r>
            <a:r>
              <a:rPr lang="en-US" sz="4800" dirty="0"/>
              <a:t>+</a:t>
            </a:r>
            <a:br>
              <a:rPr lang="en-US" sz="4800" dirty="0"/>
            </a:br>
            <a:endParaRPr lang="en-GB" altLang="en-US" sz="4800" dirty="0"/>
          </a:p>
        </p:txBody>
      </p:sp>
      <p:sp>
        <p:nvSpPr>
          <p:cNvPr id="3075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701749" y="4504639"/>
            <a:ext cx="11355572" cy="1728787"/>
          </a:xfrm>
        </p:spPr>
        <p:txBody>
          <a:bodyPr/>
          <a:lstStyle/>
          <a:p>
            <a:pPr eaLnBrk="1" hangingPunct="1"/>
            <a:r>
              <a:rPr lang="fr-BE" altLang="en-US" dirty="0"/>
              <a:t>CESS Budapest,20 </a:t>
            </a:r>
            <a:r>
              <a:rPr lang="fr-BE" altLang="en-US" dirty="0" err="1"/>
              <a:t>Oct</a:t>
            </a:r>
            <a:r>
              <a:rPr lang="fr-BE" altLang="en-US" dirty="0"/>
              <a:t> 2016</a:t>
            </a:r>
          </a:p>
          <a:p>
            <a:r>
              <a:rPr lang="fr-BE" altLang="en-US" dirty="0"/>
              <a:t>Dario </a:t>
            </a:r>
            <a:r>
              <a:rPr lang="fr-BE" altLang="en-US" dirty="0" err="1"/>
              <a:t>Buono</a:t>
            </a:r>
            <a:r>
              <a:rPr lang="fr-BE" altLang="en-US" dirty="0"/>
              <a:t>, Riccardo </a:t>
            </a:r>
            <a:r>
              <a:rPr lang="fr-BE" altLang="en-US" dirty="0" err="1"/>
              <a:t>Gatto</a:t>
            </a:r>
            <a:r>
              <a:rPr lang="fr-BE" altLang="en-US" dirty="0"/>
              <a:t>, </a:t>
            </a:r>
            <a:r>
              <a:rPr lang="fr-BE" altLang="en-US" dirty="0" err="1"/>
              <a:t>Bogomil</a:t>
            </a:r>
            <a:r>
              <a:rPr lang="fr-BE" altLang="en-US" dirty="0"/>
              <a:t> </a:t>
            </a:r>
            <a:r>
              <a:rPr lang="fr-BE" altLang="en-US" dirty="0" err="1"/>
              <a:t>Kovachev</a:t>
            </a:r>
            <a:r>
              <a:rPr lang="fr-BE" altLang="en-US" dirty="0"/>
              <a:t>, Gian Luigi </a:t>
            </a:r>
            <a:r>
              <a:rPr lang="fr-BE" altLang="en-US" dirty="0" err="1"/>
              <a:t>Mazzi</a:t>
            </a:r>
            <a:r>
              <a:rPr lang="fr-BE" altLang="en-US" dirty="0"/>
              <a:t>, Rosa </a:t>
            </a:r>
            <a:r>
              <a:rPr lang="fr-BE" altLang="en-US" dirty="0" err="1"/>
              <a:t>Ruggeri</a:t>
            </a:r>
            <a:r>
              <a:rPr lang="fr-BE" altLang="en-US" dirty="0"/>
              <a:t> </a:t>
            </a:r>
            <a:r>
              <a:rPr lang="fr-BE" altLang="en-US" dirty="0" err="1"/>
              <a:t>Cannata</a:t>
            </a:r>
            <a:endParaRPr lang="fr-BE" altLang="en-US" dirty="0"/>
          </a:p>
        </p:txBody>
      </p:sp>
    </p:spTree>
    <p:extLst>
      <p:ext uri="{BB962C8B-B14F-4D97-AF65-F5344CB8AC3E}">
        <p14:creationId xmlns:p14="http://schemas.microsoft.com/office/powerpoint/2010/main" val="1188201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Timeliness vs accuracy</a:t>
            </a:r>
          </a:p>
          <a:p>
            <a:r>
              <a:rPr lang="en-US" dirty="0"/>
              <a:t>Accuracy vs reliability</a:t>
            </a:r>
          </a:p>
          <a:p>
            <a:r>
              <a:rPr lang="en-US" dirty="0"/>
              <a:t>Types of revisions:</a:t>
            </a:r>
          </a:p>
          <a:p>
            <a:pPr lvl="1"/>
            <a:r>
              <a:rPr lang="en-US" dirty="0"/>
              <a:t>Rout</a:t>
            </a:r>
            <a:r>
              <a:rPr lang="hu-HU" dirty="0"/>
              <a:t>i</a:t>
            </a:r>
            <a:r>
              <a:rPr lang="en-US" dirty="0"/>
              <a:t>ne – periodic</a:t>
            </a:r>
          </a:p>
          <a:p>
            <a:pPr lvl="2"/>
            <a:r>
              <a:rPr lang="en-US" dirty="0"/>
              <a:t>Within the year</a:t>
            </a:r>
          </a:p>
          <a:p>
            <a:pPr lvl="2"/>
            <a:r>
              <a:rPr lang="en-US" dirty="0"/>
              <a:t>Annual benchmark</a:t>
            </a:r>
          </a:p>
          <a:p>
            <a:pPr lvl="2"/>
            <a:r>
              <a:rPr lang="en-US" dirty="0"/>
              <a:t>…</a:t>
            </a:r>
          </a:p>
          <a:p>
            <a:pPr lvl="1"/>
            <a:r>
              <a:rPr lang="en-US" dirty="0"/>
              <a:t>Occasional – irregular</a:t>
            </a:r>
          </a:p>
          <a:p>
            <a:pPr lvl="2"/>
            <a:r>
              <a:rPr lang="en-US" dirty="0"/>
              <a:t>Changes in estimation procedure</a:t>
            </a:r>
          </a:p>
          <a:p>
            <a:pPr lvl="2"/>
            <a:r>
              <a:rPr lang="en-US" dirty="0"/>
              <a:t>Conceptual changes (new classification etc.)</a:t>
            </a:r>
          </a:p>
          <a:p>
            <a:pPr lvl="1"/>
            <a:r>
              <a:rPr lang="en-US" dirty="0"/>
              <a:t>Mixed</a:t>
            </a:r>
          </a:p>
        </p:txBody>
      </p:sp>
    </p:spTree>
    <p:extLst>
      <p:ext uri="{BB962C8B-B14F-4D97-AF65-F5344CB8AC3E}">
        <p14:creationId xmlns:p14="http://schemas.microsoft.com/office/powerpoint/2010/main" val="1360601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revision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Check for:</a:t>
            </a:r>
          </a:p>
          <a:p>
            <a:r>
              <a:rPr lang="en-US" dirty="0"/>
              <a:t> the presence of bias</a:t>
            </a:r>
          </a:p>
          <a:p>
            <a:r>
              <a:rPr lang="en-US" dirty="0"/>
              <a:t> serial correlation</a:t>
            </a:r>
          </a:p>
          <a:p>
            <a:r>
              <a:rPr lang="en-US" dirty="0"/>
              <a:t> unit roots</a:t>
            </a:r>
          </a:p>
          <a:p>
            <a:r>
              <a:rPr lang="en-US" dirty="0"/>
              <a:t> </a:t>
            </a:r>
            <a:r>
              <a:rPr lang="en-US" dirty="0" err="1"/>
              <a:t>heteros</a:t>
            </a:r>
            <a:r>
              <a:rPr lang="hu-HU" dirty="0"/>
              <a:t>k</a:t>
            </a:r>
            <a:r>
              <a:rPr lang="en-US" dirty="0" err="1"/>
              <a:t>edasticity</a:t>
            </a:r>
            <a:endParaRPr lang="en-US" dirty="0"/>
          </a:p>
          <a:p>
            <a:r>
              <a:rPr lang="en-US" dirty="0"/>
              <a:t>…</a:t>
            </a:r>
          </a:p>
          <a:p>
            <a:r>
              <a:rPr lang="en-US" dirty="0"/>
              <a:t>Apply for:</a:t>
            </a:r>
          </a:p>
          <a:p>
            <a:r>
              <a:rPr lang="en-US" dirty="0"/>
              <a:t> improvement of the revision process</a:t>
            </a:r>
          </a:p>
          <a:p>
            <a:r>
              <a:rPr lang="en-US" dirty="0"/>
              <a:t>Harmonization of revision policy</a:t>
            </a:r>
          </a:p>
          <a:p>
            <a:r>
              <a:rPr lang="en-US" dirty="0"/>
              <a:t>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226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 plugin – input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979" y="2725129"/>
            <a:ext cx="6950042" cy="3063505"/>
          </a:xfrm>
        </p:spPr>
      </p:pic>
      <p:sp>
        <p:nvSpPr>
          <p:cNvPr id="3" name="TextBox 2"/>
          <p:cNvSpPr txBox="1"/>
          <p:nvPr/>
        </p:nvSpPr>
        <p:spPr>
          <a:xfrm>
            <a:off x="6709144" y="2131470"/>
            <a:ext cx="1195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Releases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8949" y="3806456"/>
            <a:ext cx="13363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Reference</a:t>
            </a:r>
          </a:p>
          <a:p>
            <a:r>
              <a:rPr lang="en-US" dirty="0"/>
              <a:t>periods</a:t>
            </a:r>
          </a:p>
        </p:txBody>
      </p:sp>
    </p:spTree>
    <p:extLst>
      <p:ext uri="{BB962C8B-B14F-4D97-AF65-F5344CB8AC3E}">
        <p14:creationId xmlns:p14="http://schemas.microsoft.com/office/powerpoint/2010/main" val="2445827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revision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Horizontal – successive vintages of the same phenomenon</a:t>
            </a:r>
          </a:p>
          <a:p>
            <a:r>
              <a:rPr lang="en-US" dirty="0"/>
              <a:t>Diagonal – 1</a:t>
            </a:r>
            <a:r>
              <a:rPr lang="en-US" baseline="30000" dirty="0"/>
              <a:t>st</a:t>
            </a:r>
            <a:r>
              <a:rPr lang="en-US" dirty="0"/>
              <a:t> release vs 2</a:t>
            </a:r>
            <a:r>
              <a:rPr lang="en-US" baseline="30000" dirty="0"/>
              <a:t>nd</a:t>
            </a:r>
            <a:r>
              <a:rPr lang="en-US" dirty="0"/>
              <a:t> release, 2</a:t>
            </a:r>
            <a:r>
              <a:rPr lang="en-US" baseline="30000" dirty="0"/>
              <a:t>nd</a:t>
            </a:r>
            <a:r>
              <a:rPr lang="en-US" dirty="0"/>
              <a:t> vs 3</a:t>
            </a:r>
            <a:r>
              <a:rPr lang="en-US" baseline="30000" dirty="0"/>
              <a:t>rd</a:t>
            </a:r>
            <a:r>
              <a:rPr lang="en-US" dirty="0"/>
              <a:t> etc.</a:t>
            </a:r>
          </a:p>
          <a:p>
            <a:r>
              <a:rPr lang="en-US" dirty="0"/>
              <a:t>Vertical – all backward revisions at a particular date </a:t>
            </a:r>
          </a:p>
        </p:txBody>
      </p:sp>
    </p:spTree>
    <p:extLst>
      <p:ext uri="{BB962C8B-B14F-4D97-AF65-F5344CB8AC3E}">
        <p14:creationId xmlns:p14="http://schemas.microsoft.com/office/powerpoint/2010/main" val="1924171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revision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979" y="2725129"/>
            <a:ext cx="6950042" cy="3063505"/>
          </a:xfrm>
        </p:spPr>
      </p:pic>
    </p:spTree>
    <p:extLst>
      <p:ext uri="{BB962C8B-B14F-4D97-AF65-F5344CB8AC3E}">
        <p14:creationId xmlns:p14="http://schemas.microsoft.com/office/powerpoint/2010/main" val="3238500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revision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20979" y="5914122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/>
              <a:t>=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c2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/>
              <a:t>–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C00000"/>
                </a:solidFill>
              </a:rPr>
              <a:t>c1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979" y="2725129"/>
            <a:ext cx="6950042" cy="3063505"/>
          </a:xfrm>
        </p:spPr>
      </p:pic>
    </p:spTree>
    <p:extLst>
      <p:ext uri="{BB962C8B-B14F-4D97-AF65-F5344CB8AC3E}">
        <p14:creationId xmlns:p14="http://schemas.microsoft.com/office/powerpoint/2010/main" val="1062489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Diagonal revision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20979" y="5914122"/>
            <a:ext cx="32892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c1 – first release vector</a:t>
            </a:r>
          </a:p>
          <a:p>
            <a:r>
              <a:rPr lang="en-US" dirty="0">
                <a:solidFill>
                  <a:schemeClr val="accent2"/>
                </a:solidFill>
              </a:rPr>
              <a:t>c2 – second release vector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979" y="2725129"/>
            <a:ext cx="6950042" cy="3063505"/>
          </a:xfrm>
        </p:spPr>
      </p:pic>
    </p:spTree>
    <p:extLst>
      <p:ext uri="{BB962C8B-B14F-4D97-AF65-F5344CB8AC3E}">
        <p14:creationId xmlns:p14="http://schemas.microsoft.com/office/powerpoint/2010/main" val="3978188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Descriptive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Mean, median, ..</a:t>
            </a:r>
          </a:p>
          <a:p>
            <a:r>
              <a:rPr lang="en-US" dirty="0"/>
              <a:t>Ratio of upward revisions</a:t>
            </a:r>
          </a:p>
          <a:p>
            <a:r>
              <a:rPr lang="en-US" dirty="0"/>
              <a:t>Correlation of earlier/later estimate with revision</a:t>
            </a:r>
          </a:p>
          <a:p>
            <a:r>
              <a:rPr lang="en-US" dirty="0"/>
              <a:t>Skewness</a:t>
            </a:r>
          </a:p>
          <a:p>
            <a:r>
              <a:rPr lang="en-US" dirty="0"/>
              <a:t>Kurtosis</a:t>
            </a:r>
          </a:p>
          <a:p>
            <a:r>
              <a:rPr lang="en-US" dirty="0"/>
              <a:t>..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416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Parametric analysis – regression based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Theil inequality coefficient</a:t>
            </a:r>
          </a:p>
          <a:p>
            <a:r>
              <a:rPr lang="en-US" dirty="0"/>
              <a:t>Regressing the later vintage on the earlier vintage:</a:t>
            </a:r>
          </a:p>
          <a:p>
            <a:pPr lvl="1"/>
            <a:r>
              <a:rPr lang="en-US" dirty="0"/>
              <a:t>Slope and drift</a:t>
            </a:r>
          </a:p>
          <a:p>
            <a:r>
              <a:rPr lang="en-US" dirty="0"/>
              <a:t>Regressing the revision on the earlier vintage</a:t>
            </a:r>
          </a:p>
          <a:p>
            <a:r>
              <a:rPr lang="en-US" dirty="0"/>
              <a:t>Regressing the revision on the previous revision</a:t>
            </a:r>
          </a:p>
          <a:p>
            <a:pPr lvl="1"/>
            <a:r>
              <a:rPr lang="en-US" dirty="0"/>
              <a:t>Check orthogonality</a:t>
            </a:r>
          </a:p>
          <a:p>
            <a:pPr lvl="1"/>
            <a:r>
              <a:rPr lang="en-US" dirty="0"/>
              <a:t>Heteroscedasticity of residuals</a:t>
            </a:r>
          </a:p>
          <a:p>
            <a:pPr lvl="1"/>
            <a:r>
              <a:rPr lang="en-US" dirty="0"/>
              <a:t>Normality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573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Parametric analysis – VAR based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Unit root tests</a:t>
            </a:r>
          </a:p>
          <a:p>
            <a:pPr lvl="1"/>
            <a:r>
              <a:rPr lang="en-US" dirty="0"/>
              <a:t>Dickey-Fuller</a:t>
            </a:r>
          </a:p>
          <a:p>
            <a:pPr lvl="1"/>
            <a:r>
              <a:rPr lang="en-US" dirty="0"/>
              <a:t>Philips-</a:t>
            </a:r>
            <a:r>
              <a:rPr lang="en-US" dirty="0" err="1"/>
              <a:t>Perron</a:t>
            </a:r>
            <a:endParaRPr lang="en-US" dirty="0"/>
          </a:p>
          <a:p>
            <a:r>
              <a:rPr lang="en-US" dirty="0"/>
              <a:t>Autocorrelation tests</a:t>
            </a:r>
          </a:p>
          <a:p>
            <a:pPr lvl="1"/>
            <a:r>
              <a:rPr lang="en-US" dirty="0" err="1"/>
              <a:t>Breusch-Godgrey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Ljung</a:t>
            </a:r>
            <a:r>
              <a:rPr lang="en-US" dirty="0"/>
              <a:t>-Box</a:t>
            </a:r>
          </a:p>
          <a:p>
            <a:r>
              <a:rPr lang="en-US" dirty="0" err="1"/>
              <a:t>Cointegration</a:t>
            </a:r>
            <a:r>
              <a:rPr lang="en-US" dirty="0"/>
              <a:t> test</a:t>
            </a:r>
          </a:p>
          <a:p>
            <a:r>
              <a:rPr lang="en-US" dirty="0"/>
              <a:t>Vector Error Correction Model</a:t>
            </a:r>
          </a:p>
        </p:txBody>
      </p:sp>
    </p:spTree>
    <p:extLst>
      <p:ext uri="{BB962C8B-B14F-4D97-AF65-F5344CB8AC3E}">
        <p14:creationId xmlns:p14="http://schemas.microsoft.com/office/powerpoint/2010/main" val="3319453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News vs Noise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0" dirty="0"/>
              <a:t>Correlation between revision and earlier estimate (test if revisions are „noise‟)</a:t>
            </a:r>
          </a:p>
          <a:p>
            <a:endParaRPr lang="en-US" i="0" dirty="0"/>
          </a:p>
          <a:p>
            <a:r>
              <a:rPr lang="en-US" i="0" dirty="0"/>
              <a:t>Correlation between revision and later estimate (test if revisions are „news‟)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320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 plugin status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Originally developed for </a:t>
            </a:r>
            <a:r>
              <a:rPr lang="en-US" dirty="0" err="1"/>
              <a:t>Jdemetra</a:t>
            </a:r>
            <a:r>
              <a:rPr lang="en-US" dirty="0"/>
              <a:t> 1.2</a:t>
            </a:r>
          </a:p>
          <a:p>
            <a:r>
              <a:rPr lang="en-US" dirty="0"/>
              <a:t>A port for version 2.* is available at </a:t>
            </a:r>
            <a:r>
              <a:rPr lang="en-US" dirty="0">
                <a:hlinkClick r:id="rId2"/>
              </a:rPr>
              <a:t>https</a:t>
            </a:r>
            <a:r>
              <a:rPr lang="en-US">
                <a:hlinkClick r:id="rId2"/>
              </a:rPr>
              <a:t>://github.com/bogosmith/jdemetraplus-revtool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25261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1272</TotalTime>
  <Words>305</Words>
  <Application>Microsoft Office PowerPoint</Application>
  <PresentationFormat>Widescreen</PresentationFormat>
  <Paragraphs>86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Verdana</vt:lpstr>
      <vt:lpstr>blank</vt:lpstr>
      <vt:lpstr>A Revision Analysis Plugin for Jdemetra+ </vt:lpstr>
      <vt:lpstr>Revisions</vt:lpstr>
      <vt:lpstr>Why revision analysis</vt:lpstr>
      <vt:lpstr>RA plugin – input</vt:lpstr>
      <vt:lpstr>Types of revision analysis</vt:lpstr>
      <vt:lpstr>Horizontal revision</vt:lpstr>
      <vt:lpstr>Vertical revision</vt:lpstr>
      <vt:lpstr>Diagonal revision</vt:lpstr>
      <vt:lpstr>Descriptive analysis</vt:lpstr>
      <vt:lpstr>Parametric analysis – regression based</vt:lpstr>
      <vt:lpstr>Parametric analysis – VAR based</vt:lpstr>
      <vt:lpstr>News vs Noise</vt:lpstr>
      <vt:lpstr>RA plugin status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Stanislava</dc:creator>
  <cp:lastModifiedBy>Stanislava</cp:lastModifiedBy>
  <cp:revision>298</cp:revision>
  <dcterms:created xsi:type="dcterms:W3CDTF">2016-09-29T19:15:55Z</dcterms:created>
  <dcterms:modified xsi:type="dcterms:W3CDTF">2016-10-20T06:44:13Z</dcterms:modified>
</cp:coreProperties>
</file>