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4"/>
  </p:notesMasterIdLst>
  <p:handoutMasterIdLst>
    <p:handoutMasterId r:id="rId15"/>
  </p:handoutMasterIdLst>
  <p:sldIdLst>
    <p:sldId id="262" r:id="rId2"/>
    <p:sldId id="263" r:id="rId3"/>
    <p:sldId id="264" r:id="rId4"/>
    <p:sldId id="273" r:id="rId5"/>
    <p:sldId id="274" r:id="rId6"/>
    <p:sldId id="265" r:id="rId7"/>
    <p:sldId id="267" r:id="rId8"/>
    <p:sldId id="269" r:id="rId9"/>
    <p:sldId id="268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4E8"/>
    <a:srgbClr val="EAE4E8"/>
    <a:srgbClr val="FF781D"/>
    <a:srgbClr val="FF6600"/>
    <a:srgbClr val="4D4D4D"/>
    <a:srgbClr val="FF9933"/>
    <a:srgbClr val="333399"/>
    <a:srgbClr val="0033CC"/>
    <a:srgbClr val="CC33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 snapToGrid="0" showGuides="1">
      <p:cViewPr varScale="1">
        <p:scale>
          <a:sx n="103" d="100"/>
          <a:sy n="103" d="100"/>
        </p:scale>
        <p:origin x="-204" y="-96"/>
      </p:cViewPr>
      <p:guideLst>
        <p:guide orient="horz" pos="4135"/>
        <p:guide pos="5493"/>
        <p:guide pos="41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36779E-D130-4B38-B088-209E9775DF39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1761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0C076A-EB52-4DED-910C-458BEBA4BF64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8157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243013"/>
            <a:ext cx="3968750" cy="4562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6150" y="1243013"/>
            <a:ext cx="3968750" cy="4562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-14288"/>
            <a:ext cx="8078788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l-NL" smtClean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1243013"/>
            <a:ext cx="80899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4575175" y="6572250"/>
            <a:ext cx="4222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nl-NL" sz="1200" dirty="0" smtClean="0">
                <a:solidFill>
                  <a:srgbClr val="4D4D4D"/>
                </a:solidFill>
              </a:rPr>
              <a:t>SA </a:t>
            </a:r>
            <a:r>
              <a:rPr lang="nl-NL" sz="1200" dirty="0" err="1" smtClean="0">
                <a:solidFill>
                  <a:srgbClr val="4D4D4D"/>
                </a:solidFill>
              </a:rPr>
              <a:t>framework</a:t>
            </a:r>
            <a:endParaRPr lang="nl-NL" sz="1200" dirty="0">
              <a:solidFill>
                <a:srgbClr val="4D4D4D"/>
              </a:solidFill>
            </a:endParaRPr>
          </a:p>
        </p:txBody>
      </p:sp>
      <p:pic>
        <p:nvPicPr>
          <p:cNvPr id="20499" name="Picture 19" descr="arche-10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27975" y="6032500"/>
            <a:ext cx="796925" cy="569913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0" y="6592888"/>
            <a:ext cx="9144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0" y="6592888"/>
            <a:ext cx="7937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fld id="{D31D73D9-511E-49C1-B210-C3003A8C23FD}" type="slidenum">
              <a:rPr lang="en-GB" sz="1200" b="1">
                <a:solidFill>
                  <a:srgbClr val="4D4D4D"/>
                </a:solidFill>
              </a:rPr>
              <a:pPr algn="r"/>
              <a:t>‹#›</a:t>
            </a:fld>
            <a:r>
              <a:rPr lang="en-GB" sz="1200" b="1" dirty="0">
                <a:solidFill>
                  <a:srgbClr val="4D4D4D"/>
                </a:solidFill>
              </a:rPr>
              <a:t> / </a:t>
            </a:r>
            <a:r>
              <a:rPr lang="en-GB" sz="1200" b="1" dirty="0" smtClean="0">
                <a:solidFill>
                  <a:srgbClr val="4D4D4D"/>
                </a:solidFill>
              </a:rPr>
              <a:t>12</a:t>
            </a:r>
            <a:endParaRPr lang="en-GB" sz="1200" b="1" dirty="0">
              <a:solidFill>
                <a:srgbClr val="4D4D4D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9pPr>
    </p:titleStyle>
    <p:bodyStyle>
      <a:lvl1pPr marL="452438" indent="-452438" algn="l" rtl="0" eaLnBrk="1" fontAlgn="base" hangingPunct="1">
        <a:spcBef>
          <a:spcPct val="20000"/>
        </a:spcBef>
        <a:spcAft>
          <a:spcPct val="0"/>
        </a:spcAft>
        <a:buClr>
          <a:srgbClr val="CC3300"/>
        </a:buClr>
        <a:buSzPct val="90000"/>
        <a:buFont typeface="Arial" charset="0"/>
        <a:buChar char="►"/>
        <a:defRPr sz="2800">
          <a:solidFill>
            <a:srgbClr val="4D4D4D"/>
          </a:solidFill>
          <a:latin typeface="+mn-lt"/>
          <a:ea typeface="+mn-ea"/>
          <a:cs typeface="+mn-cs"/>
        </a:defRPr>
      </a:lvl1pPr>
      <a:lvl2pPr marL="982663" indent="-350838" algn="l" rtl="0" eaLnBrk="1" fontAlgn="base" hangingPunct="1">
        <a:spcBef>
          <a:spcPct val="20000"/>
        </a:spcBef>
        <a:spcAft>
          <a:spcPct val="0"/>
        </a:spcAft>
        <a:buClr>
          <a:srgbClr val="CC3300"/>
        </a:buClr>
        <a:buSzPct val="105000"/>
        <a:buFont typeface="Arial" charset="0"/>
        <a:buChar char="●"/>
        <a:defRPr sz="2400">
          <a:solidFill>
            <a:srgbClr val="4D4D4D"/>
          </a:solidFill>
          <a:latin typeface="+mn-lt"/>
        </a:defRPr>
      </a:lvl2pPr>
      <a:lvl3pPr marL="1390650" indent="-228600" algn="l" rtl="0" eaLnBrk="1" fontAlgn="base" hangingPunct="1">
        <a:spcBef>
          <a:spcPct val="20000"/>
        </a:spcBef>
        <a:spcAft>
          <a:spcPct val="0"/>
        </a:spcAft>
        <a:buClr>
          <a:srgbClr val="CC3300"/>
        </a:buClr>
        <a:buSzPct val="65000"/>
        <a:buFont typeface="Wingdings" pitchFamily="2" charset="2"/>
        <a:buChar char="n"/>
        <a:defRPr sz="2000">
          <a:solidFill>
            <a:srgbClr val="4D4D4D"/>
          </a:solidFill>
          <a:latin typeface="+mn-lt"/>
        </a:defRPr>
      </a:lvl3pPr>
      <a:lvl4pPr marL="1878013" indent="-307975" algn="l" rtl="0" eaLnBrk="1" fontAlgn="base" hangingPunct="1">
        <a:spcBef>
          <a:spcPct val="20000"/>
        </a:spcBef>
        <a:spcAft>
          <a:spcPct val="0"/>
        </a:spcAft>
        <a:buClr>
          <a:srgbClr val="CC3300"/>
        </a:buClr>
        <a:buFont typeface="Wingdings" pitchFamily="2" charset="2"/>
        <a:buChar char="w"/>
        <a:defRPr>
          <a:solidFill>
            <a:srgbClr val="4D4D4D"/>
          </a:solidFill>
          <a:latin typeface="+mn-lt"/>
        </a:defRPr>
      </a:lvl4pPr>
      <a:lvl5pPr marL="22860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Char char="»"/>
        <a:defRPr sz="2000">
          <a:solidFill>
            <a:srgbClr val="B2B2B2"/>
          </a:solidFill>
          <a:latin typeface="+mn-lt"/>
        </a:defRPr>
      </a:lvl5pPr>
      <a:lvl6pPr marL="27432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Char char="»"/>
        <a:defRPr sz="2000">
          <a:solidFill>
            <a:srgbClr val="B2B2B2"/>
          </a:solidFill>
          <a:latin typeface="+mn-lt"/>
        </a:defRPr>
      </a:lvl6pPr>
      <a:lvl7pPr marL="32004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Char char="»"/>
        <a:defRPr sz="2000">
          <a:solidFill>
            <a:srgbClr val="B2B2B2"/>
          </a:solidFill>
          <a:latin typeface="+mn-lt"/>
        </a:defRPr>
      </a:lvl7pPr>
      <a:lvl8pPr marL="36576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Char char="»"/>
        <a:defRPr sz="2000">
          <a:solidFill>
            <a:srgbClr val="B2B2B2"/>
          </a:solidFill>
          <a:latin typeface="+mn-lt"/>
        </a:defRPr>
      </a:lvl8pPr>
      <a:lvl9pPr marL="41148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Char char="»"/>
        <a:defRPr sz="2000">
          <a:solidFill>
            <a:srgbClr val="B2B2B2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ean.palate@nbb.b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0" dirty="0" smtClean="0"/>
              <a:t>The expandable seasonal </a:t>
            </a:r>
            <a:r>
              <a:rPr lang="en-GB" b="0" dirty="0"/>
              <a:t>adjustment </a:t>
            </a:r>
            <a:r>
              <a:rPr lang="en-GB" b="0" dirty="0" smtClean="0"/>
              <a:t>framework of JDemetra+</a:t>
            </a:r>
            <a:endParaRPr lang="fr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BE" dirty="0" smtClean="0">
                <a:hlinkClick r:id="rId2"/>
              </a:rPr>
              <a:t>Jean.palate@nbb.be</a:t>
            </a:r>
            <a:endParaRPr lang="fr-BE" dirty="0" smtClean="0"/>
          </a:p>
          <a:p>
            <a:pPr algn="r"/>
            <a:endParaRPr lang="fr-BE" dirty="0" smtClean="0"/>
          </a:p>
          <a:p>
            <a:pPr algn="r"/>
            <a:r>
              <a:rPr lang="fr-BE" sz="2000" dirty="0" smtClean="0"/>
              <a:t>CESS 2016</a:t>
            </a:r>
          </a:p>
          <a:p>
            <a:pPr algn="r"/>
            <a:r>
              <a:rPr lang="fr-BE" sz="2000" dirty="0" smtClean="0"/>
              <a:t>Budapest</a:t>
            </a:r>
            <a:endParaRPr lang="fr-BE" sz="2000" dirty="0"/>
          </a:p>
        </p:txBody>
      </p:sp>
    </p:spTree>
    <p:extLst>
      <p:ext uri="{BB962C8B-B14F-4D97-AF65-F5344CB8AC3E}">
        <p14:creationId xmlns:p14="http://schemas.microsoft.com/office/powerpoint/2010/main" val="157028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0.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Overview of the main SA methods </a:t>
            </a:r>
          </a:p>
          <a:p>
            <a:r>
              <a:rPr lang="en-GB" dirty="0" smtClean="0"/>
              <a:t>Design</a:t>
            </a:r>
          </a:p>
          <a:p>
            <a:r>
              <a:rPr lang="en-GB" dirty="0" smtClean="0"/>
              <a:t>SA framework: common features</a:t>
            </a:r>
          </a:p>
          <a:p>
            <a:r>
              <a:rPr lang="en-GB" dirty="0" smtClean="0"/>
              <a:t>Extensions</a:t>
            </a:r>
          </a:p>
          <a:p>
            <a:r>
              <a:rPr lang="en-GB" dirty="0" smtClean="0"/>
              <a:t>Next challenges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2950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1. SA </a:t>
            </a:r>
            <a:r>
              <a:rPr lang="fr-BE" dirty="0" err="1" smtClean="0"/>
              <a:t>methods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2"/>
              <p:cNvSpPr/>
              <p:nvPr/>
            </p:nvSpPr>
            <p:spPr>
              <a:xfrm>
                <a:off x="2992583" y="858982"/>
                <a:ext cx="2309091" cy="406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𝑌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𝑇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𝑆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lang="fr-BE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583" y="858982"/>
                <a:ext cx="2309091" cy="406400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46546" y="1704108"/>
            <a:ext cx="3149600" cy="3417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dirty="0" smtClean="0">
                <a:solidFill>
                  <a:schemeClr val="tx1"/>
                </a:solidFill>
              </a:rPr>
              <a:t>Non </a:t>
            </a:r>
            <a:r>
              <a:rPr lang="fr-BE" dirty="0" err="1" smtClean="0">
                <a:solidFill>
                  <a:schemeClr val="tx1"/>
                </a:solidFill>
              </a:rPr>
              <a:t>parametric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22798" y="1704109"/>
            <a:ext cx="3634509" cy="34174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dirty="0" err="1" smtClean="0">
                <a:solidFill>
                  <a:schemeClr val="tx1"/>
                </a:solidFill>
              </a:rPr>
              <a:t>Parametric</a:t>
            </a:r>
            <a:endParaRPr lang="fr-BE" dirty="0">
              <a:solidFill>
                <a:schemeClr val="tx1"/>
              </a:solidFill>
            </a:endParaRPr>
          </a:p>
        </p:txBody>
      </p:sp>
      <p:cxnSp>
        <p:nvCxnSpPr>
          <p:cNvPr id="7" name="Elbow Connector 6"/>
          <p:cNvCxnSpPr>
            <a:stCxn id="3" idx="2"/>
            <a:endCxn id="5" idx="0"/>
          </p:cNvCxnSpPr>
          <p:nvPr/>
        </p:nvCxnSpPr>
        <p:spPr>
          <a:xfrm rot="16200000" flipH="1">
            <a:off x="5074228" y="338283"/>
            <a:ext cx="438727" cy="229292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3" idx="2"/>
            <a:endCxn id="4" idx="0"/>
          </p:cNvCxnSpPr>
          <p:nvPr/>
        </p:nvCxnSpPr>
        <p:spPr>
          <a:xfrm rot="5400000">
            <a:off x="2964875" y="521854"/>
            <a:ext cx="438726" cy="1925783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71236" y="4034394"/>
            <a:ext cx="1099127" cy="58651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STL</a:t>
            </a:r>
            <a:endParaRPr lang="fr-BE" dirty="0"/>
          </a:p>
        </p:txBody>
      </p:sp>
      <p:sp>
        <p:nvSpPr>
          <p:cNvPr id="16" name="Oval 15"/>
          <p:cNvSpPr/>
          <p:nvPr/>
        </p:nvSpPr>
        <p:spPr>
          <a:xfrm>
            <a:off x="554184" y="3142092"/>
            <a:ext cx="1533235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400" dirty="0" smtClean="0"/>
              <a:t>LO(W)ESS</a:t>
            </a:r>
            <a:endParaRPr lang="fr-BE" sz="1400" dirty="0"/>
          </a:p>
        </p:txBody>
      </p:sp>
      <p:sp>
        <p:nvSpPr>
          <p:cNvPr id="17" name="Oval 16"/>
          <p:cNvSpPr/>
          <p:nvPr/>
        </p:nvSpPr>
        <p:spPr>
          <a:xfrm>
            <a:off x="2355273" y="3142092"/>
            <a:ext cx="1440871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400" dirty="0" err="1" smtClean="0"/>
              <a:t>Moving</a:t>
            </a:r>
            <a:r>
              <a:rPr lang="fr-BE" sz="1400" dirty="0" smtClean="0"/>
              <a:t> </a:t>
            </a:r>
            <a:r>
              <a:rPr lang="fr-BE" sz="1400" dirty="0" err="1" smtClean="0"/>
              <a:t>averages</a:t>
            </a:r>
            <a:endParaRPr lang="fr-BE" sz="1400" dirty="0"/>
          </a:p>
        </p:txBody>
      </p:sp>
      <p:sp>
        <p:nvSpPr>
          <p:cNvPr id="18" name="Rectangle 17"/>
          <p:cNvSpPr/>
          <p:nvPr/>
        </p:nvSpPr>
        <p:spPr>
          <a:xfrm>
            <a:off x="156950" y="6211531"/>
            <a:ext cx="48089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200" dirty="0" smtClean="0"/>
              <a:t>Ladiray D. and </a:t>
            </a:r>
            <a:r>
              <a:rPr lang="fr-BE" sz="1200" dirty="0" err="1" smtClean="0"/>
              <a:t>Quenneville</a:t>
            </a:r>
            <a:r>
              <a:rPr lang="fr-BE" sz="1200" dirty="0" smtClean="0"/>
              <a:t> B. [1999], Comprendre la </a:t>
            </a:r>
            <a:r>
              <a:rPr lang="fr-BE" sz="1200" dirty="0" err="1" smtClean="0"/>
              <a:t>methode</a:t>
            </a:r>
            <a:r>
              <a:rPr lang="fr-BE" sz="1200" dirty="0" smtClean="0"/>
              <a:t> X11</a:t>
            </a:r>
            <a:endParaRPr lang="fr-BE" sz="1200" dirty="0"/>
          </a:p>
        </p:txBody>
      </p:sp>
      <p:sp>
        <p:nvSpPr>
          <p:cNvPr id="19" name="Rounded Rectangle 18"/>
          <p:cNvSpPr/>
          <p:nvPr/>
        </p:nvSpPr>
        <p:spPr>
          <a:xfrm>
            <a:off x="2526147" y="4034394"/>
            <a:ext cx="1099127" cy="5865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X11</a:t>
            </a:r>
            <a:endParaRPr lang="fr-BE" dirty="0"/>
          </a:p>
        </p:txBody>
      </p:sp>
      <p:sp>
        <p:nvSpPr>
          <p:cNvPr id="20" name="Rounded Rectangle 19"/>
          <p:cNvSpPr/>
          <p:nvPr/>
        </p:nvSpPr>
        <p:spPr>
          <a:xfrm>
            <a:off x="2526148" y="5030636"/>
            <a:ext cx="1099126" cy="5865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X12-ARIMA</a:t>
            </a:r>
            <a:endParaRPr lang="fr-BE" dirty="0"/>
          </a:p>
        </p:txBody>
      </p:sp>
      <p:cxnSp>
        <p:nvCxnSpPr>
          <p:cNvPr id="22" name="Elbow Connector 21"/>
          <p:cNvCxnSpPr>
            <a:stCxn id="4" idx="2"/>
            <a:endCxn id="16" idx="0"/>
          </p:cNvCxnSpPr>
          <p:nvPr/>
        </p:nvCxnSpPr>
        <p:spPr>
          <a:xfrm rot="5400000">
            <a:off x="1222955" y="2143701"/>
            <a:ext cx="1096238" cy="90054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4" idx="2"/>
            <a:endCxn id="17" idx="0"/>
          </p:cNvCxnSpPr>
          <p:nvPr/>
        </p:nvCxnSpPr>
        <p:spPr>
          <a:xfrm rot="16200000" flipH="1">
            <a:off x="2100408" y="2166791"/>
            <a:ext cx="1096238" cy="854363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6" idx="4"/>
            <a:endCxn id="15" idx="0"/>
          </p:cNvCxnSpPr>
          <p:nvPr/>
        </p:nvCxnSpPr>
        <p:spPr>
          <a:xfrm rot="5400000">
            <a:off x="1202541" y="3916133"/>
            <a:ext cx="236520" cy="2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17" idx="4"/>
            <a:endCxn id="19" idx="0"/>
          </p:cNvCxnSpPr>
          <p:nvPr/>
        </p:nvCxnSpPr>
        <p:spPr>
          <a:xfrm rot="16200000" flipH="1">
            <a:off x="2957450" y="3916133"/>
            <a:ext cx="236520" cy="2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19" idx="2"/>
          </p:cNvCxnSpPr>
          <p:nvPr/>
        </p:nvCxnSpPr>
        <p:spPr>
          <a:xfrm rot="5400000">
            <a:off x="2918984" y="4777631"/>
            <a:ext cx="313455" cy="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4628769" y="2369197"/>
            <a:ext cx="1667164" cy="4248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dirty="0" err="1" smtClean="0">
                <a:solidFill>
                  <a:schemeClr val="tx1"/>
                </a:solidFill>
              </a:rPr>
              <a:t>Stochastic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327902" y="2369197"/>
            <a:ext cx="1542472" cy="4248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dirty="0" err="1" smtClean="0">
                <a:solidFill>
                  <a:schemeClr val="tx1"/>
                </a:solidFill>
              </a:rPr>
              <a:t>Deterministic</a:t>
            </a:r>
            <a:endParaRPr lang="fr-BE" dirty="0">
              <a:solidFill>
                <a:schemeClr val="tx1"/>
              </a:solidFill>
            </a:endParaRPr>
          </a:p>
        </p:txBody>
      </p:sp>
      <p:cxnSp>
        <p:nvCxnSpPr>
          <p:cNvPr id="39" name="Elbow Connector 38"/>
          <p:cNvCxnSpPr>
            <a:stCxn id="5" idx="2"/>
            <a:endCxn id="37" idx="0"/>
          </p:cNvCxnSpPr>
          <p:nvPr/>
        </p:nvCxnSpPr>
        <p:spPr>
          <a:xfrm rot="16200000" flipH="1">
            <a:off x="7107924" y="1377982"/>
            <a:ext cx="323343" cy="1659085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5" idx="2"/>
            <a:endCxn id="36" idx="0"/>
          </p:cNvCxnSpPr>
          <p:nvPr/>
        </p:nvCxnSpPr>
        <p:spPr>
          <a:xfrm rot="5400000">
            <a:off x="5789531" y="1718674"/>
            <a:ext cx="323343" cy="97770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4021479" y="3125067"/>
            <a:ext cx="1440871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400" dirty="0" smtClean="0"/>
              <a:t>ARIMA</a:t>
            </a:r>
          </a:p>
          <a:p>
            <a:pPr algn="ctr"/>
            <a:r>
              <a:rPr lang="fr-BE" sz="1400" dirty="0" err="1" smtClean="0"/>
              <a:t>models</a:t>
            </a:r>
            <a:endParaRPr lang="fr-BE" sz="1400" dirty="0"/>
          </a:p>
        </p:txBody>
      </p:sp>
      <p:sp>
        <p:nvSpPr>
          <p:cNvPr id="48" name="Oval 47"/>
          <p:cNvSpPr/>
          <p:nvPr/>
        </p:nvSpPr>
        <p:spPr>
          <a:xfrm>
            <a:off x="7372351" y="3142091"/>
            <a:ext cx="1440871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Local </a:t>
            </a:r>
            <a:r>
              <a:rPr lang="fr-BE" sz="1200" dirty="0" err="1" smtClean="0"/>
              <a:t>regressions</a:t>
            </a:r>
            <a:endParaRPr lang="fr-BE" sz="1200" dirty="0"/>
          </a:p>
        </p:txBody>
      </p:sp>
      <p:sp>
        <p:nvSpPr>
          <p:cNvPr id="49" name="Rounded Rectangle 48"/>
          <p:cNvSpPr/>
          <p:nvPr/>
        </p:nvSpPr>
        <p:spPr>
          <a:xfrm>
            <a:off x="7637318" y="4034394"/>
            <a:ext cx="923637" cy="5865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BV4</a:t>
            </a:r>
            <a:endParaRPr lang="fr-BE" dirty="0"/>
          </a:p>
        </p:txBody>
      </p:sp>
      <p:cxnSp>
        <p:nvCxnSpPr>
          <p:cNvPr id="50" name="Elbow Connector 49"/>
          <p:cNvCxnSpPr>
            <a:stCxn id="48" idx="4"/>
            <a:endCxn id="49" idx="0"/>
          </p:cNvCxnSpPr>
          <p:nvPr/>
        </p:nvCxnSpPr>
        <p:spPr>
          <a:xfrm rot="16200000" flipH="1">
            <a:off x="7977702" y="3912958"/>
            <a:ext cx="236521" cy="635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5719618" y="3125067"/>
            <a:ext cx="1440871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400" dirty="0" smtClean="0"/>
              <a:t>Structural </a:t>
            </a:r>
            <a:r>
              <a:rPr lang="fr-BE" sz="1400" dirty="0" err="1" smtClean="0"/>
              <a:t>models</a:t>
            </a:r>
            <a:endParaRPr lang="fr-BE" sz="1400" dirty="0"/>
          </a:p>
        </p:txBody>
      </p:sp>
      <p:cxnSp>
        <p:nvCxnSpPr>
          <p:cNvPr id="79" name="Elbow Connector 78"/>
          <p:cNvCxnSpPr>
            <a:stCxn id="37" idx="2"/>
            <a:endCxn id="48" idx="0"/>
          </p:cNvCxnSpPr>
          <p:nvPr/>
        </p:nvCxnSpPr>
        <p:spPr>
          <a:xfrm rot="5400000">
            <a:off x="7921954" y="2964906"/>
            <a:ext cx="348019" cy="635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Elbow Connector 83"/>
          <p:cNvCxnSpPr>
            <a:stCxn id="36" idx="2"/>
            <a:endCxn id="47" idx="0"/>
          </p:cNvCxnSpPr>
          <p:nvPr/>
        </p:nvCxnSpPr>
        <p:spPr>
          <a:xfrm rot="5400000">
            <a:off x="4936636" y="2599351"/>
            <a:ext cx="330995" cy="720436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36" idx="2"/>
            <a:endCxn id="57" idx="0"/>
          </p:cNvCxnSpPr>
          <p:nvPr/>
        </p:nvCxnSpPr>
        <p:spPr>
          <a:xfrm rot="16200000" flipH="1">
            <a:off x="5785705" y="2470717"/>
            <a:ext cx="330995" cy="97770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Elbow Connector 111"/>
          <p:cNvCxnSpPr>
            <a:stCxn id="47" idx="3"/>
            <a:endCxn id="20" idx="0"/>
          </p:cNvCxnSpPr>
          <p:nvPr/>
        </p:nvCxnSpPr>
        <p:spPr>
          <a:xfrm flipH="1">
            <a:off x="3075711" y="3684812"/>
            <a:ext cx="1156779" cy="134582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7" name="Oval 126"/>
          <p:cNvSpPr/>
          <p:nvPr/>
        </p:nvSpPr>
        <p:spPr>
          <a:xfrm>
            <a:off x="3953164" y="4996000"/>
            <a:ext cx="1533443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400" dirty="0" smtClean="0"/>
              <a:t>UCARIMA</a:t>
            </a:r>
          </a:p>
          <a:p>
            <a:pPr algn="ctr"/>
            <a:r>
              <a:rPr lang="fr-BE" sz="1400" dirty="0" err="1" smtClean="0"/>
              <a:t>models</a:t>
            </a:r>
            <a:endParaRPr lang="fr-BE" sz="1400" dirty="0"/>
          </a:p>
        </p:txBody>
      </p:sp>
      <p:sp>
        <p:nvSpPr>
          <p:cNvPr id="128" name="Rounded Rectangle 127"/>
          <p:cNvSpPr/>
          <p:nvPr/>
        </p:nvSpPr>
        <p:spPr>
          <a:xfrm>
            <a:off x="4172281" y="4034394"/>
            <a:ext cx="1099126" cy="6527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000" dirty="0" smtClean="0"/>
              <a:t>Canonical </a:t>
            </a:r>
            <a:r>
              <a:rPr lang="fr-BE" sz="1000" dirty="0" err="1" smtClean="0"/>
              <a:t>decomposition</a:t>
            </a:r>
            <a:endParaRPr lang="fr-BE" sz="1000" dirty="0" smtClean="0"/>
          </a:p>
          <a:p>
            <a:pPr algn="ctr"/>
            <a:r>
              <a:rPr lang="fr-BE" dirty="0" smtClean="0"/>
              <a:t>SEATS</a:t>
            </a:r>
            <a:endParaRPr lang="fr-BE" dirty="0"/>
          </a:p>
        </p:txBody>
      </p:sp>
      <p:cxnSp>
        <p:nvCxnSpPr>
          <p:cNvPr id="129" name="Elbow Connector 111"/>
          <p:cNvCxnSpPr>
            <a:stCxn id="57" idx="3"/>
            <a:endCxn id="127" idx="7"/>
          </p:cNvCxnSpPr>
          <p:nvPr/>
        </p:nvCxnSpPr>
        <p:spPr>
          <a:xfrm flipH="1">
            <a:off x="5262039" y="3684812"/>
            <a:ext cx="668590" cy="1407225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Elbow Connector 132"/>
          <p:cNvCxnSpPr>
            <a:stCxn id="47" idx="4"/>
            <a:endCxn id="128" idx="0"/>
          </p:cNvCxnSpPr>
          <p:nvPr/>
        </p:nvCxnSpPr>
        <p:spPr>
          <a:xfrm rot="5400000">
            <a:off x="4605108" y="3897586"/>
            <a:ext cx="253545" cy="2007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8" name="Elbow Connector 137"/>
          <p:cNvCxnSpPr>
            <a:stCxn id="128" idx="2"/>
            <a:endCxn id="127" idx="0"/>
          </p:cNvCxnSpPr>
          <p:nvPr/>
        </p:nvCxnSpPr>
        <p:spPr>
          <a:xfrm rot="5400000">
            <a:off x="4566418" y="4840574"/>
            <a:ext cx="308894" cy="195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7" name="Rounded Rectangle 146"/>
          <p:cNvSpPr/>
          <p:nvPr/>
        </p:nvSpPr>
        <p:spPr>
          <a:xfrm>
            <a:off x="5824966" y="5813674"/>
            <a:ext cx="1230169" cy="5865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WK </a:t>
            </a:r>
            <a:r>
              <a:rPr lang="fr-BE" dirty="0" err="1" smtClean="0"/>
              <a:t>filters</a:t>
            </a:r>
            <a:endParaRPr lang="fr-BE" dirty="0"/>
          </a:p>
        </p:txBody>
      </p:sp>
      <p:sp>
        <p:nvSpPr>
          <p:cNvPr id="148" name="Rounded Rectangle 147"/>
          <p:cNvSpPr/>
          <p:nvPr/>
        </p:nvSpPr>
        <p:spPr>
          <a:xfrm>
            <a:off x="5824967" y="5030636"/>
            <a:ext cx="1230169" cy="5865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err="1" smtClean="0"/>
              <a:t>Kalman</a:t>
            </a:r>
            <a:r>
              <a:rPr lang="fr-BE" dirty="0" smtClean="0"/>
              <a:t> </a:t>
            </a:r>
            <a:r>
              <a:rPr lang="fr-BE" dirty="0" err="1" smtClean="0"/>
              <a:t>smoother</a:t>
            </a:r>
            <a:endParaRPr lang="fr-BE" dirty="0"/>
          </a:p>
        </p:txBody>
      </p:sp>
      <p:cxnSp>
        <p:nvCxnSpPr>
          <p:cNvPr id="153" name="Straight Arrow Connector 152"/>
          <p:cNvCxnSpPr>
            <a:stCxn id="57" idx="4"/>
            <a:endCxn id="148" idx="0"/>
          </p:cNvCxnSpPr>
          <p:nvPr/>
        </p:nvCxnSpPr>
        <p:spPr>
          <a:xfrm flipH="1">
            <a:off x="6440052" y="3780849"/>
            <a:ext cx="2" cy="12497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>
            <a:stCxn id="127" idx="4"/>
            <a:endCxn id="147" idx="1"/>
          </p:cNvCxnSpPr>
          <p:nvPr/>
        </p:nvCxnSpPr>
        <p:spPr>
          <a:xfrm>
            <a:off x="4719886" y="5651782"/>
            <a:ext cx="1105080" cy="4551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>
            <a:stCxn id="127" idx="6"/>
            <a:endCxn id="148" idx="1"/>
          </p:cNvCxnSpPr>
          <p:nvPr/>
        </p:nvCxnSpPr>
        <p:spPr>
          <a:xfrm>
            <a:off x="5486607" y="5323891"/>
            <a:ext cx="3383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0611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1. SA </a:t>
            </a:r>
            <a:r>
              <a:rPr lang="fr-BE" dirty="0" err="1" smtClean="0"/>
              <a:t>methods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2"/>
              <p:cNvSpPr/>
              <p:nvPr/>
            </p:nvSpPr>
            <p:spPr>
              <a:xfrm>
                <a:off x="2992583" y="858982"/>
                <a:ext cx="2309091" cy="406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𝑌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𝑇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𝑆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fr-BE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lang="fr-BE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583" y="858982"/>
                <a:ext cx="2309091" cy="406400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46546" y="1704108"/>
            <a:ext cx="3149600" cy="3417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dirty="0" smtClean="0">
                <a:solidFill>
                  <a:schemeClr val="tx1"/>
                </a:solidFill>
              </a:rPr>
              <a:t>Non </a:t>
            </a:r>
            <a:r>
              <a:rPr lang="fr-BE" dirty="0" err="1" smtClean="0">
                <a:solidFill>
                  <a:schemeClr val="tx1"/>
                </a:solidFill>
              </a:rPr>
              <a:t>parametric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22798" y="1704109"/>
            <a:ext cx="3634509" cy="34174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dirty="0" err="1" smtClean="0">
                <a:solidFill>
                  <a:schemeClr val="tx1"/>
                </a:solidFill>
              </a:rPr>
              <a:t>Parametric</a:t>
            </a:r>
            <a:endParaRPr lang="fr-BE" dirty="0">
              <a:solidFill>
                <a:schemeClr val="tx1"/>
              </a:solidFill>
            </a:endParaRPr>
          </a:p>
        </p:txBody>
      </p:sp>
      <p:cxnSp>
        <p:nvCxnSpPr>
          <p:cNvPr id="7" name="Elbow Connector 6"/>
          <p:cNvCxnSpPr>
            <a:stCxn id="3" idx="2"/>
            <a:endCxn id="5" idx="0"/>
          </p:cNvCxnSpPr>
          <p:nvPr/>
        </p:nvCxnSpPr>
        <p:spPr>
          <a:xfrm rot="16200000" flipH="1">
            <a:off x="5074228" y="338283"/>
            <a:ext cx="438727" cy="229292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3" idx="2"/>
            <a:endCxn id="4" idx="0"/>
          </p:cNvCxnSpPr>
          <p:nvPr/>
        </p:nvCxnSpPr>
        <p:spPr>
          <a:xfrm rot="5400000">
            <a:off x="2964875" y="521854"/>
            <a:ext cx="438726" cy="1925783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71236" y="4034394"/>
            <a:ext cx="1099127" cy="58651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STL</a:t>
            </a:r>
            <a:endParaRPr lang="fr-BE" dirty="0"/>
          </a:p>
        </p:txBody>
      </p:sp>
      <p:sp>
        <p:nvSpPr>
          <p:cNvPr id="16" name="Oval 15"/>
          <p:cNvSpPr/>
          <p:nvPr/>
        </p:nvSpPr>
        <p:spPr>
          <a:xfrm>
            <a:off x="554184" y="3142092"/>
            <a:ext cx="1533235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400" dirty="0" smtClean="0"/>
              <a:t>LO(W)ESS</a:t>
            </a:r>
            <a:endParaRPr lang="fr-BE" sz="1400" dirty="0"/>
          </a:p>
        </p:txBody>
      </p:sp>
      <p:sp>
        <p:nvSpPr>
          <p:cNvPr id="17" name="Oval 16"/>
          <p:cNvSpPr/>
          <p:nvPr/>
        </p:nvSpPr>
        <p:spPr>
          <a:xfrm>
            <a:off x="2355273" y="3142092"/>
            <a:ext cx="1440871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400" dirty="0" err="1" smtClean="0"/>
              <a:t>Moving</a:t>
            </a:r>
            <a:r>
              <a:rPr lang="fr-BE" sz="1400" dirty="0" smtClean="0"/>
              <a:t> </a:t>
            </a:r>
            <a:r>
              <a:rPr lang="fr-BE" sz="1400" dirty="0" err="1" smtClean="0"/>
              <a:t>averages</a:t>
            </a:r>
            <a:endParaRPr lang="fr-BE" sz="1400" dirty="0"/>
          </a:p>
        </p:txBody>
      </p:sp>
      <p:sp>
        <p:nvSpPr>
          <p:cNvPr id="19" name="Rounded Rectangle 18"/>
          <p:cNvSpPr/>
          <p:nvPr/>
        </p:nvSpPr>
        <p:spPr>
          <a:xfrm>
            <a:off x="2526147" y="4034394"/>
            <a:ext cx="1099127" cy="5865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X11</a:t>
            </a:r>
            <a:endParaRPr lang="fr-BE" dirty="0"/>
          </a:p>
        </p:txBody>
      </p:sp>
      <p:sp>
        <p:nvSpPr>
          <p:cNvPr id="20" name="Rounded Rectangle 19"/>
          <p:cNvSpPr/>
          <p:nvPr/>
        </p:nvSpPr>
        <p:spPr>
          <a:xfrm>
            <a:off x="2526148" y="5030636"/>
            <a:ext cx="1099126" cy="5865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X12-ARIMA</a:t>
            </a:r>
            <a:endParaRPr lang="fr-BE" dirty="0"/>
          </a:p>
        </p:txBody>
      </p:sp>
      <p:cxnSp>
        <p:nvCxnSpPr>
          <p:cNvPr id="22" name="Elbow Connector 21"/>
          <p:cNvCxnSpPr>
            <a:stCxn id="4" idx="2"/>
            <a:endCxn id="16" idx="0"/>
          </p:cNvCxnSpPr>
          <p:nvPr/>
        </p:nvCxnSpPr>
        <p:spPr>
          <a:xfrm rot="5400000">
            <a:off x="1222955" y="2143701"/>
            <a:ext cx="1096238" cy="90054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4" idx="2"/>
            <a:endCxn id="17" idx="0"/>
          </p:cNvCxnSpPr>
          <p:nvPr/>
        </p:nvCxnSpPr>
        <p:spPr>
          <a:xfrm rot="16200000" flipH="1">
            <a:off x="2100408" y="2166791"/>
            <a:ext cx="1096238" cy="854363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6" idx="4"/>
            <a:endCxn id="15" idx="0"/>
          </p:cNvCxnSpPr>
          <p:nvPr/>
        </p:nvCxnSpPr>
        <p:spPr>
          <a:xfrm rot="5400000">
            <a:off x="1202541" y="3916133"/>
            <a:ext cx="236520" cy="2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17" idx="4"/>
            <a:endCxn id="19" idx="0"/>
          </p:cNvCxnSpPr>
          <p:nvPr/>
        </p:nvCxnSpPr>
        <p:spPr>
          <a:xfrm rot="16200000" flipH="1">
            <a:off x="2957450" y="3916133"/>
            <a:ext cx="236520" cy="2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19" idx="2"/>
          </p:cNvCxnSpPr>
          <p:nvPr/>
        </p:nvCxnSpPr>
        <p:spPr>
          <a:xfrm rot="5400000">
            <a:off x="2918984" y="4777631"/>
            <a:ext cx="313455" cy="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4628769" y="2369197"/>
            <a:ext cx="1667164" cy="4248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dirty="0" err="1" smtClean="0">
                <a:solidFill>
                  <a:schemeClr val="tx1"/>
                </a:solidFill>
              </a:rPr>
              <a:t>Stochastic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327902" y="2369197"/>
            <a:ext cx="1542472" cy="4248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dirty="0" err="1" smtClean="0">
                <a:solidFill>
                  <a:schemeClr val="tx1"/>
                </a:solidFill>
              </a:rPr>
              <a:t>Deterministic</a:t>
            </a:r>
            <a:endParaRPr lang="fr-BE" dirty="0">
              <a:solidFill>
                <a:schemeClr val="tx1"/>
              </a:solidFill>
            </a:endParaRPr>
          </a:p>
        </p:txBody>
      </p:sp>
      <p:cxnSp>
        <p:nvCxnSpPr>
          <p:cNvPr id="39" name="Elbow Connector 38"/>
          <p:cNvCxnSpPr>
            <a:stCxn id="5" idx="2"/>
            <a:endCxn id="37" idx="0"/>
          </p:cNvCxnSpPr>
          <p:nvPr/>
        </p:nvCxnSpPr>
        <p:spPr>
          <a:xfrm rot="16200000" flipH="1">
            <a:off x="7107924" y="1377982"/>
            <a:ext cx="323343" cy="1659085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5" idx="2"/>
            <a:endCxn id="36" idx="0"/>
          </p:cNvCxnSpPr>
          <p:nvPr/>
        </p:nvCxnSpPr>
        <p:spPr>
          <a:xfrm rot="5400000">
            <a:off x="5789531" y="1718674"/>
            <a:ext cx="323343" cy="97770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4021479" y="3125067"/>
            <a:ext cx="1440871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400" dirty="0" smtClean="0"/>
              <a:t>ARIMA</a:t>
            </a:r>
          </a:p>
          <a:p>
            <a:pPr algn="ctr"/>
            <a:r>
              <a:rPr lang="fr-BE" sz="1400" dirty="0" err="1" smtClean="0"/>
              <a:t>models</a:t>
            </a:r>
            <a:endParaRPr lang="fr-BE" sz="1400" dirty="0"/>
          </a:p>
        </p:txBody>
      </p:sp>
      <p:sp>
        <p:nvSpPr>
          <p:cNvPr id="48" name="Oval 47"/>
          <p:cNvSpPr/>
          <p:nvPr/>
        </p:nvSpPr>
        <p:spPr>
          <a:xfrm>
            <a:off x="7372351" y="3142091"/>
            <a:ext cx="1440871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Local </a:t>
            </a:r>
            <a:r>
              <a:rPr lang="fr-BE" sz="1200" dirty="0" err="1" smtClean="0"/>
              <a:t>regressions</a:t>
            </a:r>
            <a:endParaRPr lang="fr-BE" sz="1200" dirty="0"/>
          </a:p>
        </p:txBody>
      </p:sp>
      <p:sp>
        <p:nvSpPr>
          <p:cNvPr id="49" name="Rounded Rectangle 48"/>
          <p:cNvSpPr/>
          <p:nvPr/>
        </p:nvSpPr>
        <p:spPr>
          <a:xfrm>
            <a:off x="7637318" y="4034394"/>
            <a:ext cx="923637" cy="5865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BV4</a:t>
            </a:r>
            <a:endParaRPr lang="fr-BE" dirty="0"/>
          </a:p>
        </p:txBody>
      </p:sp>
      <p:cxnSp>
        <p:nvCxnSpPr>
          <p:cNvPr id="50" name="Elbow Connector 49"/>
          <p:cNvCxnSpPr>
            <a:stCxn id="48" idx="4"/>
            <a:endCxn id="49" idx="0"/>
          </p:cNvCxnSpPr>
          <p:nvPr/>
        </p:nvCxnSpPr>
        <p:spPr>
          <a:xfrm rot="16200000" flipH="1">
            <a:off x="7977702" y="3912958"/>
            <a:ext cx="236521" cy="635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5719618" y="3125067"/>
            <a:ext cx="1440871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400" dirty="0" smtClean="0"/>
              <a:t>Structural </a:t>
            </a:r>
            <a:r>
              <a:rPr lang="fr-BE" sz="1400" dirty="0" err="1" smtClean="0"/>
              <a:t>models</a:t>
            </a:r>
            <a:endParaRPr lang="fr-BE" sz="1400" dirty="0"/>
          </a:p>
        </p:txBody>
      </p:sp>
      <p:cxnSp>
        <p:nvCxnSpPr>
          <p:cNvPr id="79" name="Elbow Connector 78"/>
          <p:cNvCxnSpPr>
            <a:stCxn id="37" idx="2"/>
            <a:endCxn id="48" idx="0"/>
          </p:cNvCxnSpPr>
          <p:nvPr/>
        </p:nvCxnSpPr>
        <p:spPr>
          <a:xfrm rot="5400000">
            <a:off x="7921954" y="2964906"/>
            <a:ext cx="348019" cy="635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Elbow Connector 83"/>
          <p:cNvCxnSpPr>
            <a:stCxn id="36" idx="2"/>
            <a:endCxn id="47" idx="0"/>
          </p:cNvCxnSpPr>
          <p:nvPr/>
        </p:nvCxnSpPr>
        <p:spPr>
          <a:xfrm rot="5400000">
            <a:off x="4936636" y="2599351"/>
            <a:ext cx="330995" cy="720436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36" idx="2"/>
            <a:endCxn id="57" idx="0"/>
          </p:cNvCxnSpPr>
          <p:nvPr/>
        </p:nvCxnSpPr>
        <p:spPr>
          <a:xfrm rot="16200000" flipH="1">
            <a:off x="5785705" y="2470717"/>
            <a:ext cx="330995" cy="97770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Elbow Connector 111"/>
          <p:cNvCxnSpPr>
            <a:stCxn id="47" idx="3"/>
            <a:endCxn id="20" idx="0"/>
          </p:cNvCxnSpPr>
          <p:nvPr/>
        </p:nvCxnSpPr>
        <p:spPr>
          <a:xfrm flipH="1">
            <a:off x="3075711" y="3684812"/>
            <a:ext cx="1156779" cy="134582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7" name="Oval 126"/>
          <p:cNvSpPr/>
          <p:nvPr/>
        </p:nvSpPr>
        <p:spPr>
          <a:xfrm>
            <a:off x="3953164" y="4996000"/>
            <a:ext cx="1533443" cy="65578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400" dirty="0" smtClean="0"/>
              <a:t>UCARIMA</a:t>
            </a:r>
          </a:p>
          <a:p>
            <a:pPr algn="ctr"/>
            <a:r>
              <a:rPr lang="fr-BE" sz="1400" dirty="0" err="1" smtClean="0"/>
              <a:t>models</a:t>
            </a:r>
            <a:endParaRPr lang="fr-BE" sz="1400" dirty="0"/>
          </a:p>
        </p:txBody>
      </p:sp>
      <p:sp>
        <p:nvSpPr>
          <p:cNvPr id="128" name="Rounded Rectangle 127"/>
          <p:cNvSpPr/>
          <p:nvPr/>
        </p:nvSpPr>
        <p:spPr>
          <a:xfrm>
            <a:off x="4172281" y="4034394"/>
            <a:ext cx="1099126" cy="6527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000" dirty="0" smtClean="0"/>
              <a:t>Canonical </a:t>
            </a:r>
            <a:r>
              <a:rPr lang="fr-BE" sz="1000" dirty="0" err="1" smtClean="0"/>
              <a:t>decomposition</a:t>
            </a:r>
            <a:endParaRPr lang="fr-BE" sz="1000" dirty="0" smtClean="0"/>
          </a:p>
          <a:p>
            <a:pPr algn="ctr"/>
            <a:r>
              <a:rPr lang="fr-BE" dirty="0" smtClean="0"/>
              <a:t>SEATS</a:t>
            </a:r>
            <a:endParaRPr lang="fr-BE" dirty="0"/>
          </a:p>
        </p:txBody>
      </p:sp>
      <p:cxnSp>
        <p:nvCxnSpPr>
          <p:cNvPr id="129" name="Elbow Connector 111"/>
          <p:cNvCxnSpPr>
            <a:stCxn id="57" idx="3"/>
            <a:endCxn id="127" idx="7"/>
          </p:cNvCxnSpPr>
          <p:nvPr/>
        </p:nvCxnSpPr>
        <p:spPr>
          <a:xfrm flipH="1">
            <a:off x="5262039" y="3684812"/>
            <a:ext cx="668590" cy="1407225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Elbow Connector 132"/>
          <p:cNvCxnSpPr>
            <a:stCxn id="47" idx="4"/>
            <a:endCxn id="128" idx="0"/>
          </p:cNvCxnSpPr>
          <p:nvPr/>
        </p:nvCxnSpPr>
        <p:spPr>
          <a:xfrm rot="5400000">
            <a:off x="4605108" y="3897586"/>
            <a:ext cx="253545" cy="2007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8" name="Elbow Connector 137"/>
          <p:cNvCxnSpPr>
            <a:stCxn id="128" idx="2"/>
            <a:endCxn id="127" idx="0"/>
          </p:cNvCxnSpPr>
          <p:nvPr/>
        </p:nvCxnSpPr>
        <p:spPr>
          <a:xfrm rot="5400000">
            <a:off x="4566418" y="4840574"/>
            <a:ext cx="308894" cy="195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7" name="Rounded Rectangle 146"/>
          <p:cNvSpPr/>
          <p:nvPr/>
        </p:nvSpPr>
        <p:spPr>
          <a:xfrm>
            <a:off x="5824966" y="5813674"/>
            <a:ext cx="1230169" cy="5865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WK </a:t>
            </a:r>
            <a:r>
              <a:rPr lang="fr-BE" dirty="0" err="1" smtClean="0"/>
              <a:t>filters</a:t>
            </a:r>
            <a:endParaRPr lang="fr-BE" dirty="0"/>
          </a:p>
        </p:txBody>
      </p:sp>
      <p:sp>
        <p:nvSpPr>
          <p:cNvPr id="148" name="Rounded Rectangle 147"/>
          <p:cNvSpPr/>
          <p:nvPr/>
        </p:nvSpPr>
        <p:spPr>
          <a:xfrm>
            <a:off x="5824967" y="5030636"/>
            <a:ext cx="1230169" cy="5865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err="1" smtClean="0"/>
              <a:t>Kalman</a:t>
            </a:r>
            <a:r>
              <a:rPr lang="fr-BE" dirty="0" smtClean="0"/>
              <a:t> </a:t>
            </a:r>
            <a:r>
              <a:rPr lang="fr-BE" dirty="0" err="1" smtClean="0"/>
              <a:t>smoother</a:t>
            </a:r>
            <a:endParaRPr lang="fr-BE" dirty="0"/>
          </a:p>
        </p:txBody>
      </p:sp>
      <p:cxnSp>
        <p:nvCxnSpPr>
          <p:cNvPr id="153" name="Straight Arrow Connector 152"/>
          <p:cNvCxnSpPr>
            <a:stCxn id="57" idx="4"/>
            <a:endCxn id="148" idx="0"/>
          </p:cNvCxnSpPr>
          <p:nvPr/>
        </p:nvCxnSpPr>
        <p:spPr>
          <a:xfrm flipH="1">
            <a:off x="6440052" y="3780849"/>
            <a:ext cx="2" cy="12497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>
            <a:stCxn id="127" idx="4"/>
            <a:endCxn id="147" idx="1"/>
          </p:cNvCxnSpPr>
          <p:nvPr/>
        </p:nvCxnSpPr>
        <p:spPr>
          <a:xfrm>
            <a:off x="4719886" y="5651782"/>
            <a:ext cx="1105080" cy="4551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>
            <a:stCxn id="127" idx="6"/>
            <a:endCxn id="148" idx="1"/>
          </p:cNvCxnSpPr>
          <p:nvPr/>
        </p:nvCxnSpPr>
        <p:spPr>
          <a:xfrm>
            <a:off x="5486607" y="5323891"/>
            <a:ext cx="3383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2355273" y="2890982"/>
            <a:ext cx="4914323" cy="36021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r>
              <a:rPr lang="fr-BE" b="1" dirty="0" smtClean="0">
                <a:solidFill>
                  <a:srgbClr val="FF0000"/>
                </a:solidFill>
              </a:rPr>
              <a:t>JD+</a:t>
            </a:r>
            <a:r>
              <a:rPr lang="fr-BE" dirty="0" smtClean="0"/>
              <a:t>J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61390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2. OO-Design of JD+</a:t>
            </a:r>
            <a:endParaRPr lang="fr-BE" dirty="0"/>
          </a:p>
        </p:txBody>
      </p:sp>
      <p:sp>
        <p:nvSpPr>
          <p:cNvPr id="4" name="Rounded Rectangle 3"/>
          <p:cNvSpPr/>
          <p:nvPr/>
        </p:nvSpPr>
        <p:spPr>
          <a:xfrm>
            <a:off x="572655" y="1191491"/>
            <a:ext cx="3029527" cy="209665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 smtClean="0"/>
              <a:t>Conceptual approach</a:t>
            </a:r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Time series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SA decomposition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Linear filters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Arima</a:t>
            </a:r>
            <a:r>
              <a:rPr lang="en-GB" dirty="0" smtClean="0"/>
              <a:t>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4382655" y="1191492"/>
            <a:ext cx="3708400" cy="209665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 smtClean="0"/>
              <a:t>Generic algorithms</a:t>
            </a:r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Kalman</a:t>
            </a:r>
            <a:r>
              <a:rPr lang="en-GB" dirty="0" smtClean="0"/>
              <a:t> filters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WK filters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RegARIMA</a:t>
            </a:r>
            <a:r>
              <a:rPr lang="en-GB" dirty="0" smtClean="0"/>
              <a:t> estimation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4382654" y="3971636"/>
            <a:ext cx="3708401" cy="22074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 smtClean="0"/>
              <a:t>Implementation of specific SA/modelling algorithms</a:t>
            </a:r>
          </a:p>
          <a:p>
            <a:r>
              <a:rPr lang="en-GB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X11, X12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Tramo</a:t>
            </a:r>
            <a:r>
              <a:rPr lang="en-GB" dirty="0" smtClean="0"/>
              <a:t>-Seats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dirty="0" smtClean="0"/>
          </a:p>
        </p:txBody>
      </p:sp>
      <p:cxnSp>
        <p:nvCxnSpPr>
          <p:cNvPr id="8" name="Straight Arrow Connector 7"/>
          <p:cNvCxnSpPr>
            <a:stCxn id="5" idx="1"/>
            <a:endCxn id="4" idx="3"/>
          </p:cNvCxnSpPr>
          <p:nvPr/>
        </p:nvCxnSpPr>
        <p:spPr>
          <a:xfrm flipH="1" flipV="1">
            <a:off x="3602182" y="2239818"/>
            <a:ext cx="780473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0"/>
          </p:cNvCxnSpPr>
          <p:nvPr/>
        </p:nvCxnSpPr>
        <p:spPr>
          <a:xfrm flipH="1" flipV="1">
            <a:off x="3445164" y="3205018"/>
            <a:ext cx="2791691" cy="7666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0"/>
            <a:endCxn id="5" idx="2"/>
          </p:cNvCxnSpPr>
          <p:nvPr/>
        </p:nvCxnSpPr>
        <p:spPr>
          <a:xfrm flipV="1">
            <a:off x="6236855" y="3288146"/>
            <a:ext cx="0" cy="6834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572655" y="3971636"/>
            <a:ext cx="3029527" cy="22074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 smtClean="0"/>
              <a:t>Common tools</a:t>
            </a:r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Presentation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Diagnostics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…</a:t>
            </a:r>
          </a:p>
          <a:p>
            <a:r>
              <a:rPr lang="fr-BE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dirty="0" smtClean="0"/>
          </a:p>
        </p:txBody>
      </p:sp>
      <p:cxnSp>
        <p:nvCxnSpPr>
          <p:cNvPr id="29" name="Straight Arrow Connector 28"/>
          <p:cNvCxnSpPr>
            <a:stCxn id="26" idx="0"/>
            <a:endCxn id="4" idx="2"/>
          </p:cNvCxnSpPr>
          <p:nvPr/>
        </p:nvCxnSpPr>
        <p:spPr>
          <a:xfrm flipV="1">
            <a:off x="2087419" y="3288145"/>
            <a:ext cx="0" cy="6834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6" idx="0"/>
          </p:cNvCxnSpPr>
          <p:nvPr/>
        </p:nvCxnSpPr>
        <p:spPr>
          <a:xfrm flipV="1">
            <a:off x="2087419" y="3205018"/>
            <a:ext cx="2447636" cy="7666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132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18" y="1348274"/>
            <a:ext cx="2845202" cy="188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3.1 Common </a:t>
            </a:r>
            <a:r>
              <a:rPr lang="fr-BE" dirty="0" err="1" smtClean="0"/>
              <a:t>presentation</a:t>
            </a:r>
            <a:r>
              <a:rPr lang="fr-BE" dirty="0" smtClean="0"/>
              <a:t> </a:t>
            </a:r>
            <a:r>
              <a:rPr lang="fr-BE" dirty="0" err="1" smtClean="0"/>
              <a:t>tools</a:t>
            </a:r>
            <a:endParaRPr lang="fr-BE" dirty="0"/>
          </a:p>
        </p:txBody>
      </p:sp>
      <p:cxnSp>
        <p:nvCxnSpPr>
          <p:cNvPr id="5" name="Straight Arrow Connector 4"/>
          <p:cNvCxnSpPr>
            <a:endCxn id="7" idx="1"/>
          </p:cNvCxnSpPr>
          <p:nvPr/>
        </p:nvCxnSpPr>
        <p:spPr>
          <a:xfrm>
            <a:off x="1791855" y="1422400"/>
            <a:ext cx="3011054" cy="17687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091" y="1769486"/>
            <a:ext cx="4273337" cy="2082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02909" y="1414607"/>
            <a:ext cx="110799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BE" dirty="0" smtClean="0"/>
              <a:t>S-I ratios</a:t>
            </a:r>
            <a:endParaRPr lang="fr-BE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96" y="4111671"/>
            <a:ext cx="4117541" cy="2337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11381" y="3666898"/>
            <a:ext cx="136447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BE" dirty="0" smtClean="0"/>
              <a:t>Main </a:t>
            </a:r>
            <a:r>
              <a:rPr lang="fr-BE" dirty="0" err="1" smtClean="0"/>
              <a:t>series</a:t>
            </a:r>
            <a:endParaRPr lang="fr-BE" dirty="0"/>
          </a:p>
        </p:txBody>
      </p:sp>
      <p:cxnSp>
        <p:nvCxnSpPr>
          <p:cNvPr id="13" name="Straight Arrow Connector 12"/>
          <p:cNvCxnSpPr>
            <a:endCxn id="12" idx="0"/>
          </p:cNvCxnSpPr>
          <p:nvPr/>
        </p:nvCxnSpPr>
        <p:spPr>
          <a:xfrm>
            <a:off x="1514764" y="1510836"/>
            <a:ext cx="178855" cy="21560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612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00" y="1350000"/>
            <a:ext cx="2856357" cy="1894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3.2 Common (</a:t>
            </a:r>
            <a:r>
              <a:rPr lang="fr-BE" b="0" i="1" dirty="0" smtClean="0"/>
              <a:t>non </a:t>
            </a:r>
            <a:r>
              <a:rPr lang="fr-BE" b="0" i="1" dirty="0" err="1" smtClean="0"/>
              <a:t>parametric</a:t>
            </a:r>
            <a:r>
              <a:rPr lang="fr-BE" dirty="0" smtClean="0"/>
              <a:t>) diagnostics</a:t>
            </a:r>
            <a:endParaRPr lang="fr-BE" dirty="0"/>
          </a:p>
        </p:txBody>
      </p:sp>
      <p:cxnSp>
        <p:nvCxnSpPr>
          <p:cNvPr id="5" name="Straight Arrow Connector 4"/>
          <p:cNvCxnSpPr>
            <a:endCxn id="7" idx="1"/>
          </p:cNvCxnSpPr>
          <p:nvPr/>
        </p:nvCxnSpPr>
        <p:spPr>
          <a:xfrm>
            <a:off x="1810327" y="1374486"/>
            <a:ext cx="391904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729367" y="1189820"/>
            <a:ext cx="1928733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BE" dirty="0" err="1" smtClean="0"/>
              <a:t>Seasonality</a:t>
            </a:r>
            <a:r>
              <a:rPr lang="fr-BE" dirty="0" smtClean="0"/>
              <a:t> tests</a:t>
            </a:r>
            <a:endParaRPr lang="fr-BE" dirty="0"/>
          </a:p>
        </p:txBody>
      </p:sp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582" y="1610642"/>
            <a:ext cx="3086100" cy="4319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470105" y="3688164"/>
            <a:ext cx="1928733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BE" dirty="0" smtClean="0"/>
              <a:t>Spectral </a:t>
            </a:r>
            <a:r>
              <a:rPr lang="fr-BE" dirty="0" err="1" smtClean="0"/>
              <a:t>analysis</a:t>
            </a:r>
            <a:endParaRPr lang="fr-BE" dirty="0"/>
          </a:p>
        </p:txBody>
      </p:sp>
      <p:cxnSp>
        <p:nvCxnSpPr>
          <p:cNvPr id="31" name="Straight Arrow Connector 30"/>
          <p:cNvCxnSpPr>
            <a:endCxn id="30" idx="0"/>
          </p:cNvCxnSpPr>
          <p:nvPr/>
        </p:nvCxnSpPr>
        <p:spPr>
          <a:xfrm>
            <a:off x="1434472" y="1559152"/>
            <a:ext cx="0" cy="21290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" y="4158673"/>
            <a:ext cx="2963606" cy="1771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3273187" y="3697008"/>
            <a:ext cx="1928733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BE" dirty="0" err="1" smtClean="0"/>
              <a:t>Sliding</a:t>
            </a:r>
            <a:r>
              <a:rPr lang="fr-BE" dirty="0" smtClean="0"/>
              <a:t> </a:t>
            </a:r>
            <a:r>
              <a:rPr lang="fr-BE" dirty="0" err="1" smtClean="0"/>
              <a:t>spans</a:t>
            </a:r>
            <a:r>
              <a:rPr lang="fr-BE" dirty="0" smtClean="0"/>
              <a:t>,</a:t>
            </a:r>
          </a:p>
          <a:p>
            <a:r>
              <a:rPr lang="fr-BE" dirty="0" err="1" smtClean="0"/>
              <a:t>Revisions</a:t>
            </a:r>
            <a:r>
              <a:rPr lang="fr-BE" dirty="0" smtClean="0"/>
              <a:t> </a:t>
            </a:r>
            <a:r>
              <a:rPr lang="fr-BE" dirty="0" err="1" smtClean="0"/>
              <a:t>history</a:t>
            </a:r>
            <a:endParaRPr lang="fr-BE" dirty="0" smtClean="0"/>
          </a:p>
          <a:p>
            <a:r>
              <a:rPr lang="fr-BE" dirty="0" smtClean="0"/>
              <a:t>…</a:t>
            </a:r>
            <a:endParaRPr lang="fr-BE" dirty="0"/>
          </a:p>
        </p:txBody>
      </p:sp>
      <p:cxnSp>
        <p:nvCxnSpPr>
          <p:cNvPr id="51" name="Straight Arrow Connector 50"/>
          <p:cNvCxnSpPr>
            <a:endCxn id="48" idx="0"/>
          </p:cNvCxnSpPr>
          <p:nvPr/>
        </p:nvCxnSpPr>
        <p:spPr>
          <a:xfrm>
            <a:off x="1698178" y="1559152"/>
            <a:ext cx="2539376" cy="21378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41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00" y="1350000"/>
            <a:ext cx="2856357" cy="1894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3.3 Common </a:t>
            </a:r>
            <a:r>
              <a:rPr lang="fr-BE" dirty="0" err="1" smtClean="0"/>
              <a:t>regression</a:t>
            </a:r>
            <a:r>
              <a:rPr lang="fr-BE" dirty="0" smtClean="0"/>
              <a:t> model</a:t>
            </a:r>
            <a:endParaRPr lang="fr-B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855" y="1671692"/>
            <a:ext cx="5723658" cy="4257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>
            <a:endCxn id="7" idx="1"/>
          </p:cNvCxnSpPr>
          <p:nvPr/>
        </p:nvCxnSpPr>
        <p:spPr>
          <a:xfrm flipV="1">
            <a:off x="1838036" y="1367533"/>
            <a:ext cx="2372642" cy="6643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10678" y="1182867"/>
            <a:ext cx="343337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BE" dirty="0" err="1" smtClean="0"/>
              <a:t>RegArima</a:t>
            </a:r>
            <a:r>
              <a:rPr lang="fr-BE" dirty="0" smtClean="0"/>
              <a:t> (</a:t>
            </a:r>
            <a:r>
              <a:rPr lang="fr-BE" dirty="0" err="1" smtClean="0"/>
              <a:t>Tramo</a:t>
            </a:r>
            <a:r>
              <a:rPr lang="fr-BE" dirty="0" smtClean="0"/>
              <a:t>, X12-ARIMA)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19604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00" y="1350000"/>
            <a:ext cx="2856357" cy="1894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3.4 Common estimation </a:t>
            </a:r>
            <a:r>
              <a:rPr lang="fr-BE" dirty="0" err="1" smtClean="0"/>
              <a:t>methods</a:t>
            </a:r>
            <a:endParaRPr lang="fr-BE" dirty="0"/>
          </a:p>
        </p:txBody>
      </p:sp>
      <p:sp>
        <p:nvSpPr>
          <p:cNvPr id="5" name="TextBox 4"/>
          <p:cNvSpPr txBox="1"/>
          <p:nvPr/>
        </p:nvSpPr>
        <p:spPr>
          <a:xfrm>
            <a:off x="494794" y="4297371"/>
            <a:ext cx="2636333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dirty="0" smtClean="0"/>
              <a:t>UCARIMA components</a:t>
            </a:r>
          </a:p>
          <a:p>
            <a:endParaRPr lang="fr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smtClean="0"/>
              <a:t>WK </a:t>
            </a:r>
            <a:r>
              <a:rPr lang="fr-BE" dirty="0" err="1" smtClean="0"/>
              <a:t>filters</a:t>
            </a:r>
            <a:r>
              <a:rPr lang="fr-BE" dirty="0" smtClean="0"/>
              <a:t> (</a:t>
            </a:r>
            <a:r>
              <a:rPr lang="fr-BE" dirty="0" err="1" smtClean="0"/>
              <a:t>Burman</a:t>
            </a:r>
            <a:r>
              <a:rPr lang="fr-BE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 smtClean="0"/>
              <a:t>Kalman</a:t>
            </a:r>
            <a:r>
              <a:rPr lang="fr-BE" dirty="0" smtClean="0"/>
              <a:t> </a:t>
            </a:r>
            <a:r>
              <a:rPr lang="fr-BE" dirty="0" err="1" smtClean="0"/>
              <a:t>smoother</a:t>
            </a:r>
            <a:endParaRPr lang="fr-B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smtClean="0"/>
              <a:t>…</a:t>
            </a:r>
            <a:endParaRPr lang="fr-BE" dirty="0"/>
          </a:p>
        </p:txBody>
      </p:sp>
      <p:cxnSp>
        <p:nvCxnSpPr>
          <p:cNvPr id="6" name="Straight Arrow Connector 5"/>
          <p:cNvCxnSpPr>
            <a:endCxn id="5" idx="0"/>
          </p:cNvCxnSpPr>
          <p:nvPr/>
        </p:nvCxnSpPr>
        <p:spPr>
          <a:xfrm>
            <a:off x="1625600" y="3038764"/>
            <a:ext cx="187361" cy="125860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709442" y="1552199"/>
            <a:ext cx="241175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BE" dirty="0" smtClean="0"/>
              <a:t>WK </a:t>
            </a:r>
            <a:r>
              <a:rPr lang="fr-BE" dirty="0" err="1" smtClean="0"/>
              <a:t>analysis</a:t>
            </a:r>
            <a:r>
              <a:rPr lang="fr-BE" dirty="0" smtClean="0"/>
              <a:t> (SEATS)</a:t>
            </a:r>
            <a:endParaRPr lang="fr-BE" dirty="0"/>
          </a:p>
        </p:txBody>
      </p:sp>
      <p:cxnSp>
        <p:nvCxnSpPr>
          <p:cNvPr id="9" name="Straight Arrow Connector 8"/>
          <p:cNvCxnSpPr>
            <a:endCxn id="8" idx="1"/>
          </p:cNvCxnSpPr>
          <p:nvPr/>
        </p:nvCxnSpPr>
        <p:spPr>
          <a:xfrm flipV="1">
            <a:off x="2540000" y="1736865"/>
            <a:ext cx="2169442" cy="130189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709" y="2050184"/>
            <a:ext cx="4333154" cy="3829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8838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4.1 Extensions. </a:t>
            </a:r>
            <a:br>
              <a:rPr lang="fr-BE" dirty="0" smtClean="0"/>
            </a:br>
            <a:r>
              <a:rPr lang="fr-BE" sz="2400" dirty="0" smtClean="0"/>
              <a:t>Model-</a:t>
            </a:r>
            <a:r>
              <a:rPr lang="fr-BE" sz="2400" dirty="0" err="1" smtClean="0"/>
              <a:t>based</a:t>
            </a:r>
            <a:r>
              <a:rPr lang="fr-BE" sz="2400" dirty="0" smtClean="0"/>
              <a:t> </a:t>
            </a:r>
            <a:r>
              <a:rPr lang="fr-BE" sz="2400" dirty="0" err="1" smtClean="0"/>
              <a:t>example</a:t>
            </a:r>
            <a:endParaRPr lang="fr-BE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25369" y="1228865"/>
            <a:ext cx="698082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BE" dirty="0" smtClean="0"/>
              <a:t>Time variant structural </a:t>
            </a:r>
            <a:r>
              <a:rPr lang="fr-BE" dirty="0" err="1" smtClean="0"/>
              <a:t>models</a:t>
            </a:r>
            <a:r>
              <a:rPr lang="fr-BE" dirty="0" smtClean="0"/>
              <a:t> </a:t>
            </a:r>
            <a:r>
              <a:rPr lang="fr-BE" sz="1600" i="1" dirty="0" smtClean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fr-BE" sz="1600" i="1" dirty="0" err="1" smtClean="0">
                <a:solidFill>
                  <a:schemeClr val="bg1">
                    <a:lumMod val="65000"/>
                  </a:schemeClr>
                </a:solidFill>
              </a:rPr>
              <a:t>seasonal</a:t>
            </a:r>
            <a:r>
              <a:rPr lang="fr-BE" sz="16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BE" sz="1600" i="1" dirty="0" err="1" smtClean="0">
                <a:solidFill>
                  <a:schemeClr val="bg1">
                    <a:lumMod val="65000"/>
                  </a:schemeClr>
                </a:solidFill>
              </a:rPr>
              <a:t>specific</a:t>
            </a:r>
            <a:r>
              <a:rPr lang="fr-BE" sz="1600" i="1" dirty="0" smtClean="0">
                <a:solidFill>
                  <a:schemeClr val="bg1">
                    <a:lumMod val="65000"/>
                  </a:schemeClr>
                </a:solidFill>
              </a:rPr>
              <a:t> structural time </a:t>
            </a:r>
            <a:r>
              <a:rPr lang="fr-BE" sz="1600" i="1" dirty="0" err="1" smtClean="0">
                <a:solidFill>
                  <a:schemeClr val="bg1">
                    <a:lumMod val="65000"/>
                  </a:schemeClr>
                </a:solidFill>
              </a:rPr>
              <a:t>series</a:t>
            </a:r>
            <a:r>
              <a:rPr lang="fr-BE" sz="1600" i="1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fr-BE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69" y="1751112"/>
            <a:ext cx="5938693" cy="2267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219" y="3546438"/>
            <a:ext cx="5342804" cy="2737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053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654" y="179675"/>
            <a:ext cx="8078788" cy="1143001"/>
          </a:xfrm>
        </p:spPr>
        <p:txBody>
          <a:bodyPr/>
          <a:lstStyle/>
          <a:p>
            <a:r>
              <a:rPr lang="fr-BE" dirty="0" smtClean="0"/>
              <a:t>4.2 Extensions. </a:t>
            </a:r>
            <a:br>
              <a:rPr lang="fr-BE" dirty="0" smtClean="0"/>
            </a:br>
            <a:r>
              <a:rPr lang="fr-BE" sz="2400" dirty="0" smtClean="0"/>
              <a:t>Canonical </a:t>
            </a:r>
            <a:r>
              <a:rPr lang="fr-BE" sz="2400" dirty="0" err="1" smtClean="0"/>
              <a:t>decomposition</a:t>
            </a:r>
            <a:r>
              <a:rPr lang="fr-BE" sz="2400" dirty="0" smtClean="0"/>
              <a:t> of high-</a:t>
            </a:r>
            <a:r>
              <a:rPr lang="fr-BE" sz="2400" dirty="0" err="1" smtClean="0"/>
              <a:t>frequency</a:t>
            </a:r>
            <a:r>
              <a:rPr lang="fr-BE" sz="2400" dirty="0" smtClean="0"/>
              <a:t> </a:t>
            </a:r>
            <a:r>
              <a:rPr lang="fr-BE" sz="2400" dirty="0" err="1" smtClean="0"/>
              <a:t>models</a:t>
            </a:r>
            <a:endParaRPr lang="fr-BE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819" y="1957243"/>
            <a:ext cx="4383087" cy="3871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5" y="2169678"/>
            <a:ext cx="4344469" cy="2854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1911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5. </a:t>
            </a:r>
            <a:r>
              <a:rPr lang="fr-BE" dirty="0" err="1" smtClean="0"/>
              <a:t>Next</a:t>
            </a:r>
            <a:r>
              <a:rPr lang="fr-BE" dirty="0" smtClean="0"/>
              <a:t> challenges (JD+ 3.0…)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Quality report</a:t>
            </a:r>
          </a:p>
          <a:p>
            <a:r>
              <a:rPr lang="en-GB" dirty="0" smtClean="0"/>
              <a:t>Common automatic REGARIMA modelling (</a:t>
            </a:r>
            <a:r>
              <a:rPr lang="en-GB" dirty="0" err="1" smtClean="0"/>
              <a:t>Tramo</a:t>
            </a:r>
            <a:r>
              <a:rPr lang="en-GB" dirty="0" smtClean="0"/>
              <a:t>-Seats, X12/X13)</a:t>
            </a:r>
          </a:p>
          <a:p>
            <a:r>
              <a:rPr lang="en-GB" dirty="0" smtClean="0"/>
              <a:t>Handling of high-frequency series</a:t>
            </a:r>
          </a:p>
          <a:p>
            <a:endParaRPr lang="en-GB" dirty="0" smtClean="0"/>
          </a:p>
          <a:p>
            <a:r>
              <a:rPr lang="en-GB" dirty="0" smtClean="0"/>
              <a:t>New extension points</a:t>
            </a:r>
          </a:p>
          <a:p>
            <a:pPr lvl="1"/>
            <a:r>
              <a:rPr lang="en-GB" dirty="0" smtClean="0"/>
              <a:t>Blocks of automatic REGARIMA modelling</a:t>
            </a:r>
          </a:p>
          <a:p>
            <a:pPr lvl="2"/>
            <a:r>
              <a:rPr lang="en-GB" dirty="0" smtClean="0"/>
              <a:t>Outliers detection, calendar effects…</a:t>
            </a:r>
          </a:p>
          <a:p>
            <a:pPr lvl="1"/>
            <a:r>
              <a:rPr lang="en-GB" dirty="0" smtClean="0"/>
              <a:t>Filters in X11</a:t>
            </a:r>
          </a:p>
          <a:p>
            <a:pPr lvl="1"/>
            <a:r>
              <a:rPr lang="en-GB" dirty="0" smtClean="0"/>
              <a:t>…</a:t>
            </a:r>
          </a:p>
          <a:p>
            <a:pPr lvl="1"/>
            <a:endParaRPr lang="fr-BE" dirty="0" smtClean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2486487"/>
      </p:ext>
    </p:extLst>
  </p:cSld>
  <p:clrMapOvr>
    <a:masterClrMapping/>
  </p:clrMapOvr>
</p:sld>
</file>

<file path=ppt/theme/theme1.xml><?xml version="1.0" encoding="utf-8"?>
<a:theme xmlns:a="http://schemas.openxmlformats.org/drawingml/2006/main" name="R&amp;D Presentatio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R&amp;D Presentation</Template>
  <TotalTime>291</TotalTime>
  <Words>278</Words>
  <Application>Microsoft Office PowerPoint</Application>
  <PresentationFormat>On-screen Show (4:3)</PresentationFormat>
  <Paragraphs>113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R&amp;D Presentation</vt:lpstr>
      <vt:lpstr>The expandable seasonal adjustment framework of JDemetra+</vt:lpstr>
      <vt:lpstr>0. Outline</vt:lpstr>
      <vt:lpstr>1. SA methods</vt:lpstr>
      <vt:lpstr>1. SA methods</vt:lpstr>
      <vt:lpstr>2. OO-Design of JD+</vt:lpstr>
      <vt:lpstr>3.1 Common presentation tools</vt:lpstr>
      <vt:lpstr>3.2 Common (non parametric) diagnostics</vt:lpstr>
      <vt:lpstr>3.3 Common regression model</vt:lpstr>
      <vt:lpstr>3.4 Common estimation methods</vt:lpstr>
      <vt:lpstr>4.1 Extensions.  Model-based example</vt:lpstr>
      <vt:lpstr>4.2 Extensions.  Canonical decomposition of high-frequency models</vt:lpstr>
      <vt:lpstr>5. Next challenges (JD+ 3.0…)</vt:lpstr>
    </vt:vector>
  </TitlesOfParts>
  <Company>National Bank of Belgium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expandable seasonal adjustment framework of JDemetra+</dc:title>
  <dc:creator>Palate Jean</dc:creator>
  <cp:lastModifiedBy>Palate Jean</cp:lastModifiedBy>
  <cp:revision>37</cp:revision>
  <cp:lastPrinted>2016-10-13T13:09:14Z</cp:lastPrinted>
  <dcterms:created xsi:type="dcterms:W3CDTF">2016-10-13T08:17:28Z</dcterms:created>
  <dcterms:modified xsi:type="dcterms:W3CDTF">2016-10-13T13:27:28Z</dcterms:modified>
</cp:coreProperties>
</file>