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4E8"/>
    <a:srgbClr val="EAE4E8"/>
    <a:srgbClr val="FF781D"/>
    <a:srgbClr val="FF6600"/>
    <a:srgbClr val="4D4D4D"/>
    <a:srgbClr val="FF9933"/>
    <a:srgbClr val="333399"/>
    <a:srgbClr val="0033CC"/>
    <a:srgbClr val="CC33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 snapToGrid="0" showGuides="1">
      <p:cViewPr varScale="1">
        <p:scale>
          <a:sx n="111" d="100"/>
          <a:sy n="111" d="100"/>
        </p:scale>
        <p:origin x="-1614" y="-78"/>
      </p:cViewPr>
      <p:guideLst>
        <p:guide orient="horz" pos="4135"/>
        <p:guide pos="5493"/>
        <p:guide pos="41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36779E-D130-4B38-B088-209E9775DF39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1761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0C076A-EB52-4DED-910C-458BEBA4BF64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8157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43013"/>
            <a:ext cx="3968750" cy="4562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6150" y="1243013"/>
            <a:ext cx="3968750" cy="4562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-14288"/>
            <a:ext cx="8078788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l-NL" smtClean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1243013"/>
            <a:ext cx="80899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4575175" y="6572250"/>
            <a:ext cx="4222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nl-NL" sz="1200" dirty="0" err="1" smtClean="0">
                <a:solidFill>
                  <a:srgbClr val="4D4D4D"/>
                </a:solidFill>
              </a:rPr>
              <a:t>JDemetra</a:t>
            </a:r>
            <a:r>
              <a:rPr lang="nl-NL" sz="1200" dirty="0" smtClean="0">
                <a:solidFill>
                  <a:srgbClr val="4D4D4D"/>
                </a:solidFill>
              </a:rPr>
              <a:t>+</a:t>
            </a:r>
            <a:endParaRPr lang="nl-NL" sz="1200" dirty="0">
              <a:solidFill>
                <a:srgbClr val="4D4D4D"/>
              </a:solidFill>
            </a:endParaRPr>
          </a:p>
        </p:txBody>
      </p:sp>
      <p:pic>
        <p:nvPicPr>
          <p:cNvPr id="20499" name="Picture 19" descr="arche-10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27975" y="6032500"/>
            <a:ext cx="796925" cy="569913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0" y="6592888"/>
            <a:ext cx="914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0" y="6592888"/>
            <a:ext cx="7937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fld id="{D31D73D9-511E-49C1-B210-C3003A8C23FD}" type="slidenum">
              <a:rPr lang="en-GB" sz="1200" b="1">
                <a:solidFill>
                  <a:srgbClr val="4D4D4D"/>
                </a:solidFill>
              </a:rPr>
              <a:pPr algn="r"/>
              <a:t>‹#›</a:t>
            </a:fld>
            <a:r>
              <a:rPr lang="en-GB" sz="1200" b="1" dirty="0">
                <a:solidFill>
                  <a:srgbClr val="4D4D4D"/>
                </a:solidFill>
              </a:rPr>
              <a:t> / </a:t>
            </a:r>
            <a:r>
              <a:rPr lang="en-GB" sz="1200" b="1" dirty="0" smtClean="0">
                <a:solidFill>
                  <a:srgbClr val="4D4D4D"/>
                </a:solidFill>
              </a:rPr>
              <a:t>9</a:t>
            </a:r>
            <a:endParaRPr lang="en-GB" sz="1200" b="1" dirty="0">
              <a:solidFill>
                <a:srgbClr val="4D4D4D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Arial" charset="0"/>
        </a:defRPr>
      </a:lvl9pPr>
    </p:titleStyle>
    <p:bodyStyle>
      <a:lvl1pPr marL="452438" indent="-452438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SzPct val="90000"/>
        <a:buFont typeface="Arial" charset="0"/>
        <a:buChar char="►"/>
        <a:defRPr sz="2800">
          <a:solidFill>
            <a:srgbClr val="4D4D4D"/>
          </a:solidFill>
          <a:latin typeface="+mn-lt"/>
          <a:ea typeface="+mn-ea"/>
          <a:cs typeface="+mn-cs"/>
        </a:defRPr>
      </a:lvl1pPr>
      <a:lvl2pPr marL="982663" indent="-350838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SzPct val="105000"/>
        <a:buFont typeface="Arial" charset="0"/>
        <a:buChar char="●"/>
        <a:defRPr sz="2400">
          <a:solidFill>
            <a:srgbClr val="4D4D4D"/>
          </a:solidFill>
          <a:latin typeface="+mn-lt"/>
        </a:defRPr>
      </a:lvl2pPr>
      <a:lvl3pPr marL="1390650" indent="-228600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SzPct val="65000"/>
        <a:buFont typeface="Wingdings" pitchFamily="2" charset="2"/>
        <a:buChar char="n"/>
        <a:defRPr sz="2000">
          <a:solidFill>
            <a:srgbClr val="4D4D4D"/>
          </a:solidFill>
          <a:latin typeface="+mn-lt"/>
        </a:defRPr>
      </a:lvl3pPr>
      <a:lvl4pPr marL="1878013" indent="-307975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Font typeface="Wingdings" pitchFamily="2" charset="2"/>
        <a:buChar char="w"/>
        <a:defRPr>
          <a:solidFill>
            <a:srgbClr val="4D4D4D"/>
          </a:solidFill>
          <a:latin typeface="+mn-lt"/>
        </a:defRPr>
      </a:lvl4pPr>
      <a:lvl5pPr marL="22860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5pPr>
      <a:lvl6pPr marL="27432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6pPr>
      <a:lvl7pPr marL="32004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7pPr>
      <a:lvl8pPr marL="36576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8pPr>
      <a:lvl9pPr marL="41148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Char char="»"/>
        <a:defRPr sz="2000">
          <a:solidFill>
            <a:srgbClr val="B2B2B2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err="1" smtClean="0"/>
              <a:t>Adding</a:t>
            </a:r>
            <a:r>
              <a:rPr lang="fr-BE" dirty="0" smtClean="0"/>
              <a:t> new sources of data</a:t>
            </a:r>
            <a:endParaRPr lang="fr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0649" y="3165861"/>
            <a:ext cx="6400800" cy="1752600"/>
          </a:xfrm>
        </p:spPr>
        <p:txBody>
          <a:bodyPr/>
          <a:lstStyle/>
          <a:p>
            <a:r>
              <a:rPr lang="fr-BE" dirty="0" smtClean="0"/>
              <a:t>The </a:t>
            </a:r>
            <a:r>
              <a:rPr lang="fr-BE" dirty="0" err="1" smtClean="0"/>
              <a:t>example</a:t>
            </a:r>
            <a:r>
              <a:rPr lang="fr-BE" dirty="0" smtClean="0"/>
              <a:t> of the .STAT plugin</a:t>
            </a:r>
            <a:endParaRPr lang="fr-BE" dirty="0"/>
          </a:p>
        </p:txBody>
      </p:sp>
      <p:sp>
        <p:nvSpPr>
          <p:cNvPr id="4" name="TextBox 3"/>
          <p:cNvSpPr txBox="1"/>
          <p:nvPr/>
        </p:nvSpPr>
        <p:spPr>
          <a:xfrm>
            <a:off x="3093577" y="4050707"/>
            <a:ext cx="464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philippe.charles@nbb.be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28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data</a:t>
            </a: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547664" y="3542089"/>
            <a:ext cx="2626608" cy="10058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6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  <a:t>Statistical</a:t>
            </a:r>
            <a:br>
              <a:rPr lang="en-US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</a:br>
            <a:r>
              <a:rPr lang="en-US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  <a:t>algorithms</a:t>
            </a:r>
          </a:p>
        </p:txBody>
      </p:sp>
      <p:sp>
        <p:nvSpPr>
          <p:cNvPr id="12" name="Freeform 11"/>
          <p:cNvSpPr/>
          <p:nvPr/>
        </p:nvSpPr>
        <p:spPr>
          <a:xfrm>
            <a:off x="4357152" y="2079048"/>
            <a:ext cx="731519" cy="24688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2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  <a:t>I/O</a:t>
            </a:r>
          </a:p>
        </p:txBody>
      </p:sp>
      <p:sp>
        <p:nvSpPr>
          <p:cNvPr id="13" name="Freeform 12"/>
          <p:cNvSpPr/>
          <p:nvPr/>
        </p:nvSpPr>
        <p:spPr>
          <a:xfrm>
            <a:off x="1547664" y="2079048"/>
            <a:ext cx="2626608" cy="10058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6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  <a:t>Graphical </a:t>
            </a:r>
            <a:br>
              <a:rPr lang="en-US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</a:br>
            <a:r>
              <a:rPr lang="en-US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  <a:t>user interface</a:t>
            </a:r>
          </a:p>
        </p:txBody>
      </p:sp>
      <p:sp>
        <p:nvSpPr>
          <p:cNvPr id="14" name="Freeform 13"/>
          <p:cNvSpPr/>
          <p:nvPr/>
        </p:nvSpPr>
        <p:spPr>
          <a:xfrm>
            <a:off x="5271552" y="2079048"/>
            <a:ext cx="2377439" cy="5486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2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  <a:t>Spreadsheet</a:t>
            </a:r>
            <a:endParaRPr lang="en-US" sz="2400" b="0" i="0" u="none" strike="noStrike" kern="1200" dirty="0">
              <a:ln>
                <a:noFill/>
              </a:ln>
              <a:solidFill>
                <a:srgbClr val="FFFFFF"/>
              </a:solidFill>
              <a:latin typeface="Consolas" panose="020B0609020204030204" pitchFamily="49" charset="0"/>
              <a:ea typeface="Arial Unicode MS" pitchFamily="2"/>
              <a:cs typeface="Consolas" panose="020B0609020204030204" pitchFamily="49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5271552" y="2719129"/>
            <a:ext cx="2377439" cy="5486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2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  <a:t>Text / Xml</a:t>
            </a:r>
          </a:p>
        </p:txBody>
      </p:sp>
      <p:sp>
        <p:nvSpPr>
          <p:cNvPr id="16" name="Freeform 15"/>
          <p:cNvSpPr/>
          <p:nvPr/>
        </p:nvSpPr>
        <p:spPr>
          <a:xfrm>
            <a:off x="5271552" y="3359208"/>
            <a:ext cx="2377439" cy="5486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2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  <a:t>JDBC</a:t>
            </a:r>
            <a:endParaRPr lang="en-US" sz="2400" b="0" i="0" u="none" strike="noStrike" kern="1200" dirty="0">
              <a:ln>
                <a:noFill/>
              </a:ln>
              <a:solidFill>
                <a:srgbClr val="FFFFFF"/>
              </a:solidFill>
              <a:latin typeface="Consolas" panose="020B0609020204030204" pitchFamily="49" charset="0"/>
              <a:ea typeface="Arial Unicode MS" pitchFamily="2"/>
              <a:cs typeface="Consolas" panose="020B0609020204030204" pitchFamily="49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5271552" y="3999289"/>
            <a:ext cx="2377439" cy="5486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accent6">
              <a:lumMod val="50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nsolas" panose="020B0609020204030204" pitchFamily="49" charset="0"/>
                <a:ea typeface="Arial Unicode MS" pitchFamily="2"/>
                <a:cs typeface="Consolas" panose="020B0609020204030204" pitchFamily="49" charset="0"/>
              </a:rPr>
              <a:t>Your own</a:t>
            </a:r>
          </a:p>
        </p:txBody>
      </p:sp>
    </p:spTree>
    <p:extLst>
      <p:ext uri="{BB962C8B-B14F-4D97-AF65-F5344CB8AC3E}">
        <p14:creationId xmlns:p14="http://schemas.microsoft.com/office/powerpoint/2010/main" val="3536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.STAT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Central repository of statistics </a:t>
            </a:r>
            <a:br>
              <a:rPr lang="en-US" dirty="0" smtClean="0"/>
            </a:br>
            <a:r>
              <a:rPr lang="en-US" dirty="0" smtClean="0"/>
              <a:t>and related metadata</a:t>
            </a:r>
          </a:p>
          <a:p>
            <a:endParaRPr lang="en-US" dirty="0"/>
          </a:p>
          <a:p>
            <a:r>
              <a:rPr lang="en-GB" dirty="0" smtClean="0"/>
              <a:t>Source </a:t>
            </a:r>
            <a:r>
              <a:rPr lang="en-GB" dirty="0"/>
              <a:t>of data for data sharing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and </a:t>
            </a:r>
            <a:r>
              <a:rPr lang="en-GB" dirty="0"/>
              <a:t>dissemination purposes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Accessible through an SDMX web service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46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  <a:r>
              <a:rPr lang="en-US" dirty="0" smtClean="0"/>
              <a:t>STAT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Retrieves time series from .STAT</a:t>
            </a:r>
          </a:p>
          <a:p>
            <a:endParaRPr lang="en-US" dirty="0" smtClean="0"/>
          </a:p>
          <a:p>
            <a:r>
              <a:rPr lang="en-US" dirty="0" smtClean="0"/>
              <a:t>Not limited to .STAT </a:t>
            </a:r>
          </a:p>
          <a:p>
            <a:pPr lvl="1"/>
            <a:r>
              <a:rPr lang="en-US" dirty="0" smtClean="0"/>
              <a:t>SDMX RESTful API (ECB, Eurostat, OECD, …)</a:t>
            </a:r>
          </a:p>
          <a:p>
            <a:endParaRPr lang="en-US" dirty="0" smtClean="0"/>
          </a:p>
          <a:p>
            <a:r>
              <a:rPr lang="en-US" dirty="0" smtClean="0"/>
              <a:t>Allows reordering of dimensions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58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configuring data source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120" y="1302775"/>
            <a:ext cx="5213761" cy="480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62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browsing data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913" y="2033945"/>
            <a:ext cx="4260175" cy="272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92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browsing data 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913" y="2033945"/>
            <a:ext cx="4260175" cy="272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915816" y="2781080"/>
            <a:ext cx="1656184" cy="2160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915816" y="4122176"/>
            <a:ext cx="1656184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8158" y="3211544"/>
            <a:ext cx="17043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BE" b="1" dirty="0" smtClean="0">
                <a:solidFill>
                  <a:schemeClr val="accent5">
                    <a:lumMod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Dimension #1</a:t>
            </a:r>
            <a:endParaRPr lang="fr-BE" dirty="0">
              <a:solidFill>
                <a:schemeClr val="accent5">
                  <a:lumMod val="2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r>
              <a:rPr lang="fr-BE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EXR_CURRENCY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082472" y="2997104"/>
            <a:ext cx="617320" cy="21444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2133253" y="3857875"/>
            <a:ext cx="617320" cy="336309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204000" y="3033079"/>
            <a:ext cx="1584024" cy="1044000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997775" y="5130288"/>
            <a:ext cx="17043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Dimension #2</a:t>
            </a:r>
            <a:endParaRPr lang="fr-BE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r>
              <a:rPr lang="fr-BE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FREQUENCY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860033" y="3857875"/>
            <a:ext cx="792087" cy="1272413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03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analyzing data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692" y="961360"/>
            <a:ext cx="7368616" cy="51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4685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of time series provider</a:t>
            </a:r>
          </a:p>
          <a:p>
            <a:endParaRPr lang="en-US" dirty="0" smtClean="0"/>
          </a:p>
          <a:p>
            <a:r>
              <a:rPr lang="en-US" dirty="0" smtClean="0"/>
              <a:t>One of many JD+ extension points</a:t>
            </a:r>
          </a:p>
          <a:p>
            <a:endParaRPr lang="en-US" dirty="0" smtClean="0"/>
          </a:p>
          <a:p>
            <a:r>
              <a:rPr lang="en-US" dirty="0" smtClean="0"/>
              <a:t>Available at:</a:t>
            </a:r>
            <a:br>
              <a:rPr lang="en-US" dirty="0" smtClean="0"/>
            </a:b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	github.com/</a:t>
            </a:r>
            <a:r>
              <a:rPr lang="en-US" dirty="0" err="1" smtClean="0"/>
              <a:t>nbbrd</a:t>
            </a:r>
            <a:r>
              <a:rPr lang="en-US" dirty="0" smtClean="0"/>
              <a:t>/</a:t>
            </a:r>
            <a:r>
              <a:rPr lang="en-US" dirty="0" err="1" smtClean="0"/>
              <a:t>jdemetra-dotstat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698645"/>
      </p:ext>
    </p:extLst>
  </p:cSld>
  <p:clrMapOvr>
    <a:masterClrMapping/>
  </p:clrMapOvr>
</p:sld>
</file>

<file path=ppt/theme/theme1.xml><?xml version="1.0" encoding="utf-8"?>
<a:theme xmlns:a="http://schemas.openxmlformats.org/drawingml/2006/main" name="R&amp;D Presentatio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R&amp;D Presentation</Template>
  <TotalTime>44</TotalTime>
  <Words>104</Words>
  <Application>Microsoft Office PowerPoint</Application>
  <PresentationFormat>On-screen Show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R&amp;D Presentation</vt:lpstr>
      <vt:lpstr>Adding new sources of data</vt:lpstr>
      <vt:lpstr>Sources of data</vt:lpstr>
      <vt:lpstr>.STAT overview</vt:lpstr>
      <vt:lpstr>.STAT plugin</vt:lpstr>
      <vt:lpstr>Example: configuring data source</vt:lpstr>
      <vt:lpstr>Example: browsing data </vt:lpstr>
      <vt:lpstr>Example: browsing data </vt:lpstr>
      <vt:lpstr>Example: analyzing data</vt:lpstr>
      <vt:lpstr>Final remarks</vt:lpstr>
    </vt:vector>
  </TitlesOfParts>
  <Company>National Bank of Belgium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new source of data</dc:title>
  <dc:creator>Charles Philippe</dc:creator>
  <cp:lastModifiedBy>Charles Philippe</cp:lastModifiedBy>
  <cp:revision>22</cp:revision>
  <dcterms:created xsi:type="dcterms:W3CDTF">2016-10-13T08:21:34Z</dcterms:created>
  <dcterms:modified xsi:type="dcterms:W3CDTF">2016-10-13T13:55:16Z</dcterms:modified>
</cp:coreProperties>
</file>