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1"/>
  </p:sldMasterIdLst>
  <p:notesMasterIdLst>
    <p:notesMasterId r:id="rId16"/>
  </p:notesMasterIdLst>
  <p:handoutMasterIdLst>
    <p:handoutMasterId r:id="rId17"/>
  </p:handoutMasterIdLst>
  <p:sldIdLst>
    <p:sldId id="260" r:id="rId2"/>
    <p:sldId id="261" r:id="rId3"/>
    <p:sldId id="273" r:id="rId4"/>
    <p:sldId id="274" r:id="rId5"/>
    <p:sldId id="278" r:id="rId6"/>
    <p:sldId id="277" r:id="rId7"/>
    <p:sldId id="279" r:id="rId8"/>
    <p:sldId id="285" r:id="rId9"/>
    <p:sldId id="276" r:id="rId10"/>
    <p:sldId id="288" r:id="rId11"/>
    <p:sldId id="283" r:id="rId12"/>
    <p:sldId id="287" r:id="rId13"/>
    <p:sldId id="286" r:id="rId14"/>
    <p:sldId id="281" r:id="rId15"/>
  </p:sldIdLst>
  <p:sldSz cx="9144000" cy="5715000" type="screen16x10"/>
  <p:notesSz cx="6819900" cy="9931400"/>
  <p:defaultTextStyle>
    <a:defPPr>
      <a:defRPr lang="de-DE"/>
    </a:defPPr>
    <a:lvl1pPr marL="0" algn="l" defTabSz="914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70" algn="l" defTabSz="914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41" algn="l" defTabSz="914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10" algn="l" defTabSz="914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280" algn="l" defTabSz="914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350" algn="l" defTabSz="914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421" algn="l" defTabSz="914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491" algn="l" defTabSz="914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561" algn="l" defTabSz="914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ina Gonschorrek" initials="N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E53B"/>
    <a:srgbClr val="C0CBE2"/>
    <a:srgbClr val="CAD5EE"/>
    <a:srgbClr val="0062A1"/>
    <a:srgbClr val="ADCEF5"/>
    <a:srgbClr val="CCFF33"/>
    <a:srgbClr val="FA7406"/>
    <a:srgbClr val="F0F0F0"/>
    <a:srgbClr val="DAD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86" autoAdjust="0"/>
    <p:restoredTop sz="88321" autoAdjust="0"/>
  </p:normalViewPr>
  <p:slideViewPr>
    <p:cSldViewPr snapToGrid="0">
      <p:cViewPr>
        <p:scale>
          <a:sx n="96" d="100"/>
          <a:sy n="96" d="100"/>
        </p:scale>
        <p:origin x="-2028" y="-612"/>
      </p:cViewPr>
      <p:guideLst>
        <p:guide orient="horz" pos="444"/>
        <p:guide orient="horz" pos="96"/>
        <p:guide orient="horz" pos="1809"/>
        <p:guide orient="horz" pos="689"/>
        <p:guide orient="horz" pos="2920"/>
        <p:guide orient="horz" pos="3198"/>
        <p:guide orient="horz" pos="3463"/>
        <p:guide pos="2869"/>
        <p:guide pos="5495"/>
      </p:guideLst>
    </p:cSldViewPr>
  </p:slideViewPr>
  <p:outlineViewPr>
    <p:cViewPr>
      <p:scale>
        <a:sx n="33" d="100"/>
        <a:sy n="33" d="100"/>
      </p:scale>
      <p:origin x="18" y="27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936" y="-84"/>
      </p:cViewPr>
      <p:guideLst>
        <p:guide orient="horz" pos="3136"/>
        <p:guide pos="214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6033" cy="497047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62275" y="0"/>
            <a:ext cx="2956033" cy="497047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00364C66-56FD-403F-98DF-218DA4E39E84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2766"/>
            <a:ext cx="2956033" cy="497047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62275" y="9432766"/>
            <a:ext cx="2956033" cy="497047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CEEFB3B7-3F25-493F-ADC3-81BDFF41056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2790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6570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6570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39815656-777D-420B-AEE9-1C9DA2062A2E}" type="datetimeFigureOut">
              <a:rPr lang="de-DE" smtClean="0"/>
              <a:pPr/>
              <a:t>17.10.2016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744538"/>
            <a:ext cx="59594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1991" y="4717416"/>
            <a:ext cx="5455920" cy="4469130"/>
          </a:xfrm>
          <a:prstGeom prst="rect">
            <a:avLst/>
          </a:prstGeom>
        </p:spPr>
        <p:txBody>
          <a:bodyPr vert="horz" lIns="91577" tIns="45789" rIns="91577" bIns="45789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55290" cy="496570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63032" y="9433107"/>
            <a:ext cx="2955290" cy="496570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62AFC97D-5284-447B-A0EB-09CB2507150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6089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70" algn="l" defTabSz="9141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41" algn="l" defTabSz="9141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10" algn="l" defTabSz="9141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280" algn="l" defTabSz="9141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50" algn="l" defTabSz="9141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421" algn="l" defTabSz="9141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91" algn="l" defTabSz="9141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561" algn="l" defTabSz="9141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0339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6680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3563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4831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4999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4999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9984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49998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49998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6685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ohne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766010" y="2392140"/>
            <a:ext cx="7930204" cy="556616"/>
          </a:xfrm>
        </p:spPr>
        <p:txBody>
          <a:bodyPr tIns="0" bIns="0" anchor="ctr">
            <a:noAutofit/>
          </a:bodyPr>
          <a:lstStyle>
            <a:lvl1pPr algn="l">
              <a:lnSpc>
                <a:spcPts val="4000"/>
              </a:lnSpc>
              <a:defRPr sz="4000" b="1" baseline="0"/>
            </a:lvl1pPr>
          </a:lstStyle>
          <a:p>
            <a:r>
              <a:rPr lang="de-DE" dirty="0" smtClean="0"/>
              <a:t>Präsentationsvorlage - Titelfolie</a:t>
            </a:r>
            <a:endParaRPr lang="de-DE" dirty="0"/>
          </a:p>
        </p:txBody>
      </p:sp>
      <p:sp>
        <p:nvSpPr>
          <p:cNvPr id="16" name="Rechteck 15"/>
          <p:cNvSpPr>
            <a:spLocks noChangeAspect="1"/>
          </p:cNvSpPr>
          <p:nvPr/>
        </p:nvSpPr>
        <p:spPr>
          <a:xfrm>
            <a:off x="2" y="2437556"/>
            <a:ext cx="720000" cy="864000"/>
          </a:xfrm>
          <a:prstGeom prst="rect">
            <a:avLst/>
          </a:prstGeom>
          <a:solidFill>
            <a:srgbClr val="DA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771261" y="2437556"/>
            <a:ext cx="54000" cy="864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64866" y="3136762"/>
            <a:ext cx="7966383" cy="180000"/>
          </a:xfrm>
        </p:spPr>
        <p:txBody>
          <a:bodyPr tIns="0" bIns="0">
            <a:noAutofit/>
          </a:bodyPr>
          <a:lstStyle>
            <a:lvl1pPr>
              <a:buNone/>
              <a:defRPr sz="1200" b="1"/>
            </a:lvl1pPr>
          </a:lstStyle>
          <a:p>
            <a:pPr lvl="0"/>
            <a:r>
              <a:rPr lang="de-DE" dirty="0" smtClean="0"/>
              <a:t>Angaben zum Referenten, Ordnungsmerkmal</a:t>
            </a:r>
            <a:endParaRPr lang="de-DE" dirty="0"/>
          </a:p>
        </p:txBody>
      </p:sp>
      <p:pic>
        <p:nvPicPr>
          <p:cNvPr id="8" name="Grafik 7" descr="BBk_Logo_A4_RGB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4257" y="0"/>
            <a:ext cx="1584000" cy="864000"/>
          </a:xfrm>
          <a:prstGeom prst="rect">
            <a:avLst/>
          </a:prstGeom>
        </p:spPr>
      </p:pic>
      <p:sp>
        <p:nvSpPr>
          <p:cNvPr id="7" name="Rechteck 6"/>
          <p:cNvSpPr>
            <a:spLocks noChangeAspect="1"/>
          </p:cNvSpPr>
          <p:nvPr userDrawn="1"/>
        </p:nvSpPr>
        <p:spPr>
          <a:xfrm>
            <a:off x="2" y="2437556"/>
            <a:ext cx="720000" cy="864000"/>
          </a:xfrm>
          <a:prstGeom prst="rect">
            <a:avLst/>
          </a:prstGeom>
          <a:solidFill>
            <a:srgbClr val="DA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771261" y="2437556"/>
            <a:ext cx="54000" cy="864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pic>
        <p:nvPicPr>
          <p:cNvPr id="11" name="Grafik 10" descr="BBk_Logo_A4_RGB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64257" y="0"/>
            <a:ext cx="15840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281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zeiliger 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5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094400"/>
            <a:ext cx="8280000" cy="3535200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8" name="Rechteck 7"/>
          <p:cNvSpPr/>
          <p:nvPr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 userDrawn="1"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de-DE" dirty="0" smtClean="0"/>
              <a:t>Page </a:t>
            </a:r>
            <a:fld id="{44AC4DCE-31D8-40DA-8054-82557CC0B0B3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und Inhalt mit Hinterleg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910927"/>
            <a:ext cx="9144000" cy="4070889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98" tIns="40550" rIns="81098" bIns="40550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0866" y="142491"/>
            <a:ext cx="8279747" cy="543818"/>
          </a:xfr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 baseline="0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Hinterlegung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5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094597"/>
            <a:ext cx="8280000" cy="3535200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9" name="Rechteck 8"/>
          <p:cNvSpPr/>
          <p:nvPr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1" name="Foliennummernplatzhalter 14"/>
          <p:cNvSpPr txBox="1">
            <a:spLocks/>
          </p:cNvSpPr>
          <p:nvPr/>
        </p:nvSpPr>
        <p:spPr>
          <a:xfrm>
            <a:off x="432000" y="5346007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defPPr>
              <a:defRPr lang="de-DE"/>
            </a:defPPr>
            <a:lvl1pPr marL="0" algn="l" defTabSz="914141" rtl="0" eaLnBrk="1" latinLnBrk="0" hangingPunct="1">
              <a:defRPr sz="9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7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4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1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8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5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42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9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6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 smtClean="0"/>
              <a:t>Page </a:t>
            </a:r>
            <a:fld id="{44AC4DCE-31D8-40DA-8054-82557CC0B0B3}" type="slidenum">
              <a:rPr lang="de-DE" b="1" smtClean="0"/>
              <a:pPr/>
              <a:t>‹Nr.›</a:t>
            </a:fld>
            <a:endParaRPr lang="de-DE" b="1" dirty="0"/>
          </a:p>
        </p:txBody>
      </p:sp>
      <p:sp>
        <p:nvSpPr>
          <p:cNvPr id="16" name="Fußzeilenplatzhalter 15"/>
          <p:cNvSpPr txBox="1">
            <a:spLocks/>
          </p:cNvSpPr>
          <p:nvPr/>
        </p:nvSpPr>
        <p:spPr>
          <a:xfrm>
            <a:off x="432000" y="5068800"/>
            <a:ext cx="4680000" cy="135000"/>
          </a:xfrm>
          <a:prstGeom prst="rect">
            <a:avLst/>
          </a:prstGeom>
        </p:spPr>
        <p:txBody>
          <a:bodyPr lIns="91430" tIns="0" rIns="91430" bIns="0"/>
          <a:lstStyle>
            <a:defPPr>
              <a:defRPr lang="de-DE"/>
            </a:defPPr>
            <a:lvl1pPr marL="0" algn="l" defTabSz="914141" rtl="0" eaLnBrk="1" latinLnBrk="0" hangingPunct="1"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7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4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1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8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5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42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9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6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Angaben zum Referenten, Ordnungsmerkmal, Ortsangabe</a:t>
            </a:r>
            <a:endParaRPr lang="de-DE" dirty="0"/>
          </a:p>
        </p:txBody>
      </p:sp>
      <p:sp>
        <p:nvSpPr>
          <p:cNvPr id="10" name="Rechteck 9"/>
          <p:cNvSpPr/>
          <p:nvPr userDrawn="1"/>
        </p:nvSpPr>
        <p:spPr>
          <a:xfrm>
            <a:off x="0" y="910927"/>
            <a:ext cx="9144000" cy="4070889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98" tIns="40550" rIns="81098" bIns="40550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12" name="Rechteck 11"/>
          <p:cNvSpPr/>
          <p:nvPr userDrawn="1"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 userDrawn="1"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7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0" y="5212800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20 October 2016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0743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72800"/>
            <a:ext cx="8276400" cy="288000"/>
          </a:xfrm>
          <a:prstGeom prst="rect">
            <a:avLst/>
          </a:prstGeom>
        </p:spPr>
        <p:txBody>
          <a:bodyPr/>
          <a:lstStyle>
            <a:lvl1pPr>
              <a:defRPr sz="2100" baseline="0"/>
            </a:lvl1pPr>
          </a:lstStyle>
          <a:p>
            <a:r>
              <a:rPr lang="de-DE" dirty="0" smtClean="0"/>
              <a:t>Präsentationsvorlage – Inhaltsfolie mit 1zeiligem Titel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8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094400"/>
            <a:ext cx="8280000" cy="3535200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9" name="Rechteck 8"/>
          <p:cNvSpPr/>
          <p:nvPr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0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0" y="5346007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de-DE" dirty="0" smtClean="0"/>
              <a:t>Page </a:t>
            </a:r>
            <a:fld id="{44AC4DCE-31D8-40DA-8054-82557CC0B0B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0" y="5212800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12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5068800"/>
            <a:ext cx="4680000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 userDrawn="1"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7818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44000"/>
            <a:ext cx="8276400" cy="543818"/>
          </a:xfr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2 Spalten</a:t>
            </a:r>
            <a:endParaRPr lang="de-DE" dirty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094400"/>
            <a:ext cx="4032050" cy="3543354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9" name="Textplatzhalt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4676464" y="1092147"/>
            <a:ext cx="4034149" cy="3543354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 marL="665926" indent="-197978"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11" name="Rechteck 10"/>
          <p:cNvSpPr/>
          <p:nvPr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4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0" y="5346007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b="1" smtClean="0"/>
              <a:t>Page </a:t>
            </a:r>
            <a:fld id="{44AC4DCE-31D8-40DA-8054-82557CC0B0B3}" type="slidenum">
              <a:rPr lang="de-DE" b="1" smtClean="0"/>
              <a:pPr/>
              <a:t>‹Nr.›</a:t>
            </a:fld>
            <a:endParaRPr lang="de-DE" b="1" dirty="0"/>
          </a:p>
        </p:txBody>
      </p:sp>
      <p:sp>
        <p:nvSpPr>
          <p:cNvPr id="15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0" y="5212800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5068800"/>
            <a:ext cx="4680000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  <p:sp>
        <p:nvSpPr>
          <p:cNvPr id="10" name="Rechteck 9"/>
          <p:cNvSpPr/>
          <p:nvPr userDrawn="1"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 userDrawn="1"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6216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094400"/>
            <a:ext cx="4032050" cy="3543354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9" name="Textplatzhalt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4676464" y="1092147"/>
            <a:ext cx="4034149" cy="3543354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 marL="665926" indent="-197978"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13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72800"/>
            <a:ext cx="8276400" cy="288000"/>
          </a:xfrm>
          <a:prstGeom prst="rect">
            <a:avLst/>
          </a:prstGeom>
        </p:spPr>
        <p:txBody>
          <a:bodyPr/>
          <a:lstStyle>
            <a:lvl1pPr>
              <a:defRPr sz="2100" baseline="0"/>
            </a:lvl1pPr>
          </a:lstStyle>
          <a:p>
            <a:r>
              <a:rPr lang="de-DE" dirty="0" smtClean="0"/>
              <a:t>Präsentationsvorlage – Inhaltsfolie mit 1zeiligem Titel</a:t>
            </a:r>
            <a:endParaRPr lang="de-DE" dirty="0"/>
          </a:p>
        </p:txBody>
      </p:sp>
      <p:sp>
        <p:nvSpPr>
          <p:cNvPr id="14" name="Rechteck 13"/>
          <p:cNvSpPr/>
          <p:nvPr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0" y="5346007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b="1" smtClean="0"/>
              <a:t>Page </a:t>
            </a:r>
            <a:fld id="{44AC4DCE-31D8-40DA-8054-82557CC0B0B3}" type="slidenum">
              <a:rPr lang="de-DE" b="1" smtClean="0"/>
              <a:pPr/>
              <a:t>‹Nr.›</a:t>
            </a:fld>
            <a:endParaRPr lang="de-DE" b="1" dirty="0"/>
          </a:p>
        </p:txBody>
      </p:sp>
      <p:sp>
        <p:nvSpPr>
          <p:cNvPr id="16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0" y="5212800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17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5068800"/>
            <a:ext cx="4680000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  <p:sp>
        <p:nvSpPr>
          <p:cNvPr id="10" name="Rechteck 9"/>
          <p:cNvSpPr/>
          <p:nvPr userDrawn="1"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 userDrawn="1"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3305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und zwei Inhalte (Bild/Grafi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44000"/>
            <a:ext cx="8276400" cy="543818"/>
          </a:xfr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2 Spalten (Bild/Grafik und Aufzählungsebenen)</a:t>
            </a:r>
            <a:endParaRPr lang="de-DE" dirty="0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6" hasCustomPrompt="1"/>
          </p:nvPr>
        </p:nvSpPr>
        <p:spPr>
          <a:xfrm>
            <a:off x="432000" y="1094400"/>
            <a:ext cx="4032050" cy="3543354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de-DE" dirty="0" smtClean="0"/>
              <a:t>Bild/Grafik o. ä. durch Klicken hinzufügen</a:t>
            </a:r>
            <a:endParaRPr lang="de-DE" dirty="0"/>
          </a:p>
        </p:txBody>
      </p:sp>
      <p:sp>
        <p:nvSpPr>
          <p:cNvPr id="14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676464" y="1092147"/>
            <a:ext cx="4034149" cy="3543354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11" name="Rechteck 10"/>
          <p:cNvSpPr/>
          <p:nvPr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3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0" y="5346007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b="1" smtClean="0"/>
              <a:t>Page </a:t>
            </a:r>
            <a:fld id="{44AC4DCE-31D8-40DA-8054-82557CC0B0B3}" type="slidenum">
              <a:rPr lang="de-DE" b="1" smtClean="0"/>
              <a:pPr/>
              <a:t>‹Nr.›</a:t>
            </a:fld>
            <a:endParaRPr lang="de-DE" b="1" dirty="0"/>
          </a:p>
        </p:txBody>
      </p:sp>
      <p:sp>
        <p:nvSpPr>
          <p:cNvPr id="15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0" y="5212800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17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5068800"/>
            <a:ext cx="4680000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  <p:sp>
        <p:nvSpPr>
          <p:cNvPr id="10" name="Rechteck 9"/>
          <p:cNvSpPr/>
          <p:nvPr userDrawn="1"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 userDrawn="1"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0095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und zwei Inhalte (Bild/Grafi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15"/>
          <p:cNvSpPr>
            <a:spLocks noGrp="1"/>
          </p:cNvSpPr>
          <p:nvPr>
            <p:ph sz="quarter" idx="16" hasCustomPrompt="1"/>
          </p:nvPr>
        </p:nvSpPr>
        <p:spPr>
          <a:xfrm>
            <a:off x="432000" y="1094400"/>
            <a:ext cx="4032050" cy="3543354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de-DE" dirty="0" smtClean="0"/>
              <a:t>Bild/Grafik o. ä. durch Klicken hinzufügen</a:t>
            </a:r>
            <a:endParaRPr lang="de-DE" dirty="0"/>
          </a:p>
        </p:txBody>
      </p:sp>
      <p:sp>
        <p:nvSpPr>
          <p:cNvPr id="14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676464" y="1092147"/>
            <a:ext cx="4034149" cy="3543354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72800"/>
            <a:ext cx="8276400" cy="288000"/>
          </a:xfrm>
          <a:prstGeom prst="rect">
            <a:avLst/>
          </a:prstGeom>
        </p:spPr>
        <p:txBody>
          <a:bodyPr/>
          <a:lstStyle>
            <a:lvl1pPr>
              <a:defRPr sz="2100" baseline="0"/>
            </a:lvl1pPr>
          </a:lstStyle>
          <a:p>
            <a:r>
              <a:rPr lang="de-DE" dirty="0" smtClean="0"/>
              <a:t>Präsentationsvorlage – Inhaltsfolie mit 1zeiligem Titel</a:t>
            </a:r>
            <a:endParaRPr lang="de-DE" dirty="0"/>
          </a:p>
        </p:txBody>
      </p:sp>
      <p:sp>
        <p:nvSpPr>
          <p:cNvPr id="13" name="Rechteck 12"/>
          <p:cNvSpPr/>
          <p:nvPr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0" y="5346007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b="1" smtClean="0"/>
              <a:t>Page </a:t>
            </a:r>
            <a:fld id="{44AC4DCE-31D8-40DA-8054-82557CC0B0B3}" type="slidenum">
              <a:rPr lang="de-DE" b="1" smtClean="0"/>
              <a:pPr/>
              <a:t>‹Nr.›</a:t>
            </a:fld>
            <a:endParaRPr lang="de-DE" b="1" dirty="0"/>
          </a:p>
        </p:txBody>
      </p:sp>
      <p:sp>
        <p:nvSpPr>
          <p:cNvPr id="17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0" y="5212800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18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5068800"/>
            <a:ext cx="4680000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  <p:sp>
        <p:nvSpPr>
          <p:cNvPr id="10" name="Rechteck 9"/>
          <p:cNvSpPr/>
          <p:nvPr userDrawn="1"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 userDrawn="1"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214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ohne Inhalt (Bild/Grafi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44000"/>
            <a:ext cx="8276400" cy="543818"/>
          </a:xfr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(Bild/Grafik)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0" y="5346007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b="1" smtClean="0"/>
              <a:t>Page </a:t>
            </a:r>
            <a:fld id="{44AC4DCE-31D8-40DA-8054-82557CC0B0B3}" type="slidenum">
              <a:rPr lang="de-DE" b="1" smtClean="0"/>
              <a:pPr/>
              <a:t>‹Nr.›</a:t>
            </a:fld>
            <a:endParaRPr lang="de-DE" b="1" dirty="0"/>
          </a:p>
        </p:txBody>
      </p:sp>
      <p:sp>
        <p:nvSpPr>
          <p:cNvPr id="16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0" y="5212800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17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5068800"/>
            <a:ext cx="4680000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434221" y="212434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 userDrawn="1"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7213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ohne Inhalt (Bild/Grafi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72800"/>
            <a:ext cx="8276400" cy="288000"/>
          </a:xfrm>
          <a:prstGeom prst="rect">
            <a:avLst/>
          </a:prstGeom>
        </p:spPr>
        <p:txBody>
          <a:bodyPr/>
          <a:lstStyle>
            <a:lvl1pPr>
              <a:defRPr sz="2100" baseline="0"/>
            </a:lvl1pPr>
          </a:lstStyle>
          <a:p>
            <a:r>
              <a:rPr lang="de-DE" dirty="0" smtClean="0"/>
              <a:t>Präsentationsvorlage – Inhaltsfolie (Bild/Grafik)</a:t>
            </a: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2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0" y="5346007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b="1" smtClean="0"/>
              <a:t>Page </a:t>
            </a:r>
            <a:fld id="{44AC4DCE-31D8-40DA-8054-82557CC0B0B3}" type="slidenum">
              <a:rPr lang="de-DE" b="1" smtClean="0"/>
              <a:pPr/>
              <a:t>‹Nr.›</a:t>
            </a:fld>
            <a:endParaRPr lang="de-DE" b="1" dirty="0"/>
          </a:p>
        </p:txBody>
      </p:sp>
      <p:sp>
        <p:nvSpPr>
          <p:cNvPr id="13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0" y="5212800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14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5068800"/>
            <a:ext cx="4680000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 userDrawn="1"/>
        </p:nvSpPr>
        <p:spPr>
          <a:xfrm>
            <a:off x="434929" y="5061515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1010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elbegi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643021" y="2538513"/>
            <a:ext cx="54000" cy="648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5" name="Titel 1"/>
          <p:cNvSpPr>
            <a:spLocks noGrp="1"/>
          </p:cNvSpPr>
          <p:nvPr>
            <p:ph type="ctrTitle" hasCustomPrompt="1"/>
          </p:nvPr>
        </p:nvSpPr>
        <p:spPr>
          <a:xfrm>
            <a:off x="670760" y="2547315"/>
            <a:ext cx="7944604" cy="324474"/>
          </a:xfrm>
        </p:spPr>
        <p:txBody>
          <a:bodyPr tIns="0" bIns="0" anchor="ctr">
            <a:noAutofit/>
          </a:bodyPr>
          <a:lstStyle>
            <a:lvl1pPr algn="l">
              <a:defRPr sz="2300" b="0" baseline="0"/>
            </a:lvl1pPr>
          </a:lstStyle>
          <a:p>
            <a:r>
              <a:rPr lang="de-DE" dirty="0" smtClean="0"/>
              <a:t>Präsentationsvorlage</a:t>
            </a:r>
            <a:endParaRPr lang="de-DE" dirty="0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70760" y="2910584"/>
            <a:ext cx="7944604" cy="288000"/>
          </a:xfrm>
        </p:spPr>
        <p:txBody>
          <a:bodyPr t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2300" b="1">
                <a:solidFill>
                  <a:schemeClr val="tx1"/>
                </a:solidFill>
                <a:latin typeface="+mj-lt"/>
              </a:defRPr>
            </a:lvl1pPr>
            <a:lvl2pPr marL="45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Kapitelbeginn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643021" y="2538513"/>
            <a:ext cx="54000" cy="648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0218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ohne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44000"/>
            <a:ext cx="8276400" cy="54381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 baseline="0"/>
            </a:lvl1pPr>
          </a:lstStyle>
          <a:p>
            <a:r>
              <a:rPr lang="de-DE" dirty="0" smtClean="0"/>
              <a:t>Präsentationsvorlage ohne Fußzeile</a:t>
            </a:r>
            <a:br>
              <a:rPr lang="de-DE" dirty="0" smtClean="0"/>
            </a:br>
            <a:r>
              <a:rPr lang="de-DE" dirty="0" smtClean="0"/>
              <a:t>(Bild/Grafik)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435600" y="212400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35600" y="212400"/>
            <a:ext cx="54000" cy="432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0361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ohne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72800"/>
            <a:ext cx="8276400" cy="288000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</a:lstStyle>
          <a:p>
            <a:r>
              <a:rPr lang="de-DE" dirty="0" smtClean="0"/>
              <a:t>Präsentationsvorlage ohne Fußzeile (Bild/Grafik)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34221" y="212434"/>
            <a:ext cx="54000" cy="216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296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5403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33387" y="144000"/>
            <a:ext cx="8280000" cy="543796"/>
          </a:xfrm>
          <a:prstGeom prst="rect">
            <a:avLst/>
          </a:prstGeom>
        </p:spPr>
        <p:txBody>
          <a:bodyPr vert="horz" lIns="91414" tIns="45707" rIns="91414" bIns="45707" rtlCol="0" anchor="t">
            <a:normAutofit/>
          </a:bodyPr>
          <a:lstStyle/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zweizeilig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32000" y="1093789"/>
            <a:ext cx="8290793" cy="3535362"/>
          </a:xfrm>
          <a:prstGeom prst="rect">
            <a:avLst/>
          </a:prstGeom>
        </p:spPr>
        <p:txBody>
          <a:bodyPr vert="horz" lIns="91414" tIns="45707" rIns="91414" bIns="45707" rtlCol="0">
            <a:normAutofit/>
          </a:bodyPr>
          <a:lstStyle/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7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0" y="5346007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  <a:latin typeface="FrutigerNext LT Medium" panose="020B0603040504020204" pitchFamily="34" charset="0"/>
              </a:defRPr>
            </a:lvl1pPr>
          </a:lstStyle>
          <a:p>
            <a:r>
              <a:rPr lang="de-DE" dirty="0" smtClean="0"/>
              <a:t>Page </a:t>
            </a:r>
            <a:fld id="{44AC4DCE-31D8-40DA-8054-82557CC0B0B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0" y="5212800"/>
            <a:ext cx="2114649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FrutigerNext LT Light" panose="020B0403040504020204" pitchFamily="34" charset="0"/>
              </a:defRPr>
            </a:lvl1pPr>
          </a:lstStyle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9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5068800"/>
            <a:ext cx="4680000" cy="135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FrutigerNext LT Light" panose="020B0403040504020204" pitchFamily="34" charset="0"/>
              </a:defRPr>
            </a:lvl1pPr>
          </a:lstStyle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</p:sldLayoutIdLst>
  <p:timing>
    <p:tnLst>
      <p:par>
        <p:cTn id="1" dur="indefinite" restart="never" nodeType="tmRoot"/>
      </p:par>
    </p:tnLst>
  </p:timing>
  <p:hf hdr="0"/>
  <p:txStyles>
    <p:titleStyle>
      <a:lvl1pPr algn="l" defTabSz="914141" rtl="0" eaLnBrk="1" latinLnBrk="0" hangingPunct="1">
        <a:lnSpc>
          <a:spcPts val="2040"/>
        </a:lnSpc>
        <a:spcBef>
          <a:spcPct val="0"/>
        </a:spcBef>
        <a:buNone/>
        <a:defRPr sz="1800" b="1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59642" indent="-159642" algn="l" defTabSz="914141" rtl="0" eaLnBrk="1" latinLnBrk="0" hangingPunct="1">
        <a:spcBef>
          <a:spcPts val="443"/>
        </a:spcBef>
        <a:buFont typeface="Arial" pitchFamily="34" charset="0"/>
        <a:buChar char="−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19285" indent="-159642" algn="l" defTabSz="914141" rtl="0" eaLnBrk="1" latinLnBrk="0" hangingPunct="1">
        <a:spcBef>
          <a:spcPts val="443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8927" indent="-159642" algn="l" defTabSz="914141" rtl="0" eaLnBrk="1" latinLnBrk="0" hangingPunct="1">
        <a:spcBef>
          <a:spcPts val="443"/>
        </a:spcBef>
        <a:buFont typeface="Arial" pitchFamily="34" charset="0"/>
        <a:buChar char="∙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665926" indent="-197978" algn="l" defTabSz="914141" rtl="0" eaLnBrk="1" latinLnBrk="0" hangingPunct="1">
        <a:spcBef>
          <a:spcPct val="20000"/>
        </a:spcBef>
        <a:buFont typeface="Symbol" pitchFamily="18" charset="2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845906" indent="-158383" algn="l" defTabSz="91414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007888" indent="-158383" algn="l" defTabSz="914141" rtl="0" eaLnBrk="1" latinLnBrk="0" hangingPunct="1">
        <a:spcBef>
          <a:spcPct val="20000"/>
        </a:spcBef>
        <a:buFont typeface="Arial" pitchFamily="34" charset="0"/>
        <a:buChar char="∙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56" indent="-228535" algn="l" defTabSz="9141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26" indent="-228535" algn="l" defTabSz="9141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96" indent="-228535" algn="l" defTabSz="9141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7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41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1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8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5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21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91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61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jdemetra@bundesbank.d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hyperlink" Target="https://github.com/bbkrd/SpecParser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noProof="0" dirty="0" smtClean="0">
                <a:latin typeface="+mn-lt"/>
              </a:rPr>
              <a:t>Migration to JDemetra+</a:t>
            </a:r>
            <a:endParaRPr lang="en-GB" noProof="0" dirty="0">
              <a:latin typeface="+mn-lt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>
          <a:xfrm>
            <a:off x="764866" y="2966936"/>
            <a:ext cx="7966383" cy="349826"/>
          </a:xfrm>
        </p:spPr>
        <p:txBody>
          <a:bodyPr anchor="b"/>
          <a:lstStyle/>
          <a:p>
            <a:r>
              <a:rPr lang="en-GB" sz="1600" noProof="0" dirty="0" smtClean="0">
                <a:latin typeface="+mn-lt"/>
              </a:rPr>
              <a:t>Susanne Stollenmayer, Nina </a:t>
            </a:r>
            <a:r>
              <a:rPr lang="en-GB" sz="1600" noProof="0" dirty="0" err="1" smtClean="0">
                <a:latin typeface="+mn-lt"/>
              </a:rPr>
              <a:t>Gonschorreck</a:t>
            </a:r>
            <a:endParaRPr lang="en-GB" sz="1600" noProof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112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" y="742463"/>
            <a:ext cx="9144000" cy="398584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solidFill>
                <a:schemeClr val="tx1"/>
              </a:solidFill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>
                <a:latin typeface="+mn-lt"/>
              </a:rPr>
              <a:t>Agenda</a:t>
            </a:r>
            <a:endParaRPr lang="en-GB" noProof="0" dirty="0">
              <a:latin typeface="+mn-lt"/>
            </a:endParaRP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432000" y="883138"/>
            <a:ext cx="8280000" cy="3746462"/>
          </a:xfrm>
        </p:spPr>
        <p:txBody>
          <a:bodyPr/>
          <a:lstStyle/>
          <a:p>
            <a:pPr marL="0" indent="0">
              <a:buNone/>
            </a:pPr>
            <a:endParaRPr lang="en-GB" noProof="0" dirty="0">
              <a:latin typeface="+mn-lt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romanUcPeriod"/>
            </a:pPr>
            <a:r>
              <a:rPr lang="en-GB" sz="1900" noProof="0" dirty="0" smtClean="0">
                <a:latin typeface="+mn-lt"/>
              </a:rPr>
              <a:t>Motivation</a:t>
            </a:r>
          </a:p>
          <a:p>
            <a:pPr marL="514350" indent="-514350">
              <a:buFont typeface="+mj-lt"/>
              <a:buAutoNum type="romanUcPeriod"/>
            </a:pPr>
            <a:r>
              <a:rPr lang="en-GB" sz="1900" noProof="0" dirty="0" smtClean="0">
                <a:latin typeface="+mn-lt"/>
              </a:rPr>
              <a:t>Details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344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" y="742463"/>
            <a:ext cx="9144000" cy="398584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solidFill>
                <a:schemeClr val="tx1"/>
              </a:solidFill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>
                <a:latin typeface="+mn-lt"/>
              </a:rPr>
              <a:t>Agenda</a:t>
            </a:r>
            <a:endParaRPr lang="en-GB" noProof="0" dirty="0">
              <a:latin typeface="+mn-lt"/>
            </a:endParaRP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432000" y="883138"/>
            <a:ext cx="8280000" cy="3746462"/>
          </a:xfrm>
        </p:spPr>
        <p:txBody>
          <a:bodyPr/>
          <a:lstStyle/>
          <a:p>
            <a:pPr marL="0" indent="0">
              <a:buNone/>
            </a:pPr>
            <a:endParaRPr lang="en-GB" noProof="0" dirty="0">
              <a:latin typeface="+mn-lt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romanUcPeriod"/>
            </a:pPr>
            <a:r>
              <a:rPr lang="en-GB" sz="1900" b="1" noProof="0" dirty="0" smtClean="0">
                <a:latin typeface="+mn-lt"/>
              </a:rPr>
              <a:t>Motivation</a:t>
            </a:r>
          </a:p>
          <a:p>
            <a:pPr marL="514350" indent="-514350">
              <a:buFont typeface="+mj-lt"/>
              <a:buAutoNum type="romanUcPeriod"/>
            </a:pPr>
            <a:r>
              <a:rPr lang="en-GB" sz="1900" noProof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</a:rPr>
              <a:t>Details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6946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>
                <a:latin typeface="+mn-lt"/>
              </a:rPr>
              <a:t>Eurostat and ECB recommendation</a:t>
            </a:r>
            <a:endParaRPr lang="en-GB" noProof="0" dirty="0">
              <a:latin typeface="+mn-lt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1227015" y="1398955"/>
            <a:ext cx="6432062" cy="210233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reflection blurRad="6350" stA="52000" endA="300" endPos="35000" dist="25400" dir="5400000" sy="-100000" algn="bl" rotWithShape="0"/>
          </a:effectLst>
        </p:spPr>
        <p:txBody>
          <a:bodyPr anchor="ctr">
            <a:no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GB" sz="1800" noProof="0" dirty="0" smtClean="0">
                <a:latin typeface="+mn-lt"/>
              </a:rPr>
              <a:t>“The Seasonal Adjustment Steering Group decided at its meeting in December 2014 that JDemetra+ will be recommended, as of 2 February 2015, as software for conducting seasonal adjustment of official statistics within ESS and ESCB.”</a:t>
            </a:r>
            <a:endParaRPr lang="en-GB" sz="1800" noProof="0" dirty="0">
              <a:latin typeface="+mn-lt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891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1" y="742463"/>
            <a:ext cx="9144000" cy="398584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>
                <a:latin typeface="+mn-lt"/>
              </a:rPr>
              <a:t>Manual migration</a:t>
            </a:r>
            <a:endParaRPr lang="en-GB" noProof="0" dirty="0">
              <a:latin typeface="+mn-lt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85" y="1486806"/>
            <a:ext cx="3938968" cy="2234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249" y="1479117"/>
            <a:ext cx="2790825" cy="2686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feld 9"/>
          <p:cNvSpPr txBox="1"/>
          <p:nvPr/>
        </p:nvSpPr>
        <p:spPr>
          <a:xfrm>
            <a:off x="1500886" y="1109785"/>
            <a:ext cx="325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X-12-ARIMA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5411771" y="1109785"/>
            <a:ext cx="2606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JDemetra+ (GUI)</a:t>
            </a:r>
            <a:endParaRPr lang="de-DE" dirty="0"/>
          </a:p>
        </p:txBody>
      </p:sp>
      <p:cxnSp>
        <p:nvCxnSpPr>
          <p:cNvPr id="13" name="Gerade Verbindung mit Pfeil 12"/>
          <p:cNvCxnSpPr/>
          <p:nvPr/>
        </p:nvCxnSpPr>
        <p:spPr>
          <a:xfrm>
            <a:off x="3752850" y="2192211"/>
            <a:ext cx="2602230" cy="378641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 flipV="1">
            <a:off x="1832707" y="2268772"/>
            <a:ext cx="4443047" cy="466614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eschweifte Klammer links 20"/>
          <p:cNvSpPr/>
          <p:nvPr/>
        </p:nvSpPr>
        <p:spPr>
          <a:xfrm>
            <a:off x="6417605" y="2133126"/>
            <a:ext cx="58028" cy="271292"/>
          </a:xfrm>
          <a:prstGeom prst="leftBrace">
            <a:avLst>
              <a:gd name="adj1" fmla="val 37879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Geschweifte Klammer links 24"/>
          <p:cNvSpPr/>
          <p:nvPr/>
        </p:nvSpPr>
        <p:spPr>
          <a:xfrm>
            <a:off x="6417605" y="2435206"/>
            <a:ext cx="58028" cy="271292"/>
          </a:xfrm>
          <a:prstGeom prst="leftBrace">
            <a:avLst>
              <a:gd name="adj1" fmla="val 37879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Geschweifte Klammer links 26"/>
          <p:cNvSpPr/>
          <p:nvPr/>
        </p:nvSpPr>
        <p:spPr>
          <a:xfrm flipH="1">
            <a:off x="3582473" y="1872089"/>
            <a:ext cx="92807" cy="640245"/>
          </a:xfrm>
          <a:prstGeom prst="leftBrace">
            <a:avLst>
              <a:gd name="adj1" fmla="val 37879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9" name="Gerade Verbindung mit Pfeil 28"/>
          <p:cNvCxnSpPr/>
          <p:nvPr/>
        </p:nvCxnSpPr>
        <p:spPr>
          <a:xfrm>
            <a:off x="1749287" y="2887786"/>
            <a:ext cx="4697332" cy="223162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/>
          <p:cNvCxnSpPr/>
          <p:nvPr/>
        </p:nvCxnSpPr>
        <p:spPr>
          <a:xfrm>
            <a:off x="1610139" y="2999368"/>
            <a:ext cx="4581939" cy="280545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mit Pfeil 34"/>
          <p:cNvCxnSpPr/>
          <p:nvPr/>
        </p:nvCxnSpPr>
        <p:spPr>
          <a:xfrm flipV="1">
            <a:off x="1302026" y="2887786"/>
            <a:ext cx="5053054" cy="251854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Geschweifte Klammer links 37"/>
          <p:cNvSpPr/>
          <p:nvPr/>
        </p:nvSpPr>
        <p:spPr>
          <a:xfrm>
            <a:off x="6420920" y="2746630"/>
            <a:ext cx="58028" cy="271292"/>
          </a:xfrm>
          <a:prstGeom prst="leftBrace">
            <a:avLst>
              <a:gd name="adj1" fmla="val 37879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9" name="Gerade Verbindung mit Pfeil 38"/>
          <p:cNvCxnSpPr/>
          <p:nvPr/>
        </p:nvCxnSpPr>
        <p:spPr>
          <a:xfrm flipV="1">
            <a:off x="1172817" y="1709530"/>
            <a:ext cx="5306131" cy="89453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832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1" y="742463"/>
            <a:ext cx="9144000" cy="398584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>
                <a:latin typeface="+mn-lt"/>
              </a:rPr>
              <a:t>Automated migration (1/3)</a:t>
            </a:r>
            <a:endParaRPr lang="en-GB" noProof="0" dirty="0">
              <a:latin typeface="+mn-lt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76" y="981619"/>
            <a:ext cx="2719594" cy="33683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50" y="1665327"/>
            <a:ext cx="3050226" cy="14576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235" y="1051193"/>
            <a:ext cx="2112746" cy="16146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2315183" y="865762"/>
            <a:ext cx="520524" cy="51935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solidFill>
                  <a:schemeClr val="accent6">
                    <a:lumMod val="75000"/>
                  </a:schemeClr>
                </a:solidFill>
              </a:rPr>
              <a:t>1</a:t>
            </a:r>
            <a:endParaRPr lang="de-DE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5886644" y="865762"/>
            <a:ext cx="520524" cy="51935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endParaRPr lang="de-DE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" t="5415" b="1"/>
          <a:stretch/>
        </p:blipFill>
        <p:spPr bwMode="auto">
          <a:xfrm>
            <a:off x="7166009" y="2394142"/>
            <a:ext cx="1471197" cy="1603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feld 12"/>
          <p:cNvSpPr txBox="1"/>
          <p:nvPr/>
        </p:nvSpPr>
        <p:spPr>
          <a:xfrm>
            <a:off x="8506773" y="865761"/>
            <a:ext cx="520524" cy="51935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solidFill>
                  <a:schemeClr val="accent6">
                    <a:lumMod val="75000"/>
                  </a:schemeClr>
                </a:solidFill>
              </a:rPr>
              <a:t>3</a:t>
            </a:r>
            <a:endParaRPr lang="de-DE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205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1" y="742463"/>
            <a:ext cx="9144000" cy="398584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>
                <a:latin typeface="+mn-lt"/>
              </a:rPr>
              <a:t>Automated migration (2/3)</a:t>
            </a:r>
            <a:endParaRPr lang="en-GB" noProof="0" dirty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01" y="1047844"/>
            <a:ext cx="2562225" cy="1143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2540751" y="869334"/>
            <a:ext cx="520524" cy="51935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solidFill>
                  <a:schemeClr val="accent6">
                    <a:lumMod val="75000"/>
                  </a:schemeClr>
                </a:solidFill>
              </a:rPr>
              <a:t>4</a:t>
            </a:r>
            <a:endParaRPr lang="de-DE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59"/>
          <a:stretch/>
        </p:blipFill>
        <p:spPr bwMode="auto">
          <a:xfrm>
            <a:off x="4383157" y="1037487"/>
            <a:ext cx="4134678" cy="35400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feld 11"/>
          <p:cNvSpPr txBox="1"/>
          <p:nvPr/>
        </p:nvSpPr>
        <p:spPr>
          <a:xfrm>
            <a:off x="7662716" y="869333"/>
            <a:ext cx="520524" cy="51935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solidFill>
                  <a:schemeClr val="accent6">
                    <a:lumMod val="75000"/>
                  </a:schemeClr>
                </a:solidFill>
              </a:rPr>
              <a:t>5</a:t>
            </a:r>
            <a:endParaRPr lang="de-DE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279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" y="742463"/>
            <a:ext cx="9144000" cy="398584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+mn-lt"/>
              </a:rPr>
              <a:t>Automated migration </a:t>
            </a:r>
            <a:r>
              <a:rPr lang="en-GB" dirty="0" smtClean="0">
                <a:latin typeface="+mn-lt"/>
              </a:rPr>
              <a:t>(3/3</a:t>
            </a:r>
            <a:r>
              <a:rPr lang="en-GB" dirty="0">
                <a:latin typeface="+mn-lt"/>
              </a:rPr>
              <a:t>)</a:t>
            </a:r>
            <a:endParaRPr lang="de-DE" dirty="0">
              <a:latin typeface="+mn-lt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14" y="1641831"/>
            <a:ext cx="7314417" cy="26518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6881930" y="1261814"/>
            <a:ext cx="520524" cy="51935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solidFill>
                  <a:schemeClr val="accent6">
                    <a:lumMod val="75000"/>
                  </a:schemeClr>
                </a:solidFill>
              </a:rPr>
              <a:t>6</a:t>
            </a:r>
            <a:endParaRPr lang="de-DE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994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" y="742463"/>
            <a:ext cx="9144000" cy="398584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solidFill>
                <a:schemeClr val="tx1"/>
              </a:solidFill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>
                <a:latin typeface="+mn-lt"/>
              </a:rPr>
              <a:t>Agenda</a:t>
            </a:r>
            <a:endParaRPr lang="en-GB" noProof="0" dirty="0">
              <a:latin typeface="+mn-lt"/>
            </a:endParaRP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432000" y="883138"/>
            <a:ext cx="8280000" cy="3746462"/>
          </a:xfrm>
        </p:spPr>
        <p:txBody>
          <a:bodyPr/>
          <a:lstStyle/>
          <a:p>
            <a:pPr marL="0" indent="0">
              <a:buNone/>
            </a:pPr>
            <a:endParaRPr lang="en-GB" noProof="0" dirty="0">
              <a:latin typeface="+mn-lt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romanUcPeriod"/>
            </a:pPr>
            <a:r>
              <a:rPr lang="en-GB" sz="1900" noProof="0" dirty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</a:rPr>
              <a:t>Motivation</a:t>
            </a:r>
          </a:p>
          <a:p>
            <a:pPr marL="514350" indent="-514350">
              <a:buFont typeface="+mj-lt"/>
              <a:buAutoNum type="romanUcPeriod"/>
            </a:pPr>
            <a:r>
              <a:rPr lang="en-GB" sz="1900" b="1" noProof="0" dirty="0" smtClean="0">
                <a:latin typeface="+mn-lt"/>
              </a:rPr>
              <a:t>Details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981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" y="742463"/>
            <a:ext cx="9144000" cy="398584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+mn-lt"/>
              </a:rPr>
              <a:t>Translation Report</a:t>
            </a:r>
            <a:endParaRPr lang="de-DE" dirty="0">
              <a:latin typeface="+mn-lt"/>
            </a:endParaRPr>
          </a:p>
        </p:txBody>
      </p:sp>
      <p:sp>
        <p:nvSpPr>
          <p:cNvPr id="11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432000" y="1094597"/>
            <a:ext cx="8280000" cy="3535200"/>
          </a:xfrm>
        </p:spPr>
        <p:txBody>
          <a:bodyPr/>
          <a:lstStyle/>
          <a:p>
            <a:pPr marL="0" indent="0">
              <a:buNone/>
            </a:pPr>
            <a:r>
              <a:rPr lang="en-GB" b="1" noProof="0" dirty="0" smtClean="0">
                <a:solidFill>
                  <a:schemeClr val="accent6"/>
                </a:solidFill>
                <a:latin typeface="+mn-lt"/>
              </a:rPr>
              <a:t>Errors</a:t>
            </a:r>
          </a:p>
          <a:p>
            <a:pPr>
              <a:buFontTx/>
              <a:buChar char="-"/>
            </a:pPr>
            <a:r>
              <a:rPr lang="en-GB" noProof="0" dirty="0" smtClean="0">
                <a:latin typeface="+mn-lt"/>
              </a:rPr>
              <a:t>No data for time series</a:t>
            </a:r>
          </a:p>
          <a:p>
            <a:pPr>
              <a:buFontTx/>
              <a:buChar char="-"/>
            </a:pPr>
            <a:r>
              <a:rPr lang="en-GB" noProof="0" dirty="0" smtClean="0">
                <a:latin typeface="+mn-lt"/>
              </a:rPr>
              <a:t>No seasonal adjustment possible</a:t>
            </a:r>
          </a:p>
          <a:p>
            <a:pPr>
              <a:buFontTx/>
              <a:buChar char="-"/>
            </a:pPr>
            <a:endParaRPr lang="en-GB" noProof="0" dirty="0">
              <a:latin typeface="+mn-lt"/>
            </a:endParaRPr>
          </a:p>
          <a:p>
            <a:pPr>
              <a:buFontTx/>
              <a:buChar char="-"/>
            </a:pPr>
            <a:endParaRPr lang="en-GB" noProof="0" dirty="0" smtClean="0">
              <a:latin typeface="+mn-lt"/>
            </a:endParaRPr>
          </a:p>
          <a:p>
            <a:pPr>
              <a:buFontTx/>
              <a:buChar char="-"/>
            </a:pPr>
            <a:endParaRPr lang="en-GB" noProof="0" dirty="0">
              <a:latin typeface="+mn-lt"/>
            </a:endParaRPr>
          </a:p>
          <a:p>
            <a:pPr marL="0" indent="0">
              <a:buNone/>
            </a:pPr>
            <a:endParaRPr lang="en-GB" b="1" noProof="0" dirty="0">
              <a:solidFill>
                <a:srgbClr val="FFFF00"/>
              </a:solidFill>
              <a:latin typeface="+mn-lt"/>
            </a:endParaRPr>
          </a:p>
          <a:p>
            <a:pPr marL="0" indent="0">
              <a:buNone/>
            </a:pPr>
            <a:endParaRPr lang="en-GB" noProof="0" dirty="0" smtClean="0">
              <a:latin typeface="+mn-lt"/>
            </a:endParaRPr>
          </a:p>
          <a:p>
            <a:pPr>
              <a:buFontTx/>
              <a:buChar char="-"/>
            </a:pPr>
            <a:endParaRPr lang="en-GB" noProof="0" dirty="0" smtClean="0">
              <a:latin typeface="+mn-lt"/>
            </a:endParaRPr>
          </a:p>
        </p:txBody>
      </p:sp>
      <p:sp>
        <p:nvSpPr>
          <p:cNvPr id="12" name="Textplatzhalter 7"/>
          <p:cNvSpPr txBox="1">
            <a:spLocks/>
          </p:cNvSpPr>
          <p:nvPr/>
        </p:nvSpPr>
        <p:spPr>
          <a:xfrm>
            <a:off x="4828622" y="1092275"/>
            <a:ext cx="4033837" cy="1435100"/>
          </a:xfrm>
          <a:prstGeom prst="rect">
            <a:avLst/>
          </a:prstGeom>
        </p:spPr>
        <p:txBody>
          <a:bodyPr vert="horz" lIns="91414" tIns="45707" rIns="91414" bIns="45707" rtlCol="0">
            <a:normAutofit/>
          </a:bodyPr>
          <a:lstStyle>
            <a:lvl1pPr marL="159642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9285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8927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∙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65926" indent="-197978" algn="l" defTabSz="914141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45906" indent="-158383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7888" indent="-158383" algn="l" defTabSz="914141" rtl="0" eaLnBrk="1" latinLnBrk="0" hangingPunct="1">
              <a:spcBef>
                <a:spcPct val="20000"/>
              </a:spcBef>
              <a:buFont typeface="Arial" pitchFamily="34" charset="0"/>
              <a:buChar char="∙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5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2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9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b="1" dirty="0" smtClean="0">
                <a:solidFill>
                  <a:srgbClr val="FA7406"/>
                </a:solidFill>
              </a:rPr>
              <a:t>Warnings</a:t>
            </a:r>
          </a:p>
          <a:p>
            <a:pPr>
              <a:buFontTx/>
              <a:buChar char="-"/>
            </a:pPr>
            <a:r>
              <a:rPr lang="en-GB" dirty="0" smtClean="0"/>
              <a:t>Specification part or argument not supported</a:t>
            </a:r>
          </a:p>
          <a:p>
            <a:pPr>
              <a:buFontTx/>
              <a:buChar char="-"/>
            </a:pPr>
            <a:r>
              <a:rPr lang="en-GB" dirty="0" smtClean="0"/>
              <a:t>Results in original software can be differently </a:t>
            </a:r>
          </a:p>
          <a:p>
            <a:pPr>
              <a:buFontTx/>
              <a:buChar char="-"/>
            </a:pPr>
            <a:endParaRPr lang="en-GB" dirty="0" smtClean="0"/>
          </a:p>
          <a:p>
            <a:pPr marL="0" indent="0">
              <a:buFont typeface="Arial" pitchFamily="34" charset="0"/>
              <a:buNone/>
            </a:pPr>
            <a:endParaRPr lang="en-GB" b="1" dirty="0" smtClean="0">
              <a:solidFill>
                <a:srgbClr val="00B050"/>
              </a:solidFill>
            </a:endParaRPr>
          </a:p>
        </p:txBody>
      </p:sp>
      <p:sp>
        <p:nvSpPr>
          <p:cNvPr id="13" name="Textplatzhalter 7"/>
          <p:cNvSpPr txBox="1">
            <a:spLocks/>
          </p:cNvSpPr>
          <p:nvPr/>
        </p:nvSpPr>
        <p:spPr>
          <a:xfrm>
            <a:off x="4828863" y="2871788"/>
            <a:ext cx="4034149" cy="1434668"/>
          </a:xfrm>
          <a:prstGeom prst="rect">
            <a:avLst/>
          </a:prstGeom>
        </p:spPr>
        <p:txBody>
          <a:bodyPr vert="horz" lIns="91414" tIns="45707" rIns="91414" bIns="45707" rtlCol="0">
            <a:normAutofit/>
          </a:bodyPr>
          <a:lstStyle>
            <a:lvl1pPr marL="159642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9285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8927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∙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65926" indent="-197978" algn="l" defTabSz="914141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45906" indent="-158383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7888" indent="-158383" algn="l" defTabSz="914141" rtl="0" eaLnBrk="1" latinLnBrk="0" hangingPunct="1">
              <a:spcBef>
                <a:spcPct val="20000"/>
              </a:spcBef>
              <a:buFont typeface="Arial" pitchFamily="34" charset="0"/>
              <a:buChar char="∙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5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2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9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b="1" dirty="0" smtClean="0">
                <a:solidFill>
                  <a:srgbClr val="00B050"/>
                </a:solidFill>
              </a:rPr>
              <a:t>Empty</a:t>
            </a:r>
          </a:p>
          <a:p>
            <a:pPr>
              <a:buFontTx/>
              <a:buChar char="-"/>
            </a:pPr>
            <a:r>
              <a:rPr lang="en-GB" dirty="0" smtClean="0"/>
              <a:t>No messages, warnings or errors</a:t>
            </a:r>
          </a:p>
          <a:p>
            <a:pPr>
              <a:buFontTx/>
              <a:buChar char="-"/>
            </a:pPr>
            <a:endParaRPr lang="en-GB" dirty="0" smtClean="0"/>
          </a:p>
          <a:p>
            <a:pPr marL="0" indent="0">
              <a:buFont typeface="Arial" pitchFamily="34" charset="0"/>
              <a:buNone/>
            </a:pPr>
            <a:endParaRPr lang="en-GB" b="1" dirty="0" smtClean="0">
              <a:solidFill>
                <a:srgbClr val="00B050"/>
              </a:solidFill>
            </a:endParaRPr>
          </a:p>
        </p:txBody>
      </p:sp>
      <p:sp>
        <p:nvSpPr>
          <p:cNvPr id="14" name="Textplatzhalter 7"/>
          <p:cNvSpPr txBox="1">
            <a:spLocks/>
          </p:cNvSpPr>
          <p:nvPr/>
        </p:nvSpPr>
        <p:spPr>
          <a:xfrm>
            <a:off x="416244" y="2871788"/>
            <a:ext cx="4034149" cy="1434668"/>
          </a:xfrm>
          <a:prstGeom prst="rect">
            <a:avLst/>
          </a:prstGeom>
        </p:spPr>
        <p:txBody>
          <a:bodyPr vert="horz" lIns="91414" tIns="45707" rIns="91414" bIns="45707" rtlCol="0">
            <a:normAutofit/>
          </a:bodyPr>
          <a:lstStyle>
            <a:lvl1pPr marL="159642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9285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8927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∙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65926" indent="-197978" algn="l" defTabSz="914141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45906" indent="-158383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7888" indent="-158383" algn="l" defTabSz="914141" rtl="0" eaLnBrk="1" latinLnBrk="0" hangingPunct="1">
              <a:spcBef>
                <a:spcPct val="20000"/>
              </a:spcBef>
              <a:buFont typeface="Arial" pitchFamily="34" charset="0"/>
              <a:buChar char="∙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5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2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9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Messages</a:t>
            </a:r>
          </a:p>
          <a:p>
            <a:pPr marL="0" indent="0">
              <a:buNone/>
            </a:pPr>
            <a:r>
              <a:rPr lang="en-GB" dirty="0"/>
              <a:t>- Value is wrong for an argument</a:t>
            </a:r>
          </a:p>
          <a:p>
            <a:pPr>
              <a:buFontTx/>
              <a:buChar char="-"/>
            </a:pPr>
            <a:endParaRPr lang="en-GB" dirty="0" smtClean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419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>
                <a:latin typeface="+mn-lt"/>
              </a:rPr>
              <a:t>Specification Parts</a:t>
            </a:r>
            <a:endParaRPr lang="en-GB" noProof="0" dirty="0">
              <a:latin typeface="+mn-lt"/>
            </a:endParaRPr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310937"/>
              </p:ext>
            </p:extLst>
          </p:nvPr>
        </p:nvGraphicFramePr>
        <p:xfrm>
          <a:off x="806220" y="817880"/>
          <a:ext cx="6428721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1937"/>
                <a:gridCol w="1137765"/>
                <a:gridCol w="2233334"/>
                <a:gridCol w="1165685"/>
              </a:tblGrid>
              <a:tr h="370840"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+mn-lt"/>
                        </a:rPr>
                        <a:t>Specification</a:t>
                      </a:r>
                      <a:endParaRPr lang="en-GB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+mn-lt"/>
                        </a:rPr>
                        <a:t>Support</a:t>
                      </a:r>
                      <a:endParaRPr lang="en-GB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+mn-lt"/>
                        </a:rPr>
                        <a:t>Specification</a:t>
                      </a:r>
                      <a:endParaRPr lang="en-GB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latin typeface="+mn-lt"/>
                        </a:rPr>
                        <a:t>Support</a:t>
                      </a:r>
                      <a:endParaRPr lang="en-GB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ARIMA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AUTOMDL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CHECK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COMPOSITE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+mn-lt"/>
                        </a:rPr>
                        <a:t>/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ESTIMATE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+mn-lt"/>
                        </a:rPr>
                        <a:t>/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FORCE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+mn-lt"/>
                        </a:rPr>
                        <a:t>/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FORECAST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HISTORY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+mn-lt"/>
                        </a:rPr>
                        <a:t>/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METADATA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IDENTIFY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OUTLIER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PICKMDL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REGRESSION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SEATS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SERIES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SLIDINGSPANS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SPECTRUM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TRANSFORM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X11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n-lt"/>
                        </a:rPr>
                        <a:t>X11REGRESSION</a:t>
                      </a:r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4" name="Picture 4" descr="Button, Ja, Nr, Rot, Grün, Icon, Symbol, Positi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124564" y="3080397"/>
            <a:ext cx="307824" cy="3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Button, Ja, Nr, Rot, Grün, Icon, Symbol, Positi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124564" y="3464305"/>
            <a:ext cx="307824" cy="3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Button, Ja, Nr, Rot, Grün, Icon, Symbol, Positi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127128" y="3848213"/>
            <a:ext cx="307824" cy="3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Button, Ja, Nr, Rot, Grün, Icon, Symbol, Positi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483776" y="3731486"/>
            <a:ext cx="307825" cy="3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Button, Ja, Nr, Rot, Grün, Icon, Symbol, Positi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917024" y="1959432"/>
            <a:ext cx="307824" cy="3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Button, Ja, Nr, Rot, Grün, Icon, Symbol, Positi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124564" y="1240106"/>
            <a:ext cx="307824" cy="3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Button, Ja, Nr, Rot, Grün, Icon, Symbol, Positi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124564" y="2356959"/>
            <a:ext cx="307824" cy="3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Button, Ja, Nr, Rot, Grün, Icon, Symbol, Positi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490757" y="3364006"/>
            <a:ext cx="307824" cy="3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Button, Ja, Nr, Rot, Grün, Icon, Symbol, Positi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508490" y="3079083"/>
            <a:ext cx="307825" cy="3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Button, Ja, Nr, Rot, Grün, Icon, Symbol, Positi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137433" y="4548727"/>
            <a:ext cx="307824" cy="3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Button, Ja, Nr, Rot, Grün, Icon, Symbol, Positi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508491" y="1226145"/>
            <a:ext cx="307824" cy="3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Button, Ja, Nr, Rot, Grün, Icon, Symbol, Positi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508491" y="4181974"/>
            <a:ext cx="307824" cy="3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Button, Ja, Nr, Rot, Grün, Icon, Symbol, Positi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506977" y="4548727"/>
            <a:ext cx="307825" cy="3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350103" y="3061725"/>
            <a:ext cx="1197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/>
              <a:t>Explanation</a:t>
            </a:r>
            <a:endParaRPr lang="en-GB" sz="1400" b="1" dirty="0"/>
          </a:p>
        </p:txBody>
      </p:sp>
      <p:sp>
        <p:nvSpPr>
          <p:cNvPr id="51" name="Textfeld 50"/>
          <p:cNvSpPr txBox="1"/>
          <p:nvPr/>
        </p:nvSpPr>
        <p:spPr>
          <a:xfrm>
            <a:off x="7791601" y="3364055"/>
            <a:ext cx="976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translatable</a:t>
            </a:r>
            <a:endParaRPr lang="en-GB" sz="1400" dirty="0"/>
          </a:p>
        </p:txBody>
      </p:sp>
      <p:sp>
        <p:nvSpPr>
          <p:cNvPr id="52" name="Textfeld 51"/>
          <p:cNvSpPr txBox="1"/>
          <p:nvPr/>
        </p:nvSpPr>
        <p:spPr>
          <a:xfrm>
            <a:off x="7807924" y="3731486"/>
            <a:ext cx="1146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untranslatable</a:t>
            </a:r>
            <a:endParaRPr lang="en-GB" sz="1400" dirty="0"/>
          </a:p>
        </p:txBody>
      </p:sp>
      <p:sp>
        <p:nvSpPr>
          <p:cNvPr id="54" name="Textfeld 53"/>
          <p:cNvSpPr txBox="1"/>
          <p:nvPr/>
        </p:nvSpPr>
        <p:spPr>
          <a:xfrm>
            <a:off x="7806764" y="4128186"/>
            <a:ext cx="1152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Always in JD+</a:t>
            </a:r>
            <a:endParaRPr lang="en-GB" sz="1400" dirty="0"/>
          </a:p>
        </p:txBody>
      </p:sp>
      <p:sp>
        <p:nvSpPr>
          <p:cNvPr id="27" name="Smiley 26"/>
          <p:cNvSpPr/>
          <p:nvPr/>
        </p:nvSpPr>
        <p:spPr>
          <a:xfrm>
            <a:off x="3143253" y="1588736"/>
            <a:ext cx="277683" cy="300372"/>
          </a:xfrm>
          <a:prstGeom prst="smileyFace">
            <a:avLst/>
          </a:prstGeom>
          <a:solidFill>
            <a:srgbClr val="5BE53B"/>
          </a:solidFill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800" dirty="0" smtClean="0">
              <a:solidFill>
                <a:schemeClr val="tx1"/>
              </a:solidFill>
              <a:latin typeface="FrutigerNext LT Light"/>
            </a:endParaRPr>
          </a:p>
        </p:txBody>
      </p:sp>
      <p:pic>
        <p:nvPicPr>
          <p:cNvPr id="29" name="Picture 4" descr="Button, Ja, Nr, Rot, Grün, Icon, Symbol, Positi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504368" y="3445671"/>
            <a:ext cx="307825" cy="3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Button, Ja, Nr, Rot, Grün, Icon, Symbol, Positi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105745" y="2717875"/>
            <a:ext cx="307825" cy="3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Button, Ja, Nr, Rot, Grün, Icon, Symbol, Positi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504366" y="2717874"/>
            <a:ext cx="307825" cy="3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Button, Ja, Nr, Rot, Grün, Icon, Symbol, Positi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286064" y="2356958"/>
            <a:ext cx="307825" cy="3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Button, Ja, Nr, Rot, Grün, Icon, Symbol, Positi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267130" y="1571686"/>
            <a:ext cx="307825" cy="3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Button, Ja, Nr, Rot, Grün, Icon, Symbol, Positi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279310" y="1978880"/>
            <a:ext cx="307825" cy="3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ichsäge, Puzzle, Grau, Stück, Konzept, Fi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559" y="1557775"/>
            <a:ext cx="330873" cy="331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Stichsäge, Puzzle, Grau, Stück, Konzept, Fi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619" y="1920349"/>
            <a:ext cx="330873" cy="331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Stichsäge, Puzzle, Grau, Stück, Konzept, Fi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871" y="4543255"/>
            <a:ext cx="330873" cy="331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feld 54"/>
          <p:cNvSpPr txBox="1"/>
          <p:nvPr/>
        </p:nvSpPr>
        <p:spPr>
          <a:xfrm>
            <a:off x="7824294" y="4587650"/>
            <a:ext cx="6094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Plugin</a:t>
            </a:r>
            <a:endParaRPr lang="en-GB" sz="1400" dirty="0"/>
          </a:p>
        </p:txBody>
      </p:sp>
      <p:sp>
        <p:nvSpPr>
          <p:cNvPr id="56" name="Smiley 55"/>
          <p:cNvSpPr/>
          <p:nvPr/>
        </p:nvSpPr>
        <p:spPr>
          <a:xfrm>
            <a:off x="3369101" y="1953860"/>
            <a:ext cx="277683" cy="300372"/>
          </a:xfrm>
          <a:prstGeom prst="smileyFace">
            <a:avLst/>
          </a:prstGeom>
          <a:solidFill>
            <a:srgbClr val="5BE53B"/>
          </a:solidFill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800" dirty="0" smtClean="0">
              <a:solidFill>
                <a:schemeClr val="tx1"/>
              </a:solidFill>
              <a:latin typeface="FrutigerNext LT Light"/>
            </a:endParaRPr>
          </a:p>
        </p:txBody>
      </p:sp>
      <p:sp>
        <p:nvSpPr>
          <p:cNvPr id="57" name="Smiley 56"/>
          <p:cNvSpPr/>
          <p:nvPr/>
        </p:nvSpPr>
        <p:spPr>
          <a:xfrm>
            <a:off x="3129371" y="4193592"/>
            <a:ext cx="277683" cy="300372"/>
          </a:xfrm>
          <a:prstGeom prst="smileyFace">
            <a:avLst/>
          </a:prstGeom>
          <a:solidFill>
            <a:srgbClr val="5BE53B"/>
          </a:solidFill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800" dirty="0" smtClean="0">
              <a:solidFill>
                <a:schemeClr val="tx1"/>
              </a:solidFill>
              <a:latin typeface="FrutigerNext LT Light"/>
            </a:endParaRPr>
          </a:p>
        </p:txBody>
      </p:sp>
      <p:sp>
        <p:nvSpPr>
          <p:cNvPr id="58" name="Smiley 57"/>
          <p:cNvSpPr/>
          <p:nvPr/>
        </p:nvSpPr>
        <p:spPr>
          <a:xfrm>
            <a:off x="6750494" y="2341658"/>
            <a:ext cx="277683" cy="300372"/>
          </a:xfrm>
          <a:prstGeom prst="smileyFace">
            <a:avLst/>
          </a:prstGeom>
          <a:solidFill>
            <a:srgbClr val="5BE53B"/>
          </a:solidFill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800" dirty="0" smtClean="0">
              <a:solidFill>
                <a:schemeClr val="tx1"/>
              </a:solidFill>
              <a:latin typeface="FrutigerNext LT Light"/>
            </a:endParaRPr>
          </a:p>
        </p:txBody>
      </p:sp>
      <p:sp>
        <p:nvSpPr>
          <p:cNvPr id="59" name="Smiley 58"/>
          <p:cNvSpPr/>
          <p:nvPr/>
        </p:nvSpPr>
        <p:spPr>
          <a:xfrm>
            <a:off x="6535138" y="3818683"/>
            <a:ext cx="277683" cy="300372"/>
          </a:xfrm>
          <a:prstGeom prst="smileyFace">
            <a:avLst/>
          </a:prstGeom>
          <a:solidFill>
            <a:srgbClr val="5BE53B"/>
          </a:solidFill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800" dirty="0" smtClean="0">
              <a:solidFill>
                <a:schemeClr val="tx1"/>
              </a:solidFill>
              <a:latin typeface="FrutigerNext LT Light"/>
            </a:endParaRPr>
          </a:p>
        </p:txBody>
      </p:sp>
      <p:sp>
        <p:nvSpPr>
          <p:cNvPr id="60" name="Smiley 59"/>
          <p:cNvSpPr/>
          <p:nvPr/>
        </p:nvSpPr>
        <p:spPr>
          <a:xfrm>
            <a:off x="7498846" y="4156038"/>
            <a:ext cx="277683" cy="300372"/>
          </a:xfrm>
          <a:prstGeom prst="smileyFace">
            <a:avLst/>
          </a:prstGeom>
          <a:solidFill>
            <a:srgbClr val="5BE53B"/>
          </a:solidFill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800" dirty="0" smtClean="0">
              <a:solidFill>
                <a:schemeClr val="tx1"/>
              </a:solidFill>
              <a:latin typeface="FrutigerNext LT Light"/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 smtClean="0">
                <a:latin typeface="+mn-lt"/>
              </a:rPr>
              <a:t>20 </a:t>
            </a:r>
            <a:r>
              <a:rPr lang="de-DE" dirty="0" err="1" smtClean="0">
                <a:latin typeface="+mn-lt"/>
              </a:rPr>
              <a:t>October</a:t>
            </a:r>
            <a:r>
              <a:rPr lang="de-DE" dirty="0" smtClean="0">
                <a:latin typeface="+mn-lt"/>
              </a:rPr>
              <a:t> 2016</a:t>
            </a:r>
            <a:endParaRPr lang="de-DE" dirty="0">
              <a:latin typeface="+mn-lt"/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 smtClean="0">
                <a:latin typeface="+mn-lt"/>
              </a:rPr>
              <a:t>Susanne Stollenmayer, Nina </a:t>
            </a:r>
            <a:r>
              <a:rPr lang="de-DE" dirty="0" err="1" smtClean="0">
                <a:latin typeface="+mn-lt"/>
              </a:rPr>
              <a:t>Gonschorreck</a:t>
            </a:r>
            <a:r>
              <a:rPr lang="de-DE" dirty="0" smtClean="0">
                <a:latin typeface="+mn-lt"/>
              </a:rPr>
              <a:t>, CESS Budapest</a:t>
            </a:r>
            <a:endParaRPr lang="de-DE" dirty="0">
              <a:latin typeface="+mn-lt"/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b="1" dirty="0" smtClean="0">
                <a:latin typeface="+mn-lt"/>
              </a:rPr>
              <a:t>Page </a:t>
            </a:r>
            <a:fld id="{44AC4DCE-31D8-40DA-8054-82557CC0B0B3}" type="slidenum">
              <a:rPr lang="de-DE" b="1" smtClean="0">
                <a:latin typeface="+mn-lt"/>
              </a:rPr>
              <a:pPr/>
              <a:t>11</a:t>
            </a:fld>
            <a:endParaRPr lang="de-DE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559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" y="742463"/>
            <a:ext cx="9144000" cy="398584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+mn-lt"/>
              </a:rPr>
              <a:t>User defined regression variables</a:t>
            </a:r>
            <a:endParaRPr lang="de-DE" dirty="0">
              <a:latin typeface="+mn-lt"/>
            </a:endParaRPr>
          </a:p>
        </p:txBody>
      </p:sp>
      <p:sp>
        <p:nvSpPr>
          <p:cNvPr id="13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432000" y="1094597"/>
            <a:ext cx="8280000" cy="3535200"/>
          </a:xfrm>
        </p:spPr>
        <p:txBody>
          <a:bodyPr/>
          <a:lstStyle/>
          <a:p>
            <a:pPr marL="0" indent="0">
              <a:buNone/>
            </a:pPr>
            <a:r>
              <a:rPr lang="en-GB" noProof="0" dirty="0" smtClean="0">
                <a:latin typeface="+mn-lt"/>
                <a:cs typeface="Courier New" panose="02070309020205020404" pitchFamily="49" charset="0"/>
              </a:rPr>
              <a:t>Here are the </a:t>
            </a:r>
            <a:r>
              <a:rPr lang="en-GB" noProof="0" dirty="0" err="1" smtClean="0">
                <a:latin typeface="+mn-lt"/>
                <a:cs typeface="Courier New" panose="02070309020205020404" pitchFamily="49" charset="0"/>
              </a:rPr>
              <a:t>regressors</a:t>
            </a:r>
            <a:r>
              <a:rPr lang="en-GB" noProof="0" dirty="0" smtClean="0">
                <a:latin typeface="+mn-lt"/>
                <a:cs typeface="Courier New" panose="02070309020205020404" pitchFamily="49" charset="0"/>
              </a:rPr>
              <a:t> in the </a:t>
            </a:r>
            <a:r>
              <a:rPr lang="en-GB" noProof="0" dirty="0" err="1" smtClean="0">
                <a:latin typeface="+mn-lt"/>
                <a:cs typeface="Courier New" panose="02070309020205020404" pitchFamily="49" charset="0"/>
              </a:rPr>
              <a:t>spc</a:t>
            </a:r>
            <a:r>
              <a:rPr lang="en-GB" noProof="0" dirty="0" smtClean="0">
                <a:latin typeface="+mn-lt"/>
                <a:cs typeface="Courier New" panose="02070309020205020404" pitchFamily="49" charset="0"/>
              </a:rPr>
              <a:t> file:  </a:t>
            </a:r>
          </a:p>
          <a:p>
            <a:pPr marL="0" indent="0">
              <a:buNone/>
            </a:pPr>
            <a:endParaRPr lang="en-GB" dirty="0" smtClean="0">
              <a:latin typeface="+mn-lt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GB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noProof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REGRESSION </a:t>
            </a:r>
            <a:r>
              <a:rPr lang="en-GB" sz="1400" noProof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GB" sz="1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1400" noProof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file = ‘myRegressors.dat’</a:t>
            </a:r>
          </a:p>
          <a:p>
            <a:pPr marL="0" indent="0">
              <a:buNone/>
            </a:pPr>
            <a:r>
              <a:rPr lang="en-GB" sz="1400" noProof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user = (reg1 reg2 reg3 reg4)</a:t>
            </a:r>
          </a:p>
          <a:p>
            <a:pPr marL="0" indent="0">
              <a:buNone/>
            </a:pPr>
            <a:r>
              <a:rPr lang="en-GB" sz="1400" noProof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GB" sz="1400" noProof="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usertype</a:t>
            </a:r>
            <a:r>
              <a:rPr lang="en-GB" sz="1400" noProof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(td </a:t>
            </a:r>
            <a:r>
              <a:rPr lang="en-GB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user </a:t>
            </a:r>
            <a:r>
              <a:rPr lang="en-GB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ls</a:t>
            </a:r>
            <a:r>
              <a:rPr lang="en-GB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seasonal)</a:t>
            </a:r>
            <a:endParaRPr lang="en-GB" sz="1400" noProof="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1400" noProof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# final = user</a:t>
            </a:r>
            <a:endParaRPr lang="en-GB" sz="1400" noProof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400" noProof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GB" noProof="0" dirty="0" smtClean="0">
              <a:latin typeface="+mn-lt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GB" noProof="0" dirty="0"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14" name="Textplatzhalter 7"/>
          <p:cNvSpPr txBox="1">
            <a:spLocks/>
          </p:cNvSpPr>
          <p:nvPr/>
        </p:nvSpPr>
        <p:spPr>
          <a:xfrm>
            <a:off x="4676464" y="1092147"/>
            <a:ext cx="4034149" cy="3543354"/>
          </a:xfrm>
          <a:prstGeom prst="rect">
            <a:avLst/>
          </a:prstGeom>
        </p:spPr>
        <p:txBody>
          <a:bodyPr/>
          <a:lstStyle>
            <a:lvl1pPr marL="159642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9285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8927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∙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65926" indent="-197978" algn="l" defTabSz="914141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45906" indent="-158383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7888" indent="-158383" algn="l" defTabSz="914141" rtl="0" eaLnBrk="1" latinLnBrk="0" hangingPunct="1">
              <a:spcBef>
                <a:spcPct val="20000"/>
              </a:spcBef>
              <a:buFont typeface="Arial" pitchFamily="34" charset="0"/>
              <a:buChar char="∙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5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2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9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/>
              <a:t>Where do you find the </a:t>
            </a:r>
            <a:r>
              <a:rPr lang="en-GB" dirty="0" err="1" smtClean="0"/>
              <a:t>regressors</a:t>
            </a:r>
            <a:r>
              <a:rPr lang="en-GB" dirty="0" smtClean="0"/>
              <a:t> in the JD+?</a:t>
            </a:r>
          </a:p>
          <a:p>
            <a:pPr marL="0" indent="0">
              <a:buFont typeface="Arial" pitchFamily="34" charset="0"/>
              <a:buNone/>
            </a:pPr>
            <a:endParaRPr lang="en-GB" dirty="0" smtClean="0"/>
          </a:p>
          <a:p>
            <a:pPr marL="0" indent="0">
              <a:buFont typeface="Arial" pitchFamily="34" charset="0"/>
              <a:buNone/>
            </a:pPr>
            <a:endParaRPr lang="en-GB" dirty="0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520" y="1911557"/>
            <a:ext cx="19431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784" y="3853412"/>
            <a:ext cx="4126617" cy="674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hteck 14"/>
          <p:cNvSpPr/>
          <p:nvPr/>
        </p:nvSpPr>
        <p:spPr>
          <a:xfrm>
            <a:off x="432769" y="1911557"/>
            <a:ext cx="3902748" cy="1642432"/>
          </a:xfrm>
          <a:prstGeom prst="rect">
            <a:avLst/>
          </a:prstGeom>
          <a:solidFill>
            <a:schemeClr val="bg2">
              <a:lumMod val="50000"/>
              <a:alpha val="10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800" dirty="0" smtClean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416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" y="742463"/>
            <a:ext cx="9144000" cy="398584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+mn-lt"/>
              </a:rPr>
              <a:t>Thank you</a:t>
            </a:r>
            <a:endParaRPr lang="de-DE" dirty="0">
              <a:latin typeface="+mn-lt"/>
            </a:endParaRPr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32000" y="1094597"/>
            <a:ext cx="8280000" cy="3535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>
                <a:latin typeface="+mn-lt"/>
              </a:rPr>
              <a:t>Contact </a:t>
            </a:r>
          </a:p>
          <a:p>
            <a:pPr marL="0" indent="0">
              <a:buNone/>
            </a:pPr>
            <a:endParaRPr lang="en-GB" dirty="0" smtClean="0">
              <a:latin typeface="+mn-lt"/>
            </a:endParaRPr>
          </a:p>
          <a:p>
            <a:pPr marL="0" indent="0">
              <a:buNone/>
            </a:pPr>
            <a:r>
              <a:rPr lang="en-GB" dirty="0" smtClean="0">
                <a:latin typeface="+mn-lt"/>
              </a:rPr>
              <a:t>Deutsche Bundesbank</a:t>
            </a:r>
          </a:p>
          <a:p>
            <a:pPr marL="0" indent="0">
              <a:buNone/>
            </a:pPr>
            <a:r>
              <a:rPr lang="en-GB" dirty="0" smtClean="0">
                <a:latin typeface="+mn-lt"/>
              </a:rPr>
              <a:t>Central Office</a:t>
            </a:r>
          </a:p>
          <a:p>
            <a:pPr marL="0" indent="0">
              <a:buNone/>
            </a:pPr>
            <a:r>
              <a:rPr lang="en-GB" dirty="0" smtClean="0">
                <a:latin typeface="+mn-lt"/>
              </a:rPr>
              <a:t>Statistics Department</a:t>
            </a:r>
          </a:p>
          <a:p>
            <a:pPr marL="0" indent="0">
              <a:buNone/>
            </a:pPr>
            <a:r>
              <a:rPr lang="en-GB" dirty="0" smtClean="0">
                <a:latin typeface="+mn-lt"/>
              </a:rPr>
              <a:t>Wilhelm-Epstein-</a:t>
            </a:r>
            <a:r>
              <a:rPr lang="en-GB" dirty="0" err="1" smtClean="0">
                <a:latin typeface="+mn-lt"/>
              </a:rPr>
              <a:t>Strasse</a:t>
            </a:r>
            <a:r>
              <a:rPr lang="en-GB" dirty="0" smtClean="0">
                <a:latin typeface="+mn-lt"/>
              </a:rPr>
              <a:t> 14</a:t>
            </a:r>
          </a:p>
          <a:p>
            <a:pPr marL="0" indent="0">
              <a:buNone/>
            </a:pPr>
            <a:r>
              <a:rPr lang="en-GB" dirty="0" smtClean="0">
                <a:latin typeface="+mn-lt"/>
              </a:rPr>
              <a:t>60431 Frankfurt am Main, Germany</a:t>
            </a:r>
          </a:p>
          <a:p>
            <a:pPr marL="0" indent="0">
              <a:buNone/>
            </a:pPr>
            <a:r>
              <a:rPr lang="en-GB" dirty="0" smtClean="0">
                <a:latin typeface="+mn-lt"/>
              </a:rPr>
              <a:t>E-mail: </a:t>
            </a:r>
            <a:r>
              <a:rPr lang="en-GB" dirty="0" smtClean="0">
                <a:latin typeface="+mn-lt"/>
                <a:hlinkClick r:id="rId3"/>
              </a:rPr>
              <a:t>jdemetra@bundesbank.de</a:t>
            </a:r>
            <a:endParaRPr lang="en-GB" dirty="0" smtClean="0">
              <a:latin typeface="+mn-lt"/>
            </a:endParaRPr>
          </a:p>
          <a:p>
            <a:pPr marL="0" indent="0">
              <a:buNone/>
            </a:pPr>
            <a:r>
              <a:rPr lang="en-GB" dirty="0" smtClean="0">
                <a:latin typeface="+mn-lt"/>
              </a:rPr>
              <a:t>Available at: </a:t>
            </a:r>
            <a:r>
              <a:rPr lang="en-GB" dirty="0" smtClean="0">
                <a:latin typeface="+mn-lt"/>
                <a:hlinkClick r:id="rId4"/>
              </a:rPr>
              <a:t>https://github.com/bbkrd/SpecParser</a:t>
            </a:r>
            <a:endParaRPr lang="en-GB" dirty="0" smtClean="0">
              <a:latin typeface="+mn-lt"/>
            </a:endParaRPr>
          </a:p>
        </p:txBody>
      </p:sp>
      <p:pic>
        <p:nvPicPr>
          <p:cNvPr id="11" name="Picture 2" descr="C:\Daten\JDemetra\Vorträge\SpecParser\Folie1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2" t="18654" r="12099" b="18234"/>
          <a:stretch/>
        </p:blipFill>
        <p:spPr bwMode="auto">
          <a:xfrm>
            <a:off x="5311895" y="1093788"/>
            <a:ext cx="2826962" cy="173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platzhalter 7"/>
          <p:cNvSpPr txBox="1">
            <a:spLocks/>
          </p:cNvSpPr>
          <p:nvPr/>
        </p:nvSpPr>
        <p:spPr>
          <a:xfrm>
            <a:off x="5110163" y="1092200"/>
            <a:ext cx="4033837" cy="3543300"/>
          </a:xfrm>
          <a:prstGeom prst="rect">
            <a:avLst/>
          </a:prstGeom>
        </p:spPr>
        <p:txBody>
          <a:bodyPr vert="horz" lIns="91414" tIns="45707" rIns="91414" bIns="45707" rtlCol="0">
            <a:normAutofit/>
          </a:bodyPr>
          <a:lstStyle>
            <a:lvl1pPr marL="159642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9285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8927" indent="-159642" algn="l" defTabSz="914141" rtl="0" eaLnBrk="1" latinLnBrk="0" hangingPunct="1">
              <a:spcBef>
                <a:spcPts val="443"/>
              </a:spcBef>
              <a:buFont typeface="Arial" pitchFamily="34" charset="0"/>
              <a:buChar char="∙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65926" indent="-197978" algn="l" defTabSz="914141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45906" indent="-158383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7888" indent="-158383" algn="l" defTabSz="914141" rtl="0" eaLnBrk="1" latinLnBrk="0" hangingPunct="1">
              <a:spcBef>
                <a:spcPct val="20000"/>
              </a:spcBef>
              <a:buFont typeface="Arial" pitchFamily="34" charset="0"/>
              <a:buChar char="∙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5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2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96" indent="-228535" algn="l" defTabSz="9141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GB" i="1" dirty="0" smtClean="0"/>
          </a:p>
          <a:p>
            <a:pPr marL="0" indent="0">
              <a:buFont typeface="Arial" pitchFamily="34" charset="0"/>
              <a:buNone/>
            </a:pPr>
            <a:endParaRPr lang="en-GB" b="1" i="1" dirty="0" smtClean="0"/>
          </a:p>
          <a:p>
            <a:pPr marL="0" indent="0">
              <a:buFont typeface="Arial" pitchFamily="34" charset="0"/>
              <a:buNone/>
            </a:pPr>
            <a:endParaRPr lang="en-GB" b="1" i="1" dirty="0" smtClean="0"/>
          </a:p>
          <a:p>
            <a:pPr marL="0" indent="0">
              <a:buFont typeface="Arial" pitchFamily="34" charset="0"/>
              <a:buNone/>
            </a:pPr>
            <a:endParaRPr lang="en-GB" b="1" i="1" dirty="0" smtClean="0"/>
          </a:p>
          <a:p>
            <a:pPr marL="0" indent="0">
              <a:buFont typeface="Arial" pitchFamily="34" charset="0"/>
              <a:buNone/>
            </a:pPr>
            <a:endParaRPr lang="en-GB" b="1" i="1" dirty="0" smtClean="0"/>
          </a:p>
          <a:p>
            <a:pPr marL="0" indent="0">
              <a:buFont typeface="Arial" pitchFamily="34" charset="0"/>
              <a:buNone/>
            </a:pPr>
            <a:endParaRPr lang="en-GB" b="1" i="1" dirty="0" smtClean="0"/>
          </a:p>
          <a:p>
            <a:pPr marL="0" indent="0">
              <a:buFont typeface="Arial" pitchFamily="34" charset="0"/>
              <a:buNone/>
            </a:pPr>
            <a:endParaRPr lang="en-GB" b="1" i="1" dirty="0" smtClean="0"/>
          </a:p>
          <a:p>
            <a:pPr marL="0" indent="0">
              <a:buFont typeface="Arial" pitchFamily="34" charset="0"/>
              <a:buNone/>
            </a:pPr>
            <a:r>
              <a:rPr lang="en-GB" b="1" i="1" dirty="0" smtClean="0"/>
              <a:t>Spec</a:t>
            </a:r>
            <a:r>
              <a:rPr lang="en-GB" dirty="0" smtClean="0"/>
              <a:t>     -  abbreviation for ‘specification’</a:t>
            </a:r>
          </a:p>
          <a:p>
            <a:pPr marL="0" indent="0">
              <a:buFont typeface="Arial" pitchFamily="34" charset="0"/>
              <a:buNone/>
            </a:pPr>
            <a:r>
              <a:rPr lang="en-GB" dirty="0" smtClean="0"/>
              <a:t>	</a:t>
            </a:r>
            <a:r>
              <a:rPr lang="en-GB" sz="1200" dirty="0" smtClean="0"/>
              <a:t>(sounds like the German word for bacon)</a:t>
            </a:r>
            <a:endParaRPr lang="en-GB" dirty="0" smtClean="0"/>
          </a:p>
          <a:p>
            <a:pPr marL="0" indent="0">
              <a:buFont typeface="Arial" pitchFamily="34" charset="0"/>
              <a:buNone/>
            </a:pPr>
            <a:endParaRPr lang="en-GB" dirty="0" smtClean="0"/>
          </a:p>
          <a:p>
            <a:pPr marL="0" indent="0">
              <a:buFont typeface="Arial" pitchFamily="34" charset="0"/>
              <a:buNone/>
            </a:pPr>
            <a:r>
              <a:rPr lang="en-GB" b="1" i="1" dirty="0" smtClean="0"/>
              <a:t>Parser</a:t>
            </a:r>
            <a:r>
              <a:rPr lang="en-GB" dirty="0" smtClean="0"/>
              <a:t>   -	technical term for cut, separate 	and analyse input</a:t>
            </a:r>
            <a:endParaRPr lang="en-GB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20 October 2016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Susanne Stollenmayer, Nina Gonschorreck, CESS Budapest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44AC4DCE-31D8-40DA-8054-82557CC0B0B3}" type="slidenum">
              <a:rPr lang="de-DE" smtClean="0"/>
              <a:pPr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5282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+mn-lt"/>
              </a:rPr>
              <a:t>Appendix</a:t>
            </a:r>
            <a:br>
              <a:rPr lang="en-GB" dirty="0" smtClean="0">
                <a:latin typeface="+mn-lt"/>
              </a:rPr>
            </a:br>
            <a:r>
              <a:rPr lang="en-GB" b="0" dirty="0" smtClean="0">
                <a:latin typeface="+mn-lt"/>
              </a:rPr>
              <a:t>Component type allocation of regression variables</a:t>
            </a:r>
            <a:endParaRPr lang="de-DE" b="0" dirty="0">
              <a:latin typeface="+mn-lt"/>
            </a:endParaRPr>
          </a:p>
        </p:txBody>
      </p:sp>
      <p:graphicFrame>
        <p:nvGraphicFramePr>
          <p:cNvPr id="31" name="Tabel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077436"/>
              </p:ext>
            </p:extLst>
          </p:nvPr>
        </p:nvGraphicFramePr>
        <p:xfrm>
          <a:off x="454708" y="794404"/>
          <a:ext cx="8234584" cy="415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7434"/>
                <a:gridCol w="1839858"/>
                <a:gridCol w="2058646"/>
                <a:gridCol w="2058646"/>
              </a:tblGrid>
              <a:tr h="370840">
                <a:tc>
                  <a:txBody>
                    <a:bodyPr/>
                    <a:lstStyle/>
                    <a:p>
                      <a:r>
                        <a:rPr lang="de-DE" b="1" dirty="0" err="1" smtClean="0">
                          <a:latin typeface="+mn-lt"/>
                        </a:rPr>
                        <a:t>Spc</a:t>
                      </a:r>
                      <a:r>
                        <a:rPr lang="de-DE" b="1" dirty="0" smtClean="0">
                          <a:latin typeface="+mn-lt"/>
                        </a:rPr>
                        <a:t>-file</a:t>
                      </a:r>
                      <a:endParaRPr lang="de-DE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dirty="0" smtClean="0">
                          <a:latin typeface="+mn-lt"/>
                        </a:rPr>
                        <a:t>JD+ </a:t>
                      </a:r>
                      <a:r>
                        <a:rPr lang="de-DE" b="1" dirty="0" err="1" smtClean="0">
                          <a:latin typeface="+mn-lt"/>
                        </a:rPr>
                        <a:t>Spec</a:t>
                      </a:r>
                      <a:endParaRPr lang="de-DE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dirty="0" err="1" smtClean="0">
                          <a:latin typeface="+mn-lt"/>
                        </a:rPr>
                        <a:t>Component</a:t>
                      </a:r>
                      <a:endParaRPr lang="de-DE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dirty="0" smtClean="0">
                          <a:latin typeface="+mn-lt"/>
                        </a:rPr>
                        <a:t>Table</a:t>
                      </a:r>
                      <a:endParaRPr lang="de-DE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de-DE" sz="1200" dirty="0" smtClean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algn="l"/>
                      <a:r>
                        <a:rPr lang="de-DE" sz="140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usertype</a:t>
                      </a:r>
                      <a:r>
                        <a:rPr lang="de-DE" sz="14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= </a:t>
                      </a:r>
                      <a:r>
                        <a:rPr lang="de-DE" sz="140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td</a:t>
                      </a:r>
                      <a:endParaRPr lang="de-DE" sz="1400" dirty="0" smtClean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algn="l"/>
                      <a:endParaRPr lang="de-DE" sz="12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+mn-lt"/>
                        </a:rPr>
                        <a:t>-</a:t>
                      </a:r>
                      <a:endParaRPr lang="de-DE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latin typeface="+mn-lt"/>
                        </a:rPr>
                        <a:t>A6</a:t>
                      </a:r>
                      <a:endParaRPr lang="de-DE" sz="1600" dirty="0">
                        <a:latin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de-DE" sz="1200" dirty="0" smtClean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de-DE" sz="140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usertype</a:t>
                      </a:r>
                      <a:r>
                        <a:rPr lang="de-DE" sz="14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= </a:t>
                      </a:r>
                      <a:r>
                        <a:rPr lang="de-DE" sz="140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user</a:t>
                      </a:r>
                      <a:endParaRPr lang="de-DE" sz="1400" dirty="0" smtClean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de-DE" sz="14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#final = </a:t>
                      </a:r>
                      <a:r>
                        <a:rPr lang="de-DE" sz="140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user</a:t>
                      </a:r>
                      <a:endParaRPr lang="de-DE" sz="1400" dirty="0" smtClean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endParaRPr lang="de-DE" sz="1200" dirty="0" smtClean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endParaRPr lang="de-DE" dirty="0">
                        <a:latin typeface="+mn-lt"/>
                      </a:endParaRPr>
                    </a:p>
                    <a:p>
                      <a:endParaRPr lang="de-DE" dirty="0" smtClean="0">
                        <a:latin typeface="+mn-lt"/>
                      </a:endParaRPr>
                    </a:p>
                    <a:p>
                      <a:endParaRPr lang="de-DE" dirty="0">
                        <a:latin typeface="+mn-lt"/>
                      </a:endParaRPr>
                    </a:p>
                    <a:p>
                      <a:endParaRPr lang="de-DE" dirty="0" smtClean="0">
                        <a:latin typeface="+mn-lt"/>
                      </a:endParaRPr>
                    </a:p>
                    <a:p>
                      <a:endParaRPr lang="de-DE" dirty="0" smtClean="0">
                        <a:latin typeface="+mn-lt"/>
                      </a:endParaRPr>
                    </a:p>
                    <a:p>
                      <a:endParaRPr lang="de-DE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latin typeface="+mn-lt"/>
                        </a:rPr>
                        <a:t>A8i</a:t>
                      </a:r>
                      <a:endParaRPr lang="de-DE" sz="1600" dirty="0">
                        <a:latin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1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dirty="0" smtClean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0" marR="0" indent="0" algn="l" defTabSz="9141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usertype</a:t>
                      </a:r>
                      <a:r>
                        <a:rPr lang="de-DE" sz="14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= </a:t>
                      </a:r>
                      <a:r>
                        <a:rPr lang="de-DE" sz="140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user</a:t>
                      </a:r>
                      <a:endParaRPr lang="de-DE" sz="1400" dirty="0" smtClean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de-DE" sz="14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final = </a:t>
                      </a:r>
                      <a:r>
                        <a:rPr lang="de-DE" sz="140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user</a:t>
                      </a:r>
                      <a:endParaRPr lang="de-DE" sz="1400" dirty="0" smtClean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endParaRPr lang="de-DE" sz="12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latin typeface="+mn-lt"/>
                        </a:rPr>
                        <a:t>A9ser</a:t>
                      </a:r>
                      <a:endParaRPr lang="de-DE" sz="1600" dirty="0">
                        <a:latin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1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dirty="0" smtClean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0" marR="0" indent="0" algn="l" defTabSz="9141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usertype</a:t>
                      </a:r>
                      <a:r>
                        <a:rPr lang="de-DE" sz="14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= </a:t>
                      </a:r>
                      <a:r>
                        <a:rPr lang="de-DE" sz="140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seasonal</a:t>
                      </a:r>
                      <a:endParaRPr lang="de-DE" sz="1400" dirty="0" smtClean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0" marR="0" indent="0" algn="l" defTabSz="9141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dirty="0" smtClean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latin typeface="+mn-lt"/>
                        </a:rPr>
                        <a:t>A8s</a:t>
                      </a:r>
                      <a:endParaRPr lang="de-DE" sz="1600" dirty="0">
                        <a:latin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de-DE" sz="1200" dirty="0" smtClean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de-DE" sz="140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usertype</a:t>
                      </a:r>
                      <a:r>
                        <a:rPr lang="de-DE" sz="14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= </a:t>
                      </a:r>
                      <a:r>
                        <a:rPr lang="de-DE" sz="140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ls</a:t>
                      </a:r>
                      <a:endParaRPr lang="de-DE" sz="1400" dirty="0" smtClean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endParaRPr lang="de-DE" sz="1200" dirty="0" smtClean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latin typeface="+mn-lt"/>
                        </a:rPr>
                        <a:t>A8t</a:t>
                      </a:r>
                      <a:endParaRPr lang="de-DE" sz="1600" dirty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56" b="63756"/>
          <a:stretch/>
        </p:blipFill>
        <p:spPr bwMode="auto">
          <a:xfrm>
            <a:off x="2961129" y="1257009"/>
            <a:ext cx="1374388" cy="52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194" y="4336586"/>
            <a:ext cx="1442380" cy="547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193" y="3684041"/>
            <a:ext cx="1442379" cy="51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192" y="2875617"/>
            <a:ext cx="1442379" cy="55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195" y="1974827"/>
            <a:ext cx="1442376" cy="58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173" y="2846339"/>
            <a:ext cx="1558074" cy="776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umsplatzhalter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dirty="0" smtClean="0">
                <a:latin typeface="+mn-lt"/>
              </a:rPr>
              <a:t>20 </a:t>
            </a:r>
            <a:r>
              <a:rPr lang="de-DE" dirty="0" err="1" smtClean="0">
                <a:latin typeface="+mn-lt"/>
              </a:rPr>
              <a:t>October</a:t>
            </a:r>
            <a:r>
              <a:rPr lang="de-DE" dirty="0" smtClean="0">
                <a:latin typeface="+mn-lt"/>
              </a:rPr>
              <a:t> 2016</a:t>
            </a:r>
            <a:endParaRPr lang="de-DE" dirty="0">
              <a:latin typeface="+mn-lt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 dirty="0" smtClean="0">
                <a:latin typeface="+mn-lt"/>
              </a:rPr>
              <a:t>Susanne Stollenmayer, Nina </a:t>
            </a:r>
            <a:r>
              <a:rPr lang="de-DE" dirty="0" err="1" smtClean="0">
                <a:latin typeface="+mn-lt"/>
              </a:rPr>
              <a:t>Gonschorreck</a:t>
            </a:r>
            <a:r>
              <a:rPr lang="de-DE" dirty="0" smtClean="0">
                <a:latin typeface="+mn-lt"/>
              </a:rPr>
              <a:t>, CESS Budapest</a:t>
            </a:r>
            <a:endParaRPr lang="de-DE" dirty="0">
              <a:latin typeface="+mn-lt"/>
            </a:endParaRP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de-DE" b="1" dirty="0" smtClean="0">
                <a:latin typeface="+mn-lt"/>
              </a:rPr>
              <a:t>Page </a:t>
            </a:r>
            <a:fld id="{44AC4DCE-31D8-40DA-8054-82557CC0B0B3}" type="slidenum">
              <a:rPr lang="de-DE" b="1" smtClean="0">
                <a:latin typeface="+mn-lt"/>
              </a:rPr>
              <a:pPr/>
              <a:t>14</a:t>
            </a:fld>
            <a:endParaRPr lang="de-DE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039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Bk_Farbe">
  <a:themeElements>
    <a:clrScheme name="Farbe3_Neu">
      <a:dk1>
        <a:srgbClr val="000000"/>
      </a:dk1>
      <a:lt1>
        <a:srgbClr val="FFFFFF"/>
      </a:lt1>
      <a:dk2>
        <a:srgbClr val="000000"/>
      </a:dk2>
      <a:lt2>
        <a:srgbClr val="9FA2A4"/>
      </a:lt2>
      <a:accent1>
        <a:srgbClr val="0062A1"/>
      </a:accent1>
      <a:accent2>
        <a:srgbClr val="96BF0D"/>
      </a:accent2>
      <a:accent3>
        <a:srgbClr val="77B5C2"/>
      </a:accent3>
      <a:accent4>
        <a:srgbClr val="FBBD1A"/>
      </a:accent4>
      <a:accent5>
        <a:srgbClr val="9C9E9F"/>
      </a:accent5>
      <a:accent6>
        <a:srgbClr val="E52B38"/>
      </a:accent6>
      <a:hlink>
        <a:srgbClr val="7C93C3"/>
      </a:hlink>
      <a:folHlink>
        <a:srgbClr val="B0BEDB"/>
      </a:folHlink>
    </a:clrScheme>
    <a:fontScheme name="Bundesbank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75000"/>
            </a:schemeClr>
          </a:solidFill>
        </a:ln>
      </a:spPr>
      <a:bodyPr rtlCol="0" anchor="ctr"/>
      <a:lstStyle>
        <a:defPPr algn="ctr">
          <a:defRPr sz="8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472</Words>
  <Application>Microsoft Office PowerPoint</Application>
  <PresentationFormat>Bildschirmpräsentation (16:10)</PresentationFormat>
  <Paragraphs>185</Paragraphs>
  <Slides>14</Slides>
  <Notes>10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5" baseType="lpstr">
      <vt:lpstr>BBk_Farbe</vt:lpstr>
      <vt:lpstr>Migration to JDemetra+</vt:lpstr>
      <vt:lpstr>Agenda</vt:lpstr>
      <vt:lpstr>Agenda</vt:lpstr>
      <vt:lpstr>Eurostat and ECB recommendation</vt:lpstr>
      <vt:lpstr>Manual migration</vt:lpstr>
      <vt:lpstr>Automated migration (1/3)</vt:lpstr>
      <vt:lpstr>Automated migration (2/3)</vt:lpstr>
      <vt:lpstr>Automated migration (3/3)</vt:lpstr>
      <vt:lpstr>Agenda</vt:lpstr>
      <vt:lpstr>Translation Report</vt:lpstr>
      <vt:lpstr>Specification Parts</vt:lpstr>
      <vt:lpstr>User defined regression variables</vt:lpstr>
      <vt:lpstr>Thank you</vt:lpstr>
      <vt:lpstr>Appendix Component type allocation of regression variables</vt:lpstr>
    </vt:vector>
  </TitlesOfParts>
  <Company>Deutsche Bundesbank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Migration to JDemetra+</dc:title>
  <dc:creator>Susanne Stollenmayer; Nina Gonschorreck</dc:creator>
  <cp:lastModifiedBy>Thomas Witthohn</cp:lastModifiedBy>
  <cp:revision>264</cp:revision>
  <cp:lastPrinted>2016-10-11T12:37:40Z</cp:lastPrinted>
  <dcterms:created xsi:type="dcterms:W3CDTF">2011-09-19T07:17:23Z</dcterms:created>
  <dcterms:modified xsi:type="dcterms:W3CDTF">2016-10-17T14:20:15Z</dcterms:modified>
</cp:coreProperties>
</file>