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12"/>
  </p:notesMasterIdLst>
  <p:handoutMasterIdLst>
    <p:handoutMasterId r:id="rId13"/>
  </p:handoutMasterIdLst>
  <p:sldIdLst>
    <p:sldId id="260" r:id="rId2"/>
    <p:sldId id="261" r:id="rId3"/>
    <p:sldId id="273" r:id="rId4"/>
    <p:sldId id="290" r:id="rId5"/>
    <p:sldId id="291" r:id="rId6"/>
    <p:sldId id="276" r:id="rId7"/>
    <p:sldId id="287" r:id="rId8"/>
    <p:sldId id="288" r:id="rId9"/>
    <p:sldId id="289" r:id="rId10"/>
    <p:sldId id="286" r:id="rId11"/>
  </p:sldIdLst>
  <p:sldSz cx="9144000" cy="5715000" type="screen16x10"/>
  <p:notesSz cx="6819900" cy="9931400"/>
  <p:defaultTextStyle>
    <a:defPPr>
      <a:defRPr lang="de-DE"/>
    </a:defPPr>
    <a:lvl1pPr marL="0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41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10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80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50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421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91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61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na Gonschorrek" initials="N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A1"/>
    <a:srgbClr val="5BE53B"/>
    <a:srgbClr val="C0CBE2"/>
    <a:srgbClr val="CAD5EE"/>
    <a:srgbClr val="ADCEF5"/>
    <a:srgbClr val="CCFF33"/>
    <a:srgbClr val="FA7406"/>
    <a:srgbClr val="F0F0F0"/>
    <a:srgbClr val="DAD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 autoAdjust="0"/>
    <p:restoredTop sz="88321" autoAdjust="0"/>
  </p:normalViewPr>
  <p:slideViewPr>
    <p:cSldViewPr snapToGrid="0">
      <p:cViewPr>
        <p:scale>
          <a:sx n="98" d="100"/>
          <a:sy n="98" d="100"/>
        </p:scale>
        <p:origin x="-1968" y="-570"/>
      </p:cViewPr>
      <p:guideLst>
        <p:guide orient="horz" pos="444"/>
        <p:guide orient="horz" pos="96"/>
        <p:guide orient="horz" pos="1809"/>
        <p:guide orient="horz" pos="689"/>
        <p:guide orient="horz" pos="2920"/>
        <p:guide orient="horz" pos="3198"/>
        <p:guide orient="horz" pos="3463"/>
        <p:guide pos="2869"/>
        <p:guide pos="5495"/>
      </p:guideLst>
    </p:cSldViewPr>
  </p:slideViewPr>
  <p:outlineViewPr>
    <p:cViewPr>
      <p:scale>
        <a:sx n="33" d="100"/>
        <a:sy n="33" d="100"/>
      </p:scale>
      <p:origin x="0" y="16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84"/>
      </p:cViewPr>
      <p:guideLst>
        <p:guide orient="horz" pos="3136"/>
        <p:guide pos="214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6033" cy="497047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62275" y="0"/>
            <a:ext cx="2956033" cy="497047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0364C66-56FD-403F-98DF-218DA4E39E84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2766"/>
            <a:ext cx="2956033" cy="497047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62275" y="9432766"/>
            <a:ext cx="2956033" cy="497047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CEEFB3B7-3F25-493F-ADC3-81BDFF41056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279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39815656-777D-420B-AEE9-1C9DA2062A2E}" type="datetimeFigureOut">
              <a:rPr lang="de-DE" smtClean="0"/>
              <a:pPr/>
              <a:t>17.10.2016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744538"/>
            <a:ext cx="59594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991" y="4717416"/>
            <a:ext cx="5455920" cy="4469130"/>
          </a:xfrm>
          <a:prstGeom prst="rect">
            <a:avLst/>
          </a:prstGeom>
        </p:spPr>
        <p:txBody>
          <a:bodyPr vert="horz" lIns="91577" tIns="45789" rIns="91577" bIns="45789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55290" cy="49657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63032" y="9433107"/>
            <a:ext cx="2955290" cy="49657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62AFC97D-5284-447B-A0EB-09CB2507150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608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41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10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80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50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21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91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61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0339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0339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4999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ohne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766010" y="2392140"/>
            <a:ext cx="7930204" cy="556616"/>
          </a:xfrm>
        </p:spPr>
        <p:txBody>
          <a:bodyPr tIns="0" bIns="0" anchor="ctr">
            <a:noAutofit/>
          </a:bodyPr>
          <a:lstStyle>
            <a:lvl1pPr algn="l">
              <a:lnSpc>
                <a:spcPts val="4000"/>
              </a:lnSpc>
              <a:defRPr sz="4000" b="1" baseline="0"/>
            </a:lvl1pPr>
          </a:lstStyle>
          <a:p>
            <a:r>
              <a:rPr lang="de-DE" dirty="0" smtClean="0"/>
              <a:t>Präsentationsvorlage - Titelfolie</a:t>
            </a:r>
            <a:endParaRPr lang="de-DE" dirty="0"/>
          </a:p>
        </p:txBody>
      </p:sp>
      <p:sp>
        <p:nvSpPr>
          <p:cNvPr id="16" name="Rechteck 15"/>
          <p:cNvSpPr>
            <a:spLocks noChangeAspect="1"/>
          </p:cNvSpPr>
          <p:nvPr/>
        </p:nvSpPr>
        <p:spPr>
          <a:xfrm>
            <a:off x="2" y="2437556"/>
            <a:ext cx="720000" cy="864000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71261" y="2437556"/>
            <a:ext cx="54000" cy="864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64866" y="3136762"/>
            <a:ext cx="7966383" cy="180000"/>
          </a:xfrm>
        </p:spPr>
        <p:txBody>
          <a:bodyPr tIns="0" bIns="0">
            <a:noAutofit/>
          </a:bodyPr>
          <a:lstStyle>
            <a:lvl1pPr>
              <a:buNone/>
              <a:defRPr sz="1200" b="1"/>
            </a:lvl1pPr>
          </a:lstStyle>
          <a:p>
            <a:pPr lvl="0"/>
            <a:r>
              <a:rPr lang="de-DE" dirty="0" smtClean="0"/>
              <a:t>Angaben zum Referenten, Ordnungsmerkmal</a:t>
            </a:r>
            <a:endParaRPr lang="de-DE" dirty="0"/>
          </a:p>
        </p:txBody>
      </p:sp>
      <p:pic>
        <p:nvPicPr>
          <p:cNvPr id="8" name="Grafik 7" descr="BBk_Logo_A4_RGB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4257" y="0"/>
            <a:ext cx="1584000" cy="864000"/>
          </a:xfrm>
          <a:prstGeom prst="rect">
            <a:avLst/>
          </a:prstGeom>
        </p:spPr>
      </p:pic>
      <p:sp>
        <p:nvSpPr>
          <p:cNvPr id="7" name="Rechteck 6"/>
          <p:cNvSpPr>
            <a:spLocks noChangeAspect="1"/>
          </p:cNvSpPr>
          <p:nvPr userDrawn="1"/>
        </p:nvSpPr>
        <p:spPr>
          <a:xfrm>
            <a:off x="2" y="2437556"/>
            <a:ext cx="720000" cy="864000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771261" y="2437556"/>
            <a:ext cx="54000" cy="864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pic>
        <p:nvPicPr>
          <p:cNvPr id="11" name="Grafik 10" descr="BBk_Logo_A4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64257" y="0"/>
            <a:ext cx="158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81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zeiliger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094400"/>
            <a:ext cx="8280000" cy="353520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8" name="Rechteck 7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de-DE" dirty="0" smtClean="0"/>
              <a:t>Page </a:t>
            </a:r>
            <a:fld id="{44AC4DCE-31D8-40DA-8054-82557CC0B0B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Inhalt mit Hinterleg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910927"/>
            <a:ext cx="9144000" cy="4070889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98" tIns="40550" rIns="81098" bIns="4055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0866" y="142491"/>
            <a:ext cx="8279747" cy="543818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Hinterlegung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094597"/>
            <a:ext cx="8280000" cy="353520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Rechteck 8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1" name="Foliennummernplatzhalter 14"/>
          <p:cNvSpPr txBox="1">
            <a:spLocks/>
          </p:cNvSpPr>
          <p:nvPr/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defPPr>
              <a:defRPr lang="de-DE"/>
            </a:defPPr>
            <a:lvl1pPr marL="0" algn="l" defTabSz="914141" rtl="0" eaLnBrk="1" latinLnBrk="0" hangingPunct="1">
              <a:defRPr sz="9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7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4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1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8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5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2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9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6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6" name="Fußzeilenplatzhalter 15"/>
          <p:cNvSpPr txBox="1">
            <a:spLocks/>
          </p:cNvSpPr>
          <p:nvPr/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defPPr>
              <a:defRPr lang="de-DE"/>
            </a:defPPr>
            <a:lvl1pPr marL="0" algn="l" defTabSz="914141" rtl="0" eaLnBrk="1" latinLnBrk="0" hangingPunct="1"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7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4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1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8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5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2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9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6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Angaben zum Referenten, Ordnungsmerkmal, Ortsangabe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0" y="910927"/>
            <a:ext cx="9144000" cy="4070889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98" tIns="40550" rIns="81098" bIns="4055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12" name="Rechteck 11"/>
          <p:cNvSpPr/>
          <p:nvPr userDrawn="1"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7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0743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2880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8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094400"/>
            <a:ext cx="8280000" cy="353520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Rechteck 8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0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Page </a:t>
            </a:r>
            <a:fld id="{44AC4DCE-31D8-40DA-8054-82557CC0B0B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2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818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44000"/>
            <a:ext cx="8276400" cy="543818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</a:t>
            </a:r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094400"/>
            <a:ext cx="4032050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676464" y="1092147"/>
            <a:ext cx="4034149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 marL="665926" indent="-197978"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1" name="Rechteck 10"/>
          <p:cNvSpPr/>
          <p:nvPr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4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5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21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094400"/>
            <a:ext cx="4032050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676464" y="1092147"/>
            <a:ext cx="4034149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 marL="665926" indent="-197978"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2880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6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305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zwei Inhalte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44000"/>
            <a:ext cx="8276400" cy="543818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(Bild/Grafik und Aufzählungsebenen)</a:t>
            </a:r>
            <a:endParaRPr lang="de-DE" dirty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32000" y="1094400"/>
            <a:ext cx="4032050" cy="3543354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76464" y="1092147"/>
            <a:ext cx="4034149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1" name="Rechteck 10"/>
          <p:cNvSpPr/>
          <p:nvPr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3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5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009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zwei Inhalte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32000" y="1094400"/>
            <a:ext cx="4032050" cy="3543354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76464" y="1092147"/>
            <a:ext cx="4034149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2880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7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8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21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ohne Inhalt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44000"/>
            <a:ext cx="8276400" cy="543818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(Bild/Grafik)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6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7213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ohne Inhalt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2880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(Bild/Grafik)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3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4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1010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begi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643021" y="2538513"/>
            <a:ext cx="54000" cy="648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670760" y="2547315"/>
            <a:ext cx="7944604" cy="324474"/>
          </a:xfrm>
        </p:spPr>
        <p:txBody>
          <a:bodyPr tIns="0" bIns="0" anchor="ctr">
            <a:noAutofit/>
          </a:bodyPr>
          <a:lstStyle>
            <a:lvl1pPr algn="l">
              <a:defRPr sz="2300" b="0" baseline="0"/>
            </a:lvl1pPr>
          </a:lstStyle>
          <a:p>
            <a:r>
              <a:rPr lang="de-DE" dirty="0" smtClean="0"/>
              <a:t>Präsentationsvorlage</a:t>
            </a:r>
            <a:endParaRPr lang="de-DE" dirty="0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70760" y="2910584"/>
            <a:ext cx="7944604" cy="288000"/>
          </a:xfrm>
        </p:spPr>
        <p:txBody>
          <a:bodyPr t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300" b="1">
                <a:solidFill>
                  <a:schemeClr val="tx1"/>
                </a:solidFill>
                <a:latin typeface="+mj-lt"/>
              </a:defRPr>
            </a:lvl1pPr>
            <a:lvl2pPr marL="45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Kapitelbeginn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643021" y="2538513"/>
            <a:ext cx="54000" cy="648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218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44000"/>
            <a:ext cx="8276400" cy="54381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 baseline="0"/>
            </a:lvl1pPr>
          </a:lstStyle>
          <a:p>
            <a:r>
              <a:rPr lang="de-DE" dirty="0" smtClean="0"/>
              <a:t>Präsentationsvorlage ohne Fußzeile</a:t>
            </a:r>
            <a:br>
              <a:rPr lang="de-DE" dirty="0" smtClean="0"/>
            </a:br>
            <a:r>
              <a:rPr lang="de-DE" dirty="0" smtClean="0"/>
              <a:t>(Bild/Grafik)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5600" y="212400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35600" y="212400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0361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288000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DE" dirty="0" smtClean="0"/>
              <a:t>Präsentationsvorlage ohne Fußzeile (Bild/Grafik)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296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403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33387" y="144000"/>
            <a:ext cx="8280000" cy="543796"/>
          </a:xfrm>
          <a:prstGeom prst="rect">
            <a:avLst/>
          </a:prstGeom>
        </p:spPr>
        <p:txBody>
          <a:bodyPr vert="horz" lIns="91414" tIns="45707" rIns="91414" bIns="45707" rtlCol="0" anchor="t">
            <a:normAutofit/>
          </a:bodyPr>
          <a:lstStyle/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zweizeilig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32000" y="1093789"/>
            <a:ext cx="8290793" cy="3535362"/>
          </a:xfrm>
          <a:prstGeom prst="rect">
            <a:avLst/>
          </a:prstGeom>
        </p:spPr>
        <p:txBody>
          <a:bodyPr vert="horz" lIns="91414" tIns="45707" rIns="91414" bIns="45707" rtlCol="0">
            <a:normAutofit/>
          </a:bodyPr>
          <a:lstStyle/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7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  <a:latin typeface="FrutigerNext LT Medium" panose="020B0603040504020204" pitchFamily="34" charset="0"/>
              </a:defRPr>
            </a:lvl1pPr>
          </a:lstStyle>
          <a:p>
            <a:r>
              <a:rPr lang="de-DE" dirty="0" smtClean="0"/>
              <a:t>Page </a:t>
            </a:r>
            <a:fld id="{44AC4DCE-31D8-40DA-8054-82557CC0B0B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FrutigerNext LT Light" panose="020B0403040504020204" pitchFamily="34" charset="0"/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9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FrutigerNext LT Light" panose="020B0403040504020204" pitchFamily="34" charset="0"/>
              </a:defRPr>
            </a:lvl1pPr>
          </a:lstStyle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914141" rtl="0" eaLnBrk="1" latinLnBrk="0" hangingPunct="1">
        <a:lnSpc>
          <a:spcPts val="2040"/>
        </a:lnSpc>
        <a:spcBef>
          <a:spcPct val="0"/>
        </a:spcBef>
        <a:buNone/>
        <a:defRPr sz="18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59642" indent="-159642" algn="l" defTabSz="914141" rtl="0" eaLnBrk="1" latinLnBrk="0" hangingPunct="1">
        <a:spcBef>
          <a:spcPts val="443"/>
        </a:spcBef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19285" indent="-159642" algn="l" defTabSz="914141" rtl="0" eaLnBrk="1" latinLnBrk="0" hangingPunct="1">
        <a:spcBef>
          <a:spcPts val="443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8927" indent="-159642" algn="l" defTabSz="914141" rtl="0" eaLnBrk="1" latinLnBrk="0" hangingPunct="1">
        <a:spcBef>
          <a:spcPts val="443"/>
        </a:spcBef>
        <a:buFont typeface="Arial" pitchFamily="34" charset="0"/>
        <a:buChar char="∙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665926" indent="-197978" algn="l" defTabSz="914141" rtl="0" eaLnBrk="1" latinLnBrk="0" hangingPunct="1">
        <a:spcBef>
          <a:spcPct val="20000"/>
        </a:spcBef>
        <a:buFont typeface="Symbol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845906" indent="-158383" algn="l" defTabSz="91414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007888" indent="-158383" algn="l" defTabSz="914141" rtl="0" eaLnBrk="1" latinLnBrk="0" hangingPunct="1">
        <a:spcBef>
          <a:spcPct val="20000"/>
        </a:spcBef>
        <a:buFont typeface="Arial" pitchFamily="34" charset="0"/>
        <a:buChar char="∙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5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2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9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7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4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1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8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5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2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9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6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jdemetra@bundesbank.d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ithub.com/bbkrd/KI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66010" y="2255948"/>
            <a:ext cx="8144526" cy="556616"/>
          </a:xfrm>
        </p:spPr>
        <p:txBody>
          <a:bodyPr/>
          <a:lstStyle/>
          <a:p>
            <a:r>
              <a:rPr lang="en-US" sz="2600" dirty="0">
                <a:latin typeface="+mn-lt"/>
              </a:rPr>
              <a:t>KIX: A plug-in for aggregating </a:t>
            </a:r>
            <a:r>
              <a:rPr lang="en-US" sz="2600" dirty="0" smtClean="0">
                <a:latin typeface="+mn-lt"/>
              </a:rPr>
              <a:t>chain-linked </a:t>
            </a:r>
            <a:r>
              <a:rPr lang="en-US" sz="2600" dirty="0">
                <a:latin typeface="+mn-lt"/>
              </a:rPr>
              <a:t>indices</a:t>
            </a:r>
            <a:endParaRPr lang="en-GB" sz="2600" noProof="0" dirty="0">
              <a:latin typeface="+mn-lt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764866" y="2966936"/>
            <a:ext cx="7966383" cy="349826"/>
          </a:xfrm>
        </p:spPr>
        <p:txBody>
          <a:bodyPr anchor="b"/>
          <a:lstStyle/>
          <a:p>
            <a:r>
              <a:rPr lang="en-GB" sz="1600" b="0" noProof="0" dirty="0" smtClean="0">
                <a:latin typeface="+mn-lt"/>
              </a:rPr>
              <a:t>Susanne Stollenmayer, Thomas Witthohn</a:t>
            </a:r>
            <a:endParaRPr lang="en-GB" sz="1600" b="0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112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Agenda</a:t>
            </a:r>
            <a:endParaRPr lang="en-GB" noProof="0" dirty="0">
              <a:latin typeface="+mn-lt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432000" y="883138"/>
            <a:ext cx="8280000" cy="3746462"/>
          </a:xfrm>
        </p:spPr>
        <p:txBody>
          <a:bodyPr/>
          <a:lstStyle/>
          <a:p>
            <a:pPr marL="0" indent="0">
              <a:buNone/>
            </a:pPr>
            <a:endParaRPr lang="en-GB" noProof="0" dirty="0">
              <a:latin typeface="+mn-lt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r>
              <a:rPr lang="en-GB" sz="1900" noProof="0" dirty="0" smtClean="0">
                <a:latin typeface="+mn-lt"/>
              </a:rPr>
              <a:t>Motivation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1900" noProof="0" dirty="0" smtClean="0">
                <a:latin typeface="+mn-lt"/>
              </a:rPr>
              <a:t>Details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344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Agenda</a:t>
            </a:r>
            <a:endParaRPr lang="en-GB" noProof="0" dirty="0">
              <a:latin typeface="+mn-lt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432000" y="883138"/>
            <a:ext cx="8280000" cy="3746462"/>
          </a:xfrm>
        </p:spPr>
        <p:txBody>
          <a:bodyPr/>
          <a:lstStyle/>
          <a:p>
            <a:pPr marL="0" indent="0">
              <a:buNone/>
            </a:pPr>
            <a:endParaRPr lang="en-GB" noProof="0" dirty="0">
              <a:latin typeface="+mn-lt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r>
              <a:rPr lang="en-GB" sz="1900" b="1" noProof="0" dirty="0" smtClean="0">
                <a:latin typeface="+mn-lt"/>
              </a:rPr>
              <a:t>Motivation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1900" noProof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</a:rPr>
              <a:t>Details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946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+mn-lt"/>
              </a:rPr>
              <a:t>Chain-linked indices (1/2)</a:t>
            </a:r>
            <a:endParaRPr lang="en-GB" noProof="0" dirty="0">
              <a:latin typeface="+mn-lt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327126" y="785310"/>
            <a:ext cx="4229568" cy="18113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GB" sz="1800" b="1" noProof="0" dirty="0" smtClean="0">
                <a:latin typeface="+mn-lt"/>
              </a:rPr>
              <a:t>Idea</a:t>
            </a:r>
          </a:p>
          <a:p>
            <a:pPr marL="0" indent="0" algn="ctr">
              <a:lnSpc>
                <a:spcPct val="130000"/>
              </a:lnSpc>
              <a:buNone/>
            </a:pPr>
            <a:r>
              <a:rPr lang="en-GB" sz="1800" dirty="0" smtClean="0">
                <a:latin typeface="+mn-lt"/>
              </a:rPr>
              <a:t>Apply changing weighting structure to component indices for aggregation</a:t>
            </a:r>
            <a:endParaRPr lang="en-GB" sz="1800" noProof="0" dirty="0">
              <a:latin typeface="+mn-lt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11" name="Textplatzhalter 2"/>
          <p:cNvSpPr txBox="1">
            <a:spLocks/>
          </p:cNvSpPr>
          <p:nvPr/>
        </p:nvSpPr>
        <p:spPr>
          <a:xfrm>
            <a:off x="3251876" y="2968106"/>
            <a:ext cx="3411247" cy="191740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14" tIns="45707" rIns="91414" bIns="45707" rtlCol="0" anchor="ctr">
            <a:noAutofit/>
          </a:bodyPr>
          <a:lstStyle>
            <a:lvl1pPr marL="159642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9285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8927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65926" indent="-197978" algn="l" defTabSz="914141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5906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7888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5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2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9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Font typeface="Arial" pitchFamily="34" charset="0"/>
              <a:buNone/>
            </a:pPr>
            <a:r>
              <a:rPr lang="en-GB" sz="1800" b="1" dirty="0" smtClean="0"/>
              <a:t>Examples</a:t>
            </a:r>
          </a:p>
          <a:p>
            <a:pPr marL="0" indent="0" algn="ctr">
              <a:lnSpc>
                <a:spcPct val="130000"/>
              </a:lnSpc>
              <a:buNone/>
            </a:pPr>
            <a:r>
              <a:rPr lang="en-GB" sz="1800" dirty="0" smtClean="0"/>
              <a:t>GDP</a:t>
            </a:r>
            <a:endParaRPr lang="en-GB" sz="1800" dirty="0" smtClean="0"/>
          </a:p>
          <a:p>
            <a:pPr marL="0" indent="0" algn="ctr">
              <a:lnSpc>
                <a:spcPct val="130000"/>
              </a:lnSpc>
              <a:buNone/>
            </a:pPr>
            <a:r>
              <a:rPr lang="en-GB" sz="1800" dirty="0" smtClean="0"/>
              <a:t>HICP</a:t>
            </a:r>
          </a:p>
          <a:p>
            <a:pPr marL="0" indent="0" algn="ctr">
              <a:lnSpc>
                <a:spcPct val="130000"/>
              </a:lnSpc>
              <a:buNone/>
            </a:pPr>
            <a:r>
              <a:rPr lang="en-GB" sz="1800" dirty="0" smtClean="0"/>
              <a:t>Index of labour costs</a:t>
            </a:r>
            <a:endParaRPr lang="en-GB" sz="1800" dirty="0"/>
          </a:p>
        </p:txBody>
      </p:sp>
      <p:sp>
        <p:nvSpPr>
          <p:cNvPr id="12" name="Textplatzhalter 2"/>
          <p:cNvSpPr txBox="1">
            <a:spLocks/>
          </p:cNvSpPr>
          <p:nvPr/>
        </p:nvSpPr>
        <p:spPr>
          <a:xfrm>
            <a:off x="5175167" y="580644"/>
            <a:ext cx="3444376" cy="204030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14" tIns="45707" rIns="91414" bIns="45707" rtlCol="0" anchor="ctr">
            <a:noAutofit/>
          </a:bodyPr>
          <a:lstStyle>
            <a:lvl1pPr marL="159642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9285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8927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65926" indent="-197978" algn="l" defTabSz="914141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5906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7888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5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2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9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Font typeface="Arial" pitchFamily="34" charset="0"/>
              <a:buNone/>
            </a:pPr>
            <a:r>
              <a:rPr lang="en-GB" sz="1800" b="1" dirty="0" smtClean="0"/>
              <a:t>Prime concepts</a:t>
            </a:r>
          </a:p>
          <a:p>
            <a:pPr marL="0" indent="0" algn="ctr">
              <a:lnSpc>
                <a:spcPct val="130000"/>
              </a:lnSpc>
              <a:buFont typeface="Arial" pitchFamily="34" charset="0"/>
              <a:buNone/>
            </a:pPr>
            <a:r>
              <a:rPr lang="en-GB" sz="1800" dirty="0" smtClean="0"/>
              <a:t>Annual overlap</a:t>
            </a:r>
          </a:p>
          <a:p>
            <a:pPr marL="0" indent="0" algn="ctr">
              <a:lnSpc>
                <a:spcPct val="130000"/>
              </a:lnSpc>
              <a:buFont typeface="Arial" pitchFamily="34" charset="0"/>
              <a:buNone/>
            </a:pPr>
            <a:r>
              <a:rPr lang="en-GB" sz="1800" dirty="0" smtClean="0"/>
              <a:t>Quarterly overlap</a:t>
            </a:r>
          </a:p>
          <a:p>
            <a:pPr marL="0" indent="0" algn="ctr">
              <a:lnSpc>
                <a:spcPct val="130000"/>
              </a:lnSpc>
              <a:buFont typeface="Arial" pitchFamily="34" charset="0"/>
              <a:buNone/>
            </a:pPr>
            <a:r>
              <a:rPr lang="en-GB" sz="1800" dirty="0" smtClean="0"/>
              <a:t>December overlap</a:t>
            </a:r>
          </a:p>
          <a:p>
            <a:pPr marL="0" indent="0" algn="ctr">
              <a:lnSpc>
                <a:spcPct val="130000"/>
              </a:lnSpc>
              <a:buFont typeface="Arial" pitchFamily="34" charset="0"/>
              <a:buNone/>
            </a:pPr>
            <a:r>
              <a:rPr lang="en-GB" sz="1800" dirty="0" smtClean="0"/>
              <a:t>Over-the-year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21083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+mn-lt"/>
              </a:rPr>
              <a:t>Chain-linked indices (2/2)</a:t>
            </a:r>
            <a:endParaRPr lang="en-GB" noProof="0" dirty="0">
              <a:latin typeface="+mn-lt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2386876" y="1575803"/>
            <a:ext cx="4229568" cy="18113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14" tIns="45707" rIns="91414" bIns="45707" rtlCol="0" anchor="ctr">
            <a:noAutofit/>
          </a:bodyPr>
          <a:lstStyle>
            <a:lvl1pPr marL="159642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9285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8927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65926" indent="-197978" algn="l" defTabSz="914141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5906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7888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5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2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9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Font typeface="Arial" pitchFamily="34" charset="0"/>
              <a:buNone/>
            </a:pPr>
            <a:r>
              <a:rPr lang="en-GB" sz="1800" b="1" dirty="0" smtClean="0"/>
              <a:t>Problem</a:t>
            </a:r>
          </a:p>
          <a:p>
            <a:pPr marL="0" indent="0" algn="ctr">
              <a:lnSpc>
                <a:spcPct val="130000"/>
              </a:lnSpc>
              <a:buFont typeface="Arial" pitchFamily="34" charset="0"/>
              <a:buNone/>
            </a:pPr>
            <a:r>
              <a:rPr lang="en-GB" sz="1800" dirty="0" smtClean="0"/>
              <a:t>non-trivial aggregation in case of indirect seasonal adjustment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9798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Agenda</a:t>
            </a:r>
            <a:endParaRPr lang="en-GB" noProof="0" dirty="0">
              <a:latin typeface="+mn-lt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432000" y="883138"/>
            <a:ext cx="8280000" cy="3746462"/>
          </a:xfrm>
        </p:spPr>
        <p:txBody>
          <a:bodyPr/>
          <a:lstStyle/>
          <a:p>
            <a:pPr marL="0" indent="0">
              <a:buNone/>
            </a:pPr>
            <a:endParaRPr lang="en-GB" noProof="0" dirty="0">
              <a:latin typeface="+mn-lt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r>
              <a:rPr lang="en-GB" sz="1900" noProof="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</a:rPr>
              <a:t>Motivation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1900" b="1" noProof="0" dirty="0" smtClean="0">
                <a:latin typeface="+mn-lt"/>
              </a:rPr>
              <a:t>Details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981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Functions</a:t>
            </a:r>
            <a:endParaRPr lang="en-GB" noProof="0" dirty="0">
              <a:latin typeface="+mn-lt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432000" y="883138"/>
            <a:ext cx="8280000" cy="3746462"/>
          </a:xfrm>
        </p:spPr>
        <p:txBody>
          <a:bodyPr anchor="ctr"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1900" noProof="0" dirty="0" smtClean="0">
                <a:latin typeface="+mn-lt"/>
              </a:rPr>
              <a:t>Aggregation of chain-linked indices with annual overlap or one-month overlap method</a:t>
            </a:r>
          </a:p>
          <a:p>
            <a:endParaRPr lang="en-GB" sz="1900" noProof="0" dirty="0" smtClean="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1900" noProof="0" dirty="0" smtClean="0">
                <a:latin typeface="+mn-lt"/>
              </a:rPr>
              <a:t>Chaining and unchaining of single time series</a:t>
            </a:r>
          </a:p>
          <a:p>
            <a:endParaRPr lang="en-GB" sz="1900" dirty="0" smtClean="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1900" dirty="0" smtClean="0">
                <a:latin typeface="+mn-lt"/>
              </a:rPr>
              <a:t>Lagged growth rate contribution</a:t>
            </a:r>
          </a:p>
          <a:p>
            <a:endParaRPr lang="en-GB" sz="1900" noProof="0" dirty="0" smtClean="0">
              <a:latin typeface="+mn-lt"/>
            </a:endParaRPr>
          </a:p>
          <a:p>
            <a:endParaRPr lang="en-GB" sz="1900" noProof="0" dirty="0" smtClean="0">
              <a:latin typeface="+mn-lt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188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User Interface</a:t>
            </a:r>
            <a:endParaRPr lang="en-GB" noProof="0" dirty="0">
              <a:latin typeface="+mn-lt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8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846" y="924964"/>
            <a:ext cx="5460310" cy="362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2007705" y="2395330"/>
            <a:ext cx="1454424" cy="1958009"/>
          </a:xfrm>
          <a:prstGeom prst="rect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Index data input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462129" y="2395330"/>
            <a:ext cx="1527313" cy="1958009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Weight data input</a:t>
            </a:r>
          </a:p>
        </p:txBody>
      </p:sp>
      <p:sp>
        <p:nvSpPr>
          <p:cNvPr id="9" name="Rechteck 8"/>
          <p:cNvSpPr/>
          <p:nvPr/>
        </p:nvSpPr>
        <p:spPr>
          <a:xfrm>
            <a:off x="2007705" y="1798983"/>
            <a:ext cx="5198165" cy="596347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Formula input</a:t>
            </a:r>
          </a:p>
        </p:txBody>
      </p:sp>
      <p:sp>
        <p:nvSpPr>
          <p:cNvPr id="10" name="Rechteck 9"/>
          <p:cNvSpPr/>
          <p:nvPr/>
        </p:nvSpPr>
        <p:spPr>
          <a:xfrm>
            <a:off x="4989442" y="2395330"/>
            <a:ext cx="2216427" cy="1958009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32741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+mn-lt"/>
              </a:rPr>
              <a:t>Possible extension</a:t>
            </a:r>
            <a:endParaRPr lang="en-GB" noProof="0" dirty="0">
              <a:latin typeface="+mn-lt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432000" y="883138"/>
            <a:ext cx="8280000" cy="3746462"/>
          </a:xfrm>
        </p:spPr>
        <p:txBody>
          <a:bodyPr anchor="ctr"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1900" dirty="0" smtClean="0">
                <a:latin typeface="+mn-lt"/>
              </a:rPr>
              <a:t>Adding over-the-year method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1900" noProof="0" dirty="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1900" noProof="0" dirty="0" smtClean="0">
                <a:latin typeface="+mn-lt"/>
              </a:rPr>
              <a:t>Weighted aggregation of time series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1900" dirty="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1900" dirty="0" smtClean="0">
                <a:latin typeface="+mn-lt"/>
              </a:rPr>
              <a:t>Upgrade to universal time series calculator in JDemetra+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1900" dirty="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sz="1900" dirty="0" smtClean="0">
              <a:latin typeface="+mn-lt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230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+mn-lt"/>
              </a:rPr>
              <a:t>Thank you</a:t>
            </a:r>
            <a:endParaRPr lang="de-DE" dirty="0">
              <a:latin typeface="+mn-lt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32000" y="1094597"/>
            <a:ext cx="8280000" cy="353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latin typeface="+mn-lt"/>
              </a:rPr>
              <a:t>Contact </a:t>
            </a:r>
          </a:p>
          <a:p>
            <a:pPr marL="0" indent="0">
              <a:buNone/>
            </a:pPr>
            <a:endParaRPr lang="en-GB" dirty="0" smtClean="0">
              <a:latin typeface="+mn-lt"/>
            </a:endParaRP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Deutsche Bundesbank</a:t>
            </a: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Central Office</a:t>
            </a: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Statistics Department</a:t>
            </a:r>
          </a:p>
          <a:p>
            <a:pPr marL="0" indent="0">
              <a:buNone/>
            </a:pPr>
            <a:r>
              <a:rPr lang="de-DE" dirty="0" smtClean="0">
                <a:latin typeface="+mn-lt"/>
              </a:rPr>
              <a:t>Wilhelm-Epstein-</a:t>
            </a:r>
            <a:r>
              <a:rPr lang="de-DE" dirty="0" err="1" smtClean="0">
                <a:latin typeface="+mn-lt"/>
              </a:rPr>
              <a:t>Strasse</a:t>
            </a:r>
            <a:r>
              <a:rPr lang="de-DE" dirty="0" smtClean="0">
                <a:latin typeface="+mn-lt"/>
              </a:rPr>
              <a:t> 14</a:t>
            </a: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60431 Frankfurt am Main, Germany</a:t>
            </a: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E-mail: </a:t>
            </a:r>
            <a:r>
              <a:rPr lang="en-GB" dirty="0" smtClean="0">
                <a:latin typeface="+mn-lt"/>
                <a:hlinkClick r:id="rId3"/>
              </a:rPr>
              <a:t>jdemetra@bundesbank.de</a:t>
            </a:r>
            <a:endParaRPr lang="en-GB" dirty="0" smtClean="0">
              <a:latin typeface="+mn-lt"/>
            </a:endParaRP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Available at: </a:t>
            </a:r>
            <a:r>
              <a:rPr lang="en-GB" dirty="0" smtClean="0">
                <a:latin typeface="+mn-lt"/>
                <a:hlinkClick r:id="rId4"/>
              </a:rPr>
              <a:t>https://github.com/bbkrd/KIX</a:t>
            </a:r>
            <a:endParaRPr lang="en-GB" dirty="0" smtClean="0">
              <a:latin typeface="+mn-lt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Susanne Stollenmayer, Thomas Witthohn, CESS Budapest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735385" y="2412220"/>
            <a:ext cx="2134292" cy="646331"/>
          </a:xfrm>
          <a:prstGeom prst="rect">
            <a:avLst/>
          </a:prstGeom>
          <a:noFill/>
          <a:ln w="19050">
            <a:solidFill>
              <a:srgbClr val="0062A1"/>
            </a:solidFill>
          </a:ln>
          <a:effectLst>
            <a:reflection blurRad="6350" stA="50000" endA="300" endPos="900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de-DE" dirty="0" smtClean="0"/>
              <a:t>chain-linked index = </a:t>
            </a:r>
            <a:r>
              <a:rPr lang="de-DE" b="1" dirty="0" smtClean="0"/>
              <a:t>K</a:t>
            </a:r>
            <a:r>
              <a:rPr lang="de-DE" dirty="0" smtClean="0"/>
              <a:t>etten</a:t>
            </a:r>
            <a:r>
              <a:rPr lang="de-DE" b="1" dirty="0" smtClean="0"/>
              <a:t>I</a:t>
            </a:r>
            <a:r>
              <a:rPr lang="de-DE" dirty="0" smtClean="0"/>
              <a:t>nde</a:t>
            </a:r>
            <a:r>
              <a:rPr lang="de-DE" b="1" dirty="0" smtClean="0"/>
              <a:t>X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95282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BBk_Farbe">
  <a:themeElements>
    <a:clrScheme name="Farbe3_Neu">
      <a:dk1>
        <a:srgbClr val="000000"/>
      </a:dk1>
      <a:lt1>
        <a:srgbClr val="FFFFFF"/>
      </a:lt1>
      <a:dk2>
        <a:srgbClr val="000000"/>
      </a:dk2>
      <a:lt2>
        <a:srgbClr val="9FA2A4"/>
      </a:lt2>
      <a:accent1>
        <a:srgbClr val="0062A1"/>
      </a:accent1>
      <a:accent2>
        <a:srgbClr val="96BF0D"/>
      </a:accent2>
      <a:accent3>
        <a:srgbClr val="77B5C2"/>
      </a:accent3>
      <a:accent4>
        <a:srgbClr val="FBBD1A"/>
      </a:accent4>
      <a:accent5>
        <a:srgbClr val="9C9E9F"/>
      </a:accent5>
      <a:accent6>
        <a:srgbClr val="E52B38"/>
      </a:accent6>
      <a:hlink>
        <a:srgbClr val="7C93C3"/>
      </a:hlink>
      <a:folHlink>
        <a:srgbClr val="B0BEDB"/>
      </a:folHlink>
    </a:clrScheme>
    <a:fontScheme name="Bundesban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a:spPr>
      <a:bodyPr rtlCol="0" anchor="ctr"/>
      <a:lstStyle>
        <a:defPPr algn="ctr">
          <a:defRPr sz="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270</Words>
  <Application>Microsoft Office PowerPoint</Application>
  <PresentationFormat>Bildschirmpräsentation (16:10)</PresentationFormat>
  <Paragraphs>87</Paragraphs>
  <Slides>10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BBk_Farbe</vt:lpstr>
      <vt:lpstr>KIX: A plug-in for aggregating chain-linked indices</vt:lpstr>
      <vt:lpstr>Agenda</vt:lpstr>
      <vt:lpstr>Agenda</vt:lpstr>
      <vt:lpstr>Chain-linked indices (1/2)</vt:lpstr>
      <vt:lpstr>Chain-linked indices (2/2)</vt:lpstr>
      <vt:lpstr>Agenda</vt:lpstr>
      <vt:lpstr>Functions</vt:lpstr>
      <vt:lpstr>User Interface</vt:lpstr>
      <vt:lpstr>Possible extension</vt:lpstr>
      <vt:lpstr>Thank you</vt:lpstr>
    </vt:vector>
  </TitlesOfParts>
  <Company>Deutsche Bundesbank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KIX: A plug-in for aggregating chain linked indices</dc:title>
  <dc:creator>Susanne Stollenmayer;Thomas Witthohn</dc:creator>
  <cp:lastModifiedBy>Thomas Witthohn</cp:lastModifiedBy>
  <cp:revision>279</cp:revision>
  <cp:lastPrinted>2016-10-11T12:37:40Z</cp:lastPrinted>
  <dcterms:created xsi:type="dcterms:W3CDTF">2011-09-19T07:17:23Z</dcterms:created>
  <dcterms:modified xsi:type="dcterms:W3CDTF">2016-10-17T14:13:24Z</dcterms:modified>
</cp:coreProperties>
</file>