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86" r:id="rId5"/>
    <p:sldId id="269" r:id="rId6"/>
    <p:sldId id="270" r:id="rId7"/>
    <p:sldId id="279" r:id="rId8"/>
    <p:sldId id="287" r:id="rId9"/>
    <p:sldId id="268" r:id="rId10"/>
    <p:sldId id="263" r:id="rId11"/>
    <p:sldId id="275" r:id="rId12"/>
    <p:sldId id="271" r:id="rId13"/>
    <p:sldId id="282" r:id="rId14"/>
    <p:sldId id="264" r:id="rId15"/>
    <p:sldId id="285" r:id="rId16"/>
    <p:sldId id="278" r:id="rId17"/>
    <p:sldId id="266" r:id="rId18"/>
    <p:sldId id="258" r:id="rId1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00FF"/>
    <a:srgbClr val="CCCCFF"/>
    <a:srgbClr val="FFCCFF"/>
    <a:srgbClr val="FF99FF"/>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Objects="1">
      <p:cViewPr varScale="1">
        <p:scale>
          <a:sx n="60" d="100"/>
          <a:sy n="60" d="100"/>
        </p:scale>
        <p:origin x="90" y="282"/>
      </p:cViewPr>
      <p:guideLst/>
    </p:cSldViewPr>
  </p:slideViewPr>
  <p:notesTextViewPr>
    <p:cViewPr>
      <p:scale>
        <a:sx n="1" d="1"/>
        <a:sy n="1" d="1"/>
      </p:scale>
      <p:origin x="0" y="0"/>
    </p:cViewPr>
  </p:notesTextViewPr>
  <p:sorterViewPr>
    <p:cViewPr>
      <p:scale>
        <a:sx n="100" d="100"/>
        <a:sy n="100" d="100"/>
      </p:scale>
      <p:origin x="0" y="-798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Arbeit%20Dell\!Publikacje\2016%20Niepe&#322;nosprawno&#347;&#263;\NSP2011_ZD0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Arbeit%20Dell\!Publikacje\2016%20Niepe&#322;nosprawno&#347;&#263;\NSP2011_ZD0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Arbeit%20Dell\!Publikacje\2016%20Niepe&#322;nosprawno&#347;&#263;\Micha&#322;%20NSP2002\tablica_niepelnosprawni_identyfikator_niepelnospr.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Arbeit%20Dell\!Publikacje\2016%20Niepe&#322;nosprawno&#347;&#263;\Micha&#322;%20NSP2002\tablica_niepelnosprawni_identyfikator_niepelnospr.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Arbeit\EG%20UEP\Publikacje\2016%20Niepe&#322;nosprawno&#347;&#263;\NSP2011_ZD0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tablica_niepelnosprawni_identyfikator_niepelnosp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tablica_niepelnosprawni_identyfikator_niepelnosp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tablica_niepelnosprawni_identyfikator_niepelnosp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NSP2002_niepelnosprawni_rynek_pracy.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NSP2002_niepelnosprawni_rynek_pracy.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NSP2002_niepelnosprawni_rynek_pracy.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NSP2002\NSP2002_niepelnosprawni_rynek_pracy.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Arbeit%20Dell\!Publikacje\2016%20Niepe&#322;nosprawno&#347;&#263;\Tablice%20prezentacja.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Arbeit%20Dell\!Publikacje\2016%20Niepe&#322;nosprawno&#347;&#263;\Tablice%20prezentacja.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Arbeit%20Dell\!Publikacje\2016%20Niepe&#322;nosprawno&#347;&#263;\Tablice%20prezentacja.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Arkusz_programu_Microsoft_Excel.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BAEL\Kwartalne%20i%20roczne%20dane%20z%20BAEL%20GUS%201993-2015%20-%20-II%20kw.%202016aktualizacja%20%2002.09.2016.xls"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Arbeit%20Dell\!Publikacje\2016%20Niepe&#322;nosprawno&#347;&#263;\Micha&#322;%20BAEL\Kwartalne%20i%20roczne%20dane%20z%20BAEL%20GUS%201993-2015%20-%20-II%20kw.%202016aktualizacja%20%2002.09.2016.xls"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Arbeit\EG%20UEP\Publikacje\2016%20Niepe&#322;nosprawno&#347;&#263;\Tablice%20prezentacja.xlsx" TargetMode="External"/><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r>
              <a:rPr lang="en-US" dirty="0">
                <a:latin typeface="+mj-lt"/>
              </a:rPr>
              <a:t>The fraction of people with disabilities by category </a:t>
            </a:r>
            <a:r>
              <a:rPr lang="en-US">
                <a:latin typeface="+mj-lt"/>
              </a:rPr>
              <a:t>and </a:t>
            </a:r>
            <a:r>
              <a:rPr lang="en-US" smtClean="0">
                <a:latin typeface="+mj-lt"/>
              </a:rPr>
              <a:t>age, </a:t>
            </a:r>
            <a:r>
              <a:rPr lang="pl-PL" smtClean="0">
                <a:latin typeface="+mj-lt"/>
              </a:rPr>
              <a:t>females, </a:t>
            </a:r>
            <a:r>
              <a:rPr lang="en-US" dirty="0" smtClean="0">
                <a:latin typeface="+mj-lt"/>
              </a:rPr>
              <a:t>20</a:t>
            </a:r>
            <a:r>
              <a:rPr lang="pl-PL" dirty="0" smtClean="0">
                <a:latin typeface="+mj-lt"/>
              </a:rPr>
              <a:t>11 </a:t>
            </a:r>
            <a:r>
              <a:rPr lang="pl-PL" dirty="0" err="1" smtClean="0">
                <a:latin typeface="+mj-lt"/>
              </a:rPr>
              <a:t>Census</a:t>
            </a:r>
            <a:endParaRPr lang="en-US" dirty="0">
              <a:latin typeface="+mj-lt"/>
            </a:endParaRPr>
          </a:p>
        </c:rich>
      </c:tx>
      <c:layout>
        <c:manualLayout>
          <c:xMode val="edge"/>
          <c:yMode val="edge"/>
          <c:x val="0.10052045529498019"/>
          <c:y val="5.289114217661452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endParaRPr lang="pl-PL"/>
        </a:p>
      </c:txPr>
    </c:title>
    <c:autoTitleDeleted val="0"/>
    <c:plotArea>
      <c:layout>
        <c:manualLayout>
          <c:layoutTarget val="inner"/>
          <c:xMode val="edge"/>
          <c:yMode val="edge"/>
          <c:x val="6.247803125515497E-2"/>
          <c:y val="6.8864170122457949E-2"/>
          <c:w val="0.91130491670127556"/>
          <c:h val="0.838648660676383"/>
        </c:manualLayout>
      </c:layout>
      <c:lineChart>
        <c:grouping val="standard"/>
        <c:varyColors val="0"/>
        <c:ser>
          <c:idx val="0"/>
          <c:order val="0"/>
          <c:tx>
            <c:v>Total</c:v>
          </c:tx>
          <c:spPr>
            <a:ln w="15875" cap="rnd">
              <a:solidFill>
                <a:schemeClr val="tx1"/>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'NSP2011'!$P$35:$P$49</c:f>
              <c:numCache>
                <c:formatCode>0.0000</c:formatCode>
                <c:ptCount val="15"/>
                <c:pt idx="0">
                  <c:v>2.3948547956239429E-2</c:v>
                </c:pt>
                <c:pt idx="1">
                  <c:v>2.8970155067897733E-2</c:v>
                </c:pt>
                <c:pt idx="2">
                  <c:v>2.5922107691177972E-2</c:v>
                </c:pt>
                <c:pt idx="3">
                  <c:v>2.6754622072314559E-2</c:v>
                </c:pt>
                <c:pt idx="4">
                  <c:v>3.3311290908147918E-2</c:v>
                </c:pt>
                <c:pt idx="5">
                  <c:v>4.441383959183199E-2</c:v>
                </c:pt>
                <c:pt idx="6">
                  <c:v>6.3246778659993716E-2</c:v>
                </c:pt>
                <c:pt idx="7">
                  <c:v>9.6856669685177477E-2</c:v>
                </c:pt>
                <c:pt idx="8">
                  <c:v>0.15427405485290768</c:v>
                </c:pt>
                <c:pt idx="9">
                  <c:v>0.206397788484113</c:v>
                </c:pt>
                <c:pt idx="10">
                  <c:v>0.22043992508527752</c:v>
                </c:pt>
                <c:pt idx="11">
                  <c:v>0.28881173531484211</c:v>
                </c:pt>
                <c:pt idx="12">
                  <c:v>0.3486849634048651</c:v>
                </c:pt>
                <c:pt idx="13">
                  <c:v>0.40369191808885041</c:v>
                </c:pt>
                <c:pt idx="14">
                  <c:v>0.44631454916512847</c:v>
                </c:pt>
              </c:numCache>
            </c:numRef>
          </c:val>
          <c:smooth val="0"/>
          <c:extLst>
            <c:ext xmlns:c16="http://schemas.microsoft.com/office/drawing/2014/chart" uri="{C3380CC4-5D6E-409C-BE32-E72D297353CC}">
              <c16:uniqueId val="{00000000-4525-435A-9724-4665D5AB30F1}"/>
            </c:ext>
          </c:extLst>
        </c:ser>
        <c:ser>
          <c:idx val="1"/>
          <c:order val="1"/>
          <c:tx>
            <c:v>Biologically and Legally</c:v>
          </c:tx>
          <c:spPr>
            <a:ln w="15875" cap="rnd">
              <a:solidFill>
                <a:srgbClr val="FF0000"/>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'NSP2011'!$R$35:$R$49</c:f>
              <c:numCache>
                <c:formatCode>0.0000</c:formatCode>
                <c:ptCount val="15"/>
                <c:pt idx="0">
                  <c:v>1.4827068579724757E-2</c:v>
                </c:pt>
                <c:pt idx="1">
                  <c:v>1.8748761302050942E-2</c:v>
                </c:pt>
                <c:pt idx="2">
                  <c:v>1.7195254872768791E-2</c:v>
                </c:pt>
                <c:pt idx="3">
                  <c:v>1.7174179800508983E-2</c:v>
                </c:pt>
                <c:pt idx="4">
                  <c:v>2.05052901820445E-2</c:v>
                </c:pt>
                <c:pt idx="5">
                  <c:v>2.57705449600781E-2</c:v>
                </c:pt>
                <c:pt idx="6">
                  <c:v>3.6055458467564659E-2</c:v>
                </c:pt>
                <c:pt idx="7">
                  <c:v>5.6920139993636654E-2</c:v>
                </c:pt>
                <c:pt idx="8">
                  <c:v>9.2414158338054622E-2</c:v>
                </c:pt>
                <c:pt idx="9">
                  <c:v>0.12246599893524504</c:v>
                </c:pt>
                <c:pt idx="10">
                  <c:v>0.11241654582598473</c:v>
                </c:pt>
                <c:pt idx="11">
                  <c:v>0.14634424444302094</c:v>
                </c:pt>
                <c:pt idx="12">
                  <c:v>0.17508570376599017</c:v>
                </c:pt>
                <c:pt idx="13">
                  <c:v>0.19391693322532755</c:v>
                </c:pt>
                <c:pt idx="14">
                  <c:v>0.19397438695909247</c:v>
                </c:pt>
              </c:numCache>
            </c:numRef>
          </c:val>
          <c:smooth val="0"/>
          <c:extLst>
            <c:ext xmlns:c16="http://schemas.microsoft.com/office/drawing/2014/chart" uri="{C3380CC4-5D6E-409C-BE32-E72D297353CC}">
              <c16:uniqueId val="{00000001-4525-435A-9724-4665D5AB30F1}"/>
            </c:ext>
          </c:extLst>
        </c:ser>
        <c:ser>
          <c:idx val="2"/>
          <c:order val="2"/>
          <c:tx>
            <c:v>Legally</c:v>
          </c:tx>
          <c:spPr>
            <a:ln w="15875" cap="rnd">
              <a:solidFill>
                <a:srgbClr val="0000CC"/>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'NSP2011'!$S$35:$S$49</c:f>
              <c:numCache>
                <c:formatCode>0.0000</c:formatCode>
                <c:ptCount val="15"/>
                <c:pt idx="0">
                  <c:v>3.3701243562861815E-3</c:v>
                </c:pt>
                <c:pt idx="1">
                  <c:v>3.2257403142363127E-3</c:v>
                </c:pt>
                <c:pt idx="2">
                  <c:v>3.3310631901319323E-3</c:v>
                </c:pt>
                <c:pt idx="3">
                  <c:v>4.0293554896083409E-3</c:v>
                </c:pt>
                <c:pt idx="4">
                  <c:v>5.1183807893781441E-3</c:v>
                </c:pt>
                <c:pt idx="5">
                  <c:v>6.2563195146612743E-3</c:v>
                </c:pt>
                <c:pt idx="6">
                  <c:v>8.5032702604941855E-3</c:v>
                </c:pt>
                <c:pt idx="7">
                  <c:v>1.2636138916762525E-2</c:v>
                </c:pt>
                <c:pt idx="8">
                  <c:v>1.9998077883359781E-2</c:v>
                </c:pt>
                <c:pt idx="9">
                  <c:v>2.5891401607713853E-2</c:v>
                </c:pt>
                <c:pt idx="10">
                  <c:v>2.3493144647661331E-2</c:v>
                </c:pt>
                <c:pt idx="11">
                  <c:v>2.7474216898340915E-2</c:v>
                </c:pt>
                <c:pt idx="12">
                  <c:v>2.7845638685859004E-2</c:v>
                </c:pt>
                <c:pt idx="13">
                  <c:v>2.4792028951449923E-2</c:v>
                </c:pt>
                <c:pt idx="14">
                  <c:v>1.8115197226348839E-2</c:v>
                </c:pt>
              </c:numCache>
            </c:numRef>
          </c:val>
          <c:smooth val="0"/>
          <c:extLst>
            <c:ext xmlns:c16="http://schemas.microsoft.com/office/drawing/2014/chart" uri="{C3380CC4-5D6E-409C-BE32-E72D297353CC}">
              <c16:uniqueId val="{00000002-4525-435A-9724-4665D5AB30F1}"/>
            </c:ext>
          </c:extLst>
        </c:ser>
        <c:ser>
          <c:idx val="3"/>
          <c:order val="3"/>
          <c:tx>
            <c:v>Biologically</c:v>
          </c:tx>
          <c:spPr>
            <a:ln w="15875" cap="rnd">
              <a:solidFill>
                <a:srgbClr val="00B050"/>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'NSP2011'!$T$35:$T$49</c:f>
              <c:numCache>
                <c:formatCode>0.0000</c:formatCode>
                <c:ptCount val="15"/>
                <c:pt idx="0">
                  <c:v>5.7513550202284913E-3</c:v>
                </c:pt>
                <c:pt idx="1">
                  <c:v>6.9956534516104783E-3</c:v>
                </c:pt>
                <c:pt idx="2">
                  <c:v>5.3950697097144371E-3</c:v>
                </c:pt>
                <c:pt idx="3">
                  <c:v>5.551086782197236E-3</c:v>
                </c:pt>
                <c:pt idx="4">
                  <c:v>7.6869716301021735E-3</c:v>
                </c:pt>
                <c:pt idx="5">
                  <c:v>1.2386975117092617E-2</c:v>
                </c:pt>
                <c:pt idx="6">
                  <c:v>1.8688897039950463E-2</c:v>
                </c:pt>
                <c:pt idx="7">
                  <c:v>2.730120658851171E-2</c:v>
                </c:pt>
                <c:pt idx="8">
                  <c:v>4.1862490700248597E-2</c:v>
                </c:pt>
                <c:pt idx="9">
                  <c:v>5.8040387941154105E-2</c:v>
                </c:pt>
                <c:pt idx="10">
                  <c:v>8.4531014648308769E-2</c:v>
                </c:pt>
                <c:pt idx="11">
                  <c:v>0.11499327397348023</c:v>
                </c:pt>
                <c:pt idx="12">
                  <c:v>0.14575362095301592</c:v>
                </c:pt>
                <c:pt idx="13">
                  <c:v>0.18498295591207298</c:v>
                </c:pt>
                <c:pt idx="14">
                  <c:v>0.23422496497968717</c:v>
                </c:pt>
              </c:numCache>
            </c:numRef>
          </c:val>
          <c:smooth val="0"/>
          <c:extLst>
            <c:ext xmlns:c16="http://schemas.microsoft.com/office/drawing/2014/chart" uri="{C3380CC4-5D6E-409C-BE32-E72D297353CC}">
              <c16:uniqueId val="{00000003-4525-435A-9724-4665D5AB30F1}"/>
            </c:ext>
          </c:extLst>
        </c:ser>
        <c:dLbls>
          <c:showLegendKey val="0"/>
          <c:showVal val="0"/>
          <c:showCatName val="0"/>
          <c:showSerName val="0"/>
          <c:showPercent val="0"/>
          <c:showBubbleSize val="0"/>
        </c:dLbls>
        <c:smooth val="0"/>
        <c:axId val="139949888"/>
        <c:axId val="139950448"/>
      </c:lineChart>
      <c:catAx>
        <c:axId val="13994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39950448"/>
        <c:crosses val="autoZero"/>
        <c:auto val="1"/>
        <c:lblAlgn val="ctr"/>
        <c:lblOffset val="100"/>
        <c:noMultiLvlLbl val="0"/>
      </c:catAx>
      <c:valAx>
        <c:axId val="139950448"/>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39949888"/>
        <c:crosses val="autoZero"/>
        <c:crossBetween val="between"/>
      </c:valAx>
      <c:spPr>
        <a:noFill/>
        <a:ln>
          <a:noFill/>
        </a:ln>
        <a:effectLst/>
      </c:spPr>
    </c:plotArea>
    <c:legend>
      <c:legendPos val="b"/>
      <c:layout>
        <c:manualLayout>
          <c:xMode val="edge"/>
          <c:yMode val="edge"/>
          <c:x val="9.1312836494168617E-2"/>
          <c:y val="0.47540125737252131"/>
          <c:w val="0.37808557077134192"/>
          <c:h val="0.3041371968338123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r>
              <a:rPr lang="en-US" dirty="0">
                <a:latin typeface="+mj-lt"/>
              </a:rPr>
              <a:t>The fraction of people with disabilities by category </a:t>
            </a:r>
            <a:r>
              <a:rPr lang="en-US">
                <a:latin typeface="+mj-lt"/>
              </a:rPr>
              <a:t>and </a:t>
            </a:r>
            <a:r>
              <a:rPr lang="en-US" smtClean="0">
                <a:latin typeface="+mj-lt"/>
              </a:rPr>
              <a:t>age, </a:t>
            </a:r>
            <a:r>
              <a:rPr lang="pl-PL" smtClean="0">
                <a:latin typeface="+mj-lt"/>
              </a:rPr>
              <a:t>males, </a:t>
            </a:r>
            <a:r>
              <a:rPr lang="en-US" dirty="0" smtClean="0">
                <a:latin typeface="+mj-lt"/>
              </a:rPr>
              <a:t>20</a:t>
            </a:r>
            <a:r>
              <a:rPr lang="pl-PL" dirty="0" smtClean="0">
                <a:latin typeface="+mj-lt"/>
              </a:rPr>
              <a:t>11 </a:t>
            </a:r>
            <a:r>
              <a:rPr lang="pl-PL" dirty="0" err="1" smtClean="0">
                <a:latin typeface="+mj-lt"/>
              </a:rPr>
              <a:t>Census</a:t>
            </a:r>
            <a:endParaRPr lang="en-US" dirty="0">
              <a:latin typeface="+mj-l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endParaRPr lang="pl-PL"/>
        </a:p>
      </c:txPr>
    </c:title>
    <c:autoTitleDeleted val="0"/>
    <c:plotArea>
      <c:layout>
        <c:manualLayout>
          <c:layoutTarget val="inner"/>
          <c:xMode val="edge"/>
          <c:yMode val="edge"/>
          <c:x val="6.6316780446488338E-2"/>
          <c:y val="2.5072489976924198E-2"/>
          <c:w val="0.92105268937285123"/>
          <c:h val="0.83394449320423658"/>
        </c:manualLayout>
      </c:layout>
      <c:lineChart>
        <c:grouping val="standard"/>
        <c:varyColors val="0"/>
        <c:ser>
          <c:idx val="0"/>
          <c:order val="0"/>
          <c:tx>
            <c:v>Total</c:v>
          </c:tx>
          <c:spPr>
            <a:ln w="15875" cap="rnd">
              <a:solidFill>
                <a:schemeClr val="tx1"/>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'NSP2011'!$J$35:$J$49</c:f>
              <c:numCache>
                <c:formatCode>0.0000</c:formatCode>
                <c:ptCount val="15"/>
                <c:pt idx="0">
                  <c:v>3.3791919006893156E-2</c:v>
                </c:pt>
                <c:pt idx="1">
                  <c:v>3.6553860149150678E-2</c:v>
                </c:pt>
                <c:pt idx="2">
                  <c:v>3.4396070923166572E-2</c:v>
                </c:pt>
                <c:pt idx="3">
                  <c:v>3.649180494216106E-2</c:v>
                </c:pt>
                <c:pt idx="4">
                  <c:v>4.1642877038818374E-2</c:v>
                </c:pt>
                <c:pt idx="5">
                  <c:v>5.0069702437816228E-2</c:v>
                </c:pt>
                <c:pt idx="6">
                  <c:v>6.946958895078946E-2</c:v>
                </c:pt>
                <c:pt idx="7">
                  <c:v>0.1012874104042949</c:v>
                </c:pt>
                <c:pt idx="8">
                  <c:v>0.15732653442539746</c:v>
                </c:pt>
                <c:pt idx="9">
                  <c:v>0.23726339200188984</c:v>
                </c:pt>
                <c:pt idx="10">
                  <c:v>0.28526593117673549</c:v>
                </c:pt>
                <c:pt idx="11">
                  <c:v>0.2922538353977211</c:v>
                </c:pt>
                <c:pt idx="12">
                  <c:v>0.33608292468885803</c:v>
                </c:pt>
                <c:pt idx="13">
                  <c:v>0.38640975540855482</c:v>
                </c:pt>
                <c:pt idx="14">
                  <c:v>0.42838755986782667</c:v>
                </c:pt>
              </c:numCache>
            </c:numRef>
          </c:val>
          <c:smooth val="0"/>
          <c:extLst>
            <c:ext xmlns:c16="http://schemas.microsoft.com/office/drawing/2014/chart" uri="{C3380CC4-5D6E-409C-BE32-E72D297353CC}">
              <c16:uniqueId val="{00000000-0439-44FA-92E5-961D112BD6C1}"/>
            </c:ext>
          </c:extLst>
        </c:ser>
        <c:ser>
          <c:idx val="1"/>
          <c:order val="1"/>
          <c:tx>
            <c:v>Biologically and Legally</c:v>
          </c:tx>
          <c:spPr>
            <a:ln w="15875" cap="rnd">
              <a:solidFill>
                <a:srgbClr val="FF0000"/>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'NSP2011'!$L$35:$L$49</c:f>
              <c:numCache>
                <c:formatCode>0.0000</c:formatCode>
                <c:ptCount val="15"/>
                <c:pt idx="0">
                  <c:v>2.1545214666630119E-2</c:v>
                </c:pt>
                <c:pt idx="1">
                  <c:v>2.4094640981423245E-2</c:v>
                </c:pt>
                <c:pt idx="2">
                  <c:v>2.254432697910597E-2</c:v>
                </c:pt>
                <c:pt idx="3">
                  <c:v>2.4065734414410931E-2</c:v>
                </c:pt>
                <c:pt idx="4">
                  <c:v>2.6378443509244238E-2</c:v>
                </c:pt>
                <c:pt idx="5">
                  <c:v>3.1215369918267701E-2</c:v>
                </c:pt>
                <c:pt idx="6">
                  <c:v>4.1226447054201427E-2</c:v>
                </c:pt>
                <c:pt idx="7">
                  <c:v>6.0884784298721545E-2</c:v>
                </c:pt>
                <c:pt idx="8">
                  <c:v>9.9249275629066311E-2</c:v>
                </c:pt>
                <c:pt idx="9">
                  <c:v>0.15631720488189227</c:v>
                </c:pt>
                <c:pt idx="10">
                  <c:v>0.18127750824339439</c:v>
                </c:pt>
                <c:pt idx="11">
                  <c:v>0.16492458125489651</c:v>
                </c:pt>
                <c:pt idx="12">
                  <c:v>0.1873185884737473</c:v>
                </c:pt>
                <c:pt idx="13">
                  <c:v>0.20873372725346642</c:v>
                </c:pt>
                <c:pt idx="14">
                  <c:v>0.21225449550140466</c:v>
                </c:pt>
              </c:numCache>
            </c:numRef>
          </c:val>
          <c:smooth val="0"/>
          <c:extLst>
            <c:ext xmlns:c16="http://schemas.microsoft.com/office/drawing/2014/chart" uri="{C3380CC4-5D6E-409C-BE32-E72D297353CC}">
              <c16:uniqueId val="{00000001-0439-44FA-92E5-961D112BD6C1}"/>
            </c:ext>
          </c:extLst>
        </c:ser>
        <c:ser>
          <c:idx val="2"/>
          <c:order val="2"/>
          <c:tx>
            <c:v>Legally</c:v>
          </c:tx>
          <c:spPr>
            <a:ln w="15875" cap="rnd">
              <a:solidFill>
                <a:srgbClr val="3333CC"/>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'NSP2011'!$M$35:$M$49</c:f>
              <c:numCache>
                <c:formatCode>0.0000</c:formatCode>
                <c:ptCount val="15"/>
                <c:pt idx="0">
                  <c:v>4.6141576153990657E-3</c:v>
                </c:pt>
                <c:pt idx="1">
                  <c:v>4.1778878719359158E-3</c:v>
                </c:pt>
                <c:pt idx="2">
                  <c:v>3.9845722689308806E-3</c:v>
                </c:pt>
                <c:pt idx="3">
                  <c:v>4.3989243986586393E-3</c:v>
                </c:pt>
                <c:pt idx="4">
                  <c:v>5.2425407700655274E-3</c:v>
                </c:pt>
                <c:pt idx="5">
                  <c:v>5.7991012985174964E-3</c:v>
                </c:pt>
                <c:pt idx="6">
                  <c:v>8.846426927498088E-3</c:v>
                </c:pt>
                <c:pt idx="7">
                  <c:v>1.242230968671521E-2</c:v>
                </c:pt>
                <c:pt idx="8">
                  <c:v>1.9136917958542835E-2</c:v>
                </c:pt>
                <c:pt idx="9">
                  <c:v>2.8647194986164706E-2</c:v>
                </c:pt>
                <c:pt idx="10">
                  <c:v>3.3767049663727615E-2</c:v>
                </c:pt>
                <c:pt idx="11">
                  <c:v>2.9456780084030004E-2</c:v>
                </c:pt>
                <c:pt idx="12">
                  <c:v>2.9607829817858696E-2</c:v>
                </c:pt>
                <c:pt idx="13">
                  <c:v>2.8402269356623273E-2</c:v>
                </c:pt>
                <c:pt idx="14">
                  <c:v>2.5496578097347872E-2</c:v>
                </c:pt>
              </c:numCache>
            </c:numRef>
          </c:val>
          <c:smooth val="0"/>
          <c:extLst>
            <c:ext xmlns:c16="http://schemas.microsoft.com/office/drawing/2014/chart" uri="{C3380CC4-5D6E-409C-BE32-E72D297353CC}">
              <c16:uniqueId val="{00000002-0439-44FA-92E5-961D112BD6C1}"/>
            </c:ext>
          </c:extLst>
        </c:ser>
        <c:ser>
          <c:idx val="3"/>
          <c:order val="3"/>
          <c:tx>
            <c:v>Biologically</c:v>
          </c:tx>
          <c:spPr>
            <a:ln w="15875" cap="rnd">
              <a:solidFill>
                <a:srgbClr val="00B050"/>
              </a:solidFill>
              <a:round/>
            </a:ln>
            <a:effectLst/>
          </c:spPr>
          <c:marker>
            <c:symbol val="none"/>
          </c:marker>
          <c:cat>
            <c:strRef>
              <c:f>'NSP2011'!$B$35:$B$49</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'NSP2011'!$N$35:$N$49</c:f>
              <c:numCache>
                <c:formatCode>0.0000</c:formatCode>
                <c:ptCount val="15"/>
                <c:pt idx="0">
                  <c:v>7.6328809872238243E-3</c:v>
                </c:pt>
                <c:pt idx="1">
                  <c:v>8.2821493666495414E-3</c:v>
                </c:pt>
                <c:pt idx="2">
                  <c:v>7.8671716751297204E-3</c:v>
                </c:pt>
                <c:pt idx="3">
                  <c:v>8.0265421301351988E-3</c:v>
                </c:pt>
                <c:pt idx="4">
                  <c:v>1.0021892759508605E-2</c:v>
                </c:pt>
                <c:pt idx="5">
                  <c:v>1.3055938859993631E-2</c:v>
                </c:pt>
                <c:pt idx="6">
                  <c:v>1.9395882599224732E-2</c:v>
                </c:pt>
                <c:pt idx="7">
                  <c:v>2.7980316418858141E-2</c:v>
                </c:pt>
                <c:pt idx="8">
                  <c:v>3.8940340837788322E-2</c:v>
                </c:pt>
                <c:pt idx="9">
                  <c:v>5.2298992133832871E-2</c:v>
                </c:pt>
                <c:pt idx="10">
                  <c:v>7.0221373269613474E-2</c:v>
                </c:pt>
                <c:pt idx="11">
                  <c:v>9.7874126891253535E-2</c:v>
                </c:pt>
                <c:pt idx="12">
                  <c:v>0.119156506397252</c:v>
                </c:pt>
                <c:pt idx="13">
                  <c:v>0.14927140469408415</c:v>
                </c:pt>
                <c:pt idx="14">
                  <c:v>0.19063648626907417</c:v>
                </c:pt>
              </c:numCache>
            </c:numRef>
          </c:val>
          <c:smooth val="0"/>
          <c:extLst>
            <c:ext xmlns:c16="http://schemas.microsoft.com/office/drawing/2014/chart" uri="{C3380CC4-5D6E-409C-BE32-E72D297353CC}">
              <c16:uniqueId val="{00000003-0439-44FA-92E5-961D112BD6C1}"/>
            </c:ext>
          </c:extLst>
        </c:ser>
        <c:dLbls>
          <c:showLegendKey val="0"/>
          <c:showVal val="0"/>
          <c:showCatName val="0"/>
          <c:showSerName val="0"/>
          <c:showPercent val="0"/>
          <c:showBubbleSize val="0"/>
        </c:dLbls>
        <c:smooth val="0"/>
        <c:axId val="140485152"/>
        <c:axId val="140485712"/>
      </c:lineChart>
      <c:catAx>
        <c:axId val="14048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485712"/>
        <c:crosses val="autoZero"/>
        <c:auto val="1"/>
        <c:lblAlgn val="ctr"/>
        <c:lblOffset val="100"/>
        <c:noMultiLvlLbl val="0"/>
      </c:catAx>
      <c:valAx>
        <c:axId val="140485712"/>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485152"/>
        <c:crosses val="autoZero"/>
        <c:crossBetween val="between"/>
      </c:valAx>
      <c:spPr>
        <a:noFill/>
        <a:ln>
          <a:noFill/>
        </a:ln>
        <a:effectLst/>
      </c:spPr>
    </c:plotArea>
    <c:legend>
      <c:legendPos val="b"/>
      <c:layout>
        <c:manualLayout>
          <c:xMode val="edge"/>
          <c:yMode val="edge"/>
          <c:x val="7.933896064868956E-2"/>
          <c:y val="0.46229340397015062"/>
          <c:w val="0.39077905777789484"/>
          <c:h val="0.2542168413554064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j-lt"/>
                <a:ea typeface="+mn-ea"/>
                <a:cs typeface="+mn-cs"/>
              </a:defRPr>
            </a:pPr>
            <a:r>
              <a:rPr lang="en-US" sz="1400" b="0" i="0" baseline="0" dirty="0">
                <a:effectLst/>
                <a:latin typeface="+mj-lt"/>
              </a:rPr>
              <a:t>The fraction of people with disabilities by category </a:t>
            </a:r>
            <a:r>
              <a:rPr lang="en-US" sz="1400" b="0" i="0" baseline="0">
                <a:effectLst/>
                <a:latin typeface="+mj-lt"/>
              </a:rPr>
              <a:t>and </a:t>
            </a:r>
            <a:r>
              <a:rPr lang="en-US" sz="1400" b="0" i="0" baseline="0" smtClean="0">
                <a:effectLst/>
                <a:latin typeface="+mj-lt"/>
              </a:rPr>
              <a:t>age, </a:t>
            </a:r>
            <a:r>
              <a:rPr lang="pl-PL" sz="1400" b="0" i="0" baseline="0" smtClean="0">
                <a:effectLst/>
                <a:latin typeface="+mj-lt"/>
              </a:rPr>
              <a:t>females, </a:t>
            </a:r>
            <a:r>
              <a:rPr lang="en-US" sz="1400" smtClean="0">
                <a:latin typeface="+mj-lt"/>
              </a:rPr>
              <a:t> </a:t>
            </a:r>
            <a:r>
              <a:rPr lang="en-US" sz="1400" dirty="0" smtClean="0">
                <a:latin typeface="+mj-lt"/>
              </a:rPr>
              <a:t>2002</a:t>
            </a:r>
            <a:r>
              <a:rPr lang="pl-PL" sz="1400" dirty="0" smtClean="0">
                <a:latin typeface="+mj-lt"/>
              </a:rPr>
              <a:t> </a:t>
            </a:r>
            <a:r>
              <a:rPr lang="pl-PL" sz="1400" dirty="0" err="1" smtClean="0">
                <a:latin typeface="+mj-lt"/>
              </a:rPr>
              <a:t>Census</a:t>
            </a:r>
            <a:endParaRPr lang="en-US" sz="1400" dirty="0">
              <a:latin typeface="+mj-lt"/>
            </a:endParaRPr>
          </a:p>
        </c:rich>
      </c:tx>
      <c:layout>
        <c:manualLayout>
          <c:xMode val="edge"/>
          <c:yMode val="edge"/>
          <c:x val="0.12230754390653291"/>
          <c:y val="6.8374917980382588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j-lt"/>
              <a:ea typeface="+mn-ea"/>
              <a:cs typeface="+mn-cs"/>
            </a:defRPr>
          </a:pPr>
          <a:endParaRPr lang="pl-PL"/>
        </a:p>
      </c:txPr>
    </c:title>
    <c:autoTitleDeleted val="0"/>
    <c:plotArea>
      <c:layout>
        <c:manualLayout>
          <c:layoutTarget val="inner"/>
          <c:xMode val="edge"/>
          <c:yMode val="edge"/>
          <c:x val="2.8990743987799397E-2"/>
          <c:y val="7.7532773535262264E-2"/>
          <c:w val="0.9587100872875125"/>
          <c:h val="0.82636466210894577"/>
        </c:manualLayout>
      </c:layout>
      <c:lineChart>
        <c:grouping val="standard"/>
        <c:varyColors val="0"/>
        <c:ser>
          <c:idx val="0"/>
          <c:order val="0"/>
          <c:tx>
            <c:v>Total</c:v>
          </c:tx>
          <c:spPr>
            <a:ln w="15875" cap="rnd">
              <a:solidFill>
                <a:schemeClr val="tx1"/>
              </a:solidFill>
              <a:round/>
            </a:ln>
            <a:effectLst/>
          </c:spPr>
          <c:marker>
            <c:symbol val="none"/>
          </c:marker>
          <c:cat>
            <c:strRef>
              <c:f>Kobiety!$CO$3:$CO$17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Kobiety!$CV$3:$CV$17</c:f>
              <c:numCache>
                <c:formatCode>0.0000</c:formatCode>
                <c:ptCount val="15"/>
                <c:pt idx="0">
                  <c:v>2.3106819332488034E-2</c:v>
                </c:pt>
                <c:pt idx="1">
                  <c:v>2.7277992999414542E-2</c:v>
                </c:pt>
                <c:pt idx="2">
                  <c:v>2.7084919632173906E-2</c:v>
                </c:pt>
                <c:pt idx="3">
                  <c:v>2.8354228074541129E-2</c:v>
                </c:pt>
                <c:pt idx="4">
                  <c:v>3.5501641441830635E-2</c:v>
                </c:pt>
                <c:pt idx="5">
                  <c:v>5.2541204818480645E-2</c:v>
                </c:pt>
                <c:pt idx="6">
                  <c:v>8.7151922676869858E-2</c:v>
                </c:pt>
                <c:pt idx="7">
                  <c:v>0.15214056661143482</c:v>
                </c:pt>
                <c:pt idx="8">
                  <c:v>0.25485146372699896</c:v>
                </c:pt>
                <c:pt idx="9">
                  <c:v>0.308502756287865</c:v>
                </c:pt>
                <c:pt idx="10">
                  <c:v>0.30214192736654366</c:v>
                </c:pt>
                <c:pt idx="11">
                  <c:v>0.34935450479698127</c:v>
                </c:pt>
                <c:pt idx="12">
                  <c:v>0.41696711652310542</c:v>
                </c:pt>
                <c:pt idx="13">
                  <c:v>0.46634549043370793</c:v>
                </c:pt>
                <c:pt idx="14">
                  <c:v>0.5125840130728786</c:v>
                </c:pt>
              </c:numCache>
            </c:numRef>
          </c:val>
          <c:smooth val="0"/>
          <c:extLst>
            <c:ext xmlns:c16="http://schemas.microsoft.com/office/drawing/2014/chart" uri="{C3380CC4-5D6E-409C-BE32-E72D297353CC}">
              <c16:uniqueId val="{00000000-032F-4B89-A853-CA10A109E4CB}"/>
            </c:ext>
          </c:extLst>
        </c:ser>
        <c:ser>
          <c:idx val="2"/>
          <c:order val="1"/>
          <c:tx>
            <c:v>Biologically and Legally</c:v>
          </c:tx>
          <c:spPr>
            <a:ln w="15875" cap="rnd">
              <a:solidFill>
                <a:srgbClr val="FF0000"/>
              </a:solidFill>
              <a:round/>
            </a:ln>
            <a:effectLst/>
          </c:spPr>
          <c:marker>
            <c:symbol val="none"/>
          </c:marker>
          <c:cat>
            <c:strRef>
              <c:f>Kobiety!$CO$3:$CO$17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Kobiety!$CX$3:$CX$17</c:f>
              <c:numCache>
                <c:formatCode>0.0000</c:formatCode>
                <c:ptCount val="15"/>
                <c:pt idx="0">
                  <c:v>9.2523517611823973E-3</c:v>
                </c:pt>
                <c:pt idx="1">
                  <c:v>1.2788525018996251E-2</c:v>
                </c:pt>
                <c:pt idx="2">
                  <c:v>1.5293476280983917E-2</c:v>
                </c:pt>
                <c:pt idx="3">
                  <c:v>1.5647047690479778E-2</c:v>
                </c:pt>
                <c:pt idx="4">
                  <c:v>1.9026215252300575E-2</c:v>
                </c:pt>
                <c:pt idx="5">
                  <c:v>2.7399365711046512E-2</c:v>
                </c:pt>
                <c:pt idx="6">
                  <c:v>4.4230939550454262E-2</c:v>
                </c:pt>
                <c:pt idx="7">
                  <c:v>7.6483729436286493E-2</c:v>
                </c:pt>
                <c:pt idx="8">
                  <c:v>0.1296636341746841</c:v>
                </c:pt>
                <c:pt idx="9">
                  <c:v>0.15708762021114306</c:v>
                </c:pt>
                <c:pt idx="10">
                  <c:v>0.15108267551858334</c:v>
                </c:pt>
                <c:pt idx="11">
                  <c:v>0.1765353040844066</c:v>
                </c:pt>
                <c:pt idx="12">
                  <c:v>0.21989773014225189</c:v>
                </c:pt>
                <c:pt idx="13">
                  <c:v>0.24258904841041762</c:v>
                </c:pt>
                <c:pt idx="14">
                  <c:v>0.22238935572314489</c:v>
                </c:pt>
              </c:numCache>
            </c:numRef>
          </c:val>
          <c:smooth val="0"/>
          <c:extLst>
            <c:ext xmlns:c16="http://schemas.microsoft.com/office/drawing/2014/chart" uri="{C3380CC4-5D6E-409C-BE32-E72D297353CC}">
              <c16:uniqueId val="{00000002-032F-4B89-A853-CA10A109E4CB}"/>
            </c:ext>
          </c:extLst>
        </c:ser>
        <c:ser>
          <c:idx val="3"/>
          <c:order val="2"/>
          <c:tx>
            <c:v>Legally</c:v>
          </c:tx>
          <c:spPr>
            <a:ln w="15875" cap="rnd">
              <a:solidFill>
                <a:srgbClr val="0000CC"/>
              </a:solidFill>
              <a:round/>
            </a:ln>
            <a:effectLst/>
          </c:spPr>
          <c:marker>
            <c:symbol val="none"/>
          </c:marker>
          <c:cat>
            <c:strRef>
              <c:f>Kobiety!$CO$3:$CO$17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Kobiety!$CY$3:$CY$17</c:f>
              <c:numCache>
                <c:formatCode>0.0000</c:formatCode>
                <c:ptCount val="15"/>
                <c:pt idx="0">
                  <c:v>6.4153299550829485E-3</c:v>
                </c:pt>
                <c:pt idx="1">
                  <c:v>7.3176048530749016E-3</c:v>
                </c:pt>
                <c:pt idx="2">
                  <c:v>8.7315895470656876E-3</c:v>
                </c:pt>
                <c:pt idx="3">
                  <c:v>9.7525927120170764E-3</c:v>
                </c:pt>
                <c:pt idx="4">
                  <c:v>1.2345852041043466E-2</c:v>
                </c:pt>
                <c:pt idx="5">
                  <c:v>1.8792338952910905E-2</c:v>
                </c:pt>
                <c:pt idx="6">
                  <c:v>3.2520286130733378E-2</c:v>
                </c:pt>
                <c:pt idx="7">
                  <c:v>5.9439856587458761E-2</c:v>
                </c:pt>
                <c:pt idx="8">
                  <c:v>0.10270830498005674</c:v>
                </c:pt>
                <c:pt idx="9">
                  <c:v>0.11959016541991414</c:v>
                </c:pt>
                <c:pt idx="10">
                  <c:v>9.6555716546815551E-2</c:v>
                </c:pt>
                <c:pt idx="11">
                  <c:v>8.8888839894480737E-2</c:v>
                </c:pt>
                <c:pt idx="12">
                  <c:v>8.1317864257456296E-2</c:v>
                </c:pt>
                <c:pt idx="13">
                  <c:v>7.2986099028671883E-2</c:v>
                </c:pt>
                <c:pt idx="14">
                  <c:v>5.2817984780215647E-2</c:v>
                </c:pt>
              </c:numCache>
            </c:numRef>
          </c:val>
          <c:smooth val="0"/>
          <c:extLst>
            <c:ext xmlns:c16="http://schemas.microsoft.com/office/drawing/2014/chart" uri="{C3380CC4-5D6E-409C-BE32-E72D297353CC}">
              <c16:uniqueId val="{00000003-032F-4B89-A853-CA10A109E4CB}"/>
            </c:ext>
          </c:extLst>
        </c:ser>
        <c:ser>
          <c:idx val="1"/>
          <c:order val="3"/>
          <c:tx>
            <c:v>Biologically</c:v>
          </c:tx>
          <c:spPr>
            <a:ln w="15875" cap="rnd">
              <a:solidFill>
                <a:srgbClr val="00B050"/>
              </a:solidFill>
              <a:round/>
            </a:ln>
            <a:effectLst/>
          </c:spPr>
          <c:marker>
            <c:symbol val="none"/>
          </c:marker>
          <c:cat>
            <c:strRef>
              <c:f>Kobiety!$CO$3:$CO$17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Kobiety!$CW$3:$CW$17</c:f>
              <c:numCache>
                <c:formatCode>0.0000</c:formatCode>
                <c:ptCount val="15"/>
                <c:pt idx="0">
                  <c:v>7.4391376162226868E-3</c:v>
                </c:pt>
                <c:pt idx="1">
                  <c:v>7.1718631273433898E-3</c:v>
                </c:pt>
                <c:pt idx="2">
                  <c:v>3.0598538041243018E-3</c:v>
                </c:pt>
                <c:pt idx="3">
                  <c:v>2.9545876720442734E-3</c:v>
                </c:pt>
                <c:pt idx="4">
                  <c:v>4.1295741484865924E-3</c:v>
                </c:pt>
                <c:pt idx="5">
                  <c:v>6.3495001545232337E-3</c:v>
                </c:pt>
                <c:pt idx="6">
                  <c:v>1.0400696995682225E-2</c:v>
                </c:pt>
                <c:pt idx="7">
                  <c:v>1.6216980587689576E-2</c:v>
                </c:pt>
                <c:pt idx="8">
                  <c:v>2.2479524572258106E-2</c:v>
                </c:pt>
                <c:pt idx="9">
                  <c:v>3.1824970656807783E-2</c:v>
                </c:pt>
                <c:pt idx="10">
                  <c:v>5.4503535301144747E-2</c:v>
                </c:pt>
                <c:pt idx="11">
                  <c:v>8.3930360818093935E-2</c:v>
                </c:pt>
                <c:pt idx="12">
                  <c:v>0.1157515221233972</c:v>
                </c:pt>
                <c:pt idx="13">
                  <c:v>0.15077034299461839</c:v>
                </c:pt>
                <c:pt idx="14">
                  <c:v>0.23737667256951803</c:v>
                </c:pt>
              </c:numCache>
            </c:numRef>
          </c:val>
          <c:smooth val="0"/>
          <c:extLst>
            <c:ext xmlns:c16="http://schemas.microsoft.com/office/drawing/2014/chart" uri="{C3380CC4-5D6E-409C-BE32-E72D297353CC}">
              <c16:uniqueId val="{00000001-032F-4B89-A853-CA10A109E4CB}"/>
            </c:ext>
          </c:extLst>
        </c:ser>
        <c:dLbls>
          <c:showLegendKey val="0"/>
          <c:showVal val="0"/>
          <c:showCatName val="0"/>
          <c:showSerName val="0"/>
          <c:showPercent val="0"/>
          <c:showBubbleSize val="0"/>
        </c:dLbls>
        <c:smooth val="0"/>
        <c:axId val="140647824"/>
        <c:axId val="140648384"/>
      </c:lineChart>
      <c:catAx>
        <c:axId val="14064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648384"/>
        <c:crosses val="autoZero"/>
        <c:auto val="1"/>
        <c:lblAlgn val="ctr"/>
        <c:lblOffset val="100"/>
        <c:noMultiLvlLbl val="0"/>
      </c:catAx>
      <c:valAx>
        <c:axId val="1406483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647824"/>
        <c:crosses val="autoZero"/>
        <c:crossBetween val="between"/>
      </c:valAx>
      <c:spPr>
        <a:noFill/>
        <a:ln>
          <a:noFill/>
        </a:ln>
        <a:effectLst/>
      </c:spPr>
    </c:plotArea>
    <c:legend>
      <c:legendPos val="b"/>
      <c:layout>
        <c:manualLayout>
          <c:xMode val="edge"/>
          <c:yMode val="edge"/>
          <c:x val="6.6170827510393576E-2"/>
          <c:y val="0.49110722277369318"/>
          <c:w val="0.40302672826142438"/>
          <c:h val="0.2909477261638373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r>
              <a:rPr lang="en-US" sz="1400" b="0" i="0" baseline="0" dirty="0">
                <a:effectLst/>
                <a:latin typeface="+mj-lt"/>
              </a:rPr>
              <a:t>The fraction of people with disabilities by category </a:t>
            </a:r>
            <a:r>
              <a:rPr lang="en-US" sz="1400" b="0" i="0" baseline="0">
                <a:effectLst/>
                <a:latin typeface="+mj-lt"/>
              </a:rPr>
              <a:t>and </a:t>
            </a:r>
            <a:r>
              <a:rPr lang="en-US" sz="1400" b="0" i="0" baseline="0" smtClean="0">
                <a:effectLst/>
                <a:latin typeface="+mj-lt"/>
              </a:rPr>
              <a:t>age, </a:t>
            </a:r>
            <a:r>
              <a:rPr lang="pl-PL" sz="1400" b="0" i="0" baseline="0" smtClean="0">
                <a:effectLst/>
                <a:latin typeface="+mj-lt"/>
              </a:rPr>
              <a:t>males, </a:t>
            </a:r>
            <a:r>
              <a:rPr lang="en-US" sz="1400" b="0" i="0" baseline="0" dirty="0" smtClean="0">
                <a:effectLst/>
                <a:latin typeface="+mj-lt"/>
              </a:rPr>
              <a:t>2002</a:t>
            </a:r>
            <a:r>
              <a:rPr lang="pl-PL" sz="1400" b="0" i="0" baseline="0" dirty="0" smtClean="0">
                <a:effectLst/>
                <a:latin typeface="+mj-lt"/>
              </a:rPr>
              <a:t> </a:t>
            </a:r>
            <a:r>
              <a:rPr lang="pl-PL" sz="1400" b="0" i="0" baseline="0" dirty="0" err="1" smtClean="0">
                <a:effectLst/>
                <a:latin typeface="+mj-lt"/>
              </a:rPr>
              <a:t>Census</a:t>
            </a:r>
            <a:endParaRPr lang="pl-PL" sz="1400" dirty="0">
              <a:effectLst/>
              <a:latin typeface="+mj-lt"/>
            </a:endParaRPr>
          </a:p>
        </c:rich>
      </c:tx>
      <c:layout>
        <c:manualLayout>
          <c:xMode val="edge"/>
          <c:yMode val="edge"/>
          <c:x val="0.10405731137278028"/>
          <c:y val="8.344673108929523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endParaRPr lang="pl-PL"/>
        </a:p>
      </c:txPr>
    </c:title>
    <c:autoTitleDeleted val="0"/>
    <c:plotArea>
      <c:layout>
        <c:manualLayout>
          <c:layoutTarget val="inner"/>
          <c:xMode val="edge"/>
          <c:yMode val="edge"/>
          <c:x val="5.4247219884261372E-2"/>
          <c:y val="8.1628315118510791E-2"/>
          <c:w val="0.9587100872875125"/>
          <c:h val="0.82636466210894577"/>
        </c:manualLayout>
      </c:layout>
      <c:lineChart>
        <c:grouping val="standard"/>
        <c:varyColors val="0"/>
        <c:ser>
          <c:idx val="0"/>
          <c:order val="0"/>
          <c:tx>
            <c:v>Total</c:v>
          </c:tx>
          <c:spPr>
            <a:ln w="15875" cap="rnd">
              <a:solidFill>
                <a:schemeClr val="tx1"/>
              </a:solidFill>
              <a:round/>
            </a:ln>
            <a:effectLst/>
          </c:spPr>
          <c:marker>
            <c:symbol val="none"/>
          </c:marker>
          <c:cat>
            <c:strRef>
              <c:f>Mężczyźni!$CO$3:$CO$17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Mężczyźni!$CV$3:$CV$17</c:f>
              <c:numCache>
                <c:formatCode>0.0000</c:formatCode>
                <c:ptCount val="15"/>
                <c:pt idx="0">
                  <c:v>2.9804768706723158E-2</c:v>
                </c:pt>
                <c:pt idx="1">
                  <c:v>3.4858360513777491E-2</c:v>
                </c:pt>
                <c:pt idx="2">
                  <c:v>3.8305719123383077E-2</c:v>
                </c:pt>
                <c:pt idx="3">
                  <c:v>3.9959825684325205E-2</c:v>
                </c:pt>
                <c:pt idx="4">
                  <c:v>4.8360664276962111E-2</c:v>
                </c:pt>
                <c:pt idx="5">
                  <c:v>6.7802432487612335E-2</c:v>
                </c:pt>
                <c:pt idx="6">
                  <c:v>0.1048602558551141</c:v>
                </c:pt>
                <c:pt idx="7">
                  <c:v>0.16729870664180738</c:v>
                </c:pt>
                <c:pt idx="8">
                  <c:v>0.26366477696553781</c:v>
                </c:pt>
                <c:pt idx="9">
                  <c:v>0.38380581037177613</c:v>
                </c:pt>
                <c:pt idx="10">
                  <c:v>0.39983385650376885</c:v>
                </c:pt>
                <c:pt idx="11">
                  <c:v>0.36611838819056353</c:v>
                </c:pt>
                <c:pt idx="12">
                  <c:v>0.41646859979929224</c:v>
                </c:pt>
                <c:pt idx="13">
                  <c:v>0.46369301183428541</c:v>
                </c:pt>
                <c:pt idx="14">
                  <c:v>0.4882063325299219</c:v>
                </c:pt>
              </c:numCache>
            </c:numRef>
          </c:val>
          <c:smooth val="0"/>
          <c:extLst>
            <c:ext xmlns:c16="http://schemas.microsoft.com/office/drawing/2014/chart" uri="{C3380CC4-5D6E-409C-BE32-E72D297353CC}">
              <c16:uniqueId val="{00000000-43DB-4089-A486-8B3A8AE45398}"/>
            </c:ext>
          </c:extLst>
        </c:ser>
        <c:ser>
          <c:idx val="2"/>
          <c:order val="1"/>
          <c:tx>
            <c:v>Biologically and Legally</c:v>
          </c:tx>
          <c:spPr>
            <a:ln w="15875" cap="rnd">
              <a:solidFill>
                <a:srgbClr val="FF0000"/>
              </a:solidFill>
              <a:round/>
            </a:ln>
            <a:effectLst/>
          </c:spPr>
          <c:marker>
            <c:symbol val="none"/>
          </c:marker>
          <c:cat>
            <c:strRef>
              <c:f>Mężczyźni!$CO$3:$CO$17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Mężczyźni!$CX$3:$CX$17</c:f>
              <c:numCache>
                <c:formatCode>0.0000</c:formatCode>
                <c:ptCount val="15"/>
                <c:pt idx="0">
                  <c:v>1.2215636453565923E-2</c:v>
                </c:pt>
                <c:pt idx="1">
                  <c:v>1.6797305751519154E-2</c:v>
                </c:pt>
                <c:pt idx="2">
                  <c:v>2.1704164534866691E-2</c:v>
                </c:pt>
                <c:pt idx="3">
                  <c:v>2.2643333787280402E-2</c:v>
                </c:pt>
                <c:pt idx="4">
                  <c:v>2.683008335116396E-2</c:v>
                </c:pt>
                <c:pt idx="5">
                  <c:v>3.6844604032109096E-2</c:v>
                </c:pt>
                <c:pt idx="6">
                  <c:v>5.6017441600309512E-2</c:v>
                </c:pt>
                <c:pt idx="7">
                  <c:v>8.8806459933977025E-2</c:v>
                </c:pt>
                <c:pt idx="8">
                  <c:v>0.14114650156646277</c:v>
                </c:pt>
                <c:pt idx="9">
                  <c:v>0.20987637968031636</c:v>
                </c:pt>
                <c:pt idx="10">
                  <c:v>0.21869522882181111</c:v>
                </c:pt>
                <c:pt idx="11">
                  <c:v>0.20065640627846434</c:v>
                </c:pt>
                <c:pt idx="12">
                  <c:v>0.23581929259317946</c:v>
                </c:pt>
                <c:pt idx="13">
                  <c:v>0.25782947791951766</c:v>
                </c:pt>
                <c:pt idx="14">
                  <c:v>0.23547782378509774</c:v>
                </c:pt>
              </c:numCache>
            </c:numRef>
          </c:val>
          <c:smooth val="0"/>
          <c:extLst>
            <c:ext xmlns:c16="http://schemas.microsoft.com/office/drawing/2014/chart" uri="{C3380CC4-5D6E-409C-BE32-E72D297353CC}">
              <c16:uniqueId val="{00000002-43DB-4089-A486-8B3A8AE45398}"/>
            </c:ext>
          </c:extLst>
        </c:ser>
        <c:ser>
          <c:idx val="3"/>
          <c:order val="2"/>
          <c:tx>
            <c:v>Legally</c:v>
          </c:tx>
          <c:spPr>
            <a:ln w="15875" cap="rnd">
              <a:solidFill>
                <a:srgbClr val="0000CC"/>
              </a:solidFill>
              <a:round/>
            </a:ln>
            <a:effectLst/>
          </c:spPr>
          <c:marker>
            <c:symbol val="none"/>
          </c:marker>
          <c:cat>
            <c:strRef>
              <c:f>Mężczyźni!$CO$3:$CO$17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Mężczyźni!$CY$3:$CY$17</c:f>
              <c:numCache>
                <c:formatCode>0.0000</c:formatCode>
                <c:ptCount val="15"/>
                <c:pt idx="0">
                  <c:v>7.6780302827816581E-3</c:v>
                </c:pt>
                <c:pt idx="1">
                  <c:v>8.4263849800537589E-3</c:v>
                </c:pt>
                <c:pt idx="2">
                  <c:v>1.1035297622126433E-2</c:v>
                </c:pt>
                <c:pt idx="3">
                  <c:v>1.230968269099823E-2</c:v>
                </c:pt>
                <c:pt idx="4">
                  <c:v>1.577108842147272E-2</c:v>
                </c:pt>
                <c:pt idx="5">
                  <c:v>2.2533565801285273E-2</c:v>
                </c:pt>
                <c:pt idx="6">
                  <c:v>3.6728144131393019E-2</c:v>
                </c:pt>
                <c:pt idx="7">
                  <c:v>6.171352818058036E-2</c:v>
                </c:pt>
                <c:pt idx="8">
                  <c:v>0.10175593018051619</c:v>
                </c:pt>
                <c:pt idx="9">
                  <c:v>0.15101403342300401</c:v>
                </c:pt>
                <c:pt idx="10">
                  <c:v>0.14344448151653605</c:v>
                </c:pt>
                <c:pt idx="11">
                  <c:v>0.10127872879314094</c:v>
                </c:pt>
                <c:pt idx="12">
                  <c:v>9.5316818958080252E-2</c:v>
                </c:pt>
                <c:pt idx="13">
                  <c:v>8.7618674306400204E-2</c:v>
                </c:pt>
                <c:pt idx="14">
                  <c:v>6.5698452918031433E-2</c:v>
                </c:pt>
              </c:numCache>
            </c:numRef>
          </c:val>
          <c:smooth val="0"/>
          <c:extLst>
            <c:ext xmlns:c16="http://schemas.microsoft.com/office/drawing/2014/chart" uri="{C3380CC4-5D6E-409C-BE32-E72D297353CC}">
              <c16:uniqueId val="{00000003-43DB-4089-A486-8B3A8AE45398}"/>
            </c:ext>
          </c:extLst>
        </c:ser>
        <c:ser>
          <c:idx val="1"/>
          <c:order val="3"/>
          <c:tx>
            <c:v>Biologically</c:v>
          </c:tx>
          <c:spPr>
            <a:ln w="15875" cap="rnd">
              <a:solidFill>
                <a:srgbClr val="00B050"/>
              </a:solidFill>
              <a:round/>
            </a:ln>
            <a:effectLst/>
          </c:spPr>
          <c:marker>
            <c:symbol val="none"/>
          </c:marker>
          <c:cat>
            <c:strRef>
              <c:f>Mężczyźni!$CO$3:$CO$17</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c:v>
                </c:pt>
              </c:strCache>
            </c:strRef>
          </c:cat>
          <c:val>
            <c:numRef>
              <c:f>Mężczyźni!$CW$3:$CW$17</c:f>
              <c:numCache>
                <c:formatCode>0.0000</c:formatCode>
                <c:ptCount val="15"/>
                <c:pt idx="0">
                  <c:v>9.9111019703755771E-3</c:v>
                </c:pt>
                <c:pt idx="1">
                  <c:v>9.6346697822045774E-3</c:v>
                </c:pt>
                <c:pt idx="2">
                  <c:v>5.5662569663899536E-3</c:v>
                </c:pt>
                <c:pt idx="3">
                  <c:v>5.0068092060465749E-3</c:v>
                </c:pt>
                <c:pt idx="4">
                  <c:v>5.7594925043254292E-3</c:v>
                </c:pt>
                <c:pt idx="5">
                  <c:v>8.4242626542179646E-3</c:v>
                </c:pt>
                <c:pt idx="6">
                  <c:v>1.2114670123411575E-2</c:v>
                </c:pt>
                <c:pt idx="7">
                  <c:v>1.6778718527249988E-2</c:v>
                </c:pt>
                <c:pt idx="8">
                  <c:v>2.0762345218558853E-2</c:v>
                </c:pt>
                <c:pt idx="9">
                  <c:v>2.2915397268455744E-2</c:v>
                </c:pt>
                <c:pt idx="10">
                  <c:v>3.7694146165421723E-2</c:v>
                </c:pt>
                <c:pt idx="11">
                  <c:v>6.4183253118958214E-2</c:v>
                </c:pt>
                <c:pt idx="12">
                  <c:v>8.5332488248032537E-2</c:v>
                </c:pt>
                <c:pt idx="13">
                  <c:v>0.11824485960836759</c:v>
                </c:pt>
                <c:pt idx="14">
                  <c:v>0.18703005582679275</c:v>
                </c:pt>
              </c:numCache>
            </c:numRef>
          </c:val>
          <c:smooth val="0"/>
          <c:extLst>
            <c:ext xmlns:c16="http://schemas.microsoft.com/office/drawing/2014/chart" uri="{C3380CC4-5D6E-409C-BE32-E72D297353CC}">
              <c16:uniqueId val="{00000001-43DB-4089-A486-8B3A8AE45398}"/>
            </c:ext>
          </c:extLst>
        </c:ser>
        <c:dLbls>
          <c:showLegendKey val="0"/>
          <c:showVal val="0"/>
          <c:showCatName val="0"/>
          <c:showSerName val="0"/>
          <c:showPercent val="0"/>
          <c:showBubbleSize val="0"/>
        </c:dLbls>
        <c:smooth val="0"/>
        <c:axId val="140652304"/>
        <c:axId val="140652864"/>
      </c:lineChart>
      <c:catAx>
        <c:axId val="14065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652864"/>
        <c:crosses val="autoZero"/>
        <c:auto val="1"/>
        <c:lblAlgn val="ctr"/>
        <c:lblOffset val="100"/>
        <c:noMultiLvlLbl val="0"/>
      </c:catAx>
      <c:valAx>
        <c:axId val="14065286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crossAx val="140652304"/>
        <c:crosses val="autoZero"/>
        <c:crossBetween val="between"/>
      </c:valAx>
      <c:spPr>
        <a:noFill/>
        <a:ln>
          <a:noFill/>
        </a:ln>
        <a:effectLst/>
      </c:spPr>
    </c:plotArea>
    <c:legend>
      <c:legendPos val="b"/>
      <c:layout>
        <c:manualLayout>
          <c:xMode val="edge"/>
          <c:yMode val="edge"/>
          <c:x val="6.4254523566554284E-2"/>
          <c:y val="0.52482431368538152"/>
          <c:w val="0.40573752321058415"/>
          <c:h val="0.2590308089273546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700" b="0" i="0" u="none" strike="noStrike" kern="1200" spc="0" baseline="0" noProof="0">
                <a:solidFill>
                  <a:schemeClr val="tx1">
                    <a:lumMod val="65000"/>
                    <a:lumOff val="35000"/>
                  </a:schemeClr>
                </a:solidFill>
                <a:latin typeface="+mn-lt"/>
                <a:ea typeface="+mn-ea"/>
                <a:cs typeface="+mn-cs"/>
              </a:defRPr>
            </a:pPr>
            <a:r>
              <a:rPr lang="en-GB" sz="1700" noProof="0" dirty="0"/>
              <a:t>Legally disabled population according to different data sources by provinces, Poland</a:t>
            </a:r>
          </a:p>
        </c:rich>
      </c:tx>
      <c:layout/>
      <c:overlay val="0"/>
      <c:spPr>
        <a:noFill/>
        <a:ln>
          <a:noFill/>
        </a:ln>
        <a:effectLst/>
      </c:spPr>
      <c:txPr>
        <a:bodyPr rot="0" spcFirstLastPara="1" vertOverflow="ellipsis" vert="horz" wrap="square" anchor="ctr" anchorCtr="1"/>
        <a:lstStyle/>
        <a:p>
          <a:pPr>
            <a:defRPr lang="en-GB" sz="1700" b="0" i="0" u="none" strike="noStrike" kern="1200" spc="0" baseline="0" noProof="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3.8884151907048074E-2"/>
          <c:y val="7.7375968692368582E-2"/>
          <c:w val="0.94612325585014279"/>
          <c:h val="0.7874592118169792"/>
        </c:manualLayout>
      </c:layout>
      <c:lineChart>
        <c:grouping val="standard"/>
        <c:varyColors val="0"/>
        <c:ser>
          <c:idx val="0"/>
          <c:order val="0"/>
          <c:tx>
            <c:strRef>
              <c:f>Porównanie!$X$6</c:f>
              <c:strCache>
                <c:ptCount val="1"/>
                <c:pt idx="0">
                  <c:v>Census 2011</c:v>
                </c:pt>
              </c:strCache>
            </c:strRef>
          </c:tx>
          <c:spPr>
            <a:ln w="28575" cap="rnd">
              <a:solidFill>
                <a:srgbClr val="0000CC"/>
              </a:solidFill>
              <a:round/>
            </a:ln>
            <a:effectLst/>
          </c:spPr>
          <c:marker>
            <c:symbol val="none"/>
          </c:marker>
          <c:cat>
            <c:strRef>
              <c:f>Porównanie!$I$27:$I$42</c:f>
              <c:strCache>
                <c:ptCount val="16"/>
                <c:pt idx="0">
                  <c:v>Dolnośląskie</c:v>
                </c:pt>
                <c:pt idx="1">
                  <c:v>Kujawsko-pomorskie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Warmińsko-mazurskie</c:v>
                </c:pt>
                <c:pt idx="14">
                  <c:v>Wielkopolskie</c:v>
                </c:pt>
                <c:pt idx="15">
                  <c:v>Zachodniopomorskie</c:v>
                </c:pt>
              </c:strCache>
            </c:strRef>
          </c:cat>
          <c:val>
            <c:numRef>
              <c:f>Porównanie!$X$8:$X$23</c:f>
              <c:numCache>
                <c:formatCode>#,##0</c:formatCode>
                <c:ptCount val="16"/>
                <c:pt idx="0">
                  <c:v>253.489</c:v>
                </c:pt>
                <c:pt idx="1">
                  <c:v>194.417</c:v>
                </c:pt>
                <c:pt idx="2">
                  <c:v>199.512</c:v>
                </c:pt>
                <c:pt idx="3">
                  <c:v>131.20099999999999</c:v>
                </c:pt>
                <c:pt idx="4">
                  <c:v>216.054</c:v>
                </c:pt>
                <c:pt idx="5">
                  <c:v>283.77499999999998</c:v>
                </c:pt>
                <c:pt idx="6">
                  <c:v>303.30399999999997</c:v>
                </c:pt>
                <c:pt idx="7">
                  <c:v>62.304000000000002</c:v>
                </c:pt>
                <c:pt idx="8">
                  <c:v>154.68700000000001</c:v>
                </c:pt>
                <c:pt idx="9">
                  <c:v>84.239000000000004</c:v>
                </c:pt>
                <c:pt idx="10">
                  <c:v>199.59</c:v>
                </c:pt>
                <c:pt idx="11">
                  <c:v>344.74299999999999</c:v>
                </c:pt>
                <c:pt idx="12">
                  <c:v>106.267</c:v>
                </c:pt>
                <c:pt idx="13">
                  <c:v>144.08199999999999</c:v>
                </c:pt>
                <c:pt idx="14">
                  <c:v>308.63299999999998</c:v>
                </c:pt>
                <c:pt idx="15">
                  <c:v>145.15899999999999</c:v>
                </c:pt>
              </c:numCache>
            </c:numRef>
          </c:val>
          <c:smooth val="0"/>
          <c:extLst>
            <c:ext xmlns:c16="http://schemas.microsoft.com/office/drawing/2014/chart" uri="{C3380CC4-5D6E-409C-BE32-E72D297353CC}">
              <c16:uniqueId val="{00000000-AD4A-43FA-B3DF-4E89DF7299C4}"/>
            </c:ext>
          </c:extLst>
        </c:ser>
        <c:ser>
          <c:idx val="1"/>
          <c:order val="1"/>
          <c:tx>
            <c:strRef>
              <c:f>Porównanie!$Y$6</c:f>
              <c:strCache>
                <c:ptCount val="1"/>
                <c:pt idx="0">
                  <c:v>LFS 2011</c:v>
                </c:pt>
              </c:strCache>
            </c:strRef>
          </c:tx>
          <c:spPr>
            <a:ln w="28575" cap="rnd">
              <a:solidFill>
                <a:srgbClr val="CC3300"/>
              </a:solidFill>
              <a:round/>
            </a:ln>
            <a:effectLst/>
          </c:spPr>
          <c:marker>
            <c:symbol val="none"/>
          </c:marker>
          <c:cat>
            <c:strRef>
              <c:f>Porównanie!$I$27:$I$42</c:f>
              <c:strCache>
                <c:ptCount val="16"/>
                <c:pt idx="0">
                  <c:v>Dolnośląskie</c:v>
                </c:pt>
                <c:pt idx="1">
                  <c:v>Kujawsko-pomorskie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Warmińsko-mazurskie</c:v>
                </c:pt>
                <c:pt idx="14">
                  <c:v>Wielkopolskie</c:v>
                </c:pt>
                <c:pt idx="15">
                  <c:v>Zachodniopomorskie</c:v>
                </c:pt>
              </c:strCache>
            </c:strRef>
          </c:cat>
          <c:val>
            <c:numRef>
              <c:f>Porównanie!$Y$8:$Y$23</c:f>
              <c:numCache>
                <c:formatCode>General</c:formatCode>
                <c:ptCount val="16"/>
                <c:pt idx="0">
                  <c:v>258</c:v>
                </c:pt>
                <c:pt idx="1">
                  <c:v>190.25</c:v>
                </c:pt>
                <c:pt idx="2">
                  <c:v>252.25</c:v>
                </c:pt>
                <c:pt idx="3">
                  <c:v>139</c:v>
                </c:pt>
                <c:pt idx="4">
                  <c:v>256.5</c:v>
                </c:pt>
                <c:pt idx="5">
                  <c:v>345</c:v>
                </c:pt>
                <c:pt idx="6">
                  <c:v>319.75</c:v>
                </c:pt>
                <c:pt idx="7">
                  <c:v>68.5</c:v>
                </c:pt>
                <c:pt idx="8">
                  <c:v>181.75</c:v>
                </c:pt>
                <c:pt idx="9">
                  <c:v>89.75</c:v>
                </c:pt>
                <c:pt idx="10">
                  <c:v>168.75</c:v>
                </c:pt>
                <c:pt idx="11">
                  <c:v>319.75</c:v>
                </c:pt>
                <c:pt idx="12">
                  <c:v>126.75</c:v>
                </c:pt>
                <c:pt idx="13">
                  <c:v>154.5</c:v>
                </c:pt>
                <c:pt idx="14">
                  <c:v>326.75</c:v>
                </c:pt>
                <c:pt idx="15">
                  <c:v>144.25</c:v>
                </c:pt>
              </c:numCache>
            </c:numRef>
          </c:val>
          <c:smooth val="0"/>
          <c:extLst>
            <c:ext xmlns:c16="http://schemas.microsoft.com/office/drawing/2014/chart" uri="{C3380CC4-5D6E-409C-BE32-E72D297353CC}">
              <c16:uniqueId val="{00000001-AD4A-43FA-B3DF-4E89DF7299C4}"/>
            </c:ext>
          </c:extLst>
        </c:ser>
        <c:ser>
          <c:idx val="2"/>
          <c:order val="2"/>
          <c:tx>
            <c:strRef>
              <c:f>Porównanie!$Z$6</c:f>
              <c:strCache>
                <c:ptCount val="1"/>
                <c:pt idx="0">
                  <c:v>LFS 2009</c:v>
                </c:pt>
              </c:strCache>
            </c:strRef>
          </c:tx>
          <c:spPr>
            <a:ln w="28575" cap="rnd">
              <a:solidFill>
                <a:srgbClr val="FF9900"/>
              </a:solidFill>
              <a:round/>
            </a:ln>
            <a:effectLst/>
          </c:spPr>
          <c:marker>
            <c:symbol val="none"/>
          </c:marker>
          <c:cat>
            <c:strRef>
              <c:f>Porównanie!$I$27:$I$42</c:f>
              <c:strCache>
                <c:ptCount val="16"/>
                <c:pt idx="0">
                  <c:v>Dolnośląskie</c:v>
                </c:pt>
                <c:pt idx="1">
                  <c:v>Kujawsko-pomorskie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Warmińsko-mazurskie</c:v>
                </c:pt>
                <c:pt idx="14">
                  <c:v>Wielkopolskie</c:v>
                </c:pt>
                <c:pt idx="15">
                  <c:v>Zachodniopomorskie</c:v>
                </c:pt>
              </c:strCache>
            </c:strRef>
          </c:cat>
          <c:val>
            <c:numRef>
              <c:f>Porównanie!$Z$8:$Z$23</c:f>
              <c:numCache>
                <c:formatCode>0.00</c:formatCode>
                <c:ptCount val="16"/>
                <c:pt idx="0">
                  <c:v>298.25</c:v>
                </c:pt>
                <c:pt idx="1">
                  <c:v>197.5</c:v>
                </c:pt>
                <c:pt idx="2">
                  <c:v>277.5</c:v>
                </c:pt>
                <c:pt idx="3">
                  <c:v>129.25</c:v>
                </c:pt>
                <c:pt idx="4">
                  <c:v>277.25</c:v>
                </c:pt>
                <c:pt idx="5">
                  <c:v>383.5</c:v>
                </c:pt>
                <c:pt idx="6">
                  <c:v>348.75</c:v>
                </c:pt>
                <c:pt idx="7">
                  <c:v>72.25</c:v>
                </c:pt>
                <c:pt idx="8">
                  <c:v>192.5</c:v>
                </c:pt>
                <c:pt idx="9">
                  <c:v>96.75</c:v>
                </c:pt>
                <c:pt idx="10">
                  <c:v>180.25</c:v>
                </c:pt>
                <c:pt idx="11">
                  <c:v>312</c:v>
                </c:pt>
                <c:pt idx="12">
                  <c:v>121.75</c:v>
                </c:pt>
                <c:pt idx="13">
                  <c:v>156.75</c:v>
                </c:pt>
                <c:pt idx="14">
                  <c:v>310.5</c:v>
                </c:pt>
                <c:pt idx="15">
                  <c:v>151.5</c:v>
                </c:pt>
              </c:numCache>
            </c:numRef>
          </c:val>
          <c:smooth val="0"/>
          <c:extLst>
            <c:ext xmlns:c16="http://schemas.microsoft.com/office/drawing/2014/chart" uri="{C3380CC4-5D6E-409C-BE32-E72D297353CC}">
              <c16:uniqueId val="{00000002-AD4A-43FA-B3DF-4E89DF7299C4}"/>
            </c:ext>
          </c:extLst>
        </c:ser>
        <c:ser>
          <c:idx val="3"/>
          <c:order val="3"/>
          <c:tx>
            <c:strRef>
              <c:f>Porównanie!$AA$6</c:f>
              <c:strCache>
                <c:ptCount val="1"/>
                <c:pt idx="0">
                  <c:v>EHIS 2009</c:v>
                </c:pt>
              </c:strCache>
            </c:strRef>
          </c:tx>
          <c:spPr>
            <a:ln w="28575" cap="rnd">
              <a:solidFill>
                <a:srgbClr val="006600"/>
              </a:solidFill>
              <a:round/>
            </a:ln>
            <a:effectLst/>
          </c:spPr>
          <c:marker>
            <c:symbol val="none"/>
          </c:marker>
          <c:cat>
            <c:strRef>
              <c:f>Porównanie!$I$27:$I$42</c:f>
              <c:strCache>
                <c:ptCount val="16"/>
                <c:pt idx="0">
                  <c:v>Dolnośląskie</c:v>
                </c:pt>
                <c:pt idx="1">
                  <c:v>Kujawsko-pomorskie</c:v>
                </c:pt>
                <c:pt idx="2">
                  <c:v>Lubelskie</c:v>
                </c:pt>
                <c:pt idx="3">
                  <c:v>Lubuskie</c:v>
                </c:pt>
                <c:pt idx="4">
                  <c:v>Łódzkie</c:v>
                </c:pt>
                <c:pt idx="5">
                  <c:v>Małopolskie</c:v>
                </c:pt>
                <c:pt idx="6">
                  <c:v>Mazowieckie</c:v>
                </c:pt>
                <c:pt idx="7">
                  <c:v>Opolskie</c:v>
                </c:pt>
                <c:pt idx="8">
                  <c:v>Podkarpackie</c:v>
                </c:pt>
                <c:pt idx="9">
                  <c:v>Podlaskie</c:v>
                </c:pt>
                <c:pt idx="10">
                  <c:v>Pomorskie</c:v>
                </c:pt>
                <c:pt idx="11">
                  <c:v>Śląskie</c:v>
                </c:pt>
                <c:pt idx="12">
                  <c:v>Świętokrzyskie</c:v>
                </c:pt>
                <c:pt idx="13">
                  <c:v>Warmińsko-mazurskie</c:v>
                </c:pt>
                <c:pt idx="14">
                  <c:v>Wielkopolskie</c:v>
                </c:pt>
                <c:pt idx="15">
                  <c:v>Zachodniopomorskie</c:v>
                </c:pt>
              </c:strCache>
            </c:strRef>
          </c:cat>
          <c:val>
            <c:numRef>
              <c:f>Porównanie!$AA$8:$AA$23</c:f>
              <c:numCache>
                <c:formatCode>General</c:formatCode>
                <c:ptCount val="16"/>
                <c:pt idx="0">
                  <c:v>309.60000000000002</c:v>
                </c:pt>
                <c:pt idx="1">
                  <c:v>213.9</c:v>
                </c:pt>
                <c:pt idx="2">
                  <c:v>231.2</c:v>
                </c:pt>
                <c:pt idx="3">
                  <c:v>145</c:v>
                </c:pt>
                <c:pt idx="4">
                  <c:v>279</c:v>
                </c:pt>
                <c:pt idx="5">
                  <c:v>330.5</c:v>
                </c:pt>
                <c:pt idx="6">
                  <c:v>369.79999999999995</c:v>
                </c:pt>
                <c:pt idx="7">
                  <c:v>82.3</c:v>
                </c:pt>
                <c:pt idx="8">
                  <c:v>204.2</c:v>
                </c:pt>
                <c:pt idx="9">
                  <c:v>114.1</c:v>
                </c:pt>
                <c:pt idx="10">
                  <c:v>237.5</c:v>
                </c:pt>
                <c:pt idx="11">
                  <c:v>431</c:v>
                </c:pt>
                <c:pt idx="12">
                  <c:v>134.80000000000001</c:v>
                </c:pt>
                <c:pt idx="13">
                  <c:v>164.7</c:v>
                </c:pt>
                <c:pt idx="14">
                  <c:v>358.5</c:v>
                </c:pt>
                <c:pt idx="15">
                  <c:v>195.3</c:v>
                </c:pt>
              </c:numCache>
            </c:numRef>
          </c:val>
          <c:smooth val="0"/>
          <c:extLst>
            <c:ext xmlns:c16="http://schemas.microsoft.com/office/drawing/2014/chart" uri="{C3380CC4-5D6E-409C-BE32-E72D297353CC}">
              <c16:uniqueId val="{00000003-AD4A-43FA-B3DF-4E89DF7299C4}"/>
            </c:ext>
          </c:extLst>
        </c:ser>
        <c:dLbls>
          <c:showLegendKey val="0"/>
          <c:showVal val="0"/>
          <c:showCatName val="0"/>
          <c:showSerName val="0"/>
          <c:showPercent val="0"/>
          <c:showBubbleSize val="0"/>
        </c:dLbls>
        <c:smooth val="0"/>
        <c:axId val="750227872"/>
        <c:axId val="750227312"/>
      </c:lineChart>
      <c:catAx>
        <c:axId val="75022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pl-PL"/>
          </a:p>
        </c:txPr>
        <c:crossAx val="750227312"/>
        <c:crosses val="autoZero"/>
        <c:auto val="1"/>
        <c:lblAlgn val="ctr"/>
        <c:lblOffset val="100"/>
        <c:noMultiLvlLbl val="0"/>
      </c:catAx>
      <c:valAx>
        <c:axId val="75022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750227872"/>
        <c:crosses val="autoZero"/>
        <c:crossBetween val="between"/>
      </c:valAx>
      <c:spPr>
        <a:noFill/>
        <a:ln>
          <a:noFill/>
        </a:ln>
        <a:effectLst/>
      </c:spPr>
    </c:plotArea>
    <c:legend>
      <c:legendPos val="b"/>
      <c:layout>
        <c:manualLayout>
          <c:xMode val="edge"/>
          <c:yMode val="edge"/>
          <c:x val="0.17027442239079796"/>
          <c:y val="0.1511901752331786"/>
          <c:w val="0.38685856898551019"/>
          <c:h val="3.520433029327742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a:t>Percentage</a:t>
            </a:r>
            <a:r>
              <a:rPr lang="pl-PL" baseline="0"/>
              <a:t> of disabled population: 2011  census and estimates  based on  demographic analysis of 2002  census, Total</a:t>
            </a:r>
          </a:p>
        </c:rich>
      </c:tx>
      <c:layout>
        <c:manualLayout>
          <c:xMode val="edge"/>
          <c:yMode val="edge"/>
          <c:x val="9.9761379833988056E-2"/>
          <c:y val="4.9110522557549146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7.6757633641099568E-2"/>
          <c:y val="6.9577220588972824E-2"/>
          <c:w val="0.92300830278093071"/>
          <c:h val="0.86659201520564511"/>
        </c:manualLayout>
      </c:layout>
      <c:lineChart>
        <c:grouping val="standard"/>
        <c:varyColors val="0"/>
        <c:ser>
          <c:idx val="0"/>
          <c:order val="0"/>
          <c:tx>
            <c:v>Total</c:v>
          </c:tx>
          <c:spPr>
            <a:ln w="15875" cap="rnd">
              <a:solidFill>
                <a:schemeClr val="tx1"/>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'NSP2011'!$D$38:$D$52</c:f>
              <c:numCache>
                <c:formatCode>0.0000</c:formatCode>
                <c:ptCount val="15"/>
                <c:pt idx="0">
                  <c:v>2.8997755567786481E-2</c:v>
                </c:pt>
                <c:pt idx="1">
                  <c:v>3.2844095125225035E-2</c:v>
                </c:pt>
                <c:pt idx="2">
                  <c:v>3.0237694684459793E-2</c:v>
                </c:pt>
                <c:pt idx="3">
                  <c:v>3.1693219365957932E-2</c:v>
                </c:pt>
                <c:pt idx="4">
                  <c:v>3.7535798672293473E-2</c:v>
                </c:pt>
                <c:pt idx="5">
                  <c:v>4.7278730879714161E-2</c:v>
                </c:pt>
                <c:pt idx="6">
                  <c:v>6.6385487741595278E-2</c:v>
                </c:pt>
                <c:pt idx="7">
                  <c:v>9.9074445696264168E-2</c:v>
                </c:pt>
                <c:pt idx="8">
                  <c:v>0.15577264550313435</c:v>
                </c:pt>
                <c:pt idx="9">
                  <c:v>0.22117292401509639</c:v>
                </c:pt>
                <c:pt idx="10">
                  <c:v>0.250398681926713</c:v>
                </c:pt>
                <c:pt idx="11">
                  <c:v>0.29031475809268664</c:v>
                </c:pt>
                <c:pt idx="12">
                  <c:v>0.34359518885615581</c:v>
                </c:pt>
                <c:pt idx="13">
                  <c:v>0.39729909563424048</c:v>
                </c:pt>
                <c:pt idx="14">
                  <c:v>0.44094132975404249</c:v>
                </c:pt>
              </c:numCache>
            </c:numRef>
          </c:val>
          <c:smooth val="1"/>
          <c:extLst>
            <c:ext xmlns:c16="http://schemas.microsoft.com/office/drawing/2014/chart" uri="{C3380CC4-5D6E-409C-BE32-E72D297353CC}">
              <c16:uniqueId val="{00000000-40A2-42C2-BB34-414DBDCF9E71}"/>
            </c:ext>
          </c:extLst>
        </c:ser>
        <c:ser>
          <c:idx val="1"/>
          <c:order val="1"/>
          <c:tx>
            <c:v>Total Estimates</c:v>
          </c:tx>
          <c:spPr>
            <a:ln w="15875" cap="rnd">
              <a:solidFill>
                <a:schemeClr val="tx1"/>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'NSP2011'!$J$38:$J$52</c:f>
              <c:numCache>
                <c:formatCode>0.0000</c:formatCode>
                <c:ptCount val="15"/>
                <c:pt idx="0">
                  <c:v>2.0729377922981143E-2</c:v>
                </c:pt>
                <c:pt idx="1">
                  <c:v>2.9069303958155358E-2</c:v>
                </c:pt>
                <c:pt idx="2">
                  <c:v>3.046213325994316E-2</c:v>
                </c:pt>
                <c:pt idx="3">
                  <c:v>3.2096741584438621E-2</c:v>
                </c:pt>
                <c:pt idx="4">
                  <c:v>3.2490419429574216E-2</c:v>
                </c:pt>
                <c:pt idx="5">
                  <c:v>3.4787627613904637E-2</c:v>
                </c:pt>
                <c:pt idx="6">
                  <c:v>4.4717035204566762E-2</c:v>
                </c:pt>
                <c:pt idx="7">
                  <c:v>6.4579083805563223E-2</c:v>
                </c:pt>
                <c:pt idx="8">
                  <c:v>0.10466150517756202</c:v>
                </c:pt>
                <c:pt idx="9">
                  <c:v>0.17562797023150659</c:v>
                </c:pt>
                <c:pt idx="10">
                  <c:v>0.27805624096931303</c:v>
                </c:pt>
                <c:pt idx="11">
                  <c:v>0.35380587612951431</c:v>
                </c:pt>
                <c:pt idx="12">
                  <c:v>0.27719191272470428</c:v>
                </c:pt>
                <c:pt idx="13">
                  <c:v>0.36972745639335114</c:v>
                </c:pt>
                <c:pt idx="14">
                  <c:v>0.46776175373761297</c:v>
                </c:pt>
              </c:numCache>
            </c:numRef>
          </c:val>
          <c:smooth val="1"/>
          <c:extLst>
            <c:ext xmlns:c16="http://schemas.microsoft.com/office/drawing/2014/chart" uri="{C3380CC4-5D6E-409C-BE32-E72D297353CC}">
              <c16:uniqueId val="{00000001-40A2-42C2-BB34-414DBDCF9E71}"/>
            </c:ext>
          </c:extLst>
        </c:ser>
        <c:ser>
          <c:idx val="2"/>
          <c:order val="2"/>
          <c:tx>
            <c:v>Biologically and Legally</c:v>
          </c:tx>
          <c:spPr>
            <a:ln w="15875" cap="rnd">
              <a:solidFill>
                <a:srgbClr val="FF000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'NSP2011'!$F$38:$F$52</c:f>
              <c:numCache>
                <c:formatCode>0.0000</c:formatCode>
                <c:ptCount val="15"/>
                <c:pt idx="0">
                  <c:v>1.8273176034470637E-2</c:v>
                </c:pt>
                <c:pt idx="1">
                  <c:v>2.1479565995757576E-2</c:v>
                </c:pt>
                <c:pt idx="2">
                  <c:v>1.9919409483340318E-2</c:v>
                </c:pt>
                <c:pt idx="3">
                  <c:v>2.0669504210057452E-2</c:v>
                </c:pt>
                <c:pt idx="4">
                  <c:v>2.3483481640977265E-2</c:v>
                </c:pt>
                <c:pt idx="5">
                  <c:v>2.85285382161975E-2</c:v>
                </c:pt>
                <c:pt idx="6">
                  <c:v>3.866364160015047E-2</c:v>
                </c:pt>
                <c:pt idx="7">
                  <c:v>5.8904614732673104E-2</c:v>
                </c:pt>
                <c:pt idx="8">
                  <c:v>9.5769038743917012E-2</c:v>
                </c:pt>
                <c:pt idx="9">
                  <c:v>0.13867032021024883</c:v>
                </c:pt>
                <c:pt idx="10">
                  <c:v>0.14423957584690278</c:v>
                </c:pt>
                <c:pt idx="11">
                  <c:v>0.15445678752168779</c:v>
                </c:pt>
                <c:pt idx="12">
                  <c:v>0.18002638254392087</c:v>
                </c:pt>
                <c:pt idx="13">
                  <c:v>0.19939941195323496</c:v>
                </c:pt>
                <c:pt idx="14">
                  <c:v>0.1994542026617637</c:v>
                </c:pt>
              </c:numCache>
            </c:numRef>
          </c:val>
          <c:smooth val="1"/>
          <c:extLst>
            <c:ext xmlns:c16="http://schemas.microsoft.com/office/drawing/2014/chart" uri="{C3380CC4-5D6E-409C-BE32-E72D297353CC}">
              <c16:uniqueId val="{00000002-40A2-42C2-BB34-414DBDCF9E71}"/>
            </c:ext>
          </c:extLst>
        </c:ser>
        <c:ser>
          <c:idx val="3"/>
          <c:order val="3"/>
          <c:tx>
            <c:v>Biologically and Legally Estimates</c:v>
          </c:tx>
          <c:spPr>
            <a:ln w="15875" cap="rnd">
              <a:solidFill>
                <a:srgbClr val="FF000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'NSP2011'!$L$38:$L$52</c:f>
              <c:numCache>
                <c:formatCode>0.0000</c:formatCode>
                <c:ptCount val="15"/>
                <c:pt idx="0">
                  <c:v>8.1339778831938658E-3</c:v>
                </c:pt>
                <c:pt idx="1">
                  <c:v>1.2078035291147265E-2</c:v>
                </c:pt>
                <c:pt idx="2">
                  <c:v>1.2322894442123179E-2</c:v>
                </c:pt>
                <c:pt idx="3">
                  <c:v>1.6296205286202164E-2</c:v>
                </c:pt>
                <c:pt idx="4">
                  <c:v>1.8423584956391174E-2</c:v>
                </c:pt>
                <c:pt idx="5">
                  <c:v>1.9442065000806828E-2</c:v>
                </c:pt>
                <c:pt idx="6">
                  <c:v>2.431914200547065E-2</c:v>
                </c:pt>
                <c:pt idx="7">
                  <c:v>3.425577024224695E-2</c:v>
                </c:pt>
                <c:pt idx="8">
                  <c:v>5.4458565193923433E-2</c:v>
                </c:pt>
                <c:pt idx="9">
                  <c:v>9.0874649670951838E-2</c:v>
                </c:pt>
                <c:pt idx="10">
                  <c:v>0.1450531092058793</c:v>
                </c:pt>
                <c:pt idx="11">
                  <c:v>0.18710395156494158</c:v>
                </c:pt>
                <c:pt idx="12">
                  <c:v>0.14448931699488579</c:v>
                </c:pt>
                <c:pt idx="13">
                  <c:v>0.19364518861224159</c:v>
                </c:pt>
                <c:pt idx="14">
                  <c:v>0.24607538874451582</c:v>
                </c:pt>
              </c:numCache>
            </c:numRef>
          </c:val>
          <c:smooth val="1"/>
          <c:extLst>
            <c:ext xmlns:c16="http://schemas.microsoft.com/office/drawing/2014/chart" uri="{C3380CC4-5D6E-409C-BE32-E72D297353CC}">
              <c16:uniqueId val="{00000003-40A2-42C2-BB34-414DBDCF9E71}"/>
            </c:ext>
          </c:extLst>
        </c:ser>
        <c:ser>
          <c:idx val="4"/>
          <c:order val="4"/>
          <c:tx>
            <c:v>Legally</c:v>
          </c:tx>
          <c:spPr>
            <a:ln w="15875" cap="rnd">
              <a:solidFill>
                <a:srgbClr val="0000CC"/>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'NSP2011'!$G$38:$G$52</c:f>
              <c:numCache>
                <c:formatCode>0.0000</c:formatCode>
                <c:ptCount val="15"/>
                <c:pt idx="0">
                  <c:v>4.0082575901759371E-3</c:v>
                </c:pt>
                <c:pt idx="1">
                  <c:v>3.7121203256870535E-3</c:v>
                </c:pt>
                <c:pt idx="2">
                  <c:v>3.6642330299589557E-3</c:v>
                </c:pt>
                <c:pt idx="3">
                  <c:v>4.2167969743218047E-3</c:v>
                </c:pt>
                <c:pt idx="4">
                  <c:v>5.1813405272606774E-3</c:v>
                </c:pt>
                <c:pt idx="5">
                  <c:v>6.0243641387062617E-3</c:v>
                </c:pt>
                <c:pt idx="6">
                  <c:v>8.6763542686521047E-3</c:v>
                </c:pt>
                <c:pt idx="7">
                  <c:v>1.2529108204082382E-2</c:v>
                </c:pt>
                <c:pt idx="8">
                  <c:v>1.9575052587165343E-2</c:v>
                </c:pt>
                <c:pt idx="9">
                  <c:v>2.7210234702711163E-2</c:v>
                </c:pt>
                <c:pt idx="10">
                  <c:v>2.824107114012752E-2</c:v>
                </c:pt>
                <c:pt idx="11">
                  <c:v>2.8339920263977622E-2</c:v>
                </c:pt>
                <c:pt idx="12">
                  <c:v>2.8557361271048385E-2</c:v>
                </c:pt>
                <c:pt idx="13">
                  <c:v>2.6128541170240931E-2</c:v>
                </c:pt>
                <c:pt idx="14">
                  <c:v>2.0328650724576389E-2</c:v>
                </c:pt>
              </c:numCache>
            </c:numRef>
          </c:val>
          <c:smooth val="1"/>
          <c:extLst>
            <c:ext xmlns:c16="http://schemas.microsoft.com/office/drawing/2014/chart" uri="{C3380CC4-5D6E-409C-BE32-E72D297353CC}">
              <c16:uniqueId val="{00000004-40A2-42C2-BB34-414DBDCF9E71}"/>
            </c:ext>
          </c:extLst>
        </c:ser>
        <c:ser>
          <c:idx val="5"/>
          <c:order val="5"/>
          <c:tx>
            <c:v>Legally Estimates</c:v>
          </c:tx>
          <c:spPr>
            <a:ln w="15875" cap="rnd">
              <a:solidFill>
                <a:srgbClr val="0000CC"/>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'NSP2011'!$M$38:$M$52</c:f>
              <c:numCache>
                <c:formatCode>0.0000</c:formatCode>
                <c:ptCount val="15"/>
                <c:pt idx="0">
                  <c:v>6.1053324085506237E-3</c:v>
                </c:pt>
                <c:pt idx="1">
                  <c:v>7.6438779621674632E-3</c:v>
                </c:pt>
                <c:pt idx="2">
                  <c:v>7.3924717775756708E-3</c:v>
                </c:pt>
                <c:pt idx="3">
                  <c:v>8.4938653296402784E-3</c:v>
                </c:pt>
                <c:pt idx="4">
                  <c:v>9.9997232942507178E-3</c:v>
                </c:pt>
                <c:pt idx="5">
                  <c:v>1.1327395688962308E-2</c:v>
                </c:pt>
                <c:pt idx="6">
                  <c:v>1.5045547656934225E-2</c:v>
                </c:pt>
                <c:pt idx="7">
                  <c:v>2.2398127474781537E-2</c:v>
                </c:pt>
                <c:pt idx="8">
                  <c:v>3.8116660354877645E-2</c:v>
                </c:pt>
                <c:pt idx="9">
                  <c:v>6.7226101320396053E-2</c:v>
                </c:pt>
                <c:pt idx="10">
                  <c:v>0.11034923003484969</c:v>
                </c:pt>
                <c:pt idx="11">
                  <c:v>0.13559913489827669</c:v>
                </c:pt>
                <c:pt idx="12">
                  <c:v>8.8516424887740544E-2</c:v>
                </c:pt>
                <c:pt idx="13">
                  <c:v>9.2904400865902598E-2</c:v>
                </c:pt>
                <c:pt idx="14">
                  <c:v>8.2528441443687706E-2</c:v>
                </c:pt>
              </c:numCache>
            </c:numRef>
          </c:val>
          <c:smooth val="1"/>
          <c:extLst>
            <c:ext xmlns:c16="http://schemas.microsoft.com/office/drawing/2014/chart" uri="{C3380CC4-5D6E-409C-BE32-E72D297353CC}">
              <c16:uniqueId val="{00000005-40A2-42C2-BB34-414DBDCF9E71}"/>
            </c:ext>
          </c:extLst>
        </c:ser>
        <c:ser>
          <c:idx val="6"/>
          <c:order val="6"/>
          <c:tx>
            <c:v>Biologically</c:v>
          </c:tx>
          <c:spPr>
            <a:ln w="15875" cap="rnd">
              <a:solidFill>
                <a:srgbClr val="00B05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'NSP2011'!$H$38:$H$52</c:f>
              <c:numCache>
                <c:formatCode>0.0000</c:formatCode>
                <c:ptCount val="15"/>
                <c:pt idx="0">
                  <c:v>6.7164934047299393E-3</c:v>
                </c:pt>
                <c:pt idx="1">
                  <c:v>7.6528266941694265E-3</c:v>
                </c:pt>
                <c:pt idx="2">
                  <c:v>6.654405452401359E-3</c:v>
                </c:pt>
                <c:pt idx="3">
                  <c:v>6.8066118396263118E-3</c:v>
                </c:pt>
                <c:pt idx="4">
                  <c:v>8.8712960637278675E-3</c:v>
                </c:pt>
                <c:pt idx="5">
                  <c:v>1.2725828524810402E-2</c:v>
                </c:pt>
                <c:pt idx="6">
                  <c:v>1.9045491872792707E-2</c:v>
                </c:pt>
                <c:pt idx="7">
                  <c:v>2.7641130223432842E-2</c:v>
                </c:pt>
                <c:pt idx="8">
                  <c:v>4.0428211974782802E-2</c:v>
                </c:pt>
                <c:pt idx="9">
                  <c:v>5.529202434148129E-2</c:v>
                </c:pt>
                <c:pt idx="10">
                  <c:v>7.7918034939682704E-2</c:v>
                </c:pt>
                <c:pt idx="11">
                  <c:v>0.10751805030702122</c:v>
                </c:pt>
                <c:pt idx="12">
                  <c:v>0.13501144504118659</c:v>
                </c:pt>
                <c:pt idx="13">
                  <c:v>0.17177114251076461</c:v>
                </c:pt>
                <c:pt idx="14">
                  <c:v>0.22115921834342051</c:v>
                </c:pt>
              </c:numCache>
            </c:numRef>
          </c:val>
          <c:smooth val="1"/>
          <c:extLst>
            <c:ext xmlns:c16="http://schemas.microsoft.com/office/drawing/2014/chart" uri="{C3380CC4-5D6E-409C-BE32-E72D297353CC}">
              <c16:uniqueId val="{00000006-40A2-42C2-BB34-414DBDCF9E71}"/>
            </c:ext>
          </c:extLst>
        </c:ser>
        <c:ser>
          <c:idx val="7"/>
          <c:order val="7"/>
          <c:tx>
            <c:v>Biologically Estimates</c:v>
          </c:tx>
          <c:spPr>
            <a:ln w="15875" cap="rnd">
              <a:solidFill>
                <a:srgbClr val="00B05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'NSP2011'!$N$38:$N$52</c:f>
              <c:numCache>
                <c:formatCode>0.0000</c:formatCode>
                <c:ptCount val="15"/>
                <c:pt idx="0">
                  <c:v>6.7098427778810588E-3</c:v>
                </c:pt>
                <c:pt idx="1">
                  <c:v>9.3473907048406291E-3</c:v>
                </c:pt>
                <c:pt idx="2">
                  <c:v>1.074676704024431E-2</c:v>
                </c:pt>
                <c:pt idx="3">
                  <c:v>7.3066709685961758E-3</c:v>
                </c:pt>
                <c:pt idx="4">
                  <c:v>4.0671111789323247E-3</c:v>
                </c:pt>
                <c:pt idx="5">
                  <c:v>4.0181669241355052E-3</c:v>
                </c:pt>
                <c:pt idx="6">
                  <c:v>5.3523455421618836E-3</c:v>
                </c:pt>
                <c:pt idx="7">
                  <c:v>7.9251860885347393E-3</c:v>
                </c:pt>
                <c:pt idx="8">
                  <c:v>1.2086279628760969E-2</c:v>
                </c:pt>
                <c:pt idx="9">
                  <c:v>1.7527219240158706E-2</c:v>
                </c:pt>
                <c:pt idx="10">
                  <c:v>2.2653901728584083E-2</c:v>
                </c:pt>
                <c:pt idx="11">
                  <c:v>3.1102789666296017E-2</c:v>
                </c:pt>
                <c:pt idx="12">
                  <c:v>4.4186170842077967E-2</c:v>
                </c:pt>
                <c:pt idx="13">
                  <c:v>8.3177866915207038E-2</c:v>
                </c:pt>
                <c:pt idx="14">
                  <c:v>0.13915792354940942</c:v>
                </c:pt>
              </c:numCache>
            </c:numRef>
          </c:val>
          <c:smooth val="1"/>
          <c:extLst>
            <c:ext xmlns:c16="http://schemas.microsoft.com/office/drawing/2014/chart" uri="{C3380CC4-5D6E-409C-BE32-E72D297353CC}">
              <c16:uniqueId val="{00000007-40A2-42C2-BB34-414DBDCF9E71}"/>
            </c:ext>
          </c:extLst>
        </c:ser>
        <c:dLbls>
          <c:showLegendKey val="0"/>
          <c:showVal val="0"/>
          <c:showCatName val="0"/>
          <c:showSerName val="0"/>
          <c:showPercent val="0"/>
          <c:showBubbleSize val="0"/>
        </c:dLbls>
        <c:smooth val="0"/>
        <c:axId val="141399584"/>
        <c:axId val="141400144"/>
      </c:lineChart>
      <c:catAx>
        <c:axId val="14139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400144"/>
        <c:crosses val="autoZero"/>
        <c:auto val="1"/>
        <c:lblAlgn val="ctr"/>
        <c:lblOffset val="100"/>
        <c:noMultiLvlLbl val="0"/>
      </c:catAx>
      <c:valAx>
        <c:axId val="1414001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399584"/>
        <c:crosses val="autoZero"/>
        <c:crossBetween val="between"/>
      </c:valAx>
      <c:spPr>
        <a:noFill/>
        <a:ln>
          <a:noFill/>
        </a:ln>
        <a:effectLst/>
      </c:spPr>
    </c:plotArea>
    <c:legend>
      <c:legendPos val="b"/>
      <c:layout>
        <c:manualLayout>
          <c:xMode val="edge"/>
          <c:yMode val="edge"/>
          <c:x val="6.0253166355735403E-2"/>
          <c:y val="0.27118995818297753"/>
          <c:w val="0.65177264731771534"/>
          <c:h val="0.1304139431469996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pl-PL" sz="1200"/>
              <a:t>Percentage</a:t>
            </a:r>
            <a:r>
              <a:rPr lang="pl-PL" sz="1200" baseline="0"/>
              <a:t> of disabled population: 2011  census and estimates  based on  demographic analysis of 2002  census, Males</a:t>
            </a:r>
            <a:endParaRPr lang="pl-PL" sz="1200"/>
          </a:p>
        </c:rich>
      </c:tx>
      <c:layout>
        <c:manualLayout>
          <c:xMode val="edge"/>
          <c:yMode val="edge"/>
          <c:x val="0.10067009257606283"/>
          <c:y val="1.7843910667052077E-3"/>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7748845987095463E-2"/>
          <c:y val="7.5643298178361934E-2"/>
          <c:w val="0.92300830278093071"/>
          <c:h val="0.83158923412140007"/>
        </c:manualLayout>
      </c:layout>
      <c:lineChart>
        <c:grouping val="standard"/>
        <c:varyColors val="0"/>
        <c:ser>
          <c:idx val="0"/>
          <c:order val="0"/>
          <c:tx>
            <c:v>Total</c:v>
          </c:tx>
          <c:spPr>
            <a:ln w="15875" cap="rnd">
              <a:solidFill>
                <a:schemeClr val="tx1"/>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M'!$D$38:$D$52</c:f>
              <c:numCache>
                <c:formatCode>0.0000</c:formatCode>
                <c:ptCount val="15"/>
                <c:pt idx="0">
                  <c:v>3.3791919006893156E-2</c:v>
                </c:pt>
                <c:pt idx="1">
                  <c:v>3.6553860149150678E-2</c:v>
                </c:pt>
                <c:pt idx="2">
                  <c:v>3.4396070923166572E-2</c:v>
                </c:pt>
                <c:pt idx="3">
                  <c:v>3.649180494216106E-2</c:v>
                </c:pt>
                <c:pt idx="4">
                  <c:v>4.1642877038818374E-2</c:v>
                </c:pt>
                <c:pt idx="5">
                  <c:v>5.0069702437816228E-2</c:v>
                </c:pt>
                <c:pt idx="6">
                  <c:v>6.946958895078946E-2</c:v>
                </c:pt>
                <c:pt idx="7">
                  <c:v>0.1012874104042949</c:v>
                </c:pt>
                <c:pt idx="8">
                  <c:v>0.15732653442539746</c:v>
                </c:pt>
                <c:pt idx="9">
                  <c:v>0.23726339200188984</c:v>
                </c:pt>
                <c:pt idx="10">
                  <c:v>0.28526593117673549</c:v>
                </c:pt>
                <c:pt idx="11">
                  <c:v>0.2922538353977211</c:v>
                </c:pt>
                <c:pt idx="12">
                  <c:v>0.33608292468885803</c:v>
                </c:pt>
                <c:pt idx="13">
                  <c:v>0.38640975540855482</c:v>
                </c:pt>
                <c:pt idx="14">
                  <c:v>0.42838755986782667</c:v>
                </c:pt>
              </c:numCache>
            </c:numRef>
          </c:val>
          <c:smooth val="1"/>
          <c:extLst>
            <c:ext xmlns:c16="http://schemas.microsoft.com/office/drawing/2014/chart" uri="{C3380CC4-5D6E-409C-BE32-E72D297353CC}">
              <c16:uniqueId val="{00000000-D2D4-44CE-B136-990AA046329F}"/>
            </c:ext>
          </c:extLst>
        </c:ser>
        <c:ser>
          <c:idx val="1"/>
          <c:order val="1"/>
          <c:tx>
            <c:v>Total Estimates</c:v>
          </c:tx>
          <c:spPr>
            <a:ln w="15875" cap="rnd">
              <a:solidFill>
                <a:schemeClr val="tx1"/>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M'!$J$38:$J$52</c:f>
              <c:numCache>
                <c:formatCode>0.0000</c:formatCode>
                <c:ptCount val="15"/>
                <c:pt idx="0">
                  <c:v>2.2936258561585508E-2</c:v>
                </c:pt>
                <c:pt idx="1">
                  <c:v>3.2876808663254431E-2</c:v>
                </c:pt>
                <c:pt idx="2">
                  <c:v>3.4290053986412647E-2</c:v>
                </c:pt>
                <c:pt idx="3">
                  <c:v>3.6454514656397173E-2</c:v>
                </c:pt>
                <c:pt idx="4">
                  <c:v>3.7875803405092376E-2</c:v>
                </c:pt>
                <c:pt idx="5">
                  <c:v>4.0354841381981151E-2</c:v>
                </c:pt>
                <c:pt idx="6">
                  <c:v>5.1154726888557114E-2</c:v>
                </c:pt>
                <c:pt idx="7">
                  <c:v>7.2113677815551766E-2</c:v>
                </c:pt>
                <c:pt idx="8">
                  <c:v>0.11292081187446225</c:v>
                </c:pt>
                <c:pt idx="9">
                  <c:v>0.18136397264528017</c:v>
                </c:pt>
                <c:pt idx="10">
                  <c:v>0.28386760943227163</c:v>
                </c:pt>
                <c:pt idx="11">
                  <c:v>0.40335369880020155</c:v>
                </c:pt>
                <c:pt idx="12">
                  <c:v>0.31260869153782306</c:v>
                </c:pt>
                <c:pt idx="13">
                  <c:v>0.37628041527120959</c:v>
                </c:pt>
                <c:pt idx="14">
                  <c:v>0.46540350798846869</c:v>
                </c:pt>
              </c:numCache>
            </c:numRef>
          </c:val>
          <c:smooth val="1"/>
          <c:extLst>
            <c:ext xmlns:c16="http://schemas.microsoft.com/office/drawing/2014/chart" uri="{C3380CC4-5D6E-409C-BE32-E72D297353CC}">
              <c16:uniqueId val="{00000001-D2D4-44CE-B136-990AA046329F}"/>
            </c:ext>
          </c:extLst>
        </c:ser>
        <c:ser>
          <c:idx val="2"/>
          <c:order val="2"/>
          <c:tx>
            <c:v>Biologically and Legally</c:v>
          </c:tx>
          <c:spPr>
            <a:ln w="15875" cap="rnd">
              <a:solidFill>
                <a:srgbClr val="FF000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M'!$F$38:$F$52</c:f>
              <c:numCache>
                <c:formatCode>0.0000</c:formatCode>
                <c:ptCount val="15"/>
                <c:pt idx="0">
                  <c:v>2.1545214666630119E-2</c:v>
                </c:pt>
                <c:pt idx="1">
                  <c:v>2.4094640981423245E-2</c:v>
                </c:pt>
                <c:pt idx="2">
                  <c:v>2.254432697910597E-2</c:v>
                </c:pt>
                <c:pt idx="3">
                  <c:v>2.4065734414410931E-2</c:v>
                </c:pt>
                <c:pt idx="4">
                  <c:v>2.6378443509244238E-2</c:v>
                </c:pt>
                <c:pt idx="5">
                  <c:v>3.1215369918267701E-2</c:v>
                </c:pt>
                <c:pt idx="6">
                  <c:v>4.1226447054201427E-2</c:v>
                </c:pt>
                <c:pt idx="7">
                  <c:v>6.0884784298721545E-2</c:v>
                </c:pt>
                <c:pt idx="8">
                  <c:v>9.9249275629066311E-2</c:v>
                </c:pt>
                <c:pt idx="9">
                  <c:v>0.15631720488189227</c:v>
                </c:pt>
                <c:pt idx="10">
                  <c:v>0.18127750824339439</c:v>
                </c:pt>
                <c:pt idx="11">
                  <c:v>0.16492458125489651</c:v>
                </c:pt>
                <c:pt idx="12">
                  <c:v>0.1873185884737473</c:v>
                </c:pt>
                <c:pt idx="13">
                  <c:v>0.20873372725346642</c:v>
                </c:pt>
                <c:pt idx="14">
                  <c:v>0.21225449550140466</c:v>
                </c:pt>
              </c:numCache>
            </c:numRef>
          </c:val>
          <c:smooth val="0"/>
          <c:extLst>
            <c:ext xmlns:c16="http://schemas.microsoft.com/office/drawing/2014/chart" uri="{C3380CC4-5D6E-409C-BE32-E72D297353CC}">
              <c16:uniqueId val="{00000002-D2D4-44CE-B136-990AA046329F}"/>
            </c:ext>
          </c:extLst>
        </c:ser>
        <c:ser>
          <c:idx val="3"/>
          <c:order val="3"/>
          <c:tx>
            <c:v>Biologically and Legally Estimates</c:v>
          </c:tx>
          <c:spPr>
            <a:ln w="15875" cap="rnd">
              <a:solidFill>
                <a:srgbClr val="FF000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M'!$L$38:$L$52</c:f>
              <c:numCache>
                <c:formatCode>0.0000</c:formatCode>
                <c:ptCount val="15"/>
                <c:pt idx="0">
                  <c:v>9.0369109759623114E-3</c:v>
                </c:pt>
                <c:pt idx="1">
                  <c:v>1.3793251889024988E-2</c:v>
                </c:pt>
                <c:pt idx="2">
                  <c:v>1.4072468542338566E-2</c:v>
                </c:pt>
                <c:pt idx="3">
                  <c:v>1.8665377398959595E-2</c:v>
                </c:pt>
                <c:pt idx="4">
                  <c:v>2.1539111765431659E-2</c:v>
                </c:pt>
                <c:pt idx="5">
                  <c:v>2.2807567498821603E-2</c:v>
                </c:pt>
                <c:pt idx="6">
                  <c:v>2.8255997622369557E-2</c:v>
                </c:pt>
                <c:pt idx="7">
                  <c:v>3.897713102042235E-2</c:v>
                </c:pt>
                <c:pt idx="8">
                  <c:v>6.0197679802380534E-2</c:v>
                </c:pt>
                <c:pt idx="9">
                  <c:v>9.6339156259029987E-2</c:v>
                </c:pt>
                <c:pt idx="10">
                  <c:v>0.15238830319305541</c:v>
                </c:pt>
                <c:pt idx="11">
                  <c:v>0.221275099113696</c:v>
                </c:pt>
                <c:pt idx="12">
                  <c:v>0.17104030682449303</c:v>
                </c:pt>
                <c:pt idx="13">
                  <c:v>0.20669204374079203</c:v>
                </c:pt>
                <c:pt idx="14">
                  <c:v>0.25861969995134193</c:v>
                </c:pt>
              </c:numCache>
            </c:numRef>
          </c:val>
          <c:smooth val="1"/>
          <c:extLst>
            <c:ext xmlns:c16="http://schemas.microsoft.com/office/drawing/2014/chart" uri="{C3380CC4-5D6E-409C-BE32-E72D297353CC}">
              <c16:uniqueId val="{00000003-D2D4-44CE-B136-990AA046329F}"/>
            </c:ext>
          </c:extLst>
        </c:ser>
        <c:ser>
          <c:idx val="4"/>
          <c:order val="4"/>
          <c:tx>
            <c:v>Legally</c:v>
          </c:tx>
          <c:spPr>
            <a:ln w="15875" cap="rnd">
              <a:solidFill>
                <a:srgbClr val="0000CC"/>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M'!$G$38:$G$52</c:f>
              <c:numCache>
                <c:formatCode>0.0000</c:formatCode>
                <c:ptCount val="15"/>
                <c:pt idx="0">
                  <c:v>4.6141576153990657E-3</c:v>
                </c:pt>
                <c:pt idx="1">
                  <c:v>4.1778878719359158E-3</c:v>
                </c:pt>
                <c:pt idx="2">
                  <c:v>3.9845722689308806E-3</c:v>
                </c:pt>
                <c:pt idx="3">
                  <c:v>4.3989243986586393E-3</c:v>
                </c:pt>
                <c:pt idx="4">
                  <c:v>5.2425407700655274E-3</c:v>
                </c:pt>
                <c:pt idx="5">
                  <c:v>5.7991012985174964E-3</c:v>
                </c:pt>
                <c:pt idx="6">
                  <c:v>8.846426927498088E-3</c:v>
                </c:pt>
                <c:pt idx="7">
                  <c:v>1.242230968671521E-2</c:v>
                </c:pt>
                <c:pt idx="8">
                  <c:v>1.9136917958542835E-2</c:v>
                </c:pt>
                <c:pt idx="9">
                  <c:v>2.8647194986164706E-2</c:v>
                </c:pt>
                <c:pt idx="10">
                  <c:v>3.3767049663727615E-2</c:v>
                </c:pt>
                <c:pt idx="11">
                  <c:v>2.9456780084030004E-2</c:v>
                </c:pt>
                <c:pt idx="12">
                  <c:v>2.9607829817858696E-2</c:v>
                </c:pt>
                <c:pt idx="13">
                  <c:v>2.8402269356623273E-2</c:v>
                </c:pt>
                <c:pt idx="14">
                  <c:v>2.5496578097347872E-2</c:v>
                </c:pt>
              </c:numCache>
            </c:numRef>
          </c:val>
          <c:smooth val="1"/>
          <c:extLst>
            <c:ext xmlns:c16="http://schemas.microsoft.com/office/drawing/2014/chart" uri="{C3380CC4-5D6E-409C-BE32-E72D297353CC}">
              <c16:uniqueId val="{00000004-D2D4-44CE-B136-990AA046329F}"/>
            </c:ext>
          </c:extLst>
        </c:ser>
        <c:ser>
          <c:idx val="5"/>
          <c:order val="5"/>
          <c:tx>
            <c:v>Legally Estimates</c:v>
          </c:tx>
          <c:spPr>
            <a:ln w="15875" cap="rnd">
              <a:solidFill>
                <a:srgbClr val="0000CC"/>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M'!$M$38:$M$52</c:f>
              <c:numCache>
                <c:formatCode>0.0000</c:formatCode>
                <c:ptCount val="15"/>
                <c:pt idx="0">
                  <c:v>6.6513007184485192E-3</c:v>
                </c:pt>
                <c:pt idx="1">
                  <c:v>8.362429580195941E-3</c:v>
                </c:pt>
                <c:pt idx="2">
                  <c:v>7.9605615108606712E-3</c:v>
                </c:pt>
                <c:pt idx="3">
                  <c:v>9.1931634375809462E-3</c:v>
                </c:pt>
                <c:pt idx="4">
                  <c:v>1.1111692991719218E-2</c:v>
                </c:pt>
                <c:pt idx="5">
                  <c:v>1.2607624305369458E-2</c:v>
                </c:pt>
                <c:pt idx="6">
                  <c:v>1.6739735186509151E-2</c:v>
                </c:pt>
                <c:pt idx="7">
                  <c:v>2.4152708224685564E-2</c:v>
                </c:pt>
                <c:pt idx="8">
                  <c:v>3.9973678981063937E-2</c:v>
                </c:pt>
                <c:pt idx="9">
                  <c:v>6.7542917267550767E-2</c:v>
                </c:pt>
                <c:pt idx="10">
                  <c:v>0.1104127287388669</c:v>
                </c:pt>
                <c:pt idx="11">
                  <c:v>0.15720885589776717</c:v>
                </c:pt>
                <c:pt idx="12">
                  <c:v>0.1064463806676732</c:v>
                </c:pt>
                <c:pt idx="13">
                  <c:v>0.10021220836935603</c:v>
                </c:pt>
                <c:pt idx="14">
                  <c:v>9.4188200042040524E-2</c:v>
                </c:pt>
              </c:numCache>
            </c:numRef>
          </c:val>
          <c:smooth val="1"/>
          <c:extLst>
            <c:ext xmlns:c16="http://schemas.microsoft.com/office/drawing/2014/chart" uri="{C3380CC4-5D6E-409C-BE32-E72D297353CC}">
              <c16:uniqueId val="{00000005-D2D4-44CE-B136-990AA046329F}"/>
            </c:ext>
          </c:extLst>
        </c:ser>
        <c:ser>
          <c:idx val="6"/>
          <c:order val="6"/>
          <c:tx>
            <c:v>Biologically</c:v>
          </c:tx>
          <c:spPr>
            <a:ln w="15875" cap="rnd">
              <a:solidFill>
                <a:srgbClr val="00B05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M'!$H$38:$H$52</c:f>
              <c:numCache>
                <c:formatCode>0.0000</c:formatCode>
                <c:ptCount val="15"/>
                <c:pt idx="0">
                  <c:v>7.6328809872238243E-3</c:v>
                </c:pt>
                <c:pt idx="1">
                  <c:v>8.2821493666495414E-3</c:v>
                </c:pt>
                <c:pt idx="2">
                  <c:v>7.8671716751297204E-3</c:v>
                </c:pt>
                <c:pt idx="3">
                  <c:v>8.0265421301351988E-3</c:v>
                </c:pt>
                <c:pt idx="4">
                  <c:v>1.0021892759508605E-2</c:v>
                </c:pt>
                <c:pt idx="5">
                  <c:v>1.3055938859993631E-2</c:v>
                </c:pt>
                <c:pt idx="6">
                  <c:v>1.9395882599224732E-2</c:v>
                </c:pt>
                <c:pt idx="7">
                  <c:v>2.7980316418858141E-2</c:v>
                </c:pt>
                <c:pt idx="8">
                  <c:v>3.8940340837788322E-2</c:v>
                </c:pt>
                <c:pt idx="9">
                  <c:v>5.2298992133832871E-2</c:v>
                </c:pt>
                <c:pt idx="10">
                  <c:v>7.0221373269613474E-2</c:v>
                </c:pt>
                <c:pt idx="11">
                  <c:v>9.7874126891253535E-2</c:v>
                </c:pt>
                <c:pt idx="12">
                  <c:v>0.119156506397252</c:v>
                </c:pt>
                <c:pt idx="13">
                  <c:v>0.14927140469408415</c:v>
                </c:pt>
                <c:pt idx="14">
                  <c:v>0.19063648626907417</c:v>
                </c:pt>
              </c:numCache>
            </c:numRef>
          </c:val>
          <c:smooth val="0"/>
          <c:extLst>
            <c:ext xmlns:c16="http://schemas.microsoft.com/office/drawing/2014/chart" uri="{C3380CC4-5D6E-409C-BE32-E72D297353CC}">
              <c16:uniqueId val="{00000006-D2D4-44CE-B136-990AA046329F}"/>
            </c:ext>
          </c:extLst>
        </c:ser>
        <c:ser>
          <c:idx val="7"/>
          <c:order val="7"/>
          <c:tx>
            <c:v>Biologically Estimates</c:v>
          </c:tx>
          <c:spPr>
            <a:ln w="15875" cap="rnd">
              <a:solidFill>
                <a:srgbClr val="00B05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M'!$N$38:$N$52</c:f>
              <c:numCache>
                <c:formatCode>0.0000</c:formatCode>
                <c:ptCount val="15"/>
                <c:pt idx="0">
                  <c:v>7.6764959392994596E-3</c:v>
                </c:pt>
                <c:pt idx="1">
                  <c:v>1.0721127194033503E-2</c:v>
                </c:pt>
                <c:pt idx="2">
                  <c:v>1.2257023933213413E-2</c:v>
                </c:pt>
                <c:pt idx="3">
                  <c:v>8.5959738198566268E-3</c:v>
                </c:pt>
                <c:pt idx="4">
                  <c:v>5.2249986479415032E-3</c:v>
                </c:pt>
                <c:pt idx="5">
                  <c:v>4.9396495777900926E-3</c:v>
                </c:pt>
                <c:pt idx="6">
                  <c:v>6.1589940796784037E-3</c:v>
                </c:pt>
                <c:pt idx="7">
                  <c:v>8.983838570443865E-3</c:v>
                </c:pt>
                <c:pt idx="8">
                  <c:v>1.2749453091017791E-2</c:v>
                </c:pt>
                <c:pt idx="9">
                  <c:v>1.7481899118699452E-2</c:v>
                </c:pt>
                <c:pt idx="10">
                  <c:v>2.1066577500349324E-2</c:v>
                </c:pt>
                <c:pt idx="11">
                  <c:v>2.486974378873839E-2</c:v>
                </c:pt>
                <c:pt idx="12">
                  <c:v>3.5122004045656789E-2</c:v>
                </c:pt>
                <c:pt idx="13">
                  <c:v>6.9376163161061599E-2</c:v>
                </c:pt>
                <c:pt idx="14">
                  <c:v>0.11259560799508611</c:v>
                </c:pt>
              </c:numCache>
            </c:numRef>
          </c:val>
          <c:smooth val="1"/>
          <c:extLst>
            <c:ext xmlns:c16="http://schemas.microsoft.com/office/drawing/2014/chart" uri="{C3380CC4-5D6E-409C-BE32-E72D297353CC}">
              <c16:uniqueId val="{00000007-D2D4-44CE-B136-990AA046329F}"/>
            </c:ext>
          </c:extLst>
        </c:ser>
        <c:dLbls>
          <c:showLegendKey val="0"/>
          <c:showVal val="0"/>
          <c:showCatName val="0"/>
          <c:showSerName val="0"/>
          <c:showPercent val="0"/>
          <c:showBubbleSize val="0"/>
        </c:dLbls>
        <c:smooth val="0"/>
        <c:axId val="141731600"/>
        <c:axId val="141732160"/>
      </c:lineChart>
      <c:catAx>
        <c:axId val="14173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732160"/>
        <c:crosses val="autoZero"/>
        <c:auto val="1"/>
        <c:lblAlgn val="ctr"/>
        <c:lblOffset val="100"/>
        <c:noMultiLvlLbl val="0"/>
      </c:catAx>
      <c:valAx>
        <c:axId val="1417321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731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pl-PL" sz="1200"/>
              <a:t>Percentage</a:t>
            </a:r>
            <a:r>
              <a:rPr lang="pl-PL" sz="1200" baseline="0"/>
              <a:t> of disabled population: 2011  census and estimates  based on  demographic analysis of 2002  census, Females</a:t>
            </a:r>
            <a:endParaRPr lang="pl-PL" sz="1200"/>
          </a:p>
        </c:rich>
      </c:tx>
      <c:layout>
        <c:manualLayout>
          <c:xMode val="edge"/>
          <c:yMode val="edge"/>
          <c:x val="0.11001536284595245"/>
          <c:y val="7.9274381512806857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035111509172153E-2"/>
          <c:y val="7.5643298768090311E-2"/>
          <c:w val="0.92300830278093071"/>
          <c:h val="0.86659201520564511"/>
        </c:manualLayout>
      </c:layout>
      <c:lineChart>
        <c:grouping val="standard"/>
        <c:varyColors val="0"/>
        <c:ser>
          <c:idx val="0"/>
          <c:order val="0"/>
          <c:tx>
            <c:v>Total</c:v>
          </c:tx>
          <c:spPr>
            <a:ln w="15875" cap="rnd">
              <a:solidFill>
                <a:schemeClr val="tx1"/>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K'!$D$38:$D$52</c:f>
              <c:numCache>
                <c:formatCode>0.0000</c:formatCode>
                <c:ptCount val="15"/>
                <c:pt idx="0">
                  <c:v>2.3948547956239429E-2</c:v>
                </c:pt>
                <c:pt idx="1">
                  <c:v>2.8970155067897733E-2</c:v>
                </c:pt>
                <c:pt idx="2">
                  <c:v>2.5922107691177972E-2</c:v>
                </c:pt>
                <c:pt idx="3">
                  <c:v>2.6754622072314559E-2</c:v>
                </c:pt>
                <c:pt idx="4">
                  <c:v>3.3311290908147918E-2</c:v>
                </c:pt>
                <c:pt idx="5">
                  <c:v>4.441383959183199E-2</c:v>
                </c:pt>
                <c:pt idx="6">
                  <c:v>6.3246778659993716E-2</c:v>
                </c:pt>
                <c:pt idx="7">
                  <c:v>9.6856669685177477E-2</c:v>
                </c:pt>
                <c:pt idx="8">
                  <c:v>0.15427405485290768</c:v>
                </c:pt>
                <c:pt idx="9">
                  <c:v>0.206397788484113</c:v>
                </c:pt>
                <c:pt idx="10">
                  <c:v>0.22043992508527752</c:v>
                </c:pt>
                <c:pt idx="11">
                  <c:v>0.28881173531484211</c:v>
                </c:pt>
                <c:pt idx="12">
                  <c:v>0.3486849634048651</c:v>
                </c:pt>
                <c:pt idx="13">
                  <c:v>0.40369191808885041</c:v>
                </c:pt>
                <c:pt idx="14">
                  <c:v>0.44631454916512847</c:v>
                </c:pt>
              </c:numCache>
            </c:numRef>
          </c:val>
          <c:smooth val="1"/>
          <c:extLst>
            <c:ext xmlns:c16="http://schemas.microsoft.com/office/drawing/2014/chart" uri="{C3380CC4-5D6E-409C-BE32-E72D297353CC}">
              <c16:uniqueId val="{00000000-CA0C-4B76-8D8A-3384814BD177}"/>
            </c:ext>
          </c:extLst>
        </c:ser>
        <c:ser>
          <c:idx val="1"/>
          <c:order val="1"/>
          <c:tx>
            <c:v>Total Estimates</c:v>
          </c:tx>
          <c:spPr>
            <a:ln w="15875" cap="rnd">
              <a:solidFill>
                <a:schemeClr val="tx1"/>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K'!$J$38:$J$52</c:f>
              <c:numCache>
                <c:formatCode>0.0000</c:formatCode>
                <c:ptCount val="15"/>
                <c:pt idx="0">
                  <c:v>1.8405093684500256E-2</c:v>
                </c:pt>
                <c:pt idx="1">
                  <c:v>2.509329876633944E-2</c:v>
                </c:pt>
                <c:pt idx="2">
                  <c:v>2.6489494915029201E-2</c:v>
                </c:pt>
                <c:pt idx="3">
                  <c:v>2.7611818692531969E-2</c:v>
                </c:pt>
                <c:pt idx="4">
                  <c:v>2.6950206712173939E-2</c:v>
                </c:pt>
                <c:pt idx="5">
                  <c:v>2.9072964497528726E-2</c:v>
                </c:pt>
                <c:pt idx="6">
                  <c:v>3.8165356130983159E-2</c:v>
                </c:pt>
                <c:pt idx="7">
                  <c:v>5.7028108506232779E-2</c:v>
                </c:pt>
                <c:pt idx="8">
                  <c:v>9.6699694784230142E-2</c:v>
                </c:pt>
                <c:pt idx="9">
                  <c:v>0.17036086344883794</c:v>
                </c:pt>
                <c:pt idx="10">
                  <c:v>0.2730631071442492</c:v>
                </c:pt>
                <c:pt idx="11">
                  <c:v>0.31540023553267293</c:v>
                </c:pt>
                <c:pt idx="12">
                  <c:v>0.25319602874274916</c:v>
                </c:pt>
                <c:pt idx="13">
                  <c:v>0.36587956844789576</c:v>
                </c:pt>
                <c:pt idx="14">
                  <c:v>0.46877132064743388</c:v>
                </c:pt>
              </c:numCache>
            </c:numRef>
          </c:val>
          <c:smooth val="1"/>
          <c:extLst>
            <c:ext xmlns:c16="http://schemas.microsoft.com/office/drawing/2014/chart" uri="{C3380CC4-5D6E-409C-BE32-E72D297353CC}">
              <c16:uniqueId val="{00000001-CA0C-4B76-8D8A-3384814BD177}"/>
            </c:ext>
          </c:extLst>
        </c:ser>
        <c:ser>
          <c:idx val="2"/>
          <c:order val="2"/>
          <c:tx>
            <c:v>Biologically and Legally</c:v>
          </c:tx>
          <c:spPr>
            <a:ln w="15875" cap="rnd">
              <a:solidFill>
                <a:srgbClr val="FF000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K'!$F$38:$F$52</c:f>
              <c:numCache>
                <c:formatCode>0.0000</c:formatCode>
                <c:ptCount val="15"/>
                <c:pt idx="0">
                  <c:v>1.4827068579724757E-2</c:v>
                </c:pt>
                <c:pt idx="1">
                  <c:v>1.8748761302050942E-2</c:v>
                </c:pt>
                <c:pt idx="2">
                  <c:v>1.7195254872768791E-2</c:v>
                </c:pt>
                <c:pt idx="3">
                  <c:v>1.7174179800508983E-2</c:v>
                </c:pt>
                <c:pt idx="4">
                  <c:v>2.05052901820445E-2</c:v>
                </c:pt>
                <c:pt idx="5">
                  <c:v>2.57705449600781E-2</c:v>
                </c:pt>
                <c:pt idx="6">
                  <c:v>3.6055458467564659E-2</c:v>
                </c:pt>
                <c:pt idx="7">
                  <c:v>5.6920139993636654E-2</c:v>
                </c:pt>
                <c:pt idx="8">
                  <c:v>9.2414158338054622E-2</c:v>
                </c:pt>
                <c:pt idx="9">
                  <c:v>0.12246599893524504</c:v>
                </c:pt>
                <c:pt idx="10">
                  <c:v>0.11241654582598473</c:v>
                </c:pt>
                <c:pt idx="11">
                  <c:v>0.14634424444302094</c:v>
                </c:pt>
                <c:pt idx="12">
                  <c:v>0.17508570376599017</c:v>
                </c:pt>
                <c:pt idx="13">
                  <c:v>0.19391693322532755</c:v>
                </c:pt>
                <c:pt idx="14">
                  <c:v>0.19397438695909247</c:v>
                </c:pt>
              </c:numCache>
            </c:numRef>
          </c:val>
          <c:smooth val="1"/>
          <c:extLst>
            <c:ext xmlns:c16="http://schemas.microsoft.com/office/drawing/2014/chart" uri="{C3380CC4-5D6E-409C-BE32-E72D297353CC}">
              <c16:uniqueId val="{00000002-CA0C-4B76-8D8A-3384814BD177}"/>
            </c:ext>
          </c:extLst>
        </c:ser>
        <c:ser>
          <c:idx val="3"/>
          <c:order val="3"/>
          <c:tx>
            <c:v>Biologically and Legally Estimates</c:v>
          </c:tx>
          <c:spPr>
            <a:ln w="15875" cap="rnd">
              <a:solidFill>
                <a:srgbClr val="FF000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K'!$L$38:$L$52</c:f>
              <c:numCache>
                <c:formatCode>0.0000</c:formatCode>
                <c:ptCount val="15"/>
                <c:pt idx="0">
                  <c:v>7.1830097523339631E-3</c:v>
                </c:pt>
                <c:pt idx="1">
                  <c:v>1.0286912068340056E-2</c:v>
                </c:pt>
                <c:pt idx="2">
                  <c:v>1.0507176287428166E-2</c:v>
                </c:pt>
                <c:pt idx="3">
                  <c:v>1.3857906166923541E-2</c:v>
                </c:pt>
                <c:pt idx="4">
                  <c:v>1.5218487357535776E-2</c:v>
                </c:pt>
                <c:pt idx="5">
                  <c:v>1.5987426146491557E-2</c:v>
                </c:pt>
                <c:pt idx="6">
                  <c:v>2.0312579431947555E-2</c:v>
                </c:pt>
                <c:pt idx="7">
                  <c:v>2.9524144547754587E-2</c:v>
                </c:pt>
                <c:pt idx="8">
                  <c:v>4.8926170767247666E-2</c:v>
                </c:pt>
                <c:pt idx="9">
                  <c:v>8.5856844998329879E-2</c:v>
                </c:pt>
                <c:pt idx="10">
                  <c:v>0.13875070290618871</c:v>
                </c:pt>
                <c:pt idx="11">
                  <c:v>0.16061712044298593</c:v>
                </c:pt>
                <c:pt idx="12">
                  <c:v>0.12650025946599122</c:v>
                </c:pt>
                <c:pt idx="13">
                  <c:v>0.18598409421030945</c:v>
                </c:pt>
                <c:pt idx="14">
                  <c:v>0.2407051589855935</c:v>
                </c:pt>
              </c:numCache>
            </c:numRef>
          </c:val>
          <c:smooth val="1"/>
          <c:extLst>
            <c:ext xmlns:c16="http://schemas.microsoft.com/office/drawing/2014/chart" uri="{C3380CC4-5D6E-409C-BE32-E72D297353CC}">
              <c16:uniqueId val="{00000003-CA0C-4B76-8D8A-3384814BD177}"/>
            </c:ext>
          </c:extLst>
        </c:ser>
        <c:ser>
          <c:idx val="4"/>
          <c:order val="4"/>
          <c:tx>
            <c:v>Legally</c:v>
          </c:tx>
          <c:spPr>
            <a:ln w="15875" cap="rnd">
              <a:solidFill>
                <a:srgbClr val="0000CC"/>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K'!$G$38:$G$52</c:f>
              <c:numCache>
                <c:formatCode>0.0000</c:formatCode>
                <c:ptCount val="15"/>
                <c:pt idx="0">
                  <c:v>3.3701243562861815E-3</c:v>
                </c:pt>
                <c:pt idx="1">
                  <c:v>3.2257403142363127E-3</c:v>
                </c:pt>
                <c:pt idx="2">
                  <c:v>3.3310631901319323E-3</c:v>
                </c:pt>
                <c:pt idx="3">
                  <c:v>4.0293554896083409E-3</c:v>
                </c:pt>
                <c:pt idx="4">
                  <c:v>5.1183807893781441E-3</c:v>
                </c:pt>
                <c:pt idx="5">
                  <c:v>6.2563195146612743E-3</c:v>
                </c:pt>
                <c:pt idx="6">
                  <c:v>8.5032702604941855E-3</c:v>
                </c:pt>
                <c:pt idx="7">
                  <c:v>1.2636138916762525E-2</c:v>
                </c:pt>
                <c:pt idx="8">
                  <c:v>1.9998077883359781E-2</c:v>
                </c:pt>
                <c:pt idx="9">
                  <c:v>2.5891401607713853E-2</c:v>
                </c:pt>
                <c:pt idx="10">
                  <c:v>2.3493144647661331E-2</c:v>
                </c:pt>
                <c:pt idx="11">
                  <c:v>2.7474216898340915E-2</c:v>
                </c:pt>
                <c:pt idx="12">
                  <c:v>2.7845638685859004E-2</c:v>
                </c:pt>
                <c:pt idx="13">
                  <c:v>2.4792028951449923E-2</c:v>
                </c:pt>
                <c:pt idx="14">
                  <c:v>1.8115197226348839E-2</c:v>
                </c:pt>
              </c:numCache>
            </c:numRef>
          </c:val>
          <c:smooth val="1"/>
          <c:extLst>
            <c:ext xmlns:c16="http://schemas.microsoft.com/office/drawing/2014/chart" uri="{C3380CC4-5D6E-409C-BE32-E72D297353CC}">
              <c16:uniqueId val="{00000004-CA0C-4B76-8D8A-3384814BD177}"/>
            </c:ext>
          </c:extLst>
        </c:ser>
        <c:ser>
          <c:idx val="5"/>
          <c:order val="5"/>
          <c:tx>
            <c:v>Legally Estimates</c:v>
          </c:tx>
          <c:spPr>
            <a:ln w="15875" cap="rnd">
              <a:solidFill>
                <a:srgbClr val="0000CC"/>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K'!$M$38:$M$52</c:f>
              <c:numCache>
                <c:formatCode>0.0000</c:formatCode>
                <c:ptCount val="15"/>
                <c:pt idx="0">
                  <c:v>5.5303191907047156E-3</c:v>
                </c:pt>
                <c:pt idx="1">
                  <c:v>6.8935269619328846E-3</c:v>
                </c:pt>
                <c:pt idx="2">
                  <c:v>6.8029049555162714E-3</c:v>
                </c:pt>
                <c:pt idx="3">
                  <c:v>7.7741633073501321E-3</c:v>
                </c:pt>
                <c:pt idx="4">
                  <c:v>8.8557846842491923E-3</c:v>
                </c:pt>
                <c:pt idx="5">
                  <c:v>1.0013259828639735E-2</c:v>
                </c:pt>
                <c:pt idx="6">
                  <c:v>1.3321362416462717E-2</c:v>
                </c:pt>
                <c:pt idx="7">
                  <c:v>2.0639732014370242E-2</c:v>
                </c:pt>
                <c:pt idx="8">
                  <c:v>3.6326530657414056E-2</c:v>
                </c:pt>
                <c:pt idx="9">
                  <c:v>6.6935183830523812E-2</c:v>
                </c:pt>
                <c:pt idx="10">
                  <c:v>0.11029467188234275</c:v>
                </c:pt>
                <c:pt idx="11">
                  <c:v>0.118848950261093</c:v>
                </c:pt>
                <c:pt idx="12">
                  <c:v>7.6368365320632653E-2</c:v>
                </c:pt>
                <c:pt idx="13">
                  <c:v>8.8613266902700161E-2</c:v>
                </c:pt>
                <c:pt idx="14">
                  <c:v>7.7536889370852333E-2</c:v>
                </c:pt>
              </c:numCache>
            </c:numRef>
          </c:val>
          <c:smooth val="1"/>
          <c:extLst>
            <c:ext xmlns:c16="http://schemas.microsoft.com/office/drawing/2014/chart" uri="{C3380CC4-5D6E-409C-BE32-E72D297353CC}">
              <c16:uniqueId val="{00000005-CA0C-4B76-8D8A-3384814BD177}"/>
            </c:ext>
          </c:extLst>
        </c:ser>
        <c:ser>
          <c:idx val="6"/>
          <c:order val="6"/>
          <c:tx>
            <c:v>Biologically</c:v>
          </c:tx>
          <c:spPr>
            <a:ln w="15875" cap="rnd">
              <a:solidFill>
                <a:srgbClr val="00B050"/>
              </a:solidFill>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K'!$H$38:$H$52</c:f>
              <c:numCache>
                <c:formatCode>0.0000</c:formatCode>
                <c:ptCount val="15"/>
                <c:pt idx="0">
                  <c:v>5.7513550202284913E-3</c:v>
                </c:pt>
                <c:pt idx="1">
                  <c:v>6.9956534516104783E-3</c:v>
                </c:pt>
                <c:pt idx="2">
                  <c:v>5.3950697097144371E-3</c:v>
                </c:pt>
                <c:pt idx="3">
                  <c:v>5.551086782197236E-3</c:v>
                </c:pt>
                <c:pt idx="4">
                  <c:v>7.6869716301021735E-3</c:v>
                </c:pt>
                <c:pt idx="5">
                  <c:v>1.2386975117092617E-2</c:v>
                </c:pt>
                <c:pt idx="6">
                  <c:v>1.8688897039950463E-2</c:v>
                </c:pt>
                <c:pt idx="7">
                  <c:v>2.730120658851171E-2</c:v>
                </c:pt>
                <c:pt idx="8">
                  <c:v>4.1862490700248597E-2</c:v>
                </c:pt>
                <c:pt idx="9">
                  <c:v>5.8040387941154105E-2</c:v>
                </c:pt>
                <c:pt idx="10">
                  <c:v>8.4531014648308769E-2</c:v>
                </c:pt>
                <c:pt idx="11">
                  <c:v>0.11499327397348023</c:v>
                </c:pt>
                <c:pt idx="12">
                  <c:v>0.14575362095301592</c:v>
                </c:pt>
                <c:pt idx="13">
                  <c:v>0.18498295591207298</c:v>
                </c:pt>
                <c:pt idx="14">
                  <c:v>0.23422496497968717</c:v>
                </c:pt>
              </c:numCache>
            </c:numRef>
          </c:val>
          <c:smooth val="1"/>
          <c:extLst>
            <c:ext xmlns:c16="http://schemas.microsoft.com/office/drawing/2014/chart" uri="{C3380CC4-5D6E-409C-BE32-E72D297353CC}">
              <c16:uniqueId val="{00000006-CA0C-4B76-8D8A-3384814BD177}"/>
            </c:ext>
          </c:extLst>
        </c:ser>
        <c:ser>
          <c:idx val="7"/>
          <c:order val="7"/>
          <c:tx>
            <c:v>Biologically Estimates</c:v>
          </c:tx>
          <c:spPr>
            <a:ln w="15875" cap="rnd">
              <a:solidFill>
                <a:srgbClr val="00B050"/>
              </a:solidFill>
              <a:prstDash val="lgDash"/>
              <a:round/>
            </a:ln>
            <a:effectLst/>
          </c:spPr>
          <c:marker>
            <c:symbol val="none"/>
          </c:marker>
          <c:cat>
            <c:strRef>
              <c:f>'NSP2011'!$B$38:$B$52</c:f>
              <c:strCache>
                <c:ptCount val="15"/>
                <c:pt idx="0">
                  <c:v>0</c:v>
                </c:pt>
                <c:pt idx="1">
                  <c:v>15</c:v>
                </c:pt>
                <c:pt idx="2">
                  <c:v>20</c:v>
                </c:pt>
                <c:pt idx="3">
                  <c:v>25</c:v>
                </c:pt>
                <c:pt idx="4">
                  <c:v>30</c:v>
                </c:pt>
                <c:pt idx="5">
                  <c:v>35</c:v>
                </c:pt>
                <c:pt idx="6">
                  <c:v>40</c:v>
                </c:pt>
                <c:pt idx="7">
                  <c:v>45</c:v>
                </c:pt>
                <c:pt idx="8">
                  <c:v>50</c:v>
                </c:pt>
                <c:pt idx="9">
                  <c:v>55</c:v>
                </c:pt>
                <c:pt idx="10">
                  <c:v>60</c:v>
                </c:pt>
                <c:pt idx="11">
                  <c:v>65</c:v>
                </c:pt>
                <c:pt idx="12">
                  <c:v>70</c:v>
                </c:pt>
                <c:pt idx="13">
                  <c:v>75</c:v>
                </c:pt>
                <c:pt idx="14">
                  <c:v>80 +</c:v>
                </c:pt>
              </c:strCache>
            </c:strRef>
          </c:cat>
          <c:val>
            <c:numRef>
              <c:f>'NSP2011 K'!$N$38:$N$52</c:f>
              <c:numCache>
                <c:formatCode>0.0000</c:formatCode>
                <c:ptCount val="15"/>
                <c:pt idx="0">
                  <c:v>5.6917647414615746E-3</c:v>
                </c:pt>
                <c:pt idx="1">
                  <c:v>7.9128597360664972E-3</c:v>
                </c:pt>
                <c:pt idx="2">
                  <c:v>9.1794136720847689E-3</c:v>
                </c:pt>
                <c:pt idx="3">
                  <c:v>5.9797492182582972E-3</c:v>
                </c:pt>
                <c:pt idx="4">
                  <c:v>2.8759346703889667E-3</c:v>
                </c:pt>
                <c:pt idx="5">
                  <c:v>3.0722785223974347E-3</c:v>
                </c:pt>
                <c:pt idx="6">
                  <c:v>4.5314142825728888E-3</c:v>
                </c:pt>
                <c:pt idx="7">
                  <c:v>6.8642319441079422E-3</c:v>
                </c:pt>
                <c:pt idx="8">
                  <c:v>1.1446993359568431E-2</c:v>
                </c:pt>
                <c:pt idx="9">
                  <c:v>1.7568834619984246E-2</c:v>
                </c:pt>
                <c:pt idx="10">
                  <c:v>2.4017732355717851E-2</c:v>
                </c:pt>
                <c:pt idx="11">
                  <c:v>3.5934164828593976E-2</c:v>
                </c:pt>
                <c:pt idx="12">
                  <c:v>5.0327403956125248E-2</c:v>
                </c:pt>
                <c:pt idx="13">
                  <c:v>9.1282207334886178E-2</c:v>
                </c:pt>
                <c:pt idx="14">
                  <c:v>0.15052927229098806</c:v>
                </c:pt>
              </c:numCache>
            </c:numRef>
          </c:val>
          <c:smooth val="1"/>
          <c:extLst>
            <c:ext xmlns:c16="http://schemas.microsoft.com/office/drawing/2014/chart" uri="{C3380CC4-5D6E-409C-BE32-E72D297353CC}">
              <c16:uniqueId val="{00000007-CA0C-4B76-8D8A-3384814BD177}"/>
            </c:ext>
          </c:extLst>
        </c:ser>
        <c:dLbls>
          <c:showLegendKey val="0"/>
          <c:showVal val="0"/>
          <c:showCatName val="0"/>
          <c:showSerName val="0"/>
          <c:showPercent val="0"/>
          <c:showBubbleSize val="0"/>
        </c:dLbls>
        <c:smooth val="0"/>
        <c:axId val="141960208"/>
        <c:axId val="141960768"/>
      </c:lineChart>
      <c:catAx>
        <c:axId val="14196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960768"/>
        <c:crosses val="autoZero"/>
        <c:auto val="1"/>
        <c:lblAlgn val="ctr"/>
        <c:lblOffset val="100"/>
        <c:noMultiLvlLbl val="0"/>
      </c:catAx>
      <c:valAx>
        <c:axId val="1419607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41960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chemeClr val="tx1"/>
                </a:solidFill>
                <a:latin typeface="+mn-lt"/>
                <a:ea typeface="+mn-ea"/>
                <a:cs typeface="+mn-cs"/>
              </a:defRPr>
            </a:pPr>
            <a:r>
              <a:rPr lang="pl-PL" sz="1300" dirty="0" err="1">
                <a:solidFill>
                  <a:schemeClr val="tx1"/>
                </a:solidFill>
              </a:rPr>
              <a:t>Relation</a:t>
            </a:r>
            <a:r>
              <a:rPr lang="pl-PL" sz="1300" dirty="0">
                <a:solidFill>
                  <a:schemeClr val="tx1"/>
                </a:solidFill>
              </a:rPr>
              <a:t> </a:t>
            </a:r>
            <a:r>
              <a:rPr lang="pl-PL" sz="1300" dirty="0" err="1">
                <a:solidFill>
                  <a:schemeClr val="tx1"/>
                </a:solidFill>
              </a:rPr>
              <a:t>between</a:t>
            </a:r>
            <a:r>
              <a:rPr lang="pl-PL" sz="1300" dirty="0">
                <a:solidFill>
                  <a:schemeClr val="tx1"/>
                </a:solidFill>
              </a:rPr>
              <a:t> </a:t>
            </a:r>
            <a:r>
              <a:rPr lang="pl-PL" sz="1300" b="0" i="0" u="none" strike="noStrike" baseline="0" dirty="0" err="1" smtClean="0">
                <a:solidFill>
                  <a:schemeClr val="tx1"/>
                </a:solidFill>
                <a:effectLst/>
              </a:rPr>
              <a:t>characteristics</a:t>
            </a:r>
            <a:r>
              <a:rPr lang="pl-PL" sz="1300" b="0" i="0" u="none" strike="noStrike" baseline="0" dirty="0" smtClean="0">
                <a:solidFill>
                  <a:schemeClr val="tx1"/>
                </a:solidFill>
                <a:effectLst/>
              </a:rPr>
              <a:t> of </a:t>
            </a:r>
            <a:r>
              <a:rPr lang="pl-PL" sz="1300" b="0" i="0" u="none" strike="noStrike" baseline="0" dirty="0" err="1" smtClean="0">
                <a:solidFill>
                  <a:schemeClr val="tx1"/>
                </a:solidFill>
                <a:effectLst/>
              </a:rPr>
              <a:t>economic</a:t>
            </a:r>
            <a:r>
              <a:rPr lang="pl-PL" sz="1300" b="0" i="0" u="none" strike="noStrike" baseline="0" dirty="0" smtClean="0">
                <a:solidFill>
                  <a:schemeClr val="tx1"/>
                </a:solidFill>
                <a:effectLst/>
              </a:rPr>
              <a:t> </a:t>
            </a:r>
            <a:r>
              <a:rPr lang="pl-PL" sz="1300" b="0" i="0" u="none" strike="noStrike" baseline="0" dirty="0" err="1" smtClean="0">
                <a:solidFill>
                  <a:schemeClr val="tx1"/>
                </a:solidFill>
                <a:effectLst/>
              </a:rPr>
              <a:t>activity</a:t>
            </a:r>
            <a:r>
              <a:rPr lang="pl-PL" sz="1300" b="0" i="0" u="none" strike="noStrike" baseline="0" dirty="0" smtClean="0">
                <a:solidFill>
                  <a:schemeClr val="tx1"/>
                </a:solidFill>
                <a:effectLst/>
              </a:rPr>
              <a:t> </a:t>
            </a:r>
            <a:r>
              <a:rPr lang="pl-PL" sz="1300" dirty="0" smtClean="0">
                <a:solidFill>
                  <a:schemeClr val="tx1"/>
                </a:solidFill>
              </a:rPr>
              <a:t>for </a:t>
            </a:r>
            <a:r>
              <a:rPr lang="pl-PL" sz="1300" dirty="0">
                <a:solidFill>
                  <a:schemeClr val="tx1"/>
                </a:solidFill>
              </a:rPr>
              <a:t>the </a:t>
            </a:r>
            <a:r>
              <a:rPr lang="pl-PL" sz="1300" dirty="0" err="1">
                <a:solidFill>
                  <a:schemeClr val="tx1"/>
                </a:solidFill>
              </a:rPr>
              <a:t>whole</a:t>
            </a:r>
            <a:r>
              <a:rPr lang="pl-PL" sz="1300" dirty="0">
                <a:solidFill>
                  <a:schemeClr val="tx1"/>
                </a:solidFill>
              </a:rPr>
              <a:t> </a:t>
            </a:r>
            <a:r>
              <a:rPr lang="pl-PL" sz="1300" dirty="0" err="1">
                <a:solidFill>
                  <a:schemeClr val="tx1"/>
                </a:solidFill>
              </a:rPr>
              <a:t>population</a:t>
            </a:r>
            <a:r>
              <a:rPr lang="pl-PL" sz="1300" dirty="0">
                <a:solidFill>
                  <a:schemeClr val="tx1"/>
                </a:solidFill>
              </a:rPr>
              <a:t> and </a:t>
            </a:r>
            <a:r>
              <a:rPr lang="pl-PL" sz="1300" dirty="0" err="1">
                <a:solidFill>
                  <a:schemeClr val="tx1"/>
                </a:solidFill>
              </a:rPr>
              <a:t>disabled</a:t>
            </a:r>
            <a:r>
              <a:rPr lang="pl-PL" sz="1300" dirty="0">
                <a:solidFill>
                  <a:schemeClr val="tx1"/>
                </a:solidFill>
              </a:rPr>
              <a:t> </a:t>
            </a:r>
            <a:r>
              <a:rPr lang="pl-PL" sz="1300" dirty="0" err="1" smtClean="0">
                <a:solidFill>
                  <a:schemeClr val="tx1"/>
                </a:solidFill>
              </a:rPr>
              <a:t>people</a:t>
            </a:r>
            <a:r>
              <a:rPr lang="pl-PL" sz="1300" baseline="0" dirty="0" smtClean="0">
                <a:solidFill>
                  <a:schemeClr val="tx1"/>
                </a:solidFill>
              </a:rPr>
              <a:t>, </a:t>
            </a:r>
            <a:r>
              <a:rPr lang="pl-PL" sz="1300" baseline="0" dirty="0" err="1" smtClean="0">
                <a:solidFill>
                  <a:schemeClr val="tx1"/>
                </a:solidFill>
              </a:rPr>
              <a:t>males</a:t>
            </a:r>
            <a:r>
              <a:rPr lang="pl-PL" sz="1300" baseline="0" dirty="0" smtClean="0">
                <a:solidFill>
                  <a:schemeClr val="tx1"/>
                </a:solidFill>
              </a:rPr>
              <a:t>, </a:t>
            </a:r>
            <a:r>
              <a:rPr lang="pl-PL" sz="1300" baseline="0" dirty="0">
                <a:solidFill>
                  <a:schemeClr val="tx1"/>
                </a:solidFill>
              </a:rPr>
              <a:t>2002 </a:t>
            </a:r>
            <a:r>
              <a:rPr lang="pl-PL" sz="1300" baseline="0" dirty="0" err="1">
                <a:solidFill>
                  <a:schemeClr val="tx1"/>
                </a:solidFill>
              </a:rPr>
              <a:t>Census</a:t>
            </a:r>
            <a:endParaRPr lang="pl-PL" sz="1300" dirty="0">
              <a:solidFill>
                <a:schemeClr val="tx1"/>
              </a:solidFill>
            </a:endParaRPr>
          </a:p>
        </c:rich>
      </c:tx>
      <c:layout>
        <c:manualLayout>
          <c:xMode val="edge"/>
          <c:yMode val="edge"/>
          <c:x val="0.10658477192394182"/>
          <c:y val="1.3748720304478221E-2"/>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6.1645002407139944E-2"/>
          <c:y val="0.18300312975519145"/>
          <c:w val="0.91248750138873458"/>
          <c:h val="0.64505775838340962"/>
        </c:manualLayout>
      </c:layout>
      <c:lineChart>
        <c:grouping val="standard"/>
        <c:varyColors val="0"/>
        <c:ser>
          <c:idx val="0"/>
          <c:order val="0"/>
          <c:tx>
            <c:v>R. Economic Activity Rate</c:v>
          </c:tx>
          <c:spPr>
            <a:ln w="15875" cap="rnd">
              <a:solidFill>
                <a:schemeClr val="tx1"/>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Og'!$CX$4:$CX$17</c:f>
              <c:numCache>
                <c:formatCode>0.0000</c:formatCode>
                <c:ptCount val="14"/>
                <c:pt idx="0">
                  <c:v>1.661658044294462</c:v>
                </c:pt>
                <c:pt idx="1">
                  <c:v>1.7398686843032125</c:v>
                </c:pt>
                <c:pt idx="2">
                  <c:v>1.915887566833536</c:v>
                </c:pt>
                <c:pt idx="3">
                  <c:v>1.9989888659943902</c:v>
                </c:pt>
                <c:pt idx="4">
                  <c:v>2.0613527926153941</c:v>
                </c:pt>
                <c:pt idx="5">
                  <c:v>2.0643792541187151</c:v>
                </c:pt>
                <c:pt idx="6">
                  <c:v>2.0394915935892248</c:v>
                </c:pt>
                <c:pt idx="7">
                  <c:v>1.9803459064056279</c:v>
                </c:pt>
                <c:pt idx="8">
                  <c:v>1.7470365839222495</c:v>
                </c:pt>
                <c:pt idx="9">
                  <c:v>1.3466771672951303</c:v>
                </c:pt>
                <c:pt idx="10">
                  <c:v>1.3325478304677796</c:v>
                </c:pt>
                <c:pt idx="11">
                  <c:v>1.4401302299489824</c:v>
                </c:pt>
                <c:pt idx="12">
                  <c:v>1.4967829725251494</c:v>
                </c:pt>
                <c:pt idx="13">
                  <c:v>1.0713370354549339</c:v>
                </c:pt>
              </c:numCache>
            </c:numRef>
          </c:val>
          <c:smooth val="1"/>
          <c:extLst>
            <c:ext xmlns:c16="http://schemas.microsoft.com/office/drawing/2014/chart" uri="{C3380CC4-5D6E-409C-BE32-E72D297353CC}">
              <c16:uniqueId val="{00000000-F4E2-428D-81F8-9F8305FDE01A}"/>
            </c:ext>
          </c:extLst>
        </c:ser>
        <c:ser>
          <c:idx val="1"/>
          <c:order val="1"/>
          <c:tx>
            <c:v>R. Employment Rate</c:v>
          </c:tx>
          <c:spPr>
            <a:ln w="15875" cap="rnd">
              <a:solidFill>
                <a:srgbClr val="0000CC"/>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Og'!$CY$4:$CY$17</c:f>
              <c:numCache>
                <c:formatCode>0.0000</c:formatCode>
                <c:ptCount val="14"/>
                <c:pt idx="0">
                  <c:v>1.8872799169015384</c:v>
                </c:pt>
                <c:pt idx="1">
                  <c:v>1.9360079942078428</c:v>
                </c:pt>
                <c:pt idx="2">
                  <c:v>2.2402657188706656</c:v>
                </c:pt>
                <c:pt idx="3">
                  <c:v>2.3122979816645874</c:v>
                </c:pt>
                <c:pt idx="4">
                  <c:v>2.363083888007246</c:v>
                </c:pt>
                <c:pt idx="5">
                  <c:v>2.3260630071599411</c:v>
                </c:pt>
                <c:pt idx="6">
                  <c:v>2.2089469162906736</c:v>
                </c:pt>
                <c:pt idx="7">
                  <c:v>2.0610663875753685</c:v>
                </c:pt>
                <c:pt idx="8">
                  <c:v>1.7649104958054973</c:v>
                </c:pt>
                <c:pt idx="9">
                  <c:v>1.3461938372819038</c:v>
                </c:pt>
                <c:pt idx="10">
                  <c:v>1.3407985540923653</c:v>
                </c:pt>
                <c:pt idx="11">
                  <c:v>1.4464438736843139</c:v>
                </c:pt>
                <c:pt idx="12">
                  <c:v>1.4967829725251494</c:v>
                </c:pt>
                <c:pt idx="13">
                  <c:v>1.0819094404100811</c:v>
                </c:pt>
              </c:numCache>
            </c:numRef>
          </c:val>
          <c:smooth val="1"/>
          <c:extLst>
            <c:ext xmlns:c16="http://schemas.microsoft.com/office/drawing/2014/chart" uri="{C3380CC4-5D6E-409C-BE32-E72D297353CC}">
              <c16:uniqueId val="{00000001-F4E2-428D-81F8-9F8305FDE01A}"/>
            </c:ext>
          </c:extLst>
        </c:ser>
        <c:ser>
          <c:idx val="2"/>
          <c:order val="2"/>
          <c:tx>
            <c:v>R. Unemplyment Rate</c:v>
          </c:tx>
          <c:spPr>
            <a:ln w="15875" cap="rnd">
              <a:solidFill>
                <a:srgbClr val="FF0000"/>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Og'!$CZ$4:$CZ$17</c:f>
              <c:numCache>
                <c:formatCode>0.0000</c:formatCode>
                <c:ptCount val="14"/>
                <c:pt idx="0">
                  <c:v>0.88060706151838031</c:v>
                </c:pt>
                <c:pt idx="1">
                  <c:v>0.87199141313495476</c:v>
                </c:pt>
                <c:pt idx="2">
                  <c:v>0.65896182728668395</c:v>
                </c:pt>
                <c:pt idx="3">
                  <c:v>0.59537707955423413</c:v>
                </c:pt>
                <c:pt idx="4">
                  <c:v>0.60011113982817632</c:v>
                </c:pt>
                <c:pt idx="5">
                  <c:v>0.64625009378315723</c:v>
                </c:pt>
                <c:pt idx="6">
                  <c:v>0.73097925349248905</c:v>
                </c:pt>
                <c:pt idx="7">
                  <c:v>0.8307813477649072</c:v>
                </c:pt>
                <c:pt idx="8">
                  <c:v>0.9374447189918228</c:v>
                </c:pt>
                <c:pt idx="9">
                  <c:v>1.0039609998421473</c:v>
                </c:pt>
                <c:pt idx="10">
                  <c:v>0.85682665181254525</c:v>
                </c:pt>
                <c:pt idx="11">
                  <c:v>0.84394423158545062</c:v>
                </c:pt>
                <c:pt idx="13">
                  <c:v>0.96052631578947356</c:v>
                </c:pt>
              </c:numCache>
            </c:numRef>
          </c:val>
          <c:smooth val="1"/>
          <c:extLst>
            <c:ext xmlns:c16="http://schemas.microsoft.com/office/drawing/2014/chart" uri="{C3380CC4-5D6E-409C-BE32-E72D297353CC}">
              <c16:uniqueId val="{00000002-F4E2-428D-81F8-9F8305FDE01A}"/>
            </c:ext>
          </c:extLst>
        </c:ser>
        <c:ser>
          <c:idx val="3"/>
          <c:order val="3"/>
          <c:tx>
            <c:v>R. Not Participating in Labour Force</c:v>
          </c:tx>
          <c:spPr>
            <a:ln w="15875" cap="rnd">
              <a:solidFill>
                <a:srgbClr val="00B050"/>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Og'!$DA$4:$DA$17</c:f>
              <c:numCache>
                <c:formatCode>0.0000</c:formatCode>
                <c:ptCount val="14"/>
                <c:pt idx="0">
                  <c:v>0.92159481513870567</c:v>
                </c:pt>
                <c:pt idx="1">
                  <c:v>0.46202770951083894</c:v>
                </c:pt>
                <c:pt idx="2">
                  <c:v>0.13652544232019589</c:v>
                </c:pt>
                <c:pt idx="3">
                  <c:v>0.10978257157097164</c:v>
                </c:pt>
                <c:pt idx="4">
                  <c:v>0.13124766210134564</c:v>
                </c:pt>
                <c:pt idx="5">
                  <c:v>0.18492652195757467</c:v>
                </c:pt>
                <c:pt idx="6">
                  <c:v>0.27476375467623637</c:v>
                </c:pt>
                <c:pt idx="7">
                  <c:v>0.44426620393826011</c:v>
                </c:pt>
                <c:pt idx="8">
                  <c:v>0.66676181188317596</c:v>
                </c:pt>
                <c:pt idx="9">
                  <c:v>0.88485222517663309</c:v>
                </c:pt>
                <c:pt idx="10">
                  <c:v>0.93498244299130251</c:v>
                </c:pt>
                <c:pt idx="11">
                  <c:v>0.96123645534105817</c:v>
                </c:pt>
                <c:pt idx="12">
                  <c:v>0.9797877424577619</c:v>
                </c:pt>
                <c:pt idx="13">
                  <c:v>0.13662800249728912</c:v>
                </c:pt>
              </c:numCache>
            </c:numRef>
          </c:val>
          <c:smooth val="1"/>
          <c:extLst>
            <c:ext xmlns:c16="http://schemas.microsoft.com/office/drawing/2014/chart" uri="{C3380CC4-5D6E-409C-BE32-E72D297353CC}">
              <c16:uniqueId val="{00000003-F4E2-428D-81F8-9F8305FDE01A}"/>
            </c:ext>
          </c:extLst>
        </c:ser>
        <c:dLbls>
          <c:showLegendKey val="0"/>
          <c:showVal val="0"/>
          <c:showCatName val="0"/>
          <c:showSerName val="0"/>
          <c:showPercent val="0"/>
          <c:showBubbleSize val="0"/>
        </c:dLbls>
        <c:smooth val="0"/>
        <c:axId val="220749136"/>
        <c:axId val="220749696"/>
      </c:lineChart>
      <c:catAx>
        <c:axId val="22074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65000"/>
                  </a:schemeClr>
                </a:solidFill>
                <a:latin typeface="+mn-lt"/>
                <a:ea typeface="+mn-ea"/>
                <a:cs typeface="+mn-cs"/>
              </a:defRPr>
            </a:pPr>
            <a:endParaRPr lang="pl-PL"/>
          </a:p>
        </c:txPr>
        <c:crossAx val="220749696"/>
        <c:crosses val="autoZero"/>
        <c:auto val="1"/>
        <c:lblAlgn val="ctr"/>
        <c:lblOffset val="100"/>
        <c:noMultiLvlLbl val="0"/>
      </c:catAx>
      <c:valAx>
        <c:axId val="220749696"/>
        <c:scaling>
          <c:orientation val="minMax"/>
          <c:max val="3"/>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lumMod val="65000"/>
                  </a:schemeClr>
                </a:solidFill>
                <a:latin typeface="+mn-lt"/>
                <a:ea typeface="+mn-ea"/>
                <a:cs typeface="+mn-cs"/>
              </a:defRPr>
            </a:pPr>
            <a:endParaRPr lang="pl-PL"/>
          </a:p>
        </c:txPr>
        <c:crossAx val="220749136"/>
        <c:crosses val="autoZero"/>
        <c:crossBetween val="between"/>
      </c:valAx>
      <c:spPr>
        <a:noFill/>
        <a:ln>
          <a:noFill/>
        </a:ln>
        <a:effectLst/>
      </c:spPr>
    </c:plotArea>
    <c:legend>
      <c:legendPos val="b"/>
      <c:layout>
        <c:manualLayout>
          <c:xMode val="edge"/>
          <c:yMode val="edge"/>
          <c:x val="1.1866644446913306E-2"/>
          <c:y val="0.89772305764930604"/>
          <c:w val="0.98567307336221899"/>
          <c:h val="9.822640827023375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chemeClr val="tx1"/>
                </a:solidFill>
                <a:latin typeface="+mn-lt"/>
                <a:ea typeface="+mn-ea"/>
                <a:cs typeface="+mn-cs"/>
              </a:defRPr>
            </a:pPr>
            <a:r>
              <a:rPr lang="pl-PL" sz="1300" dirty="0" err="1">
                <a:solidFill>
                  <a:schemeClr val="tx1"/>
                </a:solidFill>
              </a:rPr>
              <a:t>Relation</a:t>
            </a:r>
            <a:r>
              <a:rPr lang="pl-PL" sz="1300" dirty="0">
                <a:solidFill>
                  <a:schemeClr val="tx1"/>
                </a:solidFill>
              </a:rPr>
              <a:t> </a:t>
            </a:r>
            <a:r>
              <a:rPr lang="pl-PL" sz="1300" dirty="0" err="1">
                <a:solidFill>
                  <a:schemeClr val="tx1"/>
                </a:solidFill>
              </a:rPr>
              <a:t>between</a:t>
            </a:r>
            <a:r>
              <a:rPr lang="pl-PL" sz="1300" dirty="0">
                <a:solidFill>
                  <a:schemeClr val="tx1"/>
                </a:solidFill>
              </a:rPr>
              <a:t> </a:t>
            </a:r>
            <a:r>
              <a:rPr lang="pl-PL" sz="1300" b="0" i="0" u="none" strike="noStrike" baseline="0" dirty="0" err="1" smtClean="0">
                <a:solidFill>
                  <a:schemeClr val="tx1"/>
                </a:solidFill>
                <a:effectLst/>
              </a:rPr>
              <a:t>characteristics</a:t>
            </a:r>
            <a:r>
              <a:rPr lang="pl-PL" sz="1300" b="0" i="0" u="none" strike="noStrike" baseline="0" dirty="0" smtClean="0">
                <a:solidFill>
                  <a:schemeClr val="tx1"/>
                </a:solidFill>
                <a:effectLst/>
              </a:rPr>
              <a:t> of </a:t>
            </a:r>
            <a:r>
              <a:rPr lang="pl-PL" sz="1300" b="0" i="0" u="none" strike="noStrike" baseline="0" dirty="0" err="1" smtClean="0">
                <a:solidFill>
                  <a:schemeClr val="tx1"/>
                </a:solidFill>
                <a:effectLst/>
              </a:rPr>
              <a:t>economic</a:t>
            </a:r>
            <a:r>
              <a:rPr lang="pl-PL" sz="1300" b="0" i="0" u="none" strike="noStrike" baseline="0" dirty="0" smtClean="0">
                <a:solidFill>
                  <a:schemeClr val="tx1"/>
                </a:solidFill>
                <a:effectLst/>
              </a:rPr>
              <a:t> </a:t>
            </a:r>
            <a:r>
              <a:rPr lang="pl-PL" sz="1300" b="0" i="0" u="none" strike="noStrike" baseline="0" dirty="0" err="1" smtClean="0">
                <a:solidFill>
                  <a:schemeClr val="tx1"/>
                </a:solidFill>
                <a:effectLst/>
              </a:rPr>
              <a:t>activity</a:t>
            </a:r>
            <a:r>
              <a:rPr lang="pl-PL" sz="1300" b="0" i="0" u="none" strike="noStrike" baseline="0" dirty="0" smtClean="0">
                <a:solidFill>
                  <a:schemeClr val="tx1"/>
                </a:solidFill>
                <a:effectLst/>
              </a:rPr>
              <a:t> </a:t>
            </a:r>
            <a:r>
              <a:rPr lang="pl-PL" sz="1300" dirty="0" smtClean="0">
                <a:solidFill>
                  <a:schemeClr val="tx1"/>
                </a:solidFill>
              </a:rPr>
              <a:t>for </a:t>
            </a:r>
            <a:r>
              <a:rPr lang="pl-PL" sz="1300" dirty="0">
                <a:solidFill>
                  <a:schemeClr val="tx1"/>
                </a:solidFill>
              </a:rPr>
              <a:t>the </a:t>
            </a:r>
            <a:r>
              <a:rPr lang="pl-PL" sz="1300" dirty="0" err="1">
                <a:solidFill>
                  <a:schemeClr val="tx1"/>
                </a:solidFill>
              </a:rPr>
              <a:t>whole</a:t>
            </a:r>
            <a:r>
              <a:rPr lang="pl-PL" sz="1300" dirty="0">
                <a:solidFill>
                  <a:schemeClr val="tx1"/>
                </a:solidFill>
              </a:rPr>
              <a:t> </a:t>
            </a:r>
            <a:r>
              <a:rPr lang="pl-PL" sz="1300" dirty="0" err="1">
                <a:solidFill>
                  <a:schemeClr val="tx1"/>
                </a:solidFill>
              </a:rPr>
              <a:t>population</a:t>
            </a:r>
            <a:r>
              <a:rPr lang="pl-PL" sz="1300" dirty="0">
                <a:solidFill>
                  <a:schemeClr val="tx1"/>
                </a:solidFill>
              </a:rPr>
              <a:t> and </a:t>
            </a:r>
            <a:r>
              <a:rPr lang="pl-PL" sz="1300" dirty="0" err="1">
                <a:solidFill>
                  <a:schemeClr val="tx1"/>
                </a:solidFill>
              </a:rPr>
              <a:t>disabled</a:t>
            </a:r>
            <a:r>
              <a:rPr lang="pl-PL" sz="1300" dirty="0">
                <a:solidFill>
                  <a:schemeClr val="tx1"/>
                </a:solidFill>
              </a:rPr>
              <a:t> </a:t>
            </a:r>
            <a:r>
              <a:rPr lang="pl-PL" sz="1300" dirty="0" err="1" smtClean="0">
                <a:solidFill>
                  <a:schemeClr val="tx1"/>
                </a:solidFill>
              </a:rPr>
              <a:t>people</a:t>
            </a:r>
            <a:r>
              <a:rPr lang="pl-PL" sz="1300" baseline="0" dirty="0" smtClean="0">
                <a:solidFill>
                  <a:schemeClr val="tx1"/>
                </a:solidFill>
              </a:rPr>
              <a:t>, </a:t>
            </a:r>
            <a:r>
              <a:rPr lang="pl-PL" sz="1300" baseline="0" dirty="0" err="1" smtClean="0">
                <a:solidFill>
                  <a:schemeClr val="tx1"/>
                </a:solidFill>
              </a:rPr>
              <a:t>females</a:t>
            </a:r>
            <a:r>
              <a:rPr lang="pl-PL" sz="1300" baseline="0" dirty="0" smtClean="0">
                <a:solidFill>
                  <a:schemeClr val="tx1"/>
                </a:solidFill>
              </a:rPr>
              <a:t>, </a:t>
            </a:r>
            <a:r>
              <a:rPr lang="pl-PL" sz="1300" baseline="0" dirty="0">
                <a:solidFill>
                  <a:schemeClr val="tx1"/>
                </a:solidFill>
              </a:rPr>
              <a:t>2002 </a:t>
            </a:r>
            <a:r>
              <a:rPr lang="pl-PL" sz="1300" baseline="0" dirty="0" err="1">
                <a:solidFill>
                  <a:schemeClr val="tx1"/>
                </a:solidFill>
              </a:rPr>
              <a:t>Census</a:t>
            </a:r>
            <a:endParaRPr lang="pl-PL" sz="1300" dirty="0">
              <a:solidFill>
                <a:schemeClr val="tx1"/>
              </a:solidFill>
            </a:endParaRPr>
          </a:p>
        </c:rich>
      </c:tx>
      <c:layout>
        <c:manualLayout>
          <c:xMode val="edge"/>
          <c:yMode val="edge"/>
          <c:x val="0.11901426064916802"/>
          <c:y val="2.4303204482761149E-2"/>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5.4622899671506679E-2"/>
          <c:y val="0.18514672342092162"/>
          <c:w val="0.91243513044316027"/>
          <c:h val="0.5962406492810397"/>
        </c:manualLayout>
      </c:layout>
      <c:lineChart>
        <c:grouping val="standard"/>
        <c:varyColors val="0"/>
        <c:ser>
          <c:idx val="0"/>
          <c:order val="0"/>
          <c:tx>
            <c:v>R. Economic Activity Rate</c:v>
          </c:tx>
          <c:spPr>
            <a:ln w="15875" cap="rnd">
              <a:solidFill>
                <a:schemeClr val="tx1"/>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Og'!$DC$4:$DC$17</c:f>
              <c:numCache>
                <c:formatCode>0.0000</c:formatCode>
                <c:ptCount val="14"/>
                <c:pt idx="0">
                  <c:v>1.8114816213108207</c:v>
                </c:pt>
                <c:pt idx="1">
                  <c:v>1.8931305440293318</c:v>
                </c:pt>
                <c:pt idx="2">
                  <c:v>1.9583523847956896</c:v>
                </c:pt>
                <c:pt idx="3">
                  <c:v>2.1150004965686779</c:v>
                </c:pt>
                <c:pt idx="4">
                  <c:v>2.1627675987414783</c:v>
                </c:pt>
                <c:pt idx="5">
                  <c:v>2.2059846805940646</c:v>
                </c:pt>
                <c:pt idx="6">
                  <c:v>2.2751493850092483</c:v>
                </c:pt>
                <c:pt idx="7">
                  <c:v>2.2070794266595928</c:v>
                </c:pt>
                <c:pt idx="8">
                  <c:v>1.6434260690514646</c:v>
                </c:pt>
                <c:pt idx="9">
                  <c:v>1.354444819166654</c:v>
                </c:pt>
                <c:pt idx="10">
                  <c:v>1.3520696567788064</c:v>
                </c:pt>
                <c:pt idx="11">
                  <c:v>1.4713017849437955</c:v>
                </c:pt>
                <c:pt idx="12">
                  <c:v>1.5247351073027795</c:v>
                </c:pt>
                <c:pt idx="13">
                  <c:v>1.2449671540580631</c:v>
                </c:pt>
              </c:numCache>
            </c:numRef>
          </c:val>
          <c:smooth val="1"/>
          <c:extLst>
            <c:ext xmlns:c16="http://schemas.microsoft.com/office/drawing/2014/chart" uri="{C3380CC4-5D6E-409C-BE32-E72D297353CC}">
              <c16:uniqueId val="{00000000-FD0D-4CA8-B1AC-63D9C3854E1A}"/>
            </c:ext>
          </c:extLst>
        </c:ser>
        <c:ser>
          <c:idx val="1"/>
          <c:order val="1"/>
          <c:tx>
            <c:v>R. Employment Rate</c:v>
          </c:tx>
          <c:spPr>
            <a:ln w="15875" cap="rnd">
              <a:solidFill>
                <a:srgbClr val="0000CC"/>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Og'!$DD$4:$DD$17</c:f>
              <c:numCache>
                <c:formatCode>0.0000</c:formatCode>
                <c:ptCount val="14"/>
                <c:pt idx="0">
                  <c:v>1.9407035340623202</c:v>
                </c:pt>
                <c:pt idx="1">
                  <c:v>2.1309900541593576</c:v>
                </c:pt>
                <c:pt idx="2">
                  <c:v>2.2031001151371479</c:v>
                </c:pt>
                <c:pt idx="3">
                  <c:v>2.3764360819366335</c:v>
                </c:pt>
                <c:pt idx="4">
                  <c:v>2.412359157966995</c:v>
                </c:pt>
                <c:pt idx="5">
                  <c:v>2.4820991641759087</c:v>
                </c:pt>
                <c:pt idx="6">
                  <c:v>2.5226910994069955</c:v>
                </c:pt>
                <c:pt idx="7">
                  <c:v>2.3525307199421714</c:v>
                </c:pt>
                <c:pt idx="8">
                  <c:v>1.6905351191542011</c:v>
                </c:pt>
                <c:pt idx="9">
                  <c:v>1.368934334887238</c:v>
                </c:pt>
                <c:pt idx="10">
                  <c:v>1.3625729223977618</c:v>
                </c:pt>
                <c:pt idx="11">
                  <c:v>1.4878069582600666</c:v>
                </c:pt>
                <c:pt idx="12">
                  <c:v>1.5247351073027795</c:v>
                </c:pt>
                <c:pt idx="13">
                  <c:v>1.3200183654729107</c:v>
                </c:pt>
              </c:numCache>
            </c:numRef>
          </c:val>
          <c:smooth val="1"/>
          <c:extLst>
            <c:ext xmlns:c16="http://schemas.microsoft.com/office/drawing/2014/chart" uri="{C3380CC4-5D6E-409C-BE32-E72D297353CC}">
              <c16:uniqueId val="{00000001-FD0D-4CA8-B1AC-63D9C3854E1A}"/>
            </c:ext>
          </c:extLst>
        </c:ser>
        <c:ser>
          <c:idx val="2"/>
          <c:order val="2"/>
          <c:tx>
            <c:v>R. Unemplyment Rate</c:v>
          </c:tx>
          <c:spPr>
            <a:ln w="15875" cap="rnd">
              <a:solidFill>
                <a:srgbClr val="FF0000"/>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Og'!$DE$4:$DE$17</c:f>
              <c:numCache>
                <c:formatCode>0.0000</c:formatCode>
                <c:ptCount val="14"/>
                <c:pt idx="0">
                  <c:v>0.94317224178549297</c:v>
                </c:pt>
                <c:pt idx="1">
                  <c:v>0.86673041766489423</c:v>
                </c:pt>
                <c:pt idx="2">
                  <c:v>0.75284669707509877</c:v>
                </c:pt>
                <c:pt idx="3">
                  <c:v>0.71264111873336233</c:v>
                </c:pt>
                <c:pt idx="4">
                  <c:v>0.7022226384162723</c:v>
                </c:pt>
                <c:pt idx="5">
                  <c:v>0.67148321694444679</c:v>
                </c:pt>
                <c:pt idx="6">
                  <c:v>0.67477597694120672</c:v>
                </c:pt>
                <c:pt idx="7">
                  <c:v>0.71763016860502693</c:v>
                </c:pt>
                <c:pt idx="8">
                  <c:v>0.78388096030891863</c:v>
                </c:pt>
                <c:pt idx="9">
                  <c:v>0.83793482570044853</c:v>
                </c:pt>
                <c:pt idx="10">
                  <c:v>0.84440680302839921</c:v>
                </c:pt>
                <c:pt idx="11">
                  <c:v>0.73291083934593781</c:v>
                </c:pt>
                <c:pt idx="13">
                  <c:v>0.79905437352245856</c:v>
                </c:pt>
              </c:numCache>
            </c:numRef>
          </c:val>
          <c:smooth val="1"/>
          <c:extLst>
            <c:ext xmlns:c16="http://schemas.microsoft.com/office/drawing/2014/chart" uri="{C3380CC4-5D6E-409C-BE32-E72D297353CC}">
              <c16:uniqueId val="{00000002-FD0D-4CA8-B1AC-63D9C3854E1A}"/>
            </c:ext>
          </c:extLst>
        </c:ser>
        <c:ser>
          <c:idx val="3"/>
          <c:order val="3"/>
          <c:tx>
            <c:v>R. Not Participating in Labour Force</c:v>
          </c:tx>
          <c:spPr>
            <a:ln w="15875" cap="rnd">
              <a:solidFill>
                <a:srgbClr val="00B050"/>
              </a:solidFill>
              <a:round/>
            </a:ln>
            <a:effectLst/>
          </c:spPr>
          <c:marker>
            <c:symbol val="none"/>
          </c:marker>
          <c:cat>
            <c:strRef>
              <c:f>'Wskaźniki Og'!$BL$4:$BL$16</c:f>
              <c:strCache>
                <c:ptCount val="13"/>
                <c:pt idx="0">
                  <c:v>15</c:v>
                </c:pt>
                <c:pt idx="1">
                  <c:v>20</c:v>
                </c:pt>
                <c:pt idx="2">
                  <c:v>25</c:v>
                </c:pt>
                <c:pt idx="3">
                  <c:v>30</c:v>
                </c:pt>
                <c:pt idx="4">
                  <c:v>35</c:v>
                </c:pt>
                <c:pt idx="5">
                  <c:v>40</c:v>
                </c:pt>
                <c:pt idx="6">
                  <c:v>45</c:v>
                </c:pt>
                <c:pt idx="7">
                  <c:v>50</c:v>
                </c:pt>
                <c:pt idx="8">
                  <c:v>55</c:v>
                </c:pt>
                <c:pt idx="9">
                  <c:v>60</c:v>
                </c:pt>
                <c:pt idx="10">
                  <c:v>65</c:v>
                </c:pt>
                <c:pt idx="11">
                  <c:v>70</c:v>
                </c:pt>
                <c:pt idx="12">
                  <c:v>75+</c:v>
                </c:pt>
              </c:strCache>
            </c:strRef>
          </c:cat>
          <c:val>
            <c:numRef>
              <c:f>'Wskaźniki Og'!$DF$4:$DF$17</c:f>
              <c:numCache>
                <c:formatCode>0.0000</c:formatCode>
                <c:ptCount val="14"/>
                <c:pt idx="0">
                  <c:v>0.93276163084563868</c:v>
                </c:pt>
                <c:pt idx="1">
                  <c:v>0.53803690394764281</c:v>
                </c:pt>
                <c:pt idx="2">
                  <c:v>0.30828827846668694</c:v>
                </c:pt>
                <c:pt idx="3">
                  <c:v>0.26487221043229042</c:v>
                </c:pt>
                <c:pt idx="4">
                  <c:v>0.23858942924023163</c:v>
                </c:pt>
                <c:pt idx="5">
                  <c:v>0.25148401954078692</c:v>
                </c:pt>
                <c:pt idx="6">
                  <c:v>0.33654723985883112</c:v>
                </c:pt>
                <c:pt idx="7">
                  <c:v>0.55233202899118028</c:v>
                </c:pt>
                <c:pt idx="8">
                  <c:v>0.83685312067816509</c:v>
                </c:pt>
                <c:pt idx="9">
                  <c:v>0.93890775636179735</c:v>
                </c:pt>
                <c:pt idx="10">
                  <c:v>0.95968015154835817</c:v>
                </c:pt>
                <c:pt idx="11">
                  <c:v>0.97855206497405978</c:v>
                </c:pt>
                <c:pt idx="12">
                  <c:v>0.98950533314629452</c:v>
                </c:pt>
                <c:pt idx="13">
                  <c:v>0.20204362736830267</c:v>
                </c:pt>
              </c:numCache>
            </c:numRef>
          </c:val>
          <c:smooth val="1"/>
          <c:extLst>
            <c:ext xmlns:c16="http://schemas.microsoft.com/office/drawing/2014/chart" uri="{C3380CC4-5D6E-409C-BE32-E72D297353CC}">
              <c16:uniqueId val="{00000003-FD0D-4CA8-B1AC-63D9C3854E1A}"/>
            </c:ext>
          </c:extLst>
        </c:ser>
        <c:dLbls>
          <c:showLegendKey val="0"/>
          <c:showVal val="0"/>
          <c:showCatName val="0"/>
          <c:showSerName val="0"/>
          <c:showPercent val="0"/>
          <c:showBubbleSize val="0"/>
        </c:dLbls>
        <c:smooth val="0"/>
        <c:axId val="197785184"/>
        <c:axId val="239600144"/>
      </c:lineChart>
      <c:catAx>
        <c:axId val="19778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65000"/>
                  </a:schemeClr>
                </a:solidFill>
                <a:latin typeface="+mn-lt"/>
                <a:ea typeface="+mn-ea"/>
                <a:cs typeface="+mn-cs"/>
              </a:defRPr>
            </a:pPr>
            <a:endParaRPr lang="pl-PL"/>
          </a:p>
        </c:txPr>
        <c:crossAx val="239600144"/>
        <c:crosses val="autoZero"/>
        <c:auto val="1"/>
        <c:lblAlgn val="ctr"/>
        <c:lblOffset val="100"/>
        <c:noMultiLvlLbl val="0"/>
      </c:catAx>
      <c:valAx>
        <c:axId val="2396001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lumMod val="65000"/>
                  </a:schemeClr>
                </a:solidFill>
                <a:latin typeface="+mn-lt"/>
                <a:ea typeface="+mn-ea"/>
                <a:cs typeface="+mn-cs"/>
              </a:defRPr>
            </a:pPr>
            <a:endParaRPr lang="pl-PL"/>
          </a:p>
        </c:txPr>
        <c:crossAx val="197785184"/>
        <c:crosses val="autoZero"/>
        <c:crossBetween val="between"/>
      </c:valAx>
      <c:spPr>
        <a:noFill/>
        <a:ln>
          <a:noFill/>
        </a:ln>
        <a:effectLst/>
      </c:spPr>
    </c:plotArea>
    <c:legend>
      <c:legendPos val="b"/>
      <c:layout>
        <c:manualLayout>
          <c:xMode val="edge"/>
          <c:yMode val="edge"/>
          <c:x val="1.9598816989829803E-2"/>
          <c:y val="0.86150686362606677"/>
          <c:w val="0.95546874658397374"/>
          <c:h val="0.1318479644987705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ysClr val="windowText" lastClr="000000"/>
                </a:solidFill>
                <a:latin typeface="+mn-lt"/>
                <a:ea typeface="+mn-ea"/>
                <a:cs typeface="+mn-cs"/>
              </a:defRPr>
            </a:pPr>
            <a:r>
              <a:rPr lang="pl-PL" sz="1300" b="0" i="0" baseline="0" dirty="0" err="1">
                <a:effectLst/>
              </a:rPr>
              <a:t>Characteristics</a:t>
            </a:r>
            <a:r>
              <a:rPr lang="pl-PL" sz="1300" b="0" i="0" baseline="0" dirty="0">
                <a:effectLst/>
              </a:rPr>
              <a:t> of </a:t>
            </a:r>
            <a:r>
              <a:rPr lang="pl-PL" sz="1300" b="0" i="0" baseline="0" dirty="0" err="1">
                <a:effectLst/>
              </a:rPr>
              <a:t>Economic</a:t>
            </a:r>
            <a:r>
              <a:rPr lang="pl-PL" sz="1300" b="0" i="0" baseline="0" dirty="0">
                <a:effectLst/>
              </a:rPr>
              <a:t> Activity of </a:t>
            </a:r>
            <a:r>
              <a:rPr lang="pl-PL" sz="1300" b="0" i="0" baseline="0" dirty="0" err="1">
                <a:effectLst/>
              </a:rPr>
              <a:t>Disabled</a:t>
            </a:r>
            <a:r>
              <a:rPr lang="pl-PL" sz="1300" b="0" i="0" baseline="0" dirty="0">
                <a:effectLst/>
              </a:rPr>
              <a:t> </a:t>
            </a:r>
            <a:r>
              <a:rPr lang="pl-PL" sz="1300" b="0" i="0" baseline="0" dirty="0" err="1">
                <a:effectLst/>
              </a:rPr>
              <a:t>Persons</a:t>
            </a:r>
            <a:r>
              <a:rPr lang="pl-PL" sz="1300" b="0" i="0" baseline="0" dirty="0">
                <a:effectLst/>
              </a:rPr>
              <a:t>, </a:t>
            </a:r>
            <a:r>
              <a:rPr lang="pl-PL" sz="1300" b="0" i="0" baseline="0" dirty="0" err="1">
                <a:effectLst/>
              </a:rPr>
              <a:t>Males</a:t>
            </a:r>
            <a:r>
              <a:rPr lang="pl-PL" sz="1300" b="0" i="0" baseline="0" dirty="0">
                <a:effectLst/>
              </a:rPr>
              <a:t> 2002 </a:t>
            </a:r>
            <a:r>
              <a:rPr lang="pl-PL" sz="1300" b="0" i="0" baseline="0" dirty="0" err="1">
                <a:effectLst/>
              </a:rPr>
              <a:t>Census</a:t>
            </a:r>
            <a:endParaRPr lang="pl-PL" sz="1300" dirty="0">
              <a:effectLst/>
            </a:endParaRPr>
          </a:p>
        </c:rich>
      </c:tx>
      <c:layout>
        <c:manualLayout>
          <c:xMode val="edge"/>
          <c:yMode val="edge"/>
          <c:x val="0.14157475149819954"/>
          <c:y val="4.0997643765339816E-3"/>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ysClr val="windowText" lastClr="000000"/>
              </a:solidFill>
              <a:latin typeface="+mn-lt"/>
              <a:ea typeface="+mn-ea"/>
              <a:cs typeface="+mn-cs"/>
            </a:defRPr>
          </a:pPr>
          <a:endParaRPr lang="pl-PL"/>
        </a:p>
      </c:txPr>
    </c:title>
    <c:autoTitleDeleted val="0"/>
    <c:plotArea>
      <c:layout>
        <c:manualLayout>
          <c:layoutTarget val="inner"/>
          <c:xMode val="edge"/>
          <c:yMode val="edge"/>
          <c:x val="4.5537772049279161E-2"/>
          <c:y val="7.7589841971957632E-2"/>
          <c:w val="0.93946963570791164"/>
          <c:h val="0.80279010998704425"/>
        </c:manualLayout>
      </c:layout>
      <c:lineChart>
        <c:grouping val="standard"/>
        <c:varyColors val="0"/>
        <c:ser>
          <c:idx val="0"/>
          <c:order val="0"/>
          <c:tx>
            <c:v>Economic Activity Rate</c:v>
          </c:tx>
          <c:spPr>
            <a:ln w="15875" cap="rnd">
              <a:solidFill>
                <a:schemeClr val="tx1"/>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Og'!$V$4:$V$63</c:f>
              <c:numCache>
                <c:formatCode>0.0000</c:formatCode>
                <c:ptCount val="60"/>
                <c:pt idx="0">
                  <c:v>1.3602113709756336E-2</c:v>
                </c:pt>
                <c:pt idx="1">
                  <c:v>2.202723699844621E-2</c:v>
                </c:pt>
                <c:pt idx="2">
                  <c:v>4.1541240216736906E-2</c:v>
                </c:pt>
                <c:pt idx="3">
                  <c:v>0.11265602780850055</c:v>
                </c:pt>
                <c:pt idx="4">
                  <c:v>0.2227007074746232</c:v>
                </c:pt>
                <c:pt idx="5">
                  <c:v>0.31515915537346362</c:v>
                </c:pt>
                <c:pt idx="6">
                  <c:v>0.37573728678463253</c:v>
                </c:pt>
                <c:pt idx="7">
                  <c:v>0.40679886685552408</c:v>
                </c:pt>
                <c:pt idx="8">
                  <c:v>0.43517909957279</c:v>
                </c:pt>
                <c:pt idx="9">
                  <c:v>0.45244809023327354</c:v>
                </c:pt>
                <c:pt idx="10">
                  <c:v>0.46798234657340326</c:v>
                </c:pt>
                <c:pt idx="11">
                  <c:v>0.45663865546218485</c:v>
                </c:pt>
                <c:pt idx="12">
                  <c:v>0.46286247244361539</c:v>
                </c:pt>
                <c:pt idx="13">
                  <c:v>0.4570737605804111</c:v>
                </c:pt>
                <c:pt idx="14">
                  <c:v>0.45598035776920381</c:v>
                </c:pt>
                <c:pt idx="15">
                  <c:v>0.4580662393162393</c:v>
                </c:pt>
                <c:pt idx="16">
                  <c:v>0.45039028620988725</c:v>
                </c:pt>
                <c:pt idx="17">
                  <c:v>0.44182732606873426</c:v>
                </c:pt>
                <c:pt idx="18">
                  <c:v>0.44223926622914528</c:v>
                </c:pt>
                <c:pt idx="19">
                  <c:v>0.44034440344403442</c:v>
                </c:pt>
                <c:pt idx="20">
                  <c:v>0.43090252707581228</c:v>
                </c:pt>
                <c:pt idx="21">
                  <c:v>0.42334368188123389</c:v>
                </c:pt>
                <c:pt idx="22">
                  <c:v>0.43528844414973777</c:v>
                </c:pt>
                <c:pt idx="23">
                  <c:v>0.42360379346680715</c:v>
                </c:pt>
                <c:pt idx="24">
                  <c:v>0.41650480601623585</c:v>
                </c:pt>
                <c:pt idx="25">
                  <c:v>0.42081731199141553</c:v>
                </c:pt>
                <c:pt idx="26">
                  <c:v>0.40674281648946681</c:v>
                </c:pt>
                <c:pt idx="27">
                  <c:v>0.41060690697598001</c:v>
                </c:pt>
                <c:pt idx="28">
                  <c:v>0.40617680229027503</c:v>
                </c:pt>
                <c:pt idx="29">
                  <c:v>0.41035796271537045</c:v>
                </c:pt>
                <c:pt idx="30">
                  <c:v>0.40492304839606896</c:v>
                </c:pt>
                <c:pt idx="31">
                  <c:v>0.39993672888326481</c:v>
                </c:pt>
                <c:pt idx="32">
                  <c:v>0.39203232134879473</c:v>
                </c:pt>
                <c:pt idx="33">
                  <c:v>0.38342816630005999</c:v>
                </c:pt>
                <c:pt idx="34">
                  <c:v>0.37433833353063539</c:v>
                </c:pt>
                <c:pt idx="35">
                  <c:v>0.36006079027355625</c:v>
                </c:pt>
                <c:pt idx="36">
                  <c:v>0.3537030254193832</c:v>
                </c:pt>
                <c:pt idx="37">
                  <c:v>0.34045378607228022</c:v>
                </c:pt>
                <c:pt idx="38">
                  <c:v>0.33128324014727945</c:v>
                </c:pt>
                <c:pt idx="39">
                  <c:v>0.32483465043194698</c:v>
                </c:pt>
                <c:pt idx="40">
                  <c:v>0.31007201949077667</c:v>
                </c:pt>
                <c:pt idx="41">
                  <c:v>0.29789710561030497</c:v>
                </c:pt>
                <c:pt idx="42">
                  <c:v>0.28409189423493714</c:v>
                </c:pt>
                <c:pt idx="43">
                  <c:v>0.26841836571902622</c:v>
                </c:pt>
                <c:pt idx="44">
                  <c:v>0.25425416976163145</c:v>
                </c:pt>
                <c:pt idx="45">
                  <c:v>0.23427653527740022</c:v>
                </c:pt>
                <c:pt idx="46">
                  <c:v>0.22144449087616661</c:v>
                </c:pt>
                <c:pt idx="47">
                  <c:v>0.20204373463583927</c:v>
                </c:pt>
                <c:pt idx="48">
                  <c:v>0.18664941698309756</c:v>
                </c:pt>
                <c:pt idx="49">
                  <c:v>0.17254155124653739</c:v>
                </c:pt>
                <c:pt idx="50">
                  <c:v>0.14606547960941987</c:v>
                </c:pt>
                <c:pt idx="51">
                  <c:v>0.12967193099917293</c:v>
                </c:pt>
                <c:pt idx="52">
                  <c:v>0.1149159151840117</c:v>
                </c:pt>
                <c:pt idx="53">
                  <c:v>0.10486860532169041</c:v>
                </c:pt>
                <c:pt idx="54">
                  <c:v>9.37732418808363E-2</c:v>
                </c:pt>
                <c:pt idx="55">
                  <c:v>8.5604583615167304E-2</c:v>
                </c:pt>
                <c:pt idx="56">
                  <c:v>7.5647177299922985E-2</c:v>
                </c:pt>
                <c:pt idx="57">
                  <c:v>7.0099050763516302E-2</c:v>
                </c:pt>
                <c:pt idx="58">
                  <c:v>5.8936147068421624E-2</c:v>
                </c:pt>
                <c:pt idx="59">
                  <c:v>5.6725543478260872E-2</c:v>
                </c:pt>
              </c:numCache>
            </c:numRef>
          </c:val>
          <c:smooth val="0"/>
          <c:extLst>
            <c:ext xmlns:c16="http://schemas.microsoft.com/office/drawing/2014/chart" uri="{C3380CC4-5D6E-409C-BE32-E72D297353CC}">
              <c16:uniqueId val="{00000000-F9C7-4433-97C9-E38F46204FE1}"/>
            </c:ext>
          </c:extLst>
        </c:ser>
        <c:ser>
          <c:idx val="1"/>
          <c:order val="1"/>
          <c:tx>
            <c:v>Employment Rate</c:v>
          </c:tx>
          <c:spPr>
            <a:ln w="15875" cap="rnd">
              <a:solidFill>
                <a:srgbClr val="6600FF"/>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Og'!$W$4:$W$63</c:f>
              <c:numCache>
                <c:formatCode>0.0000</c:formatCode>
                <c:ptCount val="60"/>
                <c:pt idx="0">
                  <c:v>1.0959976514336041E-2</c:v>
                </c:pt>
                <c:pt idx="1">
                  <c:v>1.7731468787130975E-2</c:v>
                </c:pt>
                <c:pt idx="2">
                  <c:v>3.1908488862131247E-2</c:v>
                </c:pt>
                <c:pt idx="3">
                  <c:v>4.8348870279665036E-2</c:v>
                </c:pt>
                <c:pt idx="4">
                  <c:v>8.7434635496770219E-2</c:v>
                </c:pt>
                <c:pt idx="5">
                  <c:v>0.1337850614560353</c:v>
                </c:pt>
                <c:pt idx="6">
                  <c:v>0.18005738880918221</c:v>
                </c:pt>
                <c:pt idx="7">
                  <c:v>0.22047753945770943</c:v>
                </c:pt>
                <c:pt idx="8">
                  <c:v>0.25262898455471572</c:v>
                </c:pt>
                <c:pt idx="9">
                  <c:v>0.27189609501837136</c:v>
                </c:pt>
                <c:pt idx="10">
                  <c:v>0.30119077358647683</c:v>
                </c:pt>
                <c:pt idx="11">
                  <c:v>0.30453781512605044</c:v>
                </c:pt>
                <c:pt idx="12">
                  <c:v>0.30735967441071732</c:v>
                </c:pt>
                <c:pt idx="13">
                  <c:v>0.31041630678873727</c:v>
                </c:pt>
                <c:pt idx="14">
                  <c:v>0.31445106980007015</c:v>
                </c:pt>
                <c:pt idx="15">
                  <c:v>0.33039529914529914</c:v>
                </c:pt>
                <c:pt idx="16">
                  <c:v>0.3220294882914137</c:v>
                </c:pt>
                <c:pt idx="17">
                  <c:v>0.31483654652137466</c:v>
                </c:pt>
                <c:pt idx="18">
                  <c:v>0.3205503281410611</c:v>
                </c:pt>
                <c:pt idx="19">
                  <c:v>0.321110086100861</c:v>
                </c:pt>
                <c:pt idx="20">
                  <c:v>0.3127075812274368</c:v>
                </c:pt>
                <c:pt idx="21">
                  <c:v>0.31190963736045973</c:v>
                </c:pt>
                <c:pt idx="22">
                  <c:v>0.3203327506178793</c:v>
                </c:pt>
                <c:pt idx="23">
                  <c:v>0.30791414785646942</c:v>
                </c:pt>
                <c:pt idx="24">
                  <c:v>0.30584192439862545</c:v>
                </c:pt>
                <c:pt idx="25">
                  <c:v>0.3096664580166324</c:v>
                </c:pt>
                <c:pt idx="26">
                  <c:v>0.29674716414370972</c:v>
                </c:pt>
                <c:pt idx="27">
                  <c:v>0.30411066933920416</c:v>
                </c:pt>
                <c:pt idx="28">
                  <c:v>0.29785142130071429</c:v>
                </c:pt>
                <c:pt idx="29">
                  <c:v>0.30352412905829823</c:v>
                </c:pt>
                <c:pt idx="30">
                  <c:v>0.30191915445948453</c:v>
                </c:pt>
                <c:pt idx="31">
                  <c:v>0.30121269640409154</c:v>
                </c:pt>
                <c:pt idx="32">
                  <c:v>0.29811782530155584</c:v>
                </c:pt>
                <c:pt idx="33">
                  <c:v>0.29566071006562561</c:v>
                </c:pt>
                <c:pt idx="34">
                  <c:v>0.29363616377196394</c:v>
                </c:pt>
                <c:pt idx="35">
                  <c:v>0.28261398176291791</c:v>
                </c:pt>
                <c:pt idx="36">
                  <c:v>0.28015529997802358</c:v>
                </c:pt>
                <c:pt idx="37">
                  <c:v>0.27349963588593951</c:v>
                </c:pt>
                <c:pt idx="38">
                  <c:v>0.27133506068457658</c:v>
                </c:pt>
                <c:pt idx="39">
                  <c:v>0.26929297445135503</c:v>
                </c:pt>
                <c:pt idx="40">
                  <c:v>0.26005997162057243</c:v>
                </c:pt>
                <c:pt idx="41">
                  <c:v>0.25403895398463566</c:v>
                </c:pt>
                <c:pt idx="42">
                  <c:v>0.24400520156046815</c:v>
                </c:pt>
                <c:pt idx="43">
                  <c:v>0.23461280750454677</c:v>
                </c:pt>
                <c:pt idx="44">
                  <c:v>0.22477885069889933</c:v>
                </c:pt>
                <c:pt idx="45">
                  <c:v>0.21060528499055622</c:v>
                </c:pt>
                <c:pt idx="46">
                  <c:v>0.2007765705530018</c:v>
                </c:pt>
                <c:pt idx="47">
                  <c:v>0.18567136361445397</c:v>
                </c:pt>
                <c:pt idx="48">
                  <c:v>0.17357774118753991</c:v>
                </c:pt>
                <c:pt idx="49">
                  <c:v>0.16163434903047091</c:v>
                </c:pt>
                <c:pt idx="50">
                  <c:v>0.13900057438253877</c:v>
                </c:pt>
                <c:pt idx="51">
                  <c:v>0.12427631838052854</c:v>
                </c:pt>
                <c:pt idx="52">
                  <c:v>0.11004143309773337</c:v>
                </c:pt>
                <c:pt idx="53">
                  <c:v>0.10124392454073647</c:v>
                </c:pt>
                <c:pt idx="54">
                  <c:v>9.038509214114536E-2</c:v>
                </c:pt>
                <c:pt idx="55">
                  <c:v>8.2859189113913975E-2</c:v>
                </c:pt>
                <c:pt idx="56">
                  <c:v>7.3534348281104986E-2</c:v>
                </c:pt>
                <c:pt idx="57">
                  <c:v>6.8200577796120515E-2</c:v>
                </c:pt>
                <c:pt idx="58">
                  <c:v>5.7413249211356467E-2</c:v>
                </c:pt>
                <c:pt idx="59">
                  <c:v>5.560947204968944E-2</c:v>
                </c:pt>
              </c:numCache>
            </c:numRef>
          </c:val>
          <c:smooth val="0"/>
          <c:extLst>
            <c:ext xmlns:c16="http://schemas.microsoft.com/office/drawing/2014/chart" uri="{C3380CC4-5D6E-409C-BE32-E72D297353CC}">
              <c16:uniqueId val="{00000001-F9C7-4433-97C9-E38F46204FE1}"/>
            </c:ext>
          </c:extLst>
        </c:ser>
        <c:ser>
          <c:idx val="2"/>
          <c:order val="2"/>
          <c:tx>
            <c:v>Unemployment Rate</c:v>
          </c:tx>
          <c:spPr>
            <a:ln w="15875" cap="rnd">
              <a:solidFill>
                <a:srgbClr val="FF0000"/>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Og'!$X$4:$X$63</c:f>
              <c:numCache>
                <c:formatCode>0.0000</c:formatCode>
                <c:ptCount val="60"/>
                <c:pt idx="0">
                  <c:v>0.19424460431654678</c:v>
                </c:pt>
                <c:pt idx="1">
                  <c:v>0.19502074688796681</c:v>
                </c:pt>
                <c:pt idx="2">
                  <c:v>0.2318840579710145</c:v>
                </c:pt>
                <c:pt idx="3">
                  <c:v>0.57082748948106588</c:v>
                </c:pt>
                <c:pt idx="4">
                  <c:v>0.60738950276243098</c:v>
                </c:pt>
                <c:pt idx="5">
                  <c:v>0.57550000000000001</c:v>
                </c:pt>
                <c:pt idx="6">
                  <c:v>0.520789138735681</c:v>
                </c:pt>
                <c:pt idx="7">
                  <c:v>0.4580183048149622</c:v>
                </c:pt>
                <c:pt idx="8">
                  <c:v>0.41948272607136117</c:v>
                </c:pt>
                <c:pt idx="9">
                  <c:v>0.39905571293673275</c:v>
                </c:pt>
                <c:pt idx="10">
                  <c:v>0.35640569395017796</c:v>
                </c:pt>
                <c:pt idx="11">
                  <c:v>0.33308796466691204</c:v>
                </c:pt>
                <c:pt idx="12">
                  <c:v>0.33595896684374427</c:v>
                </c:pt>
                <c:pt idx="13">
                  <c:v>0.32086167800453513</c:v>
                </c:pt>
                <c:pt idx="14">
                  <c:v>0.31038461538461537</c:v>
                </c:pt>
                <c:pt idx="15">
                  <c:v>0.27871720116618076</c:v>
                </c:pt>
                <c:pt idx="16">
                  <c:v>0.28499903716541497</c:v>
                </c:pt>
                <c:pt idx="17">
                  <c:v>0.28742174160500855</c:v>
                </c:pt>
                <c:pt idx="18">
                  <c:v>0.2751653853030574</c:v>
                </c:pt>
                <c:pt idx="19">
                  <c:v>0.27077513966480449</c:v>
                </c:pt>
                <c:pt idx="20">
                  <c:v>0.27429624664879354</c:v>
                </c:pt>
                <c:pt idx="21">
                  <c:v>0.26322359182399752</c:v>
                </c:pt>
                <c:pt idx="22">
                  <c:v>0.26409084614319345</c:v>
                </c:pt>
                <c:pt idx="23">
                  <c:v>0.27310814349306101</c:v>
                </c:pt>
                <c:pt idx="24">
                  <c:v>0.26569412890111205</c:v>
                </c:pt>
                <c:pt idx="25">
                  <c:v>0.26413089672758183</c:v>
                </c:pt>
                <c:pt idx="26">
                  <c:v>0.27043047322903507</c:v>
                </c:pt>
                <c:pt idx="27">
                  <c:v>0.25936299615877079</c:v>
                </c:pt>
                <c:pt idx="28">
                  <c:v>0.26669514452513171</c:v>
                </c:pt>
                <c:pt idx="29">
                  <c:v>0.26034302575766888</c:v>
                </c:pt>
                <c:pt idx="30">
                  <c:v>0.25437893531768746</c:v>
                </c:pt>
                <c:pt idx="31">
                  <c:v>0.24684912724779834</c:v>
                </c:pt>
                <c:pt idx="32">
                  <c:v>0.23955804389833027</c:v>
                </c:pt>
                <c:pt idx="33">
                  <c:v>0.22890195334724067</c:v>
                </c:pt>
                <c:pt idx="34">
                  <c:v>0.21558617573977862</c:v>
                </c:pt>
                <c:pt idx="35">
                  <c:v>0.21509370251561707</c:v>
                </c:pt>
                <c:pt idx="36">
                  <c:v>0.20793637643940022</c:v>
                </c:pt>
                <c:pt idx="37">
                  <c:v>0.19666149393952104</c:v>
                </c:pt>
                <c:pt idx="38">
                  <c:v>0.18095747746264357</c:v>
                </c:pt>
                <c:pt idx="39">
                  <c:v>0.17098445595854922</c:v>
                </c:pt>
                <c:pt idx="40">
                  <c:v>0.1612917152355049</c:v>
                </c:pt>
                <c:pt idx="41">
                  <c:v>0.14722584006251627</c:v>
                </c:pt>
                <c:pt idx="42">
                  <c:v>0.14110466890448581</c:v>
                </c:pt>
                <c:pt idx="43">
                  <c:v>0.12594353640416048</c:v>
                </c:pt>
                <c:pt idx="44">
                  <c:v>0.11592855720071708</c:v>
                </c:pt>
                <c:pt idx="45">
                  <c:v>0.10103978300180831</c:v>
                </c:pt>
                <c:pt idx="46">
                  <c:v>9.3332284950463903E-2</c:v>
                </c:pt>
                <c:pt idx="47">
                  <c:v>8.1033797216699802E-2</c:v>
                </c:pt>
                <c:pt idx="48">
                  <c:v>7.0033306328202358E-2</c:v>
                </c:pt>
                <c:pt idx="49">
                  <c:v>6.3214930764599636E-2</c:v>
                </c:pt>
                <c:pt idx="50">
                  <c:v>4.8368069209594966E-2</c:v>
                </c:pt>
                <c:pt idx="51">
                  <c:v>4.1609719058466214E-2</c:v>
                </c:pt>
                <c:pt idx="52">
                  <c:v>4.2417815482502653E-2</c:v>
                </c:pt>
                <c:pt idx="53">
                  <c:v>3.4564021995286721E-2</c:v>
                </c:pt>
                <c:pt idx="54">
                  <c:v>3.6131306455166337E-2</c:v>
                </c:pt>
                <c:pt idx="55">
                  <c:v>3.2070648384847779E-2</c:v>
                </c:pt>
                <c:pt idx="56">
                  <c:v>2.7930044374836857E-2</c:v>
                </c:pt>
                <c:pt idx="57">
                  <c:v>2.7082720047100384E-2</c:v>
                </c:pt>
                <c:pt idx="58">
                  <c:v>2.5839793281653745E-2</c:v>
                </c:pt>
                <c:pt idx="59">
                  <c:v>1.9674935842600515E-2</c:v>
                </c:pt>
              </c:numCache>
            </c:numRef>
          </c:val>
          <c:smooth val="0"/>
          <c:extLst>
            <c:ext xmlns:c16="http://schemas.microsoft.com/office/drawing/2014/chart" uri="{C3380CC4-5D6E-409C-BE32-E72D297353CC}">
              <c16:uniqueId val="{00000002-F9C7-4433-97C9-E38F46204FE1}"/>
            </c:ext>
          </c:extLst>
        </c:ser>
        <c:dLbls>
          <c:showLegendKey val="0"/>
          <c:showVal val="0"/>
          <c:showCatName val="0"/>
          <c:showSerName val="0"/>
          <c:showPercent val="0"/>
          <c:showBubbleSize val="0"/>
        </c:dLbls>
        <c:smooth val="0"/>
        <c:axId val="185011360"/>
        <c:axId val="256857520"/>
      </c:lineChart>
      <c:catAx>
        <c:axId val="18501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n-lt"/>
                <a:ea typeface="+mn-ea"/>
                <a:cs typeface="+mn-cs"/>
              </a:defRPr>
            </a:pPr>
            <a:endParaRPr lang="pl-PL"/>
          </a:p>
        </c:txPr>
        <c:crossAx val="256857520"/>
        <c:crosses val="autoZero"/>
        <c:auto val="1"/>
        <c:lblAlgn val="ctr"/>
        <c:lblOffset val="100"/>
        <c:noMultiLvlLbl val="0"/>
      </c:catAx>
      <c:valAx>
        <c:axId val="2568575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n-lt"/>
                <a:ea typeface="+mn-ea"/>
                <a:cs typeface="+mn-cs"/>
              </a:defRPr>
            </a:pPr>
            <a:endParaRPr lang="pl-PL"/>
          </a:p>
        </c:txPr>
        <c:crossAx val="185011360"/>
        <c:crosses val="autoZero"/>
        <c:crossBetween val="between"/>
      </c:valAx>
      <c:spPr>
        <a:noFill/>
        <a:ln>
          <a:noFill/>
        </a:ln>
        <a:effectLst/>
      </c:spPr>
    </c:plotArea>
    <c:legend>
      <c:legendPos val="b"/>
      <c:layout>
        <c:manualLayout>
          <c:xMode val="edge"/>
          <c:yMode val="edge"/>
          <c:x val="0.22118191932922482"/>
          <c:y val="0.63888080951945925"/>
          <c:w val="0.42795265395348236"/>
          <c:h val="0.1315323853946378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ysClr val="windowText" lastClr="000000"/>
                </a:solidFill>
                <a:latin typeface="+mn-lt"/>
                <a:ea typeface="+mn-ea"/>
                <a:cs typeface="+mn-cs"/>
              </a:defRPr>
            </a:pPr>
            <a:r>
              <a:rPr lang="pl-PL" sz="1300" b="0" i="0" baseline="0">
                <a:effectLst/>
              </a:rPr>
              <a:t>Characteristics of Economic Activity of Disabled Persons, Females 2002 Census</a:t>
            </a:r>
            <a:endParaRPr lang="pl-PL" sz="1300">
              <a:effectLst/>
            </a:endParaRPr>
          </a:p>
        </c:rich>
      </c:tx>
      <c:layout>
        <c:manualLayout>
          <c:xMode val="edge"/>
          <c:yMode val="edge"/>
          <c:x val="0.12570631240371788"/>
          <c:y val="0"/>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ysClr val="windowText" lastClr="000000"/>
              </a:solidFill>
              <a:latin typeface="+mn-lt"/>
              <a:ea typeface="+mn-ea"/>
              <a:cs typeface="+mn-cs"/>
            </a:defRPr>
          </a:pPr>
          <a:endParaRPr lang="pl-PL"/>
        </a:p>
      </c:txPr>
    </c:title>
    <c:autoTitleDeleted val="0"/>
    <c:plotArea>
      <c:layout>
        <c:manualLayout>
          <c:layoutTarget val="inner"/>
          <c:xMode val="edge"/>
          <c:yMode val="edge"/>
          <c:x val="3.1908142737634468E-2"/>
          <c:y val="7.7589841971957632E-2"/>
          <c:w val="0.95446222795072089"/>
          <c:h val="0.82991029313616249"/>
        </c:manualLayout>
      </c:layout>
      <c:lineChart>
        <c:grouping val="standard"/>
        <c:varyColors val="0"/>
        <c:ser>
          <c:idx val="0"/>
          <c:order val="0"/>
          <c:tx>
            <c:v>Ekonomic Activity Rate</c:v>
          </c:tx>
          <c:spPr>
            <a:ln w="15875" cap="rnd">
              <a:solidFill>
                <a:schemeClr val="tx1"/>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Og'!$AA$4:$AA$63</c:f>
              <c:numCache>
                <c:formatCode>0.0000</c:formatCode>
                <c:ptCount val="60"/>
                <c:pt idx="0">
                  <c:v>8.2768999247554553E-3</c:v>
                </c:pt>
                <c:pt idx="1">
                  <c:v>1.6745283018867924E-2</c:v>
                </c:pt>
                <c:pt idx="2">
                  <c:v>3.090013434841021E-2</c:v>
                </c:pt>
                <c:pt idx="3">
                  <c:v>7.38154077576018E-2</c:v>
                </c:pt>
                <c:pt idx="4">
                  <c:v>0.16443321616871706</c:v>
                </c:pt>
                <c:pt idx="5">
                  <c:v>0.22894887995404939</c:v>
                </c:pt>
                <c:pt idx="6">
                  <c:v>0.28414859252422703</c:v>
                </c:pt>
                <c:pt idx="7">
                  <c:v>0.32515480780465006</c:v>
                </c:pt>
                <c:pt idx="8">
                  <c:v>0.35823077860363106</c:v>
                </c:pt>
                <c:pt idx="9">
                  <c:v>0.37270209015361372</c:v>
                </c:pt>
                <c:pt idx="10">
                  <c:v>0.39213564213564212</c:v>
                </c:pt>
                <c:pt idx="11">
                  <c:v>0.38727250216664605</c:v>
                </c:pt>
                <c:pt idx="12">
                  <c:v>0.3870689655172414</c:v>
                </c:pt>
                <c:pt idx="13">
                  <c:v>0.38697027197975964</c:v>
                </c:pt>
                <c:pt idx="14">
                  <c:v>0.38533366533864544</c:v>
                </c:pt>
                <c:pt idx="15">
                  <c:v>0.36842757936507936</c:v>
                </c:pt>
                <c:pt idx="16">
                  <c:v>0.36912090618074367</c:v>
                </c:pt>
                <c:pt idx="17">
                  <c:v>0.36806702855794193</c:v>
                </c:pt>
                <c:pt idx="18">
                  <c:v>0.36627582356225574</c:v>
                </c:pt>
                <c:pt idx="19">
                  <c:v>0.37937969725838888</c:v>
                </c:pt>
                <c:pt idx="20">
                  <c:v>0.37193185099624604</c:v>
                </c:pt>
                <c:pt idx="21">
                  <c:v>0.3750779926909707</c:v>
                </c:pt>
                <c:pt idx="22">
                  <c:v>0.36701444622792939</c:v>
                </c:pt>
                <c:pt idx="23">
                  <c:v>0.36526429341963323</c:v>
                </c:pt>
                <c:pt idx="24">
                  <c:v>0.38107744539107041</c:v>
                </c:pt>
                <c:pt idx="25">
                  <c:v>0.37109198006343452</c:v>
                </c:pt>
                <c:pt idx="26">
                  <c:v>0.37190244859904803</c:v>
                </c:pt>
                <c:pt idx="27">
                  <c:v>0.36772518002597093</c:v>
                </c:pt>
                <c:pt idx="28">
                  <c:v>0.35896030957843911</c:v>
                </c:pt>
                <c:pt idx="29">
                  <c:v>0.35636172756700008</c:v>
                </c:pt>
                <c:pt idx="30">
                  <c:v>0.34798140316776549</c:v>
                </c:pt>
                <c:pt idx="31">
                  <c:v>0.34022025820184165</c:v>
                </c:pt>
                <c:pt idx="32">
                  <c:v>0.32929090871205019</c:v>
                </c:pt>
                <c:pt idx="33">
                  <c:v>0.31314330958036424</c:v>
                </c:pt>
                <c:pt idx="34">
                  <c:v>0.30850435809285687</c:v>
                </c:pt>
                <c:pt idx="35">
                  <c:v>0.28976114407424314</c:v>
                </c:pt>
                <c:pt idx="36">
                  <c:v>0.26987405396036745</c:v>
                </c:pt>
                <c:pt idx="37">
                  <c:v>0.25423519228391245</c:v>
                </c:pt>
                <c:pt idx="38">
                  <c:v>0.24049427210709229</c:v>
                </c:pt>
                <c:pt idx="39">
                  <c:v>0.22615284259119875</c:v>
                </c:pt>
                <c:pt idx="40">
                  <c:v>0.20518334246883388</c:v>
                </c:pt>
                <c:pt idx="41">
                  <c:v>0.18789982305703007</c:v>
                </c:pt>
                <c:pt idx="42">
                  <c:v>0.17359324682253854</c:v>
                </c:pt>
                <c:pt idx="43">
                  <c:v>0.15569602120116033</c:v>
                </c:pt>
                <c:pt idx="44">
                  <c:v>0.13912193214041263</c:v>
                </c:pt>
                <c:pt idx="45">
                  <c:v>0.12110662871418917</c:v>
                </c:pt>
                <c:pt idx="46">
                  <c:v>0.11005796647344508</c:v>
                </c:pt>
                <c:pt idx="47">
                  <c:v>9.8807076723062603E-2</c:v>
                </c:pt>
                <c:pt idx="48">
                  <c:v>8.917952711312474E-2</c:v>
                </c:pt>
                <c:pt idx="49">
                  <c:v>8.1794332771590886E-2</c:v>
                </c:pt>
                <c:pt idx="50">
                  <c:v>7.172904935409076E-2</c:v>
                </c:pt>
                <c:pt idx="51">
                  <c:v>6.6056550969858782E-2</c:v>
                </c:pt>
                <c:pt idx="52">
                  <c:v>5.8757348630104428E-2</c:v>
                </c:pt>
                <c:pt idx="53">
                  <c:v>5.2263782577706155E-2</c:v>
                </c:pt>
                <c:pt idx="54">
                  <c:v>4.7292840868209618E-2</c:v>
                </c:pt>
                <c:pt idx="55">
                  <c:v>4.1555704296557909E-2</c:v>
                </c:pt>
                <c:pt idx="56">
                  <c:v>3.6307533371394397E-2</c:v>
                </c:pt>
                <c:pt idx="57">
                  <c:v>3.2664354146019162E-2</c:v>
                </c:pt>
                <c:pt idx="58">
                  <c:v>2.8629543459786289E-2</c:v>
                </c:pt>
                <c:pt idx="59">
                  <c:v>2.6177781024030386E-2</c:v>
                </c:pt>
              </c:numCache>
            </c:numRef>
          </c:val>
          <c:smooth val="0"/>
          <c:extLst>
            <c:ext xmlns:c16="http://schemas.microsoft.com/office/drawing/2014/chart" uri="{C3380CC4-5D6E-409C-BE32-E72D297353CC}">
              <c16:uniqueId val="{00000000-7FB0-45BA-8972-637693BE1459}"/>
            </c:ext>
          </c:extLst>
        </c:ser>
        <c:ser>
          <c:idx val="1"/>
          <c:order val="1"/>
          <c:tx>
            <c:v>Employment Rate</c:v>
          </c:tx>
          <c:spPr>
            <a:ln w="15875" cap="rnd">
              <a:solidFill>
                <a:srgbClr val="0000CC"/>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Og'!$AB$4:$AB$63</c:f>
              <c:numCache>
                <c:formatCode>0.0000</c:formatCode>
                <c:ptCount val="60"/>
                <c:pt idx="0">
                  <c:v>6.7720090293453723E-3</c:v>
                </c:pt>
                <c:pt idx="1">
                  <c:v>1.4033018867924529E-2</c:v>
                </c:pt>
                <c:pt idx="2">
                  <c:v>2.2951186744290194E-2</c:v>
                </c:pt>
                <c:pt idx="3">
                  <c:v>3.0622112388524768E-2</c:v>
                </c:pt>
                <c:pt idx="4">
                  <c:v>5.7117750439367308E-2</c:v>
                </c:pt>
                <c:pt idx="5">
                  <c:v>8.9833429063756465E-2</c:v>
                </c:pt>
                <c:pt idx="6">
                  <c:v>0.1277111213659437</c:v>
                </c:pt>
                <c:pt idx="7">
                  <c:v>0.16637457646921369</c:v>
                </c:pt>
                <c:pt idx="8">
                  <c:v>0.20628731570610453</c:v>
                </c:pt>
                <c:pt idx="9">
                  <c:v>0.22122890959456057</c:v>
                </c:pt>
                <c:pt idx="10">
                  <c:v>0.24903799903799903</c:v>
                </c:pt>
                <c:pt idx="11">
                  <c:v>0.25454995666707936</c:v>
                </c:pt>
                <c:pt idx="12">
                  <c:v>0.26034482758620692</c:v>
                </c:pt>
                <c:pt idx="13">
                  <c:v>0.26350411132194812</c:v>
                </c:pt>
                <c:pt idx="14">
                  <c:v>0.26070717131474103</c:v>
                </c:pt>
                <c:pt idx="15">
                  <c:v>0.25719246031746029</c:v>
                </c:pt>
                <c:pt idx="16">
                  <c:v>0.25634080275794141</c:v>
                </c:pt>
                <c:pt idx="17">
                  <c:v>0.25584139721501065</c:v>
                </c:pt>
                <c:pt idx="18">
                  <c:v>0.25706309324399779</c:v>
                </c:pt>
                <c:pt idx="19">
                  <c:v>0.26759817931618501</c:v>
                </c:pt>
                <c:pt idx="20">
                  <c:v>0.264029261719126</c:v>
                </c:pt>
                <c:pt idx="21">
                  <c:v>0.27257331312951244</c:v>
                </c:pt>
                <c:pt idx="22">
                  <c:v>0.26837881219903692</c:v>
                </c:pt>
                <c:pt idx="23">
                  <c:v>0.26105717367853293</c:v>
                </c:pt>
                <c:pt idx="24">
                  <c:v>0.27454999679713021</c:v>
                </c:pt>
                <c:pt idx="25">
                  <c:v>0.26381966470321705</c:v>
                </c:pt>
                <c:pt idx="26">
                  <c:v>0.26762844104224937</c:v>
                </c:pt>
                <c:pt idx="27">
                  <c:v>0.26632038720339984</c:v>
                </c:pt>
                <c:pt idx="28">
                  <c:v>0.26228553816650113</c:v>
                </c:pt>
                <c:pt idx="29">
                  <c:v>0.25951415823393892</c:v>
                </c:pt>
                <c:pt idx="30">
                  <c:v>0.25478710829765439</c:v>
                </c:pt>
                <c:pt idx="31">
                  <c:v>0.25304243209476657</c:v>
                </c:pt>
                <c:pt idx="32">
                  <c:v>0.24475422475047404</c:v>
                </c:pt>
                <c:pt idx="33">
                  <c:v>0.23570108962032951</c:v>
                </c:pt>
                <c:pt idx="34">
                  <c:v>0.2372122096051672</c:v>
                </c:pt>
                <c:pt idx="35">
                  <c:v>0.22593944926213297</c:v>
                </c:pt>
                <c:pt idx="36">
                  <c:v>0.21501819862499277</c:v>
                </c:pt>
                <c:pt idx="37">
                  <c:v>0.20532267150296085</c:v>
                </c:pt>
                <c:pt idx="38">
                  <c:v>0.1982751962929592</c:v>
                </c:pt>
                <c:pt idx="39">
                  <c:v>0.19159265392142105</c:v>
                </c:pt>
                <c:pt idx="40">
                  <c:v>0.17627299686582057</c:v>
                </c:pt>
                <c:pt idx="41">
                  <c:v>0.16431876956580918</c:v>
                </c:pt>
                <c:pt idx="42">
                  <c:v>0.15451895043731778</c:v>
                </c:pt>
                <c:pt idx="43">
                  <c:v>0.1396339934820757</c:v>
                </c:pt>
                <c:pt idx="44">
                  <c:v>0.12777940745086536</c:v>
                </c:pt>
                <c:pt idx="45">
                  <c:v>0.11283353469989556</c:v>
                </c:pt>
                <c:pt idx="46">
                  <c:v>0.10314507284975717</c:v>
                </c:pt>
                <c:pt idx="47">
                  <c:v>9.2394455278553736E-2</c:v>
                </c:pt>
                <c:pt idx="48">
                  <c:v>8.397635565623672E-2</c:v>
                </c:pt>
                <c:pt idx="49">
                  <c:v>7.7450963359335642E-2</c:v>
                </c:pt>
                <c:pt idx="50">
                  <c:v>6.7886717456111301E-2</c:v>
                </c:pt>
                <c:pt idx="51">
                  <c:v>6.2920191720011578E-2</c:v>
                </c:pt>
                <c:pt idx="52">
                  <c:v>5.5920896255565941E-2</c:v>
                </c:pt>
                <c:pt idx="53">
                  <c:v>4.9939570485605378E-2</c:v>
                </c:pt>
                <c:pt idx="54">
                  <c:v>4.5314186353279773E-2</c:v>
                </c:pt>
                <c:pt idx="55">
                  <c:v>4.0017659038152069E-2</c:v>
                </c:pt>
                <c:pt idx="56">
                  <c:v>3.4798684174754645E-2</c:v>
                </c:pt>
                <c:pt idx="57">
                  <c:v>3.1260323752890652E-2</c:v>
                </c:pt>
                <c:pt idx="58">
                  <c:v>2.7501079702977195E-2</c:v>
                </c:pt>
                <c:pt idx="59">
                  <c:v>2.5096778905850558E-2</c:v>
                </c:pt>
              </c:numCache>
            </c:numRef>
          </c:val>
          <c:smooth val="0"/>
          <c:extLst>
            <c:ext xmlns:c16="http://schemas.microsoft.com/office/drawing/2014/chart" uri="{C3380CC4-5D6E-409C-BE32-E72D297353CC}">
              <c16:uniqueId val="{00000001-7FB0-45BA-8972-637693BE1459}"/>
            </c:ext>
          </c:extLst>
        </c:ser>
        <c:ser>
          <c:idx val="2"/>
          <c:order val="2"/>
          <c:tx>
            <c:v>Unemployment Rate</c:v>
          </c:tx>
          <c:spPr>
            <a:ln w="15875" cap="rnd">
              <a:solidFill>
                <a:srgbClr val="FF0000"/>
              </a:solidFill>
              <a:round/>
            </a:ln>
            <a:effectLst/>
          </c:spPr>
          <c:marker>
            <c:symbol val="none"/>
          </c:marker>
          <c:cat>
            <c:numRef>
              <c:f>'Wskaźniki Og'!$A$4:$A$63</c:f>
              <c:numCache>
                <c:formatCode>General</c:formatCode>
                <c:ptCount val="60"/>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pt idx="35">
                  <c:v>50</c:v>
                </c:pt>
                <c:pt idx="36">
                  <c:v>51</c:v>
                </c:pt>
                <c:pt idx="37">
                  <c:v>52</c:v>
                </c:pt>
                <c:pt idx="38">
                  <c:v>53</c:v>
                </c:pt>
                <c:pt idx="39">
                  <c:v>54</c:v>
                </c:pt>
                <c:pt idx="40">
                  <c:v>55</c:v>
                </c:pt>
                <c:pt idx="41">
                  <c:v>56</c:v>
                </c:pt>
                <c:pt idx="42">
                  <c:v>57</c:v>
                </c:pt>
                <c:pt idx="43">
                  <c:v>58</c:v>
                </c:pt>
                <c:pt idx="44">
                  <c:v>59</c:v>
                </c:pt>
                <c:pt idx="45">
                  <c:v>60</c:v>
                </c:pt>
                <c:pt idx="46">
                  <c:v>61</c:v>
                </c:pt>
                <c:pt idx="47">
                  <c:v>62</c:v>
                </c:pt>
                <c:pt idx="48">
                  <c:v>63</c:v>
                </c:pt>
                <c:pt idx="49">
                  <c:v>64</c:v>
                </c:pt>
                <c:pt idx="50">
                  <c:v>65</c:v>
                </c:pt>
                <c:pt idx="51">
                  <c:v>66</c:v>
                </c:pt>
                <c:pt idx="52">
                  <c:v>67</c:v>
                </c:pt>
                <c:pt idx="53">
                  <c:v>68</c:v>
                </c:pt>
                <c:pt idx="54">
                  <c:v>69</c:v>
                </c:pt>
                <c:pt idx="55">
                  <c:v>70</c:v>
                </c:pt>
                <c:pt idx="56">
                  <c:v>71</c:v>
                </c:pt>
                <c:pt idx="57">
                  <c:v>72</c:v>
                </c:pt>
                <c:pt idx="58">
                  <c:v>73</c:v>
                </c:pt>
                <c:pt idx="59">
                  <c:v>74</c:v>
                </c:pt>
              </c:numCache>
            </c:numRef>
          </c:cat>
          <c:val>
            <c:numRef>
              <c:f>'Wskaźniki Og'!$AC$4:$AC$63</c:f>
              <c:numCache>
                <c:formatCode>0.0000</c:formatCode>
                <c:ptCount val="60"/>
                <c:pt idx="0">
                  <c:v>0.18181818181818182</c:v>
                </c:pt>
                <c:pt idx="1">
                  <c:v>0.1619718309859155</c:v>
                </c:pt>
                <c:pt idx="2">
                  <c:v>0.25724637681159418</c:v>
                </c:pt>
                <c:pt idx="3">
                  <c:v>0.58515283842794763</c:v>
                </c:pt>
                <c:pt idx="4">
                  <c:v>0.65263861055444217</c:v>
                </c:pt>
                <c:pt idx="5">
                  <c:v>0.60762669342699449</c:v>
                </c:pt>
                <c:pt idx="6">
                  <c:v>0.55054811205846532</c:v>
                </c:pt>
                <c:pt idx="7">
                  <c:v>0.4883219547251168</c:v>
                </c:pt>
                <c:pt idx="8">
                  <c:v>0.42414965986394559</c:v>
                </c:pt>
                <c:pt idx="9">
                  <c:v>0.4064189189189189</c:v>
                </c:pt>
                <c:pt idx="10">
                  <c:v>0.36491873658386997</c:v>
                </c:pt>
                <c:pt idx="11">
                  <c:v>0.34271099744245526</c:v>
                </c:pt>
                <c:pt idx="12">
                  <c:v>0.32739420935412028</c:v>
                </c:pt>
                <c:pt idx="13">
                  <c:v>0.31905851585485451</c:v>
                </c:pt>
                <c:pt idx="14">
                  <c:v>0.32342487883683363</c:v>
                </c:pt>
                <c:pt idx="15">
                  <c:v>0.30191854594412654</c:v>
                </c:pt>
                <c:pt idx="16">
                  <c:v>0.3055370246831221</c:v>
                </c:pt>
                <c:pt idx="17">
                  <c:v>0.30490541840333441</c:v>
                </c:pt>
                <c:pt idx="18">
                  <c:v>0.29817073170731706</c:v>
                </c:pt>
                <c:pt idx="19">
                  <c:v>0.29464285714285715</c:v>
                </c:pt>
                <c:pt idx="20">
                  <c:v>0.29011387163561075</c:v>
                </c:pt>
                <c:pt idx="21">
                  <c:v>0.27328897338403041</c:v>
                </c:pt>
                <c:pt idx="22">
                  <c:v>0.26875136671769079</c:v>
                </c:pt>
                <c:pt idx="23">
                  <c:v>0.28529238038984051</c:v>
                </c:pt>
                <c:pt idx="24">
                  <c:v>0.27954278029920993</c:v>
                </c:pt>
                <c:pt idx="25">
                  <c:v>0.2890720390720391</c:v>
                </c:pt>
                <c:pt idx="26">
                  <c:v>0.28037999736112945</c:v>
                </c:pt>
                <c:pt idx="27">
                  <c:v>0.27576243980738363</c:v>
                </c:pt>
                <c:pt idx="28">
                  <c:v>0.26931883228391529</c:v>
                </c:pt>
                <c:pt idx="29">
                  <c:v>0.27176759410801965</c:v>
                </c:pt>
                <c:pt idx="30">
                  <c:v>0.26781400966183577</c:v>
                </c:pt>
                <c:pt idx="31">
                  <c:v>0.25623937436246175</c:v>
                </c:pt>
                <c:pt idx="32">
                  <c:v>0.25672340694804785</c:v>
                </c:pt>
                <c:pt idx="33">
                  <c:v>0.24730600204683642</c:v>
                </c:pt>
                <c:pt idx="34">
                  <c:v>0.23108959927960379</c:v>
                </c:pt>
                <c:pt idx="35">
                  <c:v>0.22025622177885121</c:v>
                </c:pt>
                <c:pt idx="36">
                  <c:v>0.20326465078940326</c:v>
                </c:pt>
                <c:pt idx="37">
                  <c:v>0.19239083441418073</c:v>
                </c:pt>
                <c:pt idx="38">
                  <c:v>0.17555127381716978</c:v>
                </c:pt>
                <c:pt idx="39">
                  <c:v>0.15281783891723985</c:v>
                </c:pt>
                <c:pt idx="40">
                  <c:v>0.14090006164805807</c:v>
                </c:pt>
                <c:pt idx="41">
                  <c:v>0.12549800796812749</c:v>
                </c:pt>
                <c:pt idx="42">
                  <c:v>0.10987925356750823</c:v>
                </c:pt>
                <c:pt idx="43">
                  <c:v>0.1031627372052904</c:v>
                </c:pt>
                <c:pt idx="44">
                  <c:v>8.1529378689907228E-2</c:v>
                </c:pt>
                <c:pt idx="45">
                  <c:v>6.8312478863713222E-2</c:v>
                </c:pt>
                <c:pt idx="46">
                  <c:v>6.2811387900355869E-2</c:v>
                </c:pt>
                <c:pt idx="47">
                  <c:v>6.4900426742532005E-2</c:v>
                </c:pt>
                <c:pt idx="48">
                  <c:v>5.8344909704306412E-2</c:v>
                </c:pt>
                <c:pt idx="49">
                  <c:v>5.3101104502973659E-2</c:v>
                </c:pt>
                <c:pt idx="50">
                  <c:v>5.3567305472177328E-2</c:v>
                </c:pt>
                <c:pt idx="51">
                  <c:v>4.7479912344777213E-2</c:v>
                </c:pt>
                <c:pt idx="52">
                  <c:v>4.8274002157497303E-2</c:v>
                </c:pt>
                <c:pt idx="53">
                  <c:v>4.447079750963534E-2</c:v>
                </c:pt>
                <c:pt idx="54">
                  <c:v>4.1838351822503964E-2</c:v>
                </c:pt>
                <c:pt idx="55">
                  <c:v>3.7011651816312545E-2</c:v>
                </c:pt>
                <c:pt idx="56">
                  <c:v>4.1557469112691876E-2</c:v>
                </c:pt>
                <c:pt idx="57">
                  <c:v>4.2983565107458911E-2</c:v>
                </c:pt>
                <c:pt idx="58">
                  <c:v>3.9416058394160583E-2</c:v>
                </c:pt>
                <c:pt idx="59">
                  <c:v>4.1294642857142856E-2</c:v>
                </c:pt>
              </c:numCache>
            </c:numRef>
          </c:val>
          <c:smooth val="0"/>
          <c:extLst>
            <c:ext xmlns:c16="http://schemas.microsoft.com/office/drawing/2014/chart" uri="{C3380CC4-5D6E-409C-BE32-E72D297353CC}">
              <c16:uniqueId val="{00000002-7FB0-45BA-8972-637693BE1459}"/>
            </c:ext>
          </c:extLst>
        </c:ser>
        <c:dLbls>
          <c:showLegendKey val="0"/>
          <c:showVal val="0"/>
          <c:showCatName val="0"/>
          <c:showSerName val="0"/>
          <c:showPercent val="0"/>
          <c:showBubbleSize val="0"/>
        </c:dLbls>
        <c:smooth val="0"/>
        <c:axId val="248738560"/>
        <c:axId val="218171040"/>
      </c:lineChart>
      <c:catAx>
        <c:axId val="24873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n-lt"/>
                <a:ea typeface="+mn-ea"/>
                <a:cs typeface="+mn-cs"/>
              </a:defRPr>
            </a:pPr>
            <a:endParaRPr lang="pl-PL"/>
          </a:p>
        </c:txPr>
        <c:crossAx val="218171040"/>
        <c:crosses val="autoZero"/>
        <c:auto val="1"/>
        <c:lblAlgn val="ctr"/>
        <c:lblOffset val="100"/>
        <c:noMultiLvlLbl val="0"/>
      </c:catAx>
      <c:valAx>
        <c:axId val="2181710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n-lt"/>
                <a:ea typeface="+mn-ea"/>
                <a:cs typeface="+mn-cs"/>
              </a:defRPr>
            </a:pPr>
            <a:endParaRPr lang="pl-PL"/>
          </a:p>
        </c:txPr>
        <c:crossAx val="248738560"/>
        <c:crosses val="autoZero"/>
        <c:crossBetween val="between"/>
      </c:valAx>
      <c:spPr>
        <a:noFill/>
        <a:ln>
          <a:noFill/>
        </a:ln>
        <a:effectLst/>
      </c:spPr>
    </c:plotArea>
    <c:legend>
      <c:legendPos val="b"/>
      <c:layout>
        <c:manualLayout>
          <c:xMode val="edge"/>
          <c:yMode val="edge"/>
          <c:x val="0.2120431189957861"/>
          <c:y val="0.67954086904370004"/>
          <c:w val="0.39725583898634553"/>
          <c:h val="0.16641068850086541"/>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chemeClr val="tx1">
                    <a:lumMod val="65000"/>
                    <a:lumOff val="35000"/>
                  </a:schemeClr>
                </a:solidFill>
                <a:latin typeface="+mn-lt"/>
                <a:ea typeface="+mn-ea"/>
                <a:cs typeface="+mn-cs"/>
              </a:defRPr>
            </a:pPr>
            <a:r>
              <a:rPr lang="en-US" sz="1300" dirty="0"/>
              <a:t>Characteristics of Economic Activity of Disabled Persons, Males LFS 2011
</a:t>
            </a:r>
          </a:p>
        </c:rich>
      </c:tx>
      <c:layout>
        <c:manualLayout>
          <c:xMode val="edge"/>
          <c:yMode val="edge"/>
          <c:x val="0.11796180168229373"/>
          <c:y val="4.7318590617302682E-2"/>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7.2817147856517939E-2"/>
          <c:y val="0.13978358773144448"/>
          <c:w val="0.8966272965879265"/>
          <c:h val="0.78193310499375412"/>
        </c:manualLayout>
      </c:layout>
      <c:lineChart>
        <c:grouping val="standard"/>
        <c:varyColors val="0"/>
        <c:ser>
          <c:idx val="0"/>
          <c:order val="0"/>
          <c:tx>
            <c:v>Economic Activity Rate</c:v>
          </c:tx>
          <c:spPr>
            <a:ln w="15875" cap="rnd">
              <a:solidFill>
                <a:schemeClr val="tx1"/>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Disabled'!$L$6:$L$19</c:f>
              <c:numCache>
                <c:formatCode>General</c:formatCode>
                <c:ptCount val="14"/>
                <c:pt idx="0">
                  <c:v>5.7204847330264062E-2</c:v>
                </c:pt>
                <c:pt idx="1">
                  <c:v>0.27550200803212849</c:v>
                </c:pt>
                <c:pt idx="2">
                  <c:v>0.37365263848533131</c:v>
                </c:pt>
                <c:pt idx="3">
                  <c:v>0.36058444096950742</c:v>
                </c:pt>
                <c:pt idx="4">
                  <c:v>0.30712288471173893</c:v>
                </c:pt>
                <c:pt idx="5">
                  <c:v>0.34909702180833657</c:v>
                </c:pt>
                <c:pt idx="6">
                  <c:v>0.33011945795363329</c:v>
                </c:pt>
                <c:pt idx="7">
                  <c:v>0.29889575779287109</c:v>
                </c:pt>
                <c:pt idx="8">
                  <c:v>0.24004698030369412</c:v>
                </c:pt>
                <c:pt idx="9">
                  <c:v>0.16153398988989023</c:v>
                </c:pt>
                <c:pt idx="10">
                  <c:v>9.153049668338456E-2</c:v>
                </c:pt>
                <c:pt idx="11">
                  <c:v>4.2791692634203037E-2</c:v>
                </c:pt>
                <c:pt idx="12">
                  <c:v>2.8077732634979684E-2</c:v>
                </c:pt>
                <c:pt idx="13">
                  <c:v>6.2957189111404249E-3</c:v>
                </c:pt>
              </c:numCache>
            </c:numRef>
          </c:val>
          <c:smooth val="1"/>
          <c:extLst>
            <c:ext xmlns:c16="http://schemas.microsoft.com/office/drawing/2014/chart" uri="{C3380CC4-5D6E-409C-BE32-E72D297353CC}">
              <c16:uniqueId val="{00000000-6CB0-4DBC-B374-C815FDAE839E}"/>
            </c:ext>
          </c:extLst>
        </c:ser>
        <c:ser>
          <c:idx val="1"/>
          <c:order val="1"/>
          <c:tx>
            <c:v>Employment Rate</c:v>
          </c:tx>
          <c:spPr>
            <a:ln w="15875" cap="rnd">
              <a:solidFill>
                <a:srgbClr val="0000CC"/>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Disabled'!$M$6:$M$19</c:f>
              <c:numCache>
                <c:formatCode>0.000</c:formatCode>
                <c:ptCount val="14"/>
                <c:pt idx="0">
                  <c:v>2.3442874530348733E-2</c:v>
                </c:pt>
                <c:pt idx="1">
                  <c:v>0.18005737234652897</c:v>
                </c:pt>
                <c:pt idx="2">
                  <c:v>0.27445558784015994</c:v>
                </c:pt>
                <c:pt idx="3">
                  <c:v>0.30627769090435236</c:v>
                </c:pt>
                <c:pt idx="4">
                  <c:v>0.2766239433660358</c:v>
                </c:pt>
                <c:pt idx="5">
                  <c:v>0.29777453809764659</c:v>
                </c:pt>
                <c:pt idx="6">
                  <c:v>0.27934274517210445</c:v>
                </c:pt>
                <c:pt idx="7">
                  <c:v>0.25397570763965205</c:v>
                </c:pt>
                <c:pt idx="8">
                  <c:v>0.21318866382671975</c:v>
                </c:pt>
                <c:pt idx="9">
                  <c:v>0.14985671112078081</c:v>
                </c:pt>
                <c:pt idx="10">
                  <c:v>8.6110661705225688E-2</c:v>
                </c:pt>
                <c:pt idx="11">
                  <c:v>3.8319661776347928E-2</c:v>
                </c:pt>
                <c:pt idx="12">
                  <c:v>2.8077732634979684E-2</c:v>
                </c:pt>
                <c:pt idx="13">
                  <c:v>6.2957189111404249E-3</c:v>
                </c:pt>
              </c:numCache>
            </c:numRef>
          </c:val>
          <c:smooth val="1"/>
          <c:extLst>
            <c:ext xmlns:c16="http://schemas.microsoft.com/office/drawing/2014/chart" uri="{C3380CC4-5D6E-409C-BE32-E72D297353CC}">
              <c16:uniqueId val="{00000001-6CB0-4DBC-B374-C815FDAE839E}"/>
            </c:ext>
          </c:extLst>
        </c:ser>
        <c:ser>
          <c:idx val="2"/>
          <c:order val="2"/>
          <c:tx>
            <c:v>Uneploymnet Rate</c:v>
          </c:tx>
          <c:spPr>
            <a:ln w="15875" cap="rnd">
              <a:solidFill>
                <a:srgbClr val="FF0000"/>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Disabled'!$N$6:$N$19</c:f>
              <c:numCache>
                <c:formatCode>0.000</c:formatCode>
                <c:ptCount val="14"/>
                <c:pt idx="0">
                  <c:v>0.5901942645698427</c:v>
                </c:pt>
                <c:pt idx="1">
                  <c:v>0.34643898375676802</c:v>
                </c:pt>
                <c:pt idx="2">
                  <c:v>0.26547932605878172</c:v>
                </c:pt>
                <c:pt idx="3">
                  <c:v>0.15060758006956679</c:v>
                </c:pt>
                <c:pt idx="4">
                  <c:v>9.9305336280391537E-2</c:v>
                </c:pt>
                <c:pt idx="5">
                  <c:v>0.14701495717390378</c:v>
                </c:pt>
                <c:pt idx="6">
                  <c:v>0.15381314720521769</c:v>
                </c:pt>
                <c:pt idx="7">
                  <c:v>0.15028667681642965</c:v>
                </c:pt>
                <c:pt idx="8">
                  <c:v>0.1118877498187843</c:v>
                </c:pt>
                <c:pt idx="9">
                  <c:v>7.2289917292758382E-2</c:v>
                </c:pt>
                <c:pt idx="10">
                  <c:v>5.9213433495360145E-2</c:v>
                </c:pt>
                <c:pt idx="11">
                  <c:v>0.10450698681361936</c:v>
                </c:pt>
                <c:pt idx="12">
                  <c:v>0</c:v>
                </c:pt>
                <c:pt idx="13">
                  <c:v>0</c:v>
                </c:pt>
              </c:numCache>
            </c:numRef>
          </c:val>
          <c:smooth val="1"/>
          <c:extLst>
            <c:ext xmlns:c16="http://schemas.microsoft.com/office/drawing/2014/chart" uri="{C3380CC4-5D6E-409C-BE32-E72D297353CC}">
              <c16:uniqueId val="{00000002-6CB0-4DBC-B374-C815FDAE839E}"/>
            </c:ext>
          </c:extLst>
        </c:ser>
        <c:dLbls>
          <c:showLegendKey val="0"/>
          <c:showVal val="0"/>
          <c:showCatName val="0"/>
          <c:showSerName val="0"/>
          <c:showPercent val="0"/>
          <c:showBubbleSize val="0"/>
        </c:dLbls>
        <c:smooth val="0"/>
        <c:axId val="268800592"/>
        <c:axId val="268801152"/>
      </c:lineChart>
      <c:catAx>
        <c:axId val="26880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68801152"/>
        <c:crosses val="autoZero"/>
        <c:auto val="1"/>
        <c:lblAlgn val="ctr"/>
        <c:lblOffset val="100"/>
        <c:noMultiLvlLbl val="0"/>
      </c:catAx>
      <c:valAx>
        <c:axId val="268801152"/>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68800592"/>
        <c:crosses val="autoZero"/>
        <c:crossBetween val="between"/>
      </c:valAx>
      <c:spPr>
        <a:noFill/>
        <a:ln>
          <a:noFill/>
        </a:ln>
        <a:effectLst/>
      </c:spPr>
    </c:plotArea>
    <c:legend>
      <c:legendPos val="b"/>
      <c:layout>
        <c:manualLayout>
          <c:xMode val="edge"/>
          <c:yMode val="edge"/>
          <c:x val="9.7302985575523721E-2"/>
          <c:y val="0.27546397283770641"/>
          <c:w val="0.83173614670324703"/>
          <c:h val="6.296134608028795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chemeClr val="tx1">
                    <a:lumMod val="65000"/>
                    <a:lumOff val="35000"/>
                  </a:schemeClr>
                </a:solidFill>
                <a:latin typeface="+mn-lt"/>
                <a:ea typeface="+mn-ea"/>
                <a:cs typeface="+mn-cs"/>
              </a:defRPr>
            </a:pPr>
            <a:r>
              <a:rPr lang="en-US" sz="1300"/>
              <a:t>Characteristics of Economic Activity of Disabled Persons, </a:t>
            </a:r>
            <a:r>
              <a:rPr lang="pl-PL" sz="1300"/>
              <a:t>Fem</a:t>
            </a:r>
            <a:r>
              <a:rPr lang="en-US" sz="1300"/>
              <a:t>ales LFS 2011
</a:t>
            </a:r>
          </a:p>
        </c:rich>
      </c:tx>
      <c:layout>
        <c:manualLayout>
          <c:xMode val="edge"/>
          <c:yMode val="edge"/>
          <c:x val="0.13912378230829486"/>
          <c:y val="4.1016114488571037E-2"/>
        </c:manualLayout>
      </c:layout>
      <c:overlay val="0"/>
      <c:spPr>
        <a:noFill/>
        <a:ln>
          <a:noFill/>
        </a:ln>
        <a:effectLst/>
      </c:spPr>
      <c:txPr>
        <a:bodyPr rot="0" spcFirstLastPara="1" vertOverflow="ellipsis" vert="horz" wrap="square" anchor="ctr" anchorCtr="1"/>
        <a:lstStyle/>
        <a:p>
          <a:pPr>
            <a:defRPr sz="13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1420039123641676E-2"/>
          <c:y val="0.14092135757525651"/>
          <c:w val="0.91025693997650747"/>
          <c:h val="0.76685633120867702"/>
        </c:manualLayout>
      </c:layout>
      <c:lineChart>
        <c:grouping val="standard"/>
        <c:varyColors val="0"/>
        <c:ser>
          <c:idx val="0"/>
          <c:order val="0"/>
          <c:tx>
            <c:v>Economic Activity Rate</c:v>
          </c:tx>
          <c:spPr>
            <a:ln w="15875" cap="rnd">
              <a:solidFill>
                <a:schemeClr val="tx1"/>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Disabled'!$P$6:$P$19</c:f>
              <c:numCache>
                <c:formatCode>General</c:formatCode>
                <c:ptCount val="14"/>
                <c:pt idx="0">
                  <c:v>2.3279907367907856E-2</c:v>
                </c:pt>
                <c:pt idx="1">
                  <c:v>0.22324212489436723</c:v>
                </c:pt>
                <c:pt idx="2">
                  <c:v>0.34680293501048221</c:v>
                </c:pt>
                <c:pt idx="3">
                  <c:v>0.34986675152141922</c:v>
                </c:pt>
                <c:pt idx="4">
                  <c:v>0.38753142930823287</c:v>
                </c:pt>
                <c:pt idx="5">
                  <c:v>0.3909446883528554</c:v>
                </c:pt>
                <c:pt idx="6">
                  <c:v>0.36111706871056226</c:v>
                </c:pt>
                <c:pt idx="7">
                  <c:v>0.29046446524173442</c:v>
                </c:pt>
                <c:pt idx="8">
                  <c:v>0.16430271622049142</c:v>
                </c:pt>
                <c:pt idx="9">
                  <c:v>7.1127148186655248E-2</c:v>
                </c:pt>
                <c:pt idx="10">
                  <c:v>3.9026458833960859E-2</c:v>
                </c:pt>
                <c:pt idx="11">
                  <c:v>1.8553561231230895E-2</c:v>
                </c:pt>
                <c:pt idx="12">
                  <c:v>1.0331192577564707E-2</c:v>
                </c:pt>
                <c:pt idx="13">
                  <c:v>5.6245289754472258E-3</c:v>
                </c:pt>
              </c:numCache>
            </c:numRef>
          </c:val>
          <c:smooth val="1"/>
          <c:extLst>
            <c:ext xmlns:c16="http://schemas.microsoft.com/office/drawing/2014/chart" uri="{C3380CC4-5D6E-409C-BE32-E72D297353CC}">
              <c16:uniqueId val="{00000000-4A96-4A24-A111-15DAEC24C6BD}"/>
            </c:ext>
          </c:extLst>
        </c:ser>
        <c:ser>
          <c:idx val="1"/>
          <c:order val="1"/>
          <c:tx>
            <c:v>Employment Rate</c:v>
          </c:tx>
          <c:spPr>
            <a:ln w="15875" cap="rnd">
              <a:solidFill>
                <a:srgbClr val="0000CC"/>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Disabled'!$Q$6:$Q$19</c:f>
              <c:numCache>
                <c:formatCode>0.000</c:formatCode>
                <c:ptCount val="14"/>
                <c:pt idx="0">
                  <c:v>1.7429459442988605E-2</c:v>
                </c:pt>
                <c:pt idx="1">
                  <c:v>0.11131509164554011</c:v>
                </c:pt>
                <c:pt idx="2">
                  <c:v>0.25047169811320757</c:v>
                </c:pt>
                <c:pt idx="3">
                  <c:v>0.30760510719541784</c:v>
                </c:pt>
                <c:pt idx="4">
                  <c:v>0.32314701394709133</c:v>
                </c:pt>
                <c:pt idx="5">
                  <c:v>0.32644551048429477</c:v>
                </c:pt>
                <c:pt idx="6">
                  <c:v>0.2950027655803768</c:v>
                </c:pt>
                <c:pt idx="7">
                  <c:v>0.24593873881237485</c:v>
                </c:pt>
                <c:pt idx="8">
                  <c:v>0.14263547206194729</c:v>
                </c:pt>
                <c:pt idx="9">
                  <c:v>6.7131470042606972E-2</c:v>
                </c:pt>
                <c:pt idx="10">
                  <c:v>3.7625772626222388E-2</c:v>
                </c:pt>
                <c:pt idx="11">
                  <c:v>1.8553561231230895E-2</c:v>
                </c:pt>
                <c:pt idx="12">
                  <c:v>1.0331192577564707E-2</c:v>
                </c:pt>
                <c:pt idx="13">
                  <c:v>5.6245289754472258E-3</c:v>
                </c:pt>
              </c:numCache>
            </c:numRef>
          </c:val>
          <c:smooth val="1"/>
          <c:extLst>
            <c:ext xmlns:c16="http://schemas.microsoft.com/office/drawing/2014/chart" uri="{C3380CC4-5D6E-409C-BE32-E72D297353CC}">
              <c16:uniqueId val="{00000001-4A96-4A24-A111-15DAEC24C6BD}"/>
            </c:ext>
          </c:extLst>
        </c:ser>
        <c:ser>
          <c:idx val="2"/>
          <c:order val="2"/>
          <c:tx>
            <c:v>Uneploymnet Rate</c:v>
          </c:tx>
          <c:spPr>
            <a:ln w="15875" cap="rnd">
              <a:solidFill>
                <a:srgbClr val="FF0000"/>
              </a:solidFill>
              <a:round/>
            </a:ln>
            <a:effectLst/>
          </c:spPr>
          <c:marker>
            <c:symbol val="none"/>
          </c:marker>
          <c:cat>
            <c:numRef>
              <c:f>' LFS''2011 Disabled'!$K$6:$K$19</c:f>
              <c:numCache>
                <c:formatCode>General</c:formatCode>
                <c:ptCount val="14"/>
                <c:pt idx="0">
                  <c:v>16</c:v>
                </c:pt>
                <c:pt idx="1">
                  <c:v>20</c:v>
                </c:pt>
                <c:pt idx="2">
                  <c:v>25</c:v>
                </c:pt>
                <c:pt idx="3">
                  <c:v>30</c:v>
                </c:pt>
                <c:pt idx="4">
                  <c:v>35</c:v>
                </c:pt>
                <c:pt idx="5">
                  <c:v>40</c:v>
                </c:pt>
                <c:pt idx="6">
                  <c:v>45</c:v>
                </c:pt>
                <c:pt idx="7">
                  <c:v>50</c:v>
                </c:pt>
                <c:pt idx="8">
                  <c:v>55</c:v>
                </c:pt>
                <c:pt idx="9">
                  <c:v>60</c:v>
                </c:pt>
                <c:pt idx="10">
                  <c:v>65</c:v>
                </c:pt>
                <c:pt idx="11">
                  <c:v>70</c:v>
                </c:pt>
                <c:pt idx="12">
                  <c:v>75</c:v>
                </c:pt>
                <c:pt idx="13">
                  <c:v>80</c:v>
                </c:pt>
              </c:numCache>
            </c:numRef>
          </c:cat>
          <c:val>
            <c:numRef>
              <c:f>' LFS''2011 Disabled'!$R$6:$R$19</c:f>
              <c:numCache>
                <c:formatCode>0.000</c:formatCode>
                <c:ptCount val="14"/>
                <c:pt idx="0">
                  <c:v>0.2513089005235602</c:v>
                </c:pt>
                <c:pt idx="1">
                  <c:v>0.50137057825349174</c:v>
                </c:pt>
                <c:pt idx="2">
                  <c:v>0.27776938189511863</c:v>
                </c:pt>
                <c:pt idx="3">
                  <c:v>0.12079354251932696</c:v>
                </c:pt>
                <c:pt idx="4">
                  <c:v>0.16613985471080797</c:v>
                </c:pt>
                <c:pt idx="5">
                  <c:v>0.16498287300004336</c:v>
                </c:pt>
                <c:pt idx="6">
                  <c:v>0.18308274202119346</c:v>
                </c:pt>
                <c:pt idx="7">
                  <c:v>0.1532914754040697</c:v>
                </c:pt>
                <c:pt idx="8">
                  <c:v>0.13187392550143268</c:v>
                </c:pt>
                <c:pt idx="9">
                  <c:v>5.6176554886787043E-2</c:v>
                </c:pt>
                <c:pt idx="10">
                  <c:v>3.5890681593677969E-2</c:v>
                </c:pt>
                <c:pt idx="11">
                  <c:v>0</c:v>
                </c:pt>
                <c:pt idx="12">
                  <c:v>0</c:v>
                </c:pt>
                <c:pt idx="13">
                  <c:v>0</c:v>
                </c:pt>
              </c:numCache>
            </c:numRef>
          </c:val>
          <c:smooth val="1"/>
          <c:extLst>
            <c:ext xmlns:c16="http://schemas.microsoft.com/office/drawing/2014/chart" uri="{C3380CC4-5D6E-409C-BE32-E72D297353CC}">
              <c16:uniqueId val="{00000002-4A96-4A24-A111-15DAEC24C6BD}"/>
            </c:ext>
          </c:extLst>
        </c:ser>
        <c:dLbls>
          <c:showLegendKey val="0"/>
          <c:showVal val="0"/>
          <c:showCatName val="0"/>
          <c:showSerName val="0"/>
          <c:showPercent val="0"/>
          <c:showBubbleSize val="0"/>
        </c:dLbls>
        <c:smooth val="0"/>
        <c:axId val="272336880"/>
        <c:axId val="272340800"/>
      </c:lineChart>
      <c:catAx>
        <c:axId val="27233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72340800"/>
        <c:crosses val="autoZero"/>
        <c:auto val="1"/>
        <c:lblAlgn val="ctr"/>
        <c:lblOffset val="100"/>
        <c:noMultiLvlLbl val="0"/>
      </c:catAx>
      <c:valAx>
        <c:axId val="27234080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72336880"/>
        <c:crosses val="autoZero"/>
        <c:crossBetween val="between"/>
      </c:valAx>
      <c:spPr>
        <a:noFill/>
        <a:ln>
          <a:noFill/>
        </a:ln>
        <a:effectLst/>
      </c:spPr>
    </c:plotArea>
    <c:legend>
      <c:legendPos val="b"/>
      <c:layout>
        <c:manualLayout>
          <c:xMode val="edge"/>
          <c:yMode val="edge"/>
          <c:x val="7.6409447016659152E-2"/>
          <c:y val="0.25738432820254897"/>
          <c:w val="0.86706196586453299"/>
          <c:h val="6.13214614538978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pl-PL" sz="1200" dirty="0" err="1"/>
              <a:t>Relation</a:t>
            </a:r>
            <a:r>
              <a:rPr lang="pl-PL" sz="1200" dirty="0"/>
              <a:t> </a:t>
            </a:r>
            <a:r>
              <a:rPr lang="pl-PL" sz="1200" dirty="0" err="1"/>
              <a:t>between</a:t>
            </a:r>
            <a:r>
              <a:rPr lang="pl-PL" sz="1200" dirty="0"/>
              <a:t> </a:t>
            </a:r>
            <a:r>
              <a:rPr lang="pl-PL" sz="1200" dirty="0" err="1"/>
              <a:t>characteristics</a:t>
            </a:r>
            <a:r>
              <a:rPr lang="pl-PL" sz="1200" dirty="0"/>
              <a:t> of </a:t>
            </a:r>
            <a:r>
              <a:rPr lang="pl-PL" sz="1200" dirty="0" err="1"/>
              <a:t>economic</a:t>
            </a:r>
            <a:r>
              <a:rPr lang="pl-PL" sz="1200" dirty="0"/>
              <a:t> </a:t>
            </a:r>
            <a:r>
              <a:rPr lang="pl-PL" sz="1200" dirty="0" err="1"/>
              <a:t>activity</a:t>
            </a:r>
            <a:r>
              <a:rPr lang="pl-PL" sz="1200" dirty="0"/>
              <a:t> for the </a:t>
            </a:r>
            <a:r>
              <a:rPr lang="pl-PL" sz="1200" dirty="0" err="1"/>
              <a:t>whole</a:t>
            </a:r>
            <a:r>
              <a:rPr lang="pl-PL" sz="1200" dirty="0"/>
              <a:t> </a:t>
            </a:r>
            <a:r>
              <a:rPr lang="pl-PL" sz="1200" dirty="0" err="1"/>
              <a:t>population</a:t>
            </a:r>
            <a:r>
              <a:rPr lang="pl-PL" sz="1200" dirty="0"/>
              <a:t> and </a:t>
            </a:r>
            <a:r>
              <a:rPr lang="pl-PL" sz="1200" dirty="0" err="1"/>
              <a:t>disabled</a:t>
            </a:r>
            <a:r>
              <a:rPr lang="pl-PL" sz="1200" dirty="0"/>
              <a:t> </a:t>
            </a:r>
            <a:r>
              <a:rPr lang="pl-PL" sz="1200" dirty="0" err="1"/>
              <a:t>people</a:t>
            </a:r>
            <a:r>
              <a:rPr lang="pl-PL" sz="1200" dirty="0"/>
              <a:t>, </a:t>
            </a:r>
            <a:r>
              <a:rPr lang="pl-PL" sz="1200" dirty="0" err="1"/>
              <a:t>males</a:t>
            </a:r>
            <a:r>
              <a:rPr lang="pl-PL" sz="1200" dirty="0"/>
              <a:t>, 2011, LFS</a:t>
            </a:r>
          </a:p>
        </c:rich>
      </c:tx>
      <c:layout>
        <c:manualLayout>
          <c:xMode val="edge"/>
          <c:yMode val="edge"/>
          <c:x val="0.10814530366758779"/>
          <c:y val="4.6458230575490658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6048203761446392E-2"/>
          <c:y val="0.19963020696995137"/>
          <c:w val="0.90623662723256404"/>
          <c:h val="0.604187544179554"/>
        </c:manualLayout>
      </c:layout>
      <c:lineChart>
        <c:grouping val="standard"/>
        <c:varyColors val="0"/>
        <c:ser>
          <c:idx val="0"/>
          <c:order val="0"/>
          <c:tx>
            <c:strRef>
              <c:f>' LFS''2011 Disabled'!$AD$5</c:f>
              <c:strCache>
                <c:ptCount val="1"/>
                <c:pt idx="0">
                  <c:v>R. Economic Activity Rate</c:v>
                </c:pt>
              </c:strCache>
            </c:strRef>
          </c:tx>
          <c:spPr>
            <a:ln w="15875" cap="rnd">
              <a:solidFill>
                <a:schemeClr val="tx1"/>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Disabled'!$AD$6:$AD$16</c:f>
              <c:numCache>
                <c:formatCode>General</c:formatCode>
                <c:ptCount val="11"/>
                <c:pt idx="1">
                  <c:v>3.3361558909277997</c:v>
                </c:pt>
                <c:pt idx="2">
                  <c:v>2.5319186694929412</c:v>
                </c:pt>
                <c:pt idx="3">
                  <c:v>2.6046998318611179</c:v>
                </c:pt>
                <c:pt idx="4">
                  <c:v>2.9778299388849723</c:v>
                </c:pt>
                <c:pt idx="5">
                  <c:v>2.5182982949229351</c:v>
                </c:pt>
                <c:pt idx="6">
                  <c:v>2.3941950446355733</c:v>
                </c:pt>
                <c:pt idx="7">
                  <c:v>2.2386502589626591</c:v>
                </c:pt>
                <c:pt idx="8">
                  <c:v>1.4234881665336281</c:v>
                </c:pt>
                <c:pt idx="9">
                  <c:v>0.499846668401357</c:v>
                </c:pt>
              </c:numCache>
            </c:numRef>
          </c:val>
          <c:smooth val="1"/>
          <c:extLst>
            <c:ext xmlns:c16="http://schemas.microsoft.com/office/drawing/2014/chart" uri="{C3380CC4-5D6E-409C-BE32-E72D297353CC}">
              <c16:uniqueId val="{00000000-F0A0-4588-B3F8-1A500346B25B}"/>
            </c:ext>
          </c:extLst>
        </c:ser>
        <c:ser>
          <c:idx val="1"/>
          <c:order val="1"/>
          <c:tx>
            <c:strRef>
              <c:f>' LFS''2011 Disabled'!$AE$5</c:f>
              <c:strCache>
                <c:ptCount val="1"/>
                <c:pt idx="0">
                  <c:v>R. Employment Rate</c:v>
                </c:pt>
              </c:strCache>
            </c:strRef>
          </c:tx>
          <c:spPr>
            <a:ln w="15875" cap="rnd">
              <a:solidFill>
                <a:srgbClr val="0000CC"/>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Disabled'!$AE$6:$AE$16</c:f>
              <c:numCache>
                <c:formatCode>General</c:formatCode>
                <c:ptCount val="11"/>
                <c:pt idx="0">
                  <c:v>2.6070195362563404</c:v>
                </c:pt>
                <c:pt idx="1">
                  <c:v>2.7326813525800007</c:v>
                </c:pt>
                <c:pt idx="2">
                  <c:v>2.9932859834851313</c:v>
                </c:pt>
                <c:pt idx="3">
                  <c:v>2.8811576152211957</c:v>
                </c:pt>
                <c:pt idx="4">
                  <c:v>3.1835723413779413</c:v>
                </c:pt>
                <c:pt idx="5">
                  <c:v>2.8956449790128262</c:v>
                </c:pt>
                <c:pt idx="6">
                  <c:v>2.9354619519286027</c:v>
                </c:pt>
                <c:pt idx="7">
                  <c:v>2.8757489334635129</c:v>
                </c:pt>
                <c:pt idx="8">
                  <c:v>2.9139602242954421</c:v>
                </c:pt>
                <c:pt idx="9">
                  <c:v>2.1365701262404775</c:v>
                </c:pt>
                <c:pt idx="10">
                  <c:v>0.92018469688068438</c:v>
                </c:pt>
              </c:numCache>
            </c:numRef>
          </c:val>
          <c:smooth val="1"/>
          <c:extLst>
            <c:ext xmlns:c16="http://schemas.microsoft.com/office/drawing/2014/chart" uri="{C3380CC4-5D6E-409C-BE32-E72D297353CC}">
              <c16:uniqueId val="{00000001-F0A0-4588-B3F8-1A500346B25B}"/>
            </c:ext>
          </c:extLst>
        </c:ser>
        <c:ser>
          <c:idx val="2"/>
          <c:order val="2"/>
          <c:tx>
            <c:strRef>
              <c:f>' LFS''2011 Disabled'!$AF$5</c:f>
              <c:strCache>
                <c:ptCount val="1"/>
                <c:pt idx="0">
                  <c:v>R. Unemployment Rate</c:v>
                </c:pt>
              </c:strCache>
            </c:strRef>
          </c:tx>
          <c:spPr>
            <a:ln w="15875" cap="rnd">
              <a:solidFill>
                <a:srgbClr val="FF0000"/>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Disabled'!$AF$6:$AF$16</c:f>
              <c:numCache>
                <c:formatCode>General</c:formatCode>
                <c:ptCount val="11"/>
                <c:pt idx="0">
                  <c:v>0.53156309545761882</c:v>
                </c:pt>
                <c:pt idx="1">
                  <c:v>0.65633766129678606</c:v>
                </c:pt>
                <c:pt idx="2">
                  <c:v>0.39996266284896209</c:v>
                </c:pt>
                <c:pt idx="3">
                  <c:v>0.4465343773350593</c:v>
                </c:pt>
                <c:pt idx="4">
                  <c:v>0.62788179330265781</c:v>
                </c:pt>
                <c:pt idx="5">
                  <c:v>0.38905790193559087</c:v>
                </c:pt>
                <c:pt idx="6">
                  <c:v>0.43728471654648043</c:v>
                </c:pt>
                <c:pt idx="7">
                  <c:v>0.51136258845719185</c:v>
                </c:pt>
                <c:pt idx="8">
                  <c:v>0.63980107920341989</c:v>
                </c:pt>
                <c:pt idx="9">
                  <c:v>0.87138190695595363</c:v>
                </c:pt>
              </c:numCache>
            </c:numRef>
          </c:val>
          <c:smooth val="1"/>
          <c:extLst>
            <c:ext xmlns:c16="http://schemas.microsoft.com/office/drawing/2014/chart" uri="{C3380CC4-5D6E-409C-BE32-E72D297353CC}">
              <c16:uniqueId val="{00000002-F0A0-4588-B3F8-1A500346B25B}"/>
            </c:ext>
          </c:extLst>
        </c:ser>
        <c:ser>
          <c:idx val="3"/>
          <c:order val="3"/>
          <c:tx>
            <c:strRef>
              <c:f>' LFS''2011 Disabled'!$AG$5</c:f>
              <c:strCache>
                <c:ptCount val="1"/>
                <c:pt idx="0">
                  <c:v>R. Not Participating in Labour Force</c:v>
                </c:pt>
              </c:strCache>
            </c:strRef>
          </c:tx>
          <c:spPr>
            <a:ln w="15875" cap="rnd">
              <a:solidFill>
                <a:srgbClr val="00B050"/>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Disabled'!$AG$6:$AG$16</c:f>
              <c:numCache>
                <c:formatCode>General</c:formatCode>
                <c:ptCount val="11"/>
                <c:pt idx="0">
                  <c:v>0.96484857710925942</c:v>
                </c:pt>
                <c:pt idx="1">
                  <c:v>0.50124901448890424</c:v>
                </c:pt>
                <c:pt idx="2">
                  <c:v>0.12913338174776084</c:v>
                </c:pt>
                <c:pt idx="3">
                  <c:v>8.4361270150325768E-2</c:v>
                </c:pt>
                <c:pt idx="4">
                  <c:v>8.7729506277169925E-2</c:v>
                </c:pt>
                <c:pt idx="5">
                  <c:v>0.13126423115475058</c:v>
                </c:pt>
                <c:pt idx="6">
                  <c:v>0.18043450679751966</c:v>
                </c:pt>
                <c:pt idx="7">
                  <c:v>0.29899923151185021</c:v>
                </c:pt>
                <c:pt idx="8">
                  <c:v>0.43539130161805872</c:v>
                </c:pt>
                <c:pt idx="9">
                  <c:v>0.78511943977205612</c:v>
                </c:pt>
                <c:pt idx="10">
                  <c:v>1.0118752142630643</c:v>
                </c:pt>
              </c:numCache>
            </c:numRef>
          </c:val>
          <c:smooth val="1"/>
          <c:extLst>
            <c:ext xmlns:c16="http://schemas.microsoft.com/office/drawing/2014/chart" uri="{C3380CC4-5D6E-409C-BE32-E72D297353CC}">
              <c16:uniqueId val="{00000003-F0A0-4588-B3F8-1A500346B25B}"/>
            </c:ext>
          </c:extLst>
        </c:ser>
        <c:dLbls>
          <c:showLegendKey val="0"/>
          <c:showVal val="0"/>
          <c:showCatName val="0"/>
          <c:showSerName val="0"/>
          <c:showPercent val="0"/>
          <c:showBubbleSize val="0"/>
        </c:dLbls>
        <c:smooth val="0"/>
        <c:axId val="346459536"/>
        <c:axId val="346464016"/>
      </c:lineChart>
      <c:catAx>
        <c:axId val="34645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46464016"/>
        <c:crosses val="autoZero"/>
        <c:auto val="1"/>
        <c:lblAlgn val="ctr"/>
        <c:lblOffset val="100"/>
        <c:noMultiLvlLbl val="0"/>
      </c:catAx>
      <c:valAx>
        <c:axId val="3464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46459536"/>
        <c:crosses val="autoZero"/>
        <c:crossBetween val="between"/>
      </c:valAx>
      <c:spPr>
        <a:noFill/>
        <a:ln>
          <a:noFill/>
        </a:ln>
        <a:effectLst/>
      </c:spPr>
    </c:plotArea>
    <c:legend>
      <c:legendPos val="b"/>
      <c:layout>
        <c:manualLayout>
          <c:xMode val="edge"/>
          <c:yMode val="edge"/>
          <c:x val="0"/>
          <c:y val="0.89837170608401629"/>
          <c:w val="0.94592367793981658"/>
          <c:h val="7.83991786282384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a:t>Relation between characteristics of economic activity for the whole population and disabled people, females, 2011, LFS</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1928004881025019E-2"/>
          <c:y val="0.1585857424586786"/>
          <c:w val="0.9120857453235911"/>
          <c:h val="0.64622124746853915"/>
        </c:manualLayout>
      </c:layout>
      <c:lineChart>
        <c:grouping val="standard"/>
        <c:varyColors val="0"/>
        <c:ser>
          <c:idx val="0"/>
          <c:order val="0"/>
          <c:tx>
            <c:strRef>
              <c:f>' LFS''2011 Disabled'!$AD$5</c:f>
              <c:strCache>
                <c:ptCount val="1"/>
                <c:pt idx="0">
                  <c:v>R. Economic Activity Rate</c:v>
                </c:pt>
              </c:strCache>
            </c:strRef>
          </c:tx>
          <c:spPr>
            <a:ln w="15875" cap="rnd">
              <a:solidFill>
                <a:schemeClr val="tx1"/>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Disabled'!$AH$6:$AH$16</c:f>
              <c:numCache>
                <c:formatCode>General</c:formatCode>
                <c:ptCount val="11"/>
                <c:pt idx="1">
                  <c:v>3.4092999522857181</c:v>
                </c:pt>
                <c:pt idx="2">
                  <c:v>2.2766503796158979</c:v>
                </c:pt>
                <c:pt idx="3">
                  <c:v>2.3531970496871284</c:v>
                </c:pt>
                <c:pt idx="4">
                  <c:v>2.1732394274798805</c:v>
                </c:pt>
                <c:pt idx="5">
                  <c:v>2.089807476703486</c:v>
                </c:pt>
                <c:pt idx="6">
                  <c:v>1.9864182770864531</c:v>
                </c:pt>
                <c:pt idx="7">
                  <c:v>1.5182510421937021</c:v>
                </c:pt>
                <c:pt idx="8">
                  <c:v>0.8561089750225197</c:v>
                </c:pt>
                <c:pt idx="9">
                  <c:v>0.45003701118963252</c:v>
                </c:pt>
              </c:numCache>
            </c:numRef>
          </c:val>
          <c:smooth val="1"/>
          <c:extLst>
            <c:ext xmlns:c16="http://schemas.microsoft.com/office/drawing/2014/chart" uri="{C3380CC4-5D6E-409C-BE32-E72D297353CC}">
              <c16:uniqueId val="{00000000-CBB9-4375-82E3-E9A5CD9603BA}"/>
            </c:ext>
          </c:extLst>
        </c:ser>
        <c:ser>
          <c:idx val="1"/>
          <c:order val="1"/>
          <c:tx>
            <c:strRef>
              <c:f>' LFS''2011 Disabled'!$AE$5</c:f>
              <c:strCache>
                <c:ptCount val="1"/>
                <c:pt idx="0">
                  <c:v>R. Employment Rate</c:v>
                </c:pt>
              </c:strCache>
            </c:strRef>
          </c:tx>
          <c:spPr>
            <a:ln w="15875" cap="rnd">
              <a:solidFill>
                <a:srgbClr val="0000CC"/>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Disabled'!$AI$6:$AI$16</c:f>
              <c:numCache>
                <c:formatCode>General</c:formatCode>
                <c:ptCount val="11"/>
                <c:pt idx="0">
                  <c:v>2.0776145859711317</c:v>
                </c:pt>
                <c:pt idx="1">
                  <c:v>3.0354571990581816</c:v>
                </c:pt>
                <c:pt idx="2">
                  <c:v>2.6138138712044898</c:v>
                </c:pt>
                <c:pt idx="3">
                  <c:v>2.3177649470905779</c:v>
                </c:pt>
                <c:pt idx="4">
                  <c:v>2.3380123393015682</c:v>
                </c:pt>
                <c:pt idx="5">
                  <c:v>2.3680817182727414</c:v>
                </c:pt>
                <c:pt idx="6">
                  <c:v>2.5519039872626577</c:v>
                </c:pt>
                <c:pt idx="7">
                  <c:v>2.6770108889614836</c:v>
                </c:pt>
                <c:pt idx="8">
                  <c:v>2.845953477533437</c:v>
                </c:pt>
                <c:pt idx="9">
                  <c:v>2.0151585141005555</c:v>
                </c:pt>
                <c:pt idx="10">
                  <c:v>0.84256242357883981</c:v>
                </c:pt>
              </c:numCache>
            </c:numRef>
          </c:val>
          <c:smooth val="1"/>
          <c:extLst>
            <c:ext xmlns:c16="http://schemas.microsoft.com/office/drawing/2014/chart" uri="{C3380CC4-5D6E-409C-BE32-E72D297353CC}">
              <c16:uniqueId val="{00000001-CBB9-4375-82E3-E9A5CD9603BA}"/>
            </c:ext>
          </c:extLst>
        </c:ser>
        <c:ser>
          <c:idx val="2"/>
          <c:order val="2"/>
          <c:tx>
            <c:strRef>
              <c:f>' LFS''2011 Disabled'!$AF$5</c:f>
              <c:strCache>
                <c:ptCount val="1"/>
                <c:pt idx="0">
                  <c:v>R. Unemployment Rate</c:v>
                </c:pt>
              </c:strCache>
            </c:strRef>
          </c:tx>
          <c:spPr>
            <a:ln w="15875" cap="rnd">
              <a:solidFill>
                <a:srgbClr val="FF0000"/>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Disabled'!$AJ$6:$AJ$16</c:f>
              <c:numCache>
                <c:formatCode>General</c:formatCode>
                <c:ptCount val="11"/>
                <c:pt idx="0">
                  <c:v>1.5304487179487181</c:v>
                </c:pt>
                <c:pt idx="1">
                  <c:v>0.58187884074947105</c:v>
                </c:pt>
                <c:pt idx="2">
                  <c:v>0.5033485471325515</c:v>
                </c:pt>
                <c:pt idx="3">
                  <c:v>0.80309060850087999</c:v>
                </c:pt>
                <c:pt idx="4">
                  <c:v>0.48998541379254978</c:v>
                </c:pt>
                <c:pt idx="5">
                  <c:v>0.49765931253890311</c:v>
                </c:pt>
                <c:pt idx="6">
                  <c:v>0.42907519519532583</c:v>
                </c:pt>
                <c:pt idx="7">
                  <c:v>0.52963231385093545</c:v>
                </c:pt>
                <c:pt idx="8">
                  <c:v>0.59133487594027523</c:v>
                </c:pt>
                <c:pt idx="9">
                  <c:v>0.68091334894613587</c:v>
                </c:pt>
              </c:numCache>
            </c:numRef>
          </c:val>
          <c:smooth val="1"/>
          <c:extLst>
            <c:ext xmlns:c16="http://schemas.microsoft.com/office/drawing/2014/chart" uri="{C3380CC4-5D6E-409C-BE32-E72D297353CC}">
              <c16:uniqueId val="{00000002-CBB9-4375-82E3-E9A5CD9603BA}"/>
            </c:ext>
          </c:extLst>
        </c:ser>
        <c:ser>
          <c:idx val="3"/>
          <c:order val="3"/>
          <c:tx>
            <c:strRef>
              <c:f>' LFS''2011 Disabled'!$AG$5</c:f>
              <c:strCache>
                <c:ptCount val="1"/>
                <c:pt idx="0">
                  <c:v>R. Not Participating in Labour Force</c:v>
                </c:pt>
              </c:strCache>
            </c:strRef>
          </c:tx>
          <c:spPr>
            <a:ln w="15875" cap="rnd">
              <a:solidFill>
                <a:srgbClr val="00B050"/>
              </a:solidFill>
              <a:round/>
            </a:ln>
            <a:effectLst/>
          </c:spPr>
          <c:marker>
            <c:symbol val="none"/>
          </c:marker>
          <c:cat>
            <c:numRef>
              <c:f>' LFS''2011 Disabled'!$K$6:$K$16</c:f>
              <c:numCache>
                <c:formatCode>General</c:formatCode>
                <c:ptCount val="11"/>
                <c:pt idx="0">
                  <c:v>16</c:v>
                </c:pt>
                <c:pt idx="1">
                  <c:v>20</c:v>
                </c:pt>
                <c:pt idx="2">
                  <c:v>25</c:v>
                </c:pt>
                <c:pt idx="3">
                  <c:v>30</c:v>
                </c:pt>
                <c:pt idx="4">
                  <c:v>35</c:v>
                </c:pt>
                <c:pt idx="5">
                  <c:v>40</c:v>
                </c:pt>
                <c:pt idx="6">
                  <c:v>45</c:v>
                </c:pt>
                <c:pt idx="7">
                  <c:v>50</c:v>
                </c:pt>
                <c:pt idx="8">
                  <c:v>55</c:v>
                </c:pt>
                <c:pt idx="9">
                  <c:v>60</c:v>
                </c:pt>
                <c:pt idx="10">
                  <c:v>65</c:v>
                </c:pt>
              </c:numCache>
            </c:numRef>
          </c:cat>
          <c:val>
            <c:numRef>
              <c:f>' LFS''2011 Disabled'!$AK$6:$AK$16</c:f>
              <c:numCache>
                <c:formatCode>General</c:formatCode>
                <c:ptCount val="11"/>
                <c:pt idx="0">
                  <c:v>0.96204345047027473</c:v>
                </c:pt>
                <c:pt idx="1">
                  <c:v>0.67321930783576511</c:v>
                </c:pt>
                <c:pt idx="2">
                  <c:v>0.36574052005776425</c:v>
                </c:pt>
                <c:pt idx="3">
                  <c:v>0.32370435883562054</c:v>
                </c:pt>
                <c:pt idx="4">
                  <c:v>0.2884957710345934</c:v>
                </c:pt>
                <c:pt idx="5">
                  <c:v>0.25909209791300264</c:v>
                </c:pt>
                <c:pt idx="6">
                  <c:v>0.28643881115017994</c:v>
                </c:pt>
                <c:pt idx="7">
                  <c:v>0.39838801680561159</c:v>
                </c:pt>
                <c:pt idx="8">
                  <c:v>0.66890491781709338</c:v>
                </c:pt>
                <c:pt idx="9">
                  <c:v>0.92514165781189361</c:v>
                </c:pt>
                <c:pt idx="10">
                  <c:v>1.0073015638298246</c:v>
                </c:pt>
              </c:numCache>
            </c:numRef>
          </c:val>
          <c:smooth val="0"/>
          <c:extLst>
            <c:ext xmlns:c16="http://schemas.microsoft.com/office/drawing/2014/chart" uri="{C3380CC4-5D6E-409C-BE32-E72D297353CC}">
              <c16:uniqueId val="{00000003-CBB9-4375-82E3-E9A5CD9603BA}"/>
            </c:ext>
          </c:extLst>
        </c:ser>
        <c:dLbls>
          <c:showLegendKey val="0"/>
          <c:showVal val="0"/>
          <c:showCatName val="0"/>
          <c:showSerName val="0"/>
          <c:showPercent val="0"/>
          <c:showBubbleSize val="0"/>
        </c:dLbls>
        <c:smooth val="0"/>
        <c:axId val="306319232"/>
        <c:axId val="306318672"/>
      </c:lineChart>
      <c:catAx>
        <c:axId val="30631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06318672"/>
        <c:crosses val="autoZero"/>
        <c:auto val="1"/>
        <c:lblAlgn val="ctr"/>
        <c:lblOffset val="100"/>
        <c:noMultiLvlLbl val="0"/>
      </c:catAx>
      <c:valAx>
        <c:axId val="30631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06319232"/>
        <c:crosses val="autoZero"/>
        <c:crossBetween val="between"/>
      </c:valAx>
      <c:spPr>
        <a:noFill/>
        <a:ln>
          <a:noFill/>
        </a:ln>
        <a:effectLst/>
      </c:spPr>
    </c:plotArea>
    <c:legend>
      <c:legendPos val="b"/>
      <c:layout>
        <c:manualLayout>
          <c:xMode val="edge"/>
          <c:yMode val="edge"/>
          <c:x val="8.2859677971398385E-2"/>
          <c:y val="0.86859290571911174"/>
          <c:w val="0.82483109867706361"/>
          <c:h val="0.1134370384782050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r>
              <a:rPr lang="en-GB" noProof="0" dirty="0" smtClean="0"/>
              <a:t>Time series of </a:t>
            </a:r>
            <a:r>
              <a:rPr lang="en-GB" noProof="0" dirty="0"/>
              <a:t>economic </a:t>
            </a:r>
            <a:r>
              <a:rPr lang="en-GB" noProof="0" dirty="0" smtClean="0"/>
              <a:t>activity characteristics, </a:t>
            </a:r>
            <a:r>
              <a:rPr lang="en-GB" noProof="0" dirty="0"/>
              <a:t>LFS 2001-2015</a:t>
            </a:r>
          </a:p>
        </c:rich>
      </c:tx>
      <c:layout/>
      <c:overlay val="0"/>
      <c:spPr>
        <a:noFill/>
        <a:ln>
          <a:noFill/>
        </a:ln>
        <a:effectLst/>
      </c:spPr>
      <c:txPr>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3.8454852644908451E-2"/>
          <c:y val="7.7375876010710054E-2"/>
          <c:w val="0.95233836681625272"/>
          <c:h val="0.75579964388361343"/>
        </c:manualLayout>
      </c:layout>
      <c:lineChart>
        <c:grouping val="standard"/>
        <c:varyColors val="0"/>
        <c:ser>
          <c:idx val="0"/>
          <c:order val="0"/>
          <c:tx>
            <c:v>Economic Activity Rate, Disabled</c:v>
          </c:tx>
          <c:spPr>
            <a:ln w="15875" cap="rnd">
              <a:solidFill>
                <a:schemeClr val="tx1"/>
              </a:solidFill>
              <a:prstDash val="lgDash"/>
              <a:round/>
            </a:ln>
            <a:effectLst/>
          </c:spPr>
          <c:marker>
            <c:symbol val="none"/>
          </c:marker>
          <c:cat>
            <c:numRef>
              <c:f>'Tab.3 Aktywność sprawnych'!$B$52:$B$66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ON'!$H$58:$H$72</c:f>
              <c:numCache>
                <c:formatCode>0.0</c:formatCode>
                <c:ptCount val="15"/>
                <c:pt idx="0">
                  <c:v>26.1</c:v>
                </c:pt>
                <c:pt idx="1">
                  <c:v>25.8</c:v>
                </c:pt>
                <c:pt idx="2">
                  <c:v>23.7</c:v>
                </c:pt>
                <c:pt idx="3">
                  <c:v>23.4</c:v>
                </c:pt>
                <c:pt idx="4">
                  <c:v>23.9</c:v>
                </c:pt>
                <c:pt idx="5">
                  <c:v>22.1</c:v>
                </c:pt>
                <c:pt idx="6">
                  <c:v>22.6</c:v>
                </c:pt>
                <c:pt idx="7">
                  <c:v>23.9</c:v>
                </c:pt>
                <c:pt idx="8">
                  <c:v>24.564796905222437</c:v>
                </c:pt>
                <c:pt idx="9">
                  <c:v>25.7</c:v>
                </c:pt>
                <c:pt idx="10">
                  <c:v>26.3</c:v>
                </c:pt>
                <c:pt idx="11">
                  <c:v>27.5</c:v>
                </c:pt>
                <c:pt idx="12">
                  <c:v>27.314211212516298</c:v>
                </c:pt>
                <c:pt idx="13">
                  <c:v>27.1</c:v>
                </c:pt>
                <c:pt idx="14">
                  <c:v>25.9</c:v>
                </c:pt>
              </c:numCache>
            </c:numRef>
          </c:val>
          <c:smooth val="0"/>
          <c:extLst>
            <c:ext xmlns:c16="http://schemas.microsoft.com/office/drawing/2014/chart" uri="{C3380CC4-5D6E-409C-BE32-E72D297353CC}">
              <c16:uniqueId val="{00000000-DB78-40FC-B6C9-34CFEE93FBF3}"/>
            </c:ext>
          </c:extLst>
        </c:ser>
        <c:ser>
          <c:idx val="1"/>
          <c:order val="1"/>
          <c:tx>
            <c:v>Employment Rate, Disabled</c:v>
          </c:tx>
          <c:spPr>
            <a:ln w="15875" cap="rnd">
              <a:solidFill>
                <a:srgbClr val="00B050"/>
              </a:solidFill>
              <a:prstDash val="lgDash"/>
              <a:round/>
            </a:ln>
            <a:effectLst/>
          </c:spPr>
          <c:marker>
            <c:symbol val="none"/>
          </c:marker>
          <c:cat>
            <c:numRef>
              <c:f>'Tab.3 Aktywność sprawnych'!$B$52:$B$66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ON'!$I$58:$I$72</c:f>
              <c:numCache>
                <c:formatCode>0.0</c:formatCode>
                <c:ptCount val="15"/>
                <c:pt idx="0">
                  <c:v>20.9</c:v>
                </c:pt>
                <c:pt idx="1">
                  <c:v>20.5</c:v>
                </c:pt>
                <c:pt idx="2">
                  <c:v>19.100000000000001</c:v>
                </c:pt>
                <c:pt idx="3">
                  <c:v>18.100000000000001</c:v>
                </c:pt>
                <c:pt idx="4">
                  <c:v>18.600000000000001</c:v>
                </c:pt>
                <c:pt idx="5">
                  <c:v>18.2</c:v>
                </c:pt>
                <c:pt idx="6">
                  <c:v>19.399999999999999</c:v>
                </c:pt>
                <c:pt idx="7">
                  <c:v>20.8</c:v>
                </c:pt>
                <c:pt idx="8">
                  <c:v>21.421663442940041</c:v>
                </c:pt>
                <c:pt idx="9">
                  <c:v>21.8</c:v>
                </c:pt>
                <c:pt idx="10">
                  <c:v>22.2</c:v>
                </c:pt>
                <c:pt idx="11">
                  <c:v>23</c:v>
                </c:pt>
                <c:pt idx="12">
                  <c:v>22.411994784876139</c:v>
                </c:pt>
                <c:pt idx="13">
                  <c:v>22.8</c:v>
                </c:pt>
                <c:pt idx="14">
                  <c:v>22.5</c:v>
                </c:pt>
              </c:numCache>
            </c:numRef>
          </c:val>
          <c:smooth val="0"/>
          <c:extLst>
            <c:ext xmlns:c16="http://schemas.microsoft.com/office/drawing/2014/chart" uri="{C3380CC4-5D6E-409C-BE32-E72D297353CC}">
              <c16:uniqueId val="{00000001-DB78-40FC-B6C9-34CFEE93FBF3}"/>
            </c:ext>
          </c:extLst>
        </c:ser>
        <c:ser>
          <c:idx val="2"/>
          <c:order val="2"/>
          <c:tx>
            <c:v>Unemployment Rate, Disabled</c:v>
          </c:tx>
          <c:spPr>
            <a:ln w="15875" cap="rnd">
              <a:solidFill>
                <a:srgbClr val="FF0000"/>
              </a:solidFill>
              <a:prstDash val="lgDash"/>
              <a:round/>
            </a:ln>
            <a:effectLst/>
          </c:spPr>
          <c:marker>
            <c:symbol val="none"/>
          </c:marker>
          <c:cat>
            <c:numRef>
              <c:f>'Tab.3 Aktywność sprawnych'!$B$52:$B$66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ON'!$J$58:$J$72</c:f>
              <c:numCache>
                <c:formatCode>0.0</c:formatCode>
                <c:ptCount val="15"/>
                <c:pt idx="0">
                  <c:v>19.8</c:v>
                </c:pt>
                <c:pt idx="1">
                  <c:v>20.5</c:v>
                </c:pt>
                <c:pt idx="2">
                  <c:v>19.2</c:v>
                </c:pt>
                <c:pt idx="3">
                  <c:v>22.6</c:v>
                </c:pt>
                <c:pt idx="4">
                  <c:v>21.9</c:v>
                </c:pt>
                <c:pt idx="5">
                  <c:v>17.3</c:v>
                </c:pt>
                <c:pt idx="6">
                  <c:v>14.1</c:v>
                </c:pt>
                <c:pt idx="7">
                  <c:v>13.1</c:v>
                </c:pt>
                <c:pt idx="8">
                  <c:v>12.795275590551181</c:v>
                </c:pt>
                <c:pt idx="9">
                  <c:v>15.3</c:v>
                </c:pt>
                <c:pt idx="10">
                  <c:v>15.5</c:v>
                </c:pt>
                <c:pt idx="11">
                  <c:v>16.2</c:v>
                </c:pt>
                <c:pt idx="12">
                  <c:v>17.947494033412887</c:v>
                </c:pt>
                <c:pt idx="13">
                  <c:v>16.100000000000001</c:v>
                </c:pt>
                <c:pt idx="14">
                  <c:v>13</c:v>
                </c:pt>
              </c:numCache>
            </c:numRef>
          </c:val>
          <c:smooth val="0"/>
          <c:extLst>
            <c:ext xmlns:c16="http://schemas.microsoft.com/office/drawing/2014/chart" uri="{C3380CC4-5D6E-409C-BE32-E72D297353CC}">
              <c16:uniqueId val="{00000002-DB78-40FC-B6C9-34CFEE93FBF3}"/>
            </c:ext>
          </c:extLst>
        </c:ser>
        <c:ser>
          <c:idx val="6"/>
          <c:order val="3"/>
          <c:tx>
            <c:v>Economic Activity Rate, All</c:v>
          </c:tx>
          <c:spPr>
            <a:ln w="15875" cap="rnd">
              <a:solidFill>
                <a:schemeClr val="tx1"/>
              </a:solidFill>
              <a:round/>
            </a:ln>
            <a:effectLst/>
          </c:spPr>
          <c:marker>
            <c:symbol val="none"/>
          </c:marker>
          <c:val>
            <c:numRef>
              <c:f>'Tab.1 Aktywność ON'!$U$57:$U$71</c:f>
              <c:numCache>
                <c:formatCode>_-* ####0.0_-;\-* ####0.0_-;_-* "-"_-;_-@_-</c:formatCode>
                <c:ptCount val="15"/>
                <c:pt idx="0">
                  <c:v>56.349999999999994</c:v>
                </c:pt>
                <c:pt idx="1">
                  <c:v>55.424999999999997</c:v>
                </c:pt>
                <c:pt idx="2">
                  <c:v>54.75</c:v>
                </c:pt>
                <c:pt idx="3">
                  <c:v>54.7</c:v>
                </c:pt>
                <c:pt idx="4">
                  <c:v>54.9</c:v>
                </c:pt>
                <c:pt idx="5">
                  <c:v>54</c:v>
                </c:pt>
                <c:pt idx="6">
                  <c:v>53.7</c:v>
                </c:pt>
                <c:pt idx="7">
                  <c:v>54.2</c:v>
                </c:pt>
                <c:pt idx="8">
                  <c:v>54.9</c:v>
                </c:pt>
                <c:pt idx="9">
                  <c:v>55.8</c:v>
                </c:pt>
                <c:pt idx="10">
                  <c:v>56.1</c:v>
                </c:pt>
                <c:pt idx="11">
                  <c:v>55.9</c:v>
                </c:pt>
                <c:pt idx="12">
                  <c:v>55.925000000000004</c:v>
                </c:pt>
                <c:pt idx="13">
                  <c:v>56.2</c:v>
                </c:pt>
                <c:pt idx="14">
                  <c:v>56.2</c:v>
                </c:pt>
              </c:numCache>
            </c:numRef>
          </c:val>
          <c:smooth val="0"/>
          <c:extLst>
            <c:ext xmlns:c16="http://schemas.microsoft.com/office/drawing/2014/chart" uri="{C3380CC4-5D6E-409C-BE32-E72D297353CC}">
              <c16:uniqueId val="{00000006-DB78-40FC-B6C9-34CFEE93FBF3}"/>
            </c:ext>
          </c:extLst>
        </c:ser>
        <c:ser>
          <c:idx val="7"/>
          <c:order val="4"/>
          <c:tx>
            <c:v>Employment Rate, All</c:v>
          </c:tx>
          <c:spPr>
            <a:ln w="15875" cap="rnd">
              <a:solidFill>
                <a:srgbClr val="00B050"/>
              </a:solidFill>
              <a:round/>
            </a:ln>
            <a:effectLst/>
          </c:spPr>
          <c:marker>
            <c:symbol val="none"/>
          </c:marker>
          <c:val>
            <c:numRef>
              <c:f>'Tab.1 Aktywność ON'!$V$57:$V$71</c:f>
              <c:numCache>
                <c:formatCode>_-* ####0.0_-;\-* ####0.0_-;_-* "-"_-;_-@_-</c:formatCode>
                <c:ptCount val="15"/>
                <c:pt idx="0">
                  <c:v>46.075000000000003</c:v>
                </c:pt>
                <c:pt idx="1">
                  <c:v>44.375</c:v>
                </c:pt>
                <c:pt idx="2">
                  <c:v>44</c:v>
                </c:pt>
                <c:pt idx="3">
                  <c:v>44.3</c:v>
                </c:pt>
                <c:pt idx="4">
                  <c:v>45.2</c:v>
                </c:pt>
                <c:pt idx="5">
                  <c:v>46.5</c:v>
                </c:pt>
                <c:pt idx="6">
                  <c:v>48.5</c:v>
                </c:pt>
                <c:pt idx="7">
                  <c:v>50.4</c:v>
                </c:pt>
                <c:pt idx="8">
                  <c:v>50.4</c:v>
                </c:pt>
                <c:pt idx="9">
                  <c:v>50.4</c:v>
                </c:pt>
                <c:pt idx="10">
                  <c:v>50.7</c:v>
                </c:pt>
                <c:pt idx="11">
                  <c:v>50.2</c:v>
                </c:pt>
                <c:pt idx="12">
                  <c:v>50.15</c:v>
                </c:pt>
                <c:pt idx="13">
                  <c:v>51.2</c:v>
                </c:pt>
                <c:pt idx="14">
                  <c:v>51.9</c:v>
                </c:pt>
              </c:numCache>
            </c:numRef>
          </c:val>
          <c:smooth val="0"/>
          <c:extLst>
            <c:ext xmlns:c16="http://schemas.microsoft.com/office/drawing/2014/chart" uri="{C3380CC4-5D6E-409C-BE32-E72D297353CC}">
              <c16:uniqueId val="{00000007-DB78-40FC-B6C9-34CFEE93FBF3}"/>
            </c:ext>
          </c:extLst>
        </c:ser>
        <c:ser>
          <c:idx val="8"/>
          <c:order val="5"/>
          <c:tx>
            <c:v>Unemployment Rate, All</c:v>
          </c:tx>
          <c:spPr>
            <a:ln w="15875" cap="rnd">
              <a:solidFill>
                <a:srgbClr val="FF0000"/>
              </a:solidFill>
              <a:round/>
            </a:ln>
            <a:effectLst/>
          </c:spPr>
          <c:marker>
            <c:symbol val="none"/>
          </c:marker>
          <c:val>
            <c:numRef>
              <c:f>'Tab.1 Aktywność ON'!$W$57:$W$71</c:f>
              <c:numCache>
                <c:formatCode>_-* ####0.0_-;\-* ####0.0_-;_-* "-"_-;_-@_-</c:formatCode>
                <c:ptCount val="15"/>
                <c:pt idx="0">
                  <c:v>18.25</c:v>
                </c:pt>
                <c:pt idx="1">
                  <c:v>19.925000000000001</c:v>
                </c:pt>
                <c:pt idx="2">
                  <c:v>19.675000000000001</c:v>
                </c:pt>
                <c:pt idx="3">
                  <c:v>19</c:v>
                </c:pt>
                <c:pt idx="4">
                  <c:v>17.7</c:v>
                </c:pt>
                <c:pt idx="5">
                  <c:v>13.8</c:v>
                </c:pt>
                <c:pt idx="6">
                  <c:v>9.6</c:v>
                </c:pt>
                <c:pt idx="7">
                  <c:v>7.1</c:v>
                </c:pt>
                <c:pt idx="8">
                  <c:v>8.1999999999999993</c:v>
                </c:pt>
                <c:pt idx="9">
                  <c:v>9.6</c:v>
                </c:pt>
                <c:pt idx="10">
                  <c:v>9.6999999999999993</c:v>
                </c:pt>
                <c:pt idx="11">
                  <c:v>10.1</c:v>
                </c:pt>
                <c:pt idx="12">
                  <c:v>10.325000000000001</c:v>
                </c:pt>
                <c:pt idx="13">
                  <c:v>9</c:v>
                </c:pt>
                <c:pt idx="14">
                  <c:v>7.5</c:v>
                </c:pt>
              </c:numCache>
            </c:numRef>
          </c:val>
          <c:smooth val="0"/>
          <c:extLst>
            <c:ext xmlns:c16="http://schemas.microsoft.com/office/drawing/2014/chart" uri="{C3380CC4-5D6E-409C-BE32-E72D297353CC}">
              <c16:uniqueId val="{00000008-DB78-40FC-B6C9-34CFEE93FBF3}"/>
            </c:ext>
          </c:extLst>
        </c:ser>
        <c:dLbls>
          <c:showLegendKey val="0"/>
          <c:showVal val="0"/>
          <c:showCatName val="0"/>
          <c:showSerName val="0"/>
          <c:showPercent val="0"/>
          <c:showBubbleSize val="0"/>
        </c:dLbls>
        <c:smooth val="0"/>
        <c:axId val="189226736"/>
        <c:axId val="189227296"/>
      </c:lineChart>
      <c:catAx>
        <c:axId val="18922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89227296"/>
        <c:crosses val="autoZero"/>
        <c:auto val="1"/>
        <c:lblAlgn val="ctr"/>
        <c:lblOffset val="100"/>
        <c:noMultiLvlLbl val="0"/>
      </c:catAx>
      <c:valAx>
        <c:axId val="189227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89226736"/>
        <c:crosses val="autoZero"/>
        <c:crossBetween val="between"/>
      </c:valAx>
      <c:spPr>
        <a:noFill/>
        <a:ln>
          <a:noFill/>
        </a:ln>
        <a:effectLst/>
      </c:spPr>
    </c:plotArea>
    <c:legend>
      <c:legendPos val="b"/>
      <c:layout>
        <c:manualLayout>
          <c:xMode val="edge"/>
          <c:yMode val="edge"/>
          <c:x val="3.3653593848851693E-2"/>
          <c:y val="0.89396079319053612"/>
          <c:w val="0.96573884243420016"/>
          <c:h val="9.352226311910559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r>
              <a:rPr lang="en-GB" noProof="0" dirty="0"/>
              <a:t>Relation between economic </a:t>
            </a:r>
            <a:r>
              <a:rPr lang="en-GB" noProof="0" dirty="0" smtClean="0"/>
              <a:t>activity characteristics </a:t>
            </a:r>
            <a:r>
              <a:rPr lang="en-GB" noProof="0" dirty="0"/>
              <a:t>for people with disabilities and all persons, LFS 2001-2015</a:t>
            </a:r>
          </a:p>
        </c:rich>
      </c:tx>
      <c:layout/>
      <c:overlay val="0"/>
      <c:spPr>
        <a:noFill/>
        <a:ln>
          <a:noFill/>
        </a:ln>
        <a:effectLst/>
      </c:spPr>
      <c:txPr>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8.3568839194521835E-2"/>
          <c:y val="0.1000216266527964"/>
          <c:w val="0.88682610471096857"/>
          <c:h val="0.72781246662405175"/>
        </c:manualLayout>
      </c:layout>
      <c:lineChart>
        <c:grouping val="standard"/>
        <c:varyColors val="0"/>
        <c:ser>
          <c:idx val="0"/>
          <c:order val="0"/>
          <c:tx>
            <c:v>Economic activity rate for disabled/ ALL</c:v>
          </c:tx>
          <c:spPr>
            <a:ln w="15875" cap="rnd">
              <a:solidFill>
                <a:schemeClr val="tx1"/>
              </a:solidFill>
              <a:round/>
            </a:ln>
            <a:effectLst/>
          </c:spPr>
          <c:marker>
            <c:symbol val="none"/>
          </c:marker>
          <c:cat>
            <c:numRef>
              <c:f>'Tab.1 Aktywność ON'!$B$58:$B$72</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ON'!$AA$58:$AA$71</c:f>
              <c:numCache>
                <c:formatCode>_-* #\ ##0.00\ _z_ł_-;\-* #\ ##0.00\ _z_ł_-;_-* "-"?\ _z_ł_-;_-@_-</c:formatCode>
                <c:ptCount val="14"/>
                <c:pt idx="0">
                  <c:v>0.46317657497781728</c:v>
                </c:pt>
                <c:pt idx="1">
                  <c:v>0.4654939106901218</c:v>
                </c:pt>
                <c:pt idx="2">
                  <c:v>0.43287671232876712</c:v>
                </c:pt>
                <c:pt idx="3">
                  <c:v>0.4277879341864716</c:v>
                </c:pt>
                <c:pt idx="4">
                  <c:v>0.43533697632058288</c:v>
                </c:pt>
                <c:pt idx="5">
                  <c:v>0.40925925925925927</c:v>
                </c:pt>
                <c:pt idx="6">
                  <c:v>0.42085661080074488</c:v>
                </c:pt>
                <c:pt idx="7">
                  <c:v>0.44095940959409591</c:v>
                </c:pt>
                <c:pt idx="8">
                  <c:v>0.44744620956689324</c:v>
                </c:pt>
                <c:pt idx="9">
                  <c:v>0.46057347670250898</c:v>
                </c:pt>
                <c:pt idx="10">
                  <c:v>0.46880570409982175</c:v>
                </c:pt>
                <c:pt idx="11">
                  <c:v>0.49194991055456172</c:v>
                </c:pt>
                <c:pt idx="12">
                  <c:v>0.4884078893610424</c:v>
                </c:pt>
                <c:pt idx="13">
                  <c:v>0.48220640569395018</c:v>
                </c:pt>
              </c:numCache>
            </c:numRef>
          </c:val>
          <c:smooth val="0"/>
          <c:extLst>
            <c:ext xmlns:c16="http://schemas.microsoft.com/office/drawing/2014/chart" uri="{C3380CC4-5D6E-409C-BE32-E72D297353CC}">
              <c16:uniqueId val="{00000000-CC62-42F4-BB24-5DD81AEA64C1}"/>
            </c:ext>
          </c:extLst>
        </c:ser>
        <c:ser>
          <c:idx val="1"/>
          <c:order val="1"/>
          <c:tx>
            <c:v>Employment Rate fo disabled people/ALL</c:v>
          </c:tx>
          <c:spPr>
            <a:ln w="15875" cap="rnd">
              <a:solidFill>
                <a:srgbClr val="0000CC"/>
              </a:solidFill>
              <a:round/>
            </a:ln>
            <a:effectLst/>
          </c:spPr>
          <c:marker>
            <c:symbol val="none"/>
          </c:marker>
          <c:cat>
            <c:numRef>
              <c:f>'Tab.1 Aktywność ON'!$B$58:$B$72</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ON'!$AB$58:$AB$71</c:f>
              <c:numCache>
                <c:formatCode>_-* #\ ##0.00\ _z_ł_-;\-* #\ ##0.00\ _z_ł_-;_-* "-"?\ _z_ł_-;_-@_-</c:formatCode>
                <c:ptCount val="14"/>
                <c:pt idx="0">
                  <c:v>0.45360824742268036</c:v>
                </c:pt>
                <c:pt idx="1">
                  <c:v>0.46197183098591549</c:v>
                </c:pt>
                <c:pt idx="2">
                  <c:v>0.43409090909090914</c:v>
                </c:pt>
                <c:pt idx="3">
                  <c:v>0.40857787810383756</c:v>
                </c:pt>
                <c:pt idx="4">
                  <c:v>0.41150442477876109</c:v>
                </c:pt>
                <c:pt idx="5">
                  <c:v>0.39139784946236555</c:v>
                </c:pt>
                <c:pt idx="6">
                  <c:v>0.39999999999999997</c:v>
                </c:pt>
                <c:pt idx="7">
                  <c:v>0.41269841269841273</c:v>
                </c:pt>
                <c:pt idx="8">
                  <c:v>0.42503300482023892</c:v>
                </c:pt>
                <c:pt idx="9">
                  <c:v>0.43253968253968256</c:v>
                </c:pt>
                <c:pt idx="10">
                  <c:v>0.43786982248520706</c:v>
                </c:pt>
                <c:pt idx="11">
                  <c:v>0.45816733067729082</c:v>
                </c:pt>
                <c:pt idx="12">
                  <c:v>0.44689919810321316</c:v>
                </c:pt>
                <c:pt idx="13">
                  <c:v>0.4453125</c:v>
                </c:pt>
              </c:numCache>
            </c:numRef>
          </c:val>
          <c:smooth val="0"/>
          <c:extLst>
            <c:ext xmlns:c16="http://schemas.microsoft.com/office/drawing/2014/chart" uri="{C3380CC4-5D6E-409C-BE32-E72D297353CC}">
              <c16:uniqueId val="{00000001-CC62-42F4-BB24-5DD81AEA64C1}"/>
            </c:ext>
          </c:extLst>
        </c:ser>
        <c:ser>
          <c:idx val="2"/>
          <c:order val="2"/>
          <c:tx>
            <c:v>Unemploment Rate for disabled/ALL</c:v>
          </c:tx>
          <c:spPr>
            <a:ln w="15875" cap="rnd">
              <a:solidFill>
                <a:srgbClr val="FF0000"/>
              </a:solidFill>
              <a:round/>
            </a:ln>
            <a:effectLst/>
          </c:spPr>
          <c:marker>
            <c:symbol val="none"/>
          </c:marker>
          <c:cat>
            <c:numRef>
              <c:f>'Tab.1 Aktywność ON'!$B$58:$B$72</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'Tab.1 Aktywność ON'!$AC$58:$AC$71</c:f>
              <c:numCache>
                <c:formatCode>_-* #\ ##0.00\ _z_ł_-;\-* #\ ##0.00\ _z_ł_-;_-* "-"?\ _z_ł_-;_-@_-</c:formatCode>
                <c:ptCount val="14"/>
                <c:pt idx="0">
                  <c:v>1.0849315068493151</c:v>
                </c:pt>
                <c:pt idx="1">
                  <c:v>1.0288582183186952</c:v>
                </c:pt>
                <c:pt idx="2">
                  <c:v>0.97585768742058443</c:v>
                </c:pt>
                <c:pt idx="3">
                  <c:v>1.1894736842105265</c:v>
                </c:pt>
                <c:pt idx="4">
                  <c:v>1.2372881355932204</c:v>
                </c:pt>
                <c:pt idx="5">
                  <c:v>1.2536231884057971</c:v>
                </c:pt>
                <c:pt idx="6">
                  <c:v>1.46875</c:v>
                </c:pt>
                <c:pt idx="7">
                  <c:v>1.8450704225352113</c:v>
                </c:pt>
                <c:pt idx="8">
                  <c:v>1.5603994622623394</c:v>
                </c:pt>
                <c:pt idx="9">
                  <c:v>1.5937500000000002</c:v>
                </c:pt>
                <c:pt idx="10">
                  <c:v>1.597938144329897</c:v>
                </c:pt>
                <c:pt idx="11">
                  <c:v>1.6039603960396041</c:v>
                </c:pt>
                <c:pt idx="12">
                  <c:v>1.738256080717955</c:v>
                </c:pt>
                <c:pt idx="13">
                  <c:v>1.788888888888889</c:v>
                </c:pt>
              </c:numCache>
            </c:numRef>
          </c:val>
          <c:smooth val="1"/>
          <c:extLst>
            <c:ext xmlns:c16="http://schemas.microsoft.com/office/drawing/2014/chart" uri="{C3380CC4-5D6E-409C-BE32-E72D297353CC}">
              <c16:uniqueId val="{00000002-CC62-42F4-BB24-5DD81AEA64C1}"/>
            </c:ext>
          </c:extLst>
        </c:ser>
        <c:dLbls>
          <c:showLegendKey val="0"/>
          <c:showVal val="0"/>
          <c:showCatName val="0"/>
          <c:showSerName val="0"/>
          <c:showPercent val="0"/>
          <c:showBubbleSize val="0"/>
        </c:dLbls>
        <c:smooth val="0"/>
        <c:axId val="315048432"/>
        <c:axId val="315048992"/>
      </c:lineChart>
      <c:catAx>
        <c:axId val="3150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15048992"/>
        <c:crosses val="autoZero"/>
        <c:auto val="1"/>
        <c:lblAlgn val="ctr"/>
        <c:lblOffset val="100"/>
        <c:noMultiLvlLbl val="0"/>
      </c:catAx>
      <c:valAx>
        <c:axId val="315048992"/>
        <c:scaling>
          <c:orientation val="minMax"/>
        </c:scaling>
        <c:delete val="0"/>
        <c:axPos val="l"/>
        <c:majorGridlines>
          <c:spPr>
            <a:ln w="9525" cap="flat" cmpd="sng" algn="ctr">
              <a:solidFill>
                <a:schemeClr val="tx1">
                  <a:lumMod val="15000"/>
                  <a:lumOff val="85000"/>
                </a:schemeClr>
              </a:solidFill>
              <a:round/>
            </a:ln>
            <a:effectLst/>
          </c:spPr>
        </c:majorGridlines>
        <c:numFmt formatCode="_-* #\ ##0.00\ _z_ł_-;\-* #\ ##0.00\ _z_ł_-;_-* &quot;-&quot;?\ _z_ł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15048432"/>
        <c:crosses val="autoZero"/>
        <c:crossBetween val="between"/>
      </c:valAx>
      <c:spPr>
        <a:noFill/>
        <a:ln>
          <a:noFill/>
        </a:ln>
        <a:effectLst/>
      </c:spPr>
    </c:plotArea>
    <c:legend>
      <c:legendPos val="r"/>
      <c:layout>
        <c:manualLayout>
          <c:xMode val="edge"/>
          <c:yMode val="edge"/>
          <c:x val="3.6057166864067923E-2"/>
          <c:y val="0.91123752848551565"/>
          <c:w val="0.91129636503180611"/>
          <c:h val="8.67415898632576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pl-PL" sz="1600"/>
              <a:t>Characteristics of economic activity</a:t>
            </a:r>
            <a:r>
              <a:rPr lang="pl-PL" sz="1600" baseline="0"/>
              <a:t> of</a:t>
            </a:r>
            <a:r>
              <a:rPr lang="pl-PL" sz="1600"/>
              <a:t> disabled,</a:t>
            </a:r>
            <a:r>
              <a:rPr lang="pl-PL" sz="1600" baseline="0"/>
              <a:t> 2011</a:t>
            </a:r>
            <a:endParaRPr lang="pl-PL" sz="160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6.9438529947710353E-2"/>
          <c:y val="0.11671336426904955"/>
          <c:w val="0.90894432835525274"/>
          <c:h val="0.74656457946389099"/>
        </c:manualLayout>
      </c:layout>
      <c:lineChart>
        <c:grouping val="standard"/>
        <c:varyColors val="0"/>
        <c:ser>
          <c:idx val="0"/>
          <c:order val="0"/>
          <c:tx>
            <c:v>Employment Rate, Males</c:v>
          </c:tx>
          <c:spPr>
            <a:ln w="15875" cap="rnd">
              <a:solidFill>
                <a:srgbClr val="0000CC"/>
              </a:solidFill>
              <a:round/>
            </a:ln>
            <a:effectLst/>
          </c:spPr>
          <c:marker>
            <c:symbol val="none"/>
          </c:marker>
          <c:cat>
            <c:numRef>
              <c:f>'Współ po korekcie'!$A$5:$A$15</c:f>
              <c:numCache>
                <c:formatCode>General</c:formatCode>
                <c:ptCount val="11"/>
                <c:pt idx="0">
                  <c:v>15</c:v>
                </c:pt>
                <c:pt idx="1">
                  <c:v>20</c:v>
                </c:pt>
                <c:pt idx="2">
                  <c:v>25</c:v>
                </c:pt>
                <c:pt idx="3">
                  <c:v>30</c:v>
                </c:pt>
                <c:pt idx="4">
                  <c:v>35</c:v>
                </c:pt>
                <c:pt idx="5">
                  <c:v>40</c:v>
                </c:pt>
                <c:pt idx="6">
                  <c:v>45</c:v>
                </c:pt>
                <c:pt idx="7">
                  <c:v>50</c:v>
                </c:pt>
                <c:pt idx="8">
                  <c:v>55</c:v>
                </c:pt>
                <c:pt idx="9">
                  <c:v>60</c:v>
                </c:pt>
                <c:pt idx="10">
                  <c:v>65</c:v>
                </c:pt>
              </c:numCache>
            </c:numRef>
          </c:cat>
          <c:val>
            <c:numRef>
              <c:f>'Współ po korekcie'!$B$5:$B$15</c:f>
              <c:numCache>
                <c:formatCode>0.00</c:formatCode>
                <c:ptCount val="11"/>
                <c:pt idx="0">
                  <c:v>3.2506974926976059E-2</c:v>
                </c:pt>
                <c:pt idx="1">
                  <c:v>0.22679420892828045</c:v>
                </c:pt>
                <c:pt idx="2">
                  <c:v>0.3020367153514224</c:v>
                </c:pt>
                <c:pt idx="3">
                  <c:v>0.32234513454486768</c:v>
                </c:pt>
                <c:pt idx="4">
                  <c:v>0.30560603260508018</c:v>
                </c:pt>
                <c:pt idx="5">
                  <c:v>0.31436678318507222</c:v>
                </c:pt>
                <c:pt idx="6">
                  <c:v>0.30187587320064779</c:v>
                </c:pt>
                <c:pt idx="7">
                  <c:v>0.28777428580346448</c:v>
                </c:pt>
                <c:pt idx="8">
                  <c:v>0.26474497722528095</c:v>
                </c:pt>
                <c:pt idx="9">
                  <c:v>0.18284211639383199</c:v>
                </c:pt>
                <c:pt idx="10">
                  <c:v>0.13469334699867</c:v>
                </c:pt>
              </c:numCache>
            </c:numRef>
          </c:val>
          <c:smooth val="1"/>
          <c:extLst>
            <c:ext xmlns:c16="http://schemas.microsoft.com/office/drawing/2014/chart" uri="{C3380CC4-5D6E-409C-BE32-E72D297353CC}">
              <c16:uniqueId val="{00000000-4A81-4BE0-B11D-1C5265262AA1}"/>
            </c:ext>
          </c:extLst>
        </c:ser>
        <c:ser>
          <c:idx val="1"/>
          <c:order val="1"/>
          <c:tx>
            <c:v>Unemployment Rate, Males</c:v>
          </c:tx>
          <c:spPr>
            <a:ln w="15875" cap="rnd">
              <a:solidFill>
                <a:srgbClr val="FF0000"/>
              </a:solidFill>
              <a:prstDash val="solid"/>
              <a:round/>
            </a:ln>
            <a:effectLst/>
          </c:spPr>
          <c:marker>
            <c:symbol val="none"/>
          </c:marker>
          <c:cat>
            <c:numRef>
              <c:f>'Współ po korekcie'!$A$5:$A$15</c:f>
              <c:numCache>
                <c:formatCode>General</c:formatCode>
                <c:ptCount val="11"/>
                <c:pt idx="0">
                  <c:v>15</c:v>
                </c:pt>
                <c:pt idx="1">
                  <c:v>20</c:v>
                </c:pt>
                <c:pt idx="2">
                  <c:v>25</c:v>
                </c:pt>
                <c:pt idx="3">
                  <c:v>30</c:v>
                </c:pt>
                <c:pt idx="4">
                  <c:v>35</c:v>
                </c:pt>
                <c:pt idx="5">
                  <c:v>40</c:v>
                </c:pt>
                <c:pt idx="6">
                  <c:v>45</c:v>
                </c:pt>
                <c:pt idx="7">
                  <c:v>50</c:v>
                </c:pt>
                <c:pt idx="8">
                  <c:v>55</c:v>
                </c:pt>
                <c:pt idx="9">
                  <c:v>60</c:v>
                </c:pt>
                <c:pt idx="10">
                  <c:v>65</c:v>
                </c:pt>
              </c:numCache>
            </c:numRef>
          </c:cat>
          <c:val>
            <c:numRef>
              <c:f>'Współ po korekcie'!$C$5:$C$15</c:f>
              <c:numCache>
                <c:formatCode>0.00</c:formatCode>
                <c:ptCount val="11"/>
                <c:pt idx="0">
                  <c:v>0.47551842024454494</c:v>
                </c:pt>
                <c:pt idx="1">
                  <c:v>0.32311916055759049</c:v>
                </c:pt>
                <c:pt idx="2">
                  <c:v>0.26115517776219305</c:v>
                </c:pt>
                <c:pt idx="3">
                  <c:v>0.17831800606233494</c:v>
                </c:pt>
                <c:pt idx="4">
                  <c:v>0.13687860779470015</c:v>
                </c:pt>
                <c:pt idx="5">
                  <c:v>0.17706110249971599</c:v>
                </c:pt>
                <c:pt idx="6">
                  <c:v>0.17360620471738344</c:v>
                </c:pt>
                <c:pt idx="7">
                  <c:v>0.17059926837122028</c:v>
                </c:pt>
                <c:pt idx="8">
                  <c:v>0.14068977204606012</c:v>
                </c:pt>
                <c:pt idx="9">
                  <c:v>9.6464567915961572E-2</c:v>
                </c:pt>
              </c:numCache>
            </c:numRef>
          </c:val>
          <c:smooth val="1"/>
          <c:extLst>
            <c:ext xmlns:c16="http://schemas.microsoft.com/office/drawing/2014/chart" uri="{C3380CC4-5D6E-409C-BE32-E72D297353CC}">
              <c16:uniqueId val="{00000001-4A81-4BE0-B11D-1C5265262AA1}"/>
            </c:ext>
          </c:extLst>
        </c:ser>
        <c:ser>
          <c:idx val="2"/>
          <c:order val="2"/>
          <c:tx>
            <c:v>Employment Rate, Females</c:v>
          </c:tx>
          <c:spPr>
            <a:ln w="15875" cap="rnd">
              <a:solidFill>
                <a:srgbClr val="0000CC"/>
              </a:solidFill>
              <a:prstDash val="sysDash"/>
              <a:round/>
            </a:ln>
            <a:effectLst/>
          </c:spPr>
          <c:marker>
            <c:symbol val="none"/>
          </c:marker>
          <c:cat>
            <c:numRef>
              <c:f>'Współ po korekcie'!$A$5:$A$15</c:f>
              <c:numCache>
                <c:formatCode>General</c:formatCode>
                <c:ptCount val="11"/>
                <c:pt idx="0">
                  <c:v>15</c:v>
                </c:pt>
                <c:pt idx="1">
                  <c:v>20</c:v>
                </c:pt>
                <c:pt idx="2">
                  <c:v>25</c:v>
                </c:pt>
                <c:pt idx="3">
                  <c:v>30</c:v>
                </c:pt>
                <c:pt idx="4">
                  <c:v>35</c:v>
                </c:pt>
                <c:pt idx="5">
                  <c:v>40</c:v>
                </c:pt>
                <c:pt idx="6">
                  <c:v>45</c:v>
                </c:pt>
                <c:pt idx="7">
                  <c:v>50</c:v>
                </c:pt>
                <c:pt idx="8">
                  <c:v>55</c:v>
                </c:pt>
                <c:pt idx="9">
                  <c:v>60</c:v>
                </c:pt>
                <c:pt idx="10">
                  <c:v>65</c:v>
                </c:pt>
              </c:numCache>
            </c:numRef>
          </c:cat>
          <c:val>
            <c:numRef>
              <c:f>'Współ po korekcie'!$D$5:$D$15</c:f>
              <c:numCache>
                <c:formatCode>0.00</c:formatCode>
                <c:ptCount val="11"/>
                <c:pt idx="0">
                  <c:v>2.2473147169250182E-2</c:v>
                </c:pt>
                <c:pt idx="1">
                  <c:v>0.15335138129956627</c:v>
                </c:pt>
                <c:pt idx="2">
                  <c:v>0.27353175532381585</c:v>
                </c:pt>
                <c:pt idx="3">
                  <c:v>0.29956528605513749</c:v>
                </c:pt>
                <c:pt idx="4">
                  <c:v>0.30784080761620602</c:v>
                </c:pt>
                <c:pt idx="5">
                  <c:v>0.30737489910009003</c:v>
                </c:pt>
                <c:pt idx="6">
                  <c:v>0.28298762076563755</c:v>
                </c:pt>
                <c:pt idx="7">
                  <c:v>0.25236553675534751</c:v>
                </c:pt>
                <c:pt idx="8">
                  <c:v>0.17160866699343841</c:v>
                </c:pt>
                <c:pt idx="9">
                  <c:v>8.4031286306012101E-2</c:v>
                </c:pt>
                <c:pt idx="10">
                  <c:v>7.0107789527031047E-2</c:v>
                </c:pt>
              </c:numCache>
            </c:numRef>
          </c:val>
          <c:smooth val="1"/>
          <c:extLst>
            <c:ext xmlns:c16="http://schemas.microsoft.com/office/drawing/2014/chart" uri="{C3380CC4-5D6E-409C-BE32-E72D297353CC}">
              <c16:uniqueId val="{00000002-4A81-4BE0-B11D-1C5265262AA1}"/>
            </c:ext>
          </c:extLst>
        </c:ser>
        <c:ser>
          <c:idx val="3"/>
          <c:order val="3"/>
          <c:tx>
            <c:v>Unemployment Rate, Females</c:v>
          </c:tx>
          <c:spPr>
            <a:ln w="15875" cap="rnd">
              <a:solidFill>
                <a:srgbClr val="FF0000"/>
              </a:solidFill>
              <a:prstDash val="sysDash"/>
              <a:round/>
            </a:ln>
            <a:effectLst/>
          </c:spPr>
          <c:marker>
            <c:symbol val="none"/>
          </c:marker>
          <c:cat>
            <c:numRef>
              <c:f>'Współ po korekcie'!$A$5:$A$15</c:f>
              <c:numCache>
                <c:formatCode>General</c:formatCode>
                <c:ptCount val="11"/>
                <c:pt idx="0">
                  <c:v>15</c:v>
                </c:pt>
                <c:pt idx="1">
                  <c:v>20</c:v>
                </c:pt>
                <c:pt idx="2">
                  <c:v>25</c:v>
                </c:pt>
                <c:pt idx="3">
                  <c:v>30</c:v>
                </c:pt>
                <c:pt idx="4">
                  <c:v>35</c:v>
                </c:pt>
                <c:pt idx="5">
                  <c:v>40</c:v>
                </c:pt>
                <c:pt idx="6">
                  <c:v>45</c:v>
                </c:pt>
                <c:pt idx="7">
                  <c:v>50</c:v>
                </c:pt>
                <c:pt idx="8">
                  <c:v>55</c:v>
                </c:pt>
                <c:pt idx="9">
                  <c:v>60</c:v>
                </c:pt>
                <c:pt idx="10">
                  <c:v>65</c:v>
                </c:pt>
              </c:numCache>
            </c:numRef>
          </c:cat>
          <c:val>
            <c:numRef>
              <c:f>'Współ po korekcie'!$E$5:$E$15</c:f>
              <c:numCache>
                <c:formatCode>0.00</c:formatCode>
                <c:ptCount val="11"/>
                <c:pt idx="0">
                  <c:v>0.31565060607414258</c:v>
                </c:pt>
                <c:pt idx="1">
                  <c:v>0.40356266153033948</c:v>
                </c:pt>
                <c:pt idx="2">
                  <c:v>0.24696650106667603</c:v>
                </c:pt>
                <c:pt idx="3">
                  <c:v>0.14433890931981033</c:v>
                </c:pt>
                <c:pt idx="4">
                  <c:v>0.17671127025750877</c:v>
                </c:pt>
                <c:pt idx="5">
                  <c:v>0.16968439327117824</c:v>
                </c:pt>
                <c:pt idx="6">
                  <c:v>0.18872207401450833</c:v>
                </c:pt>
                <c:pt idx="7">
                  <c:v>0.1706420423844805</c:v>
                </c:pt>
                <c:pt idx="8">
                  <c:v>0.14240606710110812</c:v>
                </c:pt>
                <c:pt idx="9">
                  <c:v>4.1261401255636557E-2</c:v>
                </c:pt>
              </c:numCache>
            </c:numRef>
          </c:val>
          <c:smooth val="1"/>
          <c:extLst>
            <c:ext xmlns:c16="http://schemas.microsoft.com/office/drawing/2014/chart" uri="{C3380CC4-5D6E-409C-BE32-E72D297353CC}">
              <c16:uniqueId val="{00000003-4A81-4BE0-B11D-1C5265262AA1}"/>
            </c:ext>
          </c:extLst>
        </c:ser>
        <c:dLbls>
          <c:showLegendKey val="0"/>
          <c:showVal val="0"/>
          <c:showCatName val="0"/>
          <c:showSerName val="0"/>
          <c:showPercent val="0"/>
          <c:showBubbleSize val="0"/>
        </c:dLbls>
        <c:smooth val="0"/>
        <c:axId val="242841984"/>
        <c:axId val="242841424"/>
      </c:lineChart>
      <c:catAx>
        <c:axId val="24284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42841424"/>
        <c:crosses val="autoZero"/>
        <c:auto val="1"/>
        <c:lblAlgn val="ctr"/>
        <c:lblOffset val="100"/>
        <c:noMultiLvlLbl val="0"/>
      </c:catAx>
      <c:valAx>
        <c:axId val="2428414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42841984"/>
        <c:crosses val="autoZero"/>
        <c:crossBetween val="between"/>
      </c:valAx>
      <c:spPr>
        <a:noFill/>
        <a:ln>
          <a:noFill/>
        </a:ln>
        <a:effectLst/>
      </c:spPr>
    </c:plotArea>
    <c:legend>
      <c:legendPos val="b"/>
      <c:layout>
        <c:manualLayout>
          <c:xMode val="edge"/>
          <c:yMode val="edge"/>
          <c:x val="0.12289786063024877"/>
          <c:y val="0.93313058612015753"/>
          <c:w val="0.74634349994057991"/>
          <c:h val="6.37226529127608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9B4C61B8-B86D-474A-89A0-221D33262C67}" type="datetimeFigureOut">
              <a:rPr lang="pl-PL" smtClean="0"/>
              <a:t>2016-10-21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18699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9B4C61B8-B86D-474A-89A0-221D33262C67}" type="datetimeFigureOut">
              <a:rPr lang="pl-PL" smtClean="0"/>
              <a:t>2016-10-21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1201110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9B4C61B8-B86D-474A-89A0-221D33262C67}" type="datetimeFigureOut">
              <a:rPr lang="pl-PL" smtClean="0"/>
              <a:t>2016-10-21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186648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9B4C61B8-B86D-474A-89A0-221D33262C67}" type="datetimeFigureOut">
              <a:rPr lang="pl-PL" smtClean="0"/>
              <a:t>2016-10-21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1778198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9B4C61B8-B86D-474A-89A0-221D33262C67}" type="datetimeFigureOut">
              <a:rPr lang="pl-PL" smtClean="0"/>
              <a:t>2016-10-21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2581914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9B4C61B8-B86D-474A-89A0-221D33262C67}" type="datetimeFigureOut">
              <a:rPr lang="pl-PL" smtClean="0"/>
              <a:t>2016-10-21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1744485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9B4C61B8-B86D-474A-89A0-221D33262C67}" type="datetimeFigureOut">
              <a:rPr lang="pl-PL" smtClean="0"/>
              <a:t>2016-10-21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225636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9B4C61B8-B86D-474A-89A0-221D33262C67}" type="datetimeFigureOut">
              <a:rPr lang="pl-PL" smtClean="0"/>
              <a:t>2016-10-21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85721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9B4C61B8-B86D-474A-89A0-221D33262C67}" type="datetimeFigureOut">
              <a:rPr lang="pl-PL" smtClean="0"/>
              <a:t>2016-10-21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3475355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9B4C61B8-B86D-474A-89A0-221D33262C67}" type="datetimeFigureOut">
              <a:rPr lang="pl-PL" smtClean="0"/>
              <a:t>2016-10-21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448295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9B4C61B8-B86D-474A-89A0-221D33262C67}" type="datetimeFigureOut">
              <a:rPr lang="pl-PL" smtClean="0"/>
              <a:t>2016-10-21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87AB6A-4EF1-4FAD-A098-A2B8CE199D71}" type="slidenum">
              <a:rPr lang="pl-PL" smtClean="0"/>
              <a:t>‹#›</a:t>
            </a:fld>
            <a:endParaRPr lang="pl-PL"/>
          </a:p>
        </p:txBody>
      </p:sp>
    </p:spTree>
    <p:extLst>
      <p:ext uri="{BB962C8B-B14F-4D97-AF65-F5344CB8AC3E}">
        <p14:creationId xmlns:p14="http://schemas.microsoft.com/office/powerpoint/2010/main" val="754940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ensus">
    <p:spTree>
      <p:nvGrpSpPr>
        <p:cNvPr id="1" name=""/>
        <p:cNvGrpSpPr/>
        <p:nvPr/>
      </p:nvGrpSpPr>
      <p:grpSpPr>
        <a:xfrm>
          <a:off x="0" y="0"/>
          <a:ext cx="0" cy="0"/>
          <a:chOff x="0" y="0"/>
          <a:chExt cx="0" cy="0"/>
        </a:xfrm>
      </p:grpSpPr>
      <p:sp>
        <p:nvSpPr>
          <p:cNvPr id="2" name="Symbol zastępczy zawartości 1"/>
          <p:cNvSpPr>
            <a:spLocks noGrp="1"/>
          </p:cNvSpPr>
          <p:nvPr>
            <p:ph/>
          </p:nvPr>
        </p:nvSpPr>
        <p:spPr>
          <a:xfrm>
            <a:off x="527381" y="908721"/>
            <a:ext cx="10972800" cy="5203453"/>
          </a:xfrm>
        </p:spPr>
        <p:txBody>
          <a:bodyPr/>
          <a:lstStyle>
            <a:lvl1pPr>
              <a:defRPr sz="3200">
                <a:latin typeface="+mn-lt"/>
              </a:defRPr>
            </a:lvl1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3" name="Rectangle 4"/>
          <p:cNvSpPr>
            <a:spLocks noGrp="1" noChangeArrowheads="1"/>
          </p:cNvSpPr>
          <p:nvPr>
            <p:ph type="dt" sz="half" idx="10"/>
          </p:nvPr>
        </p:nvSpPr>
        <p:spPr>
          <a:ln/>
        </p:spPr>
        <p:txBody>
          <a:bodyPr/>
          <a:lstStyle>
            <a:lvl1pPr>
              <a:defRPr/>
            </a:lvl1pPr>
          </a:lstStyle>
          <a:p>
            <a:pPr>
              <a:defRPr/>
            </a:pPr>
            <a:endParaRPr lang="pl-PL"/>
          </a:p>
        </p:txBody>
      </p:sp>
      <p:sp>
        <p:nvSpPr>
          <p:cNvPr id="4" name="Rectangle 5"/>
          <p:cNvSpPr>
            <a:spLocks noGrp="1" noChangeArrowheads="1"/>
          </p:cNvSpPr>
          <p:nvPr>
            <p:ph type="ftr" sz="quarter" idx="11"/>
          </p:nvPr>
        </p:nvSpPr>
        <p:spPr>
          <a:ln/>
        </p:spPr>
        <p:txBody>
          <a:bodyPr/>
          <a:lstStyle>
            <a:lvl1pPr>
              <a:defRPr/>
            </a:lvl1pPr>
          </a:lstStyle>
          <a:p>
            <a:pPr>
              <a:defRPr/>
            </a:pPr>
            <a:endParaRPr lang="pl-PL"/>
          </a:p>
        </p:txBody>
      </p:sp>
      <p:sp>
        <p:nvSpPr>
          <p:cNvPr id="5" name="Rectangle 6"/>
          <p:cNvSpPr>
            <a:spLocks noGrp="1" noChangeArrowheads="1"/>
          </p:cNvSpPr>
          <p:nvPr>
            <p:ph type="sldNum" sz="quarter" idx="12"/>
          </p:nvPr>
        </p:nvSpPr>
        <p:spPr>
          <a:ln/>
        </p:spPr>
        <p:txBody>
          <a:bodyPr/>
          <a:lstStyle>
            <a:lvl1pPr>
              <a:defRPr/>
            </a:lvl1pPr>
          </a:lstStyle>
          <a:p>
            <a:pPr>
              <a:defRPr/>
            </a:pPr>
            <a:fld id="{00917C8C-25A8-434F-9AC8-5B2A645EF7F3}" type="slidenum">
              <a:rPr lang="pl-PL"/>
              <a:pPr>
                <a:defRPr/>
              </a:pPr>
              <a:t>‹#›</a:t>
            </a:fld>
            <a:endParaRPr lang="pl-PL"/>
          </a:p>
        </p:txBody>
      </p:sp>
      <p:sp>
        <p:nvSpPr>
          <p:cNvPr id="6" name="Tytuł 5"/>
          <p:cNvSpPr>
            <a:spLocks noGrp="1"/>
          </p:cNvSpPr>
          <p:nvPr>
            <p:ph type="title" hasCustomPrompt="1"/>
          </p:nvPr>
        </p:nvSpPr>
        <p:spPr>
          <a:xfrm>
            <a:off x="0" y="1"/>
            <a:ext cx="12192000" cy="692696"/>
          </a:xfrm>
          <a:ln w="38100">
            <a:solidFill>
              <a:srgbClr val="008000"/>
            </a:solidFill>
          </a:ln>
        </p:spPr>
        <p:txBody>
          <a:bodyPr/>
          <a:lstStyle>
            <a:lvl1pPr algn="l">
              <a:defRPr sz="4000" b="1">
                <a:solidFill>
                  <a:srgbClr val="006600"/>
                </a:solidFill>
                <a:latin typeface="+mj-lt"/>
              </a:defRPr>
            </a:lvl1pPr>
          </a:lstStyle>
          <a:p>
            <a:r>
              <a:rPr lang="en-GB" noProof="0" dirty="0" smtClean="0"/>
              <a:t>Census</a:t>
            </a:r>
            <a:endParaRPr lang="en-GB" noProof="0" dirty="0"/>
          </a:p>
        </p:txBody>
      </p:sp>
    </p:spTree>
    <p:extLst>
      <p:ext uri="{BB962C8B-B14F-4D97-AF65-F5344CB8AC3E}">
        <p14:creationId xmlns:p14="http://schemas.microsoft.com/office/powerpoint/2010/main" val="23983405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C61B8-B86D-474A-89A0-221D33262C67}" type="datetimeFigureOut">
              <a:rPr lang="pl-PL" smtClean="0"/>
              <a:t>2016-10-21</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7AB6A-4EF1-4FAD-A098-A2B8CE199D71}" type="slidenum">
              <a:rPr lang="pl-PL" smtClean="0"/>
              <a:t>‹#›</a:t>
            </a:fld>
            <a:endParaRPr lang="pl-PL"/>
          </a:p>
        </p:txBody>
      </p:sp>
    </p:spTree>
    <p:extLst>
      <p:ext uri="{BB962C8B-B14F-4D97-AF65-F5344CB8AC3E}">
        <p14:creationId xmlns:p14="http://schemas.microsoft.com/office/powerpoint/2010/main" val="298016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zbieta.golata@ue.poznan.pl" TargetMode="External"/><Relationship Id="rId2" Type="http://schemas.openxmlformats.org/officeDocument/2006/relationships/hyperlink" Target="mailto:g.dehnel@ue.poznan.l"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hyperlink" Target="http://www.stat.gov.pl/gus/5840_14834_PLK_HTML.htm"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2.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2.xml"/><Relationship Id="rId5" Type="http://schemas.openxmlformats.org/officeDocument/2006/relationships/chart" Target="../charts/chart1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2.xml"/><Relationship Id="rId5" Type="http://schemas.openxmlformats.org/officeDocument/2006/relationships/chart" Target="../charts/chart16.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hyperlink" Target="http://www.niepelnosprawni.gov.pl/p,81,bael" TargetMode="External"/><Relationship Id="rId1" Type="http://schemas.openxmlformats.org/officeDocument/2006/relationships/slideLayout" Target="../slideLayouts/slideLayout12.xml"/><Relationship Id="rId4" Type="http://schemas.openxmlformats.org/officeDocument/2006/relationships/chart" Target="../charts/chart18.xml"/></Relationships>
</file>

<file path=ppt/slides/_rels/slide1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mailto:elzbieta.golata@ue.poznan.pl" TargetMode="External"/><Relationship Id="rId2" Type="http://schemas.openxmlformats.org/officeDocument/2006/relationships/hyperlink" Target="mailto:g.dehnel@ue.poznan.l"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942209" y="1484784"/>
            <a:ext cx="10260632" cy="2387600"/>
          </a:xfrm>
        </p:spPr>
        <p:txBody>
          <a:bodyPr>
            <a:normAutofit/>
          </a:bodyPr>
          <a:lstStyle/>
          <a:p>
            <a:r>
              <a:rPr lang="en-US" sz="4400" b="1" dirty="0">
                <a:solidFill>
                  <a:srgbClr val="003300"/>
                </a:solidFill>
              </a:rPr>
              <a:t>Economic activity of persons with disabilities </a:t>
            </a:r>
            <a:r>
              <a:rPr lang="pl-PL" sz="4400" b="1" dirty="0" smtClean="0">
                <a:solidFill>
                  <a:srgbClr val="003300"/>
                </a:solidFill>
              </a:rPr>
              <a:t/>
            </a:r>
            <a:br>
              <a:rPr lang="pl-PL" sz="4400" b="1" dirty="0" smtClean="0">
                <a:solidFill>
                  <a:srgbClr val="003300"/>
                </a:solidFill>
              </a:rPr>
            </a:br>
            <a:r>
              <a:rPr lang="en-US" sz="3100" b="1" dirty="0" smtClean="0">
                <a:solidFill>
                  <a:srgbClr val="003300"/>
                </a:solidFill>
              </a:rPr>
              <a:t>in </a:t>
            </a:r>
            <a:r>
              <a:rPr lang="en-US" sz="3100" b="1" dirty="0">
                <a:solidFill>
                  <a:srgbClr val="003300"/>
                </a:solidFill>
              </a:rPr>
              <a:t>the light of </a:t>
            </a:r>
            <a:r>
              <a:rPr lang="pl-PL" sz="4400" b="1" dirty="0" smtClean="0">
                <a:solidFill>
                  <a:srgbClr val="003300"/>
                </a:solidFill>
              </a:rPr>
              <a:t/>
            </a:r>
            <a:br>
              <a:rPr lang="pl-PL" sz="4400" b="1" dirty="0" smtClean="0">
                <a:solidFill>
                  <a:srgbClr val="003300"/>
                </a:solidFill>
              </a:rPr>
            </a:br>
            <a:r>
              <a:rPr lang="en-US" sz="4400" b="1" dirty="0" smtClean="0">
                <a:solidFill>
                  <a:srgbClr val="003300"/>
                </a:solidFill>
              </a:rPr>
              <a:t>2011 </a:t>
            </a:r>
            <a:r>
              <a:rPr lang="en-US" sz="4400" b="1" dirty="0">
                <a:solidFill>
                  <a:srgbClr val="003300"/>
                </a:solidFill>
              </a:rPr>
              <a:t>population </a:t>
            </a:r>
            <a:r>
              <a:rPr lang="en-US" sz="4400" b="1" dirty="0" smtClean="0">
                <a:solidFill>
                  <a:srgbClr val="003300"/>
                </a:solidFill>
              </a:rPr>
              <a:t>census</a:t>
            </a:r>
            <a:endParaRPr lang="pl-PL" sz="4400" dirty="0">
              <a:solidFill>
                <a:srgbClr val="003300"/>
              </a:solidFill>
            </a:endParaRPr>
          </a:p>
        </p:txBody>
      </p:sp>
      <p:sp>
        <p:nvSpPr>
          <p:cNvPr id="3" name="Podtytuł 2"/>
          <p:cNvSpPr>
            <a:spLocks noGrp="1"/>
          </p:cNvSpPr>
          <p:nvPr>
            <p:ph type="subTitle" idx="1"/>
          </p:nvPr>
        </p:nvSpPr>
        <p:spPr>
          <a:xfrm>
            <a:off x="7014556" y="5957455"/>
            <a:ext cx="5148064" cy="835074"/>
          </a:xfrm>
        </p:spPr>
        <p:txBody>
          <a:bodyPr>
            <a:normAutofit/>
          </a:bodyPr>
          <a:lstStyle/>
          <a:p>
            <a:pPr algn="l"/>
            <a:r>
              <a:rPr lang="en-US" sz="2000" dirty="0" err="1"/>
              <a:t>Grażyna</a:t>
            </a:r>
            <a:r>
              <a:rPr lang="en-US" sz="2000" dirty="0"/>
              <a:t> </a:t>
            </a:r>
            <a:r>
              <a:rPr lang="en-US" sz="2000" dirty="0" err="1" smtClean="0"/>
              <a:t>Dehnel</a:t>
            </a:r>
            <a:r>
              <a:rPr lang="pl-PL" sz="2000" dirty="0" smtClean="0"/>
              <a:t>	</a:t>
            </a:r>
            <a:r>
              <a:rPr lang="pl-PL" sz="2000" dirty="0" err="1" smtClean="0">
                <a:hlinkClick r:id="rId2"/>
              </a:rPr>
              <a:t>g.dehnel@ue.poznan.l</a:t>
            </a:r>
            <a:r>
              <a:rPr lang="pl-PL" sz="2000" dirty="0" smtClean="0"/>
              <a:t> </a:t>
            </a:r>
            <a:endParaRPr lang="pl-PL" sz="2000" dirty="0"/>
          </a:p>
          <a:p>
            <a:pPr algn="l"/>
            <a:r>
              <a:rPr lang="en-US" sz="2000" dirty="0" err="1"/>
              <a:t>Elżbieta</a:t>
            </a:r>
            <a:r>
              <a:rPr lang="en-US" sz="2000" dirty="0"/>
              <a:t> </a:t>
            </a:r>
            <a:r>
              <a:rPr lang="en-US" sz="2000" dirty="0" err="1" smtClean="0"/>
              <a:t>Gołata</a:t>
            </a:r>
            <a:r>
              <a:rPr lang="pl-PL" sz="2000" dirty="0" smtClean="0"/>
              <a:t>	</a:t>
            </a:r>
            <a:r>
              <a:rPr lang="pl-PL" sz="2000" dirty="0" smtClean="0">
                <a:hlinkClick r:id="rId3"/>
              </a:rPr>
              <a:t>elzbieta.golata@ue.poznan.pl</a:t>
            </a:r>
            <a:r>
              <a:rPr lang="pl-PL" sz="2000" dirty="0" smtClean="0"/>
              <a:t> </a:t>
            </a:r>
            <a:endParaRPr lang="pl-PL" sz="2000" dirty="0"/>
          </a:p>
        </p:txBody>
      </p:sp>
      <p:pic>
        <p:nvPicPr>
          <p:cNvPr id="6" name="Obraz 5"/>
          <p:cNvPicPr>
            <a:picLocks noChangeAspect="1"/>
          </p:cNvPicPr>
          <p:nvPr/>
        </p:nvPicPr>
        <p:blipFill>
          <a:blip r:embed="rId4"/>
          <a:stretch>
            <a:fillRect/>
          </a:stretch>
        </p:blipFill>
        <p:spPr>
          <a:xfrm>
            <a:off x="23047" y="5970903"/>
            <a:ext cx="1838325" cy="876300"/>
          </a:xfrm>
          <a:prstGeom prst="rect">
            <a:avLst/>
          </a:prstGeom>
        </p:spPr>
      </p:pic>
      <p:pic>
        <p:nvPicPr>
          <p:cNvPr id="8" name="Obraz 7"/>
          <p:cNvPicPr>
            <a:picLocks noChangeAspect="1"/>
          </p:cNvPicPr>
          <p:nvPr/>
        </p:nvPicPr>
        <p:blipFill>
          <a:blip r:embed="rId5"/>
          <a:stretch>
            <a:fillRect/>
          </a:stretch>
        </p:blipFill>
        <p:spPr>
          <a:xfrm>
            <a:off x="37409" y="107752"/>
            <a:ext cx="3606158" cy="1161007"/>
          </a:xfrm>
          <a:prstGeom prst="rect">
            <a:avLst/>
          </a:prstGeom>
        </p:spPr>
      </p:pic>
    </p:spTree>
    <p:extLst>
      <p:ext uri="{BB962C8B-B14F-4D97-AF65-F5344CB8AC3E}">
        <p14:creationId xmlns:p14="http://schemas.microsoft.com/office/powerpoint/2010/main" val="1658241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1529408"/>
            <a:ext cx="10369152" cy="40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1200"/>
              </a:spcBef>
              <a:spcAft>
                <a:spcPts val="1200"/>
              </a:spcAft>
              <a:buFontTx/>
              <a:buAutoNum type="arabicPeriod"/>
            </a:pPr>
            <a:r>
              <a:rPr lang="en-GB" sz="2000" dirty="0" smtClean="0"/>
              <a:t>Introduction - formulating the problems</a:t>
            </a:r>
          </a:p>
          <a:p>
            <a:pPr eaLnBrk="1" hangingPunct="1">
              <a:spcBef>
                <a:spcPts val="1200"/>
              </a:spcBef>
              <a:spcAft>
                <a:spcPts val="1200"/>
              </a:spcAft>
              <a:buFontTx/>
              <a:buAutoNum type="arabicPeriod"/>
            </a:pPr>
            <a:r>
              <a:rPr lang="en-GB" sz="2000" dirty="0" smtClean="0"/>
              <a:t>Disability in the 2011 population census  - comparison and information scope</a:t>
            </a:r>
          </a:p>
          <a:p>
            <a:pPr eaLnBrk="1" hangingPunct="1">
              <a:spcBef>
                <a:spcPts val="1200"/>
              </a:spcBef>
              <a:spcAft>
                <a:spcPts val="1200"/>
              </a:spcAft>
              <a:buFontTx/>
              <a:buAutoNum type="arabicPeriod"/>
            </a:pPr>
            <a:r>
              <a:rPr lang="en-GB" sz="2000" dirty="0" smtClean="0"/>
              <a:t>Compliance  of data on disability from different sources and its stability during time</a:t>
            </a:r>
          </a:p>
          <a:p>
            <a:pPr eaLnBrk="1" hangingPunct="1">
              <a:spcBef>
                <a:spcPts val="1200"/>
              </a:spcBef>
              <a:spcAft>
                <a:spcPts val="1200"/>
              </a:spcAft>
              <a:buFontTx/>
              <a:buAutoNum type="arabicPeriod"/>
            </a:pPr>
            <a:r>
              <a:rPr lang="en-GB" sz="2000" dirty="0" smtClean="0"/>
              <a:t>Estimation procedure based on algorithm used in demographic projections</a:t>
            </a:r>
          </a:p>
          <a:p>
            <a:pPr lvl="0">
              <a:spcBef>
                <a:spcPts val="1200"/>
              </a:spcBef>
              <a:spcAft>
                <a:spcPts val="1200"/>
              </a:spcAft>
              <a:buFont typeface="+mj-lt"/>
              <a:buAutoNum type="arabicPeriod"/>
            </a:pPr>
            <a:r>
              <a:rPr lang="en-GB" sz="2000" dirty="0" smtClean="0"/>
              <a:t>Economic activity of people with disabilities</a:t>
            </a:r>
            <a:endParaRPr lang="pl-PL" sz="2000" dirty="0" smtClean="0"/>
          </a:p>
          <a:p>
            <a:pPr lvl="1">
              <a:spcBef>
                <a:spcPts val="0"/>
              </a:spcBef>
              <a:buFont typeface="Wingdings" panose="05000000000000000000" pitchFamily="2" charset="2"/>
              <a:buChar char="§"/>
            </a:pPr>
            <a:r>
              <a:rPr lang="en-GB" sz="1600" dirty="0" smtClean="0"/>
              <a:t>Analysis of economic activity based on previous census – by age and sex</a:t>
            </a:r>
          </a:p>
          <a:p>
            <a:pPr lvl="1">
              <a:spcBef>
                <a:spcPts val="0"/>
              </a:spcBef>
              <a:buFont typeface="Wingdings" panose="05000000000000000000" pitchFamily="2" charset="2"/>
              <a:buChar char="§"/>
            </a:pPr>
            <a:r>
              <a:rPr lang="en-GB" sz="1600" dirty="0" smtClean="0"/>
              <a:t>Analysis of economic activity based on Labour Force Survey data – time series data</a:t>
            </a:r>
          </a:p>
          <a:p>
            <a:pPr lvl="0">
              <a:spcBef>
                <a:spcPts val="1200"/>
              </a:spcBef>
              <a:spcAft>
                <a:spcPts val="1200"/>
              </a:spcAft>
              <a:buFont typeface="+mj-lt"/>
              <a:buAutoNum type="arabicPeriod"/>
            </a:pPr>
            <a:r>
              <a:rPr lang="pl-PL" sz="2000" dirty="0" err="1"/>
              <a:t>Estimates</a:t>
            </a:r>
            <a:r>
              <a:rPr lang="pl-PL" sz="2000" dirty="0"/>
              <a:t> of e</a:t>
            </a:r>
            <a:r>
              <a:rPr lang="en-US" sz="2000" dirty="0" err="1"/>
              <a:t>conomic</a:t>
            </a:r>
            <a:r>
              <a:rPr lang="en-US" sz="2000" dirty="0"/>
              <a:t> activity of </a:t>
            </a:r>
            <a:r>
              <a:rPr lang="en-US" sz="2000" dirty="0" err="1"/>
              <a:t>disab</a:t>
            </a:r>
            <a:r>
              <a:rPr lang="pl-PL" sz="2000" dirty="0" err="1"/>
              <a:t>led</a:t>
            </a:r>
            <a:r>
              <a:rPr lang="pl-PL" sz="2000" dirty="0"/>
              <a:t>, 2011 </a:t>
            </a:r>
            <a:r>
              <a:rPr lang="pl-PL" sz="2000" dirty="0" err="1"/>
              <a:t>Census</a:t>
            </a:r>
            <a:endParaRPr lang="pl-PL" sz="2000" dirty="0"/>
          </a:p>
          <a:p>
            <a:pPr lvl="0">
              <a:spcBef>
                <a:spcPts val="1200"/>
              </a:spcBef>
              <a:spcAft>
                <a:spcPts val="1200"/>
              </a:spcAft>
              <a:buFont typeface="+mj-lt"/>
              <a:buAutoNum type="arabicPeriod"/>
            </a:pPr>
            <a:r>
              <a:rPr lang="en-GB" sz="2000" dirty="0" smtClean="0"/>
              <a:t>Compatibility of the estimates with data from additional sources</a:t>
            </a:r>
          </a:p>
          <a:p>
            <a:pPr lvl="0">
              <a:spcBef>
                <a:spcPts val="1200"/>
              </a:spcBef>
              <a:spcAft>
                <a:spcPts val="1200"/>
              </a:spcAft>
              <a:buFont typeface="+mj-lt"/>
              <a:buAutoNum type="arabicPeriod"/>
            </a:pPr>
            <a:r>
              <a:rPr lang="en-GB" altLang="pl-PL" sz="2000" dirty="0" smtClean="0"/>
              <a:t>Conclusion</a:t>
            </a:r>
            <a:endParaRPr lang="en-GB" altLang="pl-PL" sz="20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altLang="pl-PL" dirty="0" smtClean="0">
                <a:solidFill>
                  <a:srgbClr val="003300"/>
                </a:solidFill>
              </a:rPr>
              <a:t>Outline </a:t>
            </a:r>
            <a:r>
              <a:rPr lang="en-GB" altLang="pl-PL" dirty="0">
                <a:solidFill>
                  <a:srgbClr val="003300"/>
                </a:solidFill>
              </a:rPr>
              <a:t>of the presentation  </a:t>
            </a:r>
          </a:p>
        </p:txBody>
      </p:sp>
    </p:spTree>
    <p:extLst>
      <p:ext uri="{BB962C8B-B14F-4D97-AF65-F5344CB8AC3E}">
        <p14:creationId xmlns:p14="http://schemas.microsoft.com/office/powerpoint/2010/main" val="178515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1020416"/>
            <a:ext cx="1036915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300"/>
              </a:spcBef>
              <a:buFontTx/>
              <a:buAutoNum type="arabicPeriod"/>
            </a:pPr>
            <a:endParaRPr lang="en-GB" altLang="pl-PL" sz="16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dirty="0" smtClean="0"/>
              <a:t>Introduction - formulating the problem</a:t>
            </a:r>
            <a:endParaRPr lang="en-GB" altLang="pl-PL" b="1" dirty="0">
              <a:solidFill>
                <a:srgbClr val="003300"/>
              </a:solidFill>
            </a:endParaRPr>
          </a:p>
        </p:txBody>
      </p:sp>
      <p:sp>
        <p:nvSpPr>
          <p:cNvPr id="3" name="pole tekstowe 2"/>
          <p:cNvSpPr txBox="1"/>
          <p:nvPr/>
        </p:nvSpPr>
        <p:spPr>
          <a:xfrm>
            <a:off x="318601" y="1066940"/>
            <a:ext cx="11554798" cy="5724644"/>
          </a:xfrm>
          <a:prstGeom prst="rect">
            <a:avLst/>
          </a:prstGeom>
          <a:noFill/>
        </p:spPr>
        <p:txBody>
          <a:bodyPr wrap="square" rtlCol="0">
            <a:spAutoFit/>
          </a:bodyPr>
          <a:lstStyle/>
          <a:p>
            <a:r>
              <a:rPr lang="en-GB" sz="2400" dirty="0" smtClean="0"/>
              <a:t>The aim of the study – </a:t>
            </a:r>
            <a:r>
              <a:rPr lang="en-GB" sz="2400" b="1" dirty="0" smtClean="0">
                <a:solidFill>
                  <a:srgbClr val="0000CC"/>
                </a:solidFill>
              </a:rPr>
              <a:t>to analyse economic activity od people with disabilities </a:t>
            </a:r>
            <a:br>
              <a:rPr lang="en-GB" sz="2400" b="1" dirty="0" smtClean="0">
                <a:solidFill>
                  <a:srgbClr val="0000CC"/>
                </a:solidFill>
              </a:rPr>
            </a:br>
            <a:r>
              <a:rPr lang="en-GB" sz="2400" dirty="0" smtClean="0"/>
              <a:t>and discuss its differentiation according to main demographic characteristics</a:t>
            </a:r>
            <a:r>
              <a:rPr lang="en-GB" sz="2400" b="1" dirty="0" smtClean="0"/>
              <a:t>: </a:t>
            </a:r>
            <a:r>
              <a:rPr lang="en-GB" sz="2400" b="1" dirty="0" smtClean="0">
                <a:solidFill>
                  <a:srgbClr val="0000CC"/>
                </a:solidFill>
              </a:rPr>
              <a:t>age and sex</a:t>
            </a:r>
          </a:p>
          <a:p>
            <a:r>
              <a:rPr lang="en-GB" sz="2400" dirty="0" smtClean="0"/>
              <a:t>using available data from 2011 census</a:t>
            </a:r>
            <a:r>
              <a:rPr lang="en-GB" sz="2400" dirty="0" smtClean="0"/>
              <a:t>.</a:t>
            </a:r>
          </a:p>
          <a:p>
            <a:endParaRPr lang="en-GB" sz="2400" dirty="0" smtClean="0">
              <a:solidFill>
                <a:srgbClr val="0000CC"/>
              </a:solidFill>
            </a:endParaRPr>
          </a:p>
          <a:p>
            <a:endParaRPr lang="en-GB" dirty="0" smtClean="0"/>
          </a:p>
          <a:p>
            <a:r>
              <a:rPr lang="en-GB" dirty="0" smtClean="0"/>
              <a:t>The questions are :</a:t>
            </a:r>
          </a:p>
          <a:p>
            <a:pPr marL="285750" indent="-285750">
              <a:buFontTx/>
              <a:buChar char="-"/>
            </a:pPr>
            <a:r>
              <a:rPr lang="en-GB" dirty="0" smtClean="0"/>
              <a:t>what is the definition of disabled population – an open unanswered question</a:t>
            </a:r>
          </a:p>
          <a:p>
            <a:pPr marL="285750" indent="-285750">
              <a:buFontTx/>
              <a:buChar char="-"/>
            </a:pPr>
            <a:r>
              <a:rPr lang="en-GB" dirty="0" smtClean="0"/>
              <a:t>whether we can conduct the analysis using available data in view of their incomparability according to the definitions</a:t>
            </a:r>
            <a:br>
              <a:rPr lang="en-GB" dirty="0" smtClean="0"/>
            </a:br>
            <a:r>
              <a:rPr lang="en-GB" dirty="0" smtClean="0"/>
              <a:t>what do we know about economic activity of disabled population</a:t>
            </a:r>
          </a:p>
          <a:p>
            <a:pPr marL="285750" indent="-285750">
              <a:buFontTx/>
              <a:buChar char="-"/>
            </a:pPr>
            <a:r>
              <a:rPr lang="en-GB" dirty="0" smtClean="0"/>
              <a:t>what is the employment and unemployment of disabled </a:t>
            </a:r>
          </a:p>
          <a:p>
            <a:pPr marL="285750" indent="-285750">
              <a:buFontTx/>
              <a:buChar char="-"/>
            </a:pPr>
            <a:r>
              <a:rPr lang="en-GB" dirty="0" smtClean="0"/>
              <a:t>what is the differentiation according to age and sex</a:t>
            </a:r>
          </a:p>
          <a:p>
            <a:pPr marL="285750" indent="-285750">
              <a:buFontTx/>
              <a:buChar char="-"/>
            </a:pPr>
            <a:r>
              <a:rPr lang="en-GB" dirty="0" smtClean="0"/>
              <a:t>whether it is possible to compare economic activity of disabled population over time, </a:t>
            </a:r>
            <a:br>
              <a:rPr lang="en-GB" dirty="0" smtClean="0"/>
            </a:br>
            <a:r>
              <a:rPr lang="en-GB" dirty="0" smtClean="0"/>
              <a:t>taking into account two main categories: biological and legal disability</a:t>
            </a:r>
          </a:p>
          <a:p>
            <a:endParaRPr lang="en-GB" dirty="0" smtClean="0"/>
          </a:p>
          <a:p>
            <a:endParaRPr lang="en-GB" dirty="0" smtClean="0"/>
          </a:p>
          <a:p>
            <a:r>
              <a:rPr lang="en-GB" dirty="0" smtClean="0"/>
              <a:t>We want to determine the possibility of assessing the differences between regions, the results of which are necessary for the needs of the local community.</a:t>
            </a:r>
            <a:br>
              <a:rPr lang="en-GB" dirty="0" smtClean="0"/>
            </a:br>
            <a:r>
              <a:rPr lang="en-GB" dirty="0" smtClean="0"/>
              <a:t>In the future knowledge on disability will be even more necessary in the work of local governments and social service organizations.</a:t>
            </a:r>
            <a:endParaRPr lang="en-GB" dirty="0"/>
          </a:p>
        </p:txBody>
      </p:sp>
    </p:spTree>
    <p:extLst>
      <p:ext uri="{BB962C8B-B14F-4D97-AF65-F5344CB8AC3E}">
        <p14:creationId xmlns:p14="http://schemas.microsoft.com/office/powerpoint/2010/main" val="1614968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1020416"/>
            <a:ext cx="1036915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300"/>
              </a:spcBef>
              <a:buFontTx/>
              <a:buAutoNum type="arabicPeriod"/>
            </a:pPr>
            <a:endParaRPr lang="en-GB" altLang="pl-PL" sz="16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dirty="0" smtClean="0"/>
              <a:t>Introduction - formulating the problem</a:t>
            </a:r>
            <a:endParaRPr lang="en-GB" altLang="pl-PL" b="1" dirty="0">
              <a:solidFill>
                <a:srgbClr val="003300"/>
              </a:solidFill>
            </a:endParaRPr>
          </a:p>
        </p:txBody>
      </p:sp>
      <p:sp>
        <p:nvSpPr>
          <p:cNvPr id="3" name="pole tekstowe 2"/>
          <p:cNvSpPr txBox="1"/>
          <p:nvPr/>
        </p:nvSpPr>
        <p:spPr>
          <a:xfrm>
            <a:off x="388653" y="1038788"/>
            <a:ext cx="10716490" cy="5509200"/>
          </a:xfrm>
          <a:prstGeom prst="rect">
            <a:avLst/>
          </a:prstGeom>
          <a:noFill/>
        </p:spPr>
        <p:txBody>
          <a:bodyPr wrap="square" rtlCol="0">
            <a:spAutoFit/>
          </a:bodyPr>
          <a:lstStyle/>
          <a:p>
            <a:r>
              <a:rPr lang="en-GB" dirty="0" smtClean="0"/>
              <a:t>Disability is a concept whose meaning changes to reflect the changing perception of this phenomenon.  </a:t>
            </a:r>
          </a:p>
          <a:p>
            <a:r>
              <a:rPr lang="en-GB" dirty="0" smtClean="0"/>
              <a:t>It is no longer understood only as a consequence of disease or injury.  </a:t>
            </a:r>
          </a:p>
          <a:p>
            <a:r>
              <a:rPr lang="en-GB" dirty="0" smtClean="0"/>
              <a:t>At present it is usually perceived in terms of various barriers that a disabled person encounters in society. </a:t>
            </a:r>
          </a:p>
          <a:p>
            <a:endParaRPr lang="en-GB" dirty="0" smtClean="0"/>
          </a:p>
          <a:p>
            <a:pPr algn="ctr"/>
            <a:endParaRPr lang="en-GB" dirty="0" smtClean="0"/>
          </a:p>
          <a:p>
            <a:pPr algn="ctr"/>
            <a:r>
              <a:rPr lang="en-GB" dirty="0" smtClean="0"/>
              <a:t>The United Nations Convention on the Rights of Persons with Disabilities defines disability as: </a:t>
            </a:r>
          </a:p>
          <a:p>
            <a:pPr algn="ctr"/>
            <a:r>
              <a:rPr lang="en-GB" b="1" dirty="0" smtClean="0"/>
              <a:t>“Persons with disabilities include those who have long-term physical, mental, intellectual, or sensory impairments which in interaction with various barriers may hinder their full and effective participation in society on an equal basis with others.”</a:t>
            </a:r>
          </a:p>
          <a:p>
            <a:endParaRPr lang="en-GB" dirty="0" smtClean="0"/>
          </a:p>
          <a:p>
            <a:pPr algn="ctr"/>
            <a:r>
              <a:rPr lang="en-GB" dirty="0" smtClean="0"/>
              <a:t>Most European countries define disability in terms of </a:t>
            </a:r>
            <a:br>
              <a:rPr lang="en-GB" dirty="0" smtClean="0"/>
            </a:br>
            <a:r>
              <a:rPr lang="en-GB" sz="2800" b="1" dirty="0" smtClean="0"/>
              <a:t>barriers encountered by disabled people in their daily lives</a:t>
            </a:r>
            <a:r>
              <a:rPr lang="en-GB" dirty="0" smtClean="0"/>
              <a:t>. </a:t>
            </a:r>
            <a:br>
              <a:rPr lang="en-GB" dirty="0" smtClean="0"/>
            </a:br>
            <a:r>
              <a:rPr lang="en-GB" dirty="0" smtClean="0"/>
              <a:t>The degree of disability is usually determined in terms of the decline in functional ability (from 20% to 100%).</a:t>
            </a:r>
          </a:p>
          <a:p>
            <a:pPr algn="ctr"/>
            <a:endParaRPr lang="en-GB" dirty="0" smtClean="0"/>
          </a:p>
          <a:p>
            <a:pPr algn="ctr"/>
            <a:r>
              <a:rPr lang="en-GB" dirty="0" smtClean="0">
                <a:solidFill>
                  <a:srgbClr val="0000CC"/>
                </a:solidFill>
              </a:rPr>
              <a:t>Each of us experience some obstacles in carrying out normal daily activities, especially at a time when we age.</a:t>
            </a:r>
          </a:p>
          <a:p>
            <a:pPr algn="ctr"/>
            <a:endParaRPr lang="en-GB" dirty="0" smtClean="0">
              <a:solidFill>
                <a:srgbClr val="0000CC"/>
              </a:solidFill>
            </a:endParaRPr>
          </a:p>
          <a:p>
            <a:pPr algn="ctr"/>
            <a:r>
              <a:rPr lang="en-GB" dirty="0" smtClean="0">
                <a:solidFill>
                  <a:srgbClr val="0000CC"/>
                </a:solidFill>
              </a:rPr>
              <a:t>Knowledge about disabled persons significantly depends </a:t>
            </a:r>
            <a:br>
              <a:rPr lang="en-GB" dirty="0" smtClean="0">
                <a:solidFill>
                  <a:srgbClr val="0000CC"/>
                </a:solidFill>
              </a:rPr>
            </a:br>
            <a:r>
              <a:rPr lang="en-GB" dirty="0" smtClean="0">
                <a:solidFill>
                  <a:srgbClr val="0000CC"/>
                </a:solidFill>
              </a:rPr>
              <a:t>on their subjective assessment of ability to perform activities of daily living. </a:t>
            </a:r>
            <a:endParaRPr lang="en-GB" dirty="0" smtClean="0"/>
          </a:p>
          <a:p>
            <a:endParaRPr lang="en-GB" dirty="0" smtClean="0"/>
          </a:p>
        </p:txBody>
      </p:sp>
    </p:spTree>
    <p:extLst>
      <p:ext uri="{BB962C8B-B14F-4D97-AF65-F5344CB8AC3E}">
        <p14:creationId xmlns:p14="http://schemas.microsoft.com/office/powerpoint/2010/main" val="2330474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335360" y="1020417"/>
            <a:ext cx="11233248" cy="89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buNone/>
            </a:pPr>
            <a:endParaRPr lang="en-GB" sz="2000" b="1" dirty="0" smtClean="0">
              <a:solidFill>
                <a:srgbClr val="6600FF"/>
              </a:solidFill>
            </a:endParaRPr>
          </a:p>
          <a:p>
            <a:pPr marL="0" indent="0" algn="ctr">
              <a:buNone/>
            </a:pPr>
            <a:r>
              <a:rPr lang="en-GB" sz="2000" b="1" dirty="0" smtClean="0">
                <a:solidFill>
                  <a:srgbClr val="6600FF"/>
                </a:solidFill>
              </a:rPr>
              <a:t>Differentiation of  definition of disability across countries and studies </a:t>
            </a:r>
          </a:p>
          <a:p>
            <a:pPr marL="0" indent="0" algn="ctr">
              <a:buNone/>
            </a:pPr>
            <a:r>
              <a:rPr lang="en-GB" sz="2000" b="1" dirty="0" smtClean="0">
                <a:solidFill>
                  <a:srgbClr val="6600FF"/>
                </a:solidFill>
              </a:rPr>
              <a:t>This diversity refers to both definitions of disability:</a:t>
            </a:r>
            <a:endParaRPr lang="en-GB" sz="2000" b="1" dirty="0">
              <a:solidFill>
                <a:srgbClr val="6600FF"/>
              </a:solidFill>
            </a:endParaRPr>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pl-PL" dirty="0" err="1" smtClean="0"/>
              <a:t>Introduction</a:t>
            </a:r>
            <a:r>
              <a:rPr lang="pl-PL" dirty="0" smtClean="0"/>
              <a:t> </a:t>
            </a:r>
            <a:r>
              <a:rPr lang="pl-PL" dirty="0"/>
              <a:t>- </a:t>
            </a:r>
            <a:r>
              <a:rPr lang="pl-PL" dirty="0" err="1"/>
              <a:t>formulating</a:t>
            </a:r>
            <a:r>
              <a:rPr lang="pl-PL" dirty="0"/>
              <a:t> the problem</a:t>
            </a:r>
            <a:endParaRPr lang="en-GB" altLang="pl-PL" b="1" dirty="0">
              <a:solidFill>
                <a:srgbClr val="003300"/>
              </a:solidFill>
            </a:endParaRPr>
          </a:p>
        </p:txBody>
      </p:sp>
      <p:sp>
        <p:nvSpPr>
          <p:cNvPr id="3" name="pole tekstowe 2"/>
          <p:cNvSpPr txBox="1"/>
          <p:nvPr/>
        </p:nvSpPr>
        <p:spPr>
          <a:xfrm>
            <a:off x="6109538" y="5480202"/>
            <a:ext cx="5256584" cy="1200329"/>
          </a:xfrm>
          <a:prstGeom prst="rect">
            <a:avLst/>
          </a:prstGeom>
          <a:noFill/>
        </p:spPr>
        <p:txBody>
          <a:bodyPr wrap="square" rtlCol="0">
            <a:spAutoFit/>
          </a:bodyPr>
          <a:lstStyle/>
          <a:p>
            <a:r>
              <a:rPr lang="en-GB" sz="1200" dirty="0">
                <a:solidFill>
                  <a:schemeClr val="bg1">
                    <a:lumMod val="75000"/>
                  </a:schemeClr>
                </a:solidFill>
              </a:rPr>
              <a:t>In Poland the legal definition of disability was established in 1997: according to the Act on Occupational and Social Rehabilitation and Employment of Persons with Disabilities (issued on </a:t>
            </a:r>
            <a:r>
              <a:rPr lang="en-GB" sz="1200" dirty="0" smtClean="0">
                <a:solidFill>
                  <a:schemeClr val="bg1">
                    <a:lumMod val="75000"/>
                  </a:schemeClr>
                </a:solidFill>
              </a:rPr>
              <a:t>27.08.1997, </a:t>
            </a:r>
            <a:r>
              <a:rPr lang="en-GB" sz="1200" dirty="0">
                <a:solidFill>
                  <a:schemeClr val="bg1">
                    <a:lumMod val="75000"/>
                  </a:schemeClr>
                </a:solidFill>
              </a:rPr>
              <a:t>Dz. U. ([Journal of Laws] of </a:t>
            </a:r>
            <a:r>
              <a:rPr lang="en-GB" sz="1200" dirty="0" smtClean="0">
                <a:solidFill>
                  <a:schemeClr val="bg1">
                    <a:lumMod val="75000"/>
                  </a:schemeClr>
                </a:solidFill>
              </a:rPr>
              <a:t>2011, </a:t>
            </a:r>
            <a:r>
              <a:rPr lang="en-GB" sz="1200" dirty="0">
                <a:solidFill>
                  <a:schemeClr val="bg1">
                    <a:lumMod val="75000"/>
                  </a:schemeClr>
                </a:solidFill>
              </a:rPr>
              <a:t>No. </a:t>
            </a:r>
            <a:r>
              <a:rPr lang="en-GB" sz="1200" dirty="0" smtClean="0">
                <a:solidFill>
                  <a:schemeClr val="bg1">
                    <a:lumMod val="75000"/>
                  </a:schemeClr>
                </a:solidFill>
              </a:rPr>
              <a:t>127, </a:t>
            </a:r>
            <a:r>
              <a:rPr lang="en-GB" sz="1200" dirty="0">
                <a:solidFill>
                  <a:schemeClr val="bg1">
                    <a:lumMod val="75000"/>
                  </a:schemeClr>
                </a:solidFill>
              </a:rPr>
              <a:t>item </a:t>
            </a:r>
            <a:r>
              <a:rPr lang="en-GB" sz="1200" dirty="0" smtClean="0">
                <a:solidFill>
                  <a:schemeClr val="bg1">
                    <a:lumMod val="75000"/>
                  </a:schemeClr>
                </a:solidFill>
              </a:rPr>
              <a:t>721, </a:t>
            </a:r>
            <a:r>
              <a:rPr lang="en-GB" sz="1200" dirty="0">
                <a:solidFill>
                  <a:schemeClr val="bg1">
                    <a:lumMod val="75000"/>
                  </a:schemeClr>
                </a:solidFill>
              </a:rPr>
              <a:t>as amended</a:t>
            </a:r>
            <a:r>
              <a:rPr lang="en-GB" sz="1200" dirty="0" smtClean="0">
                <a:solidFill>
                  <a:schemeClr val="bg1">
                    <a:lumMod val="75000"/>
                  </a:schemeClr>
                </a:solidFill>
              </a:rPr>
              <a:t>)</a:t>
            </a:r>
            <a:r>
              <a:rPr lang="pl-PL" sz="1200" dirty="0" smtClean="0">
                <a:solidFill>
                  <a:schemeClr val="bg1">
                    <a:lumMod val="75000"/>
                  </a:schemeClr>
                </a:solidFill>
              </a:rPr>
              <a:t>.</a:t>
            </a:r>
            <a:r>
              <a:rPr lang="en-GB" sz="1200" dirty="0" smtClean="0">
                <a:solidFill>
                  <a:schemeClr val="bg1">
                    <a:lumMod val="75000"/>
                  </a:schemeClr>
                </a:solidFill>
              </a:rPr>
              <a:t> Until </a:t>
            </a:r>
            <a:r>
              <a:rPr lang="en-GB" sz="1200" dirty="0">
                <a:solidFill>
                  <a:schemeClr val="bg1">
                    <a:lumMod val="75000"/>
                  </a:schemeClr>
                </a:solidFill>
              </a:rPr>
              <a:t>now several dozen amendments have been introduced into the Act – the last one in October 2015 – but the definition of a disabled person has remained unchanged.  </a:t>
            </a:r>
            <a:r>
              <a:rPr lang="pl-PL" sz="1200" dirty="0" smtClean="0">
                <a:solidFill>
                  <a:schemeClr val="bg1">
                    <a:lumMod val="75000"/>
                  </a:schemeClr>
                </a:solidFill>
              </a:rPr>
              <a:t>                                                                                                                                                                                                                                                                                                                                                                                                                                                                                                       </a:t>
            </a:r>
            <a:endParaRPr lang="pl-PL" sz="1200" dirty="0">
              <a:solidFill>
                <a:schemeClr val="bg1">
                  <a:lumMod val="75000"/>
                </a:schemeClr>
              </a:solidFill>
            </a:endParaRPr>
          </a:p>
        </p:txBody>
      </p:sp>
      <p:graphicFrame>
        <p:nvGraphicFramePr>
          <p:cNvPr id="7" name="Tabela 6"/>
          <p:cNvGraphicFramePr>
            <a:graphicFrameLocks noGrp="1"/>
          </p:cNvGraphicFramePr>
          <p:nvPr>
            <p:extLst>
              <p:ext uri="{D42A27DB-BD31-4B8C-83A1-F6EECF244321}">
                <p14:modId xmlns:p14="http://schemas.microsoft.com/office/powerpoint/2010/main" val="3082812915"/>
              </p:ext>
            </p:extLst>
          </p:nvPr>
        </p:nvGraphicFramePr>
        <p:xfrm>
          <a:off x="492914" y="3068960"/>
          <a:ext cx="11233248" cy="1859280"/>
        </p:xfrm>
        <a:graphic>
          <a:graphicData uri="http://schemas.openxmlformats.org/drawingml/2006/table">
            <a:tbl>
              <a:tblPr firstRow="1" bandRow="1">
                <a:tableStyleId>{5C22544A-7EE6-4342-B048-85BDC9FD1C3A}</a:tableStyleId>
              </a:tblPr>
              <a:tblGrid>
                <a:gridCol w="5616624">
                  <a:extLst>
                    <a:ext uri="{9D8B030D-6E8A-4147-A177-3AD203B41FA5}">
                      <a16:colId xmlns:a16="http://schemas.microsoft.com/office/drawing/2014/main" val="20000"/>
                    </a:ext>
                  </a:extLst>
                </a:gridCol>
                <a:gridCol w="5616624">
                  <a:extLst>
                    <a:ext uri="{9D8B030D-6E8A-4147-A177-3AD203B41FA5}">
                      <a16:colId xmlns:a16="http://schemas.microsoft.com/office/drawing/2014/main" val="20001"/>
                    </a:ext>
                  </a:extLst>
                </a:gridCol>
              </a:tblGrid>
              <a:tr h="370840">
                <a:tc>
                  <a:txBody>
                    <a:bodyPr/>
                    <a:lstStyle/>
                    <a:p>
                      <a:pPr algn="ctr"/>
                      <a:r>
                        <a:rPr lang="en-US" sz="2000" b="1" dirty="0" smtClean="0">
                          <a:solidFill>
                            <a:schemeClr val="tx1"/>
                          </a:solidFill>
                        </a:rPr>
                        <a:t>Biological</a:t>
                      </a:r>
                      <a:endParaRPr lang="pl-PL" sz="2000" b="0" dirty="0">
                        <a:solidFill>
                          <a:schemeClr val="tx1"/>
                        </a:solidFill>
                      </a:endParaRPr>
                    </a:p>
                  </a:txBody>
                  <a:tcPr anchor="ctr">
                    <a:noFill/>
                  </a:tcPr>
                </a:tc>
                <a:tc>
                  <a:txBody>
                    <a:bodyPr/>
                    <a:lstStyle/>
                    <a:p>
                      <a:pPr algn="ctr"/>
                      <a:r>
                        <a:rPr lang="pl-PL" sz="2000" b="1" dirty="0" smtClean="0">
                          <a:solidFill>
                            <a:schemeClr val="tx1"/>
                          </a:solidFill>
                        </a:rPr>
                        <a:t>Le</a:t>
                      </a:r>
                      <a:r>
                        <a:rPr lang="en-GB" sz="2000" b="1" dirty="0" smtClean="0">
                          <a:solidFill>
                            <a:schemeClr val="tx1"/>
                          </a:solidFill>
                        </a:rPr>
                        <a:t>gal</a:t>
                      </a:r>
                      <a:endParaRPr lang="pl-PL" sz="2000" b="0" dirty="0">
                        <a:solidFill>
                          <a:schemeClr val="tx1"/>
                        </a:solidFill>
                      </a:endParaRPr>
                    </a:p>
                  </a:txBody>
                  <a:tcPr anchor="ctr">
                    <a:noFill/>
                  </a:tcPr>
                </a:tc>
                <a:extLst>
                  <a:ext uri="{0D108BD9-81ED-4DB2-BD59-A6C34878D82A}">
                    <a16:rowId xmlns:a16="http://schemas.microsoft.com/office/drawing/2014/main" val="10001"/>
                  </a:ext>
                </a:extLst>
              </a:tr>
              <a:tr h="370840">
                <a:tc>
                  <a:txBody>
                    <a:bodyPr/>
                    <a:lstStyle/>
                    <a:p>
                      <a:endParaRPr lang="pl-PL" b="0" dirty="0" smtClean="0">
                        <a:solidFill>
                          <a:schemeClr val="tx1"/>
                        </a:solidFill>
                      </a:endParaRPr>
                    </a:p>
                    <a:p>
                      <a:r>
                        <a:rPr lang="pl-PL" b="0" dirty="0" smtClean="0">
                          <a:solidFill>
                            <a:schemeClr val="tx1"/>
                          </a:solidFill>
                        </a:rPr>
                        <a:t>People </a:t>
                      </a:r>
                      <a:r>
                        <a:rPr lang="pl-PL" b="0" dirty="0" err="1" smtClean="0">
                          <a:solidFill>
                            <a:schemeClr val="tx1"/>
                          </a:solidFill>
                        </a:rPr>
                        <a:t>who</a:t>
                      </a:r>
                      <a:r>
                        <a:rPr lang="pl-PL" b="0" dirty="0" smtClean="0">
                          <a:solidFill>
                            <a:schemeClr val="tx1"/>
                          </a:solidFill>
                        </a:rPr>
                        <a:t> </a:t>
                      </a:r>
                      <a:r>
                        <a:rPr lang="en-GB" b="0" dirty="0" smtClean="0">
                          <a:solidFill>
                            <a:schemeClr val="tx1"/>
                          </a:solidFill>
                        </a:rPr>
                        <a:t>experience functional limitations in activities of daily living that are typical for their age (playing, studying, work, self-care)</a:t>
                      </a:r>
                      <a:endParaRPr lang="pl-PL" b="0" dirty="0">
                        <a:solidFill>
                          <a:schemeClr val="tx1"/>
                        </a:solidFill>
                      </a:endParaRPr>
                    </a:p>
                  </a:txBody>
                  <a:tcPr>
                    <a:noFill/>
                  </a:tcPr>
                </a:tc>
                <a:tc>
                  <a:txBody>
                    <a:bodyPr/>
                    <a:lstStyle/>
                    <a:p>
                      <a:endParaRPr lang="pl-PL" sz="1800" b="0" dirty="0" smtClean="0">
                        <a:solidFill>
                          <a:schemeClr val="tx1"/>
                        </a:solidFill>
                      </a:endParaRPr>
                    </a:p>
                    <a:p>
                      <a:r>
                        <a:rPr lang="pl-PL" sz="1800" b="0" dirty="0" smtClean="0">
                          <a:solidFill>
                            <a:schemeClr val="tx1"/>
                          </a:solidFill>
                        </a:rPr>
                        <a:t>P</a:t>
                      </a:r>
                      <a:r>
                        <a:rPr lang="en-GB" sz="1800" b="0" dirty="0" err="1" smtClean="0">
                          <a:solidFill>
                            <a:schemeClr val="tx1"/>
                          </a:solidFill>
                        </a:rPr>
                        <a:t>eople</a:t>
                      </a:r>
                      <a:r>
                        <a:rPr lang="en-GB" sz="1800" b="0" dirty="0" smtClean="0">
                          <a:solidFill>
                            <a:schemeClr val="tx1"/>
                          </a:solidFill>
                        </a:rPr>
                        <a:t> whose physical, psychological or mental condition permanently or temporarily impairs, limits or prevents the performance of social roles, in particular when it limits their ability to perform their occupational duties</a:t>
                      </a:r>
                      <a:endParaRPr lang="pl-PL" b="0" dirty="0">
                        <a:solidFill>
                          <a:schemeClr val="tx1"/>
                        </a:solidFill>
                      </a:endParaRPr>
                    </a:p>
                  </a:txBody>
                  <a:tcP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9049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pl-PL" dirty="0" err="1" smtClean="0"/>
              <a:t>Introduction</a:t>
            </a:r>
            <a:r>
              <a:rPr lang="pl-PL" dirty="0" smtClean="0"/>
              <a:t> </a:t>
            </a:r>
            <a:r>
              <a:rPr lang="pl-PL" dirty="0"/>
              <a:t>- </a:t>
            </a:r>
            <a:r>
              <a:rPr lang="pl-PL" dirty="0" err="1"/>
              <a:t>formulating</a:t>
            </a:r>
            <a:r>
              <a:rPr lang="pl-PL" dirty="0"/>
              <a:t> the problem</a:t>
            </a:r>
            <a:endParaRPr lang="en-GB" altLang="pl-PL" b="1" dirty="0">
              <a:solidFill>
                <a:srgbClr val="003300"/>
              </a:solidFill>
            </a:endParaRPr>
          </a:p>
        </p:txBody>
      </p:sp>
      <p:sp>
        <p:nvSpPr>
          <p:cNvPr id="3" name="pole tekstowe 2"/>
          <p:cNvSpPr txBox="1"/>
          <p:nvPr/>
        </p:nvSpPr>
        <p:spPr>
          <a:xfrm>
            <a:off x="406724" y="1020415"/>
            <a:ext cx="10716490" cy="3785652"/>
          </a:xfrm>
          <a:prstGeom prst="rect">
            <a:avLst/>
          </a:prstGeom>
          <a:noFill/>
        </p:spPr>
        <p:txBody>
          <a:bodyPr wrap="square" rtlCol="0">
            <a:spAutoFit/>
          </a:bodyPr>
          <a:lstStyle/>
          <a:p>
            <a:r>
              <a:rPr lang="en-GB" dirty="0" smtClean="0"/>
              <a:t>We attempt to answer the question on the possibilities to carry out a comprehensive analysis of economic activity of people with disabilities in Poland on the basis of different available data sources including:</a:t>
            </a:r>
          </a:p>
          <a:p>
            <a:endParaRPr lang="en-GB" dirty="0" smtClean="0"/>
          </a:p>
          <a:p>
            <a:pPr marL="285750" indent="-285750">
              <a:buFontTx/>
              <a:buChar char="-"/>
            </a:pPr>
            <a:r>
              <a:rPr lang="en-GB" dirty="0" smtClean="0"/>
              <a:t>Labour Force Survey (LFS)					legal definition</a:t>
            </a:r>
          </a:p>
          <a:p>
            <a:pPr marL="285750" indent="-285750">
              <a:buFontTx/>
              <a:buChar char="-"/>
            </a:pPr>
            <a:r>
              <a:rPr lang="en-GB" dirty="0" smtClean="0"/>
              <a:t>The European Health Interview Survey (EHIS)			biological and legal definition</a:t>
            </a:r>
          </a:p>
          <a:p>
            <a:pPr marL="285750" indent="-285750">
              <a:buFontTx/>
              <a:buChar char="-"/>
            </a:pPr>
            <a:r>
              <a:rPr lang="en-GB" dirty="0" smtClean="0"/>
              <a:t>EU Statistics on Income and Living Conditions (EU-SILC)		biological definition</a:t>
            </a:r>
          </a:p>
          <a:p>
            <a:pPr marL="285750" indent="-285750">
              <a:buFontTx/>
              <a:buChar char="-"/>
            </a:pPr>
            <a:r>
              <a:rPr lang="en-GB" dirty="0" smtClean="0"/>
              <a:t>and first and foremost the population census		 	biological and legal </a:t>
            </a:r>
            <a:r>
              <a:rPr lang="en-GB" dirty="0" err="1" smtClean="0"/>
              <a:t>definitione</a:t>
            </a:r>
            <a:endParaRPr lang="en-GB" dirty="0" smtClean="0"/>
          </a:p>
          <a:p>
            <a:pPr marL="285750" indent="-285750">
              <a:buFontTx/>
              <a:buChar char="-"/>
            </a:pPr>
            <a:endParaRPr lang="en-GB" dirty="0" smtClean="0"/>
          </a:p>
          <a:p>
            <a:pPr marL="285750" indent="-285750">
              <a:buFontTx/>
              <a:buChar char="-"/>
            </a:pPr>
            <a:endParaRPr lang="en-GB" dirty="0" smtClean="0"/>
          </a:p>
          <a:p>
            <a:endParaRPr lang="en-GB" sz="2000" dirty="0" smtClean="0">
              <a:solidFill>
                <a:srgbClr val="0000CC"/>
              </a:solidFill>
            </a:endParaRPr>
          </a:p>
          <a:p>
            <a:r>
              <a:rPr lang="en-GB" sz="2000" dirty="0" smtClean="0">
                <a:solidFill>
                  <a:srgbClr val="0000CC"/>
                </a:solidFill>
              </a:rPr>
              <a:t>According to the data source and the accepted definition, the population of disabled in Poland can count </a:t>
            </a:r>
            <a:r>
              <a:rPr lang="en-GB" sz="2000" b="1" dirty="0" smtClean="0">
                <a:solidFill>
                  <a:srgbClr val="0000CC"/>
                </a:solidFill>
              </a:rPr>
              <a:t>from 5.3 million to 9 million people </a:t>
            </a:r>
            <a:r>
              <a:rPr lang="en-GB" sz="2000" dirty="0" smtClean="0">
                <a:solidFill>
                  <a:srgbClr val="0000CC"/>
                </a:solidFill>
              </a:rPr>
              <a:t>(CSO, EHIS, 2011).</a:t>
            </a:r>
            <a:endParaRPr lang="en-GB" dirty="0" smtClean="0"/>
          </a:p>
          <a:p>
            <a:endParaRPr lang="en-GB" dirty="0" smtClean="0"/>
          </a:p>
        </p:txBody>
      </p:sp>
      <p:sp>
        <p:nvSpPr>
          <p:cNvPr id="8" name="pole tekstowe 7"/>
          <p:cNvSpPr txBox="1"/>
          <p:nvPr/>
        </p:nvSpPr>
        <p:spPr>
          <a:xfrm>
            <a:off x="8544272" y="2959407"/>
            <a:ext cx="3528392" cy="430887"/>
          </a:xfrm>
          <a:prstGeom prst="rect">
            <a:avLst/>
          </a:prstGeom>
          <a:noFill/>
        </p:spPr>
        <p:txBody>
          <a:bodyPr wrap="square" rtlCol="0">
            <a:spAutoFit/>
          </a:bodyPr>
          <a:lstStyle/>
          <a:p>
            <a:r>
              <a:rPr lang="en-GB" sz="1100" dirty="0" smtClean="0"/>
              <a:t>The </a:t>
            </a:r>
            <a:r>
              <a:rPr lang="en-GB" sz="1100" dirty="0"/>
              <a:t>National Advisory Council for Persons with Disabilities </a:t>
            </a:r>
            <a:endParaRPr lang="pl-PL" sz="1100" dirty="0" smtClean="0"/>
          </a:p>
          <a:p>
            <a:r>
              <a:rPr lang="en-GB" sz="1100" dirty="0" smtClean="0"/>
              <a:t>The </a:t>
            </a:r>
            <a:r>
              <a:rPr lang="en-GB" sz="1100" dirty="0"/>
              <a:t>Government Plenipotentiary for Disabled People</a:t>
            </a:r>
            <a:endParaRPr lang="pl-PL" sz="1100" dirty="0"/>
          </a:p>
        </p:txBody>
      </p:sp>
      <p:sp>
        <p:nvSpPr>
          <p:cNvPr id="9" name="pole tekstowe 8"/>
          <p:cNvSpPr txBox="1"/>
          <p:nvPr/>
        </p:nvSpPr>
        <p:spPr>
          <a:xfrm>
            <a:off x="443050" y="5061777"/>
            <a:ext cx="11305900" cy="1477328"/>
          </a:xfrm>
          <a:prstGeom prst="rect">
            <a:avLst/>
          </a:prstGeom>
          <a:noFill/>
        </p:spPr>
        <p:txBody>
          <a:bodyPr wrap="square" rtlCol="0">
            <a:spAutoFit/>
          </a:bodyPr>
          <a:lstStyle/>
          <a:p>
            <a:r>
              <a:rPr lang="en-GB" dirty="0" smtClean="0"/>
              <a:t>Growth in information sources on disability. </a:t>
            </a:r>
          </a:p>
          <a:p>
            <a:r>
              <a:rPr lang="en-GB" dirty="0" smtClean="0"/>
              <a:t>However, the diversity in the definition of disability employed in research, legislation and eligibility determination is clearly evident not alone between countries, but also within countries. </a:t>
            </a:r>
          </a:p>
          <a:p>
            <a:r>
              <a:rPr lang="en-GB" dirty="0" smtClean="0"/>
              <a:t>This inconsistency serves to restrict the extent to which national data from different sources can truly be compared </a:t>
            </a:r>
            <a:r>
              <a:rPr lang="en-GB" sz="1600" dirty="0" smtClean="0"/>
              <a:t>O’Donovan and Good (2010).</a:t>
            </a:r>
            <a:endParaRPr lang="en-GB" sz="1600" dirty="0" smtClean="0"/>
          </a:p>
        </p:txBody>
      </p:sp>
    </p:spTree>
    <p:extLst>
      <p:ext uri="{BB962C8B-B14F-4D97-AF65-F5344CB8AC3E}">
        <p14:creationId xmlns:p14="http://schemas.microsoft.com/office/powerpoint/2010/main" val="2815612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1020416"/>
            <a:ext cx="1036915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300"/>
              </a:spcBef>
              <a:buFontTx/>
              <a:buAutoNum type="arabicPeriod"/>
            </a:pPr>
            <a:endParaRPr lang="en-GB" altLang="pl-PL" sz="16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dirty="0"/>
              <a:t>Disability - comparison and information scope</a:t>
            </a:r>
            <a:r>
              <a:rPr lang="pl-PL" dirty="0"/>
              <a:t>, 2011 </a:t>
            </a:r>
            <a:r>
              <a:rPr lang="pl-PL" dirty="0" err="1"/>
              <a:t>census</a:t>
            </a:r>
            <a:endParaRPr lang="en-GB" altLang="pl-PL" b="1" dirty="0">
              <a:solidFill>
                <a:srgbClr val="003300"/>
              </a:solidFill>
            </a:endParaRPr>
          </a:p>
        </p:txBody>
      </p:sp>
      <p:sp>
        <p:nvSpPr>
          <p:cNvPr id="3" name="pole tekstowe 2"/>
          <p:cNvSpPr txBox="1"/>
          <p:nvPr/>
        </p:nvSpPr>
        <p:spPr>
          <a:xfrm>
            <a:off x="489174" y="1275720"/>
            <a:ext cx="10716490" cy="2554545"/>
          </a:xfrm>
          <a:prstGeom prst="rect">
            <a:avLst/>
          </a:prstGeom>
          <a:noFill/>
        </p:spPr>
        <p:txBody>
          <a:bodyPr wrap="square" rtlCol="0">
            <a:spAutoFit/>
          </a:bodyPr>
          <a:lstStyle/>
          <a:p>
            <a:r>
              <a:rPr lang="en-GB" sz="2000" dirty="0" smtClean="0"/>
              <a:t>2011 census data present  economic activity of disabled persons in Poland by :</a:t>
            </a:r>
          </a:p>
          <a:p>
            <a:pPr marL="285750" indent="-285750">
              <a:buFontTx/>
              <a:buChar char="-"/>
            </a:pPr>
            <a:r>
              <a:rPr lang="en-GB" sz="2000" dirty="0" smtClean="0"/>
              <a:t>categories of disability, sex and place of residence (rural-urban)</a:t>
            </a:r>
          </a:p>
          <a:p>
            <a:endParaRPr lang="en-GB" sz="2000" dirty="0" smtClean="0"/>
          </a:p>
          <a:p>
            <a:r>
              <a:rPr lang="en-GB" sz="2000" dirty="0" smtClean="0"/>
              <a:t>And provide information</a:t>
            </a:r>
          </a:p>
          <a:p>
            <a:pPr marL="285750" indent="-285750">
              <a:buFontTx/>
              <a:buChar char="-"/>
            </a:pPr>
            <a:r>
              <a:rPr lang="en-GB" sz="2000" dirty="0" smtClean="0"/>
              <a:t>by the main source of living, sex, place of residence and categories</a:t>
            </a:r>
          </a:p>
          <a:p>
            <a:endParaRPr lang="en-GB" sz="2000" dirty="0" smtClean="0"/>
          </a:p>
          <a:p>
            <a:r>
              <a:rPr lang="en-GB" sz="2000" b="1" dirty="0" smtClean="0">
                <a:solidFill>
                  <a:srgbClr val="6600FF"/>
                </a:solidFill>
              </a:rPr>
              <a:t>No information  was published on economic activity in the territorial division nor by age</a:t>
            </a:r>
          </a:p>
          <a:p>
            <a:endParaRPr lang="en-GB" sz="2000" dirty="0" smtClean="0"/>
          </a:p>
        </p:txBody>
      </p:sp>
      <p:sp>
        <p:nvSpPr>
          <p:cNvPr id="10" name="pole tekstowe 9"/>
          <p:cNvSpPr txBox="1"/>
          <p:nvPr/>
        </p:nvSpPr>
        <p:spPr>
          <a:xfrm>
            <a:off x="0" y="6641135"/>
            <a:ext cx="6456040" cy="246221"/>
          </a:xfrm>
          <a:prstGeom prst="rect">
            <a:avLst/>
          </a:prstGeom>
          <a:noFill/>
        </p:spPr>
        <p:txBody>
          <a:bodyPr wrap="square" rtlCol="0">
            <a:spAutoFit/>
          </a:bodyPr>
          <a:lstStyle/>
          <a:p>
            <a:r>
              <a:rPr lang="pl-PL" sz="1000" dirty="0" smtClean="0"/>
              <a:t>Source: </a:t>
            </a:r>
            <a:r>
              <a:rPr lang="pl-PL" sz="1000" dirty="0">
                <a:hlinkClick r:id="rId2"/>
              </a:rPr>
              <a:t>http://</a:t>
            </a:r>
            <a:r>
              <a:rPr lang="pl-PL" sz="1000" dirty="0" smtClean="0">
                <a:hlinkClick r:id="rId2"/>
              </a:rPr>
              <a:t>www.stat.gov.pl/gus/5840_14834_PLK_HTML.htm</a:t>
            </a:r>
            <a:r>
              <a:rPr lang="pl-PL" sz="1000" dirty="0" smtClean="0"/>
              <a:t> </a:t>
            </a:r>
            <a:endParaRPr lang="pl-PL" sz="1000" dirty="0"/>
          </a:p>
        </p:txBody>
      </p:sp>
      <p:graphicFrame>
        <p:nvGraphicFramePr>
          <p:cNvPr id="13" name="Tabela 12"/>
          <p:cNvGraphicFramePr>
            <a:graphicFrameLocks noGrp="1"/>
          </p:cNvGraphicFramePr>
          <p:nvPr>
            <p:extLst>
              <p:ext uri="{D42A27DB-BD31-4B8C-83A1-F6EECF244321}">
                <p14:modId xmlns:p14="http://schemas.microsoft.com/office/powerpoint/2010/main" val="1151832690"/>
              </p:ext>
            </p:extLst>
          </p:nvPr>
        </p:nvGraphicFramePr>
        <p:xfrm>
          <a:off x="623392" y="3763650"/>
          <a:ext cx="8665439" cy="2946400"/>
        </p:xfrm>
        <a:graphic>
          <a:graphicData uri="http://schemas.openxmlformats.org/drawingml/2006/table">
            <a:tbl>
              <a:tblPr firstRow="1" bandRow="1">
                <a:tableStyleId>{5C22544A-7EE6-4342-B048-85BDC9FD1C3A}</a:tableStyleId>
              </a:tblPr>
              <a:tblGrid>
                <a:gridCol w="2950765">
                  <a:extLst>
                    <a:ext uri="{9D8B030D-6E8A-4147-A177-3AD203B41FA5}">
                      <a16:colId xmlns:a16="http://schemas.microsoft.com/office/drawing/2014/main" val="570168489"/>
                    </a:ext>
                  </a:extLst>
                </a:gridCol>
                <a:gridCol w="1910674">
                  <a:extLst>
                    <a:ext uri="{9D8B030D-6E8A-4147-A177-3AD203B41FA5}">
                      <a16:colId xmlns:a16="http://schemas.microsoft.com/office/drawing/2014/main" val="1594615654"/>
                    </a:ext>
                  </a:extLst>
                </a:gridCol>
                <a:gridCol w="1902000">
                  <a:extLst>
                    <a:ext uri="{9D8B030D-6E8A-4147-A177-3AD203B41FA5}">
                      <a16:colId xmlns:a16="http://schemas.microsoft.com/office/drawing/2014/main" val="2352172182"/>
                    </a:ext>
                  </a:extLst>
                </a:gridCol>
                <a:gridCol w="1902000">
                  <a:extLst>
                    <a:ext uri="{9D8B030D-6E8A-4147-A177-3AD203B41FA5}">
                      <a16:colId xmlns:a16="http://schemas.microsoft.com/office/drawing/2014/main" val="4286533057"/>
                    </a:ext>
                  </a:extLst>
                </a:gridCol>
              </a:tblGrid>
              <a:tr h="370840">
                <a:tc>
                  <a:txBody>
                    <a:bodyPr/>
                    <a:lstStyle/>
                    <a:p>
                      <a:r>
                        <a:rPr lang="pl-PL" sz="1400" dirty="0" err="1" smtClean="0">
                          <a:solidFill>
                            <a:schemeClr val="tx1"/>
                          </a:solidFill>
                        </a:rPr>
                        <a:t>Population</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2002 </a:t>
                      </a:r>
                      <a:r>
                        <a:rPr lang="pl-PL" sz="1400" dirty="0" err="1" smtClean="0">
                          <a:solidFill>
                            <a:schemeClr val="tx1"/>
                          </a:solidFill>
                        </a:rPr>
                        <a:t>census</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2011 </a:t>
                      </a:r>
                      <a:r>
                        <a:rPr lang="pl-PL" sz="1400" dirty="0" err="1" smtClean="0">
                          <a:solidFill>
                            <a:schemeClr val="tx1"/>
                          </a:solidFill>
                        </a:rPr>
                        <a:t>census</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22429025"/>
                  </a:ext>
                </a:extLst>
              </a:tr>
              <a:tr h="370840">
                <a:tc>
                  <a:txBody>
                    <a:bodyPr/>
                    <a:lstStyle/>
                    <a:p>
                      <a:r>
                        <a:rPr lang="pl-PL" sz="1400" dirty="0" err="1" smtClean="0">
                          <a:solidFill>
                            <a:schemeClr val="tx1"/>
                          </a:solidFill>
                        </a:rPr>
                        <a:t>Disabled</a:t>
                      </a:r>
                      <a:r>
                        <a:rPr lang="pl-PL" sz="1400" dirty="0" smtClean="0">
                          <a:solidFill>
                            <a:schemeClr val="tx1"/>
                          </a:solidFill>
                        </a:rPr>
                        <a:t> </a:t>
                      </a:r>
                      <a:r>
                        <a:rPr lang="pl-PL" sz="1400" dirty="0" err="1" smtClean="0">
                          <a:solidFill>
                            <a:schemeClr val="tx1"/>
                          </a:solidFill>
                        </a:rPr>
                        <a:t>population</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5.272.5 </a:t>
                      </a:r>
                      <a:r>
                        <a:rPr lang="pl-PL" sz="1400" dirty="0" err="1" smtClean="0">
                          <a:solidFill>
                            <a:schemeClr val="tx1"/>
                          </a:solidFill>
                        </a:rPr>
                        <a:t>thousands</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solidFill>
                            <a:schemeClr val="tx1"/>
                          </a:solidFill>
                        </a:rPr>
                        <a:t>4.527.9 </a:t>
                      </a:r>
                      <a:r>
                        <a:rPr lang="pl-PL" sz="1400" dirty="0" err="1" smtClean="0">
                          <a:solidFill>
                            <a:schemeClr val="tx1"/>
                          </a:solidFill>
                        </a:rPr>
                        <a:t>thousands</a:t>
                      </a:r>
                      <a:endParaRPr lang="pl-PL" sz="14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sz="14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1168788"/>
                  </a:ext>
                </a:extLst>
              </a:tr>
              <a:tr h="370840">
                <a:tc>
                  <a:txBody>
                    <a:bodyPr/>
                    <a:lstStyle/>
                    <a:p>
                      <a:r>
                        <a:rPr lang="pl-PL" sz="1400" dirty="0" err="1" smtClean="0">
                          <a:solidFill>
                            <a:schemeClr val="tx1"/>
                          </a:solidFill>
                        </a:rPr>
                        <a:t>Economically</a:t>
                      </a:r>
                      <a:r>
                        <a:rPr lang="pl-PL" sz="1400" dirty="0" smtClean="0">
                          <a:solidFill>
                            <a:schemeClr val="tx1"/>
                          </a:solidFill>
                        </a:rPr>
                        <a:t> </a:t>
                      </a:r>
                      <a:r>
                        <a:rPr lang="pl-PL" sz="1400" dirty="0" err="1" smtClean="0">
                          <a:solidFill>
                            <a:schemeClr val="tx1"/>
                          </a:solidFill>
                        </a:rPr>
                        <a:t>active</a:t>
                      </a:r>
                      <a:r>
                        <a:rPr lang="pl-PL" sz="1400" dirty="0" smtClean="0">
                          <a:solidFill>
                            <a:schemeClr val="tx1"/>
                          </a:solidFill>
                        </a:rPr>
                        <a:t> </a:t>
                      </a:r>
                      <a:r>
                        <a:rPr lang="pl-PL" sz="1400" dirty="0" err="1" smtClean="0">
                          <a:solidFill>
                            <a:schemeClr val="tx1"/>
                          </a:solidFill>
                        </a:rPr>
                        <a:t>disabled</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solidFill>
                            <a:schemeClr val="tx1"/>
                          </a:solidFill>
                        </a:rPr>
                        <a:t>1.001.1 </a:t>
                      </a:r>
                      <a:r>
                        <a:rPr lang="pl-PL" sz="1400" dirty="0" err="1" smtClean="0">
                          <a:solidFill>
                            <a:schemeClr val="tx1"/>
                          </a:solidFill>
                        </a:rPr>
                        <a:t>thousands</a:t>
                      </a:r>
                      <a:endParaRPr lang="pl-PL" sz="14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solidFill>
                            <a:schemeClr val="tx1"/>
                          </a:solidFill>
                        </a:rPr>
                        <a:t>919.9 </a:t>
                      </a:r>
                      <a:r>
                        <a:rPr lang="pl-PL" sz="1400" dirty="0" err="1" smtClean="0">
                          <a:solidFill>
                            <a:schemeClr val="tx1"/>
                          </a:solidFill>
                        </a:rPr>
                        <a:t>thousands</a:t>
                      </a:r>
                      <a:endParaRPr lang="pl-PL" sz="14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solidFill>
                            <a:schemeClr val="tx1"/>
                          </a:solidFill>
                        </a:rPr>
                        <a:t>20%</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36625758"/>
                  </a:ext>
                </a:extLst>
              </a:tr>
              <a:tr h="370840">
                <a:tc>
                  <a:txBody>
                    <a:bodyPr/>
                    <a:lstStyle/>
                    <a:p>
                      <a:r>
                        <a:rPr lang="pl-PL" sz="1400" dirty="0" err="1" smtClean="0">
                          <a:solidFill>
                            <a:schemeClr val="tx1"/>
                          </a:solidFill>
                        </a:rPr>
                        <a:t>Working</a:t>
                      </a:r>
                      <a:r>
                        <a:rPr lang="pl-PL" sz="1400" dirty="0" smtClean="0">
                          <a:solidFill>
                            <a:schemeClr val="tx1"/>
                          </a:solidFill>
                        </a:rPr>
                        <a:t> </a:t>
                      </a:r>
                      <a:r>
                        <a:rPr lang="pl-PL" sz="1400" dirty="0" err="1" smtClean="0">
                          <a:solidFill>
                            <a:schemeClr val="tx1"/>
                          </a:solidFill>
                        </a:rPr>
                        <a:t>persons</a:t>
                      </a:r>
                      <a:r>
                        <a:rPr lang="pl-PL" sz="1400" dirty="0" smtClean="0">
                          <a:solidFill>
                            <a:schemeClr val="tx1"/>
                          </a:solidFill>
                        </a:rPr>
                        <a:t> with </a:t>
                      </a:r>
                      <a:r>
                        <a:rPr lang="pl-PL" sz="1400" dirty="0" err="1" smtClean="0">
                          <a:solidFill>
                            <a:schemeClr val="tx1"/>
                          </a:solidFill>
                        </a:rPr>
                        <a:t>disability</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804.6 </a:t>
                      </a:r>
                      <a:r>
                        <a:rPr lang="pl-PL" sz="1400" dirty="0" err="1" smtClean="0">
                          <a:solidFill>
                            <a:schemeClr val="tx1"/>
                          </a:solidFill>
                        </a:rPr>
                        <a:t>thousands</a:t>
                      </a:r>
                      <a:endParaRPr lang="pl-PL" sz="14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err="1" smtClean="0">
                          <a:solidFill>
                            <a:schemeClr val="tx1"/>
                          </a:solidFill>
                        </a:rPr>
                        <a:t>employment</a:t>
                      </a:r>
                      <a:r>
                        <a:rPr lang="pl-PL" sz="1400" dirty="0" smtClean="0">
                          <a:solidFill>
                            <a:schemeClr val="tx1"/>
                          </a:solidFill>
                        </a:rPr>
                        <a:t> ratio 15.3%</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742.9 </a:t>
                      </a:r>
                      <a:r>
                        <a:rPr lang="pl-PL" sz="1400" dirty="0" err="1" smtClean="0">
                          <a:solidFill>
                            <a:schemeClr val="tx1"/>
                          </a:solidFill>
                        </a:rPr>
                        <a:t>thousands</a:t>
                      </a:r>
                      <a:r>
                        <a:rPr lang="pl-PL" sz="1400" dirty="0" smtClean="0">
                          <a:solidFill>
                            <a:schemeClr val="tx1"/>
                          </a:solidFill>
                        </a:rPr>
                        <a:t> </a:t>
                      </a:r>
                    </a:p>
                    <a:p>
                      <a:r>
                        <a:rPr lang="pl-PL" sz="1400" dirty="0" err="1" smtClean="0">
                          <a:solidFill>
                            <a:schemeClr val="tx1"/>
                          </a:solidFill>
                        </a:rPr>
                        <a:t>employment</a:t>
                      </a:r>
                      <a:r>
                        <a:rPr lang="pl-PL" sz="1400" dirty="0" smtClean="0">
                          <a:solidFill>
                            <a:schemeClr val="tx1"/>
                          </a:solidFill>
                        </a:rPr>
                        <a:t> ratio 16.4%</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16%</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025204687"/>
                  </a:ext>
                </a:extLst>
              </a:tr>
              <a:tr h="370840">
                <a:tc>
                  <a:txBody>
                    <a:bodyPr/>
                    <a:lstStyle/>
                    <a:p>
                      <a:r>
                        <a:rPr lang="pl-PL" sz="1400" dirty="0" err="1" smtClean="0">
                          <a:solidFill>
                            <a:schemeClr val="tx1"/>
                          </a:solidFill>
                        </a:rPr>
                        <a:t>Unemployed</a:t>
                      </a:r>
                      <a:r>
                        <a:rPr lang="pl-PL" sz="1400" baseline="0" dirty="0" smtClean="0">
                          <a:solidFill>
                            <a:schemeClr val="tx1"/>
                          </a:solidFill>
                        </a:rPr>
                        <a:t> </a:t>
                      </a:r>
                      <a:r>
                        <a:rPr lang="pl-PL" sz="1400" baseline="0" dirty="0" err="1" smtClean="0">
                          <a:solidFill>
                            <a:schemeClr val="tx1"/>
                          </a:solidFill>
                        </a:rPr>
                        <a:t>persons</a:t>
                      </a:r>
                      <a:r>
                        <a:rPr lang="pl-PL" sz="1400" baseline="0" dirty="0" smtClean="0">
                          <a:solidFill>
                            <a:schemeClr val="tx1"/>
                          </a:solidFill>
                        </a:rPr>
                        <a:t> with </a:t>
                      </a:r>
                      <a:r>
                        <a:rPr lang="pl-PL" sz="1400" baseline="0" dirty="0" err="1" smtClean="0">
                          <a:solidFill>
                            <a:schemeClr val="tx1"/>
                          </a:solidFill>
                        </a:rPr>
                        <a:t>disability</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206.4 </a:t>
                      </a:r>
                      <a:r>
                        <a:rPr lang="pl-PL" sz="1400" dirty="0" err="1" smtClean="0">
                          <a:solidFill>
                            <a:schemeClr val="tx1"/>
                          </a:solidFill>
                        </a:rPr>
                        <a:t>thousands</a:t>
                      </a:r>
                      <a:endParaRPr lang="pl-PL" sz="14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err="1" smtClean="0">
                          <a:solidFill>
                            <a:schemeClr val="tx1"/>
                          </a:solidFill>
                        </a:rPr>
                        <a:t>unemployment</a:t>
                      </a:r>
                      <a:r>
                        <a:rPr lang="pl-PL" sz="1400" dirty="0" smtClean="0">
                          <a:solidFill>
                            <a:schemeClr val="tx1"/>
                          </a:solidFill>
                        </a:rPr>
                        <a:t> </a:t>
                      </a:r>
                      <a:r>
                        <a:rPr lang="pl-PL" sz="1400" dirty="0" err="1" smtClean="0">
                          <a:solidFill>
                            <a:schemeClr val="tx1"/>
                          </a:solidFill>
                        </a:rPr>
                        <a:t>rate</a:t>
                      </a:r>
                      <a:r>
                        <a:rPr lang="pl-PL" sz="1400" dirty="0" smtClean="0">
                          <a:solidFill>
                            <a:schemeClr val="tx1"/>
                          </a:solidFill>
                        </a:rPr>
                        <a:t> 20.4%</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177.0 </a:t>
                      </a:r>
                      <a:r>
                        <a:rPr lang="pl-PL" sz="1400" dirty="0" err="1" smtClean="0">
                          <a:solidFill>
                            <a:schemeClr val="tx1"/>
                          </a:solidFill>
                        </a:rPr>
                        <a:t>thousands</a:t>
                      </a:r>
                      <a:endParaRPr lang="pl-PL" sz="1400" dirty="0" smtClean="0">
                        <a:solidFill>
                          <a:schemeClr val="tx1"/>
                        </a:solidFill>
                      </a:endParaRPr>
                    </a:p>
                    <a:p>
                      <a:r>
                        <a:rPr lang="pl-PL" sz="1400" dirty="0" err="1" smtClean="0">
                          <a:solidFill>
                            <a:schemeClr val="tx1"/>
                          </a:solidFill>
                        </a:rPr>
                        <a:t>unemployment</a:t>
                      </a:r>
                      <a:r>
                        <a:rPr lang="pl-PL" sz="1400" dirty="0" smtClean="0">
                          <a:solidFill>
                            <a:schemeClr val="tx1"/>
                          </a:solidFill>
                        </a:rPr>
                        <a:t> </a:t>
                      </a:r>
                      <a:r>
                        <a:rPr lang="pl-PL" sz="1400" dirty="0" err="1" smtClean="0">
                          <a:solidFill>
                            <a:schemeClr val="tx1"/>
                          </a:solidFill>
                        </a:rPr>
                        <a:t>rate</a:t>
                      </a:r>
                      <a:r>
                        <a:rPr lang="pl-PL" sz="1400" dirty="0" smtClean="0">
                          <a:solidFill>
                            <a:schemeClr val="tx1"/>
                          </a:solidFill>
                        </a:rPr>
                        <a:t> 19.2%</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4%</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59383371"/>
                  </a:ext>
                </a:extLst>
              </a:tr>
              <a:tr h="370840">
                <a:tc>
                  <a:txBody>
                    <a:bodyPr/>
                    <a:lstStyle/>
                    <a:p>
                      <a:r>
                        <a:rPr lang="pl-PL" sz="1400" dirty="0" smtClean="0">
                          <a:solidFill>
                            <a:schemeClr val="tx1"/>
                          </a:solidFill>
                        </a:rPr>
                        <a:t>Not </a:t>
                      </a:r>
                      <a:r>
                        <a:rPr lang="pl-PL" sz="1400" dirty="0" err="1" smtClean="0">
                          <a:solidFill>
                            <a:schemeClr val="tx1"/>
                          </a:solidFill>
                        </a:rPr>
                        <a:t>participating</a:t>
                      </a:r>
                      <a:r>
                        <a:rPr lang="pl-PL" sz="1400" dirty="0" smtClean="0">
                          <a:solidFill>
                            <a:schemeClr val="tx1"/>
                          </a:solidFill>
                        </a:rPr>
                        <a:t> in </a:t>
                      </a:r>
                      <a:r>
                        <a:rPr lang="pl-PL" sz="1400" dirty="0" err="1" smtClean="0">
                          <a:solidFill>
                            <a:schemeClr val="tx1"/>
                          </a:solidFill>
                        </a:rPr>
                        <a:t>economic</a:t>
                      </a:r>
                      <a:r>
                        <a:rPr lang="pl-PL" sz="1400" dirty="0" smtClean="0">
                          <a:solidFill>
                            <a:schemeClr val="tx1"/>
                          </a:solidFill>
                        </a:rPr>
                        <a:t> </a:t>
                      </a:r>
                      <a:r>
                        <a:rPr lang="pl-PL" sz="1400" dirty="0" err="1" smtClean="0">
                          <a:solidFill>
                            <a:schemeClr val="tx1"/>
                          </a:solidFill>
                        </a:rPr>
                        <a:t>activity</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solidFill>
                            <a:schemeClr val="tx1"/>
                          </a:solidFill>
                        </a:rPr>
                        <a:t>4.233.2 </a:t>
                      </a:r>
                      <a:r>
                        <a:rPr lang="pl-PL" sz="1400" dirty="0" err="1" smtClean="0">
                          <a:solidFill>
                            <a:schemeClr val="tx1"/>
                          </a:solidFill>
                        </a:rPr>
                        <a:t>thousands</a:t>
                      </a:r>
                      <a:endParaRPr lang="pl-PL" sz="14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3.608.1 </a:t>
                      </a:r>
                      <a:r>
                        <a:rPr lang="pl-PL" sz="1400" dirty="0" err="1" smtClean="0">
                          <a:solidFill>
                            <a:schemeClr val="tx1"/>
                          </a:solidFill>
                        </a:rPr>
                        <a:t>thousands</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pl-PL" sz="1400" dirty="0" smtClean="0">
                          <a:solidFill>
                            <a:schemeClr val="tx1"/>
                          </a:solidFill>
                        </a:rPr>
                        <a:t>80%</a:t>
                      </a:r>
                      <a:endParaRPr lang="pl-PL" sz="14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907866875"/>
                  </a:ext>
                </a:extLst>
              </a:tr>
            </a:tbl>
          </a:graphicData>
        </a:graphic>
      </p:graphicFrame>
    </p:spTree>
    <p:extLst>
      <p:ext uri="{BB962C8B-B14F-4D97-AF65-F5344CB8AC3E}">
        <p14:creationId xmlns:p14="http://schemas.microsoft.com/office/powerpoint/2010/main" val="59471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335360" y="1020417"/>
            <a:ext cx="11737304" cy="89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spcBef>
                <a:spcPts val="0"/>
              </a:spcBef>
              <a:buNone/>
            </a:pPr>
            <a:r>
              <a:rPr lang="en-GB" sz="1800" dirty="0" smtClean="0">
                <a:solidFill>
                  <a:srgbClr val="6600FF"/>
                </a:solidFill>
                <a:latin typeface="+mn-lt"/>
              </a:rPr>
              <a:t>Incomparability of data and concepts</a:t>
            </a:r>
          </a:p>
          <a:p>
            <a:pPr marL="4572000" indent="-4572000">
              <a:spcBef>
                <a:spcPts val="0"/>
              </a:spcBef>
              <a:buNone/>
            </a:pPr>
            <a:r>
              <a:rPr lang="en-GB" sz="1800" dirty="0" smtClean="0">
                <a:solidFill>
                  <a:srgbClr val="6600FF"/>
                </a:solidFill>
                <a:latin typeface="+mn-lt"/>
              </a:rPr>
              <a:t>Change in census methodology </a:t>
            </a:r>
            <a:r>
              <a:rPr lang="en-GB" sz="1800" dirty="0" smtClean="0">
                <a:latin typeface="+mn-lt"/>
              </a:rPr>
              <a:t>	</a:t>
            </a:r>
            <a:r>
              <a:rPr lang="en-GB" sz="1400" dirty="0" smtClean="0">
                <a:latin typeface="+mn-lt"/>
              </a:rPr>
              <a:t>- mixed method: data were partly obtained from administrative sources (registers and information systems), partly collected directly from individual respondents in a sample survey. </a:t>
            </a:r>
          </a:p>
          <a:p>
            <a:pPr marL="4572000" indent="-4572000">
              <a:spcBef>
                <a:spcPts val="0"/>
              </a:spcBef>
              <a:buNone/>
            </a:pPr>
            <a:r>
              <a:rPr lang="en-GB" sz="1800" dirty="0" smtClean="0">
                <a:solidFill>
                  <a:srgbClr val="6600FF"/>
                </a:solidFill>
                <a:latin typeface="+mn-lt"/>
              </a:rPr>
              <a:t>Voluntary nature of questions on disability</a:t>
            </a:r>
            <a:r>
              <a:rPr lang="en-GB" sz="1800" dirty="0" smtClean="0">
                <a:latin typeface="+mn-lt"/>
              </a:rPr>
              <a:t> 	</a:t>
            </a:r>
            <a:r>
              <a:rPr lang="en-GB" sz="1400" dirty="0" smtClean="0">
                <a:latin typeface="+mn-lt"/>
              </a:rPr>
              <a:t>-</a:t>
            </a:r>
            <a:r>
              <a:rPr lang="en-GB" sz="1800" dirty="0" smtClean="0">
                <a:latin typeface="+mn-lt"/>
              </a:rPr>
              <a:t> </a:t>
            </a:r>
            <a:r>
              <a:rPr lang="en-GB" sz="1200" dirty="0" smtClean="0">
                <a:latin typeface="+mn-lt"/>
              </a:rPr>
              <a:t>over 1.3 million respondents refused to answer any questions in the category. It can be assumed that some of those who refused were disabled people. </a:t>
            </a:r>
            <a:br>
              <a:rPr lang="en-GB" sz="1200" dirty="0" smtClean="0">
                <a:latin typeface="+mn-lt"/>
              </a:rPr>
            </a:br>
            <a:r>
              <a:rPr lang="en-GB" sz="1200" dirty="0" smtClean="0">
                <a:latin typeface="+mn-lt"/>
              </a:rPr>
              <a:t>Economic age group: over 50% of women were in the working age group, for men this share exceeded 70%</a:t>
            </a:r>
          </a:p>
          <a:p>
            <a:pPr marL="4572000" indent="-4572000">
              <a:spcBef>
                <a:spcPts val="0"/>
              </a:spcBef>
              <a:buNone/>
              <a:tabLst>
                <a:tab pos="4572000" algn="l"/>
              </a:tabLst>
            </a:pPr>
            <a:r>
              <a:rPr lang="en-GB" sz="1800" dirty="0" smtClean="0">
                <a:solidFill>
                  <a:srgbClr val="6600FF"/>
                </a:solidFill>
                <a:latin typeface="+mn-lt"/>
              </a:rPr>
              <a:t>Changing regulations</a:t>
            </a:r>
            <a:r>
              <a:rPr lang="en-GB" sz="1800" dirty="0" smtClean="0">
                <a:latin typeface="+mn-lt"/>
              </a:rPr>
              <a:t>	</a:t>
            </a:r>
            <a:r>
              <a:rPr lang="en-GB" sz="1400" dirty="0" smtClean="0">
                <a:latin typeface="+mn-lt"/>
              </a:rPr>
              <a:t>- </a:t>
            </a:r>
            <a:r>
              <a:rPr lang="en-GB" sz="1200" dirty="0" smtClean="0">
                <a:latin typeface="+mn-lt"/>
              </a:rPr>
              <a:t>Introduction of stricter criteria of awarding disability and attendance benefits. More frequent decisions not to apply for benefit entitlements at the start of retirement.</a:t>
            </a:r>
            <a:r>
              <a:rPr lang="en-GB" sz="1800" dirty="0" smtClean="0">
                <a:latin typeface="+mn-lt"/>
              </a:rPr>
              <a:t>	</a:t>
            </a:r>
            <a:endParaRPr lang="en-GB" sz="1800" dirty="0">
              <a:latin typeface="+mn-lt"/>
            </a:endParaRPr>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dirty="0"/>
              <a:t>Disability </a:t>
            </a:r>
            <a:r>
              <a:rPr lang="en-GB" dirty="0" smtClean="0"/>
              <a:t>- </a:t>
            </a:r>
            <a:r>
              <a:rPr lang="en-GB" dirty="0"/>
              <a:t>comparison and information </a:t>
            </a:r>
            <a:r>
              <a:rPr lang="en-GB" dirty="0" smtClean="0"/>
              <a:t>scope</a:t>
            </a:r>
            <a:r>
              <a:rPr lang="pl-PL" dirty="0" smtClean="0"/>
              <a:t>, 2011 </a:t>
            </a:r>
            <a:r>
              <a:rPr lang="pl-PL" dirty="0" err="1" smtClean="0"/>
              <a:t>census</a:t>
            </a:r>
            <a:endParaRPr lang="en-GB" altLang="pl-PL" b="1" dirty="0">
              <a:solidFill>
                <a:srgbClr val="003300"/>
              </a:solidFill>
            </a:endParaRPr>
          </a:p>
        </p:txBody>
      </p:sp>
      <p:graphicFrame>
        <p:nvGraphicFramePr>
          <p:cNvPr id="7" name="Tabela 6"/>
          <p:cNvGraphicFramePr>
            <a:graphicFrameLocks noGrp="1"/>
          </p:cNvGraphicFramePr>
          <p:nvPr>
            <p:extLst>
              <p:ext uri="{D42A27DB-BD31-4B8C-83A1-F6EECF244321}">
                <p14:modId xmlns:p14="http://schemas.microsoft.com/office/powerpoint/2010/main" val="204534340"/>
              </p:ext>
            </p:extLst>
          </p:nvPr>
        </p:nvGraphicFramePr>
        <p:xfrm>
          <a:off x="481688" y="3122314"/>
          <a:ext cx="11228624" cy="3374556"/>
        </p:xfrm>
        <a:graphic>
          <a:graphicData uri="http://schemas.openxmlformats.org/drawingml/2006/table">
            <a:tbl>
              <a:tblPr firstRow="1" bandRow="1">
                <a:tableStyleId>{5C22544A-7EE6-4342-B048-85BDC9FD1C3A}</a:tableStyleId>
              </a:tblPr>
              <a:tblGrid>
                <a:gridCol w="2577688">
                  <a:extLst>
                    <a:ext uri="{9D8B030D-6E8A-4147-A177-3AD203B41FA5}">
                      <a16:colId xmlns:a16="http://schemas.microsoft.com/office/drawing/2014/main" val="20000"/>
                    </a:ext>
                  </a:extLst>
                </a:gridCol>
                <a:gridCol w="2162734">
                  <a:extLst>
                    <a:ext uri="{9D8B030D-6E8A-4147-A177-3AD203B41FA5}">
                      <a16:colId xmlns:a16="http://schemas.microsoft.com/office/drawing/2014/main" val="20001"/>
                    </a:ext>
                  </a:extLst>
                </a:gridCol>
                <a:gridCol w="2162734">
                  <a:extLst>
                    <a:ext uri="{9D8B030D-6E8A-4147-A177-3AD203B41FA5}">
                      <a16:colId xmlns:a16="http://schemas.microsoft.com/office/drawing/2014/main" val="20002"/>
                    </a:ext>
                  </a:extLst>
                </a:gridCol>
                <a:gridCol w="2162734">
                  <a:extLst>
                    <a:ext uri="{9D8B030D-6E8A-4147-A177-3AD203B41FA5}">
                      <a16:colId xmlns:a16="http://schemas.microsoft.com/office/drawing/2014/main" val="20003"/>
                    </a:ext>
                  </a:extLst>
                </a:gridCol>
                <a:gridCol w="2162734">
                  <a:extLst>
                    <a:ext uri="{9D8B030D-6E8A-4147-A177-3AD203B41FA5}">
                      <a16:colId xmlns:a16="http://schemas.microsoft.com/office/drawing/2014/main" val="20004"/>
                    </a:ext>
                  </a:extLst>
                </a:gridCol>
              </a:tblGrid>
              <a:tr h="366440">
                <a:tc>
                  <a:txBody>
                    <a:bodyPr/>
                    <a:lstStyle/>
                    <a:p>
                      <a:pPr algn="l"/>
                      <a:r>
                        <a:rPr lang="pl-PL" sz="1800" b="0" dirty="0" err="1" smtClean="0">
                          <a:solidFill>
                            <a:schemeClr val="tx1"/>
                          </a:solidFill>
                        </a:rPr>
                        <a:t>Disability</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pl-PL" sz="1800" b="0" dirty="0" smtClean="0">
                          <a:solidFill>
                            <a:schemeClr val="tx1"/>
                          </a:solidFill>
                        </a:rPr>
                        <a:t>2002 </a:t>
                      </a:r>
                      <a:r>
                        <a:rPr lang="pl-PL" sz="1800" b="0" dirty="0" err="1" smtClean="0">
                          <a:solidFill>
                            <a:schemeClr val="tx1"/>
                          </a:solidFill>
                        </a:rPr>
                        <a:t>Census</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pl-PL" sz="1800" b="0" dirty="0" smtClean="0">
                          <a:solidFill>
                            <a:schemeClr val="tx1"/>
                          </a:solidFill>
                        </a:rPr>
                        <a:t>2011 </a:t>
                      </a:r>
                      <a:r>
                        <a:rPr lang="pl-PL" sz="1800" b="0" dirty="0" err="1" smtClean="0">
                          <a:solidFill>
                            <a:schemeClr val="tx1"/>
                          </a:solidFill>
                        </a:rPr>
                        <a:t>Census</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1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dirty="0" err="1" smtClean="0">
                          <a:solidFill>
                            <a:schemeClr val="tx1"/>
                          </a:solidFill>
                        </a:rPr>
                        <a:t>Category</a:t>
                      </a:r>
                      <a:endParaRPr lang="pl-PL" sz="1800" b="0" dirty="0" smtClean="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1800" b="0" dirty="0" err="1" smtClean="0">
                          <a:solidFill>
                            <a:schemeClr val="tx1"/>
                          </a:solidFill>
                        </a:rPr>
                        <a:t>Population</a:t>
                      </a:r>
                      <a:r>
                        <a:rPr lang="pl-PL" sz="1800" b="0" dirty="0" smtClean="0">
                          <a:solidFill>
                            <a:schemeClr val="tx1"/>
                          </a:solidFill>
                        </a:rPr>
                        <a:t> </a:t>
                      </a:r>
                      <a:r>
                        <a:rPr lang="pl-PL" sz="1800" b="0" dirty="0" err="1" smtClean="0">
                          <a:solidFill>
                            <a:schemeClr val="tx1"/>
                          </a:solidFill>
                        </a:rPr>
                        <a:t>number</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1800" b="0" dirty="0" err="1" smtClean="0">
                          <a:solidFill>
                            <a:schemeClr val="tx1"/>
                          </a:solidFill>
                        </a:rPr>
                        <a:t>Percentage</a:t>
                      </a:r>
                      <a:r>
                        <a:rPr lang="pl-PL" sz="1800" b="0" dirty="0" smtClean="0">
                          <a:solidFill>
                            <a:schemeClr val="tx1"/>
                          </a:solidFill>
                        </a:rPr>
                        <a:t> of the </a:t>
                      </a:r>
                      <a:r>
                        <a:rPr lang="pl-PL" sz="1800" b="0" dirty="0" err="1" smtClean="0">
                          <a:solidFill>
                            <a:schemeClr val="tx1"/>
                          </a:solidFill>
                        </a:rPr>
                        <a:t>total</a:t>
                      </a:r>
                      <a:r>
                        <a:rPr lang="pl-PL" sz="1800" b="0" dirty="0" smtClean="0">
                          <a:solidFill>
                            <a:schemeClr val="tx1"/>
                          </a:solidFill>
                        </a:rPr>
                        <a:t> </a:t>
                      </a:r>
                      <a:r>
                        <a:rPr lang="pl-PL" sz="1800" b="0" dirty="0" err="1" smtClean="0">
                          <a:solidFill>
                            <a:schemeClr val="tx1"/>
                          </a:solidFill>
                        </a:rPr>
                        <a:t>population</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1800" b="0" dirty="0" err="1" smtClean="0">
                          <a:solidFill>
                            <a:schemeClr val="tx1"/>
                          </a:solidFill>
                        </a:rPr>
                        <a:t>Population</a:t>
                      </a:r>
                      <a:r>
                        <a:rPr lang="pl-PL" sz="1800" b="0" dirty="0" smtClean="0">
                          <a:solidFill>
                            <a:schemeClr val="tx1"/>
                          </a:solidFill>
                        </a:rPr>
                        <a:t> </a:t>
                      </a:r>
                      <a:r>
                        <a:rPr lang="pl-PL" sz="1800" b="0" dirty="0" err="1" smtClean="0">
                          <a:solidFill>
                            <a:schemeClr val="tx1"/>
                          </a:solidFill>
                        </a:rPr>
                        <a:t>number</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1800" b="0" dirty="0" err="1" smtClean="0">
                          <a:solidFill>
                            <a:schemeClr val="tx1"/>
                          </a:solidFill>
                        </a:rPr>
                        <a:t>Percentageof</a:t>
                      </a:r>
                      <a:r>
                        <a:rPr lang="pl-PL" sz="1800" b="0" dirty="0" smtClean="0">
                          <a:solidFill>
                            <a:schemeClr val="tx1"/>
                          </a:solidFill>
                        </a:rPr>
                        <a:t> the </a:t>
                      </a:r>
                      <a:r>
                        <a:rPr lang="pl-PL" sz="1800" b="0" dirty="0" err="1" smtClean="0">
                          <a:solidFill>
                            <a:schemeClr val="tx1"/>
                          </a:solidFill>
                        </a:rPr>
                        <a:t>total</a:t>
                      </a:r>
                      <a:r>
                        <a:rPr lang="pl-PL" sz="1800" b="0" dirty="0" smtClean="0">
                          <a:solidFill>
                            <a:schemeClr val="tx1"/>
                          </a:solidFill>
                        </a:rPr>
                        <a:t> </a:t>
                      </a:r>
                      <a:r>
                        <a:rPr lang="pl-PL" sz="1800" b="0" dirty="0" err="1" smtClean="0">
                          <a:solidFill>
                            <a:schemeClr val="tx1"/>
                          </a:solidFill>
                        </a:rPr>
                        <a:t>population</a:t>
                      </a:r>
                      <a:endParaRPr lang="pl-PL"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91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dirty="0" smtClean="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tx1"/>
                          </a:solidFill>
                        </a:rPr>
                        <a:t>5 455 914</a:t>
                      </a:r>
                      <a:endParaRPr lang="pl-PL"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tx1"/>
                          </a:solidFill>
                        </a:rPr>
                        <a:t>14.27</a:t>
                      </a:r>
                      <a:endParaRPr lang="pl-PL"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dirty="0" smtClean="0">
                          <a:solidFill>
                            <a:srgbClr val="000000"/>
                          </a:solidFill>
                          <a:latin typeface="Calibri" panose="020F0502020204030204" pitchFamily="34" charset="0"/>
                        </a:rPr>
                        <a:t>4 </a:t>
                      </a:r>
                      <a:r>
                        <a:rPr lang="pl-PL" sz="2000" smtClean="0">
                          <a:solidFill>
                            <a:srgbClr val="000000"/>
                          </a:solidFill>
                          <a:latin typeface="Calibri" panose="020F0502020204030204" pitchFamily="34" charset="0"/>
                        </a:rPr>
                        <a:t>697 048        </a:t>
                      </a:r>
                      <a:r>
                        <a:rPr lang="pl-PL" sz="2000" smtClean="0">
                          <a:solidFill>
                            <a:srgbClr val="FF0000"/>
                          </a:solidFill>
                          <a:latin typeface="Calibri" panose="020F0502020204030204" pitchFamily="34" charset="0"/>
                        </a:rPr>
                        <a:t>14%</a:t>
                      </a:r>
                      <a:endParaRPr lang="pl-PL" sz="2000" b="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tx1"/>
                          </a:solidFill>
                        </a:rPr>
                        <a:t>12.22</a:t>
                      </a:r>
                      <a:endParaRPr lang="pl-PL"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91538">
                <a:tc>
                  <a:txBody>
                    <a:bodyPr/>
                    <a:lstStyle/>
                    <a:p>
                      <a:pPr algn="l"/>
                      <a:r>
                        <a:rPr lang="pl-PL" sz="1800" b="0" dirty="0" smtClean="0">
                          <a:solidFill>
                            <a:schemeClr val="tx1"/>
                          </a:solidFill>
                        </a:rPr>
                        <a:t>Le</a:t>
                      </a:r>
                      <a:r>
                        <a:rPr lang="en-GB" sz="1800" b="0" dirty="0" smtClean="0">
                          <a:solidFill>
                            <a:schemeClr val="tx1"/>
                          </a:solidFill>
                        </a:rPr>
                        <a:t>gall</a:t>
                      </a:r>
                      <a:r>
                        <a:rPr lang="pl-PL" sz="1800" b="0" dirty="0" smtClean="0">
                          <a:solidFill>
                            <a:schemeClr val="tx1"/>
                          </a:solidFill>
                        </a:rPr>
                        <a:t>y </a:t>
                      </a:r>
                      <a:endParaRPr lang="pl-PL" sz="1800" b="0" dirty="0">
                        <a:solidFill>
                          <a:schemeClr val="bg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l-PL" sz="2000" b="0" kern="1200">
                          <a:solidFill>
                            <a:schemeClr val="tx1"/>
                          </a:solidFill>
                          <a:latin typeface="+mn-lt"/>
                          <a:ea typeface="+mn-ea"/>
                          <a:cs typeface="+mn-cs"/>
                        </a:rPr>
                        <a:t>4 449 685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l-PL" sz="2000" b="0" kern="1200" smtClean="0">
                          <a:solidFill>
                            <a:schemeClr val="tx1"/>
                          </a:solidFill>
                          <a:latin typeface="+mn-lt"/>
                          <a:ea typeface="+mn-ea"/>
                          <a:cs typeface="+mn-cs"/>
                        </a:rPr>
                        <a:t>11,64</a:t>
                      </a:r>
                      <a:endParaRPr lang="pl-PL" sz="2000" b="0" kern="1200" dirty="0">
                        <a:solidFill>
                          <a:schemeClr val="tx1"/>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pl-PL" sz="2000" b="0" kern="1200" dirty="0" smtClean="0">
                          <a:solidFill>
                            <a:schemeClr val="tx1"/>
                          </a:solidFill>
                          <a:latin typeface="+mn-lt"/>
                          <a:ea typeface="+mn-ea"/>
                          <a:cs typeface="+mn-cs"/>
                        </a:rPr>
                        <a:t>  3 </a:t>
                      </a:r>
                      <a:r>
                        <a:rPr lang="pl-PL" sz="2000" b="0" kern="1200" dirty="0">
                          <a:solidFill>
                            <a:schemeClr val="tx1"/>
                          </a:solidFill>
                          <a:latin typeface="+mn-lt"/>
                          <a:ea typeface="+mn-ea"/>
                          <a:cs typeface="+mn-cs"/>
                        </a:rPr>
                        <a:t>131 </a:t>
                      </a:r>
                      <a:r>
                        <a:rPr lang="pl-PL" sz="2000" b="0" kern="1200" dirty="0" smtClean="0">
                          <a:solidFill>
                            <a:schemeClr val="tx1"/>
                          </a:solidFill>
                          <a:latin typeface="+mn-lt"/>
                          <a:ea typeface="+mn-ea"/>
                          <a:cs typeface="+mn-cs"/>
                        </a:rPr>
                        <a:t>459        </a:t>
                      </a:r>
                      <a:r>
                        <a:rPr lang="pl-PL" sz="2000" b="0" kern="1200" dirty="0" smtClean="0">
                          <a:solidFill>
                            <a:srgbClr val="FF0000"/>
                          </a:solidFill>
                          <a:latin typeface="+mn-lt"/>
                          <a:ea typeface="+mn-ea"/>
                          <a:cs typeface="+mn-cs"/>
                        </a:rPr>
                        <a:t>30%</a:t>
                      </a:r>
                      <a:endParaRPr lang="pl-PL" sz="2000" b="0" kern="1200" dirty="0">
                        <a:solidFill>
                          <a:srgbClr val="FF000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l-PL" sz="2000" b="0" kern="1200" smtClean="0">
                          <a:solidFill>
                            <a:schemeClr val="tx1"/>
                          </a:solidFill>
                          <a:latin typeface="+mn-lt"/>
                          <a:ea typeface="+mn-ea"/>
                          <a:cs typeface="+mn-cs"/>
                        </a:rPr>
                        <a:t>8,13</a:t>
                      </a:r>
                      <a:endParaRPr lang="pl-PL" sz="2000" b="0" kern="1200" dirty="0">
                        <a:solidFill>
                          <a:schemeClr val="tx1"/>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91538">
                <a:tc>
                  <a:txBody>
                    <a:bodyPr/>
                    <a:lstStyle/>
                    <a:p>
                      <a:pPr algn="l"/>
                      <a:r>
                        <a:rPr lang="pl-PL" sz="1800" b="0" dirty="0" smtClean="0">
                          <a:solidFill>
                            <a:schemeClr val="bg1">
                              <a:lumMod val="65000"/>
                            </a:schemeClr>
                          </a:solidFill>
                        </a:rPr>
                        <a:t>Le</a:t>
                      </a:r>
                      <a:r>
                        <a:rPr lang="en-GB" sz="1800" b="0" dirty="0" smtClean="0">
                          <a:solidFill>
                            <a:schemeClr val="bg1">
                              <a:lumMod val="65000"/>
                            </a:schemeClr>
                          </a:solidFill>
                        </a:rPr>
                        <a:t>gall</a:t>
                      </a:r>
                      <a:r>
                        <a:rPr lang="pl-PL" sz="1800" b="0" dirty="0" smtClean="0">
                          <a:solidFill>
                            <a:schemeClr val="bg1">
                              <a:lumMod val="65000"/>
                            </a:schemeClr>
                          </a:solidFill>
                        </a:rPr>
                        <a:t>y </a:t>
                      </a:r>
                      <a:r>
                        <a:rPr lang="pl-PL" sz="1800" b="0" dirty="0" err="1" smtClean="0">
                          <a:solidFill>
                            <a:schemeClr val="bg1">
                              <a:lumMod val="65000"/>
                            </a:schemeClr>
                          </a:solidFill>
                        </a:rPr>
                        <a:t>merely</a:t>
                      </a:r>
                      <a:endParaRPr lang="pl-PL" sz="1800" b="0" dirty="0">
                        <a:solidFill>
                          <a:schemeClr val="bg1">
                            <a:lumMod val="6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bg1">
                              <a:lumMod val="65000"/>
                            </a:schemeClr>
                          </a:solidFill>
                        </a:rPr>
                        <a:t>1 624 568</a:t>
                      </a:r>
                      <a:endParaRPr lang="pl-PL" sz="2000" b="0" dirty="0">
                        <a:solidFill>
                          <a:schemeClr val="bg1">
                            <a:lumMod val="6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bg1">
                              <a:lumMod val="65000"/>
                            </a:schemeClr>
                          </a:solidFill>
                        </a:rPr>
                        <a:t>4.25</a:t>
                      </a:r>
                      <a:endParaRPr lang="pl-PL" sz="2000" b="0" dirty="0">
                        <a:solidFill>
                          <a:schemeClr val="bg1">
                            <a:lumMod val="6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smtClean="0">
                          <a:solidFill>
                            <a:schemeClr val="bg1">
                              <a:lumMod val="65000"/>
                            </a:schemeClr>
                          </a:solidFill>
                          <a:latin typeface="Calibri" panose="020F0502020204030204" pitchFamily="34" charset="0"/>
                        </a:rPr>
                        <a:t>    479 453        </a:t>
                      </a:r>
                      <a:r>
                        <a:rPr lang="pl-PL" sz="2000" smtClean="0">
                          <a:solidFill>
                            <a:srgbClr val="FF0000"/>
                          </a:solidFill>
                          <a:latin typeface="Calibri" panose="020F0502020204030204" pitchFamily="34" charset="0"/>
                        </a:rPr>
                        <a:t>70%</a:t>
                      </a:r>
                      <a:endParaRPr lang="pl-PL" sz="2000" b="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sz="2000" b="0" dirty="0" smtClean="0">
                          <a:solidFill>
                            <a:schemeClr val="bg1">
                              <a:lumMod val="65000"/>
                            </a:schemeClr>
                          </a:solidFill>
                        </a:rPr>
                        <a:t>1.24</a:t>
                      </a:r>
                      <a:endParaRPr lang="pl-PL" sz="2000" b="0" dirty="0">
                        <a:solidFill>
                          <a:schemeClr val="bg1">
                            <a:lumMod val="6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91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tx1"/>
                          </a:solidFill>
                        </a:rPr>
                        <a:t>Biological</a:t>
                      </a:r>
                      <a:r>
                        <a:rPr lang="pl-PL" sz="1800" b="0" dirty="0" err="1" smtClean="0">
                          <a:solidFill>
                            <a:schemeClr val="tx1"/>
                          </a:solidFill>
                        </a:rPr>
                        <a:t>ly</a:t>
                      </a:r>
                      <a:r>
                        <a:rPr lang="pl-PL" sz="1800" b="0" dirty="0" smtClean="0">
                          <a:solidFill>
                            <a:schemeClr val="tx1"/>
                          </a:solidFill>
                        </a:rPr>
                        <a:t> </a:t>
                      </a:r>
                      <a:endParaRPr lang="pl-PL" sz="1800" b="0" dirty="0" smtClean="0">
                        <a:solidFill>
                          <a:schemeClr val="bg1">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pl-PL" sz="2000" b="0" kern="1200">
                          <a:solidFill>
                            <a:schemeClr val="tx1"/>
                          </a:solidFill>
                          <a:latin typeface="+mn-lt"/>
                          <a:ea typeface="+mn-ea"/>
                          <a:cs typeface="+mn-cs"/>
                        </a:rPr>
                        <a:t>3 831 346</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pl-PL" sz="2000" b="0" kern="1200" dirty="0" smtClean="0">
                          <a:solidFill>
                            <a:schemeClr val="tx1"/>
                          </a:solidFill>
                          <a:latin typeface="+mn-lt"/>
                          <a:ea typeface="+mn-ea"/>
                          <a:cs typeface="+mn-cs"/>
                        </a:rPr>
                        <a:t>10.02</a:t>
                      </a:r>
                      <a:endParaRPr lang="pl-PL" sz="2000" b="0" kern="1200" dirty="0">
                        <a:solidFill>
                          <a:schemeClr val="tx1"/>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fontAlgn="ctr" latinLnBrk="0" hangingPunct="1"/>
                      <a:r>
                        <a:rPr lang="pl-PL" sz="2000" b="0" kern="1200" dirty="0" smtClean="0">
                          <a:solidFill>
                            <a:schemeClr val="tx1"/>
                          </a:solidFill>
                          <a:latin typeface="+mn-lt"/>
                          <a:ea typeface="+mn-ea"/>
                          <a:cs typeface="+mn-cs"/>
                        </a:rPr>
                        <a:t>  4 </a:t>
                      </a:r>
                      <a:r>
                        <a:rPr lang="pl-PL" sz="2000" b="0" kern="1200" dirty="0">
                          <a:solidFill>
                            <a:schemeClr val="tx1"/>
                          </a:solidFill>
                          <a:latin typeface="+mn-lt"/>
                          <a:ea typeface="+mn-ea"/>
                          <a:cs typeface="+mn-cs"/>
                        </a:rPr>
                        <a:t>217 </a:t>
                      </a:r>
                      <a:r>
                        <a:rPr lang="pl-PL" sz="2000" b="0" kern="1200" dirty="0" smtClean="0">
                          <a:solidFill>
                            <a:schemeClr val="tx1"/>
                          </a:solidFill>
                          <a:latin typeface="+mn-lt"/>
                          <a:ea typeface="+mn-ea"/>
                          <a:cs typeface="+mn-cs"/>
                        </a:rPr>
                        <a:t>598         </a:t>
                      </a:r>
                      <a:r>
                        <a:rPr lang="pl-PL" sz="2000" b="0" kern="1200" dirty="0" smtClean="0">
                          <a:solidFill>
                            <a:srgbClr val="6600FF"/>
                          </a:solidFill>
                          <a:latin typeface="+mn-lt"/>
                          <a:ea typeface="+mn-ea"/>
                          <a:cs typeface="+mn-cs"/>
                        </a:rPr>
                        <a:t>10%</a:t>
                      </a:r>
                      <a:endParaRPr lang="pl-PL" sz="2000" b="0" kern="1200" dirty="0">
                        <a:solidFill>
                          <a:srgbClr val="6600FF"/>
                        </a:solidFill>
                        <a:latin typeface="+mn-lt"/>
                        <a:ea typeface="+mn-ea"/>
                        <a:cs typeface="+mn-cs"/>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pl-PL" sz="2000" b="0" kern="1200" dirty="0" smtClean="0">
                          <a:solidFill>
                            <a:schemeClr val="tx1"/>
                          </a:solidFill>
                          <a:latin typeface="+mn-lt"/>
                          <a:ea typeface="+mn-ea"/>
                          <a:cs typeface="+mn-cs"/>
                        </a:rPr>
                        <a:t>10.95</a:t>
                      </a:r>
                      <a:endParaRPr lang="pl-PL" sz="2000" b="0" kern="1200" dirty="0">
                        <a:solidFill>
                          <a:schemeClr val="tx1"/>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91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bg1">
                              <a:lumMod val="65000"/>
                            </a:schemeClr>
                          </a:solidFill>
                        </a:rPr>
                        <a:t>Biological</a:t>
                      </a:r>
                      <a:r>
                        <a:rPr lang="pl-PL" sz="1800" b="0" dirty="0" err="1" smtClean="0">
                          <a:solidFill>
                            <a:schemeClr val="bg1">
                              <a:lumMod val="65000"/>
                            </a:schemeClr>
                          </a:solidFill>
                        </a:rPr>
                        <a:t>ly</a:t>
                      </a:r>
                      <a:r>
                        <a:rPr lang="pl-PL" sz="1800" b="0" dirty="0" smtClean="0">
                          <a:solidFill>
                            <a:schemeClr val="bg1">
                              <a:lumMod val="65000"/>
                            </a:schemeClr>
                          </a:solidFill>
                        </a:rPr>
                        <a:t> </a:t>
                      </a:r>
                      <a:r>
                        <a:rPr lang="pl-PL" sz="1800" b="0" dirty="0" err="1" smtClean="0">
                          <a:solidFill>
                            <a:schemeClr val="bg1">
                              <a:lumMod val="65000"/>
                            </a:schemeClr>
                          </a:solidFill>
                        </a:rPr>
                        <a:t>merely</a:t>
                      </a:r>
                      <a:endParaRPr lang="pl-PL" sz="1800" b="0" dirty="0" smtClean="0">
                        <a:solidFill>
                          <a:schemeClr val="bg1">
                            <a:lumMod val="6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bg1">
                              <a:lumMod val="65000"/>
                            </a:schemeClr>
                          </a:solidFill>
                        </a:rPr>
                        <a:t>1 006 229</a:t>
                      </a:r>
                      <a:endParaRPr lang="pl-PL" b="0" dirty="0">
                        <a:solidFill>
                          <a:schemeClr val="bg1">
                            <a:lumMod val="6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bg1">
                              <a:lumMod val="65000"/>
                            </a:schemeClr>
                          </a:solidFill>
                        </a:rPr>
                        <a:t>2.63</a:t>
                      </a:r>
                      <a:endParaRPr lang="pl-PL" b="0" dirty="0">
                        <a:solidFill>
                          <a:schemeClr val="bg1">
                            <a:lumMod val="6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2000" kern="1200" dirty="0" smtClean="0">
                          <a:solidFill>
                            <a:schemeClr val="bg1">
                              <a:lumMod val="65000"/>
                            </a:schemeClr>
                          </a:solidFill>
                          <a:latin typeface="Calibri" panose="020F0502020204030204" pitchFamily="34" charset="0"/>
                          <a:ea typeface="+mn-ea"/>
                          <a:cs typeface="+mn-cs"/>
                        </a:rPr>
                        <a:t>1 565 592        </a:t>
                      </a:r>
                      <a:r>
                        <a:rPr lang="pl-PL" sz="2000" kern="1200" baseline="0" dirty="0" smtClean="0">
                          <a:solidFill>
                            <a:schemeClr val="bg1">
                              <a:lumMod val="65000"/>
                            </a:schemeClr>
                          </a:solidFill>
                          <a:latin typeface="Calibri" panose="020F0502020204030204" pitchFamily="34" charset="0"/>
                          <a:ea typeface="+mn-ea"/>
                          <a:cs typeface="+mn-cs"/>
                        </a:rPr>
                        <a:t> </a:t>
                      </a:r>
                      <a:r>
                        <a:rPr lang="pl-PL" sz="2000" kern="1200" dirty="0" smtClean="0">
                          <a:solidFill>
                            <a:srgbClr val="6600FF"/>
                          </a:solidFill>
                          <a:latin typeface="Calibri" panose="020F0502020204030204" pitchFamily="34" charset="0"/>
                          <a:ea typeface="+mn-ea"/>
                          <a:cs typeface="+mn-cs"/>
                        </a:rPr>
                        <a:t>56%</a:t>
                      </a:r>
                      <a:endParaRPr lang="pl-PL" sz="2000" kern="1200" dirty="0">
                        <a:solidFill>
                          <a:srgbClr val="6600FF"/>
                        </a:solidFill>
                        <a:latin typeface="Calibri" panose="020F050202020403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bg1">
                              <a:lumMod val="65000"/>
                            </a:schemeClr>
                          </a:solidFill>
                        </a:rPr>
                        <a:t>4.07</a:t>
                      </a:r>
                      <a:endParaRPr lang="pl-PL" b="0" dirty="0">
                        <a:solidFill>
                          <a:schemeClr val="bg1">
                            <a:lumMod val="6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91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dirty="0" err="1" smtClean="0">
                          <a:solidFill>
                            <a:schemeClr val="tx1"/>
                          </a:solidFill>
                        </a:rPr>
                        <a:t>Legally</a:t>
                      </a:r>
                      <a:r>
                        <a:rPr lang="pl-PL" sz="1800" b="0" dirty="0" smtClean="0">
                          <a:solidFill>
                            <a:schemeClr val="tx1"/>
                          </a:solidFill>
                        </a:rPr>
                        <a:t> and </a:t>
                      </a:r>
                      <a:r>
                        <a:rPr lang="pl-PL" sz="1800" b="0" dirty="0" err="1" smtClean="0">
                          <a:solidFill>
                            <a:schemeClr val="tx1"/>
                          </a:solidFill>
                        </a:rPr>
                        <a:t>Biologically</a:t>
                      </a:r>
                      <a:endParaRPr lang="pl-PL" sz="18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tx1"/>
                          </a:solidFill>
                        </a:rPr>
                        <a:t>2 825 117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tx1"/>
                          </a:solidFill>
                        </a:rPr>
                        <a:t>7.39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kern="1200" smtClean="0">
                          <a:solidFill>
                            <a:srgbClr val="000000"/>
                          </a:solidFill>
                          <a:latin typeface="Calibri" panose="020F0502020204030204" pitchFamily="34" charset="0"/>
                          <a:ea typeface="+mn-ea"/>
                          <a:cs typeface="+mn-cs"/>
                        </a:rPr>
                        <a:t> 2 652 006          </a:t>
                      </a:r>
                      <a:r>
                        <a:rPr lang="pl-PL" sz="2000" kern="1200" smtClean="0">
                          <a:solidFill>
                            <a:srgbClr val="FF0000"/>
                          </a:solidFill>
                          <a:latin typeface="Calibri" panose="020F0502020204030204" pitchFamily="34" charset="0"/>
                          <a:ea typeface="+mn-ea"/>
                          <a:cs typeface="+mn-cs"/>
                        </a:rPr>
                        <a:t>6%</a:t>
                      </a:r>
                      <a:endParaRPr lang="pl-PL" sz="2000" kern="1200" dirty="0" smtClean="0">
                        <a:solidFill>
                          <a:srgbClr val="FF0000"/>
                        </a:solidFill>
                        <a:latin typeface="Calibri" panose="020F050202020403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l-PL" b="0" dirty="0" smtClean="0">
                          <a:solidFill>
                            <a:schemeClr val="tx1"/>
                          </a:solidFill>
                        </a:rPr>
                        <a:t>6.89</a:t>
                      </a:r>
                      <a:endParaRPr lang="pl-PL"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2" name="Prostokąt 1"/>
          <p:cNvSpPr/>
          <p:nvPr/>
        </p:nvSpPr>
        <p:spPr>
          <a:xfrm>
            <a:off x="5447928" y="6423267"/>
            <a:ext cx="237566" cy="369332"/>
          </a:xfrm>
          <a:prstGeom prst="rect">
            <a:avLst/>
          </a:prstGeom>
        </p:spPr>
        <p:txBody>
          <a:bodyPr wrap="none">
            <a:spAutoFit/>
          </a:bodyPr>
          <a:lstStyle/>
          <a:p>
            <a:r>
              <a:rPr lang="pl-PL" dirty="0" smtClean="0"/>
              <a:t> </a:t>
            </a:r>
            <a:endParaRPr lang="pl-PL" dirty="0"/>
          </a:p>
        </p:txBody>
      </p:sp>
      <p:sp>
        <p:nvSpPr>
          <p:cNvPr id="11" name="Strzałka w dół 10"/>
          <p:cNvSpPr/>
          <p:nvPr/>
        </p:nvSpPr>
        <p:spPr>
          <a:xfrm>
            <a:off x="8671847" y="4206788"/>
            <a:ext cx="144016"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Strzałka w dół 12"/>
          <p:cNvSpPr/>
          <p:nvPr/>
        </p:nvSpPr>
        <p:spPr>
          <a:xfrm>
            <a:off x="8671847" y="4593568"/>
            <a:ext cx="144016"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trzałka w dół 13"/>
          <p:cNvSpPr/>
          <p:nvPr/>
        </p:nvSpPr>
        <p:spPr>
          <a:xfrm>
            <a:off x="8671847" y="4966048"/>
            <a:ext cx="144016"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p:cNvSpPr/>
          <p:nvPr/>
        </p:nvSpPr>
        <p:spPr>
          <a:xfrm>
            <a:off x="8688288" y="6180766"/>
            <a:ext cx="144016"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Strzałka w dół 16"/>
          <p:cNvSpPr/>
          <p:nvPr/>
        </p:nvSpPr>
        <p:spPr>
          <a:xfrm flipV="1">
            <a:off x="8688288" y="5338528"/>
            <a:ext cx="127575" cy="222674"/>
          </a:xfrm>
          <a:prstGeom prst="downArrow">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Strzałka w dół 17"/>
          <p:cNvSpPr/>
          <p:nvPr/>
        </p:nvSpPr>
        <p:spPr>
          <a:xfrm flipV="1">
            <a:off x="8696508" y="5759647"/>
            <a:ext cx="127575" cy="222674"/>
          </a:xfrm>
          <a:prstGeom prst="downArrow">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163803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buNone/>
            </a:pPr>
            <a:r>
              <a:rPr lang="en-GB" dirty="0"/>
              <a:t>Disability - comparison and information scope</a:t>
            </a:r>
            <a:r>
              <a:rPr lang="pl-PL" dirty="0"/>
              <a:t>, </a:t>
            </a:r>
            <a:r>
              <a:rPr lang="pl-PL" dirty="0" smtClean="0"/>
              <a:t>2011 </a:t>
            </a:r>
            <a:r>
              <a:rPr lang="pl-PL" dirty="0" err="1" smtClean="0"/>
              <a:t>census</a:t>
            </a:r>
            <a:endParaRPr lang="en-GB" altLang="pl-PL" b="1" dirty="0">
              <a:solidFill>
                <a:srgbClr val="003300"/>
              </a:solidFill>
            </a:endParaRPr>
          </a:p>
        </p:txBody>
      </p:sp>
      <p:graphicFrame>
        <p:nvGraphicFramePr>
          <p:cNvPr id="7" name="Wykres 6"/>
          <p:cNvGraphicFramePr>
            <a:graphicFrameLocks noGrp="1"/>
          </p:cNvGraphicFramePr>
          <p:nvPr>
            <p:extLst>
              <p:ext uri="{D42A27DB-BD31-4B8C-83A1-F6EECF244321}">
                <p14:modId xmlns:p14="http://schemas.microsoft.com/office/powerpoint/2010/main" val="1315339043"/>
              </p:ext>
            </p:extLst>
          </p:nvPr>
        </p:nvGraphicFramePr>
        <p:xfrm>
          <a:off x="6312024" y="985955"/>
          <a:ext cx="5464062"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Wykres 7"/>
          <p:cNvGraphicFramePr>
            <a:graphicFrameLocks noGrp="1"/>
          </p:cNvGraphicFramePr>
          <p:nvPr>
            <p:extLst>
              <p:ext uri="{D42A27DB-BD31-4B8C-83A1-F6EECF244321}">
                <p14:modId xmlns:p14="http://schemas.microsoft.com/office/powerpoint/2010/main" val="1998216884"/>
              </p:ext>
            </p:extLst>
          </p:nvPr>
        </p:nvGraphicFramePr>
        <p:xfrm>
          <a:off x="6291282" y="3938283"/>
          <a:ext cx="5464062" cy="30911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Wykres 9"/>
          <p:cNvGraphicFramePr>
            <a:graphicFrameLocks noGrp="1"/>
          </p:cNvGraphicFramePr>
          <p:nvPr>
            <p:extLst>
              <p:ext uri="{D42A27DB-BD31-4B8C-83A1-F6EECF244321}">
                <p14:modId xmlns:p14="http://schemas.microsoft.com/office/powerpoint/2010/main" val="2087072483"/>
              </p:ext>
            </p:extLst>
          </p:nvPr>
        </p:nvGraphicFramePr>
        <p:xfrm>
          <a:off x="407368" y="990728"/>
          <a:ext cx="5472608" cy="2971850"/>
        </p:xfrm>
        <a:graphic>
          <a:graphicData uri="http://schemas.openxmlformats.org/drawingml/2006/chart">
            <c:chart xmlns:c="http://schemas.openxmlformats.org/drawingml/2006/chart" xmlns:r="http://schemas.openxmlformats.org/officeDocument/2006/relationships" r:id="rId4"/>
          </a:graphicData>
        </a:graphic>
      </p:graphicFrame>
      <p:sp>
        <p:nvSpPr>
          <p:cNvPr id="2" name="pole tekstowe 1"/>
          <p:cNvSpPr txBox="1"/>
          <p:nvPr/>
        </p:nvSpPr>
        <p:spPr>
          <a:xfrm>
            <a:off x="2441594" y="764704"/>
            <a:ext cx="1404156" cy="369332"/>
          </a:xfrm>
          <a:prstGeom prst="rect">
            <a:avLst/>
          </a:prstGeom>
          <a:noFill/>
        </p:spPr>
        <p:txBody>
          <a:bodyPr wrap="square" rtlCol="0">
            <a:spAutoFit/>
          </a:bodyPr>
          <a:lstStyle/>
          <a:p>
            <a:r>
              <a:rPr lang="pl-PL" b="1" dirty="0" smtClean="0">
                <a:solidFill>
                  <a:srgbClr val="0000CC"/>
                </a:solidFill>
              </a:rPr>
              <a:t>2002 </a:t>
            </a:r>
            <a:r>
              <a:rPr lang="pl-PL" b="1" dirty="0" err="1" smtClean="0">
                <a:solidFill>
                  <a:srgbClr val="0000CC"/>
                </a:solidFill>
              </a:rPr>
              <a:t>Census</a:t>
            </a:r>
            <a:endParaRPr lang="pl-PL" b="1" dirty="0">
              <a:solidFill>
                <a:srgbClr val="0000CC"/>
              </a:solidFill>
            </a:endParaRPr>
          </a:p>
        </p:txBody>
      </p:sp>
      <p:sp>
        <p:nvSpPr>
          <p:cNvPr id="11" name="pole tekstowe 10"/>
          <p:cNvSpPr txBox="1"/>
          <p:nvPr/>
        </p:nvSpPr>
        <p:spPr>
          <a:xfrm>
            <a:off x="8341977" y="798785"/>
            <a:ext cx="1404156" cy="369332"/>
          </a:xfrm>
          <a:prstGeom prst="rect">
            <a:avLst/>
          </a:prstGeom>
          <a:noFill/>
        </p:spPr>
        <p:txBody>
          <a:bodyPr wrap="square" rtlCol="0">
            <a:spAutoFit/>
          </a:bodyPr>
          <a:lstStyle/>
          <a:p>
            <a:r>
              <a:rPr lang="pl-PL" b="1" dirty="0" smtClean="0">
                <a:solidFill>
                  <a:srgbClr val="0000CC"/>
                </a:solidFill>
              </a:rPr>
              <a:t>2011 </a:t>
            </a:r>
            <a:r>
              <a:rPr lang="pl-PL" b="1" dirty="0" err="1" smtClean="0">
                <a:solidFill>
                  <a:srgbClr val="0000CC"/>
                </a:solidFill>
              </a:rPr>
              <a:t>Census</a:t>
            </a:r>
            <a:endParaRPr lang="pl-PL" b="1" dirty="0">
              <a:solidFill>
                <a:srgbClr val="0000CC"/>
              </a:solidFill>
            </a:endParaRPr>
          </a:p>
        </p:txBody>
      </p:sp>
      <p:graphicFrame>
        <p:nvGraphicFramePr>
          <p:cNvPr id="12" name="Wykres 11"/>
          <p:cNvGraphicFramePr>
            <a:graphicFrameLocks noGrp="1"/>
          </p:cNvGraphicFramePr>
          <p:nvPr>
            <p:extLst>
              <p:ext uri="{D42A27DB-BD31-4B8C-83A1-F6EECF244321}">
                <p14:modId xmlns:p14="http://schemas.microsoft.com/office/powerpoint/2010/main" val="3691343945"/>
              </p:ext>
            </p:extLst>
          </p:nvPr>
        </p:nvGraphicFramePr>
        <p:xfrm>
          <a:off x="407368" y="3717032"/>
          <a:ext cx="5480797" cy="31678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09662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spcBef>
                <a:spcPts val="300"/>
              </a:spcBef>
              <a:buNone/>
            </a:pPr>
            <a:r>
              <a:rPr lang="en-GB" dirty="0" smtClean="0"/>
              <a:t>Compliance  of data on disability from different sources</a:t>
            </a:r>
            <a:endParaRPr lang="en-GB" dirty="0"/>
          </a:p>
        </p:txBody>
      </p:sp>
      <p:graphicFrame>
        <p:nvGraphicFramePr>
          <p:cNvPr id="3" name="Tabela 2"/>
          <p:cNvGraphicFramePr>
            <a:graphicFrameLocks noGrp="1"/>
          </p:cNvGraphicFramePr>
          <p:nvPr>
            <p:extLst>
              <p:ext uri="{D42A27DB-BD31-4B8C-83A1-F6EECF244321}">
                <p14:modId xmlns:p14="http://schemas.microsoft.com/office/powerpoint/2010/main" val="1181275880"/>
              </p:ext>
            </p:extLst>
          </p:nvPr>
        </p:nvGraphicFramePr>
        <p:xfrm>
          <a:off x="9552384" y="2708919"/>
          <a:ext cx="2232248" cy="2959003"/>
        </p:xfrm>
        <a:graphic>
          <a:graphicData uri="http://schemas.openxmlformats.org/drawingml/2006/table">
            <a:tbl>
              <a:tblPr>
                <a:tableStyleId>{5C22544A-7EE6-4342-B048-85BDC9FD1C3A}</a:tableStyleId>
              </a:tblPr>
              <a:tblGrid>
                <a:gridCol w="1308559">
                  <a:extLst>
                    <a:ext uri="{9D8B030D-6E8A-4147-A177-3AD203B41FA5}">
                      <a16:colId xmlns:a16="http://schemas.microsoft.com/office/drawing/2014/main" val="2193245041"/>
                    </a:ext>
                  </a:extLst>
                </a:gridCol>
                <a:gridCol w="923689">
                  <a:extLst>
                    <a:ext uri="{9D8B030D-6E8A-4147-A177-3AD203B41FA5}">
                      <a16:colId xmlns:a16="http://schemas.microsoft.com/office/drawing/2014/main" val="1972249347"/>
                    </a:ext>
                  </a:extLst>
                </a:gridCol>
              </a:tblGrid>
              <a:tr h="580023">
                <a:tc gridSpan="2">
                  <a:txBody>
                    <a:bodyPr/>
                    <a:lstStyle/>
                    <a:p>
                      <a:pPr algn="ctr" fontAlgn="b"/>
                      <a:r>
                        <a:rPr lang="pl-PL" sz="1800" b="0" dirty="0" err="1" smtClean="0">
                          <a:solidFill>
                            <a:schemeClr val="tx1"/>
                          </a:solidFill>
                          <a:latin typeface="+mn-lt"/>
                        </a:rPr>
                        <a:t>Legally</a:t>
                      </a:r>
                      <a:r>
                        <a:rPr lang="pl-PL" sz="1800" b="0" dirty="0" smtClean="0">
                          <a:solidFill>
                            <a:schemeClr val="tx1"/>
                          </a:solidFill>
                          <a:latin typeface="+mn-lt"/>
                        </a:rPr>
                        <a:t> </a:t>
                      </a:r>
                      <a:r>
                        <a:rPr lang="pl-PL" sz="1800" b="0" dirty="0" err="1" smtClean="0">
                          <a:solidFill>
                            <a:schemeClr val="tx1"/>
                          </a:solidFill>
                          <a:latin typeface="+mn-lt"/>
                        </a:rPr>
                        <a:t>disabled</a:t>
                      </a:r>
                      <a:r>
                        <a:rPr lang="pl-PL" sz="1800" b="0" dirty="0" smtClean="0">
                          <a:solidFill>
                            <a:schemeClr val="tx1"/>
                          </a:solidFill>
                          <a:latin typeface="+mn-lt"/>
                        </a:rPr>
                        <a:t> </a:t>
                      </a:r>
                      <a:r>
                        <a:rPr lang="pl-PL" sz="1800" b="0" dirty="0" err="1" smtClean="0">
                          <a:solidFill>
                            <a:schemeClr val="tx1"/>
                          </a:solidFill>
                          <a:latin typeface="+mn-lt"/>
                        </a:rPr>
                        <a:t>population</a:t>
                      </a:r>
                      <a:r>
                        <a:rPr lang="pl-PL" sz="1800" b="0" dirty="0" smtClean="0">
                          <a:solidFill>
                            <a:schemeClr val="tx1"/>
                          </a:solidFill>
                          <a:latin typeface="+mn-lt"/>
                        </a:rPr>
                        <a:t> in Poland</a:t>
                      </a:r>
                      <a:endParaRPr lang="pl-PL" sz="1800" b="0" i="0" u="none" strike="noStrike" dirty="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endParaRPr lang="pl-PL"/>
                    </a:p>
                  </a:txBody>
                  <a:tcPr/>
                </a:tc>
                <a:extLst>
                  <a:ext uri="{0D108BD9-81ED-4DB2-BD59-A6C34878D82A}">
                    <a16:rowId xmlns:a16="http://schemas.microsoft.com/office/drawing/2014/main" val="1731830619"/>
                  </a:ext>
                </a:extLst>
              </a:tr>
              <a:tr h="594745">
                <a:tc>
                  <a:txBody>
                    <a:bodyPr/>
                    <a:lstStyle/>
                    <a:p>
                      <a:pPr algn="l" fontAlgn="b"/>
                      <a:r>
                        <a:rPr lang="pl-PL" sz="1800" b="0" i="0" u="none" strike="noStrike" dirty="0" smtClean="0">
                          <a:solidFill>
                            <a:schemeClr val="tx1"/>
                          </a:solidFill>
                          <a:effectLst/>
                          <a:latin typeface="+mn-lt"/>
                        </a:rPr>
                        <a:t> </a:t>
                      </a:r>
                      <a:r>
                        <a:rPr lang="pl-PL" sz="1800" b="0" i="0" u="none" strike="noStrike" dirty="0" err="1" smtClean="0">
                          <a:solidFill>
                            <a:schemeClr val="tx1"/>
                          </a:solidFill>
                          <a:effectLst/>
                          <a:latin typeface="+mn-lt"/>
                        </a:rPr>
                        <a:t>Census</a:t>
                      </a:r>
                      <a:r>
                        <a:rPr lang="pl-PL" sz="1800" b="0" i="0" u="none" strike="noStrike" dirty="0" smtClean="0">
                          <a:solidFill>
                            <a:schemeClr val="tx1"/>
                          </a:solidFill>
                          <a:effectLst/>
                          <a:latin typeface="+mn-lt"/>
                        </a:rPr>
                        <a:t> 2011</a:t>
                      </a:r>
                      <a:endParaRPr lang="pl-PL" sz="1800" b="0" i="0" u="none" strike="noStrike" dirty="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1800" b="0" u="none" strike="noStrike" dirty="0" smtClean="0">
                          <a:solidFill>
                            <a:schemeClr val="tx1"/>
                          </a:solidFill>
                          <a:effectLst/>
                          <a:latin typeface="+mn-lt"/>
                        </a:rPr>
                        <a:t>3131.0</a:t>
                      </a:r>
                      <a:endParaRPr lang="pl-PL" sz="1800" b="0" i="0" u="none" strike="noStrike" dirty="0" smtClean="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18379232"/>
                  </a:ext>
                </a:extLst>
              </a:tr>
              <a:tr h="594745">
                <a:tc>
                  <a:txBody>
                    <a:bodyPr/>
                    <a:lstStyle/>
                    <a:p>
                      <a:pPr algn="l" fontAlgn="b"/>
                      <a:r>
                        <a:rPr lang="pl-PL" sz="1800" b="0" i="0" u="none" strike="noStrike" dirty="0" smtClean="0">
                          <a:solidFill>
                            <a:schemeClr val="tx1"/>
                          </a:solidFill>
                          <a:effectLst/>
                          <a:latin typeface="+mn-lt"/>
                        </a:rPr>
                        <a:t> LF 2009</a:t>
                      </a:r>
                      <a:endParaRPr lang="pl-PL" sz="1800" b="0" i="0" u="none" strike="noStrike" dirty="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1800" b="0" u="none" strike="noStrike" dirty="0" smtClean="0">
                          <a:solidFill>
                            <a:schemeClr val="tx1"/>
                          </a:solidFill>
                          <a:effectLst/>
                          <a:latin typeface="+mn-lt"/>
                        </a:rPr>
                        <a:t>3341.3</a:t>
                      </a:r>
                      <a:endParaRPr lang="pl-PL" sz="1800" b="0" i="0" u="none" strike="noStrike" dirty="0" smtClean="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88508490"/>
                  </a:ext>
                </a:extLst>
              </a:tr>
              <a:tr h="594745">
                <a:tc>
                  <a:txBody>
                    <a:bodyPr/>
                    <a:lstStyle/>
                    <a:p>
                      <a:pPr algn="l" fontAlgn="b"/>
                      <a:r>
                        <a:rPr lang="pl-PL" sz="1800" b="0" i="0" u="none" strike="noStrike" dirty="0" smtClean="0">
                          <a:solidFill>
                            <a:schemeClr val="tx1"/>
                          </a:solidFill>
                          <a:effectLst/>
                          <a:latin typeface="+mn-lt"/>
                        </a:rPr>
                        <a:t> LF 2011</a:t>
                      </a:r>
                      <a:endParaRPr lang="pl-PL" sz="1800" b="0" i="0" u="none" strike="noStrike" dirty="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1800" b="0" u="none" strike="noStrike" dirty="0" smtClean="0">
                          <a:solidFill>
                            <a:schemeClr val="tx1"/>
                          </a:solidFill>
                          <a:effectLst/>
                          <a:latin typeface="+mn-lt"/>
                        </a:rPr>
                        <a:t>3505.5</a:t>
                      </a:r>
                      <a:endParaRPr lang="pl-PL" sz="1800" b="0" i="0" u="none" strike="noStrike" dirty="0" smtClean="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353553"/>
                  </a:ext>
                </a:extLst>
              </a:tr>
              <a:tr h="594745">
                <a:tc>
                  <a:txBody>
                    <a:bodyPr/>
                    <a:lstStyle/>
                    <a:p>
                      <a:pPr algn="l" fontAlgn="b"/>
                      <a:r>
                        <a:rPr lang="pl-PL" sz="1800" b="0" i="0" u="none" strike="noStrike" dirty="0" smtClean="0">
                          <a:solidFill>
                            <a:schemeClr val="tx1"/>
                          </a:solidFill>
                          <a:effectLst/>
                          <a:latin typeface="+mn-lt"/>
                        </a:rPr>
                        <a:t> EHIS 2009</a:t>
                      </a:r>
                      <a:endParaRPr lang="pl-PL" sz="1800" b="0" i="0" u="none" strike="noStrike" dirty="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pl-PL" sz="1800" b="0" u="none" strike="noStrike" dirty="0" smtClean="0">
                          <a:solidFill>
                            <a:schemeClr val="tx1"/>
                          </a:solidFill>
                          <a:effectLst/>
                          <a:latin typeface="+mn-lt"/>
                        </a:rPr>
                        <a:t>3801.5</a:t>
                      </a:r>
                      <a:endParaRPr lang="pl-PL" sz="1800" b="0" i="0" u="none" strike="noStrike" dirty="0" smtClean="0">
                        <a:solidFill>
                          <a:schemeClr val="tx1"/>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54199918"/>
                  </a:ext>
                </a:extLst>
              </a:tr>
            </a:tbl>
          </a:graphicData>
        </a:graphic>
      </p:graphicFrame>
      <p:graphicFrame>
        <p:nvGraphicFramePr>
          <p:cNvPr id="7" name="Wykres 6"/>
          <p:cNvGraphicFramePr>
            <a:graphicFrameLocks noGrp="1"/>
          </p:cNvGraphicFramePr>
          <p:nvPr>
            <p:extLst>
              <p:ext uri="{D42A27DB-BD31-4B8C-83A1-F6EECF244321}">
                <p14:modId xmlns:p14="http://schemas.microsoft.com/office/powerpoint/2010/main" val="2324309244"/>
              </p:ext>
            </p:extLst>
          </p:nvPr>
        </p:nvGraphicFramePr>
        <p:xfrm>
          <a:off x="263352" y="836687"/>
          <a:ext cx="9042682" cy="4831235"/>
        </p:xfrm>
        <a:graphic>
          <a:graphicData uri="http://schemas.openxmlformats.org/drawingml/2006/chart">
            <c:chart xmlns:c="http://schemas.openxmlformats.org/drawingml/2006/chart" xmlns:r="http://schemas.openxmlformats.org/officeDocument/2006/relationships" r:id="rId2"/>
          </a:graphicData>
        </a:graphic>
      </p:graphicFrame>
      <p:sp>
        <p:nvSpPr>
          <p:cNvPr id="8" name="pole tekstowe 7"/>
          <p:cNvSpPr txBox="1"/>
          <p:nvPr/>
        </p:nvSpPr>
        <p:spPr>
          <a:xfrm>
            <a:off x="479376" y="5719681"/>
            <a:ext cx="11449272" cy="830997"/>
          </a:xfrm>
          <a:prstGeom prst="rect">
            <a:avLst/>
          </a:prstGeom>
          <a:noFill/>
        </p:spPr>
        <p:txBody>
          <a:bodyPr wrap="square" rtlCol="0">
            <a:spAutoFit/>
          </a:bodyPr>
          <a:lstStyle/>
          <a:p>
            <a:r>
              <a:rPr lang="en-GB" sz="1600" dirty="0" smtClean="0">
                <a:solidFill>
                  <a:srgbClr val="6600FF"/>
                </a:solidFill>
              </a:rPr>
              <a:t>Unfortunately, possibilities to verify compliance of data on disability from different sources </a:t>
            </a:r>
            <a:r>
              <a:rPr lang="pl-PL" sz="1600" dirty="0" err="1" smtClean="0">
                <a:solidFill>
                  <a:srgbClr val="6600FF"/>
                </a:solidFill>
              </a:rPr>
              <a:t>are</a:t>
            </a:r>
            <a:r>
              <a:rPr lang="en-GB" sz="1600" dirty="0" smtClean="0">
                <a:solidFill>
                  <a:srgbClr val="6600FF"/>
                </a:solidFill>
              </a:rPr>
              <a:t> limited.</a:t>
            </a:r>
          </a:p>
          <a:p>
            <a:r>
              <a:rPr lang="en-GB" sz="1600" dirty="0" smtClean="0">
                <a:solidFill>
                  <a:srgbClr val="6600FF"/>
                </a:solidFill>
              </a:rPr>
              <a:t>Each data source use different definitions and classifications</a:t>
            </a:r>
          </a:p>
          <a:p>
            <a:r>
              <a:rPr lang="en-GB" sz="1600" dirty="0" smtClean="0">
                <a:solidFill>
                  <a:srgbClr val="6600FF"/>
                </a:solidFill>
              </a:rPr>
              <a:t>For 2011, basically there is no comparable information on the number of disabled persons for any of the categories: biological and legal.</a:t>
            </a:r>
            <a:endParaRPr lang="en-GB" sz="1600" dirty="0" smtClean="0">
              <a:solidFill>
                <a:srgbClr val="6600FF"/>
              </a:solidFill>
            </a:endParaRPr>
          </a:p>
        </p:txBody>
      </p:sp>
    </p:spTree>
    <p:extLst>
      <p:ext uri="{BB962C8B-B14F-4D97-AF65-F5344CB8AC3E}">
        <p14:creationId xmlns:p14="http://schemas.microsoft.com/office/powerpoint/2010/main" val="1148199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781820"/>
            <a:ext cx="1072919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eaLnBrk="1" hangingPunct="1">
              <a:spcBef>
                <a:spcPts val="300"/>
              </a:spcBef>
              <a:buNone/>
            </a:pPr>
            <a:r>
              <a:rPr lang="en-GB" altLang="pl-PL" sz="2000" dirty="0" smtClean="0">
                <a:solidFill>
                  <a:srgbClr val="0000CC"/>
                </a:solidFill>
                <a:latin typeface="+mn-lt"/>
              </a:rPr>
              <a:t>In order to conduct the analysis of economic activity of disabled a two-fold approach was applied:</a:t>
            </a:r>
          </a:p>
          <a:p>
            <a:pPr marL="0" indent="0" eaLnBrk="1" hangingPunct="1">
              <a:spcBef>
                <a:spcPts val="300"/>
              </a:spcBef>
              <a:buNone/>
            </a:pPr>
            <a:endParaRPr lang="en-GB" altLang="pl-PL" sz="1050" dirty="0" smtClean="0">
              <a:solidFill>
                <a:srgbClr val="0000CC"/>
              </a:solidFill>
              <a:latin typeface="+mn-lt"/>
            </a:endParaRPr>
          </a:p>
          <a:p>
            <a:pPr eaLnBrk="1" hangingPunct="1">
              <a:spcBef>
                <a:spcPts val="300"/>
              </a:spcBef>
              <a:buFontTx/>
              <a:buAutoNum type="arabicPeriod"/>
            </a:pPr>
            <a:r>
              <a:rPr lang="en-GB" altLang="pl-PL" sz="2000" dirty="0" smtClean="0">
                <a:solidFill>
                  <a:srgbClr val="0000CC"/>
                </a:solidFill>
                <a:latin typeface="+mn-lt"/>
              </a:rPr>
              <a:t>Aimed at assessment of quality of 2011 census data on disability</a:t>
            </a:r>
          </a:p>
          <a:p>
            <a:pPr lvl="1">
              <a:buFont typeface="Wingdings" panose="05000000000000000000" pitchFamily="2" charset="2"/>
              <a:buChar char="§"/>
            </a:pPr>
            <a:r>
              <a:rPr lang="en-GB" altLang="pl-PL" sz="1600" dirty="0" smtClean="0">
                <a:latin typeface="+mn-lt"/>
              </a:rPr>
              <a:t>Use of demographic projection methodology for different categories of disabled according to 2002 census, to analyse the change after 9 years</a:t>
            </a:r>
          </a:p>
          <a:p>
            <a:pPr lvl="1">
              <a:buFont typeface="Wingdings" panose="05000000000000000000" pitchFamily="2" charset="2"/>
              <a:buChar char="§"/>
            </a:pPr>
            <a:r>
              <a:rPr lang="en-GB" altLang="pl-PL" sz="1600" dirty="0" smtClean="0">
                <a:latin typeface="+mn-lt"/>
              </a:rPr>
              <a:t>The procedure was applied under severe assumptions</a:t>
            </a:r>
            <a:r>
              <a:rPr lang="en-GB" altLang="pl-PL" sz="1400" dirty="0" smtClean="0">
                <a:latin typeface="+mn-lt"/>
              </a:rPr>
              <a:t/>
            </a:r>
            <a:br>
              <a:rPr lang="en-GB" altLang="pl-PL" sz="1400" dirty="0" smtClean="0">
                <a:latin typeface="+mn-lt"/>
              </a:rPr>
            </a:br>
            <a:r>
              <a:rPr lang="en-GB" sz="1200" dirty="0" smtClean="0">
                <a:latin typeface="+mn-lt"/>
              </a:rPr>
              <a:t>We applied the order of the extinction of the full life table for the total population (with and without disabilities) of a given age and sex.</a:t>
            </a:r>
            <a:br>
              <a:rPr lang="en-GB" sz="1200" dirty="0" smtClean="0">
                <a:latin typeface="+mn-lt"/>
              </a:rPr>
            </a:br>
            <a:r>
              <a:rPr lang="en-GB" sz="1200" dirty="0" smtClean="0">
                <a:latin typeface="+mn-lt"/>
              </a:rPr>
              <a:t>It was assumed that lower probability of death for the total population than for the population with biological disabilities, is compensated by the biological disability acquired as a result of different kinds of injury and accidents in the period between censuses.</a:t>
            </a:r>
            <a:br>
              <a:rPr lang="en-GB" sz="1200" dirty="0" smtClean="0">
                <a:latin typeface="+mn-lt"/>
              </a:rPr>
            </a:br>
            <a:r>
              <a:rPr lang="en-GB" sz="1200" dirty="0" smtClean="0">
                <a:latin typeface="+mn-lt"/>
              </a:rPr>
              <a:t>This assumption has not been verified and is controversial, but no information on the death rate of people with disabilities prevents a different approach.</a:t>
            </a:r>
            <a:br>
              <a:rPr lang="en-GB" sz="1200" dirty="0" smtClean="0">
                <a:latin typeface="+mn-lt"/>
              </a:rPr>
            </a:br>
            <a:r>
              <a:rPr lang="en-GB" sz="1200" dirty="0" smtClean="0">
                <a:latin typeface="+mn-lt"/>
              </a:rPr>
              <a:t>Also, estimates of disability as a consequence of accidents are difficult because of the lack of relevant information.</a:t>
            </a:r>
          </a:p>
          <a:p>
            <a:pPr lvl="1" eaLnBrk="1" hangingPunct="1">
              <a:spcBef>
                <a:spcPts val="300"/>
              </a:spcBef>
              <a:buFont typeface="Wingdings" panose="05000000000000000000" pitchFamily="2" charset="2"/>
              <a:buChar char="§"/>
            </a:pPr>
            <a:r>
              <a:rPr lang="en-GB" altLang="pl-PL" sz="1600" dirty="0" smtClean="0">
                <a:latin typeface="+mn-lt"/>
              </a:rPr>
              <a:t>The results show:</a:t>
            </a:r>
          </a:p>
          <a:p>
            <a:pPr lvl="2" eaLnBrk="1" hangingPunct="1">
              <a:spcBef>
                <a:spcPts val="300"/>
              </a:spcBef>
              <a:buFont typeface="Wingdings" panose="05000000000000000000" pitchFamily="2" charset="2"/>
              <a:buChar char="§"/>
            </a:pPr>
            <a:r>
              <a:rPr lang="en-GB" altLang="pl-PL" sz="1400" dirty="0" smtClean="0">
                <a:latin typeface="+mn-lt"/>
              </a:rPr>
              <a:t>the impact of introducing new law  - the decline in the number of legally disabled</a:t>
            </a:r>
          </a:p>
          <a:p>
            <a:pPr lvl="2" eaLnBrk="1" hangingPunct="1">
              <a:spcBef>
                <a:spcPts val="300"/>
              </a:spcBef>
              <a:buFont typeface="Wingdings" panose="05000000000000000000" pitchFamily="2" charset="2"/>
              <a:buChar char="§"/>
            </a:pPr>
            <a:r>
              <a:rPr lang="en-GB" sz="1400" dirty="0" smtClean="0">
                <a:latin typeface="+mn-lt"/>
              </a:rPr>
              <a:t>the scale of growth of disability as a result of disease and accidents</a:t>
            </a:r>
            <a:endParaRPr lang="en-GB" altLang="pl-PL" sz="1400" dirty="0" smtClean="0">
              <a:latin typeface="+mn-lt"/>
            </a:endParaRPr>
          </a:p>
          <a:p>
            <a:pPr marL="457200" indent="-457200" eaLnBrk="1" hangingPunct="1">
              <a:spcBef>
                <a:spcPts val="300"/>
              </a:spcBef>
              <a:buAutoNum type="arabicPeriod" startAt="2"/>
            </a:pPr>
            <a:r>
              <a:rPr lang="en-GB" altLang="pl-PL" sz="2000" dirty="0" smtClean="0">
                <a:solidFill>
                  <a:srgbClr val="0000CC"/>
                </a:solidFill>
                <a:latin typeface="+mn-lt"/>
              </a:rPr>
              <a:t>Aimed at assessing a pattern of economic activity of disabled </a:t>
            </a:r>
          </a:p>
          <a:p>
            <a:pPr lvl="1">
              <a:buFont typeface="Wingdings" panose="05000000000000000000" pitchFamily="2" charset="2"/>
              <a:buChar char="§"/>
            </a:pPr>
            <a:r>
              <a:rPr lang="en-GB" altLang="pl-PL" sz="1600" dirty="0" smtClean="0">
                <a:latin typeface="+mn-lt"/>
              </a:rPr>
              <a:t>Use of 2002 census data in order to:</a:t>
            </a:r>
          </a:p>
          <a:p>
            <a:pPr lvl="2">
              <a:buFont typeface="Wingdings" panose="05000000000000000000" pitchFamily="2" charset="2"/>
              <a:buChar char="§"/>
            </a:pPr>
            <a:r>
              <a:rPr lang="en-GB" altLang="pl-PL" sz="1400" dirty="0" smtClean="0">
                <a:latin typeface="+mn-lt"/>
              </a:rPr>
              <a:t>assess a pattern of economic activity of disabled</a:t>
            </a:r>
          </a:p>
          <a:p>
            <a:pPr lvl="2">
              <a:buFont typeface="Wingdings" panose="05000000000000000000" pitchFamily="2" charset="2"/>
              <a:buChar char="§"/>
            </a:pPr>
            <a:r>
              <a:rPr lang="en-GB" altLang="pl-PL" sz="1400" dirty="0" smtClean="0">
                <a:latin typeface="+mn-lt"/>
              </a:rPr>
              <a:t>estimate the gap between economic activity of people with and without disability</a:t>
            </a:r>
          </a:p>
          <a:p>
            <a:pPr lvl="1">
              <a:buFont typeface="Wingdings" panose="05000000000000000000" pitchFamily="2" charset="2"/>
              <a:buChar char="§"/>
            </a:pPr>
            <a:r>
              <a:rPr lang="en-GB" altLang="pl-PL" sz="1600" dirty="0" smtClean="0">
                <a:latin typeface="+mn-lt"/>
              </a:rPr>
              <a:t>Use LFS data for the comparison of :</a:t>
            </a:r>
          </a:p>
          <a:p>
            <a:pPr lvl="2">
              <a:buFont typeface="Wingdings" panose="05000000000000000000" pitchFamily="2" charset="2"/>
              <a:buChar char="§"/>
            </a:pPr>
            <a:r>
              <a:rPr lang="en-GB" altLang="pl-PL" sz="1400" dirty="0" smtClean="0">
                <a:latin typeface="+mn-lt"/>
              </a:rPr>
              <a:t>the pattern of economic activity of disabled estimated upon the 2002 census data</a:t>
            </a:r>
          </a:p>
          <a:p>
            <a:pPr lvl="2">
              <a:buFont typeface="Wingdings" panose="05000000000000000000" pitchFamily="2" charset="2"/>
              <a:buChar char="§"/>
            </a:pPr>
            <a:r>
              <a:rPr lang="en-GB" altLang="pl-PL" sz="1400" dirty="0" smtClean="0">
                <a:latin typeface="+mn-lt"/>
              </a:rPr>
              <a:t>the gap between economic activity of people with and without disability</a:t>
            </a:r>
          </a:p>
          <a:p>
            <a:pPr lvl="2">
              <a:buFont typeface="Wingdings" panose="05000000000000000000" pitchFamily="2" charset="2"/>
              <a:buChar char="§"/>
            </a:pPr>
            <a:r>
              <a:rPr lang="en-GB" altLang="pl-PL" sz="1400" dirty="0" smtClean="0">
                <a:latin typeface="+mn-lt"/>
              </a:rPr>
              <a:t>changes in time</a:t>
            </a:r>
          </a:p>
          <a:p>
            <a:pPr marL="0" indent="0" eaLnBrk="1" hangingPunct="1">
              <a:spcBef>
                <a:spcPts val="1200"/>
              </a:spcBef>
              <a:buNone/>
            </a:pPr>
            <a:r>
              <a:rPr lang="en-GB" altLang="pl-PL" sz="1800" dirty="0" smtClean="0">
                <a:solidFill>
                  <a:srgbClr val="0000CC"/>
                </a:solidFill>
                <a:latin typeface="+mn-lt"/>
              </a:rPr>
              <a:t>The model obtained might be used to assess economic activity of disabled, based on 2011 census estimates</a:t>
            </a:r>
            <a:endParaRPr lang="en-GB" altLang="pl-PL" sz="1800" dirty="0">
              <a:solidFill>
                <a:srgbClr val="0000CC"/>
              </a:solidFill>
              <a:latin typeface="+mn-lt"/>
            </a:endParaRPr>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eaLnBrk="1" hangingPunct="1">
              <a:spcBef>
                <a:spcPts val="300"/>
              </a:spcBef>
              <a:buNone/>
            </a:pPr>
            <a:r>
              <a:rPr lang="en-GB" dirty="0"/>
              <a:t>Estimation procedure</a:t>
            </a:r>
            <a:endParaRPr lang="pl-PL" dirty="0"/>
          </a:p>
        </p:txBody>
      </p:sp>
      <p:pic>
        <p:nvPicPr>
          <p:cNvPr id="7" name="Obraz 6"/>
          <p:cNvPicPr>
            <a:picLocks noChangeAspect="1"/>
          </p:cNvPicPr>
          <p:nvPr/>
        </p:nvPicPr>
        <p:blipFill>
          <a:blip r:embed="rId2"/>
          <a:stretch>
            <a:fillRect/>
          </a:stretch>
        </p:blipFill>
        <p:spPr>
          <a:xfrm>
            <a:off x="8904312" y="3284984"/>
            <a:ext cx="3018530" cy="1002103"/>
          </a:xfrm>
          <a:prstGeom prst="rect">
            <a:avLst/>
          </a:prstGeom>
          <a:noFill/>
          <a:ln>
            <a:noFill/>
          </a:ln>
        </p:spPr>
      </p:pic>
    </p:spTree>
    <p:extLst>
      <p:ext uri="{BB962C8B-B14F-4D97-AF65-F5344CB8AC3E}">
        <p14:creationId xmlns:p14="http://schemas.microsoft.com/office/powerpoint/2010/main" val="862517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55600" eaLnBrk="1" hangingPunct="1">
              <a:spcBef>
                <a:spcPts val="1200"/>
              </a:spcBef>
              <a:spcAft>
                <a:spcPts val="1200"/>
              </a:spcAft>
              <a:buNone/>
              <a:tabLst>
                <a:tab pos="273050" algn="l"/>
              </a:tabLst>
            </a:pPr>
            <a:r>
              <a:rPr lang="en-GB" dirty="0"/>
              <a:t>Estimation </a:t>
            </a:r>
            <a:r>
              <a:rPr lang="pl-PL" dirty="0" err="1" smtClean="0"/>
              <a:t>results</a:t>
            </a:r>
            <a:r>
              <a:rPr lang="pl-PL" dirty="0" smtClean="0"/>
              <a:t> – </a:t>
            </a:r>
            <a:r>
              <a:rPr lang="pl-PL" dirty="0" err="1" smtClean="0"/>
              <a:t>comparison</a:t>
            </a:r>
            <a:r>
              <a:rPr lang="pl-PL" dirty="0" smtClean="0"/>
              <a:t> and </a:t>
            </a:r>
            <a:r>
              <a:rPr lang="pl-PL" dirty="0" err="1" smtClean="0"/>
              <a:t>evaluation</a:t>
            </a:r>
            <a:endParaRPr lang="en-GB" dirty="0"/>
          </a:p>
        </p:txBody>
      </p:sp>
      <p:graphicFrame>
        <p:nvGraphicFramePr>
          <p:cNvPr id="7" name="Wykres 6"/>
          <p:cNvGraphicFramePr>
            <a:graphicFrameLocks noGrp="1"/>
          </p:cNvGraphicFramePr>
          <p:nvPr>
            <p:extLst>
              <p:ext uri="{D42A27DB-BD31-4B8C-83A1-F6EECF244321}">
                <p14:modId xmlns:p14="http://schemas.microsoft.com/office/powerpoint/2010/main" val="1147991189"/>
              </p:ext>
            </p:extLst>
          </p:nvPr>
        </p:nvGraphicFramePr>
        <p:xfrm>
          <a:off x="119337" y="2564904"/>
          <a:ext cx="6192687" cy="41872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Wykres 7"/>
          <p:cNvGraphicFramePr>
            <a:graphicFrameLocks noGrp="1"/>
          </p:cNvGraphicFramePr>
          <p:nvPr>
            <p:extLst>
              <p:ext uri="{D42A27DB-BD31-4B8C-83A1-F6EECF244321}">
                <p14:modId xmlns:p14="http://schemas.microsoft.com/office/powerpoint/2010/main" val="3295916620"/>
              </p:ext>
            </p:extLst>
          </p:nvPr>
        </p:nvGraphicFramePr>
        <p:xfrm>
          <a:off x="6759243" y="1150987"/>
          <a:ext cx="5019008" cy="25398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Wykres 8"/>
          <p:cNvGraphicFramePr>
            <a:graphicFrameLocks noGrp="1"/>
          </p:cNvGraphicFramePr>
          <p:nvPr>
            <p:extLst>
              <p:ext uri="{D42A27DB-BD31-4B8C-83A1-F6EECF244321}">
                <p14:modId xmlns:p14="http://schemas.microsoft.com/office/powerpoint/2010/main" val="1545228051"/>
              </p:ext>
            </p:extLst>
          </p:nvPr>
        </p:nvGraphicFramePr>
        <p:xfrm>
          <a:off x="6758880" y="3935022"/>
          <a:ext cx="5019008" cy="2807247"/>
        </p:xfrm>
        <a:graphic>
          <a:graphicData uri="http://schemas.openxmlformats.org/drawingml/2006/chart">
            <c:chart xmlns:c="http://schemas.openxmlformats.org/drawingml/2006/chart" xmlns:r="http://schemas.openxmlformats.org/officeDocument/2006/relationships" r:id="rId4"/>
          </a:graphicData>
        </a:graphic>
      </p:graphicFrame>
      <p:sp>
        <p:nvSpPr>
          <p:cNvPr id="2" name="pole tekstowe 1"/>
          <p:cNvSpPr txBox="1"/>
          <p:nvPr/>
        </p:nvSpPr>
        <p:spPr>
          <a:xfrm>
            <a:off x="119337" y="906754"/>
            <a:ext cx="6639906" cy="1384995"/>
          </a:xfrm>
          <a:prstGeom prst="rect">
            <a:avLst/>
          </a:prstGeom>
          <a:noFill/>
        </p:spPr>
        <p:txBody>
          <a:bodyPr wrap="square" rtlCol="0">
            <a:spAutoFit/>
          </a:bodyPr>
          <a:lstStyle/>
          <a:p>
            <a:r>
              <a:rPr lang="en-GB" sz="1400" dirty="0" smtClean="0"/>
              <a:t>Different results of implementing the demographic aging procedure by category of disability</a:t>
            </a:r>
            <a:r>
              <a:rPr lang="pl-PL" sz="1400" dirty="0" smtClean="0"/>
              <a:t>:</a:t>
            </a:r>
            <a:r>
              <a:rPr lang="en-GB" sz="1400" dirty="0" smtClean="0"/>
              <a:t/>
            </a:r>
            <a:br>
              <a:rPr lang="en-GB" sz="1400" dirty="0" smtClean="0"/>
            </a:br>
            <a:r>
              <a:rPr lang="en-GB" sz="1400" dirty="0" smtClean="0"/>
              <a:t>For </a:t>
            </a:r>
            <a:r>
              <a:rPr lang="en-GB" sz="1400" b="1" dirty="0" smtClean="0"/>
              <a:t>legally disabled</a:t>
            </a:r>
            <a:r>
              <a:rPr lang="en-GB" sz="1400" dirty="0" smtClean="0"/>
              <a:t>, they maintain regulations from 2002 - reflected in the increase in this category in the retirement age with the shift in time (9 years between censuses)</a:t>
            </a:r>
            <a:br>
              <a:rPr lang="en-GB" sz="1400" dirty="0" smtClean="0"/>
            </a:br>
            <a:r>
              <a:rPr lang="en-GB" sz="1400" dirty="0" smtClean="0"/>
              <a:t>For </a:t>
            </a:r>
            <a:r>
              <a:rPr lang="en-GB" sz="1400" b="1" dirty="0" smtClean="0"/>
              <a:t>biologically disabled  </a:t>
            </a:r>
            <a:r>
              <a:rPr lang="en-GB" sz="1400" dirty="0" smtClean="0"/>
              <a:t>the gap indicates the intensity of the growth of disability, especially significant for the elderly over 50 years old</a:t>
            </a:r>
            <a:endParaRPr lang="en-GB" sz="1400" dirty="0"/>
          </a:p>
        </p:txBody>
      </p:sp>
    </p:spTree>
    <p:extLst>
      <p:ext uri="{BB962C8B-B14F-4D97-AF65-F5344CB8AC3E}">
        <p14:creationId xmlns:p14="http://schemas.microsoft.com/office/powerpoint/2010/main" val="20787481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lvl="0">
              <a:spcBef>
                <a:spcPts val="0"/>
              </a:spcBef>
              <a:buNone/>
            </a:pPr>
            <a:r>
              <a:rPr lang="pl-PL" dirty="0" smtClean="0"/>
              <a:t>E</a:t>
            </a:r>
            <a:r>
              <a:rPr lang="en-US" dirty="0" err="1" smtClean="0"/>
              <a:t>conomic</a:t>
            </a:r>
            <a:r>
              <a:rPr lang="en-US" dirty="0" smtClean="0"/>
              <a:t> </a:t>
            </a:r>
            <a:r>
              <a:rPr lang="en-US" dirty="0"/>
              <a:t>activity of people with </a:t>
            </a:r>
            <a:r>
              <a:rPr lang="en-US" dirty="0" smtClean="0"/>
              <a:t>disabilities</a:t>
            </a:r>
            <a:r>
              <a:rPr lang="pl-PL" dirty="0" smtClean="0"/>
              <a:t>, 2002 </a:t>
            </a:r>
            <a:r>
              <a:rPr lang="pl-PL" dirty="0" err="1" smtClean="0"/>
              <a:t>Census</a:t>
            </a:r>
            <a:endParaRPr lang="pl-PL" dirty="0"/>
          </a:p>
        </p:txBody>
      </p:sp>
      <p:graphicFrame>
        <p:nvGraphicFramePr>
          <p:cNvPr id="9" name="Wykres 8"/>
          <p:cNvGraphicFramePr>
            <a:graphicFrameLocks noGrp="1"/>
          </p:cNvGraphicFramePr>
          <p:nvPr>
            <p:extLst>
              <p:ext uri="{D42A27DB-BD31-4B8C-83A1-F6EECF244321}">
                <p14:modId xmlns:p14="http://schemas.microsoft.com/office/powerpoint/2010/main" val="575163735"/>
              </p:ext>
            </p:extLst>
          </p:nvPr>
        </p:nvGraphicFramePr>
        <p:xfrm>
          <a:off x="131042" y="3983392"/>
          <a:ext cx="4914764" cy="27711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Wykres 9"/>
          <p:cNvGraphicFramePr>
            <a:graphicFrameLocks noGrp="1"/>
          </p:cNvGraphicFramePr>
          <p:nvPr>
            <p:extLst>
              <p:ext uri="{D42A27DB-BD31-4B8C-83A1-F6EECF244321}">
                <p14:modId xmlns:p14="http://schemas.microsoft.com/office/powerpoint/2010/main" val="3241575860"/>
              </p:ext>
            </p:extLst>
          </p:nvPr>
        </p:nvGraphicFramePr>
        <p:xfrm>
          <a:off x="6935124" y="3983391"/>
          <a:ext cx="5109339" cy="27854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Wykres 12"/>
          <p:cNvGraphicFramePr>
            <a:graphicFrameLocks noGrp="1"/>
          </p:cNvGraphicFramePr>
          <p:nvPr>
            <p:extLst>
              <p:ext uri="{D42A27DB-BD31-4B8C-83A1-F6EECF244321}">
                <p14:modId xmlns:p14="http://schemas.microsoft.com/office/powerpoint/2010/main" val="1013188867"/>
              </p:ext>
            </p:extLst>
          </p:nvPr>
        </p:nvGraphicFramePr>
        <p:xfrm>
          <a:off x="149262" y="764364"/>
          <a:ext cx="4896544" cy="30977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Wykres 13"/>
          <p:cNvGraphicFramePr>
            <a:graphicFrameLocks noGrp="1"/>
          </p:cNvGraphicFramePr>
          <p:nvPr>
            <p:extLst>
              <p:ext uri="{D42A27DB-BD31-4B8C-83A1-F6EECF244321}">
                <p14:modId xmlns:p14="http://schemas.microsoft.com/office/powerpoint/2010/main" val="3484299403"/>
              </p:ext>
            </p:extLst>
          </p:nvPr>
        </p:nvGraphicFramePr>
        <p:xfrm>
          <a:off x="6960096" y="764365"/>
          <a:ext cx="5059397" cy="306797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Tabela 7"/>
          <p:cNvGraphicFramePr>
            <a:graphicFrameLocks noGrp="1"/>
          </p:cNvGraphicFramePr>
          <p:nvPr>
            <p:extLst>
              <p:ext uri="{D42A27DB-BD31-4B8C-83A1-F6EECF244321}">
                <p14:modId xmlns:p14="http://schemas.microsoft.com/office/powerpoint/2010/main" val="1441771487"/>
              </p:ext>
            </p:extLst>
          </p:nvPr>
        </p:nvGraphicFramePr>
        <p:xfrm>
          <a:off x="5233632" y="965971"/>
          <a:ext cx="1553957" cy="5892029"/>
        </p:xfrm>
        <a:graphic>
          <a:graphicData uri="http://schemas.openxmlformats.org/drawingml/2006/table">
            <a:tbl>
              <a:tblPr/>
              <a:tblGrid>
                <a:gridCol w="414389">
                  <a:extLst>
                    <a:ext uri="{9D8B030D-6E8A-4147-A177-3AD203B41FA5}">
                      <a16:colId xmlns:a16="http://schemas.microsoft.com/office/drawing/2014/main" val="20000"/>
                    </a:ext>
                  </a:extLst>
                </a:gridCol>
                <a:gridCol w="284892">
                  <a:extLst>
                    <a:ext uri="{9D8B030D-6E8A-4147-A177-3AD203B41FA5}">
                      <a16:colId xmlns:a16="http://schemas.microsoft.com/office/drawing/2014/main" val="20001"/>
                    </a:ext>
                  </a:extLst>
                </a:gridCol>
                <a:gridCol w="235095">
                  <a:extLst>
                    <a:ext uri="{9D8B030D-6E8A-4147-A177-3AD203B41FA5}">
                      <a16:colId xmlns:a16="http://schemas.microsoft.com/office/drawing/2014/main" val="20002"/>
                    </a:ext>
                  </a:extLst>
                </a:gridCol>
                <a:gridCol w="334689">
                  <a:extLst>
                    <a:ext uri="{9D8B030D-6E8A-4147-A177-3AD203B41FA5}">
                      <a16:colId xmlns:a16="http://schemas.microsoft.com/office/drawing/2014/main" val="20003"/>
                    </a:ext>
                  </a:extLst>
                </a:gridCol>
                <a:gridCol w="284892">
                  <a:extLst>
                    <a:ext uri="{9D8B030D-6E8A-4147-A177-3AD203B41FA5}">
                      <a16:colId xmlns:a16="http://schemas.microsoft.com/office/drawing/2014/main" val="20004"/>
                    </a:ext>
                  </a:extLst>
                </a:gridCol>
              </a:tblGrid>
              <a:tr h="2515889">
                <a:tc>
                  <a:txBody>
                    <a:bodyPr/>
                    <a:lstStyle/>
                    <a:p>
                      <a:pPr algn="ctr" fontAlgn="b"/>
                      <a:r>
                        <a:rPr lang="pl-PL" sz="1100" b="0" i="0" u="none" strike="noStrike" dirty="0">
                          <a:solidFill>
                            <a:srgbClr val="000000"/>
                          </a:solidFill>
                          <a:effectLst/>
                          <a:latin typeface="Calibri" panose="020F0502020204030204" pitchFamily="34" charset="0"/>
                        </a:rPr>
                        <a:t>Age</a:t>
                      </a: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Unemployment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Unemployment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225076">
                <a:tc>
                  <a:txBody>
                    <a:bodyPr/>
                    <a:lstStyle/>
                    <a:p>
                      <a:pPr algn="ctr" fontAlgn="b"/>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gridSpan="2">
                  <a:txBody>
                    <a:bodyPr/>
                    <a:lstStyle/>
                    <a:p>
                      <a:pPr algn="ctr" fontAlgn="b"/>
                      <a:r>
                        <a:rPr lang="pl-PL" sz="1100" b="0" i="0" u="none" strike="noStrike" dirty="0" err="1" smtClean="0">
                          <a:solidFill>
                            <a:srgbClr val="000000"/>
                          </a:solidFill>
                          <a:effectLst/>
                          <a:latin typeface="Calibri" panose="020F0502020204030204" pitchFamily="34" charset="0"/>
                        </a:rPr>
                        <a:t>Males</a:t>
                      </a:r>
                      <a:endParaRPr lang="pl-PL"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r" fontAlgn="b"/>
                      <a:endParaRPr lang="pl-PL"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lumMod val="85000"/>
                      </a:schemeClr>
                    </a:solidFill>
                  </a:tcPr>
                </a:tc>
                <a:tc gridSpan="2">
                  <a:txBody>
                    <a:bodyPr/>
                    <a:lstStyle/>
                    <a:p>
                      <a:pPr algn="ctr" fontAlgn="b"/>
                      <a:r>
                        <a:rPr lang="pl-PL" sz="1200" b="0" i="0" u="none" strike="noStrike" dirty="0" err="1" smtClean="0">
                          <a:solidFill>
                            <a:srgbClr val="000000"/>
                          </a:solidFill>
                          <a:effectLst/>
                          <a:latin typeface="Calibri" panose="020F0502020204030204" pitchFamily="34" charset="0"/>
                        </a:rPr>
                        <a:t>Females</a:t>
                      </a:r>
                      <a:endParaRPr lang="pl-PL" sz="12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r" fontAlgn="b"/>
                      <a:endParaRPr lang="pl-PL" sz="12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10001"/>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15-19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dirty="0">
                          <a:solidFill>
                            <a:srgbClr val="000000"/>
                          </a:solidFill>
                          <a:effectLst/>
                          <a:latin typeface="Calibri" panose="020F0502020204030204" pitchFamily="34" charset="0"/>
                        </a:rPr>
                        <a:t>1,1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20-24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25-29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30-34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5"/>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35-39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40-44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7"/>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45-49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8"/>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50-54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9"/>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55-59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0"/>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60-64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1"/>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65-69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2"/>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70-74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3"/>
                  </a:ext>
                </a:extLst>
              </a:tr>
              <a:tr h="225076">
                <a:tc>
                  <a:txBody>
                    <a:bodyPr/>
                    <a:lstStyle/>
                    <a:p>
                      <a:pPr algn="ctr" fontAlgn="b"/>
                      <a:r>
                        <a:rPr lang="pl-PL" sz="1100" b="0" i="0" u="none" strike="noStrike" dirty="0">
                          <a:solidFill>
                            <a:srgbClr val="000000"/>
                          </a:solidFill>
                          <a:effectLst/>
                          <a:latin typeface="Calibri" panose="020F0502020204030204" pitchFamily="34" charset="0"/>
                        </a:rPr>
                        <a:t>75+</a:t>
                      </a: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endParaRPr lang="pl-PL"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a:solidFill>
                            <a:srgbClr val="000000"/>
                          </a:solidFill>
                          <a:effectLst/>
                          <a:latin typeface="Calibri" panose="020F0502020204030204" pitchFamily="34" charset="0"/>
                        </a:rPr>
                        <a:t>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endParaRPr lang="pl-PL" sz="12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4"/>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Total</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a:solidFill>
                            <a:srgbClr val="000000"/>
                          </a:solidFill>
                          <a:effectLst/>
                          <a:latin typeface="Calibri" panose="020F0502020204030204" pitchFamily="34" charset="0"/>
                        </a:rPr>
                        <a:t>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smtClean="0">
                          <a:solidFill>
                            <a:srgbClr val="000000"/>
                          </a:solidFill>
                          <a:effectLst/>
                          <a:latin typeface="Calibri" panose="020F0502020204030204" pitchFamily="34" charset="0"/>
                        </a:rPr>
                        <a:t>1,3</a:t>
                      </a:r>
                      <a:endParaRPr lang="pl-PL"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dirty="0">
                          <a:solidFill>
                            <a:srgbClr val="000000"/>
                          </a:solidFill>
                          <a:effectLst/>
                          <a:latin typeface="Calibri" panose="020F0502020204030204" pitchFamily="34" charset="0"/>
                        </a:rPr>
                        <a:t>0,3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200" b="0" i="0" u="none" strike="noStrike" dirty="0" smtClean="0">
                          <a:solidFill>
                            <a:srgbClr val="000000"/>
                          </a:solidFill>
                          <a:effectLst/>
                          <a:latin typeface="Calibri" panose="020F0502020204030204" pitchFamily="34" charset="0"/>
                        </a:rPr>
                        <a:t>1,3</a:t>
                      </a:r>
                      <a:endParaRPr lang="pl-PL" sz="12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4292808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lvl="0">
              <a:spcBef>
                <a:spcPts val="0"/>
              </a:spcBef>
              <a:buNone/>
            </a:pPr>
            <a:r>
              <a:rPr lang="pl-PL" dirty="0" smtClean="0"/>
              <a:t>E</a:t>
            </a:r>
            <a:r>
              <a:rPr lang="en-US" dirty="0" err="1" smtClean="0"/>
              <a:t>conomic</a:t>
            </a:r>
            <a:r>
              <a:rPr lang="en-US" dirty="0" smtClean="0"/>
              <a:t> </a:t>
            </a:r>
            <a:r>
              <a:rPr lang="en-US" dirty="0"/>
              <a:t>activity of people with </a:t>
            </a:r>
            <a:r>
              <a:rPr lang="en-US" dirty="0" smtClean="0"/>
              <a:t>disabilities</a:t>
            </a:r>
            <a:r>
              <a:rPr lang="pl-PL" dirty="0" smtClean="0"/>
              <a:t>, LFS 2001-2015 </a:t>
            </a:r>
            <a:endParaRPr lang="pl-PL" dirty="0"/>
          </a:p>
        </p:txBody>
      </p:sp>
      <p:graphicFrame>
        <p:nvGraphicFramePr>
          <p:cNvPr id="8" name="Wykres 7"/>
          <p:cNvGraphicFramePr>
            <a:graphicFrameLocks noGrp="1"/>
          </p:cNvGraphicFramePr>
          <p:nvPr>
            <p:extLst>
              <p:ext uri="{D42A27DB-BD31-4B8C-83A1-F6EECF244321}">
                <p14:modId xmlns:p14="http://schemas.microsoft.com/office/powerpoint/2010/main" val="4008702331"/>
              </p:ext>
            </p:extLst>
          </p:nvPr>
        </p:nvGraphicFramePr>
        <p:xfrm>
          <a:off x="-19930" y="683388"/>
          <a:ext cx="4747778"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Wykres 9"/>
          <p:cNvGraphicFramePr>
            <a:graphicFrameLocks noGrp="1"/>
          </p:cNvGraphicFramePr>
          <p:nvPr>
            <p:extLst>
              <p:ext uri="{D42A27DB-BD31-4B8C-83A1-F6EECF244321}">
                <p14:modId xmlns:p14="http://schemas.microsoft.com/office/powerpoint/2010/main" val="3829588383"/>
              </p:ext>
            </p:extLst>
          </p:nvPr>
        </p:nvGraphicFramePr>
        <p:xfrm>
          <a:off x="6816080" y="620689"/>
          <a:ext cx="5343472" cy="30963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Wykres 10"/>
          <p:cNvGraphicFramePr>
            <a:graphicFrameLocks noGrp="1"/>
          </p:cNvGraphicFramePr>
          <p:nvPr>
            <p:extLst>
              <p:ext uri="{D42A27DB-BD31-4B8C-83A1-F6EECF244321}">
                <p14:modId xmlns:p14="http://schemas.microsoft.com/office/powerpoint/2010/main" val="1618582316"/>
              </p:ext>
            </p:extLst>
          </p:nvPr>
        </p:nvGraphicFramePr>
        <p:xfrm>
          <a:off x="-19929" y="3645933"/>
          <a:ext cx="4891793" cy="31363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noGrp="1"/>
          </p:cNvGraphicFramePr>
          <p:nvPr>
            <p:extLst>
              <p:ext uri="{D42A27DB-BD31-4B8C-83A1-F6EECF244321}">
                <p14:modId xmlns:p14="http://schemas.microsoft.com/office/powerpoint/2010/main" val="393437624"/>
              </p:ext>
            </p:extLst>
          </p:nvPr>
        </p:nvGraphicFramePr>
        <p:xfrm>
          <a:off x="7104112" y="3861048"/>
          <a:ext cx="5087888" cy="29940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Tabela 12"/>
          <p:cNvGraphicFramePr>
            <a:graphicFrameLocks noGrp="1"/>
          </p:cNvGraphicFramePr>
          <p:nvPr>
            <p:extLst>
              <p:ext uri="{D42A27DB-BD31-4B8C-83A1-F6EECF244321}">
                <p14:modId xmlns:p14="http://schemas.microsoft.com/office/powerpoint/2010/main" val="3599391305"/>
              </p:ext>
            </p:extLst>
          </p:nvPr>
        </p:nvGraphicFramePr>
        <p:xfrm>
          <a:off x="5209751" y="1522276"/>
          <a:ext cx="1553957" cy="5216801"/>
        </p:xfrm>
        <a:graphic>
          <a:graphicData uri="http://schemas.openxmlformats.org/drawingml/2006/table">
            <a:tbl>
              <a:tblPr/>
              <a:tblGrid>
                <a:gridCol w="414389">
                  <a:extLst>
                    <a:ext uri="{9D8B030D-6E8A-4147-A177-3AD203B41FA5}">
                      <a16:colId xmlns:a16="http://schemas.microsoft.com/office/drawing/2014/main" val="20000"/>
                    </a:ext>
                  </a:extLst>
                </a:gridCol>
                <a:gridCol w="284892">
                  <a:extLst>
                    <a:ext uri="{9D8B030D-6E8A-4147-A177-3AD203B41FA5}">
                      <a16:colId xmlns:a16="http://schemas.microsoft.com/office/drawing/2014/main" val="20001"/>
                    </a:ext>
                  </a:extLst>
                </a:gridCol>
                <a:gridCol w="284892">
                  <a:extLst>
                    <a:ext uri="{9D8B030D-6E8A-4147-A177-3AD203B41FA5}">
                      <a16:colId xmlns:a16="http://schemas.microsoft.com/office/drawing/2014/main" val="20002"/>
                    </a:ext>
                  </a:extLst>
                </a:gridCol>
                <a:gridCol w="284892">
                  <a:extLst>
                    <a:ext uri="{9D8B030D-6E8A-4147-A177-3AD203B41FA5}">
                      <a16:colId xmlns:a16="http://schemas.microsoft.com/office/drawing/2014/main" val="20003"/>
                    </a:ext>
                  </a:extLst>
                </a:gridCol>
                <a:gridCol w="284892">
                  <a:extLst>
                    <a:ext uri="{9D8B030D-6E8A-4147-A177-3AD203B41FA5}">
                      <a16:colId xmlns:a16="http://schemas.microsoft.com/office/drawing/2014/main" val="20004"/>
                    </a:ext>
                  </a:extLst>
                </a:gridCol>
              </a:tblGrid>
              <a:tr h="2515889">
                <a:tc>
                  <a:txBody>
                    <a:bodyPr/>
                    <a:lstStyle/>
                    <a:p>
                      <a:pPr algn="ctr" fontAlgn="b"/>
                      <a:r>
                        <a:rPr lang="pl-PL" sz="1100" b="0" i="0" u="none" strike="noStrike" dirty="0">
                          <a:solidFill>
                            <a:srgbClr val="000000"/>
                          </a:solidFill>
                          <a:effectLst/>
                          <a:latin typeface="Calibri" panose="020F0502020204030204" pitchFamily="34" charset="0"/>
                        </a:rPr>
                        <a:t>Age</a:t>
                      </a: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Unemployment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l-PL" sz="1100" b="0" i="0" u="none" strike="noStrike" dirty="0" err="1" smtClean="0">
                          <a:solidFill>
                            <a:srgbClr val="000000"/>
                          </a:solidFill>
                          <a:effectLst/>
                          <a:latin typeface="Calibri" panose="020F0502020204030204" pitchFamily="34" charset="0"/>
                        </a:rPr>
                        <a:t>Unemployment</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Rate</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Disalbed</a:t>
                      </a:r>
                      <a:r>
                        <a:rPr lang="pl-PL" sz="1100" b="0" i="0" u="none" strike="noStrike" dirty="0" smtClean="0">
                          <a:solidFill>
                            <a:srgbClr val="000000"/>
                          </a:solidFill>
                          <a:effectLst/>
                          <a:latin typeface="Calibri" panose="020F0502020204030204" pitchFamily="34" charset="0"/>
                        </a:rPr>
                        <a:t>/</a:t>
                      </a:r>
                      <a:r>
                        <a:rPr lang="pl-PL" sz="1100" b="0" i="0" u="none" strike="noStrike" dirty="0" err="1" smtClean="0">
                          <a:solidFill>
                            <a:srgbClr val="000000"/>
                          </a:solidFill>
                          <a:effectLst/>
                          <a:latin typeface="Calibri" panose="020F0502020204030204" pitchFamily="34" charset="0"/>
                        </a:rPr>
                        <a:t>All</a:t>
                      </a:r>
                      <a:r>
                        <a:rPr lang="pl-PL" sz="1100" b="0" i="0" u="none" strike="noStrike" dirty="0" smtClean="0">
                          <a:solidFill>
                            <a:srgbClr val="000000"/>
                          </a:solidFill>
                          <a:effectLst/>
                          <a:latin typeface="Calibri" panose="020F0502020204030204" pitchFamily="34" charset="0"/>
                        </a:rPr>
                        <a:t> </a:t>
                      </a:r>
                      <a:r>
                        <a:rPr lang="pl-PL" sz="1100" b="0" i="0" u="none" strike="noStrike" dirty="0" err="1" smtClean="0">
                          <a:solidFill>
                            <a:srgbClr val="000000"/>
                          </a:solidFill>
                          <a:effectLst/>
                          <a:latin typeface="Calibri" panose="020F0502020204030204" pitchFamily="34" charset="0"/>
                        </a:rPr>
                        <a:t>Persons</a:t>
                      </a:r>
                      <a:endParaRPr lang="pl-PL" sz="1100" b="0" i="0" u="none" strike="noStrike" dirty="0">
                        <a:solidFill>
                          <a:srgbClr val="000000"/>
                        </a:solidFill>
                        <a:effectLst/>
                        <a:latin typeface="Calibri" panose="020F0502020204030204" pitchFamily="34" charset="0"/>
                      </a:endParaRPr>
                    </a:p>
                  </a:txBody>
                  <a:tcPr marL="9418" marR="9418" marT="9418" marB="0" vert="vert27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225076">
                <a:tc>
                  <a:txBody>
                    <a:bodyPr/>
                    <a:lstStyle/>
                    <a:p>
                      <a:pPr algn="ctr" fontAlgn="b"/>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gridSpan="2">
                  <a:txBody>
                    <a:bodyPr/>
                    <a:lstStyle/>
                    <a:p>
                      <a:pPr algn="ctr" fontAlgn="b"/>
                      <a:r>
                        <a:rPr lang="pl-PL" sz="1100" b="0" i="0" u="none" strike="noStrike" dirty="0" err="1" smtClean="0">
                          <a:solidFill>
                            <a:srgbClr val="000000"/>
                          </a:solidFill>
                          <a:effectLst/>
                          <a:latin typeface="Calibri" panose="020F0502020204030204" pitchFamily="34" charset="0"/>
                        </a:rPr>
                        <a:t>Males</a:t>
                      </a:r>
                      <a:endParaRPr lang="pl-PL"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r" fontAlgn="b"/>
                      <a:endParaRPr lang="pl-PL"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lumMod val="85000"/>
                      </a:schemeClr>
                    </a:solidFill>
                  </a:tcPr>
                </a:tc>
                <a:tc gridSpan="2">
                  <a:txBody>
                    <a:bodyPr/>
                    <a:lstStyle/>
                    <a:p>
                      <a:pPr algn="ctr" fontAlgn="b"/>
                      <a:r>
                        <a:rPr lang="pl-PL" sz="1200" b="0" i="0" u="none" strike="noStrike" dirty="0" err="1" smtClean="0">
                          <a:solidFill>
                            <a:srgbClr val="000000"/>
                          </a:solidFill>
                          <a:effectLst/>
                          <a:latin typeface="Calibri" panose="020F0502020204030204" pitchFamily="34" charset="0"/>
                        </a:rPr>
                        <a:t>Females</a:t>
                      </a:r>
                      <a:endParaRPr lang="pl-PL" sz="12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r" fontAlgn="b"/>
                      <a:endParaRPr lang="pl-PL" sz="12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10001"/>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15-19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1,9</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0,7</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20-24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1,7</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25-29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2,0</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30-34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2,2</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1,2</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5"/>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35-39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1,6</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2,0</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40-44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2,6</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2,0</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7"/>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45-49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8"/>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50-54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2,0</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1,9</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9"/>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55-59</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0,3</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1,6</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0,4</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1,7</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0"/>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60-64</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1,1</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0,5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a:solidFill>
                            <a:srgbClr val="000000"/>
                          </a:solidFill>
                          <a:effectLst/>
                          <a:latin typeface="Calibri" panose="020F0502020204030204" pitchFamily="34" charset="0"/>
                        </a:rPr>
                        <a:t>1,5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1"/>
                  </a:ext>
                </a:extLst>
              </a:tr>
              <a:tr h="225076">
                <a:tc>
                  <a:txBody>
                    <a:bodyPr/>
                    <a:lstStyle/>
                    <a:p>
                      <a:pPr algn="ctr" fontAlgn="b"/>
                      <a:r>
                        <a:rPr lang="pl-PL" sz="1100" b="0" i="0" u="none" strike="noStrike" dirty="0" smtClean="0">
                          <a:solidFill>
                            <a:srgbClr val="000000"/>
                          </a:solidFill>
                          <a:effectLst/>
                          <a:latin typeface="Calibri" panose="020F0502020204030204" pitchFamily="34" charset="0"/>
                        </a:rPr>
                        <a:t>Total</a:t>
                      </a:r>
                      <a:endParaRPr lang="pl-PL" sz="1100" b="0" i="0" u="none" strike="noStrike" dirty="0">
                        <a:solidFill>
                          <a:srgbClr val="000000"/>
                        </a:solidFill>
                        <a:effectLst/>
                        <a:latin typeface="Calibri" panose="020F0502020204030204" pitchFamily="34" charset="0"/>
                      </a:endParaRPr>
                    </a:p>
                  </a:txBody>
                  <a:tcPr marL="9418" marR="9418" marT="941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smtClean="0">
                          <a:solidFill>
                            <a:srgbClr val="000000"/>
                          </a:solidFill>
                          <a:effectLst/>
                          <a:latin typeface="Calibri" panose="020F0502020204030204" pitchFamily="34" charset="0"/>
                        </a:rPr>
                        <a:t>0,3</a:t>
                      </a:r>
                      <a:endParaRPr lang="pl-PL"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smtClean="0">
                          <a:solidFill>
                            <a:srgbClr val="000000"/>
                          </a:solidFill>
                          <a:effectLst/>
                          <a:latin typeface="Calibri" panose="020F0502020204030204" pitchFamily="34" charset="0"/>
                        </a:rPr>
                        <a:t>1,6</a:t>
                      </a:r>
                      <a:endParaRPr lang="pl-PL"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smtClean="0">
                          <a:solidFill>
                            <a:srgbClr val="000000"/>
                          </a:solidFill>
                          <a:effectLst/>
                          <a:latin typeface="Calibri" panose="020F0502020204030204" pitchFamily="34" charset="0"/>
                        </a:rPr>
                        <a:t>0,3</a:t>
                      </a:r>
                      <a:endParaRPr lang="pl-PL"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100" b="0" i="0" u="none" strike="noStrike" dirty="0" smtClean="0">
                          <a:solidFill>
                            <a:srgbClr val="000000"/>
                          </a:solidFill>
                          <a:effectLst/>
                          <a:latin typeface="Calibri" panose="020F0502020204030204" pitchFamily="34" charset="0"/>
                        </a:rPr>
                        <a:t>1,5</a:t>
                      </a:r>
                      <a:endParaRPr lang="pl-PL"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755886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39416" y="1020416"/>
            <a:ext cx="1036915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300"/>
              </a:spcBef>
              <a:buFontTx/>
              <a:buAutoNum type="arabicPeriod"/>
            </a:pPr>
            <a:endParaRPr lang="en-GB" altLang="pl-PL" sz="16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lvl="0">
              <a:spcBef>
                <a:spcPts val="0"/>
              </a:spcBef>
              <a:buNone/>
            </a:pPr>
            <a:r>
              <a:rPr lang="pl-PL" dirty="0" smtClean="0"/>
              <a:t>E</a:t>
            </a:r>
            <a:r>
              <a:rPr lang="en-US" dirty="0" err="1" smtClean="0"/>
              <a:t>conomic</a:t>
            </a:r>
            <a:r>
              <a:rPr lang="en-US" dirty="0" smtClean="0"/>
              <a:t> </a:t>
            </a:r>
            <a:r>
              <a:rPr lang="en-US" dirty="0"/>
              <a:t>activity of people with </a:t>
            </a:r>
            <a:r>
              <a:rPr lang="en-US" dirty="0" smtClean="0"/>
              <a:t>disabilities</a:t>
            </a:r>
            <a:r>
              <a:rPr lang="pl-PL" dirty="0" smtClean="0"/>
              <a:t>, LFS 2001-2015 </a:t>
            </a:r>
            <a:endParaRPr lang="pl-PL" dirty="0"/>
          </a:p>
        </p:txBody>
      </p:sp>
      <p:sp>
        <p:nvSpPr>
          <p:cNvPr id="4" name="pole tekstowe 3"/>
          <p:cNvSpPr txBox="1"/>
          <p:nvPr/>
        </p:nvSpPr>
        <p:spPr>
          <a:xfrm>
            <a:off x="335360" y="6596390"/>
            <a:ext cx="5760640" cy="261610"/>
          </a:xfrm>
          <a:prstGeom prst="rect">
            <a:avLst/>
          </a:prstGeom>
          <a:noFill/>
        </p:spPr>
        <p:txBody>
          <a:bodyPr wrap="square" rtlCol="0">
            <a:spAutoFit/>
          </a:bodyPr>
          <a:lstStyle/>
          <a:p>
            <a:r>
              <a:rPr lang="pl-PL" sz="1050" dirty="0">
                <a:hlinkClick r:id="rId2"/>
              </a:rPr>
              <a:t>http://</a:t>
            </a:r>
            <a:r>
              <a:rPr lang="pl-PL" sz="1050" dirty="0" smtClean="0">
                <a:hlinkClick r:id="rId2"/>
              </a:rPr>
              <a:t>www.niepelnosprawni.gov.pl/p,81,bael</a:t>
            </a:r>
            <a:r>
              <a:rPr lang="pl-PL" sz="1050" dirty="0" smtClean="0"/>
              <a:t> </a:t>
            </a:r>
            <a:endParaRPr lang="pl-PL" sz="1050" dirty="0"/>
          </a:p>
        </p:txBody>
      </p:sp>
      <p:graphicFrame>
        <p:nvGraphicFramePr>
          <p:cNvPr id="9" name="Wykres 8"/>
          <p:cNvGraphicFramePr>
            <a:graphicFrameLocks noGrp="1"/>
          </p:cNvGraphicFramePr>
          <p:nvPr>
            <p:extLst>
              <p:ext uri="{D42A27DB-BD31-4B8C-83A1-F6EECF244321}">
                <p14:modId xmlns:p14="http://schemas.microsoft.com/office/powerpoint/2010/main" val="3819868291"/>
              </p:ext>
            </p:extLst>
          </p:nvPr>
        </p:nvGraphicFramePr>
        <p:xfrm>
          <a:off x="83331" y="2728428"/>
          <a:ext cx="6012669" cy="37639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Wykres 6"/>
          <p:cNvGraphicFramePr>
            <a:graphicFrameLocks noGrp="1"/>
          </p:cNvGraphicFramePr>
          <p:nvPr>
            <p:extLst>
              <p:ext uri="{D42A27DB-BD31-4B8C-83A1-F6EECF244321}">
                <p14:modId xmlns:p14="http://schemas.microsoft.com/office/powerpoint/2010/main" val="3259008007"/>
              </p:ext>
            </p:extLst>
          </p:nvPr>
        </p:nvGraphicFramePr>
        <p:xfrm>
          <a:off x="6096000" y="2728428"/>
          <a:ext cx="5924481" cy="3763938"/>
        </p:xfrm>
        <a:graphic>
          <a:graphicData uri="http://schemas.openxmlformats.org/drawingml/2006/chart">
            <c:chart xmlns:c="http://schemas.openxmlformats.org/drawingml/2006/chart" xmlns:r="http://schemas.openxmlformats.org/officeDocument/2006/relationships" r:id="rId4"/>
          </a:graphicData>
        </a:graphic>
      </p:graphicFrame>
      <p:sp>
        <p:nvSpPr>
          <p:cNvPr id="2" name="pole tekstowe 1"/>
          <p:cNvSpPr txBox="1"/>
          <p:nvPr/>
        </p:nvSpPr>
        <p:spPr>
          <a:xfrm>
            <a:off x="623392" y="1118499"/>
            <a:ext cx="11305256" cy="1354217"/>
          </a:xfrm>
          <a:prstGeom prst="rect">
            <a:avLst/>
          </a:prstGeom>
          <a:noFill/>
        </p:spPr>
        <p:txBody>
          <a:bodyPr wrap="square" rtlCol="0">
            <a:spAutoFit/>
          </a:bodyPr>
          <a:lstStyle/>
          <a:p>
            <a:r>
              <a:rPr lang="en-GB" sz="1600" dirty="0" smtClean="0"/>
              <a:t>LFS data for years 2001-2015 was also used to verify the stability of the observed pattern of economic activity people with disabilities. It turns out that when it comes to employment, the resulting pattern is essentially unchanged over time. </a:t>
            </a:r>
          </a:p>
          <a:p>
            <a:r>
              <a:rPr lang="en-GB" sz="1600" dirty="0" smtClean="0"/>
              <a:t>While the unemployment rate is characterized by a growing trend. </a:t>
            </a:r>
          </a:p>
          <a:p>
            <a:r>
              <a:rPr lang="en-GB" sz="1600" dirty="0" smtClean="0"/>
              <a:t>In particular, a significant increase was observed during the economic crisis. </a:t>
            </a:r>
          </a:p>
          <a:p>
            <a:r>
              <a:rPr lang="en-GB" sz="1600" dirty="0" smtClean="0"/>
              <a:t>This confirms particularly difficult situation of people with disabilities in the labour market.</a:t>
            </a:r>
            <a:endParaRPr lang="en-GB" sz="1600" dirty="0"/>
          </a:p>
        </p:txBody>
      </p:sp>
    </p:spTree>
    <p:extLst>
      <p:ext uri="{BB962C8B-B14F-4D97-AF65-F5344CB8AC3E}">
        <p14:creationId xmlns:p14="http://schemas.microsoft.com/office/powerpoint/2010/main" val="652573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lvl="0">
              <a:spcBef>
                <a:spcPts val="0"/>
              </a:spcBef>
              <a:buNone/>
            </a:pPr>
            <a:r>
              <a:rPr lang="pl-PL" dirty="0" err="1" smtClean="0"/>
              <a:t>Estimates</a:t>
            </a:r>
            <a:r>
              <a:rPr lang="pl-PL" dirty="0" smtClean="0"/>
              <a:t> of e</a:t>
            </a:r>
            <a:r>
              <a:rPr lang="en-US" dirty="0" err="1" smtClean="0"/>
              <a:t>conomic</a:t>
            </a:r>
            <a:r>
              <a:rPr lang="en-US" dirty="0" smtClean="0"/>
              <a:t> </a:t>
            </a:r>
            <a:r>
              <a:rPr lang="en-US" dirty="0"/>
              <a:t>activity of </a:t>
            </a:r>
            <a:r>
              <a:rPr lang="en-US" dirty="0" err="1" smtClean="0"/>
              <a:t>disab</a:t>
            </a:r>
            <a:r>
              <a:rPr lang="pl-PL" dirty="0" err="1" smtClean="0"/>
              <a:t>led</a:t>
            </a:r>
            <a:r>
              <a:rPr lang="pl-PL" dirty="0" smtClean="0"/>
              <a:t>, 2011 </a:t>
            </a:r>
            <a:r>
              <a:rPr lang="pl-PL" dirty="0" err="1" smtClean="0"/>
              <a:t>Census</a:t>
            </a:r>
            <a:r>
              <a:rPr lang="pl-PL" dirty="0" smtClean="0"/>
              <a:t> </a:t>
            </a:r>
            <a:endParaRPr lang="pl-PL" dirty="0"/>
          </a:p>
        </p:txBody>
      </p:sp>
      <p:graphicFrame>
        <p:nvGraphicFramePr>
          <p:cNvPr id="2" name="Tabela 1"/>
          <p:cNvGraphicFramePr>
            <a:graphicFrameLocks noGrp="1"/>
          </p:cNvGraphicFramePr>
          <p:nvPr>
            <p:extLst>
              <p:ext uri="{D42A27DB-BD31-4B8C-83A1-F6EECF244321}">
                <p14:modId xmlns:p14="http://schemas.microsoft.com/office/powerpoint/2010/main" val="1984364908"/>
              </p:ext>
            </p:extLst>
          </p:nvPr>
        </p:nvGraphicFramePr>
        <p:xfrm>
          <a:off x="191344" y="2092705"/>
          <a:ext cx="5064297" cy="3684149"/>
        </p:xfrm>
        <a:graphic>
          <a:graphicData uri="http://schemas.openxmlformats.org/drawingml/2006/table">
            <a:tbl>
              <a:tblPr>
                <a:tableStyleId>{5C22544A-7EE6-4342-B048-85BDC9FD1C3A}</a:tableStyleId>
              </a:tblPr>
              <a:tblGrid>
                <a:gridCol w="464829">
                  <a:extLst>
                    <a:ext uri="{9D8B030D-6E8A-4147-A177-3AD203B41FA5}">
                      <a16:colId xmlns:a16="http://schemas.microsoft.com/office/drawing/2014/main" val="2002233789"/>
                    </a:ext>
                  </a:extLst>
                </a:gridCol>
                <a:gridCol w="1149867">
                  <a:extLst>
                    <a:ext uri="{9D8B030D-6E8A-4147-A177-3AD203B41FA5}">
                      <a16:colId xmlns:a16="http://schemas.microsoft.com/office/drawing/2014/main" val="20000"/>
                    </a:ext>
                  </a:extLst>
                </a:gridCol>
                <a:gridCol w="1149867">
                  <a:extLst>
                    <a:ext uri="{9D8B030D-6E8A-4147-A177-3AD203B41FA5}">
                      <a16:colId xmlns:a16="http://schemas.microsoft.com/office/drawing/2014/main" val="20001"/>
                    </a:ext>
                  </a:extLst>
                </a:gridCol>
                <a:gridCol w="1149867">
                  <a:extLst>
                    <a:ext uri="{9D8B030D-6E8A-4147-A177-3AD203B41FA5}">
                      <a16:colId xmlns:a16="http://schemas.microsoft.com/office/drawing/2014/main" val="20002"/>
                    </a:ext>
                  </a:extLst>
                </a:gridCol>
                <a:gridCol w="1149867">
                  <a:extLst>
                    <a:ext uri="{9D8B030D-6E8A-4147-A177-3AD203B41FA5}">
                      <a16:colId xmlns:a16="http://schemas.microsoft.com/office/drawing/2014/main" val="20003"/>
                    </a:ext>
                  </a:extLst>
                </a:gridCol>
              </a:tblGrid>
              <a:tr h="266774">
                <a:tc rowSpan="2">
                  <a:txBody>
                    <a:bodyPr/>
                    <a:lstStyle/>
                    <a:p>
                      <a:pPr algn="ctr" fontAlgn="b"/>
                      <a:r>
                        <a:rPr lang="pl-PL" sz="1400" b="0" i="0" u="none" strike="noStrike" dirty="0" smtClean="0">
                          <a:solidFill>
                            <a:srgbClr val="000000"/>
                          </a:solidFill>
                          <a:effectLst/>
                          <a:latin typeface="+mn-lt"/>
                        </a:rPr>
                        <a:t>Age</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gridSpan="2">
                  <a:txBody>
                    <a:bodyPr/>
                    <a:lstStyle/>
                    <a:p>
                      <a:pPr algn="ctr" fontAlgn="b"/>
                      <a:r>
                        <a:rPr lang="pl-PL" sz="1400" u="none" strike="noStrike" dirty="0" err="1">
                          <a:effectLst/>
                          <a:latin typeface="+mn-lt"/>
                        </a:rPr>
                        <a:t>Males</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ctr" fontAlgn="b"/>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gridSpan="2">
                  <a:txBody>
                    <a:bodyPr/>
                    <a:lstStyle/>
                    <a:p>
                      <a:pPr algn="ctr" fontAlgn="b"/>
                      <a:r>
                        <a:rPr lang="pl-PL" sz="1400" u="none" strike="noStrike" dirty="0" err="1">
                          <a:effectLst/>
                          <a:latin typeface="+mn-lt"/>
                        </a:rPr>
                        <a:t>Females</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a:lstStyle/>
                    <a:p>
                      <a:pPr algn="ctr" fontAlgn="b"/>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482861">
                <a:tc vMerge="1">
                  <a:txBody>
                    <a:bodyPr/>
                    <a:lstStyle/>
                    <a:p>
                      <a:pPr algn="ctr" fontAlgn="b"/>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u="none" strike="noStrike" dirty="0" err="1" smtClean="0">
                          <a:effectLst/>
                          <a:latin typeface="+mn-lt"/>
                        </a:rPr>
                        <a:t>Employment</a:t>
                      </a:r>
                      <a:r>
                        <a:rPr lang="pl-PL" sz="1400" u="none" strike="noStrike" dirty="0" smtClean="0">
                          <a:effectLst/>
                          <a:latin typeface="+mn-lt"/>
                        </a:rPr>
                        <a:t> </a:t>
                      </a:r>
                      <a:r>
                        <a:rPr lang="pl-PL" sz="1400" u="none" strike="noStrike" dirty="0" err="1" smtClean="0">
                          <a:effectLst/>
                          <a:latin typeface="+mn-lt"/>
                        </a:rPr>
                        <a:t>Rate</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u="none" strike="noStrike" dirty="0" err="1" smtClean="0">
                          <a:effectLst/>
                          <a:latin typeface="+mn-lt"/>
                        </a:rPr>
                        <a:t>Unemployment</a:t>
                      </a:r>
                      <a:r>
                        <a:rPr lang="pl-PL" sz="1400" u="none" strike="noStrike" dirty="0" smtClean="0">
                          <a:effectLst/>
                          <a:latin typeface="+mn-lt"/>
                        </a:rPr>
                        <a:t> </a:t>
                      </a:r>
                      <a:r>
                        <a:rPr lang="pl-PL" sz="1400" u="none" strike="noStrike" dirty="0" err="1" smtClean="0">
                          <a:effectLst/>
                          <a:latin typeface="+mn-lt"/>
                        </a:rPr>
                        <a:t>Rate</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u="none" strike="noStrike" dirty="0" err="1" smtClean="0">
                          <a:effectLst/>
                          <a:latin typeface="+mn-lt"/>
                        </a:rPr>
                        <a:t>Employment</a:t>
                      </a:r>
                      <a:r>
                        <a:rPr lang="pl-PL" sz="1400" u="none" strike="noStrike" dirty="0" smtClean="0">
                          <a:effectLst/>
                          <a:latin typeface="+mn-lt"/>
                        </a:rPr>
                        <a:t> </a:t>
                      </a:r>
                      <a:r>
                        <a:rPr lang="pl-PL" sz="1400" u="none" strike="noStrike" dirty="0" err="1" smtClean="0">
                          <a:effectLst/>
                          <a:latin typeface="+mn-lt"/>
                        </a:rPr>
                        <a:t>Rate</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u="none" strike="noStrike" dirty="0" err="1" smtClean="0">
                          <a:effectLst/>
                          <a:latin typeface="+mn-lt"/>
                        </a:rPr>
                        <a:t>Unemployment</a:t>
                      </a:r>
                      <a:r>
                        <a:rPr lang="pl-PL" sz="1400" u="none" strike="noStrike" dirty="0" smtClean="0">
                          <a:effectLst/>
                          <a:latin typeface="+mn-lt"/>
                        </a:rPr>
                        <a:t> </a:t>
                      </a:r>
                      <a:r>
                        <a:rPr lang="pl-PL" sz="1400" u="none" strike="noStrike" dirty="0" err="1" smtClean="0">
                          <a:effectLst/>
                          <a:latin typeface="+mn-lt"/>
                        </a:rPr>
                        <a:t>Rate</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266774">
                <a:tc>
                  <a:txBody>
                    <a:bodyPr/>
                    <a:lstStyle/>
                    <a:p>
                      <a:pPr algn="ctr" fontAlgn="b"/>
                      <a:r>
                        <a:rPr lang="pl-PL" sz="1400" b="0" i="0" u="none" strike="noStrike" dirty="0" smtClean="0">
                          <a:solidFill>
                            <a:srgbClr val="000000"/>
                          </a:solidFill>
                          <a:effectLst/>
                          <a:latin typeface="+mn-lt"/>
                        </a:rPr>
                        <a:t>15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0,03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0,48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0,02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266774">
                <a:tc>
                  <a:txBody>
                    <a:bodyPr/>
                    <a:lstStyle/>
                    <a:p>
                      <a:pPr algn="ctr" fontAlgn="b"/>
                      <a:r>
                        <a:rPr lang="pl-PL" sz="1400" b="0" i="0" u="none" strike="noStrike" dirty="0" smtClean="0">
                          <a:solidFill>
                            <a:srgbClr val="000000"/>
                          </a:solidFill>
                          <a:effectLst/>
                          <a:latin typeface="+mn-lt"/>
                        </a:rPr>
                        <a:t>20</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0,23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0,32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0,40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266774">
                <a:tc>
                  <a:txBody>
                    <a:bodyPr/>
                    <a:lstStyle/>
                    <a:p>
                      <a:pPr algn="ctr" fontAlgn="b"/>
                      <a:r>
                        <a:rPr lang="pl-PL" sz="1400" b="0" i="0" u="none" strike="noStrike" dirty="0" smtClean="0">
                          <a:solidFill>
                            <a:srgbClr val="000000"/>
                          </a:solidFill>
                          <a:effectLst/>
                          <a:latin typeface="+mn-lt"/>
                        </a:rPr>
                        <a:t>25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0,26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0,27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0,25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5"/>
                  </a:ext>
                </a:extLst>
              </a:tr>
              <a:tr h="266774">
                <a:tc>
                  <a:txBody>
                    <a:bodyPr/>
                    <a:lstStyle/>
                    <a:p>
                      <a:pPr algn="ctr" fontAlgn="b"/>
                      <a:r>
                        <a:rPr lang="pl-PL" sz="1400" b="0" i="0" u="none" strike="noStrike" dirty="0" smtClean="0">
                          <a:solidFill>
                            <a:srgbClr val="000000"/>
                          </a:solidFill>
                          <a:effectLst/>
                          <a:latin typeface="+mn-lt"/>
                        </a:rPr>
                        <a:t>30</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0,18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r h="266774">
                <a:tc>
                  <a:txBody>
                    <a:bodyPr/>
                    <a:lstStyle/>
                    <a:p>
                      <a:pPr algn="ctr" fontAlgn="b"/>
                      <a:r>
                        <a:rPr lang="pl-PL" sz="1400" b="0" i="0" u="none" strike="noStrike" dirty="0" smtClean="0">
                          <a:solidFill>
                            <a:srgbClr val="000000"/>
                          </a:solidFill>
                          <a:effectLst/>
                          <a:latin typeface="+mn-lt"/>
                        </a:rPr>
                        <a:t>35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0,31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7"/>
                  </a:ext>
                </a:extLst>
              </a:tr>
              <a:tr h="266774">
                <a:tc>
                  <a:txBody>
                    <a:bodyPr/>
                    <a:lstStyle/>
                    <a:p>
                      <a:pPr algn="ctr" fontAlgn="b"/>
                      <a:r>
                        <a:rPr lang="pl-PL" sz="1400" b="0" i="0" u="none" strike="noStrike" dirty="0" smtClean="0">
                          <a:solidFill>
                            <a:srgbClr val="000000"/>
                          </a:solidFill>
                          <a:effectLst/>
                          <a:latin typeface="+mn-lt"/>
                        </a:rPr>
                        <a:t>40</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0,31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8"/>
                  </a:ext>
                </a:extLst>
              </a:tr>
              <a:tr h="266774">
                <a:tc>
                  <a:txBody>
                    <a:bodyPr/>
                    <a:lstStyle/>
                    <a:p>
                      <a:pPr algn="ctr" fontAlgn="b"/>
                      <a:r>
                        <a:rPr lang="pl-PL" sz="1400" b="0" i="0" u="none" strike="noStrike" dirty="0" smtClean="0">
                          <a:solidFill>
                            <a:srgbClr val="000000"/>
                          </a:solidFill>
                          <a:effectLst/>
                          <a:latin typeface="+mn-lt"/>
                        </a:rPr>
                        <a:t>45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0,30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0,28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0,19</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9"/>
                  </a:ext>
                </a:extLst>
              </a:tr>
              <a:tr h="266774">
                <a:tc>
                  <a:txBody>
                    <a:bodyPr/>
                    <a:lstStyle/>
                    <a:p>
                      <a:pPr algn="ctr" fontAlgn="b"/>
                      <a:r>
                        <a:rPr lang="pl-PL" sz="1400" b="0" i="0" u="none" strike="noStrike" dirty="0" smtClean="0">
                          <a:solidFill>
                            <a:srgbClr val="000000"/>
                          </a:solidFill>
                          <a:effectLst/>
                          <a:latin typeface="+mn-lt"/>
                        </a:rPr>
                        <a:t>50</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0,29</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0,25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0"/>
                  </a:ext>
                </a:extLst>
              </a:tr>
              <a:tr h="266774">
                <a:tc>
                  <a:txBody>
                    <a:bodyPr/>
                    <a:lstStyle/>
                    <a:p>
                      <a:pPr algn="ctr" fontAlgn="b"/>
                      <a:r>
                        <a:rPr lang="pl-PL" sz="1400" b="0" i="0" u="none" strike="noStrike" dirty="0" smtClean="0">
                          <a:solidFill>
                            <a:srgbClr val="000000"/>
                          </a:solidFill>
                          <a:effectLst/>
                          <a:latin typeface="+mn-lt"/>
                        </a:rPr>
                        <a:t>55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0,26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0,14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1"/>
                  </a:ext>
                </a:extLst>
              </a:tr>
              <a:tr h="266774">
                <a:tc>
                  <a:txBody>
                    <a:bodyPr/>
                    <a:lstStyle/>
                    <a:p>
                      <a:pPr algn="ctr" fontAlgn="b"/>
                      <a:r>
                        <a:rPr lang="pl-PL" sz="1400" b="0" i="0" u="none" strike="noStrike" dirty="0" smtClean="0">
                          <a:solidFill>
                            <a:srgbClr val="000000"/>
                          </a:solidFill>
                          <a:effectLst/>
                          <a:latin typeface="+mn-lt"/>
                        </a:rPr>
                        <a:t>60</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0,08</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dirty="0">
                          <a:solidFill>
                            <a:srgbClr val="000000"/>
                          </a:solidFill>
                          <a:effectLst/>
                          <a:latin typeface="+mn-lt"/>
                        </a:rPr>
                        <a:t>0,04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2"/>
                  </a:ext>
                </a:extLst>
              </a:tr>
              <a:tr h="266774">
                <a:tc>
                  <a:txBody>
                    <a:bodyPr/>
                    <a:lstStyle/>
                    <a:p>
                      <a:pPr algn="ctr" fontAlgn="b"/>
                      <a:r>
                        <a:rPr lang="pl-PL" sz="1400" b="0" i="0" u="none" strike="noStrike" dirty="0" smtClean="0">
                          <a:solidFill>
                            <a:srgbClr val="000000"/>
                          </a:solidFill>
                          <a:effectLst/>
                          <a:latin typeface="+mn-lt"/>
                        </a:rPr>
                        <a:t>65+</a:t>
                      </a:r>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0,13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r>
                        <a:rPr lang="pl-PL" sz="1400" b="0" i="0" u="none" strike="noStrike">
                          <a:solidFill>
                            <a:srgbClr val="000000"/>
                          </a:solidFill>
                          <a:effectLst/>
                          <a:latin typeface="+mn-lt"/>
                        </a:rPr>
                        <a:t>0,07</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endParaRPr lang="pl-PL" sz="1400" b="0" i="0" u="none" strike="noStrike" dirty="0">
                        <a:solidFill>
                          <a:srgbClr val="000000"/>
                        </a:solidFill>
                        <a:effectLst/>
                        <a:latin typeface="+mn-lt"/>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graphicFrame>
        <p:nvGraphicFramePr>
          <p:cNvPr id="9" name="Wykres 8"/>
          <p:cNvGraphicFramePr>
            <a:graphicFrameLocks/>
          </p:cNvGraphicFramePr>
          <p:nvPr>
            <p:extLst>
              <p:ext uri="{D42A27DB-BD31-4B8C-83A1-F6EECF244321}">
                <p14:modId xmlns:p14="http://schemas.microsoft.com/office/powerpoint/2010/main" val="2151941935"/>
              </p:ext>
            </p:extLst>
          </p:nvPr>
        </p:nvGraphicFramePr>
        <p:xfrm>
          <a:off x="5553990" y="1916832"/>
          <a:ext cx="6462464" cy="4035896"/>
        </p:xfrm>
        <a:graphic>
          <a:graphicData uri="http://schemas.openxmlformats.org/drawingml/2006/chart">
            <c:chart xmlns:c="http://schemas.openxmlformats.org/drawingml/2006/chart" xmlns:r="http://schemas.openxmlformats.org/officeDocument/2006/relationships" r:id="rId2"/>
          </a:graphicData>
        </a:graphic>
      </p:graphicFrame>
      <p:sp>
        <p:nvSpPr>
          <p:cNvPr id="3" name="pole tekstowe 2"/>
          <p:cNvSpPr txBox="1"/>
          <p:nvPr/>
        </p:nvSpPr>
        <p:spPr>
          <a:xfrm>
            <a:off x="2737664" y="1017602"/>
            <a:ext cx="6238656" cy="646331"/>
          </a:xfrm>
          <a:prstGeom prst="rect">
            <a:avLst/>
          </a:prstGeom>
          <a:noFill/>
        </p:spPr>
        <p:txBody>
          <a:bodyPr wrap="square" rtlCol="0">
            <a:spAutoFit/>
          </a:bodyPr>
          <a:lstStyle/>
          <a:p>
            <a:r>
              <a:rPr lang="en-US" dirty="0"/>
              <a:t>Average estimates of employment and unemployment rates, </a:t>
            </a:r>
            <a:r>
              <a:rPr lang="pl-PL" dirty="0" smtClean="0"/>
              <a:t/>
            </a:r>
            <a:br>
              <a:rPr lang="pl-PL" dirty="0" smtClean="0"/>
            </a:br>
            <a:r>
              <a:rPr lang="en-US" dirty="0" smtClean="0"/>
              <a:t>taking </a:t>
            </a:r>
            <a:r>
              <a:rPr lang="en-US" dirty="0"/>
              <a:t>into account the growing trend in the unemployment rate</a:t>
            </a:r>
            <a:endParaRPr lang="en-GB" dirty="0"/>
          </a:p>
        </p:txBody>
      </p:sp>
    </p:spTree>
    <p:extLst>
      <p:ext uri="{BB962C8B-B14F-4D97-AF65-F5344CB8AC3E}">
        <p14:creationId xmlns:p14="http://schemas.microsoft.com/office/powerpoint/2010/main" val="34768506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zawartości 1"/>
          <p:cNvSpPr txBox="1">
            <a:spLocks/>
          </p:cNvSpPr>
          <p:nvPr/>
        </p:nvSpPr>
        <p:spPr bwMode="auto">
          <a:xfrm>
            <a:off x="844496" y="1340768"/>
            <a:ext cx="10657184"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har char="•"/>
              <a:defRPr sz="3200">
                <a:solidFill>
                  <a:schemeClr val="tx1"/>
                </a:solidFill>
                <a:latin typeface="Arial" pitchFamily="34" charset="0"/>
              </a:defRPr>
            </a:lvl1pPr>
            <a:lvl2pPr marL="914400" indent="-5143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50000"/>
              </a:lnSpc>
              <a:spcBef>
                <a:spcPts val="300"/>
              </a:spcBef>
              <a:buFontTx/>
              <a:buAutoNum type="arabicPeriod"/>
            </a:pPr>
            <a:r>
              <a:rPr lang="en-GB" sz="1600" dirty="0" smtClean="0"/>
              <a:t>Diversity of the data sources, definitions and subjective assessment on disability influence the analysis</a:t>
            </a:r>
          </a:p>
          <a:p>
            <a:pPr eaLnBrk="1" hangingPunct="1">
              <a:lnSpc>
                <a:spcPct val="150000"/>
              </a:lnSpc>
              <a:spcBef>
                <a:spcPts val="300"/>
              </a:spcBef>
              <a:buFontTx/>
              <a:buAutoNum type="arabicPeriod"/>
            </a:pPr>
            <a:r>
              <a:rPr lang="en-GB" sz="1600" dirty="0" smtClean="0"/>
              <a:t>An increasing tendency in the number of biologically disabled </a:t>
            </a:r>
          </a:p>
          <a:p>
            <a:pPr eaLnBrk="1" hangingPunct="1">
              <a:spcBef>
                <a:spcPts val="1200"/>
              </a:spcBef>
              <a:buFontTx/>
              <a:buAutoNum type="arabicPeriod"/>
            </a:pPr>
            <a:r>
              <a:rPr lang="en-GB" sz="1600" dirty="0" smtClean="0"/>
              <a:t>The official regulations significantly influenced estimates of legally disabled, but the decrease in the number of merely legally  disabled is reasonable </a:t>
            </a:r>
          </a:p>
          <a:p>
            <a:pPr eaLnBrk="1" hangingPunct="1">
              <a:lnSpc>
                <a:spcPct val="150000"/>
              </a:lnSpc>
              <a:spcBef>
                <a:spcPts val="1200"/>
              </a:spcBef>
              <a:buFontTx/>
              <a:buAutoNum type="arabicPeriod"/>
            </a:pPr>
            <a:r>
              <a:rPr lang="en-GB" sz="1600" dirty="0" smtClean="0"/>
              <a:t>However, different data sources show similar pattern of economic activity of the disabled population</a:t>
            </a:r>
          </a:p>
          <a:p>
            <a:pPr lvl="1"/>
            <a:r>
              <a:rPr lang="en-GB" sz="1400" dirty="0" smtClean="0"/>
              <a:t>Employment Rate (ER) for people with disabilities is about 3 times lower for men and 2,5 times for women than for the whole population </a:t>
            </a:r>
            <a:br>
              <a:rPr lang="en-GB" sz="1400" dirty="0" smtClean="0"/>
            </a:br>
            <a:r>
              <a:rPr lang="en-GB" sz="1400" dirty="0" smtClean="0"/>
              <a:t>For men of the age group 30-35 the ER amounts to over 88% for the whole population and less than 30% for disabled</a:t>
            </a:r>
            <a:br>
              <a:rPr lang="en-GB" sz="1400" dirty="0" smtClean="0"/>
            </a:br>
            <a:r>
              <a:rPr lang="en-GB" sz="1400" dirty="0" smtClean="0"/>
              <a:t>For women of  the age group 30-35 the ER amounts to over 71% for </a:t>
            </a:r>
            <a:r>
              <a:rPr lang="en-GB" sz="1400" dirty="0" smtClean="0"/>
              <a:t>the whole population</a:t>
            </a:r>
            <a:r>
              <a:rPr lang="en-GB" sz="1400" dirty="0" smtClean="0"/>
              <a:t> and about 31% for disabled</a:t>
            </a:r>
          </a:p>
          <a:p>
            <a:pPr lvl="1"/>
            <a:r>
              <a:rPr lang="en-GB" sz="1400" dirty="0" smtClean="0"/>
              <a:t>Unemployment Rate (UR) for people with disabilities is about 60% higher for men and 50% for women than for the whole population </a:t>
            </a:r>
            <a:br>
              <a:rPr lang="en-GB" sz="1400" dirty="0" smtClean="0"/>
            </a:br>
            <a:r>
              <a:rPr lang="en-GB" sz="1400" dirty="0" smtClean="0"/>
              <a:t>For men of the age group 30-35 the UR amounts to less than 7% for all persons and over 15% for disabled</a:t>
            </a:r>
            <a:br>
              <a:rPr lang="en-GB" sz="1400" dirty="0" smtClean="0"/>
            </a:br>
            <a:r>
              <a:rPr lang="en-GB" sz="1400" dirty="0" smtClean="0"/>
              <a:t>For women of  the age group 30-35 the UR amounts to less than 10% for all persons and over 12% for disabled</a:t>
            </a:r>
          </a:p>
          <a:p>
            <a:pPr lvl="1"/>
            <a:r>
              <a:rPr lang="en-GB" sz="1400" dirty="0" smtClean="0"/>
              <a:t>The gap between employment rate was almost stable during 2001 – 2015 time period</a:t>
            </a:r>
          </a:p>
          <a:p>
            <a:pPr lvl="1"/>
            <a:r>
              <a:rPr lang="en-GB" sz="1400" dirty="0" smtClean="0"/>
              <a:t>The gap between unemployment rate has increased for about 60%, particularly evident in times of crisis</a:t>
            </a:r>
          </a:p>
          <a:p>
            <a:pPr lvl="0">
              <a:spcBef>
                <a:spcPts val="1200"/>
              </a:spcBef>
              <a:buFont typeface="+mj-lt"/>
              <a:buAutoNum type="arabicPeriod"/>
            </a:pPr>
            <a:r>
              <a:rPr lang="en-GB" sz="1600" dirty="0" smtClean="0"/>
              <a:t>The inequalities in economic activity pattern for disabled are particularly significant for younger persons with disabilities </a:t>
            </a:r>
            <a:endParaRPr lang="en-GB" sz="1600" dirty="0"/>
          </a:p>
        </p:txBody>
      </p:sp>
      <p:cxnSp>
        <p:nvCxnSpPr>
          <p:cNvPr id="5" name="Łącznik prostoliniowy 4"/>
          <p:cNvCxnSpPr/>
          <p:nvPr/>
        </p:nvCxnSpPr>
        <p:spPr>
          <a:xfrm>
            <a:off x="0" y="764704"/>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6" name="Tytuł 1"/>
          <p:cNvSpPr txBox="1">
            <a:spLocks/>
          </p:cNvSpPr>
          <p:nvPr/>
        </p:nvSpPr>
        <p:spPr bwMode="auto">
          <a:xfrm>
            <a:off x="0" y="0"/>
            <a:ext cx="12192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65125" lvl="0">
              <a:buNone/>
            </a:pPr>
            <a:r>
              <a:rPr lang="en-GB" altLang="pl-PL" dirty="0"/>
              <a:t>Conclusion</a:t>
            </a:r>
          </a:p>
        </p:txBody>
      </p:sp>
    </p:spTree>
    <p:extLst>
      <p:ext uri="{BB962C8B-B14F-4D97-AF65-F5344CB8AC3E}">
        <p14:creationId xmlns:p14="http://schemas.microsoft.com/office/powerpoint/2010/main" val="3743687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67408" y="2775260"/>
            <a:ext cx="10260632" cy="731416"/>
          </a:xfrm>
        </p:spPr>
        <p:txBody>
          <a:bodyPr>
            <a:normAutofit/>
          </a:bodyPr>
          <a:lstStyle/>
          <a:p>
            <a:r>
              <a:rPr lang="en-GB" sz="4400" b="1" dirty="0" smtClean="0">
                <a:solidFill>
                  <a:srgbClr val="003300"/>
                </a:solidFill>
              </a:rPr>
              <a:t>Thanks for your attention</a:t>
            </a:r>
            <a:endParaRPr lang="en-GB" sz="4400" dirty="0">
              <a:solidFill>
                <a:srgbClr val="003300"/>
              </a:solidFill>
            </a:endParaRPr>
          </a:p>
        </p:txBody>
      </p:sp>
      <p:sp>
        <p:nvSpPr>
          <p:cNvPr id="3" name="Podtytuł 2"/>
          <p:cNvSpPr>
            <a:spLocks noGrp="1"/>
          </p:cNvSpPr>
          <p:nvPr>
            <p:ph type="subTitle" idx="1"/>
          </p:nvPr>
        </p:nvSpPr>
        <p:spPr>
          <a:xfrm>
            <a:off x="7014556" y="5957455"/>
            <a:ext cx="5148064" cy="835074"/>
          </a:xfrm>
        </p:spPr>
        <p:txBody>
          <a:bodyPr>
            <a:normAutofit/>
          </a:bodyPr>
          <a:lstStyle/>
          <a:p>
            <a:pPr algn="l"/>
            <a:r>
              <a:rPr lang="en-US" sz="2000" dirty="0" err="1"/>
              <a:t>Grażyna</a:t>
            </a:r>
            <a:r>
              <a:rPr lang="en-US" sz="2000" dirty="0"/>
              <a:t> </a:t>
            </a:r>
            <a:r>
              <a:rPr lang="en-US" sz="2000" dirty="0" err="1" smtClean="0"/>
              <a:t>Dehnel</a:t>
            </a:r>
            <a:r>
              <a:rPr lang="pl-PL" sz="2000" dirty="0" smtClean="0"/>
              <a:t>	</a:t>
            </a:r>
            <a:r>
              <a:rPr lang="pl-PL" sz="2000" dirty="0" err="1" smtClean="0">
                <a:hlinkClick r:id="rId2"/>
              </a:rPr>
              <a:t>g.dehnel@ue.poznan.l</a:t>
            </a:r>
            <a:r>
              <a:rPr lang="pl-PL" sz="2000" dirty="0" smtClean="0"/>
              <a:t> </a:t>
            </a:r>
            <a:endParaRPr lang="pl-PL" sz="2000" dirty="0"/>
          </a:p>
          <a:p>
            <a:pPr algn="l"/>
            <a:r>
              <a:rPr lang="en-US" sz="2000" dirty="0" err="1"/>
              <a:t>Elżbieta</a:t>
            </a:r>
            <a:r>
              <a:rPr lang="en-US" sz="2000" dirty="0"/>
              <a:t> </a:t>
            </a:r>
            <a:r>
              <a:rPr lang="en-US" sz="2000" dirty="0" err="1" smtClean="0"/>
              <a:t>Gołata</a:t>
            </a:r>
            <a:r>
              <a:rPr lang="pl-PL" sz="2000" dirty="0" smtClean="0"/>
              <a:t>	</a:t>
            </a:r>
            <a:r>
              <a:rPr lang="pl-PL" sz="2000" dirty="0" smtClean="0">
                <a:hlinkClick r:id="rId3"/>
              </a:rPr>
              <a:t>elzbieta.golata@ue.poznan.pl</a:t>
            </a:r>
            <a:r>
              <a:rPr lang="pl-PL" sz="2000" dirty="0" smtClean="0"/>
              <a:t> </a:t>
            </a:r>
            <a:endParaRPr lang="pl-PL" sz="2000" dirty="0"/>
          </a:p>
        </p:txBody>
      </p:sp>
      <p:pic>
        <p:nvPicPr>
          <p:cNvPr id="6" name="Obraz 5"/>
          <p:cNvPicPr>
            <a:picLocks noChangeAspect="1"/>
          </p:cNvPicPr>
          <p:nvPr/>
        </p:nvPicPr>
        <p:blipFill>
          <a:blip r:embed="rId4"/>
          <a:stretch>
            <a:fillRect/>
          </a:stretch>
        </p:blipFill>
        <p:spPr>
          <a:xfrm>
            <a:off x="23047" y="5970902"/>
            <a:ext cx="1838325" cy="876300"/>
          </a:xfrm>
          <a:prstGeom prst="rect">
            <a:avLst/>
          </a:prstGeom>
        </p:spPr>
      </p:pic>
      <p:pic>
        <p:nvPicPr>
          <p:cNvPr id="4" name="Obraz 3"/>
          <p:cNvPicPr>
            <a:picLocks noChangeAspect="1"/>
          </p:cNvPicPr>
          <p:nvPr/>
        </p:nvPicPr>
        <p:blipFill>
          <a:blip r:embed="rId5"/>
          <a:stretch>
            <a:fillRect/>
          </a:stretch>
        </p:blipFill>
        <p:spPr>
          <a:xfrm>
            <a:off x="2279576" y="6094727"/>
            <a:ext cx="1952625" cy="628650"/>
          </a:xfrm>
          <a:prstGeom prst="rect">
            <a:avLst/>
          </a:prstGeom>
        </p:spPr>
      </p:pic>
    </p:spTree>
    <p:extLst>
      <p:ext uri="{BB962C8B-B14F-4D97-AF65-F5344CB8AC3E}">
        <p14:creationId xmlns:p14="http://schemas.microsoft.com/office/powerpoint/2010/main" val="2272085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4137</TotalTime>
  <Words>1632</Words>
  <Application>Microsoft Office PowerPoint</Application>
  <PresentationFormat>Panoramiczny</PresentationFormat>
  <Paragraphs>423</Paragraphs>
  <Slides>18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18</vt:i4>
      </vt:variant>
    </vt:vector>
  </HeadingPairs>
  <TitlesOfParts>
    <vt:vector size="23" baseType="lpstr">
      <vt:lpstr>Arial</vt:lpstr>
      <vt:lpstr>Calibri</vt:lpstr>
      <vt:lpstr>Calibri Light</vt:lpstr>
      <vt:lpstr>Wingdings</vt:lpstr>
      <vt:lpstr>Motyw pakietu Office</vt:lpstr>
      <vt:lpstr>Economic activity of persons with disabilities  in the light of  2011 population census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Thanks for your attention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activity of persons with disabilities in the light of 2011 population census</dc:title>
  <dc:creator>EG</dc:creator>
  <cp:lastModifiedBy>BR</cp:lastModifiedBy>
  <cp:revision>214</cp:revision>
  <dcterms:created xsi:type="dcterms:W3CDTF">2016-09-26T01:01:56Z</dcterms:created>
  <dcterms:modified xsi:type="dcterms:W3CDTF">2016-10-21T04:34:02Z</dcterms:modified>
</cp:coreProperties>
</file>