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1"/>
  </p:sldMasterIdLst>
  <p:notesMasterIdLst>
    <p:notesMasterId r:id="rId11"/>
  </p:notesMasterIdLst>
  <p:sldIdLst>
    <p:sldId id="256" r:id="rId2"/>
    <p:sldId id="275" r:id="rId3"/>
    <p:sldId id="279" r:id="rId4"/>
    <p:sldId id="277" r:id="rId5"/>
    <p:sldId id="280" r:id="rId6"/>
    <p:sldId id="281" r:id="rId7"/>
    <p:sldId id="266" r:id="rId8"/>
    <p:sldId id="272" r:id="rId9"/>
    <p:sldId id="274" r:id="rId10"/>
  </p:sldIdLst>
  <p:sldSz cx="9144000" cy="6858000" type="screen4x3"/>
  <p:notesSz cx="6858000" cy="9144000"/>
  <p:embeddedFontLst>
    <p:embeddedFont>
      <p:font typeface="MetaMediumLF-Roman" panose="020B0800000000000000" pitchFamily="34" charset="0"/>
      <p:bold r:id="rId12"/>
    </p:embeddedFont>
    <p:embeddedFont>
      <p:font typeface="MetaNormalLF-Roman" panose="020B0500000000000000" pitchFamily="34" charset="0"/>
      <p:regular r:id="rId13"/>
      <p:bold r:id="rId14"/>
      <p:italic r:id="rId15"/>
      <p:boldItalic r:id="rId16"/>
    </p:embeddedFont>
    <p:embeddedFont>
      <p:font typeface="Agfa Rotis Semisans Ex Bold" panose="020B0703040504030204" pitchFamily="34" charset="0"/>
      <p:bold r:id="rId17"/>
    </p:embeddedFont>
  </p:embeddedFont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6666"/>
    <a:srgbClr val="808080"/>
    <a:srgbClr val="FFCC00"/>
    <a:srgbClr val="CC0033"/>
    <a:srgbClr val="FFCC33"/>
    <a:srgbClr val="FF9900"/>
    <a:srgbClr val="FF6600"/>
    <a:srgbClr val="999999"/>
    <a:srgbClr val="990033"/>
    <a:srgbClr val="33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8" autoAdjust="0"/>
  </p:normalViewPr>
  <p:slideViewPr>
    <p:cSldViewPr snapToGrid="0" snapToObjects="1">
      <p:cViewPr>
        <p:scale>
          <a:sx n="75" d="100"/>
          <a:sy n="75" d="100"/>
        </p:scale>
        <p:origin x="-930" y="-618"/>
      </p:cViewPr>
      <p:guideLst>
        <p:guide orient="horz" pos="2160"/>
        <p:guide orient="horz" pos="3944"/>
        <p:guide orient="horz" pos="1011"/>
        <p:guide pos="2880"/>
        <p:guide pos="340"/>
        <p:guide pos="5556"/>
      </p:guideLst>
    </p:cSldViewPr>
  </p:slideViewPr>
  <p:outlineViewPr>
    <p:cViewPr>
      <p:scale>
        <a:sx n="33" d="100"/>
        <a:sy n="33" d="100"/>
      </p:scale>
      <p:origin x="0" y="547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etaNormalLF-Roman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etaNormalLF-Roman" pitchFamily="34" charset="0"/>
              </a:defRPr>
            </a:lvl1pPr>
          </a:lstStyle>
          <a:p>
            <a:fld id="{8D9BBD62-E87A-4D5C-B70B-7C95F8DCB9B3}" type="datetimeFigureOut">
              <a:rPr lang="de-DE" smtClean="0"/>
              <a:pPr/>
              <a:t>14.10.2016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etaNormalLF-Roman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etaNormalLF-Roman" pitchFamily="34" charset="0"/>
              </a:defRPr>
            </a:lvl1pPr>
          </a:lstStyle>
          <a:p>
            <a:fld id="{74870A76-7E73-40B4-AABF-FD9679C021EA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9732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etaNormalLF-Roman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etaNormalLF-Roman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etaNormalLF-Roman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etaNormalLF-Roman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etaNormalLF-Roman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 bwMode="gray">
          <a:xfrm>
            <a:off x="540000" y="862077"/>
            <a:ext cx="8280472" cy="2422907"/>
          </a:xfrm>
        </p:spPr>
        <p:txBody>
          <a:bodyPr lIns="0" tIns="0" rIns="0" bIns="0" anchor="b" anchorCtr="0">
            <a:noAutofit/>
          </a:bodyPr>
          <a:lstStyle>
            <a:lvl1pPr algn="l">
              <a:defRPr sz="5000" b="1" i="0" cap="none" baseline="0">
                <a:solidFill>
                  <a:srgbClr val="666666"/>
                </a:solidFill>
                <a:latin typeface="Agfa Rotis Semisans Ex Bold" pitchFamily="34" charset="0"/>
              </a:defRPr>
            </a:lvl1pPr>
          </a:lstStyle>
          <a:p>
            <a:r>
              <a:rPr lang="de-DE" dirty="0" smtClean="0"/>
              <a:t>Titel durch Klicken hinzufügen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 bwMode="gray">
          <a:xfrm>
            <a:off x="540000" y="3472745"/>
            <a:ext cx="8280150" cy="1752600"/>
          </a:xfrm>
        </p:spPr>
        <p:txBody>
          <a:bodyPr lIns="378000" tIns="0" rIns="0" bIns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300" b="0">
                <a:solidFill>
                  <a:schemeClr val="tx1"/>
                </a:solidFill>
                <a:latin typeface="MetaMediumLF-Roman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de-DE" dirty="0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 bwMode="gray">
          <a:xfrm>
            <a:off x="539750" y="6207060"/>
            <a:ext cx="4824000" cy="365125"/>
          </a:xfrm>
          <a:prstGeom prst="rect">
            <a:avLst/>
          </a:prstGeom>
        </p:spPr>
        <p:txBody>
          <a:bodyPr lIns="0" tIns="0" rIns="0" bIns="0" anchor="b" anchorCtr="0"/>
          <a:lstStyle>
            <a:lvl1pPr algn="l">
              <a:defRPr sz="1100" b="0" i="0">
                <a:solidFill>
                  <a:schemeClr val="tx1"/>
                </a:solidFill>
                <a:latin typeface="MetaNormalLF-Roman" pitchFamily="34" charset="0"/>
              </a:defRPr>
            </a:lvl1pPr>
          </a:lstStyle>
          <a:p>
            <a:r>
              <a:rPr lang="en-US" dirty="0" smtClean="0"/>
              <a:t>©  </a:t>
            </a:r>
            <a:r>
              <a:rPr lang="en-US" dirty="0" err="1" smtClean="0"/>
              <a:t>Destatis</a:t>
            </a:r>
            <a:r>
              <a:rPr lang="en-US" dirty="0" smtClean="0"/>
              <a:t>| Division of Mathematical-Statistical Methods &amp; Research Data Centre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165764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532700" y="898103"/>
            <a:ext cx="8287449" cy="720000"/>
          </a:xfrm>
        </p:spPr>
        <p:txBody>
          <a:bodyPr/>
          <a:lstStyle>
            <a:lvl1pPr>
              <a:defRPr b="0"/>
            </a:lvl1pPr>
          </a:lstStyle>
          <a:p>
            <a:r>
              <a:rPr lang="de-DE" dirty="0" smtClean="0"/>
              <a:t>Titel durch Klicken hinzufügen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de-DE" smtClean="0"/>
              <a:t>21/10/2016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en-US" smtClean="0"/>
              <a:t>©  Destatis| Division of Mathematical-Statistical Methods &amp; Research Data Centre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de-DE" dirty="0" smtClean="0"/>
              <a:t>Slide </a:t>
            </a:r>
            <a:fld id="{490D50AA-A47B-42B3-AEBF-DBC41AAA668C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3" name="Inhaltsplatzhalter 12"/>
          <p:cNvSpPr>
            <a:spLocks noGrp="1"/>
          </p:cNvSpPr>
          <p:nvPr>
            <p:ph sz="quarter" idx="13"/>
          </p:nvPr>
        </p:nvSpPr>
        <p:spPr bwMode="gray">
          <a:xfrm>
            <a:off x="540000" y="1680200"/>
            <a:ext cx="8280000" cy="4644000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810763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CC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 bwMode="gray">
          <a:xfrm>
            <a:off x="541003" y="1690935"/>
            <a:ext cx="8279146" cy="460800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 marL="358775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Tx/>
              <a:buNone/>
            </a:pPr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  <a:p>
            <a:pPr lvl="5"/>
            <a:r>
              <a:rPr lang="de-DE" dirty="0" smtClean="0"/>
              <a:t>Sechste Ebene</a:t>
            </a:r>
          </a:p>
        </p:txBody>
      </p:sp>
      <p:sp>
        <p:nvSpPr>
          <p:cNvPr id="7" name="Text Box 2"/>
          <p:cNvSpPr txBox="1">
            <a:spLocks noChangeArrowheads="1"/>
          </p:cNvSpPr>
          <p:nvPr userDrawn="1"/>
        </p:nvSpPr>
        <p:spPr bwMode="gray">
          <a:xfrm>
            <a:off x="0" y="0"/>
            <a:ext cx="9142413" cy="8128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5" tIns="47893" rIns="95785" bIns="47893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etaNormalLF-Roman" pitchFamily="34" charset="0"/>
              <a:cs typeface="Arial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015163" y="0"/>
            <a:ext cx="2128837" cy="81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platzhalter 1"/>
          <p:cNvSpPr>
            <a:spLocks noGrp="1"/>
          </p:cNvSpPr>
          <p:nvPr>
            <p:ph type="title"/>
          </p:nvPr>
        </p:nvSpPr>
        <p:spPr bwMode="gray">
          <a:xfrm>
            <a:off x="532700" y="847303"/>
            <a:ext cx="8287449" cy="7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 smtClean="0"/>
              <a:t>Titel durch Klicken hinzufügen</a:t>
            </a:r>
            <a:endParaRPr lang="de-DE" dirty="0"/>
          </a:p>
        </p:txBody>
      </p:sp>
      <p:sp>
        <p:nvSpPr>
          <p:cNvPr id="9" name="Datumsplatzhalter 3"/>
          <p:cNvSpPr>
            <a:spLocks noGrp="1"/>
          </p:cNvSpPr>
          <p:nvPr>
            <p:ph type="dt" sz="half" idx="10"/>
          </p:nvPr>
        </p:nvSpPr>
        <p:spPr bwMode="gray">
          <a:xfrm>
            <a:off x="7135698" y="6308725"/>
            <a:ext cx="981472" cy="26346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de-DE" sz="1100" b="0" smtClean="0">
                <a:solidFill>
                  <a:schemeClr val="tx1"/>
                </a:solidFill>
                <a:latin typeface="MetaNormalLF-Roman" pitchFamily="34" charset="0"/>
              </a:defRPr>
            </a:lvl1pPr>
          </a:lstStyle>
          <a:p>
            <a:r>
              <a:rPr lang="de-DE" smtClean="0"/>
              <a:t>21/10/2016</a:t>
            </a:r>
            <a:endParaRPr lang="de-DE" dirty="0"/>
          </a:p>
        </p:txBody>
      </p:sp>
      <p:sp>
        <p:nvSpPr>
          <p:cNvPr id="10" name="Fußzeilenplatzhalter 4"/>
          <p:cNvSpPr>
            <a:spLocks noGrp="1"/>
          </p:cNvSpPr>
          <p:nvPr>
            <p:ph type="ftr" sz="quarter" idx="11"/>
          </p:nvPr>
        </p:nvSpPr>
        <p:spPr bwMode="gray">
          <a:xfrm>
            <a:off x="539750" y="6308725"/>
            <a:ext cx="4824000" cy="263460"/>
          </a:xfrm>
          <a:prstGeom prst="rect">
            <a:avLst/>
          </a:prstGeom>
        </p:spPr>
        <p:txBody>
          <a:bodyPr lIns="0" tIns="0" rIns="0" bIns="0" anchor="b" anchorCtr="0"/>
          <a:lstStyle>
            <a:lvl1pPr algn="l">
              <a:defRPr sz="1100" b="0">
                <a:solidFill>
                  <a:schemeClr val="tx1"/>
                </a:solidFill>
                <a:latin typeface="MetaNormalLF-Roman" pitchFamily="34" charset="0"/>
              </a:defRPr>
            </a:lvl1pPr>
          </a:lstStyle>
          <a:p>
            <a:r>
              <a:rPr lang="en-US" dirty="0" smtClean="0"/>
              <a:t>©  </a:t>
            </a:r>
            <a:r>
              <a:rPr lang="en-US" dirty="0" err="1" smtClean="0"/>
              <a:t>Destatis</a:t>
            </a:r>
            <a:r>
              <a:rPr lang="en-US" dirty="0" smtClean="0"/>
              <a:t>| Division of Mathematical-Statistical Methods &amp; Research Data Centre</a:t>
            </a:r>
            <a:endParaRPr lang="de-DE" dirty="0"/>
          </a:p>
        </p:txBody>
      </p:sp>
      <p:sp>
        <p:nvSpPr>
          <p:cNvPr id="11" name="Foliennummernplatzhalter 5"/>
          <p:cNvSpPr>
            <a:spLocks noGrp="1"/>
          </p:cNvSpPr>
          <p:nvPr>
            <p:ph type="sldNum" sz="quarter" idx="12"/>
          </p:nvPr>
        </p:nvSpPr>
        <p:spPr bwMode="gray">
          <a:xfrm>
            <a:off x="8172400" y="6308725"/>
            <a:ext cx="647750" cy="26346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de-DE" sz="1100" b="0" smtClean="0">
                <a:solidFill>
                  <a:schemeClr val="tx1"/>
                </a:solidFill>
                <a:latin typeface="MetaNormalLF-Roman" pitchFamily="34" charset="0"/>
              </a:defRPr>
            </a:lvl1pPr>
          </a:lstStyle>
          <a:p>
            <a:r>
              <a:rPr lang="de-DE" dirty="0" smtClean="0"/>
              <a:t>Slide</a:t>
            </a:r>
            <a:fld id="{490D50AA-A47B-42B3-AEBF-DBC41AAA668C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55900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3600" b="0" kern="1200" baseline="0">
          <a:solidFill>
            <a:srgbClr val="666666"/>
          </a:solidFill>
          <a:latin typeface="MetaMediumLF-Roman" pitchFamily="34" charset="0"/>
          <a:ea typeface="+mj-ea"/>
          <a:cs typeface="+mj-cs"/>
        </a:defRPr>
      </a:lvl1pPr>
    </p:titleStyle>
    <p:bodyStyle>
      <a:lvl1pPr marL="358775" indent="0" algn="l" defTabSz="914400" rtl="0" eaLnBrk="1" latinLnBrk="0" hangingPunct="1">
        <a:lnSpc>
          <a:spcPct val="100000"/>
        </a:lnSpc>
        <a:spcBef>
          <a:spcPts val="600"/>
        </a:spcBef>
        <a:buFontTx/>
        <a:buNone/>
        <a:defRPr lang="de-DE" sz="2300" b="0" kern="1200" dirty="0" smtClean="0">
          <a:solidFill>
            <a:schemeClr val="tx1"/>
          </a:solidFill>
          <a:latin typeface="MetaMediumLF-Roman" pitchFamily="34" charset="0"/>
          <a:ea typeface="+mn-ea"/>
          <a:cs typeface="+mn-cs"/>
        </a:defRPr>
      </a:lvl1pPr>
      <a:lvl2pPr marL="901700" indent="-368300" algn="l" defTabSz="914400" rtl="0" eaLnBrk="1" latinLnBrk="0" hangingPunct="1">
        <a:lnSpc>
          <a:spcPct val="100000"/>
        </a:lnSpc>
        <a:spcBef>
          <a:spcPts val="600"/>
        </a:spcBef>
        <a:buClr>
          <a:srgbClr val="CC0033"/>
        </a:buClr>
        <a:buSzPct val="80000"/>
        <a:buFont typeface="Wingdings" pitchFamily="2" charset="2"/>
        <a:buChar char=""/>
        <a:tabLst>
          <a:tab pos="533400" algn="l"/>
        </a:tabLst>
        <a:defRPr sz="1900" b="0" kern="1200">
          <a:solidFill>
            <a:schemeClr val="tx1"/>
          </a:solidFill>
          <a:latin typeface="MetaMediumLF-Roman" pitchFamily="34" charset="0"/>
          <a:ea typeface="+mn-ea"/>
          <a:cs typeface="+mn-cs"/>
        </a:defRPr>
      </a:lvl2pPr>
      <a:lvl3pPr marL="1435100" indent="-355600" algn="l" defTabSz="914400" rtl="0" eaLnBrk="1" latinLnBrk="0" hangingPunct="1">
        <a:lnSpc>
          <a:spcPct val="100000"/>
        </a:lnSpc>
        <a:spcBef>
          <a:spcPts val="600"/>
        </a:spcBef>
        <a:buClr>
          <a:srgbClr val="FFCC00"/>
        </a:buClr>
        <a:buSzPct val="80000"/>
        <a:buFont typeface="Wingdings" pitchFamily="2" charset="2"/>
        <a:buChar char=""/>
        <a:defRPr lang="de-DE" sz="1900" b="0" kern="1200" dirty="0" smtClean="0">
          <a:solidFill>
            <a:schemeClr val="tx1"/>
          </a:solidFill>
          <a:latin typeface="MetaMediumLF-Roman" pitchFamily="34" charset="0"/>
          <a:ea typeface="+mn-ea"/>
          <a:cs typeface="+mn-cs"/>
        </a:defRPr>
      </a:lvl3pPr>
      <a:lvl4pPr marL="1879600" indent="-266700" algn="l" defTabSz="914400" rtl="0" eaLnBrk="1" latinLnBrk="0" hangingPunct="1">
        <a:lnSpc>
          <a:spcPct val="100000"/>
        </a:lnSpc>
        <a:spcBef>
          <a:spcPts val="600"/>
        </a:spcBef>
        <a:buClr>
          <a:schemeClr val="bg1"/>
        </a:buClr>
        <a:buSzPct val="80000"/>
        <a:buFont typeface="Wingdings" pitchFamily="2" charset="2"/>
        <a:buChar char="n"/>
        <a:defRPr sz="1900" b="0" kern="1200">
          <a:solidFill>
            <a:schemeClr val="tx1"/>
          </a:solidFill>
          <a:latin typeface="MetaMediumLF-Roman" pitchFamily="34" charset="0"/>
          <a:ea typeface="+mn-ea"/>
          <a:cs typeface="+mn-cs"/>
        </a:defRPr>
      </a:lvl4pPr>
      <a:lvl5pPr marL="1879600" indent="-266700" algn="l" defTabSz="790575" rtl="0" eaLnBrk="1" latinLnBrk="0" hangingPunct="1">
        <a:lnSpc>
          <a:spcPct val="100000"/>
        </a:lnSpc>
        <a:spcBef>
          <a:spcPts val="600"/>
        </a:spcBef>
        <a:buClr>
          <a:schemeClr val="bg1"/>
        </a:buClr>
        <a:buSzPct val="80000"/>
        <a:buFont typeface="Wingdings" pitchFamily="2" charset="2"/>
        <a:buChar char="n"/>
        <a:defRPr sz="1900" b="0" kern="1200">
          <a:solidFill>
            <a:schemeClr val="tx1"/>
          </a:solidFill>
          <a:latin typeface="MetaMediumLF-Roman" pitchFamily="34" charset="0"/>
          <a:ea typeface="+mn-ea"/>
          <a:cs typeface="+mn-cs"/>
        </a:defRPr>
      </a:lvl5pPr>
      <a:lvl6pPr marL="1879600" indent="-266700" algn="l" defTabSz="914400" rtl="0" eaLnBrk="1" latinLnBrk="0" hangingPunct="1">
        <a:lnSpc>
          <a:spcPct val="100000"/>
        </a:lnSpc>
        <a:spcBef>
          <a:spcPts val="600"/>
        </a:spcBef>
        <a:buClr>
          <a:schemeClr val="bg1"/>
        </a:buClr>
        <a:buSzPct val="80000"/>
        <a:buFont typeface="Wingdings" pitchFamily="2" charset="2"/>
        <a:buChar char="n"/>
        <a:defRPr sz="1900" b="0" kern="1200">
          <a:solidFill>
            <a:schemeClr val="tx1"/>
          </a:solidFill>
          <a:latin typeface="MetaMediumLF-Roman" pitchFamily="34" charset="0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200" b="0" dirty="0"/>
              <a:t>Evaluation of small area estimates for </a:t>
            </a:r>
            <a:r>
              <a:rPr lang="en-US" sz="3200" b="0" dirty="0" err="1"/>
              <a:t>hypercubes</a:t>
            </a:r>
            <a:r>
              <a:rPr lang="en-US" sz="3200" b="0" dirty="0"/>
              <a:t> in the German census</a:t>
            </a:r>
            <a:endParaRPr lang="de-DE" sz="3200" dirty="0"/>
          </a:p>
        </p:txBody>
      </p:sp>
      <p:sp>
        <p:nvSpPr>
          <p:cNvPr id="5" name="Untertitel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Thomas Zimmermann</a:t>
            </a:r>
          </a:p>
          <a:p>
            <a:r>
              <a:rPr lang="de-DE" dirty="0" err="1" smtClean="0"/>
              <a:t>Destatis</a:t>
            </a:r>
            <a:r>
              <a:rPr lang="de-DE" dirty="0" smtClean="0"/>
              <a:t> – Division </a:t>
            </a:r>
            <a:r>
              <a:rPr lang="en-US" dirty="0" smtClean="0"/>
              <a:t>of </a:t>
            </a:r>
            <a:r>
              <a:rPr lang="en-US" b="1" dirty="0" smtClean="0"/>
              <a:t>Mathematical-Statistical Methods &amp; Research Data Centre</a:t>
            </a:r>
          </a:p>
          <a:p>
            <a:endParaRPr lang="en-US" b="1" dirty="0"/>
          </a:p>
          <a:p>
            <a:r>
              <a:rPr lang="en-US" b="1" dirty="0" smtClean="0"/>
              <a:t>CESS 2016, Budapest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3895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Background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21/10/2016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 Destatis| Division of Mathematical-Statistical Methods &amp; Research Data Centre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smtClean="0"/>
              <a:t>Slide </a:t>
            </a:r>
            <a:fld id="{490D50AA-A47B-42B3-AEBF-DBC41AAA668C}" type="slidenum">
              <a:rPr lang="de-DE" smtClean="0"/>
              <a:pPr/>
              <a:t>2</a:t>
            </a:fld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701675" indent="-34290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FF0000"/>
                </a:solidFill>
              </a:rPr>
              <a:t>Question: </a:t>
            </a:r>
            <a:r>
              <a:rPr lang="en-US" dirty="0" smtClean="0"/>
              <a:t>Should we apply small area estimation methods in the next German Census?</a:t>
            </a:r>
          </a:p>
          <a:p>
            <a:pPr marL="701675" indent="-342900">
              <a:buFont typeface="Wingdings" panose="05000000000000000000" pitchFamily="2" charset="2"/>
              <a:buChar char="§"/>
            </a:pPr>
            <a:endParaRPr lang="en-US" dirty="0" smtClean="0"/>
          </a:p>
          <a:p>
            <a:pPr marL="701675" indent="-342900">
              <a:buFont typeface="Wingdings" panose="05000000000000000000" pitchFamily="2" charset="2"/>
              <a:buChar char="§"/>
            </a:pPr>
            <a:r>
              <a:rPr lang="en-US" dirty="0" smtClean="0"/>
              <a:t>Ongoing evaluation using Census data from 2011</a:t>
            </a:r>
          </a:p>
          <a:p>
            <a:pPr marL="701675" indent="-342900">
              <a:buFont typeface="Wingdings" panose="05000000000000000000" pitchFamily="2" charset="2"/>
              <a:buChar char="§"/>
            </a:pPr>
            <a:r>
              <a:rPr lang="en-US" dirty="0" smtClean="0"/>
              <a:t>Consider target variables, which are not included in the population register, e.g.:</a:t>
            </a:r>
          </a:p>
          <a:p>
            <a:pPr marL="1601788" lvl="1" indent="-342900">
              <a:buFont typeface="Wingdings" panose="05000000000000000000" pitchFamily="2" charset="2"/>
              <a:buChar char="§"/>
            </a:pPr>
            <a:r>
              <a:rPr lang="en-US" dirty="0" smtClean="0"/>
              <a:t>Highest level of school education</a:t>
            </a:r>
          </a:p>
          <a:p>
            <a:pPr marL="1601788" lvl="1" indent="-342900">
              <a:buFont typeface="Wingdings" panose="05000000000000000000" pitchFamily="2" charset="2"/>
              <a:buChar char="§"/>
            </a:pPr>
            <a:r>
              <a:rPr lang="en-US" dirty="0" smtClean="0"/>
              <a:t>Employment status (ILO definition)</a:t>
            </a:r>
          </a:p>
          <a:p>
            <a:pPr marL="1601788" lvl="1" indent="-342900">
              <a:buFont typeface="Wingdings" panose="05000000000000000000" pitchFamily="2" charset="2"/>
              <a:buChar char="§"/>
            </a:pPr>
            <a:r>
              <a:rPr lang="en-US" dirty="0" smtClean="0"/>
              <a:t>Migrant status</a:t>
            </a:r>
          </a:p>
          <a:p>
            <a:pPr marL="1601788" lvl="1" indent="-342900">
              <a:buFont typeface="Wingdings" panose="05000000000000000000" pitchFamily="2" charset="2"/>
              <a:buChar char="§"/>
            </a:pPr>
            <a:endParaRPr lang="en-US" dirty="0" smtClean="0"/>
          </a:p>
          <a:p>
            <a:pPr marL="701675" indent="-34290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FF0000"/>
                </a:solidFill>
              </a:rPr>
              <a:t>Today’s talk: </a:t>
            </a:r>
            <a:r>
              <a:rPr lang="en-US" dirty="0" smtClean="0"/>
              <a:t>Focus on the hypercube constructed as cross-classification  of the migrant status with age-classes and sex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09939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Hypercubes</a:t>
            </a:r>
            <a:r>
              <a:rPr lang="en-US" dirty="0" smtClean="0"/>
              <a:t> and small area estimation</a:t>
            </a:r>
            <a:endParaRPr lang="en-US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21/10/2016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smtClean="0"/>
              <a:t>Slide </a:t>
            </a:r>
            <a:fld id="{490D50AA-A47B-42B3-AEBF-DBC41AAA668C}" type="slidenum">
              <a:rPr lang="de-DE" smtClean="0"/>
              <a:pPr/>
              <a:t>3</a:t>
            </a:fld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701675" indent="-342900">
              <a:buFont typeface="Wingdings" panose="05000000000000000000" pitchFamily="2" charset="2"/>
              <a:buChar char="§"/>
            </a:pPr>
            <a:r>
              <a:rPr lang="en-US" dirty="0" smtClean="0"/>
              <a:t>Estimates for the hypercube are desired on the county-level  (NUTS3) </a:t>
            </a:r>
          </a:p>
          <a:p>
            <a:pPr marL="701675" indent="-342900">
              <a:buFont typeface="Wingdings" panose="05000000000000000000" pitchFamily="2" charset="2"/>
              <a:buChar char="§"/>
            </a:pPr>
            <a:endParaRPr lang="en-US" dirty="0" smtClean="0"/>
          </a:p>
          <a:p>
            <a:pPr marL="701675" indent="-342900">
              <a:buFont typeface="Wingdings" panose="05000000000000000000" pitchFamily="2" charset="2"/>
              <a:buChar char="§"/>
            </a:pPr>
            <a:r>
              <a:rPr lang="en-US" dirty="0" smtClean="0"/>
              <a:t>This yields 20600 hypercube cells (412 counties, 5 categories of the migrant status, 5 age-classes and two sexes) </a:t>
            </a:r>
            <a:r>
              <a:rPr lang="en-US" sz="2300" dirty="0" smtClean="0">
                <a:solidFill>
                  <a:srgbClr val="FF0000"/>
                </a:solidFill>
                <a:sym typeface="Wingdings" panose="05000000000000000000" pitchFamily="2" charset="2"/>
              </a:rPr>
              <a:t>Unplanned domains</a:t>
            </a:r>
          </a:p>
          <a:p>
            <a:pPr lvl="1" indent="0">
              <a:buNone/>
            </a:pPr>
            <a:endParaRPr lang="en-US" sz="2300" dirty="0" smtClean="0">
              <a:sym typeface="Wingdings" panose="05000000000000000000" pitchFamily="2" charset="2"/>
            </a:endParaRPr>
          </a:p>
          <a:p>
            <a:pPr marL="701675" indent="-342900">
              <a:buFont typeface="Wingdings" panose="05000000000000000000" pitchFamily="2" charset="2"/>
              <a:buChar char="§"/>
            </a:pPr>
            <a:r>
              <a:rPr lang="en-US" dirty="0" smtClean="0"/>
              <a:t>Sample </a:t>
            </a:r>
            <a:r>
              <a:rPr lang="en-US" dirty="0"/>
              <a:t>sizes frequently too small to produce reliable direct estimates  </a:t>
            </a:r>
            <a:r>
              <a:rPr lang="en-US" dirty="0" smtClean="0"/>
              <a:t>for </a:t>
            </a:r>
            <a:r>
              <a:rPr lang="en-US" dirty="0" err="1"/>
              <a:t>hypercubes</a:t>
            </a:r>
            <a:r>
              <a:rPr lang="en-US" dirty="0"/>
              <a:t> at the county-level </a:t>
            </a:r>
            <a:endParaRPr lang="en-US" dirty="0" smtClean="0"/>
          </a:p>
          <a:p>
            <a:pPr marL="701675" indent="-342900">
              <a:buFont typeface="Wingdings" panose="05000000000000000000" pitchFamily="2" charset="2"/>
              <a:buChar char="§"/>
            </a:pPr>
            <a:endParaRPr lang="en-US" dirty="0" smtClean="0"/>
          </a:p>
          <a:p>
            <a:pPr marL="701675" indent="-342900">
              <a:buFont typeface="Wingdings" panose="05000000000000000000" pitchFamily="2" charset="2"/>
              <a:buChar char="§"/>
            </a:pPr>
            <a:r>
              <a:rPr lang="en-US" dirty="0" smtClean="0"/>
              <a:t>(G)SPREE approaches are not directly applicable due to lack of register information</a:t>
            </a:r>
          </a:p>
        </p:txBody>
      </p:sp>
      <p:sp>
        <p:nvSpPr>
          <p:cNvPr id="7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540000" y="6308725"/>
            <a:ext cx="5076000" cy="263460"/>
          </a:xfrm>
        </p:spPr>
        <p:txBody>
          <a:bodyPr/>
          <a:lstStyle/>
          <a:p>
            <a:r>
              <a:rPr lang="en-US" dirty="0" smtClean="0"/>
              <a:t>©  </a:t>
            </a:r>
            <a:r>
              <a:rPr lang="en-US" dirty="0" err="1" smtClean="0"/>
              <a:t>Destatis</a:t>
            </a:r>
            <a:r>
              <a:rPr lang="en-US" dirty="0" smtClean="0"/>
              <a:t>| Division of Mathematical-Statistical Methods &amp; Research Data Centre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90447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Synthetic estimation approach</a:t>
            </a:r>
            <a:endParaRPr lang="en-US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21/10/2016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smtClean="0"/>
              <a:t>Slide </a:t>
            </a:r>
            <a:fld id="{490D50AA-A47B-42B3-AEBF-DBC41AAA668C}" type="slidenum">
              <a:rPr lang="de-DE" smtClean="0"/>
              <a:pPr/>
              <a:t>4</a:t>
            </a:fld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701675" indent="-342900">
              <a:buFont typeface="Wingdings" panose="05000000000000000000" pitchFamily="2" charset="2"/>
              <a:buChar char="§"/>
            </a:pPr>
            <a:r>
              <a:rPr lang="en-US" smtClean="0">
                <a:solidFill>
                  <a:srgbClr val="FF0000"/>
                </a:solidFill>
              </a:rPr>
              <a:t>Step 1</a:t>
            </a:r>
            <a:r>
              <a:rPr lang="en-US" dirty="0" smtClean="0">
                <a:solidFill>
                  <a:srgbClr val="FF0000"/>
                </a:solidFill>
              </a:rPr>
              <a:t>:</a:t>
            </a:r>
            <a:r>
              <a:rPr lang="en-US" dirty="0" smtClean="0"/>
              <a:t> Obtain design-based direct estimates of the cell structure at an aggregated level </a:t>
            </a:r>
          </a:p>
          <a:p>
            <a:pPr marL="701675" indent="-342900">
              <a:buFont typeface="Wingdings" panose="05000000000000000000" pitchFamily="2" charset="2"/>
              <a:buChar char="§"/>
            </a:pPr>
            <a:endParaRPr lang="en-US" dirty="0" smtClean="0"/>
          </a:p>
          <a:p>
            <a:pPr marL="701675" indent="-34290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FF0000"/>
                </a:solidFill>
              </a:rPr>
              <a:t>Step 2: </a:t>
            </a:r>
            <a:r>
              <a:rPr lang="en-US" dirty="0" smtClean="0"/>
              <a:t>Adjust aggregated cell structure to reliably estimated margins at the county-level using a log-linear model</a:t>
            </a:r>
          </a:p>
          <a:p>
            <a:pPr marL="701675" indent="-342900">
              <a:buFont typeface="Wingdings" panose="05000000000000000000" pitchFamily="2" charset="2"/>
              <a:buChar char="§"/>
            </a:pPr>
            <a:endParaRPr lang="en-US" dirty="0" smtClean="0"/>
          </a:p>
          <a:p>
            <a:pPr marL="701675" indent="-342900">
              <a:buFont typeface="Wingdings" panose="05000000000000000000" pitchFamily="2" charset="2"/>
              <a:buChar char="§"/>
            </a:pPr>
            <a:r>
              <a:rPr lang="en-US" dirty="0" smtClean="0"/>
              <a:t>Variance estimation using the rescaling bootstrap to reflect both sources of uncertainty</a:t>
            </a:r>
          </a:p>
          <a:p>
            <a:pPr marL="701675" indent="-342900">
              <a:buFont typeface="Wingdings" panose="05000000000000000000" pitchFamily="2" charset="2"/>
              <a:buChar char="§"/>
            </a:pPr>
            <a:endParaRPr lang="en-US" dirty="0" smtClean="0"/>
          </a:p>
          <a:p>
            <a:pPr marL="701675" indent="-342900">
              <a:buFont typeface="Wingdings" panose="05000000000000000000" pitchFamily="2" charset="2"/>
              <a:buChar char="§"/>
            </a:pPr>
            <a:r>
              <a:rPr lang="en-US" dirty="0" smtClean="0"/>
              <a:t>Inspect synthetic estimates for potential biases</a:t>
            </a:r>
          </a:p>
          <a:p>
            <a:pPr marL="815975" indent="-457200">
              <a:buFont typeface="Wingdings" panose="05000000000000000000" pitchFamily="2" charset="2"/>
              <a:buChar char="§"/>
            </a:pPr>
            <a:endParaRPr lang="en-US" dirty="0" smtClean="0"/>
          </a:p>
          <a:p>
            <a:endParaRPr lang="en-US" dirty="0" smtClean="0"/>
          </a:p>
        </p:txBody>
      </p:sp>
      <p:sp>
        <p:nvSpPr>
          <p:cNvPr id="7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540000" y="6308725"/>
            <a:ext cx="5076000" cy="263460"/>
          </a:xfrm>
        </p:spPr>
        <p:txBody>
          <a:bodyPr/>
          <a:lstStyle/>
          <a:p>
            <a:r>
              <a:rPr lang="en-US" dirty="0" smtClean="0"/>
              <a:t>©  </a:t>
            </a:r>
            <a:r>
              <a:rPr lang="en-US" dirty="0" err="1" smtClean="0"/>
              <a:t>Destatis</a:t>
            </a:r>
            <a:r>
              <a:rPr lang="en-US" dirty="0" smtClean="0"/>
              <a:t>| Division of Mathematical-Statistical Methods &amp; Research Data Centre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10423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Available diagnostics (Brown et al., 2001)</a:t>
            </a:r>
            <a:endParaRPr lang="en-US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21/10/2016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 Destatis| Division of Mathematical-Statistical Methods &amp; Research Data Centre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smtClean="0"/>
              <a:t>Slide </a:t>
            </a:r>
            <a:fld id="{490D50AA-A47B-42B3-AEBF-DBC41AAA668C}" type="slidenum">
              <a:rPr lang="de-DE" smtClean="0"/>
              <a:pPr/>
              <a:t>5</a:t>
            </a:fld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701675" indent="-342900">
              <a:buFont typeface="Wingdings" panose="05000000000000000000" pitchFamily="2" charset="2"/>
              <a:buChar char="§"/>
            </a:pPr>
            <a:r>
              <a:rPr lang="en-US" dirty="0" smtClean="0"/>
              <a:t>Bias diagnostics: Scatterplot of direct vs. synthetic estimates; Their ratio as a function of the sample size </a:t>
            </a:r>
            <a:r>
              <a:rPr lang="de-DE" sz="2400" dirty="0">
                <a:solidFill>
                  <a:schemeClr val="accent6"/>
                </a:solidFill>
                <a:sym typeface="Wingdings"/>
              </a:rPr>
              <a:t></a:t>
            </a:r>
            <a:endParaRPr lang="en-US" dirty="0" smtClean="0"/>
          </a:p>
          <a:p>
            <a:pPr marL="701675" indent="-342900">
              <a:buFont typeface="Wingdings" panose="05000000000000000000" pitchFamily="2" charset="2"/>
              <a:buChar char="§"/>
            </a:pPr>
            <a:endParaRPr lang="en-US" dirty="0"/>
          </a:p>
          <a:p>
            <a:pPr marL="701675" indent="-342900">
              <a:buFont typeface="Wingdings" panose="05000000000000000000" pitchFamily="2" charset="2"/>
              <a:buChar char="§"/>
            </a:pPr>
            <a:r>
              <a:rPr lang="en-US" dirty="0"/>
              <a:t>G</a:t>
            </a:r>
            <a:r>
              <a:rPr lang="en-US" dirty="0" smtClean="0"/>
              <a:t>oodness-of-fit diagnostic </a:t>
            </a:r>
            <a:r>
              <a:rPr lang="de-DE" sz="2800" dirty="0">
                <a:solidFill>
                  <a:srgbClr val="FF0000"/>
                </a:solidFill>
                <a:sym typeface="Wingdings"/>
              </a:rPr>
              <a:t></a:t>
            </a:r>
            <a:endParaRPr lang="de-DE" sz="2800" dirty="0">
              <a:solidFill>
                <a:srgbClr val="FF0000"/>
              </a:solidFill>
            </a:endParaRPr>
          </a:p>
          <a:p>
            <a:pPr marL="1244600" lvl="1" indent="-342900">
              <a:buFont typeface="Wingdings" panose="05000000000000000000" pitchFamily="2" charset="2"/>
              <a:buChar char="§"/>
            </a:pPr>
            <a:r>
              <a:rPr lang="en-US" dirty="0" smtClean="0"/>
              <a:t>Assumes validity of CLT in small areas</a:t>
            </a:r>
            <a:endParaRPr lang="en-US" dirty="0"/>
          </a:p>
          <a:p>
            <a:pPr marL="701675" indent="-342900">
              <a:buFont typeface="Wingdings" panose="05000000000000000000" pitchFamily="2" charset="2"/>
              <a:buChar char="§"/>
            </a:pPr>
            <a:r>
              <a:rPr lang="en-US" dirty="0" smtClean="0"/>
              <a:t>Coverage diagnostic </a:t>
            </a:r>
            <a:r>
              <a:rPr lang="de-DE" sz="2800" dirty="0">
                <a:solidFill>
                  <a:srgbClr val="FF0000"/>
                </a:solidFill>
                <a:sym typeface="Wingdings"/>
              </a:rPr>
              <a:t></a:t>
            </a:r>
            <a:endParaRPr lang="de-DE" sz="2800" dirty="0">
              <a:solidFill>
                <a:srgbClr val="FF0000"/>
              </a:solidFill>
            </a:endParaRPr>
          </a:p>
          <a:p>
            <a:pPr marL="1244600" lvl="1" indent="-342900">
              <a:buFont typeface="Wingdings" panose="05000000000000000000" pitchFamily="2" charset="2"/>
              <a:buChar char="§"/>
            </a:pPr>
            <a:r>
              <a:rPr lang="en-US" dirty="0" smtClean="0"/>
              <a:t>Assumes independence between design-based and synthetic estimates</a:t>
            </a:r>
          </a:p>
          <a:p>
            <a:pPr marL="1244600" lvl="1" indent="-342900">
              <a:buFont typeface="Wingdings" panose="05000000000000000000" pitchFamily="2" charset="2"/>
              <a:buChar char="§"/>
            </a:pPr>
            <a:r>
              <a:rPr lang="en-US" dirty="0" smtClean="0"/>
              <a:t>Valid for normally distributed estimates</a:t>
            </a:r>
          </a:p>
          <a:p>
            <a:pPr marL="701675" indent="-342900">
              <a:buFont typeface="Wingdings" panose="05000000000000000000" pitchFamily="2" charset="2"/>
              <a:buChar char="§"/>
            </a:pPr>
            <a:endParaRPr lang="en-US" dirty="0"/>
          </a:p>
          <a:p>
            <a:pPr marL="701675" indent="-342900">
              <a:buFont typeface="Wingdings" panose="05000000000000000000" pitchFamily="2" charset="2"/>
              <a:buChar char="§"/>
            </a:pPr>
            <a:r>
              <a:rPr lang="en-US" dirty="0" smtClean="0"/>
              <a:t>Calibration diagnostic (</a:t>
            </a:r>
            <a:r>
              <a:rPr lang="de-DE" sz="2400" dirty="0" smtClean="0">
                <a:solidFill>
                  <a:schemeClr val="accent6"/>
                </a:solidFill>
                <a:sym typeface="Wingdings"/>
              </a:rPr>
              <a:t></a:t>
            </a:r>
            <a:r>
              <a:rPr lang="de-DE" sz="2400" dirty="0" smtClean="0">
                <a:sym typeface="Wingdings"/>
              </a:rPr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8521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Precision of the estimates</a:t>
            </a:r>
            <a:endParaRPr lang="en-US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21/10/2016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 Destatis| Division of Mathematical-Statistical Methods &amp; Research Data Centre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smtClean="0"/>
              <a:t>Slide </a:t>
            </a:r>
            <a:fld id="{490D50AA-A47B-42B3-AEBF-DBC41AAA668C}" type="slidenum">
              <a:rPr lang="de-DE" smtClean="0"/>
              <a:pPr/>
              <a:t>6</a:t>
            </a:fld>
            <a:endParaRPr lang="de-DE" dirty="0"/>
          </a:p>
        </p:txBody>
      </p:sp>
      <p:sp>
        <p:nvSpPr>
          <p:cNvPr id="7" name="Inhaltsplatzhalter 6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5" y="1400175"/>
            <a:ext cx="7997293" cy="498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3889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Plausibility of synthetic estimates</a:t>
            </a:r>
            <a:endParaRPr lang="en-US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21/10/2016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smtClean="0"/>
              <a:t>Slide </a:t>
            </a:r>
            <a:fld id="{490D50AA-A47B-42B3-AEBF-DBC41AAA668C}" type="slidenum">
              <a:rPr lang="de-DE" smtClean="0"/>
              <a:pPr/>
              <a:t>7</a:t>
            </a:fld>
            <a:endParaRPr lang="de-DE" dirty="0"/>
          </a:p>
        </p:txBody>
      </p:sp>
      <p:sp>
        <p:nvSpPr>
          <p:cNvPr id="7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540000" y="6308725"/>
            <a:ext cx="5076000" cy="263460"/>
          </a:xfrm>
        </p:spPr>
        <p:txBody>
          <a:bodyPr/>
          <a:lstStyle/>
          <a:p>
            <a:r>
              <a:rPr lang="en-US" dirty="0" smtClean="0"/>
              <a:t>©  </a:t>
            </a:r>
            <a:r>
              <a:rPr lang="en-US" dirty="0" err="1" smtClean="0"/>
              <a:t>Destatis</a:t>
            </a:r>
            <a:r>
              <a:rPr lang="en-US" dirty="0" smtClean="0"/>
              <a:t>| Division of Mathematical-Statistical Methods &amp; Research Data Centre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101" y="1491103"/>
            <a:ext cx="7791200" cy="4858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Ellipse 7"/>
          <p:cNvSpPr/>
          <p:nvPr/>
        </p:nvSpPr>
        <p:spPr>
          <a:xfrm>
            <a:off x="5219700" y="4064000"/>
            <a:ext cx="1104900" cy="800100"/>
          </a:xfrm>
          <a:prstGeom prst="ellipse">
            <a:avLst/>
          </a:prstGeom>
          <a:solidFill>
            <a:schemeClr val="bg1">
              <a:alpha val="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52743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findings</a:t>
            </a:r>
            <a:endParaRPr lang="en-US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21/10/2016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smtClean="0"/>
              <a:t>Slide </a:t>
            </a:r>
            <a:fld id="{490D50AA-A47B-42B3-AEBF-DBC41AAA668C}" type="slidenum">
              <a:rPr lang="de-DE" smtClean="0"/>
              <a:pPr/>
              <a:t>8</a:t>
            </a:fld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701675" indent="-342900">
              <a:buFont typeface="Wingdings" panose="05000000000000000000" pitchFamily="2" charset="2"/>
              <a:buChar char="§"/>
            </a:pPr>
            <a:r>
              <a:rPr lang="en-US" dirty="0" smtClean="0"/>
              <a:t>Direct estimator suffers from small sample cell counts in many hypercube cells</a:t>
            </a:r>
          </a:p>
          <a:p>
            <a:pPr marL="701675" indent="-342900">
              <a:buFont typeface="Wingdings" panose="05000000000000000000" pitchFamily="2" charset="2"/>
              <a:buChar char="§"/>
            </a:pPr>
            <a:endParaRPr lang="en-US" dirty="0"/>
          </a:p>
          <a:p>
            <a:pPr marL="701675" indent="-342900">
              <a:buFont typeface="Wingdings" panose="05000000000000000000" pitchFamily="2" charset="2"/>
              <a:buChar char="§"/>
            </a:pPr>
            <a:r>
              <a:rPr lang="en-US" dirty="0" smtClean="0"/>
              <a:t>Synthetic estimator achieves reduction in relative standard error</a:t>
            </a:r>
          </a:p>
          <a:p>
            <a:pPr marL="701675" indent="-342900">
              <a:buFont typeface="Wingdings" panose="05000000000000000000" pitchFamily="2" charset="2"/>
              <a:buChar char="§"/>
            </a:pPr>
            <a:endParaRPr lang="en-US" dirty="0" smtClean="0"/>
          </a:p>
          <a:p>
            <a:pPr marL="701675" indent="-342900">
              <a:buFont typeface="Wingdings" panose="05000000000000000000" pitchFamily="2" charset="2"/>
              <a:buChar char="§"/>
            </a:pPr>
            <a:r>
              <a:rPr lang="en-US" dirty="0"/>
              <a:t>B</a:t>
            </a:r>
            <a:r>
              <a:rPr lang="en-US" dirty="0" smtClean="0"/>
              <a:t>enchmarking </a:t>
            </a:r>
            <a:r>
              <a:rPr lang="en-US" dirty="0"/>
              <a:t>to </a:t>
            </a:r>
            <a:r>
              <a:rPr lang="en-US" dirty="0" smtClean="0"/>
              <a:t>margins of the migrant status on the county-level  may give rise to a bias-variance trade-off</a:t>
            </a:r>
          </a:p>
          <a:p>
            <a:pPr marL="701675" indent="-342900">
              <a:buFont typeface="Wingdings" panose="05000000000000000000" pitchFamily="2" charset="2"/>
              <a:buChar char="§"/>
            </a:pPr>
            <a:endParaRPr lang="en-US" dirty="0" smtClean="0"/>
          </a:p>
          <a:p>
            <a:pPr marL="701675" indent="-342900">
              <a:buFont typeface="Wingdings" panose="05000000000000000000" pitchFamily="2" charset="2"/>
              <a:buChar char="§"/>
            </a:pPr>
            <a:r>
              <a:rPr lang="en-US" dirty="0" smtClean="0"/>
              <a:t>In some states, benchmarking the migrant status on the state-level is the better choice</a:t>
            </a:r>
          </a:p>
          <a:p>
            <a:endParaRPr lang="en-US" dirty="0"/>
          </a:p>
          <a:p>
            <a:pPr marL="701675" indent="-342900">
              <a:buFont typeface="Wingdings" panose="05000000000000000000" pitchFamily="2" charset="2"/>
              <a:buChar char="§"/>
            </a:pPr>
            <a:endParaRPr lang="en-US" dirty="0" smtClean="0"/>
          </a:p>
          <a:p>
            <a:pPr marL="701675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8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540000" y="6308725"/>
            <a:ext cx="5076000" cy="263460"/>
          </a:xfrm>
        </p:spPr>
        <p:txBody>
          <a:bodyPr/>
          <a:lstStyle/>
          <a:p>
            <a:r>
              <a:rPr lang="en-US" dirty="0" smtClean="0"/>
              <a:t>©  </a:t>
            </a:r>
            <a:r>
              <a:rPr lang="en-US" dirty="0" err="1" smtClean="0"/>
              <a:t>Destatis</a:t>
            </a:r>
            <a:r>
              <a:rPr lang="en-US" dirty="0" smtClean="0"/>
              <a:t>| Division of Mathematical-Statistical Methods &amp; Research Data Centre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48077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35900" y="1152103"/>
            <a:ext cx="8287449" cy="931442"/>
          </a:xfrm>
        </p:spPr>
        <p:txBody>
          <a:bodyPr/>
          <a:lstStyle/>
          <a:p>
            <a:r>
              <a:rPr lang="en-US" dirty="0" smtClean="0"/>
              <a:t>Outlook and possible extensions</a:t>
            </a:r>
            <a:endParaRPr lang="en-US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21/10/2016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smtClean="0"/>
              <a:t>Slide </a:t>
            </a:r>
            <a:fld id="{490D50AA-A47B-42B3-AEBF-DBC41AAA668C}" type="slidenum">
              <a:rPr lang="de-DE" smtClean="0"/>
              <a:pPr/>
              <a:t>9</a:t>
            </a:fld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701675" indent="-342900">
              <a:buFont typeface="Wingdings" panose="05000000000000000000" pitchFamily="2" charset="2"/>
              <a:buChar char="§"/>
            </a:pPr>
            <a:r>
              <a:rPr lang="en-US" dirty="0" smtClean="0"/>
              <a:t>Initial cell estimates could be obtained for groups defined by similar characteristics rather than administrative boundaries</a:t>
            </a:r>
          </a:p>
          <a:p>
            <a:pPr marL="701675" indent="-342900">
              <a:buFont typeface="Wingdings" panose="05000000000000000000" pitchFamily="2" charset="2"/>
              <a:buChar char="§"/>
            </a:pPr>
            <a:endParaRPr lang="en-US" dirty="0" smtClean="0"/>
          </a:p>
          <a:p>
            <a:pPr marL="701675" indent="-342900">
              <a:buFont typeface="Wingdings" panose="05000000000000000000" pitchFamily="2" charset="2"/>
              <a:buChar char="§"/>
            </a:pPr>
            <a:r>
              <a:rPr lang="en-US" smtClean="0"/>
              <a:t>Apply further tools </a:t>
            </a:r>
            <a:r>
              <a:rPr lang="en-US" dirty="0" smtClean="0"/>
              <a:t>to check implicit assumptions based on sample data</a:t>
            </a:r>
          </a:p>
          <a:p>
            <a:pPr marL="701675" indent="-342900">
              <a:buFont typeface="Wingdings" panose="05000000000000000000" pitchFamily="2" charset="2"/>
              <a:buChar char="§"/>
            </a:pPr>
            <a:endParaRPr lang="en-US" dirty="0" smtClean="0"/>
          </a:p>
          <a:p>
            <a:pPr marL="701675" indent="-342900">
              <a:buFont typeface="Wingdings" panose="05000000000000000000" pitchFamily="2" charset="2"/>
              <a:buChar char="§"/>
            </a:pPr>
            <a:r>
              <a:rPr lang="en-US" dirty="0" smtClean="0"/>
              <a:t>Consider a </a:t>
            </a:r>
            <a:r>
              <a:rPr lang="en-US" dirty="0"/>
              <a:t>c</a:t>
            </a:r>
            <a:r>
              <a:rPr lang="en-US" dirty="0" smtClean="0"/>
              <a:t>omposite estimator </a:t>
            </a:r>
          </a:p>
          <a:p>
            <a:pPr marL="701675" indent="-342900">
              <a:buFont typeface="Wingdings" panose="05000000000000000000" pitchFamily="2" charset="2"/>
              <a:buChar char="§"/>
            </a:pPr>
            <a:endParaRPr lang="en-US" dirty="0"/>
          </a:p>
          <a:p>
            <a:pPr marL="701675" indent="-342900">
              <a:buFont typeface="Wingdings" panose="05000000000000000000" pitchFamily="2" charset="2"/>
              <a:buChar char="§"/>
            </a:pPr>
            <a:r>
              <a:rPr lang="en-US" dirty="0" smtClean="0"/>
              <a:t>Weights for a one-number Census</a:t>
            </a:r>
          </a:p>
        </p:txBody>
      </p:sp>
      <p:sp>
        <p:nvSpPr>
          <p:cNvPr id="7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540000" y="6308725"/>
            <a:ext cx="5076000" cy="263460"/>
          </a:xfrm>
        </p:spPr>
        <p:txBody>
          <a:bodyPr/>
          <a:lstStyle/>
          <a:p>
            <a:r>
              <a:rPr lang="en-US" dirty="0" smtClean="0"/>
              <a:t>©  </a:t>
            </a:r>
            <a:r>
              <a:rPr lang="en-US" dirty="0" err="1" smtClean="0"/>
              <a:t>Destatis</a:t>
            </a:r>
            <a:r>
              <a:rPr lang="en-US" dirty="0" smtClean="0"/>
              <a:t>| Division of Mathematical-Statistical Methods &amp; Research Data Centre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02366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STATIS">
  <a:themeElements>
    <a:clrScheme name="Statistisches Bundesamt Wiesbaden">
      <a:dk1>
        <a:sysClr val="windowText" lastClr="000000"/>
      </a:dk1>
      <a:lt1>
        <a:sysClr val="window" lastClr="FFFFFF"/>
      </a:lt1>
      <a:dk2>
        <a:srgbClr val="333366"/>
      </a:dk2>
      <a:lt2>
        <a:srgbClr val="FF6600"/>
      </a:lt2>
      <a:accent1>
        <a:srgbClr val="CC0033"/>
      </a:accent1>
      <a:accent2>
        <a:srgbClr val="FFCC00"/>
      </a:accent2>
      <a:accent3>
        <a:srgbClr val="3366CC"/>
      </a:accent3>
      <a:accent4>
        <a:srgbClr val="66CCFF"/>
      </a:accent4>
      <a:accent5>
        <a:srgbClr val="990033"/>
      </a:accent5>
      <a:accent6>
        <a:srgbClr val="66CC66"/>
      </a:accent6>
      <a:hlink>
        <a:srgbClr val="0000FF"/>
      </a:hlink>
      <a:folHlink>
        <a:srgbClr val="800080"/>
      </a:folHlink>
    </a:clrScheme>
    <a:fontScheme name="Benutzerdefiniert 2">
      <a:majorFont>
        <a:latin typeface="MetaMediumLF-Roman"/>
        <a:ea typeface=""/>
        <a:cs typeface=""/>
      </a:majorFont>
      <a:minorFont>
        <a:latin typeface="MetaMediumLF-Roman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 w="6350"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ln>
          <a:noFill/>
        </a:ln>
      </a:spPr>
      <a:bodyPr vert="horz" wrap="square" lIns="0" tIns="0" rIns="0" bIns="0" rtlCol="0">
        <a:noAutofit/>
      </a:bodyPr>
      <a:lstStyle>
        <a:defPPr>
          <a:defRPr sz="2300" dirty="0" err="1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0</TotalTime>
  <Words>494</Words>
  <Application>Microsoft Office PowerPoint</Application>
  <PresentationFormat>Bildschirmpräsentation (4:3)</PresentationFormat>
  <Paragraphs>84</Paragraphs>
  <Slides>9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5" baseType="lpstr">
      <vt:lpstr>Arial</vt:lpstr>
      <vt:lpstr>MetaMediumLF-Roman</vt:lpstr>
      <vt:lpstr>Wingdings</vt:lpstr>
      <vt:lpstr>MetaNormalLF-Roman</vt:lpstr>
      <vt:lpstr>Agfa Rotis Semisans Ex Bold</vt:lpstr>
      <vt:lpstr>DESTATIS</vt:lpstr>
      <vt:lpstr>Evaluation of small area estimates for hypercubes in the German census</vt:lpstr>
      <vt:lpstr>Background</vt:lpstr>
      <vt:lpstr>Hypercubes and small area estimation</vt:lpstr>
      <vt:lpstr>Synthetic estimation approach</vt:lpstr>
      <vt:lpstr>Available diagnostics (Brown et al., 2001)</vt:lpstr>
      <vt:lpstr>Precision of the estimates</vt:lpstr>
      <vt:lpstr>Plausibility of synthetic estimates</vt:lpstr>
      <vt:lpstr>Main findings</vt:lpstr>
      <vt:lpstr>Outlook and possible extensions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Statistisches Bundesamt Wiesbaden</dc:title>
  <dc:creator>Inscale</dc:creator>
  <cp:lastModifiedBy>Zimmermann, Thomas (C102)</cp:lastModifiedBy>
  <cp:revision>123</cp:revision>
  <dcterms:created xsi:type="dcterms:W3CDTF">2011-02-25T15:54:40Z</dcterms:created>
  <dcterms:modified xsi:type="dcterms:W3CDTF">2016-10-14T12:46:53Z</dcterms:modified>
</cp:coreProperties>
</file>