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86" r:id="rId3"/>
    <p:sldId id="269" r:id="rId4"/>
    <p:sldId id="271" r:id="rId5"/>
    <p:sldId id="277" r:id="rId6"/>
    <p:sldId id="283" r:id="rId7"/>
    <p:sldId id="287" r:id="rId8"/>
    <p:sldId id="284" r:id="rId9"/>
    <p:sldId id="274" r:id="rId10"/>
    <p:sldId id="275" r:id="rId11"/>
    <p:sldId id="276" r:id="rId12"/>
    <p:sldId id="279" r:id="rId13"/>
    <p:sldId id="280" r:id="rId14"/>
    <p:sldId id="285"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804"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BD14A9A-9C95-47CB-B390-C4087D399AA7}" type="datetimeFigureOut">
              <a:rPr lang="fi-FI" smtClean="0"/>
              <a:t>18.10.2016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2330723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BD14A9A-9C95-47CB-B390-C4087D399AA7}" type="datetimeFigureOut">
              <a:rPr lang="fi-FI" smtClean="0"/>
              <a:t>18.10.2016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3951213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5BD14A9A-9C95-47CB-B390-C4087D399AA7}" type="datetimeFigureOut">
              <a:rPr lang="fi-FI" smtClean="0"/>
              <a:t>18.10.2016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2705228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BD14A9A-9C95-47CB-B390-C4087D399AA7}" type="datetimeFigureOut">
              <a:rPr lang="fi-FI" smtClean="0"/>
              <a:t>18.10.2016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3464759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5BD14A9A-9C95-47CB-B390-C4087D399AA7}" type="datetimeFigureOut">
              <a:rPr lang="fi-FI" smtClean="0"/>
              <a:t>18.10.2016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1777120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5BD14A9A-9C95-47CB-B390-C4087D399AA7}" type="datetimeFigureOut">
              <a:rPr lang="fi-FI" smtClean="0"/>
              <a:t>18.10.2016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1210848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BD14A9A-9C95-47CB-B390-C4087D399AA7}" type="datetimeFigureOut">
              <a:rPr lang="fi-FI" smtClean="0"/>
              <a:t>18.10.2016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283872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5BD14A9A-9C95-47CB-B390-C4087D399AA7}" type="datetimeFigureOut">
              <a:rPr lang="fi-FI" smtClean="0"/>
              <a:t>18.10.2016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55750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5BD14A9A-9C95-47CB-B390-C4087D399AA7}" type="datetimeFigureOut">
              <a:rPr lang="fi-FI" smtClean="0"/>
              <a:t>18.10.2016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308448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BD14A9A-9C95-47CB-B390-C4087D399AA7}" type="datetimeFigureOut">
              <a:rPr lang="fi-FI" smtClean="0"/>
              <a:t>18.10.2016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685566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BD14A9A-9C95-47CB-B390-C4087D399AA7}" type="datetimeFigureOut">
              <a:rPr lang="fi-FI" smtClean="0"/>
              <a:t>18.10.2016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96E69191-A2E3-4BBD-84F9-D66DDF334777}" type="slidenum">
              <a:rPr lang="fi-FI" smtClean="0"/>
              <a:t>‹#›</a:t>
            </a:fld>
            <a:endParaRPr lang="fi-FI"/>
          </a:p>
        </p:txBody>
      </p:sp>
    </p:spTree>
    <p:extLst>
      <p:ext uri="{BB962C8B-B14F-4D97-AF65-F5344CB8AC3E}">
        <p14:creationId xmlns:p14="http://schemas.microsoft.com/office/powerpoint/2010/main" val="273566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14A9A-9C95-47CB-B390-C4087D399AA7}" type="datetimeFigureOut">
              <a:rPr lang="fi-FI" smtClean="0"/>
              <a:t>18.10.2016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69191-A2E3-4BBD-84F9-D66DDF334777}" type="slidenum">
              <a:rPr lang="fi-FI" smtClean="0"/>
              <a:t>‹#›</a:t>
            </a:fld>
            <a:endParaRPr lang="fi-FI"/>
          </a:p>
        </p:txBody>
      </p:sp>
    </p:spTree>
    <p:extLst>
      <p:ext uri="{BB962C8B-B14F-4D97-AF65-F5344CB8AC3E}">
        <p14:creationId xmlns:p14="http://schemas.microsoft.com/office/powerpoint/2010/main" val="2644686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liiteri.ymparisto.fi/"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hyperlink" Target="http://liiteri.ymparisto.fi/"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liiteri.ymparisto.fi/"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1243013" y="1085850"/>
            <a:ext cx="9986962" cy="2771775"/>
          </a:xfrm>
          <a:solidFill>
            <a:schemeClr val="accent6">
              <a:lumMod val="20000"/>
              <a:lumOff val="80000"/>
            </a:schemeClr>
          </a:solidFill>
        </p:spPr>
        <p:txBody>
          <a:bodyPr>
            <a:normAutofit fontScale="90000"/>
          </a:bodyPr>
          <a:lstStyle/>
          <a:p>
            <a:pPr algn="ctr"/>
            <a:br>
              <a:rPr lang="fi-FI" sz="4000" b="1" dirty="0"/>
            </a:br>
            <a:br>
              <a:rPr lang="fi-FI" sz="4000" b="1" dirty="0"/>
            </a:br>
            <a:br>
              <a:rPr lang="fi-FI" sz="4000" b="1" dirty="0"/>
            </a:br>
            <a:r>
              <a:rPr lang="fi-FI" sz="4400" b="1" dirty="0"/>
              <a:t>A </a:t>
            </a:r>
            <a:r>
              <a:rPr lang="fi-FI" sz="4400" b="1" dirty="0" err="1"/>
              <a:t>growing</a:t>
            </a:r>
            <a:r>
              <a:rPr lang="fi-FI" sz="4400" b="1" dirty="0"/>
              <a:t> </a:t>
            </a:r>
            <a:r>
              <a:rPr lang="fi-FI" sz="4400" b="1" dirty="0" err="1"/>
              <a:t>demand</a:t>
            </a:r>
            <a:r>
              <a:rPr lang="fi-FI" sz="4400" b="1" dirty="0"/>
              <a:t> for </a:t>
            </a:r>
            <a:r>
              <a:rPr lang="fi-FI" sz="4400" b="1" dirty="0" err="1"/>
              <a:t>small</a:t>
            </a:r>
            <a:r>
              <a:rPr lang="fi-FI" sz="4400" b="1" dirty="0"/>
              <a:t> </a:t>
            </a:r>
            <a:r>
              <a:rPr lang="fi-FI" sz="4400" b="1" dirty="0" err="1"/>
              <a:t>area</a:t>
            </a:r>
            <a:r>
              <a:rPr lang="fi-FI" sz="4400" b="1" dirty="0"/>
              <a:t> </a:t>
            </a:r>
            <a:r>
              <a:rPr lang="fi-FI" sz="4400" b="1" dirty="0" err="1"/>
              <a:t>statistics</a:t>
            </a:r>
            <a:r>
              <a:rPr lang="fi-FI" sz="4400" b="1" dirty="0"/>
              <a:t>. </a:t>
            </a:r>
            <a:br>
              <a:rPr lang="fi-FI" sz="4400" b="1" dirty="0"/>
            </a:br>
            <a:r>
              <a:rPr lang="fi-FI" sz="4400" b="1" dirty="0"/>
              <a:t>How to </a:t>
            </a:r>
            <a:r>
              <a:rPr lang="fi-FI" sz="4400" b="1" dirty="0" err="1"/>
              <a:t>make</a:t>
            </a:r>
            <a:r>
              <a:rPr lang="fi-FI" sz="4400" b="1" dirty="0"/>
              <a:t> </a:t>
            </a:r>
            <a:r>
              <a:rPr lang="fi-FI" sz="4400" b="1" dirty="0" err="1"/>
              <a:t>demand</a:t>
            </a:r>
            <a:r>
              <a:rPr lang="fi-FI" sz="4400" b="1" dirty="0"/>
              <a:t> and </a:t>
            </a:r>
            <a:r>
              <a:rPr lang="fi-FI" sz="4400" b="1" dirty="0" err="1"/>
              <a:t>supply</a:t>
            </a:r>
            <a:r>
              <a:rPr lang="fi-FI" sz="4400" b="1" dirty="0"/>
              <a:t> </a:t>
            </a:r>
            <a:r>
              <a:rPr lang="fi-FI" sz="4400" b="1" dirty="0" err="1"/>
              <a:t>meet</a:t>
            </a:r>
            <a:r>
              <a:rPr lang="fi-FI" sz="4400" b="1" dirty="0"/>
              <a:t>?</a:t>
            </a:r>
            <a:br>
              <a:rPr lang="fi-FI" sz="4400" b="1" dirty="0"/>
            </a:br>
            <a:br>
              <a:rPr lang="fi-FI" sz="4400" b="1" dirty="0"/>
            </a:br>
            <a:endParaRPr lang="fi-FI" sz="4400" b="1" dirty="0"/>
          </a:p>
        </p:txBody>
      </p:sp>
      <p:sp>
        <p:nvSpPr>
          <p:cNvPr id="5" name="Tekstin paikkamerkki 4"/>
          <p:cNvSpPr>
            <a:spLocks noGrp="1"/>
          </p:cNvSpPr>
          <p:nvPr>
            <p:ph type="body" idx="1"/>
          </p:nvPr>
        </p:nvSpPr>
        <p:spPr/>
        <p:txBody>
          <a:bodyPr/>
          <a:lstStyle/>
          <a:p>
            <a:pPr algn="ctr"/>
            <a:r>
              <a:rPr lang="fi-FI" b="1" dirty="0">
                <a:solidFill>
                  <a:schemeClr val="tx1"/>
                </a:solidFill>
              </a:rPr>
              <a:t>Asta Manninen, </a:t>
            </a:r>
            <a:r>
              <a:rPr lang="fi-FI" b="1" dirty="0" err="1">
                <a:solidFill>
                  <a:schemeClr val="tx1"/>
                </a:solidFill>
              </a:rPr>
              <a:t>Pilar</a:t>
            </a:r>
            <a:r>
              <a:rPr lang="fi-FI" b="1" dirty="0">
                <a:solidFill>
                  <a:schemeClr val="tx1"/>
                </a:solidFill>
              </a:rPr>
              <a:t> Martin-</a:t>
            </a:r>
            <a:r>
              <a:rPr lang="fi-FI" b="1" dirty="0" err="1">
                <a:solidFill>
                  <a:schemeClr val="tx1"/>
                </a:solidFill>
              </a:rPr>
              <a:t>Guzmán</a:t>
            </a:r>
            <a:r>
              <a:rPr lang="fi-FI" b="1" dirty="0">
                <a:solidFill>
                  <a:schemeClr val="tx1"/>
                </a:solidFill>
              </a:rPr>
              <a:t> and Derek Bond</a:t>
            </a:r>
            <a:endParaRPr lang="fi-FI" dirty="0">
              <a:solidFill>
                <a:schemeClr val="tx1"/>
              </a:solidFill>
            </a:endParaRPr>
          </a:p>
          <a:p>
            <a:endParaRPr lang="fi-FI" dirty="0">
              <a:solidFill>
                <a:schemeClr val="tx1"/>
              </a:solidFill>
            </a:endParaRPr>
          </a:p>
          <a:p>
            <a:pPr algn="ctr"/>
            <a:r>
              <a:rPr lang="fi-FI" b="1" dirty="0">
                <a:solidFill>
                  <a:schemeClr val="tx1"/>
                </a:solidFill>
              </a:rPr>
              <a:t>CESS Budapest, 20 – 21 October 2016 </a:t>
            </a:r>
            <a:endParaRPr lang="fi-FI" dirty="0">
              <a:solidFill>
                <a:schemeClr val="tx1"/>
              </a:solidFill>
            </a:endParaRPr>
          </a:p>
          <a:p>
            <a:endParaRPr lang="fi-FI" dirty="0"/>
          </a:p>
        </p:txBody>
      </p:sp>
    </p:spTree>
    <p:extLst>
      <p:ext uri="{BB962C8B-B14F-4D97-AF65-F5344CB8AC3E}">
        <p14:creationId xmlns:p14="http://schemas.microsoft.com/office/powerpoint/2010/main" val="2623323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38200" y="198437"/>
            <a:ext cx="10758487" cy="1325563"/>
          </a:xfrm>
          <a:solidFill>
            <a:schemeClr val="accent6">
              <a:lumMod val="20000"/>
              <a:lumOff val="80000"/>
            </a:schemeClr>
          </a:solidFill>
        </p:spPr>
        <p:txBody>
          <a:bodyPr>
            <a:noAutofit/>
          </a:bodyPr>
          <a:lstStyle/>
          <a:p>
            <a:pPr algn="ctr"/>
            <a:r>
              <a:rPr lang="fi-FI" sz="3200" b="1" dirty="0"/>
              <a:t>A </a:t>
            </a:r>
            <a:r>
              <a:rPr lang="fi-FI" sz="3200" b="1" dirty="0" err="1"/>
              <a:t>growing</a:t>
            </a:r>
            <a:r>
              <a:rPr lang="fi-FI" sz="3200" b="1" dirty="0"/>
              <a:t> </a:t>
            </a:r>
            <a:r>
              <a:rPr lang="fi-FI" sz="3200" b="1" dirty="0" err="1"/>
              <a:t>demand</a:t>
            </a:r>
            <a:r>
              <a:rPr lang="fi-FI" sz="3200" b="1" dirty="0"/>
              <a:t> for </a:t>
            </a:r>
            <a:r>
              <a:rPr lang="fi-FI" sz="3200" b="1" dirty="0" err="1">
                <a:solidFill>
                  <a:srgbClr val="0070C0"/>
                </a:solidFill>
              </a:rPr>
              <a:t>small</a:t>
            </a:r>
            <a:r>
              <a:rPr lang="fi-FI" sz="3200" b="1" dirty="0">
                <a:solidFill>
                  <a:srgbClr val="0070C0"/>
                </a:solidFill>
              </a:rPr>
              <a:t> </a:t>
            </a:r>
            <a:r>
              <a:rPr lang="fi-FI" sz="3200" b="1" dirty="0" err="1">
                <a:solidFill>
                  <a:srgbClr val="0070C0"/>
                </a:solidFill>
              </a:rPr>
              <a:t>area</a:t>
            </a:r>
            <a:r>
              <a:rPr lang="fi-FI" sz="3200" b="1" dirty="0">
                <a:solidFill>
                  <a:srgbClr val="0070C0"/>
                </a:solidFill>
              </a:rPr>
              <a:t> </a:t>
            </a:r>
            <a:r>
              <a:rPr lang="fi-FI" sz="3200" b="1" dirty="0" err="1">
                <a:solidFill>
                  <a:srgbClr val="0070C0"/>
                </a:solidFill>
              </a:rPr>
              <a:t>statistics</a:t>
            </a:r>
            <a:r>
              <a:rPr lang="fi-FI" sz="3200" b="1" dirty="0">
                <a:solidFill>
                  <a:srgbClr val="0070C0"/>
                </a:solidFill>
              </a:rPr>
              <a:t>.</a:t>
            </a:r>
            <a:br>
              <a:rPr lang="fi-FI" sz="3200" b="1" dirty="0"/>
            </a:br>
            <a:r>
              <a:rPr lang="fi-FI" sz="3200" b="1" dirty="0"/>
              <a:t>How to </a:t>
            </a:r>
            <a:r>
              <a:rPr lang="fi-FI" sz="3200" b="1" dirty="0" err="1"/>
              <a:t>make</a:t>
            </a:r>
            <a:r>
              <a:rPr lang="fi-FI" sz="3200" b="1" dirty="0"/>
              <a:t> </a:t>
            </a:r>
            <a:r>
              <a:rPr lang="fi-FI" sz="3200" b="1" dirty="0" err="1"/>
              <a:t>demand</a:t>
            </a:r>
            <a:r>
              <a:rPr lang="fi-FI" sz="3200" b="1" dirty="0"/>
              <a:t> and </a:t>
            </a:r>
            <a:r>
              <a:rPr lang="fi-FI" sz="3200" b="1" dirty="0" err="1"/>
              <a:t>supply</a:t>
            </a:r>
            <a:r>
              <a:rPr lang="fi-FI" sz="3200" b="1" dirty="0"/>
              <a:t> </a:t>
            </a:r>
            <a:r>
              <a:rPr lang="fi-FI" sz="3200" b="1" dirty="0" err="1"/>
              <a:t>meet</a:t>
            </a:r>
            <a:r>
              <a:rPr lang="fi-FI" sz="3200" b="1" dirty="0"/>
              <a:t>?</a:t>
            </a:r>
            <a:br>
              <a:rPr lang="fi-FI" sz="3200" b="1" dirty="0"/>
            </a:br>
            <a:endParaRPr lang="fi-FI" sz="3200" b="1" dirty="0"/>
          </a:p>
        </p:txBody>
      </p:sp>
      <p:sp>
        <p:nvSpPr>
          <p:cNvPr id="5" name="Sisällön paikkamerkki 4"/>
          <p:cNvSpPr>
            <a:spLocks noGrp="1"/>
          </p:cNvSpPr>
          <p:nvPr>
            <p:ph idx="1"/>
          </p:nvPr>
        </p:nvSpPr>
        <p:spPr>
          <a:xfrm>
            <a:off x="838200" y="1524000"/>
            <a:ext cx="10515600" cy="4652963"/>
          </a:xfrm>
        </p:spPr>
        <p:txBody>
          <a:bodyPr>
            <a:normAutofit/>
          </a:bodyPr>
          <a:lstStyle/>
          <a:p>
            <a:pPr marL="0" indent="0" algn="ctr">
              <a:buNone/>
            </a:pPr>
            <a:r>
              <a:rPr lang="fi-FI" sz="3600" dirty="0" err="1"/>
              <a:t>From</a:t>
            </a:r>
            <a:r>
              <a:rPr lang="fi-FI" sz="3600" dirty="0"/>
              <a:t> </a:t>
            </a:r>
            <a:r>
              <a:rPr lang="fi-FI" sz="3600" dirty="0" err="1"/>
              <a:t>the</a:t>
            </a:r>
            <a:r>
              <a:rPr lang="fi-FI" sz="3600" dirty="0"/>
              <a:t> </a:t>
            </a:r>
            <a:r>
              <a:rPr lang="fi-FI" sz="3600" dirty="0" err="1">
                <a:solidFill>
                  <a:srgbClr val="0070C0"/>
                </a:solidFill>
              </a:rPr>
              <a:t>users´</a:t>
            </a:r>
            <a:r>
              <a:rPr lang="fi-FI" sz="3600" dirty="0" err="1"/>
              <a:t>point</a:t>
            </a:r>
            <a:r>
              <a:rPr lang="fi-FI" sz="3600" dirty="0"/>
              <a:t> ov </a:t>
            </a:r>
            <a:r>
              <a:rPr lang="fi-FI" sz="3600" dirty="0" err="1"/>
              <a:t>view</a:t>
            </a:r>
            <a:r>
              <a:rPr lang="fi-FI" sz="3600" dirty="0"/>
              <a:t> </a:t>
            </a:r>
          </a:p>
          <a:p>
            <a:pPr algn="ctr"/>
            <a:r>
              <a:rPr lang="fi-FI" sz="3600" dirty="0"/>
              <a:t>DEMAND </a:t>
            </a:r>
          </a:p>
          <a:p>
            <a:pPr algn="ctr"/>
            <a:r>
              <a:rPr lang="fi-FI" sz="3600" dirty="0"/>
              <a:t>VALUE ADDED </a:t>
            </a:r>
          </a:p>
          <a:p>
            <a:pPr algn="ctr"/>
            <a:r>
              <a:rPr lang="fi-FI" sz="3600" dirty="0"/>
              <a:t>EXAMPLES and CASE STUDIES </a:t>
            </a:r>
          </a:p>
          <a:p>
            <a:pPr algn="ctr"/>
            <a:r>
              <a:rPr lang="fi-FI" sz="3600" dirty="0"/>
              <a:t>CHALLENGES and OPPORTUNITIES</a:t>
            </a:r>
          </a:p>
          <a:p>
            <a:pPr algn="ctr"/>
            <a:r>
              <a:rPr lang="fi-FI" sz="3600" dirty="0"/>
              <a:t>CONCLUSIONS </a:t>
            </a:r>
          </a:p>
          <a:p>
            <a:pPr algn="ctr"/>
            <a:r>
              <a:rPr lang="fi-FI" sz="3600" dirty="0"/>
              <a:t>THEY WAY FORWARD</a:t>
            </a:r>
          </a:p>
          <a:p>
            <a:pPr algn="ctr"/>
            <a:endParaRPr lang="fi-FI" dirty="0"/>
          </a:p>
          <a:p>
            <a:pPr algn="ctr"/>
            <a:endParaRPr lang="fi-FI" dirty="0"/>
          </a:p>
          <a:p>
            <a:pPr algn="ctr"/>
            <a:endParaRPr lang="fi-FI" dirty="0"/>
          </a:p>
          <a:p>
            <a:pPr algn="ctr"/>
            <a:endParaRPr lang="fi-FI" dirty="0"/>
          </a:p>
          <a:p>
            <a:pPr algn="ctr"/>
            <a:endParaRPr lang="fi-FI" dirty="0"/>
          </a:p>
          <a:p>
            <a:pPr algn="ctr"/>
            <a:endParaRPr lang="fi-FI" dirty="0"/>
          </a:p>
        </p:txBody>
      </p:sp>
    </p:spTree>
    <p:extLst>
      <p:ext uri="{BB962C8B-B14F-4D97-AF65-F5344CB8AC3E}">
        <p14:creationId xmlns:p14="http://schemas.microsoft.com/office/powerpoint/2010/main" val="2737342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solidFill>
            <a:schemeClr val="accent6">
              <a:lumMod val="20000"/>
              <a:lumOff val="80000"/>
            </a:schemeClr>
          </a:solidFill>
        </p:spPr>
        <p:txBody>
          <a:bodyPr>
            <a:noAutofit/>
          </a:bodyPr>
          <a:lstStyle/>
          <a:p>
            <a:pPr algn="ctr"/>
            <a:r>
              <a:rPr lang="fi-FI" sz="3200" b="1" dirty="0"/>
              <a:t>A </a:t>
            </a:r>
            <a:r>
              <a:rPr lang="fi-FI" sz="3200" b="1" dirty="0" err="1"/>
              <a:t>growing</a:t>
            </a:r>
            <a:r>
              <a:rPr lang="fi-FI" sz="3200" b="1" dirty="0">
                <a:solidFill>
                  <a:srgbClr val="0070C0"/>
                </a:solidFill>
              </a:rPr>
              <a:t> </a:t>
            </a:r>
            <a:r>
              <a:rPr lang="fi-FI" sz="3200" b="1" i="1" dirty="0" err="1">
                <a:solidFill>
                  <a:srgbClr val="0070C0"/>
                </a:solidFill>
              </a:rPr>
              <a:t>demand</a:t>
            </a:r>
            <a:r>
              <a:rPr lang="fi-FI" sz="3200" b="1" dirty="0">
                <a:solidFill>
                  <a:srgbClr val="0070C0"/>
                </a:solidFill>
              </a:rPr>
              <a:t> </a:t>
            </a:r>
            <a:r>
              <a:rPr lang="fi-FI" sz="3200" b="1" dirty="0"/>
              <a:t>for </a:t>
            </a:r>
            <a:r>
              <a:rPr lang="fi-FI" sz="3200" b="1" i="1" dirty="0" err="1"/>
              <a:t>small</a:t>
            </a:r>
            <a:r>
              <a:rPr lang="fi-FI" sz="3200" b="1" i="1" dirty="0"/>
              <a:t> </a:t>
            </a:r>
            <a:r>
              <a:rPr lang="fi-FI" sz="3200" b="1" i="1" dirty="0" err="1"/>
              <a:t>area</a:t>
            </a:r>
            <a:r>
              <a:rPr lang="fi-FI" sz="3200" b="1" i="1" dirty="0"/>
              <a:t> </a:t>
            </a:r>
            <a:r>
              <a:rPr lang="fi-FI" sz="3200" b="1" i="1" dirty="0" err="1"/>
              <a:t>statistics</a:t>
            </a:r>
            <a:r>
              <a:rPr lang="fi-FI" sz="3200" b="1" dirty="0"/>
              <a:t> </a:t>
            </a:r>
            <a:r>
              <a:rPr lang="fi-FI" sz="3200" b="1" i="1" dirty="0" err="1">
                <a:solidFill>
                  <a:srgbClr val="0070C0"/>
                </a:solidFill>
              </a:rPr>
              <a:t>from</a:t>
            </a:r>
            <a:r>
              <a:rPr lang="fi-FI" sz="3200" b="1" i="1" dirty="0">
                <a:solidFill>
                  <a:srgbClr val="0070C0"/>
                </a:solidFill>
              </a:rPr>
              <a:t> </a:t>
            </a:r>
            <a:r>
              <a:rPr lang="fi-FI" sz="3200" b="1" i="1" dirty="0" err="1">
                <a:solidFill>
                  <a:srgbClr val="0070C0"/>
                </a:solidFill>
              </a:rPr>
              <a:t>all</a:t>
            </a:r>
            <a:r>
              <a:rPr lang="fi-FI" sz="3200" b="1" i="1" dirty="0">
                <a:solidFill>
                  <a:srgbClr val="0070C0"/>
                </a:solidFill>
              </a:rPr>
              <a:t> </a:t>
            </a:r>
            <a:r>
              <a:rPr lang="fi-FI" sz="3200" b="1" i="1" dirty="0" err="1">
                <a:solidFill>
                  <a:srgbClr val="0070C0"/>
                </a:solidFill>
              </a:rPr>
              <a:t>sectors</a:t>
            </a:r>
            <a:br>
              <a:rPr lang="fi-FI" sz="3200" b="1" dirty="0"/>
            </a:br>
            <a:endParaRPr lang="fi-FI" sz="3200" dirty="0"/>
          </a:p>
        </p:txBody>
      </p:sp>
      <p:sp>
        <p:nvSpPr>
          <p:cNvPr id="5" name="Sisällön paikkamerkki 4"/>
          <p:cNvSpPr>
            <a:spLocks noGrp="1"/>
          </p:cNvSpPr>
          <p:nvPr>
            <p:ph idx="1"/>
          </p:nvPr>
        </p:nvSpPr>
        <p:spPr>
          <a:xfrm>
            <a:off x="838200" y="1690688"/>
            <a:ext cx="10515600" cy="4733925"/>
          </a:xfrm>
        </p:spPr>
        <p:txBody>
          <a:bodyPr>
            <a:normAutofit/>
          </a:bodyPr>
          <a:lstStyle/>
          <a:p>
            <a:pPr algn="ctr"/>
            <a:endParaRPr lang="fi-FI" b="1" dirty="0"/>
          </a:p>
          <a:p>
            <a:pPr algn="ctr"/>
            <a:r>
              <a:rPr lang="fi-FI" b="1" dirty="0"/>
              <a:t>GOVERNMENT</a:t>
            </a:r>
          </a:p>
          <a:p>
            <a:pPr algn="ctr"/>
            <a:r>
              <a:rPr lang="fi-FI" b="1" dirty="0"/>
              <a:t>COMMERCIAL AND BUSINESS</a:t>
            </a:r>
          </a:p>
          <a:p>
            <a:pPr algn="ctr"/>
            <a:r>
              <a:rPr lang="fi-FI" b="1" dirty="0"/>
              <a:t>RESEARCH</a:t>
            </a:r>
          </a:p>
          <a:p>
            <a:pPr algn="ctr"/>
            <a:r>
              <a:rPr lang="fi-FI" b="1" dirty="0"/>
              <a:t>MEDIA</a:t>
            </a:r>
          </a:p>
          <a:p>
            <a:pPr algn="ctr"/>
            <a:r>
              <a:rPr lang="fi-FI" b="1" dirty="0"/>
              <a:t>NON-PROFIT AND VOLUNTARY ORGANISATIONS</a:t>
            </a:r>
          </a:p>
          <a:p>
            <a:pPr algn="ctr"/>
            <a:r>
              <a:rPr lang="fi-FI" b="1" dirty="0"/>
              <a:t>LOCAL COMMUNITIES</a:t>
            </a:r>
          </a:p>
          <a:p>
            <a:pPr algn="ctr"/>
            <a:r>
              <a:rPr lang="fi-FI" b="1" dirty="0"/>
              <a:t>GENERAL PUBLIC and CITIZENS</a:t>
            </a:r>
          </a:p>
          <a:p>
            <a:pPr algn="ctr"/>
            <a:endParaRPr lang="fi-FI" dirty="0"/>
          </a:p>
          <a:p>
            <a:pPr algn="ctr"/>
            <a:endParaRPr lang="fi-FI" dirty="0"/>
          </a:p>
        </p:txBody>
      </p:sp>
    </p:spTree>
    <p:extLst>
      <p:ext uri="{BB962C8B-B14F-4D97-AF65-F5344CB8AC3E}">
        <p14:creationId xmlns:p14="http://schemas.microsoft.com/office/powerpoint/2010/main" val="2164136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p:txBody>
          <a:bodyPr>
            <a:normAutofit lnSpcReduction="10000"/>
          </a:bodyPr>
          <a:lstStyle/>
          <a:p>
            <a:pPr lvl="0" algn="ctr"/>
            <a:r>
              <a:rPr lang="en-US" b="1" dirty="0">
                <a:solidFill>
                  <a:srgbClr val="0070C0"/>
                </a:solidFill>
              </a:rPr>
              <a:t>better informed decisions</a:t>
            </a:r>
            <a:endParaRPr lang="fi-FI" b="1" dirty="0">
              <a:solidFill>
                <a:srgbClr val="0070C0"/>
              </a:solidFill>
            </a:endParaRPr>
          </a:p>
          <a:p>
            <a:pPr lvl="0" algn="ctr"/>
            <a:r>
              <a:rPr lang="en-US" b="1" dirty="0">
                <a:solidFill>
                  <a:srgbClr val="0070C0"/>
                </a:solidFill>
              </a:rPr>
              <a:t>evidence based policies </a:t>
            </a:r>
            <a:endParaRPr lang="fi-FI" b="1" dirty="0">
              <a:solidFill>
                <a:srgbClr val="0070C0"/>
              </a:solidFill>
            </a:endParaRPr>
          </a:p>
          <a:p>
            <a:pPr lvl="0" algn="ctr"/>
            <a:r>
              <a:rPr lang="en-US" b="1" dirty="0">
                <a:solidFill>
                  <a:srgbClr val="0070C0"/>
                </a:solidFill>
              </a:rPr>
              <a:t>citizens´ engagement and empowerment; democracy </a:t>
            </a:r>
            <a:endParaRPr lang="fi-FI" b="1" dirty="0">
              <a:solidFill>
                <a:srgbClr val="0070C0"/>
              </a:solidFill>
            </a:endParaRPr>
          </a:p>
          <a:p>
            <a:pPr lvl="0" algn="ctr"/>
            <a:r>
              <a:rPr lang="en-US" b="1" dirty="0">
                <a:solidFill>
                  <a:srgbClr val="0070C0"/>
                </a:solidFill>
              </a:rPr>
              <a:t>better quality of life </a:t>
            </a:r>
          </a:p>
          <a:p>
            <a:pPr lvl="0" algn="ctr"/>
            <a:r>
              <a:rPr lang="en-US" b="1" dirty="0">
                <a:solidFill>
                  <a:srgbClr val="0070C0"/>
                </a:solidFill>
              </a:rPr>
              <a:t>better allocation and use of resources</a:t>
            </a:r>
            <a:endParaRPr lang="fi-FI" b="1" dirty="0">
              <a:solidFill>
                <a:srgbClr val="0070C0"/>
              </a:solidFill>
            </a:endParaRPr>
          </a:p>
          <a:p>
            <a:pPr lvl="0" algn="ctr"/>
            <a:r>
              <a:rPr lang="en-US" b="1" dirty="0">
                <a:solidFill>
                  <a:srgbClr val="0070C0"/>
                </a:solidFill>
              </a:rPr>
              <a:t>better performance of the city and region</a:t>
            </a:r>
            <a:endParaRPr lang="fi-FI" b="1" dirty="0">
              <a:solidFill>
                <a:srgbClr val="0070C0"/>
              </a:solidFill>
            </a:endParaRPr>
          </a:p>
          <a:p>
            <a:pPr lvl="0" algn="ctr"/>
            <a:r>
              <a:rPr lang="en-GB" b="1" dirty="0">
                <a:solidFill>
                  <a:srgbClr val="0070C0"/>
                </a:solidFill>
              </a:rPr>
              <a:t>improved </a:t>
            </a:r>
            <a:r>
              <a:rPr lang="en-US" b="1" dirty="0">
                <a:solidFill>
                  <a:srgbClr val="0070C0"/>
                </a:solidFill>
              </a:rPr>
              <a:t>businesses</a:t>
            </a:r>
            <a:endParaRPr lang="fi-FI" b="1" dirty="0">
              <a:solidFill>
                <a:srgbClr val="0070C0"/>
              </a:solidFill>
            </a:endParaRPr>
          </a:p>
          <a:p>
            <a:pPr lvl="0" algn="ctr"/>
            <a:r>
              <a:rPr lang="en-US" b="1" dirty="0">
                <a:solidFill>
                  <a:srgbClr val="0070C0"/>
                </a:solidFill>
              </a:rPr>
              <a:t>monitoring and measuring impact of territorial and place-based policies and </a:t>
            </a:r>
            <a:r>
              <a:rPr lang="en-US" b="1" dirty="0" err="1">
                <a:solidFill>
                  <a:srgbClr val="0070C0"/>
                </a:solidFill>
              </a:rPr>
              <a:t>programmes</a:t>
            </a:r>
            <a:endParaRPr lang="fi-FI" b="1" dirty="0">
              <a:solidFill>
                <a:srgbClr val="0070C0"/>
              </a:solidFill>
            </a:endParaRPr>
          </a:p>
        </p:txBody>
      </p:sp>
      <p:sp>
        <p:nvSpPr>
          <p:cNvPr id="6" name="Otsikko 3"/>
          <p:cNvSpPr>
            <a:spLocks noGrp="1"/>
          </p:cNvSpPr>
          <p:nvPr>
            <p:ph type="title"/>
          </p:nvPr>
        </p:nvSpPr>
        <p:spPr>
          <a:solidFill>
            <a:schemeClr val="accent6">
              <a:lumMod val="20000"/>
              <a:lumOff val="80000"/>
            </a:schemeClr>
          </a:solidFill>
        </p:spPr>
        <p:txBody>
          <a:bodyPr>
            <a:noAutofit/>
          </a:bodyPr>
          <a:lstStyle/>
          <a:p>
            <a:pPr algn="ctr"/>
            <a:r>
              <a:rPr lang="fi-FI" sz="3200" b="1" i="1" dirty="0">
                <a:solidFill>
                  <a:srgbClr val="0070C0"/>
                </a:solidFill>
              </a:rPr>
              <a:t>Value </a:t>
            </a:r>
            <a:r>
              <a:rPr lang="fi-FI" sz="3200" b="1" i="1" dirty="0" err="1">
                <a:solidFill>
                  <a:srgbClr val="0070C0"/>
                </a:solidFill>
              </a:rPr>
              <a:t>added</a:t>
            </a:r>
            <a:r>
              <a:rPr lang="fi-FI" sz="3200" b="1" dirty="0">
                <a:solidFill>
                  <a:srgbClr val="0070C0"/>
                </a:solidFill>
              </a:rPr>
              <a:t>. </a:t>
            </a:r>
            <a:br>
              <a:rPr lang="fi-FI" sz="3200" b="1" dirty="0"/>
            </a:br>
            <a:r>
              <a:rPr lang="en-GB" sz="3200" b="1" dirty="0"/>
              <a:t>Small area statistics support and facilitate </a:t>
            </a:r>
            <a:br>
              <a:rPr lang="fi-FI" dirty="0"/>
            </a:br>
            <a:endParaRPr lang="fi-FI" sz="3200" dirty="0"/>
          </a:p>
        </p:txBody>
      </p:sp>
    </p:spTree>
    <p:extLst>
      <p:ext uri="{BB962C8B-B14F-4D97-AF65-F5344CB8AC3E}">
        <p14:creationId xmlns:p14="http://schemas.microsoft.com/office/powerpoint/2010/main" val="194033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p:txBody>
          <a:bodyPr/>
          <a:lstStyle/>
          <a:p>
            <a:pPr algn="ctr"/>
            <a:r>
              <a:rPr lang="fi-FI" b="1" dirty="0"/>
              <a:t>GEOGRAPHY at </a:t>
            </a:r>
            <a:r>
              <a:rPr lang="fi-FI" b="1" dirty="0" err="1"/>
              <a:t>the</a:t>
            </a:r>
            <a:r>
              <a:rPr lang="fi-FI" b="1" dirty="0"/>
              <a:t> </a:t>
            </a:r>
            <a:r>
              <a:rPr lang="fi-FI" b="1" dirty="0" err="1"/>
              <a:t>heart</a:t>
            </a:r>
            <a:r>
              <a:rPr lang="fi-FI" b="1" dirty="0"/>
              <a:t> of </a:t>
            </a:r>
            <a:r>
              <a:rPr lang="fi-FI" b="1" dirty="0" err="1"/>
              <a:t>small</a:t>
            </a:r>
            <a:r>
              <a:rPr lang="fi-FI" b="1" dirty="0"/>
              <a:t> </a:t>
            </a:r>
            <a:r>
              <a:rPr lang="fi-FI" b="1" dirty="0" err="1"/>
              <a:t>area</a:t>
            </a:r>
            <a:r>
              <a:rPr lang="fi-FI" b="1" dirty="0"/>
              <a:t> </a:t>
            </a:r>
            <a:r>
              <a:rPr lang="fi-FI" b="1" dirty="0" err="1"/>
              <a:t>statistics</a:t>
            </a:r>
            <a:endParaRPr lang="fi-FI" b="1" dirty="0"/>
          </a:p>
          <a:p>
            <a:pPr algn="ctr"/>
            <a:r>
              <a:rPr lang="fi-FI" b="1" dirty="0"/>
              <a:t>SPATIAL DATA INFRASTRUCTURE </a:t>
            </a:r>
          </a:p>
          <a:p>
            <a:pPr algn="ctr"/>
            <a:r>
              <a:rPr lang="fi-FI" b="1" dirty="0"/>
              <a:t>GEOSPATIALLY ENABLED STATISTICS</a:t>
            </a:r>
          </a:p>
          <a:p>
            <a:pPr algn="ctr"/>
            <a:r>
              <a:rPr lang="fi-FI" b="1" dirty="0"/>
              <a:t>INTEROPERABLE MULTISOURCE DATA; </a:t>
            </a:r>
          </a:p>
          <a:p>
            <a:pPr marL="0" indent="0" algn="ctr">
              <a:buNone/>
            </a:pPr>
            <a:r>
              <a:rPr lang="fi-FI" b="1" dirty="0"/>
              <a:t>INTEGRATION OF STATISTICAL AND GEOGRAPHIC DATA</a:t>
            </a:r>
          </a:p>
          <a:p>
            <a:pPr algn="ctr"/>
            <a:r>
              <a:rPr lang="fi-FI" b="1" dirty="0"/>
              <a:t>INTERFACE SERVICES TO THE USERS</a:t>
            </a:r>
          </a:p>
          <a:p>
            <a:pPr algn="ctr"/>
            <a:r>
              <a:rPr lang="fi-FI" b="1" dirty="0"/>
              <a:t>MEETING NEW NEEDS BY MAKING USE OF NEW DATA SOURCES and  BETTER USE OF ALREADY EXISTING DATA </a:t>
            </a:r>
          </a:p>
          <a:p>
            <a:pPr algn="ctr"/>
            <a:endParaRPr lang="fi-FI" dirty="0"/>
          </a:p>
          <a:p>
            <a:pPr marL="0" indent="0" algn="ctr">
              <a:buNone/>
            </a:pPr>
            <a:endParaRPr lang="fi-FI" dirty="0"/>
          </a:p>
        </p:txBody>
      </p:sp>
      <p:sp>
        <p:nvSpPr>
          <p:cNvPr id="6" name="Otsikko 3"/>
          <p:cNvSpPr>
            <a:spLocks noGrp="1"/>
          </p:cNvSpPr>
          <p:nvPr>
            <p:ph type="title"/>
          </p:nvPr>
        </p:nvSpPr>
        <p:spPr>
          <a:solidFill>
            <a:schemeClr val="accent6">
              <a:lumMod val="20000"/>
              <a:lumOff val="80000"/>
            </a:schemeClr>
          </a:solidFill>
        </p:spPr>
        <p:txBody>
          <a:bodyPr>
            <a:noAutofit/>
          </a:bodyPr>
          <a:lstStyle/>
          <a:p>
            <a:pPr algn="ctr"/>
            <a:r>
              <a:rPr lang="fi-FI" sz="3200" b="1" dirty="0"/>
              <a:t> Small </a:t>
            </a:r>
            <a:r>
              <a:rPr lang="fi-FI" sz="3200" b="1" dirty="0" err="1"/>
              <a:t>area</a:t>
            </a:r>
            <a:r>
              <a:rPr lang="fi-FI" sz="3200" b="1" dirty="0"/>
              <a:t> </a:t>
            </a:r>
            <a:r>
              <a:rPr lang="fi-FI" sz="3200" b="1" dirty="0" err="1"/>
              <a:t>statistics</a:t>
            </a:r>
            <a:r>
              <a:rPr lang="fi-FI" sz="3200" b="1" dirty="0"/>
              <a:t> – </a:t>
            </a:r>
            <a:r>
              <a:rPr lang="fi-FI" sz="3200" b="1" i="1" dirty="0" err="1">
                <a:solidFill>
                  <a:srgbClr val="0070C0"/>
                </a:solidFill>
              </a:rPr>
              <a:t>examples</a:t>
            </a:r>
            <a:r>
              <a:rPr lang="fi-FI" sz="3200" b="1" i="1" dirty="0">
                <a:solidFill>
                  <a:srgbClr val="0070C0"/>
                </a:solidFill>
              </a:rPr>
              <a:t> and case </a:t>
            </a:r>
            <a:r>
              <a:rPr lang="fi-FI" sz="3200" b="1" i="1" dirty="0" err="1">
                <a:solidFill>
                  <a:srgbClr val="0070C0"/>
                </a:solidFill>
              </a:rPr>
              <a:t>studies</a:t>
            </a:r>
            <a:br>
              <a:rPr lang="fi-FI" sz="3200" b="1" dirty="0"/>
            </a:br>
            <a:endParaRPr lang="fi-FI" sz="3200" dirty="0"/>
          </a:p>
        </p:txBody>
      </p:sp>
    </p:spTree>
    <p:extLst>
      <p:ext uri="{BB962C8B-B14F-4D97-AF65-F5344CB8AC3E}">
        <p14:creationId xmlns:p14="http://schemas.microsoft.com/office/powerpoint/2010/main" val="135771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a:xfrm>
            <a:off x="838199" y="1585913"/>
            <a:ext cx="10620375" cy="5272087"/>
          </a:xfrm>
        </p:spPr>
        <p:txBody>
          <a:bodyPr>
            <a:normAutofit/>
          </a:bodyPr>
          <a:lstStyle/>
          <a:p>
            <a:pPr algn="ctr"/>
            <a:r>
              <a:rPr lang="fi-FI" b="1" dirty="0" err="1">
                <a:solidFill>
                  <a:srgbClr val="0070C0"/>
                </a:solidFill>
              </a:rPr>
              <a:t>Padrón</a:t>
            </a:r>
            <a:r>
              <a:rPr lang="fi-FI" b="1" dirty="0">
                <a:solidFill>
                  <a:srgbClr val="0070C0"/>
                </a:solidFill>
              </a:rPr>
              <a:t> </a:t>
            </a:r>
            <a:r>
              <a:rPr lang="fi-FI" b="1" dirty="0" err="1">
                <a:solidFill>
                  <a:srgbClr val="0070C0"/>
                </a:solidFill>
              </a:rPr>
              <a:t>Continuo</a:t>
            </a:r>
            <a:r>
              <a:rPr lang="fi-FI" b="1" dirty="0">
                <a:solidFill>
                  <a:srgbClr val="0070C0"/>
                </a:solidFill>
              </a:rPr>
              <a:t> – </a:t>
            </a:r>
            <a:r>
              <a:rPr lang="fi-FI" b="1" dirty="0" err="1">
                <a:solidFill>
                  <a:srgbClr val="0070C0"/>
                </a:solidFill>
              </a:rPr>
              <a:t>The</a:t>
            </a:r>
            <a:r>
              <a:rPr lang="fi-FI" b="1" dirty="0">
                <a:solidFill>
                  <a:srgbClr val="0070C0"/>
                </a:solidFill>
              </a:rPr>
              <a:t> </a:t>
            </a:r>
            <a:r>
              <a:rPr lang="fi-FI" b="1" dirty="0" err="1">
                <a:solidFill>
                  <a:srgbClr val="0070C0"/>
                </a:solidFill>
              </a:rPr>
              <a:t>Population</a:t>
            </a:r>
            <a:r>
              <a:rPr lang="fi-FI" b="1" dirty="0">
                <a:solidFill>
                  <a:srgbClr val="0070C0"/>
                </a:solidFill>
              </a:rPr>
              <a:t> </a:t>
            </a:r>
            <a:r>
              <a:rPr lang="fi-FI" b="1" dirty="0" err="1">
                <a:solidFill>
                  <a:srgbClr val="0070C0"/>
                </a:solidFill>
              </a:rPr>
              <a:t>Register</a:t>
            </a:r>
            <a:r>
              <a:rPr lang="fi-FI" b="1" dirty="0">
                <a:solidFill>
                  <a:srgbClr val="0070C0"/>
                </a:solidFill>
              </a:rPr>
              <a:t>: </a:t>
            </a:r>
          </a:p>
          <a:p>
            <a:pPr marL="0" indent="0" algn="ctr">
              <a:buNone/>
            </a:pPr>
            <a:r>
              <a:rPr lang="fi-FI" b="1" dirty="0" err="1"/>
              <a:t>rich</a:t>
            </a:r>
            <a:r>
              <a:rPr lang="fi-FI" b="1" dirty="0"/>
              <a:t> </a:t>
            </a:r>
            <a:r>
              <a:rPr lang="fi-FI" b="1" dirty="0" err="1"/>
              <a:t>municipality</a:t>
            </a:r>
            <a:r>
              <a:rPr lang="fi-FI" b="1" dirty="0"/>
              <a:t> </a:t>
            </a:r>
            <a:r>
              <a:rPr lang="fi-FI" b="1" dirty="0" err="1"/>
              <a:t>level</a:t>
            </a:r>
            <a:r>
              <a:rPr lang="fi-FI" b="1" dirty="0"/>
              <a:t> </a:t>
            </a:r>
            <a:r>
              <a:rPr lang="fi-FI" b="1" dirty="0" err="1"/>
              <a:t>statistics</a:t>
            </a:r>
            <a:r>
              <a:rPr lang="fi-FI" b="1" dirty="0"/>
              <a:t> and </a:t>
            </a:r>
          </a:p>
          <a:p>
            <a:pPr marL="0" indent="0" algn="ctr">
              <a:buNone/>
            </a:pPr>
            <a:r>
              <a:rPr lang="fi-FI" b="1" dirty="0"/>
              <a:t>for </a:t>
            </a:r>
            <a:r>
              <a:rPr lang="fi-FI" b="1" dirty="0" err="1"/>
              <a:t>big</a:t>
            </a:r>
            <a:r>
              <a:rPr lang="fi-FI" b="1" dirty="0"/>
              <a:t> </a:t>
            </a:r>
            <a:r>
              <a:rPr lang="fi-FI" b="1" dirty="0" err="1"/>
              <a:t>cities</a:t>
            </a:r>
            <a:r>
              <a:rPr lang="fi-FI" b="1" dirty="0"/>
              <a:t> </a:t>
            </a:r>
            <a:r>
              <a:rPr lang="fi-FI" b="1" dirty="0" err="1"/>
              <a:t>also</a:t>
            </a:r>
            <a:r>
              <a:rPr lang="fi-FI" b="1" dirty="0"/>
              <a:t> </a:t>
            </a:r>
            <a:r>
              <a:rPr lang="fi-FI" b="1" dirty="0" err="1"/>
              <a:t>sub</a:t>
            </a:r>
            <a:r>
              <a:rPr lang="fi-FI" b="1" dirty="0"/>
              <a:t>-city </a:t>
            </a:r>
            <a:r>
              <a:rPr lang="fi-FI" b="1" dirty="0" err="1"/>
              <a:t>level</a:t>
            </a:r>
            <a:r>
              <a:rPr lang="fi-FI" b="1" dirty="0"/>
              <a:t> </a:t>
            </a:r>
            <a:r>
              <a:rPr lang="fi-FI" b="1" dirty="0" err="1"/>
              <a:t>statistics</a:t>
            </a:r>
            <a:r>
              <a:rPr lang="fi-FI" b="1" dirty="0"/>
              <a:t> </a:t>
            </a:r>
          </a:p>
          <a:p>
            <a:pPr marL="0" indent="0" algn="ctr">
              <a:buNone/>
            </a:pPr>
            <a:endParaRPr lang="fi-FI" sz="1400" b="1" dirty="0"/>
          </a:p>
          <a:p>
            <a:pPr algn="ctr"/>
            <a:r>
              <a:rPr lang="fi-FI" b="1" dirty="0">
                <a:solidFill>
                  <a:srgbClr val="0070C0"/>
                </a:solidFill>
              </a:rPr>
              <a:t>Labour market </a:t>
            </a:r>
            <a:r>
              <a:rPr lang="fi-FI" b="1" dirty="0" err="1">
                <a:solidFill>
                  <a:srgbClr val="0070C0"/>
                </a:solidFill>
              </a:rPr>
              <a:t>statistics</a:t>
            </a:r>
            <a:r>
              <a:rPr lang="fi-FI" b="1" dirty="0">
                <a:solidFill>
                  <a:srgbClr val="0070C0"/>
                </a:solidFill>
              </a:rPr>
              <a:t>: </a:t>
            </a:r>
            <a:r>
              <a:rPr lang="fi-FI" b="1" dirty="0" err="1"/>
              <a:t>requests</a:t>
            </a:r>
            <a:r>
              <a:rPr lang="fi-FI" b="1" dirty="0"/>
              <a:t> for </a:t>
            </a:r>
            <a:r>
              <a:rPr lang="fi-FI" b="1" dirty="0" err="1"/>
              <a:t>higher</a:t>
            </a:r>
            <a:r>
              <a:rPr lang="fi-FI" b="1" dirty="0"/>
              <a:t> </a:t>
            </a:r>
            <a:r>
              <a:rPr lang="fi-FI" b="1" dirty="0" err="1"/>
              <a:t>granularity</a:t>
            </a:r>
            <a:r>
              <a:rPr lang="fi-FI" b="1" dirty="0"/>
              <a:t>,  and</a:t>
            </a:r>
          </a:p>
          <a:p>
            <a:pPr marL="0" indent="0" algn="ctr">
              <a:buNone/>
            </a:pPr>
            <a:r>
              <a:rPr lang="fi-FI" b="1" dirty="0" err="1"/>
              <a:t>promising</a:t>
            </a:r>
            <a:r>
              <a:rPr lang="fi-FI" b="1" dirty="0"/>
              <a:t> </a:t>
            </a:r>
            <a:r>
              <a:rPr lang="fi-FI" b="1" dirty="0" err="1"/>
              <a:t>development</a:t>
            </a:r>
            <a:r>
              <a:rPr lang="fi-FI" b="1" dirty="0"/>
              <a:t> </a:t>
            </a:r>
            <a:r>
              <a:rPr lang="fi-FI" b="1" dirty="0" err="1"/>
              <a:t>projects</a:t>
            </a:r>
            <a:endParaRPr lang="fi-FI" b="1" dirty="0"/>
          </a:p>
          <a:p>
            <a:pPr marL="0" indent="0" algn="ctr">
              <a:buNone/>
            </a:pPr>
            <a:endParaRPr lang="fi-FI" sz="1400" b="1" dirty="0"/>
          </a:p>
          <a:p>
            <a:pPr algn="ctr"/>
            <a:r>
              <a:rPr lang="fi-FI" b="1" dirty="0" err="1">
                <a:solidFill>
                  <a:srgbClr val="0070C0"/>
                </a:solidFill>
              </a:rPr>
              <a:t>The</a:t>
            </a:r>
            <a:r>
              <a:rPr lang="fi-FI" b="1" dirty="0">
                <a:solidFill>
                  <a:srgbClr val="0070C0"/>
                </a:solidFill>
              </a:rPr>
              <a:t> Central Directory of Enterprises: </a:t>
            </a:r>
            <a:r>
              <a:rPr lang="fi-FI" b="1" dirty="0" err="1"/>
              <a:t>municipality</a:t>
            </a:r>
            <a:r>
              <a:rPr lang="fi-FI" b="1" dirty="0"/>
              <a:t> </a:t>
            </a:r>
            <a:r>
              <a:rPr lang="fi-FI" b="1" dirty="0" err="1"/>
              <a:t>level</a:t>
            </a:r>
            <a:r>
              <a:rPr lang="fi-FI" b="1" dirty="0"/>
              <a:t> </a:t>
            </a:r>
            <a:r>
              <a:rPr lang="fi-FI" b="1" dirty="0" err="1"/>
              <a:t>statistics</a:t>
            </a:r>
            <a:r>
              <a:rPr lang="fi-FI" b="1" dirty="0"/>
              <a:t> </a:t>
            </a:r>
          </a:p>
          <a:p>
            <a:pPr marL="0" indent="0" algn="ctr">
              <a:buNone/>
            </a:pPr>
            <a:endParaRPr lang="fi-FI" sz="1400" b="1" dirty="0"/>
          </a:p>
          <a:p>
            <a:pPr algn="ctr"/>
            <a:r>
              <a:rPr lang="fi-FI" b="1" dirty="0" err="1">
                <a:solidFill>
                  <a:srgbClr val="0070C0"/>
                </a:solidFill>
              </a:rPr>
              <a:t>Producers</a:t>
            </a:r>
            <a:r>
              <a:rPr lang="fi-FI" b="1" dirty="0">
                <a:solidFill>
                  <a:srgbClr val="0070C0"/>
                </a:solidFill>
              </a:rPr>
              <a:t>: </a:t>
            </a:r>
            <a:r>
              <a:rPr lang="fi-FI" b="1" dirty="0"/>
              <a:t>INE and </a:t>
            </a:r>
            <a:r>
              <a:rPr lang="fi-FI" b="1" dirty="0" err="1"/>
              <a:t>its</a:t>
            </a:r>
            <a:r>
              <a:rPr lang="fi-FI" b="1" dirty="0"/>
              <a:t> </a:t>
            </a:r>
            <a:r>
              <a:rPr lang="fi-FI" b="1" dirty="0" err="1"/>
              <a:t>Regional</a:t>
            </a:r>
            <a:r>
              <a:rPr lang="fi-FI" b="1" dirty="0"/>
              <a:t> Statistical </a:t>
            </a:r>
            <a:r>
              <a:rPr lang="fi-FI" b="1" dirty="0" err="1"/>
              <a:t>Offices</a:t>
            </a:r>
            <a:r>
              <a:rPr lang="fi-FI" b="1" dirty="0"/>
              <a:t>, </a:t>
            </a:r>
            <a:r>
              <a:rPr lang="fi-FI" b="1" dirty="0" err="1"/>
              <a:t>municipalities</a:t>
            </a:r>
            <a:r>
              <a:rPr lang="fi-FI" b="1" dirty="0"/>
              <a:t> </a:t>
            </a:r>
          </a:p>
          <a:p>
            <a:pPr algn="ctr"/>
            <a:endParaRPr lang="fi-FI" b="1" dirty="0">
              <a:solidFill>
                <a:srgbClr val="0070C0"/>
              </a:solidFill>
            </a:endParaRPr>
          </a:p>
          <a:p>
            <a:pPr marL="0" indent="0" algn="ctr">
              <a:buNone/>
            </a:pPr>
            <a:endParaRPr lang="fi-FI" dirty="0"/>
          </a:p>
        </p:txBody>
      </p:sp>
      <p:sp>
        <p:nvSpPr>
          <p:cNvPr id="6" name="Otsikko 3"/>
          <p:cNvSpPr>
            <a:spLocks noGrp="1"/>
          </p:cNvSpPr>
          <p:nvPr>
            <p:ph type="title"/>
          </p:nvPr>
        </p:nvSpPr>
        <p:spPr>
          <a:xfrm>
            <a:off x="838200" y="365126"/>
            <a:ext cx="10515600" cy="1092200"/>
          </a:xfrm>
          <a:solidFill>
            <a:schemeClr val="accent6">
              <a:lumMod val="20000"/>
              <a:lumOff val="80000"/>
            </a:schemeClr>
          </a:solidFill>
        </p:spPr>
        <p:txBody>
          <a:bodyPr>
            <a:noAutofit/>
          </a:bodyPr>
          <a:lstStyle/>
          <a:p>
            <a:pPr algn="ctr"/>
            <a:br>
              <a:rPr lang="fi-FI" sz="3200" b="1" dirty="0"/>
            </a:br>
            <a:br>
              <a:rPr lang="fi-FI" sz="3200" b="1" dirty="0"/>
            </a:br>
            <a:br>
              <a:rPr lang="fi-FI" sz="3200" b="1" dirty="0"/>
            </a:br>
            <a:br>
              <a:rPr lang="fi-FI" sz="3200" b="1" dirty="0"/>
            </a:br>
            <a:r>
              <a:rPr lang="fi-FI" sz="3200" b="1" dirty="0"/>
              <a:t>Small </a:t>
            </a:r>
            <a:r>
              <a:rPr lang="fi-FI" sz="3200" b="1" dirty="0" err="1"/>
              <a:t>area</a:t>
            </a:r>
            <a:r>
              <a:rPr lang="fi-FI" sz="3200" b="1" dirty="0"/>
              <a:t> </a:t>
            </a:r>
            <a:r>
              <a:rPr lang="fi-FI" sz="3200" b="1" dirty="0" err="1"/>
              <a:t>statistics</a:t>
            </a:r>
            <a:r>
              <a:rPr lang="fi-FI" sz="3200" b="1" dirty="0"/>
              <a:t> – </a:t>
            </a:r>
            <a:r>
              <a:rPr lang="fi-FI" sz="3200" b="1" i="1" dirty="0" err="1">
                <a:solidFill>
                  <a:srgbClr val="0070C0"/>
                </a:solidFill>
              </a:rPr>
              <a:t>examples</a:t>
            </a:r>
            <a:r>
              <a:rPr lang="fi-FI" sz="3200" b="1" i="1" dirty="0">
                <a:solidFill>
                  <a:srgbClr val="0070C0"/>
                </a:solidFill>
              </a:rPr>
              <a:t> and case </a:t>
            </a:r>
            <a:r>
              <a:rPr lang="fi-FI" sz="3200" b="1" i="1" dirty="0" err="1">
                <a:solidFill>
                  <a:srgbClr val="0070C0"/>
                </a:solidFill>
              </a:rPr>
              <a:t>studies</a:t>
            </a:r>
            <a:r>
              <a:rPr lang="fi-FI" sz="3200" b="1" i="1" dirty="0">
                <a:solidFill>
                  <a:srgbClr val="0070C0"/>
                </a:solidFill>
              </a:rPr>
              <a:t>.</a:t>
            </a:r>
            <a:br>
              <a:rPr lang="fi-FI" sz="3200" b="1" i="1" dirty="0">
                <a:solidFill>
                  <a:srgbClr val="0070C0"/>
                </a:solidFill>
              </a:rPr>
            </a:br>
            <a:r>
              <a:rPr lang="fi-FI" sz="3200" b="1" dirty="0">
                <a:solidFill>
                  <a:srgbClr val="0070C0"/>
                </a:solidFill>
              </a:rPr>
              <a:t>Spain </a:t>
            </a:r>
            <a:br>
              <a:rPr lang="fi-FI" sz="2400" b="1" dirty="0">
                <a:solidFill>
                  <a:srgbClr val="0070C0"/>
                </a:solidFill>
              </a:rPr>
            </a:br>
            <a:br>
              <a:rPr lang="fi-FI" sz="2400" b="1" dirty="0"/>
            </a:br>
            <a:br>
              <a:rPr lang="fi-FI" sz="2400" b="1" dirty="0"/>
            </a:br>
            <a:br>
              <a:rPr lang="fi-FI" sz="2400" b="1" dirty="0"/>
            </a:br>
            <a:br>
              <a:rPr lang="fi-FI" sz="2400" b="1" dirty="0"/>
            </a:br>
            <a:endParaRPr lang="fi-FI" sz="2400" dirty="0"/>
          </a:p>
        </p:txBody>
      </p:sp>
    </p:spTree>
    <p:extLst>
      <p:ext uri="{BB962C8B-B14F-4D97-AF65-F5344CB8AC3E}">
        <p14:creationId xmlns:p14="http://schemas.microsoft.com/office/powerpoint/2010/main" val="2377179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p:txBody>
          <a:bodyPr>
            <a:normAutofit/>
          </a:bodyPr>
          <a:lstStyle/>
          <a:p>
            <a:pPr algn="ctr"/>
            <a:r>
              <a:rPr lang="fi-FI" b="1" dirty="0"/>
              <a:t>NESS, </a:t>
            </a:r>
            <a:r>
              <a:rPr lang="fi-FI" b="1" dirty="0" err="1"/>
              <a:t>Neighbourhood</a:t>
            </a:r>
            <a:r>
              <a:rPr lang="fi-FI" b="1" dirty="0"/>
              <a:t> </a:t>
            </a:r>
            <a:r>
              <a:rPr lang="fi-FI" b="1" dirty="0" err="1"/>
              <a:t>statistics</a:t>
            </a:r>
            <a:r>
              <a:rPr lang="fi-FI" b="1" dirty="0"/>
              <a:t> Service, ONS</a:t>
            </a:r>
          </a:p>
          <a:p>
            <a:pPr marL="0" indent="0" algn="ctr">
              <a:buNone/>
            </a:pPr>
            <a:endParaRPr lang="fi-FI" b="1" dirty="0"/>
          </a:p>
          <a:p>
            <a:pPr algn="ctr"/>
            <a:r>
              <a:rPr lang="fi-FI" b="1" dirty="0"/>
              <a:t>NINIS, </a:t>
            </a:r>
            <a:r>
              <a:rPr lang="fi-FI" b="1" dirty="0" err="1"/>
              <a:t>Nothern</a:t>
            </a:r>
            <a:r>
              <a:rPr lang="fi-FI" b="1" dirty="0"/>
              <a:t> </a:t>
            </a:r>
            <a:r>
              <a:rPr lang="fi-FI" b="1" dirty="0" err="1"/>
              <a:t>Ireland</a:t>
            </a:r>
            <a:r>
              <a:rPr lang="fi-FI" b="1" dirty="0"/>
              <a:t> </a:t>
            </a:r>
            <a:r>
              <a:rPr lang="fi-FI" b="1" dirty="0" err="1"/>
              <a:t>Neighbourhood</a:t>
            </a:r>
            <a:r>
              <a:rPr lang="fi-FI" b="1" dirty="0"/>
              <a:t> </a:t>
            </a:r>
            <a:r>
              <a:rPr lang="fi-FI" b="1" dirty="0" err="1"/>
              <a:t>Information</a:t>
            </a:r>
            <a:r>
              <a:rPr lang="fi-FI" b="1" dirty="0"/>
              <a:t> System, NISRA</a:t>
            </a:r>
          </a:p>
          <a:p>
            <a:pPr algn="ctr"/>
            <a:endParaRPr lang="fi-FI" b="1" dirty="0"/>
          </a:p>
          <a:p>
            <a:pPr marL="0" indent="0" algn="ctr">
              <a:buNone/>
            </a:pPr>
            <a:r>
              <a:rPr lang="fi-FI" b="1" dirty="0" err="1">
                <a:solidFill>
                  <a:srgbClr val="0070C0"/>
                </a:solidFill>
              </a:rPr>
              <a:t>Challenges</a:t>
            </a:r>
            <a:r>
              <a:rPr lang="fi-FI" b="1" dirty="0">
                <a:solidFill>
                  <a:srgbClr val="0070C0"/>
                </a:solidFill>
              </a:rPr>
              <a:t>: </a:t>
            </a:r>
            <a:r>
              <a:rPr lang="fi-FI" sz="2400" b="1" dirty="0" err="1"/>
              <a:t>availability</a:t>
            </a:r>
            <a:r>
              <a:rPr lang="fi-FI" sz="2400" b="1" dirty="0"/>
              <a:t> of </a:t>
            </a:r>
            <a:r>
              <a:rPr lang="fi-FI" sz="2400" b="1" dirty="0" err="1"/>
              <a:t>sub-regional</a:t>
            </a:r>
            <a:r>
              <a:rPr lang="fi-FI" sz="2400" b="1" dirty="0"/>
              <a:t> data </a:t>
            </a:r>
            <a:r>
              <a:rPr lang="fi-FI" sz="2400" b="1" dirty="0" err="1"/>
              <a:t>limited</a:t>
            </a:r>
            <a:r>
              <a:rPr lang="fi-FI" sz="2400" b="1" dirty="0"/>
              <a:t> (</a:t>
            </a:r>
            <a:r>
              <a:rPr lang="fi-FI" sz="2400" b="1" dirty="0" err="1"/>
              <a:t>censuses</a:t>
            </a:r>
            <a:r>
              <a:rPr lang="fi-FI" sz="2400" b="1" dirty="0"/>
              <a:t> and </a:t>
            </a:r>
            <a:r>
              <a:rPr lang="fi-FI" sz="2400" b="1" dirty="0" err="1"/>
              <a:t>surveys</a:t>
            </a:r>
            <a:r>
              <a:rPr lang="fi-FI" sz="2400" b="1" dirty="0"/>
              <a:t>)</a:t>
            </a:r>
          </a:p>
          <a:p>
            <a:pPr marL="0" indent="0" algn="ctr">
              <a:buNone/>
            </a:pPr>
            <a:endParaRPr lang="fi-FI" sz="2400" b="1" dirty="0"/>
          </a:p>
          <a:p>
            <a:pPr marL="0" indent="0" algn="ctr">
              <a:buNone/>
            </a:pPr>
            <a:r>
              <a:rPr lang="fi-FI" b="1" dirty="0" err="1">
                <a:solidFill>
                  <a:srgbClr val="0070C0"/>
                </a:solidFill>
              </a:rPr>
              <a:t>Opportunities</a:t>
            </a:r>
            <a:r>
              <a:rPr lang="fi-FI" b="1" dirty="0">
                <a:solidFill>
                  <a:srgbClr val="0070C0"/>
                </a:solidFill>
              </a:rPr>
              <a:t>: </a:t>
            </a:r>
            <a:r>
              <a:rPr lang="fi-FI" sz="2400" b="1" dirty="0" err="1"/>
              <a:t>the</a:t>
            </a:r>
            <a:r>
              <a:rPr lang="fi-FI" sz="2400" b="1" dirty="0"/>
              <a:t> </a:t>
            </a:r>
            <a:r>
              <a:rPr lang="fi-FI" sz="2400" b="1" dirty="0" err="1"/>
              <a:t>Government</a:t>
            </a:r>
            <a:r>
              <a:rPr lang="fi-FI" sz="2400" b="1" dirty="0"/>
              <a:t> is </a:t>
            </a:r>
            <a:r>
              <a:rPr lang="fi-FI" sz="2400" b="1" dirty="0" err="1"/>
              <a:t>requesting</a:t>
            </a:r>
            <a:r>
              <a:rPr lang="fi-FI" sz="2400" b="1" dirty="0"/>
              <a:t> </a:t>
            </a:r>
            <a:r>
              <a:rPr lang="fi-FI" sz="2400" b="1" dirty="0" err="1"/>
              <a:t>the</a:t>
            </a:r>
            <a:r>
              <a:rPr lang="fi-FI" sz="2400" b="1" dirty="0"/>
              <a:t> </a:t>
            </a:r>
            <a:r>
              <a:rPr lang="fi-FI" sz="2400" b="1" dirty="0" err="1"/>
              <a:t>availability</a:t>
            </a:r>
            <a:r>
              <a:rPr lang="fi-FI" sz="2400" b="1" dirty="0"/>
              <a:t> of </a:t>
            </a:r>
            <a:r>
              <a:rPr lang="fi-FI" sz="2400" b="1" dirty="0" err="1"/>
              <a:t>high</a:t>
            </a:r>
            <a:r>
              <a:rPr lang="fi-FI" sz="2400" b="1" dirty="0"/>
              <a:t> </a:t>
            </a:r>
            <a:r>
              <a:rPr lang="fi-FI" sz="2400" b="1" dirty="0" err="1"/>
              <a:t>quality</a:t>
            </a:r>
            <a:r>
              <a:rPr lang="fi-FI" sz="2400" b="1" dirty="0"/>
              <a:t> </a:t>
            </a:r>
            <a:r>
              <a:rPr lang="fi-FI" sz="2400" b="1" dirty="0" err="1"/>
              <a:t>spatially</a:t>
            </a:r>
            <a:r>
              <a:rPr lang="fi-FI" sz="2400" b="1" dirty="0"/>
              <a:t> </a:t>
            </a:r>
            <a:r>
              <a:rPr lang="fi-FI" sz="2400" b="1" dirty="0" err="1"/>
              <a:t>disaggregated</a:t>
            </a:r>
            <a:r>
              <a:rPr lang="fi-FI" sz="2400" b="1" dirty="0"/>
              <a:t> </a:t>
            </a:r>
            <a:r>
              <a:rPr lang="fi-FI" sz="2400" b="1" dirty="0" err="1"/>
              <a:t>economic</a:t>
            </a:r>
            <a:r>
              <a:rPr lang="fi-FI" sz="2400" b="1" dirty="0"/>
              <a:t> and </a:t>
            </a:r>
            <a:r>
              <a:rPr lang="fi-FI" sz="2400" b="1" dirty="0" err="1"/>
              <a:t>social</a:t>
            </a:r>
            <a:r>
              <a:rPr lang="fi-FI" sz="2400" b="1" dirty="0"/>
              <a:t> </a:t>
            </a:r>
            <a:r>
              <a:rPr lang="fi-FI" sz="2400" b="1" dirty="0" err="1"/>
              <a:t>indicators</a:t>
            </a:r>
            <a:endParaRPr lang="fi-FI" sz="2400" b="1" dirty="0"/>
          </a:p>
          <a:p>
            <a:pPr marL="0" indent="0" algn="ctr">
              <a:buNone/>
            </a:pPr>
            <a:endParaRPr lang="fi-FI" b="1" dirty="0"/>
          </a:p>
          <a:p>
            <a:pPr algn="ctr"/>
            <a:endParaRPr lang="fi-FI" b="1" dirty="0"/>
          </a:p>
          <a:p>
            <a:pPr algn="ctr"/>
            <a:endParaRPr lang="fi-FI" b="1" dirty="0"/>
          </a:p>
          <a:p>
            <a:pPr marL="0" indent="0" algn="ctr">
              <a:buNone/>
            </a:pPr>
            <a:endParaRPr lang="fi-FI" dirty="0"/>
          </a:p>
        </p:txBody>
      </p:sp>
      <p:sp>
        <p:nvSpPr>
          <p:cNvPr id="6" name="Otsikko 3"/>
          <p:cNvSpPr>
            <a:spLocks noGrp="1"/>
          </p:cNvSpPr>
          <p:nvPr>
            <p:ph type="title"/>
          </p:nvPr>
        </p:nvSpPr>
        <p:spPr>
          <a:solidFill>
            <a:schemeClr val="accent6">
              <a:lumMod val="20000"/>
              <a:lumOff val="80000"/>
            </a:schemeClr>
          </a:solidFill>
        </p:spPr>
        <p:txBody>
          <a:bodyPr>
            <a:noAutofit/>
          </a:bodyPr>
          <a:lstStyle/>
          <a:p>
            <a:pPr algn="ctr"/>
            <a:r>
              <a:rPr lang="fi-FI" sz="3200" b="1" dirty="0"/>
              <a:t> </a:t>
            </a:r>
            <a:br>
              <a:rPr lang="fi-FI" sz="3200" b="1" dirty="0"/>
            </a:br>
            <a:br>
              <a:rPr lang="fi-FI" sz="3200" b="1" dirty="0"/>
            </a:br>
            <a:r>
              <a:rPr lang="fi-FI" sz="3200" b="1" dirty="0"/>
              <a:t>Small </a:t>
            </a:r>
            <a:r>
              <a:rPr lang="fi-FI" sz="3200" b="1" dirty="0" err="1"/>
              <a:t>area</a:t>
            </a:r>
            <a:r>
              <a:rPr lang="fi-FI" sz="3200" b="1" dirty="0"/>
              <a:t> </a:t>
            </a:r>
            <a:r>
              <a:rPr lang="fi-FI" sz="3200" b="1" dirty="0" err="1"/>
              <a:t>statistics</a:t>
            </a:r>
            <a:r>
              <a:rPr lang="fi-FI" sz="3200" b="1" dirty="0"/>
              <a:t> – </a:t>
            </a:r>
            <a:r>
              <a:rPr lang="fi-FI" sz="3200" b="1" i="1" dirty="0" err="1">
                <a:solidFill>
                  <a:srgbClr val="0070C0"/>
                </a:solidFill>
              </a:rPr>
              <a:t>examples</a:t>
            </a:r>
            <a:r>
              <a:rPr lang="fi-FI" sz="3200" b="1" i="1" dirty="0">
                <a:solidFill>
                  <a:srgbClr val="0070C0"/>
                </a:solidFill>
              </a:rPr>
              <a:t> and case </a:t>
            </a:r>
            <a:r>
              <a:rPr lang="fi-FI" sz="3200" b="1" i="1" dirty="0" err="1">
                <a:solidFill>
                  <a:srgbClr val="0070C0"/>
                </a:solidFill>
              </a:rPr>
              <a:t>studies</a:t>
            </a:r>
            <a:r>
              <a:rPr lang="fi-FI" sz="3200" b="1" i="1" dirty="0">
                <a:solidFill>
                  <a:srgbClr val="0070C0"/>
                </a:solidFill>
              </a:rPr>
              <a:t>.</a:t>
            </a:r>
            <a:br>
              <a:rPr lang="fi-FI" sz="3200" b="1" i="1" dirty="0">
                <a:solidFill>
                  <a:srgbClr val="0070C0"/>
                </a:solidFill>
              </a:rPr>
            </a:br>
            <a:r>
              <a:rPr lang="fi-FI" sz="3200" b="1" dirty="0">
                <a:solidFill>
                  <a:srgbClr val="0070C0"/>
                </a:solidFill>
              </a:rPr>
              <a:t>UK, </a:t>
            </a:r>
            <a:r>
              <a:rPr lang="fi-FI" sz="3200" b="1" dirty="0" err="1">
                <a:solidFill>
                  <a:srgbClr val="0070C0"/>
                </a:solidFill>
              </a:rPr>
              <a:t>Nothern</a:t>
            </a:r>
            <a:r>
              <a:rPr lang="fi-FI" sz="3200" b="1" dirty="0">
                <a:solidFill>
                  <a:srgbClr val="0070C0"/>
                </a:solidFill>
              </a:rPr>
              <a:t> </a:t>
            </a:r>
            <a:r>
              <a:rPr lang="fi-FI" sz="3200" b="1" dirty="0" err="1">
                <a:solidFill>
                  <a:srgbClr val="0070C0"/>
                </a:solidFill>
              </a:rPr>
              <a:t>Ireland</a:t>
            </a:r>
            <a:br>
              <a:rPr lang="fi-FI" sz="3200" b="1" dirty="0">
                <a:solidFill>
                  <a:srgbClr val="0070C0"/>
                </a:solidFill>
              </a:rPr>
            </a:br>
            <a:br>
              <a:rPr lang="fi-FI" sz="3200" b="1" dirty="0"/>
            </a:br>
            <a:endParaRPr lang="fi-FI" sz="3200" dirty="0"/>
          </a:p>
        </p:txBody>
      </p:sp>
    </p:spTree>
    <p:extLst>
      <p:ext uri="{BB962C8B-B14F-4D97-AF65-F5344CB8AC3E}">
        <p14:creationId xmlns:p14="http://schemas.microsoft.com/office/powerpoint/2010/main" val="1738260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p:txBody>
          <a:bodyPr/>
          <a:lstStyle/>
          <a:p>
            <a:pPr marL="0" indent="0" algn="ctr">
              <a:buNone/>
            </a:pPr>
            <a:endParaRPr lang="fi-FI" b="1" dirty="0"/>
          </a:p>
          <a:p>
            <a:pPr marL="0" indent="0" algn="ctr">
              <a:buNone/>
            </a:pPr>
            <a:r>
              <a:rPr lang="fi-FI" b="1" dirty="0" err="1">
                <a:solidFill>
                  <a:srgbClr val="0070C0"/>
                </a:solidFill>
              </a:rPr>
              <a:t>Producers</a:t>
            </a:r>
            <a:r>
              <a:rPr lang="fi-FI" b="1" dirty="0">
                <a:solidFill>
                  <a:srgbClr val="0070C0"/>
                </a:solidFill>
              </a:rPr>
              <a:t>: </a:t>
            </a:r>
            <a:r>
              <a:rPr lang="fi-FI" b="1" dirty="0"/>
              <a:t>City of Helsinki Urban </a:t>
            </a:r>
            <a:r>
              <a:rPr lang="fi-FI" b="1" dirty="0" err="1"/>
              <a:t>Facts</a:t>
            </a:r>
            <a:r>
              <a:rPr lang="fi-FI" b="1" dirty="0"/>
              <a:t>,</a:t>
            </a:r>
          </a:p>
          <a:p>
            <a:pPr marL="0" indent="0" algn="ctr">
              <a:buNone/>
            </a:pPr>
            <a:r>
              <a:rPr lang="fi-FI" b="1" dirty="0" err="1"/>
              <a:t>Statistics</a:t>
            </a:r>
            <a:r>
              <a:rPr lang="fi-FI" b="1" dirty="0"/>
              <a:t> Finland, </a:t>
            </a:r>
            <a:r>
              <a:rPr lang="fi-FI" dirty="0"/>
              <a:t>and </a:t>
            </a:r>
          </a:p>
          <a:p>
            <a:pPr marL="0" indent="0" algn="ctr">
              <a:buNone/>
            </a:pPr>
            <a:r>
              <a:rPr lang="fi-FI" dirty="0" err="1"/>
              <a:t>also</a:t>
            </a:r>
            <a:r>
              <a:rPr lang="fi-FI" dirty="0"/>
              <a:t> </a:t>
            </a:r>
            <a:r>
              <a:rPr lang="fi-FI" dirty="0" err="1"/>
              <a:t>other</a:t>
            </a:r>
            <a:r>
              <a:rPr lang="fi-FI" dirty="0"/>
              <a:t> </a:t>
            </a:r>
            <a:r>
              <a:rPr lang="fi-FI" dirty="0" err="1"/>
              <a:t>producers</a:t>
            </a:r>
            <a:r>
              <a:rPr lang="fi-FI" dirty="0"/>
              <a:t>, </a:t>
            </a:r>
            <a:r>
              <a:rPr lang="fi-FI" dirty="0" err="1"/>
              <a:t>e.g</a:t>
            </a:r>
            <a:r>
              <a:rPr lang="fi-FI" dirty="0"/>
              <a:t>. </a:t>
            </a:r>
            <a:r>
              <a:rPr lang="fi-FI" dirty="0" err="1"/>
              <a:t>The</a:t>
            </a:r>
            <a:r>
              <a:rPr lang="fi-FI" dirty="0"/>
              <a:t> </a:t>
            </a:r>
            <a:r>
              <a:rPr lang="fi-FI" dirty="0" err="1"/>
              <a:t>Finnish</a:t>
            </a:r>
            <a:r>
              <a:rPr lang="fi-FI" dirty="0"/>
              <a:t> Environment Centre</a:t>
            </a:r>
          </a:p>
          <a:p>
            <a:pPr marL="0" indent="0" algn="ctr">
              <a:buNone/>
            </a:pPr>
            <a:endParaRPr lang="fi-FI" dirty="0"/>
          </a:p>
          <a:p>
            <a:pPr marL="0" indent="0" algn="ctr">
              <a:buNone/>
            </a:pPr>
            <a:r>
              <a:rPr lang="fi-FI" b="1" dirty="0" err="1">
                <a:solidFill>
                  <a:srgbClr val="0070C0"/>
                </a:solidFill>
              </a:rPr>
              <a:t>Approach</a:t>
            </a:r>
            <a:r>
              <a:rPr lang="fi-FI" dirty="0">
                <a:solidFill>
                  <a:srgbClr val="0070C0"/>
                </a:solidFill>
              </a:rPr>
              <a:t>: </a:t>
            </a:r>
            <a:r>
              <a:rPr lang="fi-FI" b="1" dirty="0" err="1"/>
              <a:t>integrated</a:t>
            </a:r>
            <a:r>
              <a:rPr lang="fi-FI" b="1" dirty="0"/>
              <a:t> </a:t>
            </a:r>
            <a:r>
              <a:rPr lang="fi-FI" b="1" dirty="0" err="1"/>
              <a:t>multisource</a:t>
            </a:r>
            <a:r>
              <a:rPr lang="fi-FI" b="1" dirty="0"/>
              <a:t> </a:t>
            </a:r>
            <a:r>
              <a:rPr lang="fi-FI" b="1" dirty="0" err="1"/>
              <a:t>geospatially</a:t>
            </a:r>
            <a:r>
              <a:rPr lang="fi-FI" b="1" dirty="0"/>
              <a:t> </a:t>
            </a:r>
            <a:r>
              <a:rPr lang="fi-FI" b="1" dirty="0" err="1"/>
              <a:t>enabled</a:t>
            </a:r>
            <a:r>
              <a:rPr lang="fi-FI" b="1" dirty="0"/>
              <a:t> </a:t>
            </a:r>
            <a:r>
              <a:rPr lang="fi-FI" b="1" dirty="0" err="1"/>
              <a:t>statistics</a:t>
            </a:r>
            <a:r>
              <a:rPr lang="fi-FI" b="1" dirty="0"/>
              <a:t>;</a:t>
            </a:r>
          </a:p>
          <a:p>
            <a:pPr marL="0" indent="0" algn="ctr">
              <a:buNone/>
            </a:pPr>
            <a:r>
              <a:rPr lang="fi-FI" b="1" dirty="0" err="1"/>
              <a:t>three</a:t>
            </a:r>
            <a:r>
              <a:rPr lang="fi-FI" b="1" dirty="0"/>
              <a:t> </a:t>
            </a:r>
            <a:r>
              <a:rPr lang="fi-FI" b="1" dirty="0" err="1"/>
              <a:t>examples</a:t>
            </a:r>
            <a:r>
              <a:rPr lang="fi-FI" b="1" dirty="0"/>
              <a:t> </a:t>
            </a:r>
            <a:r>
              <a:rPr lang="fi-FI" b="1" dirty="0" err="1"/>
              <a:t>next</a:t>
            </a:r>
            <a:endParaRPr lang="fi-FI" b="1" dirty="0"/>
          </a:p>
        </p:txBody>
      </p:sp>
      <p:sp>
        <p:nvSpPr>
          <p:cNvPr id="6" name="Otsikko 3"/>
          <p:cNvSpPr>
            <a:spLocks noGrp="1"/>
          </p:cNvSpPr>
          <p:nvPr>
            <p:ph type="title"/>
          </p:nvPr>
        </p:nvSpPr>
        <p:spPr>
          <a:solidFill>
            <a:schemeClr val="accent6">
              <a:lumMod val="20000"/>
              <a:lumOff val="80000"/>
            </a:schemeClr>
          </a:solidFill>
        </p:spPr>
        <p:txBody>
          <a:bodyPr>
            <a:noAutofit/>
          </a:bodyPr>
          <a:lstStyle/>
          <a:p>
            <a:pPr algn="ctr"/>
            <a:r>
              <a:rPr lang="fi-FI" sz="3200" b="1" dirty="0"/>
              <a:t> Small </a:t>
            </a:r>
            <a:r>
              <a:rPr lang="fi-FI" sz="3200" b="1" dirty="0" err="1"/>
              <a:t>area</a:t>
            </a:r>
            <a:r>
              <a:rPr lang="fi-FI" sz="3200" b="1" dirty="0"/>
              <a:t> </a:t>
            </a:r>
            <a:r>
              <a:rPr lang="fi-FI" sz="3200" b="1" dirty="0" err="1"/>
              <a:t>statistics</a:t>
            </a:r>
            <a:r>
              <a:rPr lang="fi-FI" sz="3200" b="1" dirty="0"/>
              <a:t> – </a:t>
            </a:r>
            <a:r>
              <a:rPr lang="fi-FI" sz="3200" b="1" i="1" dirty="0" err="1">
                <a:solidFill>
                  <a:srgbClr val="0070C0"/>
                </a:solidFill>
              </a:rPr>
              <a:t>examples</a:t>
            </a:r>
            <a:r>
              <a:rPr lang="fi-FI" sz="3200" b="1" i="1" dirty="0">
                <a:solidFill>
                  <a:srgbClr val="0070C0"/>
                </a:solidFill>
              </a:rPr>
              <a:t> and case </a:t>
            </a:r>
            <a:r>
              <a:rPr lang="fi-FI" sz="3200" b="1" i="1" dirty="0" err="1">
                <a:solidFill>
                  <a:srgbClr val="0070C0"/>
                </a:solidFill>
              </a:rPr>
              <a:t>studies</a:t>
            </a:r>
            <a:br>
              <a:rPr lang="fi-FI" sz="3200" b="1" dirty="0"/>
            </a:br>
            <a:r>
              <a:rPr lang="fi-FI" sz="3200" b="1" dirty="0">
                <a:solidFill>
                  <a:srgbClr val="0070C0"/>
                </a:solidFill>
              </a:rPr>
              <a:t>Finland, Case Helsinki</a:t>
            </a:r>
            <a:endParaRPr lang="fi-FI" sz="3200" dirty="0">
              <a:solidFill>
                <a:srgbClr val="0070C0"/>
              </a:solidFill>
            </a:endParaRPr>
          </a:p>
        </p:txBody>
      </p:sp>
    </p:spTree>
    <p:extLst>
      <p:ext uri="{BB962C8B-B14F-4D97-AF65-F5344CB8AC3E}">
        <p14:creationId xmlns:p14="http://schemas.microsoft.com/office/powerpoint/2010/main" val="4060608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365126"/>
            <a:ext cx="10515600" cy="1223626"/>
          </a:xfrm>
        </p:spPr>
        <p:txBody>
          <a:bodyPr/>
          <a:lstStyle/>
          <a:p>
            <a:r>
              <a:rPr lang="fi-FI" sz="3600" b="1" dirty="0"/>
              <a:t>Liiteri</a:t>
            </a:r>
            <a:r>
              <a:rPr lang="fi-FI" sz="3600" dirty="0"/>
              <a:t> </a:t>
            </a:r>
            <a:r>
              <a:rPr lang="fi-FI" sz="3600" dirty="0" err="1"/>
              <a:t>information</a:t>
            </a:r>
            <a:r>
              <a:rPr lang="fi-FI" sz="3600" dirty="0"/>
              <a:t> </a:t>
            </a:r>
            <a:r>
              <a:rPr lang="fi-FI" sz="3600" dirty="0" err="1"/>
              <a:t>service</a:t>
            </a:r>
            <a:r>
              <a:rPr lang="fi-FI" sz="3600" dirty="0"/>
              <a:t>		</a:t>
            </a:r>
            <a:br>
              <a:rPr lang="fi-FI" dirty="0"/>
            </a:br>
            <a:r>
              <a:rPr lang="fi-FI" sz="1800" b="1" dirty="0"/>
              <a:t>Ari Jaakola, City of Helsinki Urban </a:t>
            </a:r>
            <a:r>
              <a:rPr lang="fi-FI" sz="1800" b="1" dirty="0" err="1"/>
              <a:t>Facts</a:t>
            </a:r>
            <a:r>
              <a:rPr lang="fi-FI" sz="1800" dirty="0"/>
              <a:t>, 25 </a:t>
            </a:r>
            <a:r>
              <a:rPr lang="fi-FI" sz="1800" dirty="0" err="1"/>
              <a:t>September</a:t>
            </a:r>
            <a:r>
              <a:rPr lang="fi-FI" sz="1800" dirty="0"/>
              <a:t> 2016			www.ymparisto.fi</a:t>
            </a:r>
            <a:endParaRPr lang="fi-FI" dirty="0"/>
          </a:p>
        </p:txBody>
      </p:sp>
      <p:pic>
        <p:nvPicPr>
          <p:cNvPr id="3" name="Kuva 2"/>
          <p:cNvPicPr>
            <a:picLocks noChangeAspect="1"/>
          </p:cNvPicPr>
          <p:nvPr/>
        </p:nvPicPr>
        <p:blipFill rotWithShape="1">
          <a:blip r:embed="rId2"/>
          <a:srcRect t="8425" r="-432" b="5234"/>
          <a:stretch/>
        </p:blipFill>
        <p:spPr>
          <a:xfrm>
            <a:off x="4323806" y="1696267"/>
            <a:ext cx="7330440" cy="3543177"/>
          </a:xfrm>
          <a:prstGeom prst="rect">
            <a:avLst/>
          </a:prstGeom>
        </p:spPr>
      </p:pic>
      <p:sp>
        <p:nvSpPr>
          <p:cNvPr id="6" name="Tekstiruutu 5"/>
          <p:cNvSpPr txBox="1"/>
          <p:nvPr/>
        </p:nvSpPr>
        <p:spPr>
          <a:xfrm>
            <a:off x="497540" y="1690687"/>
            <a:ext cx="3525820" cy="3539430"/>
          </a:xfrm>
          <a:prstGeom prst="rect">
            <a:avLst/>
          </a:prstGeom>
          <a:noFill/>
        </p:spPr>
        <p:txBody>
          <a:bodyPr wrap="square" rtlCol="0">
            <a:spAutoFit/>
          </a:bodyPr>
          <a:lstStyle/>
          <a:p>
            <a:pPr marL="285750" indent="-285750">
              <a:buFont typeface="Arial" panose="020B0604020202020204" pitchFamily="34" charset="0"/>
              <a:buChar char="•"/>
            </a:pPr>
            <a:r>
              <a:rPr lang="fi-FI" sz="1600" dirty="0"/>
              <a:t>More </a:t>
            </a:r>
            <a:r>
              <a:rPr lang="fi-FI" sz="1600" dirty="0" err="1"/>
              <a:t>than</a:t>
            </a:r>
            <a:r>
              <a:rPr lang="fi-FI" sz="1600" dirty="0"/>
              <a:t> 1000 </a:t>
            </a:r>
            <a:r>
              <a:rPr lang="fi-FI" sz="1600" dirty="0" err="1"/>
              <a:t>different</a:t>
            </a:r>
            <a:r>
              <a:rPr lang="fi-FI" sz="1600" dirty="0"/>
              <a:t> </a:t>
            </a:r>
            <a:r>
              <a:rPr lang="fi-FI" sz="1600" dirty="0" err="1"/>
              <a:t>statistics</a:t>
            </a:r>
            <a:endParaRPr lang="fi-FI" sz="1600" dirty="0"/>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r>
              <a:rPr lang="fi-FI" sz="1600" dirty="0" err="1"/>
              <a:t>Several</a:t>
            </a:r>
            <a:r>
              <a:rPr lang="fi-FI" sz="1600" dirty="0"/>
              <a:t> </a:t>
            </a:r>
            <a:r>
              <a:rPr lang="fi-FI" sz="1600" dirty="0" err="1"/>
              <a:t>hundreds</a:t>
            </a:r>
            <a:r>
              <a:rPr lang="fi-FI" sz="1600" dirty="0"/>
              <a:t> of </a:t>
            </a:r>
            <a:r>
              <a:rPr lang="fi-FI" sz="1600" dirty="0" err="1"/>
              <a:t>map</a:t>
            </a:r>
            <a:r>
              <a:rPr lang="fi-FI" sz="1600" dirty="0"/>
              <a:t> </a:t>
            </a:r>
            <a:r>
              <a:rPr lang="fi-FI" sz="1600" dirty="0" err="1"/>
              <a:t>layers</a:t>
            </a:r>
            <a:endParaRPr lang="fi-FI" sz="1600" dirty="0"/>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r>
              <a:rPr lang="fi-FI" sz="1600" dirty="0" err="1"/>
              <a:t>Possibility</a:t>
            </a:r>
            <a:r>
              <a:rPr lang="fi-FI" sz="1600" dirty="0"/>
              <a:t> to </a:t>
            </a:r>
            <a:r>
              <a:rPr lang="fi-FI" sz="1600" dirty="0" err="1"/>
              <a:t>create</a:t>
            </a:r>
            <a:r>
              <a:rPr lang="fi-FI" sz="1600" dirty="0"/>
              <a:t> </a:t>
            </a:r>
            <a:r>
              <a:rPr lang="fi-FI" sz="1600" dirty="0" err="1"/>
              <a:t>thematic</a:t>
            </a:r>
            <a:r>
              <a:rPr lang="fi-FI" sz="1600" dirty="0"/>
              <a:t> </a:t>
            </a:r>
            <a:r>
              <a:rPr lang="fi-FI" sz="1600" dirty="0" err="1"/>
              <a:t>maps</a:t>
            </a:r>
            <a:endParaRPr lang="fi-FI" sz="1600" dirty="0"/>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r>
              <a:rPr lang="fi-FI" sz="1600" dirty="0" err="1"/>
              <a:t>Possibility</a:t>
            </a:r>
            <a:r>
              <a:rPr lang="fi-FI" sz="1600" dirty="0"/>
              <a:t> to </a:t>
            </a:r>
            <a:r>
              <a:rPr lang="fi-FI" sz="1600" dirty="0" err="1"/>
              <a:t>combine</a:t>
            </a:r>
            <a:r>
              <a:rPr lang="fi-FI" sz="1600" dirty="0"/>
              <a:t> </a:t>
            </a:r>
            <a:r>
              <a:rPr lang="fi-FI" sz="1600" dirty="0" err="1"/>
              <a:t>statistics</a:t>
            </a:r>
            <a:r>
              <a:rPr lang="fi-FI" sz="1600" dirty="0"/>
              <a:t>, </a:t>
            </a:r>
            <a:r>
              <a:rPr lang="fi-FI" sz="1600" dirty="0" err="1"/>
              <a:t>maps</a:t>
            </a:r>
            <a:r>
              <a:rPr lang="fi-FI" sz="1600" dirty="0"/>
              <a:t> and </a:t>
            </a:r>
            <a:r>
              <a:rPr lang="fi-FI" sz="1600" dirty="0" err="1"/>
              <a:t>own</a:t>
            </a:r>
            <a:r>
              <a:rPr lang="fi-FI" sz="1600" dirty="0"/>
              <a:t> data</a:t>
            </a:r>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r>
              <a:rPr lang="fi-FI" sz="1600" dirty="0" err="1"/>
              <a:t>Possibility</a:t>
            </a:r>
            <a:r>
              <a:rPr lang="fi-FI" sz="1600" dirty="0"/>
              <a:t> to </a:t>
            </a:r>
            <a:r>
              <a:rPr lang="fi-FI" sz="1600" dirty="0" err="1"/>
              <a:t>download</a:t>
            </a:r>
            <a:r>
              <a:rPr lang="fi-FI" sz="1600" dirty="0"/>
              <a:t> </a:t>
            </a:r>
            <a:r>
              <a:rPr lang="fi-FI" sz="1600" dirty="0" err="1"/>
              <a:t>statistics</a:t>
            </a:r>
            <a:r>
              <a:rPr lang="fi-FI" sz="1600" dirty="0"/>
              <a:t> and </a:t>
            </a:r>
            <a:r>
              <a:rPr lang="fi-FI" sz="1600" dirty="0" err="1"/>
              <a:t>maps</a:t>
            </a:r>
            <a:endParaRPr lang="fi-FI" sz="1600" dirty="0"/>
          </a:p>
          <a:p>
            <a:pPr marL="285750" indent="-285750">
              <a:buFont typeface="Arial" panose="020B0604020202020204" pitchFamily="34" charset="0"/>
              <a:buChar char="•"/>
            </a:pPr>
            <a:endParaRPr lang="fi-FI" sz="1600" dirty="0"/>
          </a:p>
          <a:p>
            <a:pPr marL="285750" indent="-285750">
              <a:buFont typeface="Arial" panose="020B0604020202020204" pitchFamily="34" charset="0"/>
              <a:buChar char="•"/>
            </a:pPr>
            <a:r>
              <a:rPr lang="fi-FI" sz="1600" dirty="0" err="1"/>
              <a:t>Maintained</a:t>
            </a:r>
            <a:r>
              <a:rPr lang="fi-FI" sz="1600" dirty="0"/>
              <a:t> </a:t>
            </a:r>
            <a:r>
              <a:rPr lang="fi-FI" sz="1600" dirty="0" err="1"/>
              <a:t>by</a:t>
            </a:r>
            <a:r>
              <a:rPr lang="fi-FI" sz="1600" dirty="0"/>
              <a:t> </a:t>
            </a:r>
            <a:r>
              <a:rPr lang="fi-FI" sz="1600" dirty="0" err="1"/>
              <a:t>the</a:t>
            </a:r>
            <a:r>
              <a:rPr lang="fi-FI" sz="1600" dirty="0"/>
              <a:t> </a:t>
            </a:r>
            <a:r>
              <a:rPr lang="fi-FI" sz="1600" dirty="0" err="1"/>
              <a:t>Finnish</a:t>
            </a:r>
            <a:r>
              <a:rPr lang="fi-FI" sz="1600" dirty="0"/>
              <a:t> Environment Institute</a:t>
            </a:r>
          </a:p>
        </p:txBody>
      </p:sp>
      <p:sp>
        <p:nvSpPr>
          <p:cNvPr id="7" name="Tekstiruutu 6"/>
          <p:cNvSpPr txBox="1"/>
          <p:nvPr/>
        </p:nvSpPr>
        <p:spPr>
          <a:xfrm>
            <a:off x="497540" y="5341380"/>
            <a:ext cx="11465859" cy="1354217"/>
          </a:xfrm>
          <a:prstGeom prst="rect">
            <a:avLst/>
          </a:prstGeom>
          <a:noFill/>
        </p:spPr>
        <p:txBody>
          <a:bodyPr wrap="square" rtlCol="0">
            <a:spAutoFit/>
          </a:bodyPr>
          <a:lstStyle/>
          <a:p>
            <a:pPr marL="285750" indent="-285750">
              <a:buFont typeface="Arial" panose="020B0604020202020204" pitchFamily="34" charset="0"/>
              <a:buChar char="•"/>
            </a:pPr>
            <a:r>
              <a:rPr lang="fi-FI" sz="1600" dirty="0" err="1"/>
              <a:t>The</a:t>
            </a:r>
            <a:r>
              <a:rPr lang="fi-FI" sz="1600" dirty="0"/>
              <a:t> data is </a:t>
            </a:r>
            <a:r>
              <a:rPr lang="fi-FI" sz="1600" dirty="0" err="1"/>
              <a:t>derived</a:t>
            </a:r>
            <a:r>
              <a:rPr lang="fi-FI" sz="1600" dirty="0"/>
              <a:t> </a:t>
            </a:r>
            <a:r>
              <a:rPr lang="fi-FI" sz="1600" dirty="0" err="1"/>
              <a:t>from</a:t>
            </a:r>
            <a:r>
              <a:rPr lang="fi-FI" sz="1600" dirty="0"/>
              <a:t> </a:t>
            </a:r>
            <a:r>
              <a:rPr lang="fi-FI" sz="1600" dirty="0" err="1"/>
              <a:t>different</a:t>
            </a:r>
            <a:r>
              <a:rPr lang="fi-FI" sz="1600" dirty="0"/>
              <a:t> </a:t>
            </a:r>
            <a:r>
              <a:rPr lang="fi-FI" sz="1600" dirty="0" err="1"/>
              <a:t>sources</a:t>
            </a:r>
            <a:r>
              <a:rPr lang="fi-FI" sz="1600" dirty="0"/>
              <a:t> and </a:t>
            </a:r>
            <a:r>
              <a:rPr lang="fi-FI" sz="1600" dirty="0" err="1"/>
              <a:t>maintained</a:t>
            </a:r>
            <a:r>
              <a:rPr lang="fi-FI" sz="1600" dirty="0"/>
              <a:t> </a:t>
            </a:r>
            <a:r>
              <a:rPr lang="fi-FI" sz="1600" dirty="0" err="1"/>
              <a:t>by</a:t>
            </a:r>
            <a:r>
              <a:rPr lang="fi-FI" sz="1600" dirty="0"/>
              <a:t> </a:t>
            </a:r>
            <a:r>
              <a:rPr lang="fi-FI" sz="1600" dirty="0" err="1"/>
              <a:t>many</a:t>
            </a:r>
            <a:r>
              <a:rPr lang="fi-FI" sz="1600" dirty="0"/>
              <a:t> </a:t>
            </a:r>
            <a:r>
              <a:rPr lang="fi-FI" sz="1600" dirty="0" err="1"/>
              <a:t>public</a:t>
            </a:r>
            <a:r>
              <a:rPr lang="fi-FI" sz="1600" dirty="0"/>
              <a:t> </a:t>
            </a:r>
            <a:r>
              <a:rPr lang="fi-FI" sz="1600" dirty="0" err="1"/>
              <a:t>authorities</a:t>
            </a:r>
            <a:r>
              <a:rPr lang="fi-FI" sz="1600" dirty="0"/>
              <a:t>: </a:t>
            </a:r>
            <a:r>
              <a:rPr lang="en-GB" sz="1600" i="1" dirty="0"/>
              <a:t>Statistics Finland, Finnish Environment Institute, Population Register Centre, National Land Survey of Finland, Finnish Transport Agency, National Board of Antiquities, Centre for Economic Development, Transport and the Environment, cities and municipalities, Ministry of the Environment, The Housing Finance and Development Centre of Finland and Geological Survey of Finland.</a:t>
            </a:r>
            <a:endParaRPr lang="fi-FI" sz="1600" i="1" dirty="0"/>
          </a:p>
          <a:p>
            <a:endParaRPr lang="fi-FI" dirty="0"/>
          </a:p>
        </p:txBody>
      </p:sp>
      <p:pic>
        <p:nvPicPr>
          <p:cNvPr id="8" name="Kuva 7" descr="Liiteri_logo">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80437" y="805488"/>
            <a:ext cx="831850" cy="342901"/>
          </a:xfrm>
          <a:prstGeom prst="rect">
            <a:avLst/>
          </a:prstGeom>
          <a:noFill/>
          <a:ln>
            <a:noFill/>
          </a:ln>
        </p:spPr>
      </p:pic>
    </p:spTree>
    <p:extLst>
      <p:ext uri="{BB962C8B-B14F-4D97-AF65-F5344CB8AC3E}">
        <p14:creationId xmlns:p14="http://schemas.microsoft.com/office/powerpoint/2010/main" val="3693245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30878" y="470052"/>
            <a:ext cx="10515600" cy="1153740"/>
          </a:xfrm>
        </p:spPr>
        <p:txBody>
          <a:bodyPr>
            <a:normAutofit fontScale="90000"/>
          </a:bodyPr>
          <a:lstStyle/>
          <a:p>
            <a:br>
              <a:rPr lang="fi-FI" sz="4000" b="1" dirty="0"/>
            </a:br>
            <a:r>
              <a:rPr lang="fi-FI" sz="4000" b="1" dirty="0"/>
              <a:t>Liiteri</a:t>
            </a:r>
            <a:r>
              <a:rPr lang="fi-FI" sz="4000" dirty="0"/>
              <a:t> </a:t>
            </a:r>
            <a:r>
              <a:rPr lang="fi-FI" sz="4000" dirty="0" err="1"/>
              <a:t>information</a:t>
            </a:r>
            <a:r>
              <a:rPr lang="fi-FI" sz="4000" dirty="0"/>
              <a:t> </a:t>
            </a:r>
            <a:r>
              <a:rPr lang="fi-FI" sz="4000" dirty="0" err="1"/>
              <a:t>service</a:t>
            </a:r>
            <a:r>
              <a:rPr lang="fi-FI" sz="2000" dirty="0"/>
              <a:t>		</a:t>
            </a:r>
            <a:r>
              <a:rPr lang="fi-FI" sz="1200" dirty="0"/>
              <a:t>	</a:t>
            </a:r>
            <a:br>
              <a:rPr lang="fi-FI" sz="2000" dirty="0"/>
            </a:br>
            <a:r>
              <a:rPr lang="fi-FI" sz="2000" b="1" dirty="0"/>
              <a:t>Ari Jaakola, City of Helsinki Urban </a:t>
            </a:r>
            <a:r>
              <a:rPr lang="fi-FI" sz="2000" b="1" dirty="0" err="1"/>
              <a:t>Facts</a:t>
            </a:r>
            <a:r>
              <a:rPr lang="fi-FI" sz="2000" dirty="0"/>
              <a:t>, 25 </a:t>
            </a:r>
            <a:r>
              <a:rPr lang="fi-FI" sz="2000" dirty="0" err="1"/>
              <a:t>September</a:t>
            </a:r>
            <a:r>
              <a:rPr lang="fi-FI" sz="2000" dirty="0"/>
              <a:t> 2016			www.ymparisto.fi</a:t>
            </a:r>
            <a:br>
              <a:rPr lang="fi-FI" sz="3600" dirty="0"/>
            </a:br>
            <a:r>
              <a:rPr lang="fi-FI" dirty="0"/>
              <a:t>	</a:t>
            </a:r>
          </a:p>
        </p:txBody>
      </p:sp>
      <p:pic>
        <p:nvPicPr>
          <p:cNvPr id="4" name="Kuva 3"/>
          <p:cNvPicPr>
            <a:picLocks noChangeAspect="1"/>
          </p:cNvPicPr>
          <p:nvPr/>
        </p:nvPicPr>
        <p:blipFill rotWithShape="1">
          <a:blip r:embed="rId2"/>
          <a:srcRect l="-193" t="6718" r="1355" b="6823"/>
          <a:stretch/>
        </p:blipFill>
        <p:spPr>
          <a:xfrm>
            <a:off x="609328" y="1771772"/>
            <a:ext cx="7803151" cy="3837710"/>
          </a:xfrm>
          <a:prstGeom prst="rect">
            <a:avLst/>
          </a:prstGeom>
        </p:spPr>
      </p:pic>
      <p:sp>
        <p:nvSpPr>
          <p:cNvPr id="5" name="Tekstiruutu 4"/>
          <p:cNvSpPr txBox="1"/>
          <p:nvPr/>
        </p:nvSpPr>
        <p:spPr>
          <a:xfrm>
            <a:off x="426167" y="5862389"/>
            <a:ext cx="2438488" cy="461665"/>
          </a:xfrm>
          <a:prstGeom prst="rect">
            <a:avLst/>
          </a:prstGeom>
          <a:solidFill>
            <a:schemeClr val="bg1"/>
          </a:solidFill>
        </p:spPr>
        <p:txBody>
          <a:bodyPr wrap="none" rtlCol="0">
            <a:spAutoFit/>
          </a:bodyPr>
          <a:lstStyle/>
          <a:p>
            <a:r>
              <a:rPr lang="fi-FI" sz="2400" b="1" dirty="0"/>
              <a:t>1. Select </a:t>
            </a:r>
            <a:r>
              <a:rPr lang="fi-FI" sz="2400" b="1" dirty="0" err="1"/>
              <a:t>statistics</a:t>
            </a:r>
            <a:endParaRPr lang="fi-FI" sz="2400" b="1" dirty="0"/>
          </a:p>
        </p:txBody>
      </p:sp>
      <p:cxnSp>
        <p:nvCxnSpPr>
          <p:cNvPr id="8" name="Suora nuoliyhdysviiva 7"/>
          <p:cNvCxnSpPr>
            <a:stCxn id="5" idx="0"/>
          </p:cNvCxnSpPr>
          <p:nvPr/>
        </p:nvCxnSpPr>
        <p:spPr>
          <a:xfrm flipH="1" flipV="1">
            <a:off x="922698" y="3095897"/>
            <a:ext cx="722713" cy="2766492"/>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uora nuoliyhdysviiva 9"/>
          <p:cNvCxnSpPr>
            <a:stCxn id="5" idx="0"/>
          </p:cNvCxnSpPr>
          <p:nvPr/>
        </p:nvCxnSpPr>
        <p:spPr>
          <a:xfrm flipV="1">
            <a:off x="1645411" y="3540035"/>
            <a:ext cx="444646" cy="232235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uora nuoliyhdysviiva 21"/>
          <p:cNvCxnSpPr>
            <a:stCxn id="5" idx="0"/>
          </p:cNvCxnSpPr>
          <p:nvPr/>
        </p:nvCxnSpPr>
        <p:spPr>
          <a:xfrm flipV="1">
            <a:off x="1645411" y="5264331"/>
            <a:ext cx="1894623" cy="59805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2" name="Kuva 11" descr="Liiteri_logo">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412479" y="792922"/>
            <a:ext cx="831850" cy="254000"/>
          </a:xfrm>
          <a:prstGeom prst="rect">
            <a:avLst/>
          </a:prstGeom>
          <a:noFill/>
          <a:ln>
            <a:noFill/>
          </a:ln>
        </p:spPr>
      </p:pic>
    </p:spTree>
    <p:extLst>
      <p:ext uri="{BB962C8B-B14F-4D97-AF65-F5344CB8AC3E}">
        <p14:creationId xmlns:p14="http://schemas.microsoft.com/office/powerpoint/2010/main" val="91837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4000" b="1" dirty="0"/>
              <a:t>Liiteri</a:t>
            </a:r>
            <a:r>
              <a:rPr lang="fi-FI" sz="4000" dirty="0"/>
              <a:t> </a:t>
            </a:r>
            <a:r>
              <a:rPr lang="fi-FI" sz="4000" dirty="0" err="1"/>
              <a:t>information</a:t>
            </a:r>
            <a:r>
              <a:rPr lang="fi-FI" sz="4000" dirty="0"/>
              <a:t> </a:t>
            </a:r>
            <a:r>
              <a:rPr lang="fi-FI" sz="4000" dirty="0" err="1"/>
              <a:t>service</a:t>
            </a:r>
            <a:r>
              <a:rPr lang="fi-FI" sz="3600" dirty="0"/>
              <a:t>		</a:t>
            </a:r>
            <a:br>
              <a:rPr lang="fi-FI" sz="3600" dirty="0"/>
            </a:br>
            <a:r>
              <a:rPr lang="fi-FI" sz="2000" b="1" dirty="0"/>
              <a:t>Ari Jaakola, City of Helsinki Urban </a:t>
            </a:r>
            <a:r>
              <a:rPr lang="fi-FI" sz="2000" b="1" dirty="0" err="1"/>
              <a:t>Facts</a:t>
            </a:r>
            <a:r>
              <a:rPr lang="fi-FI" sz="2000" dirty="0"/>
              <a:t>, 25 </a:t>
            </a:r>
            <a:r>
              <a:rPr lang="fi-FI" sz="2000" dirty="0" err="1"/>
              <a:t>September</a:t>
            </a:r>
            <a:r>
              <a:rPr lang="fi-FI" sz="2000" dirty="0"/>
              <a:t> 2016		 www.ymparisto.fi</a:t>
            </a:r>
          </a:p>
        </p:txBody>
      </p:sp>
      <p:pic>
        <p:nvPicPr>
          <p:cNvPr id="4" name="Kuva 3"/>
          <p:cNvPicPr>
            <a:picLocks noChangeAspect="1"/>
          </p:cNvPicPr>
          <p:nvPr/>
        </p:nvPicPr>
        <p:blipFill rotWithShape="1">
          <a:blip r:embed="rId2"/>
          <a:srcRect l="-193" t="6718" r="1355" b="6823"/>
          <a:stretch/>
        </p:blipFill>
        <p:spPr>
          <a:xfrm>
            <a:off x="400323" y="1690688"/>
            <a:ext cx="5112204" cy="2514261"/>
          </a:xfrm>
          <a:prstGeom prst="rect">
            <a:avLst/>
          </a:prstGeom>
        </p:spPr>
      </p:pic>
      <p:sp>
        <p:nvSpPr>
          <p:cNvPr id="5" name="Tekstiruutu 4"/>
          <p:cNvSpPr txBox="1"/>
          <p:nvPr/>
        </p:nvSpPr>
        <p:spPr>
          <a:xfrm>
            <a:off x="400323" y="4365002"/>
            <a:ext cx="1833707" cy="369332"/>
          </a:xfrm>
          <a:prstGeom prst="rect">
            <a:avLst/>
          </a:prstGeom>
          <a:solidFill>
            <a:schemeClr val="bg1"/>
          </a:solidFill>
        </p:spPr>
        <p:txBody>
          <a:bodyPr wrap="none" rtlCol="0">
            <a:spAutoFit/>
          </a:bodyPr>
          <a:lstStyle/>
          <a:p>
            <a:r>
              <a:rPr lang="fi-FI" dirty="0"/>
              <a:t>1. Select </a:t>
            </a:r>
            <a:r>
              <a:rPr lang="fi-FI" dirty="0" err="1"/>
              <a:t>statistics</a:t>
            </a:r>
            <a:endParaRPr lang="fi-FI" dirty="0"/>
          </a:p>
        </p:txBody>
      </p:sp>
      <p:cxnSp>
        <p:nvCxnSpPr>
          <p:cNvPr id="8" name="Suora nuoliyhdysviiva 7"/>
          <p:cNvCxnSpPr/>
          <p:nvPr/>
        </p:nvCxnSpPr>
        <p:spPr>
          <a:xfrm flipV="1">
            <a:off x="1332411" y="3016251"/>
            <a:ext cx="130629" cy="1348752"/>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uora nuoliyhdysviiva 9"/>
          <p:cNvCxnSpPr/>
          <p:nvPr/>
        </p:nvCxnSpPr>
        <p:spPr>
          <a:xfrm flipV="1">
            <a:off x="1332411" y="3898619"/>
            <a:ext cx="927463" cy="46638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4" name="Kuva 13"/>
          <p:cNvPicPr>
            <a:picLocks noChangeAspect="1"/>
          </p:cNvPicPr>
          <p:nvPr/>
        </p:nvPicPr>
        <p:blipFill rotWithShape="1">
          <a:blip r:embed="rId3"/>
          <a:srcRect t="8596" b="5294"/>
          <a:stretch/>
        </p:blipFill>
        <p:spPr>
          <a:xfrm>
            <a:off x="2956424" y="1542420"/>
            <a:ext cx="8862811" cy="4290789"/>
          </a:xfrm>
          <a:prstGeom prst="rect">
            <a:avLst/>
          </a:prstGeom>
        </p:spPr>
      </p:pic>
      <p:sp>
        <p:nvSpPr>
          <p:cNvPr id="15" name="Tekstiruutu 14"/>
          <p:cNvSpPr txBox="1"/>
          <p:nvPr/>
        </p:nvSpPr>
        <p:spPr>
          <a:xfrm>
            <a:off x="400323" y="5954841"/>
            <a:ext cx="10781483" cy="830997"/>
          </a:xfrm>
          <a:prstGeom prst="rect">
            <a:avLst/>
          </a:prstGeom>
          <a:solidFill>
            <a:schemeClr val="bg1"/>
          </a:solidFill>
        </p:spPr>
        <p:txBody>
          <a:bodyPr wrap="square" rtlCol="0">
            <a:spAutoFit/>
          </a:bodyPr>
          <a:lstStyle/>
          <a:p>
            <a:r>
              <a:rPr lang="fi-FI" sz="2400" b="1" dirty="0"/>
              <a:t>2. Show it on </a:t>
            </a:r>
            <a:r>
              <a:rPr lang="fi-FI" sz="2400" b="1" dirty="0" err="1"/>
              <a:t>the</a:t>
            </a:r>
            <a:r>
              <a:rPr lang="fi-FI" sz="2400" b="1" dirty="0"/>
              <a:t> </a:t>
            </a:r>
            <a:r>
              <a:rPr lang="fi-FI" sz="2400" b="1" dirty="0" err="1"/>
              <a:t>map</a:t>
            </a:r>
            <a:r>
              <a:rPr lang="fi-FI" sz="2400" b="1" dirty="0"/>
              <a:t>, </a:t>
            </a:r>
            <a:r>
              <a:rPr lang="fi-FI" sz="2400" b="1" dirty="0" err="1"/>
              <a:t>e.g</a:t>
            </a:r>
            <a:r>
              <a:rPr lang="fi-FI" sz="2400" b="1" dirty="0"/>
              <a:t>.</a:t>
            </a:r>
            <a:r>
              <a:rPr lang="fi-FI" sz="2400" dirty="0"/>
              <a:t> </a:t>
            </a:r>
            <a:r>
              <a:rPr lang="fi-FI" sz="2400" dirty="0" err="1"/>
              <a:t>Population</a:t>
            </a:r>
            <a:r>
              <a:rPr lang="fi-FI" sz="2400" dirty="0"/>
              <a:t> </a:t>
            </a:r>
            <a:r>
              <a:rPr lang="fi-FI" sz="2400" dirty="0" err="1"/>
              <a:t>density</a:t>
            </a:r>
            <a:r>
              <a:rPr lang="fi-FI" sz="2400" dirty="0"/>
              <a:t> in 1km  x 1km </a:t>
            </a:r>
            <a:r>
              <a:rPr lang="fi-FI" sz="2400" dirty="0" err="1"/>
              <a:t>grid</a:t>
            </a:r>
            <a:r>
              <a:rPr lang="fi-FI" sz="2400" dirty="0"/>
              <a:t> </a:t>
            </a:r>
            <a:r>
              <a:rPr lang="fi-FI" sz="2400" dirty="0" err="1"/>
              <a:t>cells</a:t>
            </a:r>
            <a:r>
              <a:rPr lang="fi-FI" sz="2400" dirty="0"/>
              <a:t> and </a:t>
            </a:r>
          </a:p>
          <a:p>
            <a:r>
              <a:rPr lang="fi-FI" sz="2400" dirty="0" err="1"/>
              <a:t>grocery</a:t>
            </a:r>
            <a:r>
              <a:rPr lang="fi-FI" sz="2400" dirty="0"/>
              <a:t> </a:t>
            </a:r>
            <a:r>
              <a:rPr lang="fi-FI" sz="2400" dirty="0" err="1"/>
              <a:t>stores</a:t>
            </a:r>
            <a:r>
              <a:rPr lang="fi-FI" sz="2400" dirty="0"/>
              <a:t> in Helsinki in 2016</a:t>
            </a:r>
          </a:p>
        </p:txBody>
      </p:sp>
      <p:cxnSp>
        <p:nvCxnSpPr>
          <p:cNvPr id="9" name="Suora nuoliyhdysviiva 8"/>
          <p:cNvCxnSpPr>
            <a:stCxn id="5" idx="0"/>
          </p:cNvCxnSpPr>
          <p:nvPr/>
        </p:nvCxnSpPr>
        <p:spPr>
          <a:xfrm flipH="1" flipV="1">
            <a:off x="640080" y="2521131"/>
            <a:ext cx="677097" cy="184387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 name="Tekstiruutu 6"/>
          <p:cNvSpPr txBox="1"/>
          <p:nvPr/>
        </p:nvSpPr>
        <p:spPr>
          <a:xfrm>
            <a:off x="7387829" y="6524228"/>
            <a:ext cx="4536627" cy="307777"/>
          </a:xfrm>
          <a:prstGeom prst="rect">
            <a:avLst/>
          </a:prstGeom>
          <a:noFill/>
        </p:spPr>
        <p:txBody>
          <a:bodyPr wrap="none" rtlCol="0">
            <a:spAutoFit/>
          </a:bodyPr>
          <a:lstStyle/>
          <a:p>
            <a:r>
              <a:rPr lang="fi-FI" sz="1400" dirty="0" err="1"/>
              <a:t>Sources</a:t>
            </a:r>
            <a:r>
              <a:rPr lang="fi-FI" sz="1400" dirty="0"/>
              <a:t>: </a:t>
            </a:r>
            <a:r>
              <a:rPr lang="fi-FI" sz="1400" b="1" dirty="0" err="1"/>
              <a:t>Statistics</a:t>
            </a:r>
            <a:r>
              <a:rPr lang="fi-FI" sz="1400" b="1" dirty="0"/>
              <a:t> Finland, National </a:t>
            </a:r>
            <a:r>
              <a:rPr lang="fi-FI" sz="1400" b="1" dirty="0" err="1"/>
              <a:t>Land</a:t>
            </a:r>
            <a:r>
              <a:rPr lang="fi-FI" sz="1400" b="1" dirty="0"/>
              <a:t> </a:t>
            </a:r>
            <a:r>
              <a:rPr lang="fi-FI" sz="1400" b="1" dirty="0" err="1"/>
              <a:t>Survey</a:t>
            </a:r>
            <a:r>
              <a:rPr lang="fi-FI" sz="1400" b="1" dirty="0"/>
              <a:t> of Finland</a:t>
            </a:r>
          </a:p>
        </p:txBody>
      </p:sp>
      <p:pic>
        <p:nvPicPr>
          <p:cNvPr id="12" name="Kuva 11" descr="Liiteri_logo">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8412479" y="792922"/>
            <a:ext cx="831850" cy="254000"/>
          </a:xfrm>
          <a:prstGeom prst="rect">
            <a:avLst/>
          </a:prstGeom>
          <a:noFill/>
          <a:ln>
            <a:noFill/>
          </a:ln>
        </p:spPr>
      </p:pic>
    </p:spTree>
    <p:extLst>
      <p:ext uri="{BB962C8B-B14F-4D97-AF65-F5344CB8AC3E}">
        <p14:creationId xmlns:p14="http://schemas.microsoft.com/office/powerpoint/2010/main" val="423555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3"/>
          <p:cNvSpPr>
            <a:spLocks noGrp="1"/>
          </p:cNvSpPr>
          <p:nvPr>
            <p:ph type="title"/>
          </p:nvPr>
        </p:nvSpPr>
        <p:spPr>
          <a:xfrm>
            <a:off x="0" y="1"/>
            <a:ext cx="12192000" cy="1690688"/>
          </a:xfrm>
          <a:solidFill>
            <a:schemeClr val="accent6">
              <a:lumMod val="20000"/>
              <a:lumOff val="80000"/>
            </a:schemeClr>
          </a:solidFill>
        </p:spPr>
        <p:txBody>
          <a:bodyPr>
            <a:noAutofit/>
          </a:bodyPr>
          <a:lstStyle/>
          <a:p>
            <a:pPr algn="ctr"/>
            <a:r>
              <a:rPr lang="fi-FI" sz="3200" b="1" dirty="0"/>
              <a:t> </a:t>
            </a:r>
            <a:br>
              <a:rPr lang="fi-FI" sz="3200" b="1" dirty="0"/>
            </a:br>
            <a:r>
              <a:rPr lang="en-GB" sz="2800" b="1" dirty="0"/>
              <a:t>Median commuting speeds </a:t>
            </a:r>
            <a:r>
              <a:rPr lang="en-GB" sz="2400" b="1" dirty="0"/>
              <a:t>(km/h by public transportation) </a:t>
            </a:r>
            <a:r>
              <a:rPr lang="en-GB" sz="2800" b="1" dirty="0"/>
              <a:t>by post code area in Helsinki </a:t>
            </a:r>
            <a:r>
              <a:rPr lang="en-GB" sz="2400" dirty="0"/>
              <a:t>(city of residence). </a:t>
            </a:r>
            <a:r>
              <a:rPr lang="en-GB" sz="2400" b="1" i="1" dirty="0"/>
              <a:t>Aura </a:t>
            </a:r>
            <a:r>
              <a:rPr lang="en-GB" sz="2400" b="1" i="1" dirty="0" err="1"/>
              <a:t>Pasila</a:t>
            </a:r>
            <a:r>
              <a:rPr lang="en-GB" sz="2400" b="1" i="1" dirty="0"/>
              <a:t>, Statistics Finland, 2016. </a:t>
            </a:r>
            <a:br>
              <a:rPr lang="en-GB" sz="2800" dirty="0"/>
            </a:br>
            <a:endParaRPr lang="fi-FI" sz="3200" dirty="0"/>
          </a:p>
        </p:txBody>
      </p:sp>
      <p:pic>
        <p:nvPicPr>
          <p:cNvPr id="4" name="Sisällön paikkamerkki 3"/>
          <p:cNvPicPr>
            <a:picLocks noGrp="1"/>
          </p:cNvPicPr>
          <p:nvPr>
            <p:ph idx="1"/>
          </p:nvPr>
        </p:nvPicPr>
        <p:blipFill>
          <a:blip r:embed="rId2"/>
          <a:stretch>
            <a:fillRect/>
          </a:stretch>
        </p:blipFill>
        <p:spPr bwMode="auto">
          <a:xfrm>
            <a:off x="1671639" y="1690689"/>
            <a:ext cx="8448674" cy="5167311"/>
          </a:xfrm>
          <a:prstGeom prst="rect">
            <a:avLst/>
          </a:prstGeom>
        </p:spPr>
      </p:pic>
    </p:spTree>
    <p:extLst>
      <p:ext uri="{BB962C8B-B14F-4D97-AF65-F5344CB8AC3E}">
        <p14:creationId xmlns:p14="http://schemas.microsoft.com/office/powerpoint/2010/main" val="1688637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isällön paikkamerkki 1"/>
          <p:cNvPicPr>
            <a:picLocks noGrp="1" noChangeAspect="1"/>
          </p:cNvPicPr>
          <p:nvPr>
            <p:ph idx="1"/>
          </p:nvPr>
        </p:nvPicPr>
        <p:blipFill>
          <a:blip r:embed="rId2"/>
          <a:stretch>
            <a:fillRect/>
          </a:stretch>
        </p:blipFill>
        <p:spPr>
          <a:xfrm>
            <a:off x="2684464" y="1690688"/>
            <a:ext cx="7023097" cy="4958130"/>
          </a:xfrm>
          <a:prstGeom prst="rect">
            <a:avLst/>
          </a:prstGeom>
        </p:spPr>
      </p:pic>
      <p:sp>
        <p:nvSpPr>
          <p:cNvPr id="6" name="Otsikko 3"/>
          <p:cNvSpPr>
            <a:spLocks noGrp="1"/>
          </p:cNvSpPr>
          <p:nvPr>
            <p:ph type="title"/>
          </p:nvPr>
        </p:nvSpPr>
        <p:spPr>
          <a:xfrm>
            <a:off x="0" y="1"/>
            <a:ext cx="12192000" cy="1562100"/>
          </a:xfrm>
          <a:solidFill>
            <a:schemeClr val="accent6">
              <a:lumMod val="20000"/>
              <a:lumOff val="80000"/>
            </a:schemeClr>
          </a:solidFill>
        </p:spPr>
        <p:txBody>
          <a:bodyPr>
            <a:noAutofit/>
          </a:bodyPr>
          <a:lstStyle/>
          <a:p>
            <a:pPr algn="ctr"/>
            <a:br>
              <a:rPr lang="fi-FI" sz="3200" b="1" dirty="0"/>
            </a:br>
            <a:r>
              <a:rPr lang="en-GB" sz="3200" b="1" dirty="0"/>
              <a:t>Median commuting time by post code area in the Helsinki Region</a:t>
            </a:r>
            <a:br>
              <a:rPr lang="en-GB" sz="3200" b="1" dirty="0"/>
            </a:br>
            <a:r>
              <a:rPr lang="en-GB" sz="3200" b="1" dirty="0"/>
              <a:t> </a:t>
            </a:r>
            <a:r>
              <a:rPr lang="en-GB" sz="2400" b="1" dirty="0"/>
              <a:t>(minutes by bike) . </a:t>
            </a:r>
            <a:r>
              <a:rPr lang="en-GB" sz="2400" b="1" i="1" dirty="0" err="1"/>
              <a:t>Pasi</a:t>
            </a:r>
            <a:r>
              <a:rPr lang="en-GB" sz="2400" b="1" i="1" dirty="0"/>
              <a:t> </a:t>
            </a:r>
            <a:r>
              <a:rPr lang="en-GB" sz="2400" b="1" i="1" dirty="0" err="1"/>
              <a:t>Piela</a:t>
            </a:r>
            <a:r>
              <a:rPr lang="en-GB" sz="2400" b="1" i="1" dirty="0"/>
              <a:t>, Statistics Finland, 2015</a:t>
            </a:r>
            <a:r>
              <a:rPr lang="en-GB" sz="3200" b="1" i="1" dirty="0"/>
              <a:t>.</a:t>
            </a:r>
            <a:br>
              <a:rPr lang="fi-FI" sz="3200" b="1" i="1" dirty="0"/>
            </a:br>
            <a:endParaRPr lang="fi-FI" sz="3200" b="1" i="1" dirty="0"/>
          </a:p>
        </p:txBody>
      </p:sp>
    </p:spTree>
    <p:extLst>
      <p:ext uri="{BB962C8B-B14F-4D97-AF65-F5344CB8AC3E}">
        <p14:creationId xmlns:p14="http://schemas.microsoft.com/office/powerpoint/2010/main" val="2668643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p:txBody>
          <a:bodyPr>
            <a:normAutofit/>
          </a:bodyPr>
          <a:lstStyle/>
          <a:p>
            <a:pPr algn="ctr"/>
            <a:r>
              <a:rPr lang="fi-FI" b="1" dirty="0"/>
              <a:t>CO-OPERATION</a:t>
            </a:r>
          </a:p>
          <a:p>
            <a:pPr algn="ctr"/>
            <a:r>
              <a:rPr lang="fi-FI" b="1" dirty="0"/>
              <a:t>COMMON FRAMEWORKS, RULES AND STANDARDS </a:t>
            </a:r>
          </a:p>
          <a:p>
            <a:pPr algn="ctr"/>
            <a:r>
              <a:rPr lang="fi-FI" b="1" dirty="0"/>
              <a:t>PROVIDE GEO-REFERENCED DATA SETS, PREFERABLY AS OPEN DATA </a:t>
            </a:r>
          </a:p>
          <a:p>
            <a:pPr algn="ctr"/>
            <a:r>
              <a:rPr lang="fi-FI" b="1" dirty="0"/>
              <a:t>DEVELOP INTERFACE SERVICES</a:t>
            </a:r>
          </a:p>
          <a:p>
            <a:pPr algn="ctr"/>
            <a:r>
              <a:rPr lang="fi-FI" b="1" dirty="0"/>
              <a:t>USE NEW OPPORTUNITIES FOR SMALL AREA ESTIMATION</a:t>
            </a:r>
          </a:p>
          <a:p>
            <a:pPr algn="ctr"/>
            <a:r>
              <a:rPr lang="fi-FI" b="1" dirty="0"/>
              <a:t>BE STRICT ON INTEGRITY AND CONFIDENTIALITY ISSUES </a:t>
            </a:r>
          </a:p>
          <a:p>
            <a:pPr algn="ctr"/>
            <a:r>
              <a:rPr lang="fi-FI" b="1" dirty="0"/>
              <a:t>ADDRESS ISSUES OF DATA OWNERSHIP, ACCESS AND LIABILITY</a:t>
            </a:r>
          </a:p>
          <a:p>
            <a:pPr algn="ctr"/>
            <a:r>
              <a:rPr lang="fi-FI" b="1" dirty="0"/>
              <a:t>LISTEN TO THE USERS</a:t>
            </a:r>
            <a:r>
              <a:rPr lang="fi-FI" dirty="0"/>
              <a:t> </a:t>
            </a:r>
          </a:p>
          <a:p>
            <a:pPr algn="ctr"/>
            <a:endParaRPr lang="fi-FI" dirty="0"/>
          </a:p>
          <a:p>
            <a:pPr marL="0" indent="0" algn="ctr">
              <a:buNone/>
            </a:pPr>
            <a:endParaRPr lang="fi-FI" dirty="0"/>
          </a:p>
          <a:p>
            <a:pPr algn="ctr"/>
            <a:endParaRPr lang="fi-FI" dirty="0"/>
          </a:p>
          <a:p>
            <a:pPr algn="ctr"/>
            <a:endParaRPr lang="fi-FI" dirty="0"/>
          </a:p>
          <a:p>
            <a:endParaRPr lang="fi-FI" dirty="0"/>
          </a:p>
        </p:txBody>
      </p:sp>
      <p:sp>
        <p:nvSpPr>
          <p:cNvPr id="6" name="Otsikko 3"/>
          <p:cNvSpPr>
            <a:spLocks noGrp="1"/>
          </p:cNvSpPr>
          <p:nvPr>
            <p:ph type="title"/>
          </p:nvPr>
        </p:nvSpPr>
        <p:spPr>
          <a:solidFill>
            <a:schemeClr val="accent6">
              <a:lumMod val="20000"/>
              <a:lumOff val="80000"/>
            </a:schemeClr>
          </a:solidFill>
        </p:spPr>
        <p:txBody>
          <a:bodyPr>
            <a:noAutofit/>
          </a:bodyPr>
          <a:lstStyle/>
          <a:p>
            <a:pPr algn="ctr"/>
            <a:r>
              <a:rPr lang="fi-FI" sz="3200" b="1" dirty="0"/>
              <a:t> Small </a:t>
            </a:r>
            <a:r>
              <a:rPr lang="fi-FI" sz="3200" b="1" dirty="0" err="1"/>
              <a:t>area</a:t>
            </a:r>
            <a:r>
              <a:rPr lang="fi-FI" sz="3200" b="1" dirty="0"/>
              <a:t> </a:t>
            </a:r>
            <a:r>
              <a:rPr lang="fi-FI" sz="3200" b="1" dirty="0" err="1"/>
              <a:t>statistics</a:t>
            </a:r>
            <a:r>
              <a:rPr lang="fi-FI" sz="3200" b="1" dirty="0"/>
              <a:t> – </a:t>
            </a:r>
            <a:r>
              <a:rPr lang="fi-FI" sz="3200" b="1" i="1" dirty="0" err="1">
                <a:solidFill>
                  <a:srgbClr val="0070C0"/>
                </a:solidFill>
              </a:rPr>
              <a:t>conclusions</a:t>
            </a:r>
            <a:r>
              <a:rPr lang="fi-FI" sz="3200" b="1" i="1" dirty="0">
                <a:solidFill>
                  <a:srgbClr val="0070C0"/>
                </a:solidFill>
              </a:rPr>
              <a:t> and </a:t>
            </a:r>
            <a:r>
              <a:rPr lang="fi-FI" sz="3200" b="1" i="1" dirty="0" err="1">
                <a:solidFill>
                  <a:srgbClr val="0070C0"/>
                </a:solidFill>
              </a:rPr>
              <a:t>recommendations</a:t>
            </a:r>
            <a:endParaRPr lang="fi-FI" sz="3200" dirty="0"/>
          </a:p>
        </p:txBody>
      </p:sp>
      <p:pic>
        <p:nvPicPr>
          <p:cNvPr id="2" name="Kuva 1"/>
          <p:cNvPicPr>
            <a:picLocks noChangeAspect="1"/>
          </p:cNvPicPr>
          <p:nvPr/>
        </p:nvPicPr>
        <p:blipFill>
          <a:blip r:embed="rId2"/>
          <a:stretch>
            <a:fillRect/>
          </a:stretch>
        </p:blipFill>
        <p:spPr>
          <a:xfrm>
            <a:off x="7780450" y="5400676"/>
            <a:ext cx="520590" cy="487004"/>
          </a:xfrm>
          <a:prstGeom prst="rect">
            <a:avLst/>
          </a:prstGeom>
        </p:spPr>
      </p:pic>
    </p:spTree>
    <p:extLst>
      <p:ext uri="{BB962C8B-B14F-4D97-AF65-F5344CB8AC3E}">
        <p14:creationId xmlns:p14="http://schemas.microsoft.com/office/powerpoint/2010/main" val="419090475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522</Words>
  <Application>Microsoft Office PowerPoint</Application>
  <PresentationFormat>Laajakuva</PresentationFormat>
  <Paragraphs>105</Paragraphs>
  <Slides>14</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14</vt:i4>
      </vt:variant>
    </vt:vector>
  </HeadingPairs>
  <TitlesOfParts>
    <vt:vector size="18" baseType="lpstr">
      <vt:lpstr>Arial</vt:lpstr>
      <vt:lpstr>Calibri</vt:lpstr>
      <vt:lpstr>Calibri Light</vt:lpstr>
      <vt:lpstr>Office-teema</vt:lpstr>
      <vt:lpstr>   A growing demand for small area statistics.  How to make demand and supply meet?  </vt:lpstr>
      <vt:lpstr>A growing demand for small area statistics. How to make demand and supply meet? </vt:lpstr>
      <vt:lpstr>A growing demand for small area statistics from all sectors </vt:lpstr>
      <vt:lpstr>Value added.  Small area statistics support and facilitate  </vt:lpstr>
      <vt:lpstr> Small area statistics – examples and case studies </vt:lpstr>
      <vt:lpstr>    Small area statistics – examples and case studies. Spain      </vt:lpstr>
      <vt:lpstr>   Small area statistics – examples and case studies. UK, Nothern Ireland  </vt:lpstr>
      <vt:lpstr> Small area statistics – examples and case studies Finland, Case Helsinki</vt:lpstr>
      <vt:lpstr>Liiteri information service   Ari Jaakola, City of Helsinki Urban Facts, 25 September 2016   www.ymparisto.fi</vt:lpstr>
      <vt:lpstr> Liiteri information service    Ari Jaakola, City of Helsinki Urban Facts, 25 September 2016   www.ymparisto.fi  </vt:lpstr>
      <vt:lpstr>Liiteri information service   Ari Jaakola, City of Helsinki Urban Facts, 25 September 2016   www.ymparisto.fi</vt:lpstr>
      <vt:lpstr>  Median commuting speeds (km/h by public transportation) by post code area in Helsinki (city of residence). Aura Pasila, Statistics Finland, 2016.  </vt:lpstr>
      <vt:lpstr> Median commuting time by post code area in the Helsinki Region  (minutes by bike) . Pasi Piela, Statistics Finland, 2015. </vt:lpstr>
      <vt:lpstr> Small area statistics – conclusions and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2016-10-17T17:16:00Z</dcterms:created>
  <dcterms:modified xsi:type="dcterms:W3CDTF">2016-10-17T22:16:06Z</dcterms:modified>
</cp:coreProperties>
</file>