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95" r:id="rId2"/>
    <p:sldId id="458" r:id="rId3"/>
    <p:sldId id="443" r:id="rId4"/>
    <p:sldId id="464" r:id="rId5"/>
    <p:sldId id="461" r:id="rId6"/>
    <p:sldId id="459" r:id="rId7"/>
    <p:sldId id="465" r:id="rId8"/>
    <p:sldId id="433" r:id="rId9"/>
    <p:sldId id="437" r:id="rId10"/>
    <p:sldId id="435" r:id="rId11"/>
    <p:sldId id="380" r:id="rId12"/>
    <p:sldId id="447" r:id="rId13"/>
    <p:sldId id="449" r:id="rId14"/>
    <p:sldId id="451" r:id="rId15"/>
    <p:sldId id="450" r:id="rId16"/>
    <p:sldId id="467" r:id="rId17"/>
    <p:sldId id="474" r:id="rId18"/>
    <p:sldId id="468" r:id="rId19"/>
    <p:sldId id="475" r:id="rId20"/>
    <p:sldId id="469" r:id="rId21"/>
    <p:sldId id="476" r:id="rId22"/>
    <p:sldId id="470" r:id="rId23"/>
    <p:sldId id="477" r:id="rId24"/>
    <p:sldId id="471" r:id="rId25"/>
    <p:sldId id="478" r:id="rId26"/>
    <p:sldId id="472" r:id="rId27"/>
    <p:sldId id="479" r:id="rId28"/>
    <p:sldId id="473" r:id="rId29"/>
    <p:sldId id="460" r:id="rId30"/>
    <p:sldId id="456" r:id="rId31"/>
    <p:sldId id="480" r:id="rId32"/>
    <p:sldId id="353" r:id="rId33"/>
  </p:sldIdLst>
  <p:sldSz cx="9144000" cy="6858000" type="screen4x3"/>
  <p:notesSz cx="6797675" cy="9928225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orient="horz" pos="3127">
          <p15:clr>
            <a:srgbClr val="A4A3A4"/>
          </p15:clr>
        </p15:guide>
        <p15:guide id="3" pos="2160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CC99"/>
    <a:srgbClr val="FFFFCC"/>
    <a:srgbClr val="FF9999"/>
    <a:srgbClr val="F3F9FA"/>
    <a:srgbClr val="DCEFF0"/>
    <a:srgbClr val="D905A1"/>
    <a:srgbClr val="EFEF79"/>
    <a:srgbClr val="9FC9EB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86536" autoAdjust="0"/>
  </p:normalViewPr>
  <p:slideViewPr>
    <p:cSldViewPr>
      <p:cViewPr varScale="1">
        <p:scale>
          <a:sx n="101" d="100"/>
          <a:sy n="101" d="100"/>
        </p:scale>
        <p:origin x="192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666" y="1692"/>
      </p:cViewPr>
      <p:guideLst>
        <p:guide orient="horz" pos="2880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C8A6E1-A3B4-4C5D-AEBC-FFA2FE48577B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B7FC9AB-2288-4979-8315-0A0C1D813772}">
      <dgm:prSet phldrT="[Szöveg]"/>
      <dgm:spPr/>
      <dgm:t>
        <a:bodyPr/>
        <a:lstStyle/>
        <a:p>
          <a:r>
            <a:rPr lang="en-GB" dirty="0" smtClean="0">
              <a:solidFill>
                <a:schemeClr val="tx1"/>
              </a:solidFill>
              <a:latin typeface="Calibri" panose="020F0502020204030204" pitchFamily="34" charset="0"/>
            </a:rPr>
            <a:t>Objective</a:t>
          </a:r>
          <a:r>
            <a:rPr lang="hu-HU" dirty="0" smtClean="0">
              <a:solidFill>
                <a:schemeClr val="tx1"/>
              </a:solidFill>
              <a:latin typeface="Calibri" panose="020F0502020204030204" pitchFamily="34" charset="0"/>
            </a:rPr>
            <a:t>s</a:t>
          </a:r>
          <a:endParaRPr lang="en-GB" dirty="0">
            <a:solidFill>
              <a:schemeClr val="tx1"/>
            </a:solidFill>
          </a:endParaRPr>
        </a:p>
      </dgm:t>
    </dgm:pt>
    <dgm:pt modelId="{7E0CD3FA-FDAB-44BF-BD55-50572F0F390A}" type="parTrans" cxnId="{8D022B5A-8382-41D6-8982-BEB28607906D}">
      <dgm:prSet/>
      <dgm:spPr/>
      <dgm:t>
        <a:bodyPr/>
        <a:lstStyle/>
        <a:p>
          <a:endParaRPr lang="en-GB"/>
        </a:p>
      </dgm:t>
    </dgm:pt>
    <dgm:pt modelId="{638BE21E-682D-4B6E-918F-1F63D82DB638}" type="sibTrans" cxnId="{8D022B5A-8382-41D6-8982-BEB28607906D}">
      <dgm:prSet/>
      <dgm:spPr/>
      <dgm:t>
        <a:bodyPr/>
        <a:lstStyle/>
        <a:p>
          <a:endParaRPr lang="en-GB"/>
        </a:p>
      </dgm:t>
    </dgm:pt>
    <dgm:pt modelId="{E9B296B5-22D7-4680-8068-45EEF5CB8874}">
      <dgm:prSet phldrT="[Szöveg]"/>
      <dgm:spPr/>
      <dgm:t>
        <a:bodyPr/>
        <a:lstStyle/>
        <a:p>
          <a:r>
            <a:rPr lang="en-GB" noProof="0" dirty="0" smtClean="0">
              <a:solidFill>
                <a:schemeClr val="tx1"/>
              </a:solidFill>
              <a:latin typeface="Calibri" panose="020F0502020204030204" pitchFamily="34" charset="0"/>
            </a:rPr>
            <a:t>To provide quality measures in the scope of using administrative sources in the production of official statistics</a:t>
          </a:r>
          <a:endParaRPr lang="en-GB" noProof="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C4A757DE-9010-44F4-9013-126BFE913201}" type="parTrans" cxnId="{6EF735B5-77A6-4F75-B335-1F2BE6FEDFC4}">
      <dgm:prSet/>
      <dgm:spPr/>
      <dgm:t>
        <a:bodyPr/>
        <a:lstStyle/>
        <a:p>
          <a:endParaRPr lang="en-GB"/>
        </a:p>
      </dgm:t>
    </dgm:pt>
    <dgm:pt modelId="{1D7BF734-3BC0-466E-B05A-DA46B77DD9C4}" type="sibTrans" cxnId="{6EF735B5-77A6-4F75-B335-1F2BE6FEDFC4}">
      <dgm:prSet/>
      <dgm:spPr/>
      <dgm:t>
        <a:bodyPr/>
        <a:lstStyle/>
        <a:p>
          <a:endParaRPr lang="en-GB"/>
        </a:p>
      </dgm:t>
    </dgm:pt>
    <dgm:pt modelId="{F0275EDF-35E9-4BB4-BBA1-D5DB42A14431}">
      <dgm:prSet phldrT="[Szöveg]"/>
      <dgm:spPr/>
      <dgm:t>
        <a:bodyPr/>
        <a:lstStyle/>
        <a:p>
          <a:r>
            <a:rPr lang="en-GB" dirty="0" smtClean="0">
              <a:solidFill>
                <a:schemeClr val="tx1"/>
              </a:solidFill>
              <a:latin typeface="Calibri" panose="020F0502020204030204" pitchFamily="34" charset="0"/>
            </a:rPr>
            <a:t>Timing</a:t>
          </a:r>
          <a:endParaRPr lang="en-GB" dirty="0">
            <a:solidFill>
              <a:schemeClr val="tx1"/>
            </a:solidFill>
          </a:endParaRPr>
        </a:p>
      </dgm:t>
    </dgm:pt>
    <dgm:pt modelId="{F02F7CF1-0FC8-456C-915E-71CC54F64FBE}" type="parTrans" cxnId="{7F31AFBA-7A66-4624-9321-73D67CBF17C2}">
      <dgm:prSet/>
      <dgm:spPr/>
      <dgm:t>
        <a:bodyPr/>
        <a:lstStyle/>
        <a:p>
          <a:endParaRPr lang="en-GB"/>
        </a:p>
      </dgm:t>
    </dgm:pt>
    <dgm:pt modelId="{A78A3954-7ED5-4AE7-B080-557F6BD49646}" type="sibTrans" cxnId="{7F31AFBA-7A66-4624-9321-73D67CBF17C2}">
      <dgm:prSet/>
      <dgm:spPr/>
      <dgm:t>
        <a:bodyPr/>
        <a:lstStyle/>
        <a:p>
          <a:endParaRPr lang="en-GB"/>
        </a:p>
      </dgm:t>
    </dgm:pt>
    <dgm:pt modelId="{F64BE917-D328-4DBD-B274-4800586B4872}">
      <dgm:prSet phldrT="[Szöveg]"/>
      <dgm:spPr/>
      <dgm:t>
        <a:bodyPr/>
        <a:lstStyle/>
        <a:p>
          <a:r>
            <a:rPr lang="en-GB" noProof="0" dirty="0" smtClean="0">
              <a:solidFill>
                <a:schemeClr val="tx1"/>
              </a:solidFill>
              <a:latin typeface="Calibri" panose="020F0502020204030204" pitchFamily="34" charset="0"/>
            </a:rPr>
            <a:t>SGA1: January 2016 - April 2017</a:t>
          </a:r>
          <a:endParaRPr lang="en-GB" noProof="0" dirty="0">
            <a:solidFill>
              <a:schemeClr val="tx1"/>
            </a:solidFill>
          </a:endParaRPr>
        </a:p>
      </dgm:t>
    </dgm:pt>
    <dgm:pt modelId="{02F7B9F5-A465-4F9E-83FF-4DB42F1CC8FC}" type="parTrans" cxnId="{6B25115C-261B-4E63-9B6B-A1B8DF5EB550}">
      <dgm:prSet/>
      <dgm:spPr/>
      <dgm:t>
        <a:bodyPr/>
        <a:lstStyle/>
        <a:p>
          <a:endParaRPr lang="en-GB"/>
        </a:p>
      </dgm:t>
    </dgm:pt>
    <dgm:pt modelId="{CEDE7C2D-F0BF-45AC-ABBB-56EE24B86AB9}" type="sibTrans" cxnId="{6B25115C-261B-4E63-9B6B-A1B8DF5EB550}">
      <dgm:prSet/>
      <dgm:spPr/>
      <dgm:t>
        <a:bodyPr/>
        <a:lstStyle/>
        <a:p>
          <a:endParaRPr lang="en-GB"/>
        </a:p>
      </dgm:t>
    </dgm:pt>
    <dgm:pt modelId="{53A70080-F305-4196-AC53-C1282BFABB5E}">
      <dgm:prSet phldrT="[Szöveg]"/>
      <dgm:spPr/>
      <dgm:t>
        <a:bodyPr/>
        <a:lstStyle/>
        <a:p>
          <a:r>
            <a:rPr lang="en-GB" dirty="0" smtClean="0">
              <a:solidFill>
                <a:schemeClr val="tx1"/>
              </a:solidFill>
              <a:latin typeface="Calibri" panose="020F0502020204030204" pitchFamily="34" charset="0"/>
            </a:rPr>
            <a:t>Consortium</a:t>
          </a:r>
          <a:endParaRPr lang="en-GB" dirty="0">
            <a:solidFill>
              <a:schemeClr val="tx1"/>
            </a:solidFill>
          </a:endParaRPr>
        </a:p>
      </dgm:t>
    </dgm:pt>
    <dgm:pt modelId="{E6D99543-D3AA-4757-BDB8-04A6C5AF00BC}" type="parTrans" cxnId="{DF40E39C-BEA5-4FEE-9A0E-97EB1B72DD79}">
      <dgm:prSet/>
      <dgm:spPr/>
      <dgm:t>
        <a:bodyPr/>
        <a:lstStyle/>
        <a:p>
          <a:endParaRPr lang="en-GB"/>
        </a:p>
      </dgm:t>
    </dgm:pt>
    <dgm:pt modelId="{90C64483-7FC1-4489-84A2-A5A91AAE4ACE}" type="sibTrans" cxnId="{DF40E39C-BEA5-4FEE-9A0E-97EB1B72DD79}">
      <dgm:prSet/>
      <dgm:spPr/>
      <dgm:t>
        <a:bodyPr/>
        <a:lstStyle/>
        <a:p>
          <a:endParaRPr lang="en-GB"/>
        </a:p>
      </dgm:t>
    </dgm:pt>
    <dgm:pt modelId="{9F481271-6E6E-4A7B-B5C2-F12BFD7FDBD3}">
      <dgm:prSet phldrT="[Szöveg]"/>
      <dgm:spPr/>
      <dgm:t>
        <a:bodyPr/>
        <a:lstStyle/>
        <a:p>
          <a:r>
            <a:rPr lang="en-GB" b="0" noProof="0" dirty="0" smtClean="0">
              <a:solidFill>
                <a:schemeClr val="tx1"/>
              </a:solidFill>
              <a:latin typeface="Calibri" panose="020F0502020204030204" pitchFamily="34" charset="0"/>
            </a:rPr>
            <a:t>Denmark</a:t>
          </a:r>
          <a:r>
            <a:rPr lang="hu-HU" b="0" dirty="0" smtClean="0">
              <a:solidFill>
                <a:schemeClr val="tx1"/>
              </a:solidFill>
              <a:latin typeface="Calibri" panose="020F0502020204030204" pitchFamily="34" charset="0"/>
            </a:rPr>
            <a:t>,</a:t>
          </a:r>
          <a:r>
            <a:rPr lang="hu-HU" dirty="0" smtClean="0">
              <a:solidFill>
                <a:schemeClr val="tx1"/>
              </a:solidFill>
              <a:latin typeface="Calibri" panose="020F0502020204030204" pitchFamily="34" charset="0"/>
            </a:rPr>
            <a:t> </a:t>
          </a:r>
          <a:r>
            <a:rPr lang="en-GB" dirty="0" smtClean="0">
              <a:solidFill>
                <a:schemeClr val="tx1"/>
              </a:solidFill>
              <a:latin typeface="Calibri" panose="020F0502020204030204" pitchFamily="34" charset="0"/>
            </a:rPr>
            <a:t>Norway</a:t>
          </a:r>
          <a:r>
            <a:rPr lang="hu-HU" dirty="0" smtClean="0">
              <a:solidFill>
                <a:schemeClr val="tx1"/>
              </a:solidFill>
              <a:latin typeface="Calibri" panose="020F0502020204030204" pitchFamily="34" charset="0"/>
            </a:rPr>
            <a:t>, </a:t>
          </a:r>
          <a:r>
            <a:rPr lang="en-GB" dirty="0" smtClean="0">
              <a:solidFill>
                <a:schemeClr val="tx1"/>
              </a:solidFill>
              <a:latin typeface="Calibri" panose="020F0502020204030204" pitchFamily="34" charset="0"/>
            </a:rPr>
            <a:t>Netherland</a:t>
          </a:r>
          <a:r>
            <a:rPr lang="hu-HU" dirty="0" smtClean="0">
              <a:solidFill>
                <a:schemeClr val="tx1"/>
              </a:solidFill>
              <a:latin typeface="Calibri" panose="020F0502020204030204" pitchFamily="34" charset="0"/>
            </a:rPr>
            <a:t>s</a:t>
          </a:r>
          <a:r>
            <a:rPr lang="en-GB" smtClean="0">
              <a:solidFill>
                <a:schemeClr val="tx1"/>
              </a:solidFill>
              <a:latin typeface="Calibri" panose="020F0502020204030204" pitchFamily="34" charset="0"/>
            </a:rPr>
            <a:t>, </a:t>
          </a:r>
          <a:r>
            <a:rPr lang="en-GB" dirty="0" smtClean="0">
              <a:solidFill>
                <a:schemeClr val="tx1"/>
              </a:solidFill>
              <a:latin typeface="Calibri" panose="020F0502020204030204" pitchFamily="34" charset="0"/>
            </a:rPr>
            <a:t>Austria, Hungary, Lithuania, Italy, Ireland</a:t>
          </a:r>
          <a:endParaRPr lang="en-GB" dirty="0">
            <a:solidFill>
              <a:schemeClr val="tx1"/>
            </a:solidFill>
          </a:endParaRPr>
        </a:p>
      </dgm:t>
    </dgm:pt>
    <dgm:pt modelId="{4DEF2FED-9964-4A29-B7D1-B1CCC448A5D1}" type="parTrans" cxnId="{D1E93B83-918A-4FAB-8E90-E7B14E036D4E}">
      <dgm:prSet/>
      <dgm:spPr/>
      <dgm:t>
        <a:bodyPr/>
        <a:lstStyle/>
        <a:p>
          <a:endParaRPr lang="en-GB"/>
        </a:p>
      </dgm:t>
    </dgm:pt>
    <dgm:pt modelId="{CEF05406-9A9A-4B39-AD28-EF6193AA68B1}" type="sibTrans" cxnId="{D1E93B83-918A-4FAB-8E90-E7B14E036D4E}">
      <dgm:prSet/>
      <dgm:spPr/>
      <dgm:t>
        <a:bodyPr/>
        <a:lstStyle/>
        <a:p>
          <a:endParaRPr lang="en-GB"/>
        </a:p>
      </dgm:t>
    </dgm:pt>
    <dgm:pt modelId="{24624F1E-75B6-478F-A6AA-9F52A8E7896D}">
      <dgm:prSet phldrT="[Szöveg]"/>
      <dgm:spPr/>
      <dgm:t>
        <a:bodyPr/>
        <a:lstStyle/>
        <a:p>
          <a:r>
            <a:rPr lang="en-GB" noProof="0" dirty="0" smtClean="0">
              <a:solidFill>
                <a:schemeClr val="tx1"/>
              </a:solidFill>
              <a:latin typeface="Calibri" panose="020F0502020204030204" pitchFamily="34" charset="0"/>
            </a:rPr>
            <a:t>To promote the results of the </a:t>
          </a:r>
          <a:r>
            <a:rPr lang="en-GB" noProof="0" dirty="0" err="1" smtClean="0">
              <a:solidFill>
                <a:schemeClr val="tx1"/>
              </a:solidFill>
              <a:latin typeface="Calibri" panose="020F0502020204030204" pitchFamily="34" charset="0"/>
            </a:rPr>
            <a:t>ESSnet</a:t>
          </a:r>
          <a:endParaRPr lang="en-GB" noProof="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C2DBAF17-FDCA-4D69-94B0-9CE1C8F4A6B1}" type="parTrans" cxnId="{FC6618FE-BEC9-4C3D-AFD1-D31739ED02A0}">
      <dgm:prSet/>
      <dgm:spPr/>
      <dgm:t>
        <a:bodyPr/>
        <a:lstStyle/>
        <a:p>
          <a:endParaRPr lang="hu-HU"/>
        </a:p>
      </dgm:t>
    </dgm:pt>
    <dgm:pt modelId="{B58AC44D-3435-4FDE-AF44-180070B4175B}" type="sibTrans" cxnId="{FC6618FE-BEC9-4C3D-AFD1-D31739ED02A0}">
      <dgm:prSet/>
      <dgm:spPr/>
      <dgm:t>
        <a:bodyPr/>
        <a:lstStyle/>
        <a:p>
          <a:endParaRPr lang="hu-HU"/>
        </a:p>
      </dgm:t>
    </dgm:pt>
    <dgm:pt modelId="{CB78BDD5-D805-4ECC-953D-B9ED6FEB6EFF}">
      <dgm:prSet phldrT="[Szöveg]"/>
      <dgm:spPr/>
      <dgm:t>
        <a:bodyPr/>
        <a:lstStyle/>
        <a:p>
          <a:r>
            <a:rPr lang="hu-HU" noProof="0" dirty="0" err="1" smtClean="0">
              <a:solidFill>
                <a:schemeClr val="tx1"/>
              </a:solidFill>
              <a:latin typeface="Calibri" panose="020F0502020204030204" pitchFamily="34" charset="0"/>
            </a:rPr>
            <a:t>ESSnet</a:t>
          </a:r>
          <a:r>
            <a:rPr lang="hu-HU" noProof="0" dirty="0" smtClean="0">
              <a:solidFill>
                <a:schemeClr val="tx1"/>
              </a:solidFill>
              <a:latin typeface="Calibri" panose="020F0502020204030204" pitchFamily="34" charset="0"/>
            </a:rPr>
            <a:t> KOMUSO: 2015-2019</a:t>
          </a:r>
          <a:endParaRPr lang="en-GB" noProof="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37F21FB2-40A3-4255-BF03-1A3DB008C5B9}" type="parTrans" cxnId="{7A020C4B-1283-4225-BB8B-1F72CD1CC866}">
      <dgm:prSet/>
      <dgm:spPr/>
      <dgm:t>
        <a:bodyPr/>
        <a:lstStyle/>
        <a:p>
          <a:endParaRPr lang="hu-HU"/>
        </a:p>
      </dgm:t>
    </dgm:pt>
    <dgm:pt modelId="{B39DA6FC-E22D-4965-8D93-3109FC796EE1}" type="sibTrans" cxnId="{7A020C4B-1283-4225-BB8B-1F72CD1CC866}">
      <dgm:prSet/>
      <dgm:spPr/>
      <dgm:t>
        <a:bodyPr/>
        <a:lstStyle/>
        <a:p>
          <a:endParaRPr lang="hu-HU"/>
        </a:p>
      </dgm:t>
    </dgm:pt>
    <dgm:pt modelId="{A929CB6A-5067-4222-8979-B5ABA5EF3B84}" type="pres">
      <dgm:prSet presAssocID="{14C8A6E1-A3B4-4C5D-AEBC-FFA2FE48577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E5FE433-2B48-4242-AC53-CFFF414A7567}" type="pres">
      <dgm:prSet presAssocID="{3B7FC9AB-2288-4979-8315-0A0C1D813772}" presName="comp" presStyleCnt="0"/>
      <dgm:spPr/>
    </dgm:pt>
    <dgm:pt modelId="{516C0584-D0BD-4A09-A0CB-FBD36614394B}" type="pres">
      <dgm:prSet presAssocID="{3B7FC9AB-2288-4979-8315-0A0C1D813772}" presName="box" presStyleLbl="node1" presStyleIdx="0" presStyleCnt="3"/>
      <dgm:spPr/>
      <dgm:t>
        <a:bodyPr/>
        <a:lstStyle/>
        <a:p>
          <a:endParaRPr lang="en-GB"/>
        </a:p>
      </dgm:t>
    </dgm:pt>
    <dgm:pt modelId="{E22C777B-F1F6-4764-9EB8-1CEDA71ABB36}" type="pres">
      <dgm:prSet presAssocID="{3B7FC9AB-2288-4979-8315-0A0C1D813772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en-GB"/>
        </a:p>
      </dgm:t>
    </dgm:pt>
    <dgm:pt modelId="{64FE4CF5-A483-4D29-9179-C4DC21BB650D}" type="pres">
      <dgm:prSet presAssocID="{3B7FC9AB-2288-4979-8315-0A0C1D81377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774F796-0762-4F0F-A224-B1CD52A92EDC}" type="pres">
      <dgm:prSet presAssocID="{638BE21E-682D-4B6E-918F-1F63D82DB638}" presName="spacer" presStyleCnt="0"/>
      <dgm:spPr/>
    </dgm:pt>
    <dgm:pt modelId="{DE314F6D-4F0E-497F-AB41-BD1D62E6878B}" type="pres">
      <dgm:prSet presAssocID="{F0275EDF-35E9-4BB4-BBA1-D5DB42A14431}" presName="comp" presStyleCnt="0"/>
      <dgm:spPr/>
    </dgm:pt>
    <dgm:pt modelId="{E6439636-0A5C-444F-A883-E9B04F5AED16}" type="pres">
      <dgm:prSet presAssocID="{F0275EDF-35E9-4BB4-BBA1-D5DB42A14431}" presName="box" presStyleLbl="node1" presStyleIdx="1" presStyleCnt="3"/>
      <dgm:spPr/>
      <dgm:t>
        <a:bodyPr/>
        <a:lstStyle/>
        <a:p>
          <a:endParaRPr lang="en-GB"/>
        </a:p>
      </dgm:t>
    </dgm:pt>
    <dgm:pt modelId="{00085514-9C23-4783-B8C5-14BA28C5A9A2}" type="pres">
      <dgm:prSet presAssocID="{F0275EDF-35E9-4BB4-BBA1-D5DB42A14431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  <dgm:t>
        <a:bodyPr/>
        <a:lstStyle/>
        <a:p>
          <a:endParaRPr lang="en-GB"/>
        </a:p>
      </dgm:t>
    </dgm:pt>
    <dgm:pt modelId="{51E794E3-74D9-4B3D-B929-F6EBE3D54C96}" type="pres">
      <dgm:prSet presAssocID="{F0275EDF-35E9-4BB4-BBA1-D5DB42A1443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1932D31-F3AF-47CE-8EA3-849D11B5DB55}" type="pres">
      <dgm:prSet presAssocID="{A78A3954-7ED5-4AE7-B080-557F6BD49646}" presName="spacer" presStyleCnt="0"/>
      <dgm:spPr/>
    </dgm:pt>
    <dgm:pt modelId="{21E3992B-AFC1-4901-B5CC-0E2CF680B59A}" type="pres">
      <dgm:prSet presAssocID="{53A70080-F305-4196-AC53-C1282BFABB5E}" presName="comp" presStyleCnt="0"/>
      <dgm:spPr/>
    </dgm:pt>
    <dgm:pt modelId="{89D9CF7D-B53D-49FB-A99E-96394D463503}" type="pres">
      <dgm:prSet presAssocID="{53A70080-F305-4196-AC53-C1282BFABB5E}" presName="box" presStyleLbl="node1" presStyleIdx="2" presStyleCnt="3"/>
      <dgm:spPr/>
      <dgm:t>
        <a:bodyPr/>
        <a:lstStyle/>
        <a:p>
          <a:endParaRPr lang="en-GB"/>
        </a:p>
      </dgm:t>
    </dgm:pt>
    <dgm:pt modelId="{18CF6B88-4227-43F8-9809-05D8214AAAD4}" type="pres">
      <dgm:prSet presAssocID="{53A70080-F305-4196-AC53-C1282BFABB5E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  <dgm:t>
        <a:bodyPr/>
        <a:lstStyle/>
        <a:p>
          <a:endParaRPr lang="en-GB"/>
        </a:p>
      </dgm:t>
    </dgm:pt>
    <dgm:pt modelId="{DBB73CD8-A8C4-49B8-82BD-9FC4844C5214}" type="pres">
      <dgm:prSet presAssocID="{53A70080-F305-4196-AC53-C1282BFABB5E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313A277-C907-423C-BCAF-61BB79566B5E}" type="presOf" srcId="{CB78BDD5-D805-4ECC-953D-B9ED6FEB6EFF}" destId="{E6439636-0A5C-444F-A883-E9B04F5AED16}" srcOrd="0" destOrd="1" presId="urn:microsoft.com/office/officeart/2005/8/layout/vList4"/>
    <dgm:cxn modelId="{B7F9ECE7-1963-4BAD-A8B9-FD023027DBE8}" type="presOf" srcId="{9F481271-6E6E-4A7B-B5C2-F12BFD7FDBD3}" destId="{89D9CF7D-B53D-49FB-A99E-96394D463503}" srcOrd="0" destOrd="1" presId="urn:microsoft.com/office/officeart/2005/8/layout/vList4"/>
    <dgm:cxn modelId="{DB6682CE-ADC1-46BF-905B-A967FA6CCCFE}" type="presOf" srcId="{F0275EDF-35E9-4BB4-BBA1-D5DB42A14431}" destId="{E6439636-0A5C-444F-A883-E9B04F5AED16}" srcOrd="0" destOrd="0" presId="urn:microsoft.com/office/officeart/2005/8/layout/vList4"/>
    <dgm:cxn modelId="{C841F586-A6AB-41E0-8A3B-C0566E069659}" type="presOf" srcId="{F64BE917-D328-4DBD-B274-4800586B4872}" destId="{E6439636-0A5C-444F-A883-E9B04F5AED16}" srcOrd="0" destOrd="2" presId="urn:microsoft.com/office/officeart/2005/8/layout/vList4"/>
    <dgm:cxn modelId="{C625E247-2D1E-4576-A3BD-DC8302F50B2F}" type="presOf" srcId="{24624F1E-75B6-478F-A6AA-9F52A8E7896D}" destId="{516C0584-D0BD-4A09-A0CB-FBD36614394B}" srcOrd="0" destOrd="2" presId="urn:microsoft.com/office/officeart/2005/8/layout/vList4"/>
    <dgm:cxn modelId="{6EF735B5-77A6-4F75-B335-1F2BE6FEDFC4}" srcId="{3B7FC9AB-2288-4979-8315-0A0C1D813772}" destId="{E9B296B5-22D7-4680-8068-45EEF5CB8874}" srcOrd="0" destOrd="0" parTransId="{C4A757DE-9010-44F4-9013-126BFE913201}" sibTransId="{1D7BF734-3BC0-466E-B05A-DA46B77DD9C4}"/>
    <dgm:cxn modelId="{DA0BC9B9-BE8A-4CE3-9CCA-251627005541}" type="presOf" srcId="{F0275EDF-35E9-4BB4-BBA1-D5DB42A14431}" destId="{51E794E3-74D9-4B3D-B929-F6EBE3D54C96}" srcOrd="1" destOrd="0" presId="urn:microsoft.com/office/officeart/2005/8/layout/vList4"/>
    <dgm:cxn modelId="{7A020C4B-1283-4225-BB8B-1F72CD1CC866}" srcId="{F0275EDF-35E9-4BB4-BBA1-D5DB42A14431}" destId="{CB78BDD5-D805-4ECC-953D-B9ED6FEB6EFF}" srcOrd="0" destOrd="0" parTransId="{37F21FB2-40A3-4255-BF03-1A3DB008C5B9}" sibTransId="{B39DA6FC-E22D-4965-8D93-3109FC796EE1}"/>
    <dgm:cxn modelId="{6B25115C-261B-4E63-9B6B-A1B8DF5EB550}" srcId="{F0275EDF-35E9-4BB4-BBA1-D5DB42A14431}" destId="{F64BE917-D328-4DBD-B274-4800586B4872}" srcOrd="1" destOrd="0" parTransId="{02F7B9F5-A465-4F9E-83FF-4DB42F1CC8FC}" sibTransId="{CEDE7C2D-F0BF-45AC-ABBB-56EE24B86AB9}"/>
    <dgm:cxn modelId="{FC6618FE-BEC9-4C3D-AFD1-D31739ED02A0}" srcId="{3B7FC9AB-2288-4979-8315-0A0C1D813772}" destId="{24624F1E-75B6-478F-A6AA-9F52A8E7896D}" srcOrd="1" destOrd="0" parTransId="{C2DBAF17-FDCA-4D69-94B0-9CE1C8F4A6B1}" sibTransId="{B58AC44D-3435-4FDE-AF44-180070B4175B}"/>
    <dgm:cxn modelId="{DF40E39C-BEA5-4FEE-9A0E-97EB1B72DD79}" srcId="{14C8A6E1-A3B4-4C5D-AEBC-FFA2FE48577B}" destId="{53A70080-F305-4196-AC53-C1282BFABB5E}" srcOrd="2" destOrd="0" parTransId="{E6D99543-D3AA-4757-BDB8-04A6C5AF00BC}" sibTransId="{90C64483-7FC1-4489-84A2-A5A91AAE4ACE}"/>
    <dgm:cxn modelId="{D1E93B83-918A-4FAB-8E90-E7B14E036D4E}" srcId="{53A70080-F305-4196-AC53-C1282BFABB5E}" destId="{9F481271-6E6E-4A7B-B5C2-F12BFD7FDBD3}" srcOrd="0" destOrd="0" parTransId="{4DEF2FED-9964-4A29-B7D1-B1CCC448A5D1}" sibTransId="{CEF05406-9A9A-4B39-AD28-EF6193AA68B1}"/>
    <dgm:cxn modelId="{408B1B10-1390-4E74-94AB-23140FF539AF}" type="presOf" srcId="{24624F1E-75B6-478F-A6AA-9F52A8E7896D}" destId="{64FE4CF5-A483-4D29-9179-C4DC21BB650D}" srcOrd="1" destOrd="2" presId="urn:microsoft.com/office/officeart/2005/8/layout/vList4"/>
    <dgm:cxn modelId="{BCD23A67-5D23-4875-8C1E-3F24EA21E389}" type="presOf" srcId="{3B7FC9AB-2288-4979-8315-0A0C1D813772}" destId="{64FE4CF5-A483-4D29-9179-C4DC21BB650D}" srcOrd="1" destOrd="0" presId="urn:microsoft.com/office/officeart/2005/8/layout/vList4"/>
    <dgm:cxn modelId="{BE7BC455-1242-4C2D-A9B8-D650E7CFA483}" type="presOf" srcId="{14C8A6E1-A3B4-4C5D-AEBC-FFA2FE48577B}" destId="{A929CB6A-5067-4222-8979-B5ABA5EF3B84}" srcOrd="0" destOrd="0" presId="urn:microsoft.com/office/officeart/2005/8/layout/vList4"/>
    <dgm:cxn modelId="{8D022B5A-8382-41D6-8982-BEB28607906D}" srcId="{14C8A6E1-A3B4-4C5D-AEBC-FFA2FE48577B}" destId="{3B7FC9AB-2288-4979-8315-0A0C1D813772}" srcOrd="0" destOrd="0" parTransId="{7E0CD3FA-FDAB-44BF-BD55-50572F0F390A}" sibTransId="{638BE21E-682D-4B6E-918F-1F63D82DB638}"/>
    <dgm:cxn modelId="{0CD887B2-8280-4BDE-A97C-F15AF3006342}" type="presOf" srcId="{F64BE917-D328-4DBD-B274-4800586B4872}" destId="{51E794E3-74D9-4B3D-B929-F6EBE3D54C96}" srcOrd="1" destOrd="2" presId="urn:microsoft.com/office/officeart/2005/8/layout/vList4"/>
    <dgm:cxn modelId="{A3197563-4D5A-4F4A-A121-6887F7D1E7C0}" type="presOf" srcId="{3B7FC9AB-2288-4979-8315-0A0C1D813772}" destId="{516C0584-D0BD-4A09-A0CB-FBD36614394B}" srcOrd="0" destOrd="0" presId="urn:microsoft.com/office/officeart/2005/8/layout/vList4"/>
    <dgm:cxn modelId="{BD1CDD0D-A6EB-4282-A38A-B03357762799}" type="presOf" srcId="{9F481271-6E6E-4A7B-B5C2-F12BFD7FDBD3}" destId="{DBB73CD8-A8C4-49B8-82BD-9FC4844C5214}" srcOrd="1" destOrd="1" presId="urn:microsoft.com/office/officeart/2005/8/layout/vList4"/>
    <dgm:cxn modelId="{4E1AC972-1D92-410D-9238-94DE78B04B53}" type="presOf" srcId="{53A70080-F305-4196-AC53-C1282BFABB5E}" destId="{89D9CF7D-B53D-49FB-A99E-96394D463503}" srcOrd="0" destOrd="0" presId="urn:microsoft.com/office/officeart/2005/8/layout/vList4"/>
    <dgm:cxn modelId="{49AEE7A2-2412-4329-A685-A6A7A3AEA3BC}" type="presOf" srcId="{CB78BDD5-D805-4ECC-953D-B9ED6FEB6EFF}" destId="{51E794E3-74D9-4B3D-B929-F6EBE3D54C96}" srcOrd="1" destOrd="1" presId="urn:microsoft.com/office/officeart/2005/8/layout/vList4"/>
    <dgm:cxn modelId="{A8B43566-A506-416F-A722-15CE545C37BE}" type="presOf" srcId="{53A70080-F305-4196-AC53-C1282BFABB5E}" destId="{DBB73CD8-A8C4-49B8-82BD-9FC4844C5214}" srcOrd="1" destOrd="0" presId="urn:microsoft.com/office/officeart/2005/8/layout/vList4"/>
    <dgm:cxn modelId="{F8657419-E5E0-40E3-BC70-E0F5AADA8E7C}" type="presOf" srcId="{E9B296B5-22D7-4680-8068-45EEF5CB8874}" destId="{516C0584-D0BD-4A09-A0CB-FBD36614394B}" srcOrd="0" destOrd="1" presId="urn:microsoft.com/office/officeart/2005/8/layout/vList4"/>
    <dgm:cxn modelId="{7F31AFBA-7A66-4624-9321-73D67CBF17C2}" srcId="{14C8A6E1-A3B4-4C5D-AEBC-FFA2FE48577B}" destId="{F0275EDF-35E9-4BB4-BBA1-D5DB42A14431}" srcOrd="1" destOrd="0" parTransId="{F02F7CF1-0FC8-456C-915E-71CC54F64FBE}" sibTransId="{A78A3954-7ED5-4AE7-B080-557F6BD49646}"/>
    <dgm:cxn modelId="{A0BA1D69-8F2B-4700-A3E0-4C6F7FF63FE1}" type="presOf" srcId="{E9B296B5-22D7-4680-8068-45EEF5CB8874}" destId="{64FE4CF5-A483-4D29-9179-C4DC21BB650D}" srcOrd="1" destOrd="1" presId="urn:microsoft.com/office/officeart/2005/8/layout/vList4"/>
    <dgm:cxn modelId="{DA3055A9-AB70-45CB-ACDD-72C0ED5D5151}" type="presParOf" srcId="{A929CB6A-5067-4222-8979-B5ABA5EF3B84}" destId="{5E5FE433-2B48-4242-AC53-CFFF414A7567}" srcOrd="0" destOrd="0" presId="urn:microsoft.com/office/officeart/2005/8/layout/vList4"/>
    <dgm:cxn modelId="{9CC9E45A-E754-4C5F-87AF-6ADB4DEC283C}" type="presParOf" srcId="{5E5FE433-2B48-4242-AC53-CFFF414A7567}" destId="{516C0584-D0BD-4A09-A0CB-FBD36614394B}" srcOrd="0" destOrd="0" presId="urn:microsoft.com/office/officeart/2005/8/layout/vList4"/>
    <dgm:cxn modelId="{E472DE3F-B609-4E34-95E2-54DE4EB202D5}" type="presParOf" srcId="{5E5FE433-2B48-4242-AC53-CFFF414A7567}" destId="{E22C777B-F1F6-4764-9EB8-1CEDA71ABB36}" srcOrd="1" destOrd="0" presId="urn:microsoft.com/office/officeart/2005/8/layout/vList4"/>
    <dgm:cxn modelId="{67AD05BF-6EFC-4C14-968D-7D1103CA2BF7}" type="presParOf" srcId="{5E5FE433-2B48-4242-AC53-CFFF414A7567}" destId="{64FE4CF5-A483-4D29-9179-C4DC21BB650D}" srcOrd="2" destOrd="0" presId="urn:microsoft.com/office/officeart/2005/8/layout/vList4"/>
    <dgm:cxn modelId="{FCB07469-1490-48D4-A9E1-B466A66B5CE0}" type="presParOf" srcId="{A929CB6A-5067-4222-8979-B5ABA5EF3B84}" destId="{9774F796-0762-4F0F-A224-B1CD52A92EDC}" srcOrd="1" destOrd="0" presId="urn:microsoft.com/office/officeart/2005/8/layout/vList4"/>
    <dgm:cxn modelId="{F79F16EB-7683-45A6-92B9-DA39B00116A6}" type="presParOf" srcId="{A929CB6A-5067-4222-8979-B5ABA5EF3B84}" destId="{DE314F6D-4F0E-497F-AB41-BD1D62E6878B}" srcOrd="2" destOrd="0" presId="urn:microsoft.com/office/officeart/2005/8/layout/vList4"/>
    <dgm:cxn modelId="{B8DC5349-CFE3-4711-B822-C59762AFDA3C}" type="presParOf" srcId="{DE314F6D-4F0E-497F-AB41-BD1D62E6878B}" destId="{E6439636-0A5C-444F-A883-E9B04F5AED16}" srcOrd="0" destOrd="0" presId="urn:microsoft.com/office/officeart/2005/8/layout/vList4"/>
    <dgm:cxn modelId="{BE2559F8-C3C7-4E67-B233-3A4B3D6BD0ED}" type="presParOf" srcId="{DE314F6D-4F0E-497F-AB41-BD1D62E6878B}" destId="{00085514-9C23-4783-B8C5-14BA28C5A9A2}" srcOrd="1" destOrd="0" presId="urn:microsoft.com/office/officeart/2005/8/layout/vList4"/>
    <dgm:cxn modelId="{7AF07085-79C8-424A-9C1F-D175FF128CF2}" type="presParOf" srcId="{DE314F6D-4F0E-497F-AB41-BD1D62E6878B}" destId="{51E794E3-74D9-4B3D-B929-F6EBE3D54C96}" srcOrd="2" destOrd="0" presId="urn:microsoft.com/office/officeart/2005/8/layout/vList4"/>
    <dgm:cxn modelId="{3F60CDB4-3227-4686-94C9-D0F93BB12425}" type="presParOf" srcId="{A929CB6A-5067-4222-8979-B5ABA5EF3B84}" destId="{61932D31-F3AF-47CE-8EA3-849D11B5DB55}" srcOrd="3" destOrd="0" presId="urn:microsoft.com/office/officeart/2005/8/layout/vList4"/>
    <dgm:cxn modelId="{FFB41166-B9BC-4F9A-ADA5-1B361712D8B3}" type="presParOf" srcId="{A929CB6A-5067-4222-8979-B5ABA5EF3B84}" destId="{21E3992B-AFC1-4901-B5CC-0E2CF680B59A}" srcOrd="4" destOrd="0" presId="urn:microsoft.com/office/officeart/2005/8/layout/vList4"/>
    <dgm:cxn modelId="{53A7683E-7810-4406-91C5-9BDBABDBDBF7}" type="presParOf" srcId="{21E3992B-AFC1-4901-B5CC-0E2CF680B59A}" destId="{89D9CF7D-B53D-49FB-A99E-96394D463503}" srcOrd="0" destOrd="0" presId="urn:microsoft.com/office/officeart/2005/8/layout/vList4"/>
    <dgm:cxn modelId="{FE585E27-7805-4222-BDA9-694E7CE06432}" type="presParOf" srcId="{21E3992B-AFC1-4901-B5CC-0E2CF680B59A}" destId="{18CF6B88-4227-43F8-9809-05D8214AAAD4}" srcOrd="1" destOrd="0" presId="urn:microsoft.com/office/officeart/2005/8/layout/vList4"/>
    <dgm:cxn modelId="{EDED22C2-FEF6-4991-94E7-4882722654F3}" type="presParOf" srcId="{21E3992B-AFC1-4901-B5CC-0E2CF680B59A}" destId="{DBB73CD8-A8C4-49B8-82BD-9FC4844C521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6C0584-D0BD-4A09-A0CB-FBD36614394B}">
      <dsp:nvSpPr>
        <dsp:cNvPr id="0" name=""/>
        <dsp:cNvSpPr/>
      </dsp:nvSpPr>
      <dsp:spPr>
        <a:xfrm>
          <a:off x="0" y="0"/>
          <a:ext cx="6768752" cy="1485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solidFill>
                <a:schemeClr val="tx1"/>
              </a:solidFill>
              <a:latin typeface="Calibri" panose="020F0502020204030204" pitchFamily="34" charset="0"/>
            </a:rPr>
            <a:t>Objective</a:t>
          </a:r>
          <a:r>
            <a:rPr lang="hu-HU" sz="2100" kern="1200" dirty="0" smtClean="0">
              <a:solidFill>
                <a:schemeClr val="tx1"/>
              </a:solidFill>
              <a:latin typeface="Calibri" panose="020F0502020204030204" pitchFamily="34" charset="0"/>
            </a:rPr>
            <a:t>s</a:t>
          </a:r>
          <a:endParaRPr lang="en-GB" sz="21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noProof="0" dirty="0" smtClean="0">
              <a:solidFill>
                <a:schemeClr val="tx1"/>
              </a:solidFill>
              <a:latin typeface="Calibri" panose="020F0502020204030204" pitchFamily="34" charset="0"/>
            </a:rPr>
            <a:t>To provide quality measures in the scope of using administrative sources in the production of official statistics</a:t>
          </a:r>
          <a:endParaRPr lang="en-GB" sz="1600" kern="1200" noProof="0" dirty="0">
            <a:solidFill>
              <a:schemeClr val="tx1"/>
            </a:solidFill>
            <a:latin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noProof="0" dirty="0" smtClean="0">
              <a:solidFill>
                <a:schemeClr val="tx1"/>
              </a:solidFill>
              <a:latin typeface="Calibri" panose="020F0502020204030204" pitchFamily="34" charset="0"/>
            </a:rPr>
            <a:t>To promote the results of the </a:t>
          </a:r>
          <a:r>
            <a:rPr lang="en-GB" sz="1600" kern="1200" noProof="0" dirty="0" err="1" smtClean="0">
              <a:solidFill>
                <a:schemeClr val="tx1"/>
              </a:solidFill>
              <a:latin typeface="Calibri" panose="020F0502020204030204" pitchFamily="34" charset="0"/>
            </a:rPr>
            <a:t>ESSnet</a:t>
          </a:r>
          <a:endParaRPr lang="en-GB" sz="1600" kern="1200" noProof="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502266" y="0"/>
        <a:ext cx="5266485" cy="1485165"/>
      </dsp:txXfrm>
    </dsp:sp>
    <dsp:sp modelId="{E22C777B-F1F6-4764-9EB8-1CEDA71ABB36}">
      <dsp:nvSpPr>
        <dsp:cNvPr id="0" name=""/>
        <dsp:cNvSpPr/>
      </dsp:nvSpPr>
      <dsp:spPr>
        <a:xfrm>
          <a:off x="148516" y="148516"/>
          <a:ext cx="1353750" cy="11881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439636-0A5C-444F-A883-E9B04F5AED16}">
      <dsp:nvSpPr>
        <dsp:cNvPr id="0" name=""/>
        <dsp:cNvSpPr/>
      </dsp:nvSpPr>
      <dsp:spPr>
        <a:xfrm>
          <a:off x="0" y="1633681"/>
          <a:ext cx="6768752" cy="1485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solidFill>
                <a:schemeClr val="tx1"/>
              </a:solidFill>
              <a:latin typeface="Calibri" panose="020F0502020204030204" pitchFamily="34" charset="0"/>
            </a:rPr>
            <a:t>Timing</a:t>
          </a:r>
          <a:endParaRPr lang="en-GB" sz="21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600" kern="1200" noProof="0" dirty="0" err="1" smtClean="0">
              <a:solidFill>
                <a:schemeClr val="tx1"/>
              </a:solidFill>
              <a:latin typeface="Calibri" panose="020F0502020204030204" pitchFamily="34" charset="0"/>
            </a:rPr>
            <a:t>ESSnet</a:t>
          </a:r>
          <a:r>
            <a:rPr lang="hu-HU" sz="1600" kern="1200" noProof="0" dirty="0" smtClean="0">
              <a:solidFill>
                <a:schemeClr val="tx1"/>
              </a:solidFill>
              <a:latin typeface="Calibri" panose="020F0502020204030204" pitchFamily="34" charset="0"/>
            </a:rPr>
            <a:t> KOMUSO: 2015-2019</a:t>
          </a:r>
          <a:endParaRPr lang="en-GB" sz="1600" kern="1200" noProof="0" dirty="0">
            <a:solidFill>
              <a:schemeClr val="tx1"/>
            </a:solidFill>
            <a:latin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noProof="0" dirty="0" smtClean="0">
              <a:solidFill>
                <a:schemeClr val="tx1"/>
              </a:solidFill>
              <a:latin typeface="Calibri" panose="020F0502020204030204" pitchFamily="34" charset="0"/>
            </a:rPr>
            <a:t>SGA1: January 2016 - April 2017</a:t>
          </a:r>
          <a:endParaRPr lang="en-GB" sz="1600" kern="1200" noProof="0" dirty="0">
            <a:solidFill>
              <a:schemeClr val="tx1"/>
            </a:solidFill>
          </a:endParaRPr>
        </a:p>
      </dsp:txBody>
      <dsp:txXfrm>
        <a:off x="1502266" y="1633681"/>
        <a:ext cx="5266485" cy="1485165"/>
      </dsp:txXfrm>
    </dsp:sp>
    <dsp:sp modelId="{00085514-9C23-4783-B8C5-14BA28C5A9A2}">
      <dsp:nvSpPr>
        <dsp:cNvPr id="0" name=""/>
        <dsp:cNvSpPr/>
      </dsp:nvSpPr>
      <dsp:spPr>
        <a:xfrm>
          <a:off x="148516" y="1782198"/>
          <a:ext cx="1353750" cy="11881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D9CF7D-B53D-49FB-A99E-96394D463503}">
      <dsp:nvSpPr>
        <dsp:cNvPr id="0" name=""/>
        <dsp:cNvSpPr/>
      </dsp:nvSpPr>
      <dsp:spPr>
        <a:xfrm>
          <a:off x="0" y="3267363"/>
          <a:ext cx="6768752" cy="1485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solidFill>
                <a:schemeClr val="tx1"/>
              </a:solidFill>
              <a:latin typeface="Calibri" panose="020F0502020204030204" pitchFamily="34" charset="0"/>
            </a:rPr>
            <a:t>Consortium</a:t>
          </a:r>
          <a:endParaRPr lang="en-GB" sz="21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b="0" kern="1200" noProof="0" dirty="0" smtClean="0">
              <a:solidFill>
                <a:schemeClr val="tx1"/>
              </a:solidFill>
              <a:latin typeface="Calibri" panose="020F0502020204030204" pitchFamily="34" charset="0"/>
            </a:rPr>
            <a:t>Denmark</a:t>
          </a:r>
          <a:r>
            <a:rPr lang="hu-HU" sz="1600" b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,</a:t>
          </a:r>
          <a:r>
            <a:rPr lang="hu-HU" sz="1600" kern="1200" dirty="0" smtClean="0">
              <a:solidFill>
                <a:schemeClr val="tx1"/>
              </a:solidFill>
              <a:latin typeface="Calibri" panose="020F0502020204030204" pitchFamily="34" charset="0"/>
            </a:rPr>
            <a:t> </a:t>
          </a:r>
          <a:r>
            <a:rPr lang="en-GB" sz="1600" kern="1200" dirty="0" smtClean="0">
              <a:solidFill>
                <a:schemeClr val="tx1"/>
              </a:solidFill>
              <a:latin typeface="Calibri" panose="020F0502020204030204" pitchFamily="34" charset="0"/>
            </a:rPr>
            <a:t>Norway</a:t>
          </a:r>
          <a:r>
            <a:rPr lang="hu-HU" sz="1600" kern="1200" dirty="0" smtClean="0">
              <a:solidFill>
                <a:schemeClr val="tx1"/>
              </a:solidFill>
              <a:latin typeface="Calibri" panose="020F0502020204030204" pitchFamily="34" charset="0"/>
            </a:rPr>
            <a:t>, </a:t>
          </a:r>
          <a:r>
            <a:rPr lang="en-GB" sz="1600" kern="1200" dirty="0" smtClean="0">
              <a:solidFill>
                <a:schemeClr val="tx1"/>
              </a:solidFill>
              <a:latin typeface="Calibri" panose="020F0502020204030204" pitchFamily="34" charset="0"/>
            </a:rPr>
            <a:t>Netherland</a:t>
          </a:r>
          <a:r>
            <a:rPr lang="hu-HU" sz="1600" kern="1200" dirty="0" smtClean="0">
              <a:solidFill>
                <a:schemeClr val="tx1"/>
              </a:solidFill>
              <a:latin typeface="Calibri" panose="020F0502020204030204" pitchFamily="34" charset="0"/>
            </a:rPr>
            <a:t>s</a:t>
          </a:r>
          <a:r>
            <a:rPr lang="en-GB" sz="1600" kern="1200" smtClean="0">
              <a:solidFill>
                <a:schemeClr val="tx1"/>
              </a:solidFill>
              <a:latin typeface="Calibri" panose="020F0502020204030204" pitchFamily="34" charset="0"/>
            </a:rPr>
            <a:t>, </a:t>
          </a:r>
          <a:r>
            <a:rPr lang="en-GB" sz="1600" kern="1200" dirty="0" smtClean="0">
              <a:solidFill>
                <a:schemeClr val="tx1"/>
              </a:solidFill>
              <a:latin typeface="Calibri" panose="020F0502020204030204" pitchFamily="34" charset="0"/>
            </a:rPr>
            <a:t>Austria, Hungary, Lithuania, Italy, Ireland</a:t>
          </a:r>
          <a:endParaRPr lang="en-GB" sz="1600" kern="1200" dirty="0">
            <a:solidFill>
              <a:schemeClr val="tx1"/>
            </a:solidFill>
          </a:endParaRPr>
        </a:p>
      </dsp:txBody>
      <dsp:txXfrm>
        <a:off x="1502266" y="3267363"/>
        <a:ext cx="5266485" cy="1485165"/>
      </dsp:txXfrm>
    </dsp:sp>
    <dsp:sp modelId="{18CF6B88-4227-43F8-9809-05D8214AAAD4}">
      <dsp:nvSpPr>
        <dsp:cNvPr id="0" name=""/>
        <dsp:cNvSpPr/>
      </dsp:nvSpPr>
      <dsp:spPr>
        <a:xfrm>
          <a:off x="148516" y="3415879"/>
          <a:ext cx="1353750" cy="11881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6BFA9B0-FD90-4148-8AA9-4E453099D31B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019866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dirty="0" smtClean="0"/>
              <a:t>Mintaszöveg szerkesztése</a:t>
            </a:r>
          </a:p>
          <a:p>
            <a:pPr lvl="1"/>
            <a:r>
              <a:rPr lang="hu-HU" noProof="0" dirty="0" smtClean="0"/>
              <a:t>Második szint</a:t>
            </a:r>
          </a:p>
          <a:p>
            <a:pPr lvl="2"/>
            <a:r>
              <a:rPr lang="hu-HU" noProof="0" dirty="0" smtClean="0"/>
              <a:t>Harmadik szint</a:t>
            </a:r>
          </a:p>
          <a:p>
            <a:pPr lvl="3"/>
            <a:r>
              <a:rPr lang="hu-HU" noProof="0" dirty="0" smtClean="0"/>
              <a:t>Negyedik szint</a:t>
            </a:r>
          </a:p>
          <a:p>
            <a:pPr lvl="4"/>
            <a:r>
              <a:rPr lang="hu-HU" noProof="0" dirty="0" smtClean="0"/>
              <a:t>Ötödik szint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F8BDCF0-0E76-40E2-BF95-EAF7FB90EA4D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331893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1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05829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2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73897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3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526523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4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916171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5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51049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6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287460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7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575820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8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68655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9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01652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10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29591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11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907529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12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30243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13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222503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14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36866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15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49760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17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71055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19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439135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21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7847562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23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226012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25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821436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27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6015396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29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2657459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DCF0-0E76-40E2-BF95-EAF7FB90EA4D}" type="slidenum">
              <a:rPr lang="hu-HU" altLang="hu-HU" smtClean="0"/>
              <a:pPr/>
              <a:t>30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12878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989013"/>
          </a:xfrm>
          <a:prstGeom prst="rect">
            <a:avLst/>
          </a:prstGeom>
          <a:gradFill rotWithShape="1">
            <a:gsLst>
              <a:gs pos="0">
                <a:srgbClr val="9FC9EB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hu-HU" altLang="hu-HU" smtClean="0"/>
          </a:p>
        </p:txBody>
      </p:sp>
      <p:pic>
        <p:nvPicPr>
          <p:cNvPr id="6" name="Picture 13" descr="szamok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9375" y="942975"/>
            <a:ext cx="6524625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924175"/>
            <a:ext cx="7772400" cy="1368425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652963"/>
            <a:ext cx="6400800" cy="98583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5C962-C538-431D-A1E6-1DD9B92B5C9F}" type="slidenum">
              <a:rPr lang="hu-HU" altLang="hu-HU"/>
              <a:pPr/>
              <a:t>‹#›</a:t>
            </a:fld>
            <a:endParaRPr lang="hu-HU" altLang="hu-HU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620689"/>
            <a:ext cx="3672408" cy="144896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ED4803-F520-4EA3-8C8A-C73D782296D3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A438E0-BFC9-4DFD-903E-2DD511011C5E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052513"/>
            <a:ext cx="4038600" cy="5073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052513"/>
            <a:ext cx="4038600" cy="5073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2A4BFD-9210-4F14-AA49-B9E5C3EACF4E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9C6F4C-A386-4BB6-894F-13CA6CFC2F50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0DC1A-E302-4D9A-92D8-6BF516B8CC24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0492ED-769B-47AD-ABBF-A1E2874BDB18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4DB370-F29E-4F80-B928-6ECCC71CE6E9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1C9BF7-3799-4950-9287-D602DE2D68AB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0CC3E4-1960-4AD6-BCFF-BF687154A89F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179388"/>
            <a:ext cx="2057400" cy="594677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79388"/>
            <a:ext cx="6019800" cy="594677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314CC-CE37-4CC6-85C8-5CDE5ACB2B91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989013"/>
          </a:xfrm>
          <a:prstGeom prst="rect">
            <a:avLst/>
          </a:prstGeom>
          <a:gradFill rotWithShape="1">
            <a:gsLst>
              <a:gs pos="0">
                <a:srgbClr val="9FC9EB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hu-HU" altLang="hu-HU" smtClean="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84438" y="179388"/>
            <a:ext cx="6202362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52513"/>
            <a:ext cx="8229600" cy="507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szinta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A3CD22F-D878-4459-B923-9B3A3C44C993}" type="slidenum">
              <a:rPr lang="hu-HU" altLang="hu-HU"/>
              <a:pPr/>
              <a:t>‹#›</a:t>
            </a:fld>
            <a:endParaRPr lang="hu-HU" altLang="hu-HU"/>
          </a:p>
        </p:txBody>
      </p:sp>
      <p:pic>
        <p:nvPicPr>
          <p:cNvPr id="1032" name="Picture 11" descr="szamo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19375" y="942975"/>
            <a:ext cx="6524625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2" descr="KSH_logo_HUN_P288C_O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8313" y="228600"/>
            <a:ext cx="1655762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Ildiko.Szucs@ksh.h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urostat/cros/content/essvip-admin-administrative-data-sources_en" TargetMode="External"/><Relationship Id="rId2" Type="http://schemas.openxmlformats.org/officeDocument/2006/relationships/hyperlink" Target="https://ec.europa.eu/eurostat/cros/content/essnet-quality-multisource-statistics_en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mailto:Ildiko.Szucs@ksh.h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899592" y="3212976"/>
            <a:ext cx="7559675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hu-HU" sz="3600" b="1" dirty="0">
                <a:solidFill>
                  <a:srgbClr val="002060"/>
                </a:solidFill>
                <a:latin typeface="Calibri" panose="020F0502020204030204" pitchFamily="34" charset="0"/>
              </a:rPr>
              <a:t>KOMUSO - </a:t>
            </a:r>
            <a:r>
              <a:rPr lang="en-GB" sz="36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ESSnet</a:t>
            </a:r>
            <a:r>
              <a:rPr lang="en-GB" sz="3600" b="1" dirty="0">
                <a:solidFill>
                  <a:srgbClr val="002060"/>
                </a:solidFill>
                <a:latin typeface="Calibri" panose="020F0502020204030204" pitchFamily="34" charset="0"/>
              </a:rPr>
              <a:t> on quality of multisource statistics</a:t>
            </a:r>
            <a:r>
              <a:rPr lang="en-GB" sz="3600" b="1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807263" cy="576064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546930" y="5230025"/>
            <a:ext cx="784149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Calibri" panose="020F0502020204030204" pitchFamily="34" charset="0"/>
              </a:rPr>
              <a:t>Ildikó Szűcs</a:t>
            </a:r>
          </a:p>
          <a:p>
            <a:r>
              <a:rPr lang="en-GB" dirty="0" smtClean="0">
                <a:latin typeface="Calibri" panose="020F0502020204030204" pitchFamily="34" charset="0"/>
              </a:rPr>
              <a:t>Hungarian Central Statistical Office</a:t>
            </a:r>
          </a:p>
          <a:p>
            <a:r>
              <a:rPr lang="en-GB" dirty="0" smtClean="0">
                <a:latin typeface="Calibri" panose="020F0502020204030204" pitchFamily="34" charset="0"/>
              </a:rPr>
              <a:t>Methodology Department</a:t>
            </a:r>
          </a:p>
          <a:p>
            <a:r>
              <a:rPr lang="en-GB" dirty="0" smtClean="0">
                <a:latin typeface="Calibri" panose="020F0502020204030204" pitchFamily="34" charset="0"/>
                <a:hlinkClick r:id="rId4"/>
              </a:rPr>
              <a:t>Ildiko.Szucs@ksh.hu</a:t>
            </a:r>
            <a:endParaRPr lang="en-GB" dirty="0" smtClean="0">
              <a:latin typeface="Calibri" panose="020F0502020204030204" pitchFamily="34" charset="0"/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Calibri" panose="020F0502020204030204" pitchFamily="34" charset="0"/>
              </a:rPr>
              <a:t>Topics</a:t>
            </a:r>
            <a:endParaRPr lang="en-GB" dirty="0"/>
          </a:p>
        </p:txBody>
      </p:sp>
      <p:sp>
        <p:nvSpPr>
          <p:cNvPr id="4" name="Lekerekített téglalap 3"/>
          <p:cNvSpPr/>
          <p:nvPr/>
        </p:nvSpPr>
        <p:spPr>
          <a:xfrm>
            <a:off x="827584" y="1628800"/>
            <a:ext cx="5976664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1. </a:t>
            </a:r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ESS</a:t>
            </a:r>
            <a:r>
              <a:rPr lang="hu-HU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GB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VIP Admin Project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5" name="Lekerekített téglalap 4"/>
          <p:cNvSpPr/>
          <p:nvPr/>
        </p:nvSpPr>
        <p:spPr>
          <a:xfrm>
            <a:off x="827584" y="3284984"/>
            <a:ext cx="5976664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2. </a:t>
            </a:r>
            <a:r>
              <a:rPr lang="en-GB" sz="24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ESSnet</a:t>
            </a:r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on Quality of multisource statistics</a:t>
            </a:r>
          </a:p>
          <a:p>
            <a:pPr lvl="0"/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Lekerekített téglalap 5"/>
          <p:cNvSpPr/>
          <p:nvPr/>
        </p:nvSpPr>
        <p:spPr>
          <a:xfrm>
            <a:off x="848900" y="4934953"/>
            <a:ext cx="5955348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3. </a:t>
            </a:r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Conclusions</a:t>
            </a:r>
            <a:endParaRPr lang="en-GB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4211960" y="2015262"/>
            <a:ext cx="4667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cs typeface="Kalinga" panose="020B0502040204020203" pitchFamily="34" charset="0"/>
                <a:sym typeface="Wingdings" panose="05000000000000000000" pitchFamily="2" charset="2"/>
              </a:rPr>
              <a:t>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0483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5736" y="283878"/>
            <a:ext cx="6202362" cy="684212"/>
          </a:xfrm>
        </p:spPr>
        <p:txBody>
          <a:bodyPr/>
          <a:lstStyle/>
          <a:p>
            <a:r>
              <a:rPr lang="en-GB" b="1" dirty="0">
                <a:latin typeface="Calibri" panose="020F0502020204030204" pitchFamily="34" charset="0"/>
              </a:rPr>
              <a:t>ESS.VIP ADMIN</a:t>
            </a:r>
          </a:p>
        </p:txBody>
      </p:sp>
      <p:grpSp>
        <p:nvGrpSpPr>
          <p:cNvPr id="5" name="Csoportba foglalás 4"/>
          <p:cNvGrpSpPr/>
          <p:nvPr/>
        </p:nvGrpSpPr>
        <p:grpSpPr>
          <a:xfrm>
            <a:off x="539552" y="1772816"/>
            <a:ext cx="8229600" cy="879840"/>
            <a:chOff x="0" y="24960"/>
            <a:chExt cx="8229600" cy="879840"/>
          </a:xfrm>
        </p:grpSpPr>
        <p:sp>
          <p:nvSpPr>
            <p:cNvPr id="15" name="Lekerekített téglalap 14"/>
            <p:cNvSpPr/>
            <p:nvPr/>
          </p:nvSpPr>
          <p:spPr>
            <a:xfrm>
              <a:off x="0" y="24960"/>
              <a:ext cx="8229600" cy="879840"/>
            </a:xfrm>
            <a:prstGeom prst="roundRect">
              <a:avLst/>
            </a:prstGeom>
            <a:solidFill>
              <a:srgbClr val="D905A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Lekerekített téglalap 4"/>
            <p:cNvSpPr/>
            <p:nvPr/>
          </p:nvSpPr>
          <p:spPr>
            <a:xfrm>
              <a:off x="42950" y="67910"/>
              <a:ext cx="8143700" cy="7939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kern="1200" noProof="0" dirty="0" smtClean="0">
                  <a:latin typeface="Calibri" panose="020F0502020204030204" pitchFamily="34" charset="0"/>
                </a:rPr>
                <a:t>Main objectives</a:t>
              </a:r>
              <a:endParaRPr lang="en-GB" sz="2400" kern="1200" noProof="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6" name="Csoportba foglalás 5"/>
          <p:cNvGrpSpPr/>
          <p:nvPr/>
        </p:nvGrpSpPr>
        <p:grpSpPr>
          <a:xfrm>
            <a:off x="496602" y="2652656"/>
            <a:ext cx="8229600" cy="1045867"/>
            <a:chOff x="0" y="904800"/>
            <a:chExt cx="8229600" cy="1045867"/>
          </a:xfrm>
        </p:grpSpPr>
        <p:sp>
          <p:nvSpPr>
            <p:cNvPr id="13" name="Téglalap 12"/>
            <p:cNvSpPr/>
            <p:nvPr/>
          </p:nvSpPr>
          <p:spPr>
            <a:xfrm>
              <a:off x="0" y="904800"/>
              <a:ext cx="8229600" cy="104586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Téglalap 13"/>
            <p:cNvSpPr/>
            <p:nvPr/>
          </p:nvSpPr>
          <p:spPr>
            <a:xfrm>
              <a:off x="0" y="904800"/>
              <a:ext cx="8229600" cy="10458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1290" tIns="27940" rIns="156464" bIns="27940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hu-HU" sz="2200" dirty="0" smtClean="0">
                  <a:latin typeface="Calibri" panose="020F0502020204030204" pitchFamily="34" charset="0"/>
                </a:rPr>
                <a:t>T</a:t>
              </a:r>
              <a:r>
                <a:rPr lang="hu-HU" sz="2200" kern="1200" noProof="0" dirty="0" smtClean="0">
                  <a:latin typeface="Calibri" panose="020F0502020204030204" pitchFamily="34" charset="0"/>
                </a:rPr>
                <a:t>o </a:t>
              </a:r>
              <a:r>
                <a:rPr lang="en-GB" sz="2200" kern="1200" noProof="0" dirty="0" smtClean="0">
                  <a:latin typeface="Calibri" panose="020F0502020204030204" pitchFamily="34" charset="0"/>
                </a:rPr>
                <a:t>improve the use of administrative data</a:t>
              </a:r>
              <a:r>
                <a:rPr lang="hu-HU" sz="2200" kern="1200" noProof="0" dirty="0" smtClean="0">
                  <a:latin typeface="Calibri" panose="020F0502020204030204" pitchFamily="34" charset="0"/>
                </a:rPr>
                <a:t> </a:t>
              </a:r>
              <a:r>
                <a:rPr lang="en-GB" sz="2200" kern="1200" dirty="0" smtClean="0">
                  <a:latin typeface="Calibri" panose="020F0502020204030204" pitchFamily="34" charset="0"/>
                </a:rPr>
                <a:t>sources</a:t>
              </a: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en-GB" sz="2200" kern="1200" dirty="0" smtClean="0">
                  <a:latin typeface="Calibri" panose="020F0502020204030204" pitchFamily="34" charset="0"/>
                </a:rPr>
                <a:t>To</a:t>
              </a:r>
              <a:r>
                <a:rPr lang="hu-HU" sz="2200" kern="1200" noProof="0" dirty="0" smtClean="0">
                  <a:latin typeface="Calibri" panose="020F0502020204030204" pitchFamily="34" charset="0"/>
                </a:rPr>
                <a:t> </a:t>
              </a:r>
              <a:r>
                <a:rPr lang="en-GB" sz="2200" kern="1200" noProof="0" dirty="0" smtClean="0">
                  <a:latin typeface="Calibri" panose="020F0502020204030204" pitchFamily="34" charset="0"/>
                </a:rPr>
                <a:t>support the quality assurance of the output produced using administrative sources</a:t>
              </a:r>
              <a:endParaRPr lang="en-GB" sz="2200" kern="1200" noProof="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7" name="Csoportba foglalás 6"/>
          <p:cNvGrpSpPr/>
          <p:nvPr/>
        </p:nvGrpSpPr>
        <p:grpSpPr>
          <a:xfrm>
            <a:off x="496602" y="3698523"/>
            <a:ext cx="8229600" cy="879840"/>
            <a:chOff x="0" y="1950667"/>
            <a:chExt cx="8229600" cy="879840"/>
          </a:xfrm>
        </p:grpSpPr>
        <p:sp>
          <p:nvSpPr>
            <p:cNvPr id="11" name="Lekerekített téglalap 10"/>
            <p:cNvSpPr/>
            <p:nvPr/>
          </p:nvSpPr>
          <p:spPr>
            <a:xfrm>
              <a:off x="0" y="1950667"/>
              <a:ext cx="8229600" cy="879840"/>
            </a:xfrm>
            <a:prstGeom prst="roundRect">
              <a:avLst/>
            </a:prstGeom>
            <a:solidFill>
              <a:srgbClr val="D905A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Lekerekített téglalap 8"/>
            <p:cNvSpPr/>
            <p:nvPr/>
          </p:nvSpPr>
          <p:spPr>
            <a:xfrm>
              <a:off x="42950" y="1993617"/>
              <a:ext cx="8143700" cy="7939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kern="1200" noProof="0" dirty="0" smtClean="0">
                  <a:latin typeface="Calibri" panose="020F0502020204030204" pitchFamily="34" charset="0"/>
                </a:rPr>
                <a:t>Timing</a:t>
              </a:r>
              <a:endParaRPr lang="en-GB" sz="2400" kern="1200" noProof="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8" name="Csoportba foglalás 7"/>
          <p:cNvGrpSpPr/>
          <p:nvPr/>
        </p:nvGrpSpPr>
        <p:grpSpPr>
          <a:xfrm>
            <a:off x="496602" y="4621313"/>
            <a:ext cx="8229600" cy="778320"/>
            <a:chOff x="0" y="2830507"/>
            <a:chExt cx="8229600" cy="778320"/>
          </a:xfrm>
        </p:grpSpPr>
        <p:sp>
          <p:nvSpPr>
            <p:cNvPr id="9" name="Téglalap 8"/>
            <p:cNvSpPr/>
            <p:nvPr/>
          </p:nvSpPr>
          <p:spPr>
            <a:xfrm>
              <a:off x="0" y="2830507"/>
              <a:ext cx="8229600" cy="77832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Téglalap 9"/>
            <p:cNvSpPr/>
            <p:nvPr/>
          </p:nvSpPr>
          <p:spPr>
            <a:xfrm>
              <a:off x="0" y="2830507"/>
              <a:ext cx="8229600" cy="7783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1290" tIns="27940" rIns="156464" bIns="27940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hu-HU" sz="2200" kern="1200" dirty="0" smtClean="0">
                  <a:latin typeface="Calibri" panose="020F0502020204030204" pitchFamily="34" charset="0"/>
                </a:rPr>
                <a:t>2015-2019</a:t>
              </a:r>
              <a:endParaRPr lang="en-GB" sz="2200" kern="12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420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5736" y="179388"/>
            <a:ext cx="6491064" cy="684212"/>
          </a:xfrm>
        </p:spPr>
        <p:txBody>
          <a:bodyPr/>
          <a:lstStyle/>
          <a:p>
            <a:r>
              <a:rPr lang="en-GB" b="1" dirty="0">
                <a:latin typeface="Calibri" panose="020F0502020204030204" pitchFamily="34" charset="0"/>
              </a:rPr>
              <a:t>Key fields of work</a:t>
            </a:r>
            <a:endParaRPr lang="en-GB" dirty="0"/>
          </a:p>
        </p:txBody>
      </p:sp>
      <p:grpSp>
        <p:nvGrpSpPr>
          <p:cNvPr id="5" name="Csoportba foglalás 4"/>
          <p:cNvGrpSpPr/>
          <p:nvPr/>
        </p:nvGrpSpPr>
        <p:grpSpPr>
          <a:xfrm>
            <a:off x="1882452" y="1489005"/>
            <a:ext cx="2030015" cy="1218009"/>
            <a:chOff x="916483" y="1984"/>
            <a:chExt cx="2030015" cy="1218009"/>
          </a:xfrm>
          <a:solidFill>
            <a:srgbClr val="FFCC99"/>
          </a:solidFill>
        </p:grpSpPr>
        <p:sp>
          <p:nvSpPr>
            <p:cNvPr id="6" name="Téglalap 5"/>
            <p:cNvSpPr/>
            <p:nvPr/>
          </p:nvSpPr>
          <p:spPr>
            <a:xfrm>
              <a:off x="916483" y="1984"/>
              <a:ext cx="2030015" cy="1218009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Téglalap 6"/>
            <p:cNvSpPr/>
            <p:nvPr/>
          </p:nvSpPr>
          <p:spPr>
            <a:xfrm>
              <a:off x="916483" y="1984"/>
              <a:ext cx="2030015" cy="1218009"/>
            </a:xfrm>
            <a:prstGeom prst="rect">
              <a:avLst/>
            </a:prstGeom>
            <a:solidFill>
              <a:srgbClr val="FFCCCC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Access to administrative data</a:t>
              </a:r>
              <a:endParaRPr lang="en-GB" sz="20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" name="Csoportba foglalás 7"/>
          <p:cNvGrpSpPr/>
          <p:nvPr/>
        </p:nvGrpSpPr>
        <p:grpSpPr>
          <a:xfrm>
            <a:off x="5508104" y="1489004"/>
            <a:ext cx="2030015" cy="1218009"/>
            <a:chOff x="3149500" y="1984"/>
            <a:chExt cx="2030015" cy="1218009"/>
          </a:xfrm>
          <a:solidFill>
            <a:srgbClr val="FFCCCC"/>
          </a:solidFill>
        </p:grpSpPr>
        <p:sp>
          <p:nvSpPr>
            <p:cNvPr id="9" name="Téglalap 8"/>
            <p:cNvSpPr/>
            <p:nvPr/>
          </p:nvSpPr>
          <p:spPr>
            <a:xfrm>
              <a:off x="3149500" y="1984"/>
              <a:ext cx="2030015" cy="1218009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Téglalap 9"/>
            <p:cNvSpPr/>
            <p:nvPr/>
          </p:nvSpPr>
          <p:spPr>
            <a:xfrm>
              <a:off x="3149500" y="1984"/>
              <a:ext cx="2030015" cy="121800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en-GB" sz="2000" b="1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Quality measurement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" name="Csoportba foglalás 10"/>
          <p:cNvGrpSpPr/>
          <p:nvPr/>
        </p:nvGrpSpPr>
        <p:grpSpPr>
          <a:xfrm>
            <a:off x="1880267" y="3212976"/>
            <a:ext cx="2030015" cy="1218009"/>
            <a:chOff x="916483" y="1422995"/>
            <a:chExt cx="2030015" cy="1218009"/>
          </a:xfrm>
          <a:solidFill>
            <a:srgbClr val="FFCCCC"/>
          </a:solidFill>
        </p:grpSpPr>
        <p:sp>
          <p:nvSpPr>
            <p:cNvPr id="12" name="Téglalap 11"/>
            <p:cNvSpPr/>
            <p:nvPr/>
          </p:nvSpPr>
          <p:spPr>
            <a:xfrm>
              <a:off x="916483" y="1422995"/>
              <a:ext cx="2030015" cy="1218009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Téglalap 12"/>
            <p:cNvSpPr/>
            <p:nvPr/>
          </p:nvSpPr>
          <p:spPr>
            <a:xfrm>
              <a:off x="916483" y="1422995"/>
              <a:ext cx="2030015" cy="121800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en-GB" sz="2000" b="1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Methodology for multiple data sources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Csoportba foglalás 13"/>
          <p:cNvGrpSpPr/>
          <p:nvPr/>
        </p:nvGrpSpPr>
        <p:grpSpPr>
          <a:xfrm>
            <a:off x="5508103" y="3225395"/>
            <a:ext cx="2030015" cy="1218009"/>
            <a:chOff x="3149500" y="1422995"/>
            <a:chExt cx="2030015" cy="1218009"/>
          </a:xfrm>
          <a:solidFill>
            <a:srgbClr val="FFCCCC"/>
          </a:solidFill>
        </p:grpSpPr>
        <p:sp>
          <p:nvSpPr>
            <p:cNvPr id="15" name="Téglalap 14"/>
            <p:cNvSpPr/>
            <p:nvPr/>
          </p:nvSpPr>
          <p:spPr>
            <a:xfrm>
              <a:off x="3149500" y="1422995"/>
              <a:ext cx="2030015" cy="1218009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Téglalap 15"/>
            <p:cNvSpPr/>
            <p:nvPr/>
          </p:nvSpPr>
          <p:spPr>
            <a:xfrm>
              <a:off x="3149500" y="1422995"/>
              <a:ext cx="2030015" cy="121800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en-GB" sz="2000" b="1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Frames for social statistics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Csoportba foglalás 16"/>
          <p:cNvGrpSpPr/>
          <p:nvPr/>
        </p:nvGrpSpPr>
        <p:grpSpPr>
          <a:xfrm>
            <a:off x="3779912" y="5068808"/>
            <a:ext cx="2030015" cy="1218009"/>
            <a:chOff x="2032992" y="2844006"/>
            <a:chExt cx="2030015" cy="1218009"/>
          </a:xfrm>
        </p:grpSpPr>
        <p:sp>
          <p:nvSpPr>
            <p:cNvPr id="18" name="Téglalap 17"/>
            <p:cNvSpPr/>
            <p:nvPr/>
          </p:nvSpPr>
          <p:spPr>
            <a:xfrm>
              <a:off x="2032992" y="2844006"/>
              <a:ext cx="2030015" cy="1218009"/>
            </a:xfrm>
            <a:prstGeom prst="rect">
              <a:avLst/>
            </a:prstGeom>
            <a:solidFill>
              <a:srgbClr val="FFCCC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Téglalap 18"/>
            <p:cNvSpPr/>
            <p:nvPr/>
          </p:nvSpPr>
          <p:spPr>
            <a:xfrm>
              <a:off x="2032992" y="2844006"/>
              <a:ext cx="2030015" cy="12180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en-GB" sz="2000" b="1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Eurostat as (in) direct user of administrative data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851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84438" y="179388"/>
            <a:ext cx="6202362" cy="817344"/>
          </a:xfrm>
        </p:spPr>
        <p:txBody>
          <a:bodyPr/>
          <a:lstStyle/>
          <a:p>
            <a:r>
              <a:rPr lang="en-GB" sz="2800" b="1" dirty="0" smtClean="0">
                <a:latin typeface="Calibri" panose="020F0502020204030204" pitchFamily="34" charset="0"/>
              </a:rPr>
              <a:t>Work packages and their implementation in the ESS.VIP ADMIN</a:t>
            </a:r>
            <a:endParaRPr lang="en-GB" sz="2800" dirty="0"/>
          </a:p>
        </p:txBody>
      </p:sp>
      <p:grpSp>
        <p:nvGrpSpPr>
          <p:cNvPr id="8" name="Csoportba foglalás 7"/>
          <p:cNvGrpSpPr/>
          <p:nvPr/>
        </p:nvGrpSpPr>
        <p:grpSpPr>
          <a:xfrm>
            <a:off x="491780" y="1928964"/>
            <a:ext cx="4062857" cy="711360"/>
            <a:chOff x="0" y="847036"/>
            <a:chExt cx="8229600" cy="711360"/>
          </a:xfrm>
        </p:grpSpPr>
        <p:sp>
          <p:nvSpPr>
            <p:cNvPr id="9" name="Lekerekített téglalap 8"/>
            <p:cNvSpPr/>
            <p:nvPr/>
          </p:nvSpPr>
          <p:spPr>
            <a:xfrm>
              <a:off x="0" y="847036"/>
              <a:ext cx="8229600" cy="71136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Lekerekített téglalap 4"/>
            <p:cNvSpPr/>
            <p:nvPr/>
          </p:nvSpPr>
          <p:spPr>
            <a:xfrm>
              <a:off x="34726" y="881762"/>
              <a:ext cx="8160148" cy="6419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u-HU" sz="16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2. </a:t>
              </a:r>
              <a:r>
                <a:rPr lang="en-GB" sz="16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Statistical methods</a:t>
              </a:r>
              <a:endParaRPr lang="en-GB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Csoportba foglalás 13"/>
          <p:cNvGrpSpPr/>
          <p:nvPr/>
        </p:nvGrpSpPr>
        <p:grpSpPr>
          <a:xfrm>
            <a:off x="4824675" y="3606589"/>
            <a:ext cx="4080074" cy="711360"/>
            <a:chOff x="0" y="26236"/>
            <a:chExt cx="8229600" cy="711360"/>
          </a:xfrm>
          <a:solidFill>
            <a:srgbClr val="FFFFCC"/>
          </a:solidFill>
        </p:grpSpPr>
        <p:sp>
          <p:nvSpPr>
            <p:cNvPr id="15" name="Lekerekített téglalap 14"/>
            <p:cNvSpPr/>
            <p:nvPr/>
          </p:nvSpPr>
          <p:spPr>
            <a:xfrm>
              <a:off x="0" y="26236"/>
              <a:ext cx="8229600" cy="7113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Lekerekített téglalap 4"/>
            <p:cNvSpPr/>
            <p:nvPr/>
          </p:nvSpPr>
          <p:spPr>
            <a:xfrm>
              <a:off x="34726" y="60962"/>
              <a:ext cx="8160148" cy="64190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Csoportba foglalás 16"/>
          <p:cNvGrpSpPr/>
          <p:nvPr/>
        </p:nvGrpSpPr>
        <p:grpSpPr>
          <a:xfrm>
            <a:off x="502270" y="2806238"/>
            <a:ext cx="4028870" cy="711360"/>
            <a:chOff x="0" y="1667836"/>
            <a:chExt cx="8404726" cy="711360"/>
          </a:xfrm>
        </p:grpSpPr>
        <p:sp>
          <p:nvSpPr>
            <p:cNvPr id="18" name="Lekerekített téglalap 17"/>
            <p:cNvSpPr/>
            <p:nvPr/>
          </p:nvSpPr>
          <p:spPr>
            <a:xfrm>
              <a:off x="0" y="1667836"/>
              <a:ext cx="8404726" cy="7113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Lekerekített téglalap 4"/>
            <p:cNvSpPr/>
            <p:nvPr/>
          </p:nvSpPr>
          <p:spPr>
            <a:xfrm>
              <a:off x="57393" y="1729645"/>
              <a:ext cx="8160149" cy="6419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u-HU" sz="16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3. </a:t>
              </a:r>
              <a:r>
                <a:rPr lang="en-GB" sz="16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Quality measures for statistics using administrative data</a:t>
              </a:r>
              <a:endParaRPr lang="en-GB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0" name="Csoportba foglalás 19"/>
          <p:cNvGrpSpPr/>
          <p:nvPr/>
        </p:nvGrpSpPr>
        <p:grpSpPr>
          <a:xfrm>
            <a:off x="502270" y="3597402"/>
            <a:ext cx="4043778" cy="711360"/>
            <a:chOff x="0" y="2488636"/>
            <a:chExt cx="8260052" cy="711360"/>
          </a:xfrm>
        </p:grpSpPr>
        <p:sp>
          <p:nvSpPr>
            <p:cNvPr id="21" name="Lekerekített téglalap 20"/>
            <p:cNvSpPr/>
            <p:nvPr/>
          </p:nvSpPr>
          <p:spPr>
            <a:xfrm>
              <a:off x="0" y="2488636"/>
              <a:ext cx="8229600" cy="7113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Lekerekített téglalap 4"/>
            <p:cNvSpPr/>
            <p:nvPr/>
          </p:nvSpPr>
          <p:spPr>
            <a:xfrm>
              <a:off x="99904" y="2523362"/>
              <a:ext cx="8160148" cy="6419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u-HU" sz="14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4. </a:t>
              </a:r>
              <a:r>
                <a:rPr lang="en-GB" sz="16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Eurostat as an (in)direct user of administrative data sources held or designed by the Commission</a:t>
              </a:r>
              <a:endParaRPr lang="en-GB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3" name="Csoportba foglalás 22"/>
          <p:cNvGrpSpPr/>
          <p:nvPr/>
        </p:nvGrpSpPr>
        <p:grpSpPr>
          <a:xfrm>
            <a:off x="504754" y="4416441"/>
            <a:ext cx="4009385" cy="711360"/>
            <a:chOff x="0" y="3312367"/>
            <a:chExt cx="8229600" cy="711360"/>
          </a:xfrm>
        </p:grpSpPr>
        <p:sp>
          <p:nvSpPr>
            <p:cNvPr id="24" name="Lekerekített téglalap 23"/>
            <p:cNvSpPr/>
            <p:nvPr/>
          </p:nvSpPr>
          <p:spPr>
            <a:xfrm>
              <a:off x="0" y="3312367"/>
              <a:ext cx="8229600" cy="7113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Lekerekített téglalap 4"/>
            <p:cNvSpPr/>
            <p:nvPr/>
          </p:nvSpPr>
          <p:spPr>
            <a:xfrm>
              <a:off x="34726" y="3347093"/>
              <a:ext cx="8160148" cy="6419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u-HU" sz="16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5. </a:t>
              </a:r>
              <a:r>
                <a:rPr lang="en-GB" sz="16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Frames for social statistics</a:t>
              </a:r>
              <a:endParaRPr lang="en-GB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6" name="Csoportba foglalás 25"/>
          <p:cNvGrpSpPr/>
          <p:nvPr/>
        </p:nvGrpSpPr>
        <p:grpSpPr>
          <a:xfrm>
            <a:off x="504067" y="5240994"/>
            <a:ext cx="4050716" cy="711360"/>
            <a:chOff x="0" y="4130236"/>
            <a:chExt cx="8229600" cy="711360"/>
          </a:xfrm>
        </p:grpSpPr>
        <p:sp>
          <p:nvSpPr>
            <p:cNvPr id="27" name="Lekerekített téglalap 26"/>
            <p:cNvSpPr/>
            <p:nvPr/>
          </p:nvSpPr>
          <p:spPr>
            <a:xfrm>
              <a:off x="0" y="4130236"/>
              <a:ext cx="8229600" cy="7113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Lekerekített téglalap 4"/>
            <p:cNvSpPr/>
            <p:nvPr/>
          </p:nvSpPr>
          <p:spPr>
            <a:xfrm>
              <a:off x="34726" y="4164962"/>
              <a:ext cx="8160148" cy="6419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u-HU" sz="14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6</a:t>
              </a:r>
              <a:r>
                <a:rPr lang="hu-HU" sz="16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. </a:t>
              </a:r>
              <a:r>
                <a:rPr lang="en-GB" sz="16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Pilot studies and applications</a:t>
              </a:r>
              <a:endParaRPr lang="en-GB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9" name="Csoportba foglalás 28"/>
          <p:cNvGrpSpPr/>
          <p:nvPr/>
        </p:nvGrpSpPr>
        <p:grpSpPr>
          <a:xfrm>
            <a:off x="515967" y="6060859"/>
            <a:ext cx="4010554" cy="711360"/>
            <a:chOff x="-22514" y="4939008"/>
            <a:chExt cx="8229600" cy="711360"/>
          </a:xfrm>
        </p:grpSpPr>
        <p:sp>
          <p:nvSpPr>
            <p:cNvPr id="30" name="Lekerekített téglalap 29"/>
            <p:cNvSpPr/>
            <p:nvPr/>
          </p:nvSpPr>
          <p:spPr>
            <a:xfrm>
              <a:off x="-22514" y="4939008"/>
              <a:ext cx="8229600" cy="7113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Lekerekített téglalap 4"/>
            <p:cNvSpPr/>
            <p:nvPr/>
          </p:nvSpPr>
          <p:spPr>
            <a:xfrm>
              <a:off x="34726" y="4985762"/>
              <a:ext cx="8160148" cy="6419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u-HU" sz="16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7. </a:t>
              </a:r>
              <a:r>
                <a:rPr lang="en-GB" sz="16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Methodological support to Member States </a:t>
              </a:r>
              <a:endParaRPr lang="en-GB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2" name="Csoportba foglalás 31"/>
          <p:cNvGrpSpPr/>
          <p:nvPr/>
        </p:nvGrpSpPr>
        <p:grpSpPr>
          <a:xfrm>
            <a:off x="4767663" y="1137545"/>
            <a:ext cx="4080074" cy="711360"/>
            <a:chOff x="0" y="26236"/>
            <a:chExt cx="8229600" cy="711360"/>
          </a:xfrm>
          <a:solidFill>
            <a:srgbClr val="FFFFCC"/>
          </a:solidFill>
        </p:grpSpPr>
        <p:sp>
          <p:nvSpPr>
            <p:cNvPr id="33" name="Lekerekített téglalap 32"/>
            <p:cNvSpPr/>
            <p:nvPr/>
          </p:nvSpPr>
          <p:spPr>
            <a:xfrm>
              <a:off x="0" y="26236"/>
              <a:ext cx="8229600" cy="7113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Lekerekített téglalap 4"/>
            <p:cNvSpPr/>
            <p:nvPr/>
          </p:nvSpPr>
          <p:spPr>
            <a:xfrm>
              <a:off x="34726" y="60962"/>
              <a:ext cx="8160148" cy="64190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5" name="Csoportba foglalás 34"/>
          <p:cNvGrpSpPr/>
          <p:nvPr/>
        </p:nvGrpSpPr>
        <p:grpSpPr>
          <a:xfrm>
            <a:off x="4767663" y="1928964"/>
            <a:ext cx="4080074" cy="711360"/>
            <a:chOff x="0" y="26236"/>
            <a:chExt cx="8229600" cy="711360"/>
          </a:xfrm>
          <a:solidFill>
            <a:srgbClr val="FFFFCC"/>
          </a:solidFill>
        </p:grpSpPr>
        <p:sp>
          <p:nvSpPr>
            <p:cNvPr id="36" name="Lekerekített téglalap 35"/>
            <p:cNvSpPr/>
            <p:nvPr/>
          </p:nvSpPr>
          <p:spPr>
            <a:xfrm>
              <a:off x="0" y="26236"/>
              <a:ext cx="8229600" cy="7113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Lekerekített téglalap 4"/>
            <p:cNvSpPr/>
            <p:nvPr/>
          </p:nvSpPr>
          <p:spPr>
            <a:xfrm>
              <a:off x="34726" y="60962"/>
              <a:ext cx="8160148" cy="64190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8" name="Csoportba foglalás 37"/>
          <p:cNvGrpSpPr/>
          <p:nvPr/>
        </p:nvGrpSpPr>
        <p:grpSpPr>
          <a:xfrm>
            <a:off x="4792968" y="2843622"/>
            <a:ext cx="4080074" cy="711360"/>
            <a:chOff x="0" y="26236"/>
            <a:chExt cx="8229600" cy="711360"/>
          </a:xfrm>
          <a:solidFill>
            <a:srgbClr val="FFFFCC"/>
          </a:solidFill>
        </p:grpSpPr>
        <p:sp>
          <p:nvSpPr>
            <p:cNvPr id="39" name="Lekerekített téglalap 38"/>
            <p:cNvSpPr/>
            <p:nvPr/>
          </p:nvSpPr>
          <p:spPr>
            <a:xfrm>
              <a:off x="0" y="26236"/>
              <a:ext cx="8229600" cy="711360"/>
            </a:xfrm>
            <a:prstGeom prst="roundRect">
              <a:avLst/>
            </a:prstGeom>
            <a:grpFill/>
            <a:ln>
              <a:solidFill>
                <a:srgbClr val="FFFFCC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Lekerekített téglalap 4"/>
            <p:cNvSpPr/>
            <p:nvPr/>
          </p:nvSpPr>
          <p:spPr>
            <a:xfrm>
              <a:off x="34726" y="60962"/>
              <a:ext cx="8160148" cy="641908"/>
            </a:xfrm>
            <a:prstGeom prst="rect">
              <a:avLst/>
            </a:prstGeom>
            <a:grpFill/>
            <a:ln>
              <a:solidFill>
                <a:srgbClr val="FFFFCC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1" name="Csoportba foglalás 40"/>
          <p:cNvGrpSpPr/>
          <p:nvPr/>
        </p:nvGrpSpPr>
        <p:grpSpPr>
          <a:xfrm>
            <a:off x="502270" y="1109925"/>
            <a:ext cx="4080074" cy="711360"/>
            <a:chOff x="0" y="26236"/>
            <a:chExt cx="8229600" cy="711360"/>
          </a:xfrm>
        </p:grpSpPr>
        <p:sp>
          <p:nvSpPr>
            <p:cNvPr id="42" name="Lekerekített téglalap 41"/>
            <p:cNvSpPr/>
            <p:nvPr/>
          </p:nvSpPr>
          <p:spPr>
            <a:xfrm>
              <a:off x="0" y="26236"/>
              <a:ext cx="8229600" cy="71136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Lekerekített téglalap 4"/>
            <p:cNvSpPr/>
            <p:nvPr/>
          </p:nvSpPr>
          <p:spPr>
            <a:xfrm>
              <a:off x="34726" y="60962"/>
              <a:ext cx="8160148" cy="6419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u-HU" sz="16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1. </a:t>
              </a:r>
              <a:r>
                <a:rPr lang="en-GB" sz="16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Access to and development of administrative data sources </a:t>
              </a:r>
              <a:endParaRPr lang="en-GB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4" name="Csoportba foglalás 43"/>
          <p:cNvGrpSpPr/>
          <p:nvPr/>
        </p:nvGrpSpPr>
        <p:grpSpPr>
          <a:xfrm>
            <a:off x="4824675" y="4451167"/>
            <a:ext cx="4080074" cy="711360"/>
            <a:chOff x="0" y="26236"/>
            <a:chExt cx="8229600" cy="711360"/>
          </a:xfrm>
          <a:solidFill>
            <a:srgbClr val="FFFFCC"/>
          </a:solidFill>
        </p:grpSpPr>
        <p:sp>
          <p:nvSpPr>
            <p:cNvPr id="45" name="Lekerekített téglalap 44"/>
            <p:cNvSpPr/>
            <p:nvPr/>
          </p:nvSpPr>
          <p:spPr>
            <a:xfrm>
              <a:off x="0" y="26236"/>
              <a:ext cx="8229600" cy="7113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Lekerekített téglalap 4"/>
            <p:cNvSpPr/>
            <p:nvPr/>
          </p:nvSpPr>
          <p:spPr>
            <a:xfrm>
              <a:off x="34726" y="60962"/>
              <a:ext cx="8160148" cy="64190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7" name="Csoportba foglalás 46"/>
          <p:cNvGrpSpPr/>
          <p:nvPr/>
        </p:nvGrpSpPr>
        <p:grpSpPr>
          <a:xfrm>
            <a:off x="4806195" y="5206007"/>
            <a:ext cx="4080074" cy="711360"/>
            <a:chOff x="0" y="26236"/>
            <a:chExt cx="8229600" cy="711360"/>
          </a:xfrm>
          <a:solidFill>
            <a:srgbClr val="FFFFCC"/>
          </a:solidFill>
        </p:grpSpPr>
        <p:sp>
          <p:nvSpPr>
            <p:cNvPr id="48" name="Lekerekített téglalap 47"/>
            <p:cNvSpPr/>
            <p:nvPr/>
          </p:nvSpPr>
          <p:spPr>
            <a:xfrm>
              <a:off x="0" y="26236"/>
              <a:ext cx="8229600" cy="7113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Lekerekített téglalap 4"/>
            <p:cNvSpPr/>
            <p:nvPr/>
          </p:nvSpPr>
          <p:spPr>
            <a:xfrm>
              <a:off x="34726" y="60962"/>
              <a:ext cx="8160148" cy="64190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0" name="Csoportba foglalás 49"/>
          <p:cNvGrpSpPr/>
          <p:nvPr/>
        </p:nvGrpSpPr>
        <p:grpSpPr>
          <a:xfrm>
            <a:off x="4822876" y="6060859"/>
            <a:ext cx="4080074" cy="711360"/>
            <a:chOff x="0" y="26236"/>
            <a:chExt cx="8229600" cy="711360"/>
          </a:xfrm>
          <a:solidFill>
            <a:srgbClr val="FFFFCC"/>
          </a:solidFill>
        </p:grpSpPr>
        <p:sp>
          <p:nvSpPr>
            <p:cNvPr id="51" name="Lekerekített téglalap 50"/>
            <p:cNvSpPr/>
            <p:nvPr/>
          </p:nvSpPr>
          <p:spPr>
            <a:xfrm>
              <a:off x="0" y="26236"/>
              <a:ext cx="8229600" cy="7113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Lekerekített téglalap 4"/>
            <p:cNvSpPr/>
            <p:nvPr/>
          </p:nvSpPr>
          <p:spPr>
            <a:xfrm>
              <a:off x="34726" y="60962"/>
              <a:ext cx="8160148" cy="64190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3" name="Téglalap 52"/>
          <p:cNvSpPr/>
          <p:nvPr/>
        </p:nvSpPr>
        <p:spPr>
          <a:xfrm>
            <a:off x="4840092" y="1200837"/>
            <a:ext cx="3754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latin typeface="Calibri" panose="020F0502020204030204" pitchFamily="34" charset="0"/>
                <a:cs typeface="+mn-cs"/>
              </a:rPr>
              <a:t>Contracts + Workshop + ESTAT internal + TF + Contracts</a:t>
            </a:r>
          </a:p>
        </p:txBody>
      </p:sp>
      <p:sp>
        <p:nvSpPr>
          <p:cNvPr id="54" name="Téglalap 53"/>
          <p:cNvSpPr/>
          <p:nvPr/>
        </p:nvSpPr>
        <p:spPr>
          <a:xfrm>
            <a:off x="4840092" y="2017477"/>
            <a:ext cx="38702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latin typeface="Calibri" panose="020F0502020204030204" pitchFamily="34" charset="0"/>
                <a:cs typeface="+mn-cs"/>
              </a:rPr>
              <a:t>Contracts </a:t>
            </a:r>
            <a:r>
              <a:rPr lang="en-GB" sz="1600" b="1" dirty="0" smtClean="0">
                <a:latin typeface="Calibri" panose="020F0502020204030204" pitchFamily="34" charset="0"/>
                <a:cs typeface="+mn-cs"/>
              </a:rPr>
              <a:t>+ </a:t>
            </a:r>
            <a:r>
              <a:rPr lang="en-GB" sz="1600" b="1" dirty="0" err="1">
                <a:latin typeface="Calibri" panose="020F0502020204030204" pitchFamily="34" charset="0"/>
                <a:cs typeface="+mn-cs"/>
              </a:rPr>
              <a:t>ESSnet</a:t>
            </a:r>
            <a:r>
              <a:rPr lang="en-GB" sz="1600" b="1" dirty="0">
                <a:latin typeface="Calibri" panose="020F0502020204030204" pitchFamily="34" charset="0"/>
                <a:cs typeface="+mn-cs"/>
              </a:rPr>
              <a:t> on statistical methods for administrative data</a:t>
            </a:r>
          </a:p>
        </p:txBody>
      </p:sp>
      <p:sp>
        <p:nvSpPr>
          <p:cNvPr id="55" name="Téglalap 54"/>
          <p:cNvSpPr/>
          <p:nvPr/>
        </p:nvSpPr>
        <p:spPr>
          <a:xfrm>
            <a:off x="4706242" y="3025821"/>
            <a:ext cx="37051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GB" sz="16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ESSnet</a:t>
            </a:r>
            <a:r>
              <a:rPr lang="hu-HU" sz="1600" b="1" dirty="0" smtClean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hu-HU" sz="16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on</a:t>
            </a:r>
            <a:r>
              <a:rPr lang="en-GB" sz="1600" b="1" dirty="0" smtClean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en-GB" sz="1600" b="1" dirty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Quality of Multisource Statistic</a:t>
            </a:r>
          </a:p>
        </p:txBody>
      </p:sp>
      <p:sp>
        <p:nvSpPr>
          <p:cNvPr id="56" name="Téglalap 55"/>
          <p:cNvSpPr/>
          <p:nvPr/>
        </p:nvSpPr>
        <p:spPr>
          <a:xfrm>
            <a:off x="4975616" y="3754037"/>
            <a:ext cx="34837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GB" sz="1600" b="1" dirty="0">
                <a:latin typeface="Calibri" panose="020F0502020204030204" pitchFamily="34" charset="0"/>
                <a:cs typeface="+mn-cs"/>
              </a:rPr>
              <a:t>ESTAT Internal + TF + contracts + grants</a:t>
            </a:r>
          </a:p>
        </p:txBody>
      </p:sp>
      <p:sp>
        <p:nvSpPr>
          <p:cNvPr id="57" name="Téglalap 56"/>
          <p:cNvSpPr/>
          <p:nvPr/>
        </p:nvSpPr>
        <p:spPr>
          <a:xfrm>
            <a:off x="4864516" y="4516196"/>
            <a:ext cx="3966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latin typeface="Calibri" panose="020F0502020204030204" pitchFamily="34" charset="0"/>
                <a:cs typeface="+mn-cs"/>
              </a:rPr>
              <a:t>ESTAT internal + TF + Contracts + </a:t>
            </a:r>
            <a:r>
              <a:rPr lang="en-GB" sz="16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ESSnet</a:t>
            </a:r>
            <a:r>
              <a:rPr lang="hu-HU" sz="1600" b="1" dirty="0" smtClean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hu-HU" sz="16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on</a:t>
            </a:r>
            <a:r>
              <a:rPr lang="en-GB" sz="1600" b="1" dirty="0" smtClean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en-GB" sz="1600" b="1" dirty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Quality of Multisource Statistics</a:t>
            </a:r>
          </a:p>
        </p:txBody>
      </p:sp>
      <p:sp>
        <p:nvSpPr>
          <p:cNvPr id="58" name="Téglalap 57"/>
          <p:cNvSpPr/>
          <p:nvPr/>
        </p:nvSpPr>
        <p:spPr>
          <a:xfrm>
            <a:off x="4893612" y="5345106"/>
            <a:ext cx="1727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>
                <a:latin typeface="Calibri" panose="020F0502020204030204" pitchFamily="34" charset="0"/>
                <a:cs typeface="+mn-cs"/>
              </a:rPr>
              <a:t>Grants + contracts</a:t>
            </a:r>
          </a:p>
        </p:txBody>
      </p:sp>
      <p:sp>
        <p:nvSpPr>
          <p:cNvPr id="59" name="Téglalap 58"/>
          <p:cNvSpPr/>
          <p:nvPr/>
        </p:nvSpPr>
        <p:spPr>
          <a:xfrm>
            <a:off x="4936554" y="6231873"/>
            <a:ext cx="38939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Centre of excellence on administrative data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269186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>
                <a:latin typeface="Calibri" panose="020F0502020204030204" pitchFamily="34" charset="0"/>
              </a:rPr>
              <a:t>Topics</a:t>
            </a:r>
            <a:endParaRPr lang="en-GB" dirty="0"/>
          </a:p>
        </p:txBody>
      </p:sp>
      <p:sp>
        <p:nvSpPr>
          <p:cNvPr id="4" name="Lekerekített téglalap 3"/>
          <p:cNvSpPr/>
          <p:nvPr/>
        </p:nvSpPr>
        <p:spPr>
          <a:xfrm>
            <a:off x="827584" y="1628800"/>
            <a:ext cx="5976664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1. </a:t>
            </a:r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ESS</a:t>
            </a:r>
            <a:r>
              <a:rPr lang="hu-HU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GB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VIP Admin Project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5" name="Lekerekített téglalap 4"/>
          <p:cNvSpPr/>
          <p:nvPr/>
        </p:nvSpPr>
        <p:spPr>
          <a:xfrm>
            <a:off x="827584" y="3284984"/>
            <a:ext cx="5976664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2. </a:t>
            </a:r>
            <a:r>
              <a:rPr lang="en-GB" sz="24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ESSnet</a:t>
            </a:r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on Quality of multisource statistics</a:t>
            </a:r>
          </a:p>
          <a:p>
            <a:pPr lvl="0"/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Lekerekített téglalap 5"/>
          <p:cNvSpPr/>
          <p:nvPr/>
        </p:nvSpPr>
        <p:spPr>
          <a:xfrm>
            <a:off x="848900" y="4934953"/>
            <a:ext cx="5955348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3. </a:t>
            </a:r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Conclusions</a:t>
            </a:r>
            <a:endParaRPr lang="en-GB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4211960" y="2015262"/>
            <a:ext cx="4667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cs typeface="Kalinga" panose="020B0502040204020203" pitchFamily="34" charset="0"/>
                <a:sym typeface="Wingdings" panose="05000000000000000000" pitchFamily="2" charset="2"/>
              </a:rPr>
              <a:t></a:t>
            </a:r>
            <a:endParaRPr lang="en-US" sz="2800" dirty="0"/>
          </a:p>
        </p:txBody>
      </p:sp>
      <p:sp>
        <p:nvSpPr>
          <p:cNvPr id="8" name="Téglalap 7"/>
          <p:cNvSpPr/>
          <p:nvPr/>
        </p:nvSpPr>
        <p:spPr>
          <a:xfrm>
            <a:off x="6516216" y="3573016"/>
            <a:ext cx="4667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cs typeface="Kalinga" panose="020B0502040204020203" pitchFamily="34" charset="0"/>
                <a:sym typeface="Wingdings" panose="05000000000000000000" pitchFamily="2" charset="2"/>
              </a:rPr>
              <a:t>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764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491064" cy="864096"/>
          </a:xfrm>
        </p:spPr>
        <p:txBody>
          <a:bodyPr/>
          <a:lstStyle/>
          <a:p>
            <a:r>
              <a:rPr lang="en-GB" sz="3000" b="1" dirty="0" err="1">
                <a:latin typeface="Calibri" panose="020F0502020204030204" pitchFamily="34" charset="0"/>
              </a:rPr>
              <a:t>ESSnet</a:t>
            </a:r>
            <a:r>
              <a:rPr lang="en-GB" sz="3000" b="1" dirty="0">
                <a:latin typeface="Calibri" panose="020F0502020204030204" pitchFamily="34" charset="0"/>
              </a:rPr>
              <a:t> on quality of multisource statistics</a:t>
            </a:r>
            <a:r>
              <a:rPr lang="hu-HU" sz="3000" b="1" dirty="0">
                <a:latin typeface="Calibri" panose="020F0502020204030204" pitchFamily="34" charset="0"/>
              </a:rPr>
              <a:t> - KOMUSO</a:t>
            </a:r>
            <a:endParaRPr lang="en-GB" sz="3000" dirty="0"/>
          </a:p>
        </p:txBody>
      </p:sp>
      <p:grpSp>
        <p:nvGrpSpPr>
          <p:cNvPr id="4" name="Csoportba foglalás 3"/>
          <p:cNvGrpSpPr/>
          <p:nvPr/>
        </p:nvGrpSpPr>
        <p:grpSpPr>
          <a:xfrm>
            <a:off x="683568" y="1628800"/>
            <a:ext cx="7704856" cy="1029600"/>
            <a:chOff x="0" y="4"/>
            <a:chExt cx="7704856" cy="1029600"/>
          </a:xfrm>
        </p:grpSpPr>
        <p:sp>
          <p:nvSpPr>
            <p:cNvPr id="5" name="Lekerekített téglalap 4"/>
            <p:cNvSpPr/>
            <p:nvPr/>
          </p:nvSpPr>
          <p:spPr>
            <a:xfrm>
              <a:off x="0" y="4"/>
              <a:ext cx="7704856" cy="10296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Lekerekített téglalap 4"/>
            <p:cNvSpPr/>
            <p:nvPr/>
          </p:nvSpPr>
          <p:spPr>
            <a:xfrm>
              <a:off x="50261" y="50265"/>
              <a:ext cx="7604334" cy="9290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u-HU" sz="20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3. </a:t>
              </a:r>
              <a:r>
                <a:rPr lang="en-GB" sz="20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Quality measures for statistics using administrative data</a:t>
              </a:r>
              <a:endParaRPr lang="en-GB" sz="2000" kern="1200" dirty="0"/>
            </a:p>
          </p:txBody>
        </p:sp>
      </p:grpSp>
      <p:sp>
        <p:nvSpPr>
          <p:cNvPr id="7" name="Téglalap 6"/>
          <p:cNvSpPr/>
          <p:nvPr/>
        </p:nvSpPr>
        <p:spPr>
          <a:xfrm>
            <a:off x="1187623" y="2852936"/>
            <a:ext cx="71505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latin typeface="Calibri" panose="020F0502020204030204" pitchFamily="34" charset="0"/>
              </a:rPr>
              <a:t>3.1 Checklists for evaluating the quality of input data</a:t>
            </a:r>
          </a:p>
          <a:p>
            <a:pPr lvl="0"/>
            <a:r>
              <a:rPr lang="en-GB" dirty="0">
                <a:latin typeface="Calibri" panose="020F0502020204030204" pitchFamily="34" charset="0"/>
              </a:rPr>
              <a:t>3.2 Framework for the quality evaluation of statistical output based on multiple sources</a:t>
            </a:r>
          </a:p>
          <a:p>
            <a:pPr lvl="0"/>
            <a:r>
              <a:rPr lang="en-GB" dirty="0">
                <a:latin typeface="Calibri" panose="020F0502020204030204" pitchFamily="34" charset="0"/>
              </a:rPr>
              <a:t>3.3 Dissemination and implementation</a:t>
            </a:r>
          </a:p>
        </p:txBody>
      </p:sp>
      <p:grpSp>
        <p:nvGrpSpPr>
          <p:cNvPr id="8" name="Csoportba foglalás 7"/>
          <p:cNvGrpSpPr/>
          <p:nvPr/>
        </p:nvGrpSpPr>
        <p:grpSpPr>
          <a:xfrm>
            <a:off x="683568" y="4247801"/>
            <a:ext cx="7704856" cy="1029600"/>
            <a:chOff x="0" y="2232244"/>
            <a:chExt cx="7704856" cy="1029600"/>
          </a:xfrm>
        </p:grpSpPr>
        <p:sp>
          <p:nvSpPr>
            <p:cNvPr id="9" name="Lekerekített téglalap 8"/>
            <p:cNvSpPr/>
            <p:nvPr/>
          </p:nvSpPr>
          <p:spPr>
            <a:xfrm>
              <a:off x="0" y="2232244"/>
              <a:ext cx="7704856" cy="10296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Lekerekített téglalap 4"/>
            <p:cNvSpPr/>
            <p:nvPr/>
          </p:nvSpPr>
          <p:spPr>
            <a:xfrm>
              <a:off x="50261" y="2282505"/>
              <a:ext cx="7604334" cy="9290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u-HU" sz="20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5. </a:t>
              </a:r>
              <a:r>
                <a:rPr lang="en-GB" sz="2000" b="1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Frames for social statistics</a:t>
              </a:r>
              <a:endParaRPr lang="en-GB" sz="20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1" name="Téglalap 10"/>
          <p:cNvSpPr/>
          <p:nvPr/>
        </p:nvSpPr>
        <p:spPr>
          <a:xfrm>
            <a:off x="1221514" y="5471937"/>
            <a:ext cx="71166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latin typeface="Calibri" panose="020F0502020204030204" pitchFamily="34" charset="0"/>
              </a:rPr>
              <a:t>5.2 Methodology for the assessment of the quality of frames for social statistics</a:t>
            </a:r>
          </a:p>
        </p:txBody>
      </p:sp>
    </p:spTree>
    <p:extLst>
      <p:ext uri="{BB962C8B-B14F-4D97-AF65-F5344CB8AC3E}">
        <p14:creationId xmlns:p14="http://schemas.microsoft.com/office/powerpoint/2010/main" val="199649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5736" y="260648"/>
            <a:ext cx="6202362" cy="1017364"/>
          </a:xfrm>
        </p:spPr>
        <p:txBody>
          <a:bodyPr/>
          <a:lstStyle/>
          <a:p>
            <a:r>
              <a:rPr lang="en-GB" b="1" dirty="0" err="1">
                <a:latin typeface="Calibri" panose="020F0502020204030204" pitchFamily="34" charset="0"/>
              </a:rPr>
              <a:t>ESSnet</a:t>
            </a:r>
            <a:r>
              <a:rPr lang="en-GB" b="1" dirty="0">
                <a:latin typeface="Calibri" panose="020F0502020204030204" pitchFamily="34" charset="0"/>
              </a:rPr>
              <a:t> on quality of multisource statistics</a:t>
            </a:r>
            <a:r>
              <a:rPr lang="hu-HU" b="1" dirty="0">
                <a:latin typeface="Calibri" panose="020F0502020204030204" pitchFamily="34" charset="0"/>
              </a:rPr>
              <a:t> - KOMUSO</a:t>
            </a:r>
            <a:endParaRPr lang="en-GB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644426370"/>
              </p:ext>
            </p:extLst>
          </p:nvPr>
        </p:nvGraphicFramePr>
        <p:xfrm>
          <a:off x="1043608" y="1628800"/>
          <a:ext cx="676875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0124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46449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Calibri" panose="020F0502020204030204" pitchFamily="34" charset="0"/>
              </a:rPr>
              <a:t>Evaluating the quality of input data (WP1)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Calibri" panose="020F0502020204030204" pitchFamily="34" charset="0"/>
              </a:rPr>
              <a:t>Methodology </a:t>
            </a:r>
            <a:r>
              <a:rPr lang="en-US" dirty="0">
                <a:latin typeface="Calibri" panose="020F0502020204030204" pitchFamily="34" charset="0"/>
              </a:rPr>
              <a:t>for the assessment of the quality of frames for social </a:t>
            </a:r>
            <a:r>
              <a:rPr lang="en-US" dirty="0" smtClean="0">
                <a:latin typeface="Calibri" panose="020F0502020204030204" pitchFamily="34" charset="0"/>
              </a:rPr>
              <a:t>statistics (WP2)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Calibri" panose="020F0502020204030204" pitchFamily="34" charset="0"/>
              </a:rPr>
              <a:t>Framework for the quality evaluation of statistical output based on multiple sources (WP3)</a:t>
            </a:r>
            <a:endParaRPr lang="hu-HU" dirty="0" smtClean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dirty="0" smtClean="0">
                <a:latin typeface="Calibri" panose="020F0502020204030204" pitchFamily="34" charset="0"/>
              </a:rPr>
              <a:t>Communication (Wp4)</a:t>
            </a:r>
          </a:p>
          <a:p>
            <a:pPr>
              <a:lnSpc>
                <a:spcPct val="150000"/>
              </a:lnSpc>
            </a:pPr>
            <a:r>
              <a:rPr lang="hu-HU" dirty="0" smtClean="0">
                <a:latin typeface="Calibri" panose="020F0502020204030204" pitchFamily="34" charset="0"/>
              </a:rPr>
              <a:t>Project management (WP5)</a:t>
            </a:r>
            <a:endParaRPr lang="en-US" dirty="0" smtClean="0">
              <a:latin typeface="Calibri" panose="020F0502020204030204" pitchFamily="34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267744" y="260648"/>
            <a:ext cx="6202362" cy="684212"/>
          </a:xfrm>
        </p:spPr>
        <p:txBody>
          <a:bodyPr/>
          <a:lstStyle/>
          <a:p>
            <a:r>
              <a:rPr lang="en-GB" sz="3000" b="1" dirty="0" smtClean="0">
                <a:latin typeface="Calibri" panose="020F0502020204030204" pitchFamily="34" charset="0"/>
              </a:rPr>
              <a:t>SGA1 of the </a:t>
            </a:r>
            <a:r>
              <a:rPr lang="en-GB" sz="3000" b="1" dirty="0" err="1" smtClean="0">
                <a:latin typeface="Calibri" panose="020F0502020204030204" pitchFamily="34" charset="0"/>
              </a:rPr>
              <a:t>ESSnet</a:t>
            </a:r>
            <a:r>
              <a:rPr lang="en-GB" sz="3000" b="1" dirty="0" smtClean="0">
                <a:latin typeface="Calibri" panose="020F0502020204030204" pitchFamily="34" charset="0"/>
              </a:rPr>
              <a:t> KOMUSO</a:t>
            </a:r>
            <a:endParaRPr lang="en-GB" sz="3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68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67744" y="179388"/>
            <a:ext cx="6552728" cy="6842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latin typeface="Calibri" panose="020F0502020204030204" pitchFamily="34" charset="0"/>
              </a:rPr>
              <a:t>WP1</a:t>
            </a:r>
            <a:r>
              <a:rPr lang="hu-HU" sz="2800" b="1" dirty="0" smtClean="0">
                <a:latin typeface="Calibri" panose="020F0502020204030204" pitchFamily="34" charset="0"/>
              </a:rPr>
              <a:t>: </a:t>
            </a:r>
            <a:r>
              <a:rPr lang="en-US" sz="2800" b="1" dirty="0" smtClean="0">
                <a:latin typeface="Calibri" panose="020F0502020204030204" pitchFamily="34" charset="0"/>
              </a:rPr>
              <a:t>Evaluating </a:t>
            </a:r>
            <a:r>
              <a:rPr lang="en-US" sz="2800" b="1" dirty="0">
                <a:latin typeface="Calibri" panose="020F0502020204030204" pitchFamily="34" charset="0"/>
              </a:rPr>
              <a:t>the quality of input </a:t>
            </a:r>
            <a:r>
              <a:rPr lang="en-US" sz="2800" b="1" dirty="0" smtClean="0">
                <a:latin typeface="Calibri" panose="020F0502020204030204" pitchFamily="34" charset="0"/>
              </a:rPr>
              <a:t>data</a:t>
            </a:r>
            <a:endParaRPr lang="en-US" sz="2800" b="1" dirty="0">
              <a:latin typeface="Calibri" panose="020F050202020403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3"/>
          </a:xfrm>
        </p:spPr>
        <p:txBody>
          <a:bodyPr/>
          <a:lstStyle/>
          <a:p>
            <a:pPr marL="0" indent="0">
              <a:buNone/>
            </a:pPr>
            <a:endParaRPr lang="hu-HU" b="1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hu-HU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hu-HU" b="1" dirty="0" smtClean="0">
              <a:latin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b="1" u="sng" dirty="0" smtClean="0">
                <a:latin typeface="Calibri" panose="020F0502020204030204" pitchFamily="34" charset="0"/>
              </a:rPr>
              <a:t>Subtasks:</a:t>
            </a:r>
            <a:endParaRPr lang="hu-HU" b="1" u="sng" dirty="0" smtClean="0"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dirty="0" smtClean="0">
                <a:latin typeface="Calibri" panose="020F0502020204030204" pitchFamily="34" charset="0"/>
              </a:rPr>
              <a:t>Critical review and testing of existing methodology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dirty="0" smtClean="0">
                <a:latin typeface="Calibri" panose="020F0502020204030204" pitchFamily="34" charset="0"/>
              </a:rPr>
              <a:t>Commented repository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dirty="0" smtClean="0">
                <a:latin typeface="Calibri" panose="020F0502020204030204" pitchFamily="34" charset="0"/>
              </a:rPr>
              <a:t>Consolidated version of checklist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dirty="0" smtClean="0">
                <a:latin typeface="Calibri" panose="020F0502020204030204" pitchFamily="34" charset="0"/>
              </a:rPr>
              <a:t>Identification of possible gaps</a:t>
            </a:r>
          </a:p>
          <a:p>
            <a:pPr marL="0" indent="0">
              <a:buNone/>
            </a:pPr>
            <a:endParaRPr lang="hu-HU" sz="1200" b="1" dirty="0" smtClean="0"/>
          </a:p>
          <a:p>
            <a:endParaRPr lang="hu-HU" sz="1200" b="1" dirty="0"/>
          </a:p>
          <a:p>
            <a:endParaRPr lang="en-GB" sz="1200" dirty="0"/>
          </a:p>
        </p:txBody>
      </p:sp>
      <p:sp>
        <p:nvSpPr>
          <p:cNvPr id="4" name="Lekerekített téglalap 3"/>
          <p:cNvSpPr/>
          <p:nvPr/>
        </p:nvSpPr>
        <p:spPr>
          <a:xfrm>
            <a:off x="539552" y="980728"/>
            <a:ext cx="799288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Objective</a:t>
            </a:r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:</a:t>
            </a:r>
            <a:endParaRPr lang="hu-HU" sz="24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/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Create</a:t>
            </a:r>
            <a:r>
              <a:rPr lang="hu-HU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checklists for </a:t>
            </a:r>
            <a:r>
              <a:rPr lang="en-GB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evaluating the quality of input </a:t>
            </a:r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data</a:t>
            </a:r>
            <a:endParaRPr lang="en-GB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99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dirty="0" smtClean="0">
                <a:latin typeface="Calibri" panose="020F0502020204030204" pitchFamily="34" charset="0"/>
              </a:rPr>
              <a:t>Creation of the checklist</a:t>
            </a:r>
            <a:endParaRPr lang="en-GB" sz="3000" b="1" dirty="0">
              <a:latin typeface="Calibri" panose="020F0502020204030204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8607" y="1628800"/>
            <a:ext cx="8219256" cy="424847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2200" dirty="0" smtClean="0">
                <a:latin typeface="Calibri" panose="020F0502020204030204" pitchFamily="34" charset="0"/>
              </a:rPr>
              <a:t>A gross list was created with more than 500 indicators</a:t>
            </a:r>
          </a:p>
          <a:p>
            <a:pPr>
              <a:lnSpc>
                <a:spcPct val="150000"/>
              </a:lnSpc>
            </a:pPr>
            <a:r>
              <a:rPr lang="en-GB" sz="2200" dirty="0" smtClean="0">
                <a:latin typeface="Calibri" panose="020F0502020204030204" pitchFamily="34" charset="0"/>
              </a:rPr>
              <a:t>Participants of WP1 selected indicators for testing</a:t>
            </a:r>
          </a:p>
          <a:p>
            <a:pPr>
              <a:lnSpc>
                <a:spcPct val="150000"/>
              </a:lnSpc>
            </a:pPr>
            <a:r>
              <a:rPr lang="en-GB" sz="2200" dirty="0" smtClean="0">
                <a:latin typeface="Calibri" panose="020F0502020204030204" pitchFamily="34" charset="0"/>
              </a:rPr>
              <a:t>Six </a:t>
            </a:r>
            <a:r>
              <a:rPr lang="en-GB" sz="2200" dirty="0" smtClean="0">
                <a:latin typeface="Calibri" panose="020F0502020204030204" pitchFamily="34" charset="0"/>
              </a:rPr>
              <a:t>dimensions are used (similarly to the </a:t>
            </a:r>
            <a:r>
              <a:rPr lang="en-GB" sz="2200" dirty="0" err="1" smtClean="0">
                <a:latin typeface="Calibri" panose="020F0502020204030204" pitchFamily="34" charset="0"/>
              </a:rPr>
              <a:t>ESSnet</a:t>
            </a:r>
            <a:r>
              <a:rPr lang="en-GB" sz="2200" dirty="0" smtClean="0">
                <a:latin typeface="Calibri" panose="020F0502020204030204" pitchFamily="34" charset="0"/>
              </a:rPr>
              <a:t> Admin project)</a:t>
            </a:r>
          </a:p>
          <a:p>
            <a:pPr>
              <a:lnSpc>
                <a:spcPct val="150000"/>
              </a:lnSpc>
            </a:pPr>
            <a:r>
              <a:rPr lang="en-GB" sz="2200" dirty="0" smtClean="0">
                <a:latin typeface="Calibri" panose="020F0502020204030204" pitchFamily="34" charset="0"/>
              </a:rPr>
              <a:t>16 </a:t>
            </a:r>
            <a:r>
              <a:rPr lang="en-GB" sz="2200" dirty="0" smtClean="0">
                <a:latin typeface="Calibri" panose="020F0502020204030204" pitchFamily="34" charset="0"/>
              </a:rPr>
              <a:t>quantitative indicators</a:t>
            </a:r>
          </a:p>
          <a:p>
            <a:pPr>
              <a:lnSpc>
                <a:spcPct val="150000"/>
              </a:lnSpc>
            </a:pPr>
            <a:r>
              <a:rPr lang="en-GB" sz="2200" dirty="0" smtClean="0">
                <a:latin typeface="Calibri" panose="020F0502020204030204" pitchFamily="34" charset="0"/>
              </a:rPr>
              <a:t>Tests were carried out by 3 countries</a:t>
            </a:r>
            <a:endParaRPr lang="hu-HU" sz="2200" dirty="0" smtClean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200" dirty="0" smtClean="0">
                <a:latin typeface="Calibri" panose="020F0502020204030204" pitchFamily="34" charset="0"/>
              </a:rPr>
              <a:t>Report of WP1 was prepared and it is under approval</a:t>
            </a:r>
          </a:p>
          <a:p>
            <a:endParaRPr lang="en-US" sz="1200" dirty="0"/>
          </a:p>
          <a:p>
            <a:endParaRPr lang="da-DK" dirty="0"/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1199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67744" y="116632"/>
            <a:ext cx="6552728" cy="1008112"/>
          </a:xfrm>
        </p:spPr>
        <p:txBody>
          <a:bodyPr/>
          <a:lstStyle/>
          <a:p>
            <a:r>
              <a:rPr lang="en-US" sz="2800" b="1" dirty="0" smtClean="0">
                <a:latin typeface="Calibri" panose="020F0502020204030204" pitchFamily="34" charset="0"/>
              </a:rPr>
              <a:t>WP</a:t>
            </a:r>
            <a:r>
              <a:rPr lang="hu-HU" sz="2800" b="1" dirty="0" smtClean="0">
                <a:latin typeface="Calibri" panose="020F0502020204030204" pitchFamily="34" charset="0"/>
              </a:rPr>
              <a:t>2: </a:t>
            </a:r>
            <a:r>
              <a:rPr lang="en-US" sz="2800" b="1" dirty="0">
                <a:latin typeface="Calibri" panose="020F0502020204030204" pitchFamily="34" charset="0"/>
              </a:rPr>
              <a:t>Methodology for the assessment of the quality of frames for social </a:t>
            </a:r>
            <a:r>
              <a:rPr lang="en-US" sz="2800" b="1" dirty="0" smtClean="0">
                <a:latin typeface="Calibri" panose="020F0502020204030204" pitchFamily="34" charset="0"/>
              </a:rPr>
              <a:t>statistics</a:t>
            </a:r>
            <a:endParaRPr lang="en-US" sz="2800" b="1" dirty="0">
              <a:latin typeface="Calibri" panose="020F050202020403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/>
          <a:lstStyle/>
          <a:p>
            <a:pPr marL="0" indent="0">
              <a:buNone/>
            </a:pPr>
            <a:endParaRPr lang="hu-HU" b="1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hu-HU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hu-HU" b="1" dirty="0" smtClean="0">
              <a:latin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b="1" u="sng" dirty="0" smtClean="0">
                <a:latin typeface="Calibri" panose="020F0502020204030204" pitchFamily="34" charset="0"/>
              </a:rPr>
              <a:t>Subtasks:</a:t>
            </a:r>
            <a:endParaRPr lang="hu-HU" b="1" u="sng" dirty="0" smtClean="0"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Calibri" panose="020F0502020204030204" pitchFamily="34" charset="0"/>
              </a:rPr>
              <a:t>Literature </a:t>
            </a:r>
            <a:r>
              <a:rPr lang="en-US" dirty="0">
                <a:latin typeface="Calibri" panose="020F0502020204030204" pitchFamily="34" charset="0"/>
              </a:rPr>
              <a:t>review</a:t>
            </a:r>
            <a:endParaRPr lang="hu-HU" dirty="0"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Comparative </a:t>
            </a:r>
            <a:r>
              <a:rPr lang="en-US" dirty="0" smtClean="0">
                <a:latin typeface="Calibri" panose="020F0502020204030204" pitchFamily="34" charset="0"/>
              </a:rPr>
              <a:t>analysis</a:t>
            </a:r>
            <a:endParaRPr lang="hu-HU" dirty="0" smtClean="0"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Gap </a:t>
            </a:r>
            <a:r>
              <a:rPr lang="en-US" dirty="0" smtClean="0">
                <a:latin typeface="Calibri" panose="020F0502020204030204" pitchFamily="34" charset="0"/>
              </a:rPr>
              <a:t>analysis</a:t>
            </a:r>
            <a:endParaRPr lang="hu-HU" dirty="0" smtClean="0"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Proposal of quality </a:t>
            </a:r>
            <a:r>
              <a:rPr lang="en-US" dirty="0" smtClean="0">
                <a:latin typeface="Calibri" panose="020F0502020204030204" pitchFamily="34" charset="0"/>
              </a:rPr>
              <a:t>measures</a:t>
            </a:r>
            <a:endParaRPr lang="hu-HU" dirty="0" smtClean="0"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Development and test</a:t>
            </a:r>
            <a:endParaRPr lang="hu-HU" dirty="0" smtClean="0">
              <a:latin typeface="Calibri" panose="020F0502020204030204" pitchFamily="34" charset="0"/>
            </a:endParaRPr>
          </a:p>
          <a:p>
            <a:endParaRPr lang="hu-HU" sz="1200" b="1" dirty="0" smtClean="0"/>
          </a:p>
          <a:p>
            <a:endParaRPr lang="hu-HU" sz="1200" b="1" dirty="0" smtClean="0"/>
          </a:p>
          <a:p>
            <a:endParaRPr lang="en-GB" sz="1200" dirty="0"/>
          </a:p>
        </p:txBody>
      </p:sp>
      <p:sp>
        <p:nvSpPr>
          <p:cNvPr id="4" name="Lekerekített téglalap 3"/>
          <p:cNvSpPr/>
          <p:nvPr/>
        </p:nvSpPr>
        <p:spPr>
          <a:xfrm>
            <a:off x="457200" y="1126588"/>
            <a:ext cx="8229600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Objective:</a:t>
            </a:r>
            <a:endParaRPr lang="hu-HU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/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Produce guidelines for assessing frame quality for social statistics</a:t>
            </a:r>
            <a:endParaRPr lang="en-GB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28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412438"/>
              </p:ext>
            </p:extLst>
          </p:nvPr>
        </p:nvGraphicFramePr>
        <p:xfrm>
          <a:off x="1187624" y="1124746"/>
          <a:ext cx="6768752" cy="496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8752"/>
              </a:tblGrid>
              <a:tr h="646572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Types of frame errors </a:t>
                      </a:r>
                      <a:endParaRPr lang="en-GB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864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Coverage error</a:t>
                      </a:r>
                    </a:p>
                  </a:txBody>
                  <a:tcPr/>
                </a:tc>
              </a:tr>
              <a:tr h="864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nb-NO" sz="2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lignment error</a:t>
                      </a:r>
                    </a:p>
                  </a:txBody>
                  <a:tcPr/>
                </a:tc>
              </a:tr>
              <a:tr h="864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</a:t>
                      </a:r>
                      <a:r>
                        <a:rPr lang="nb-NO" sz="2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omain classification error</a:t>
                      </a:r>
                    </a:p>
                  </a:txBody>
                  <a:tcPr/>
                </a:tc>
              </a:tr>
              <a:tr h="864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U</a:t>
                      </a:r>
                      <a:r>
                        <a:rPr lang="nb-NO" sz="2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nit error</a:t>
                      </a:r>
                    </a:p>
                  </a:txBody>
                  <a:tcPr/>
                </a:tc>
              </a:tr>
              <a:tr h="864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</a:t>
                      </a:r>
                      <a:r>
                        <a:rPr lang="nb-NO" sz="2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ontact information error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647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67744" y="116632"/>
            <a:ext cx="6552728" cy="1008112"/>
          </a:xfrm>
        </p:spPr>
        <p:txBody>
          <a:bodyPr/>
          <a:lstStyle/>
          <a:p>
            <a:r>
              <a:rPr lang="en-GB" sz="2600" b="1" dirty="0" smtClean="0">
                <a:latin typeface="Calibri" panose="020F0502020204030204" pitchFamily="34" charset="0"/>
              </a:rPr>
              <a:t>WP3: Framework for the quality evaluation of statistical output based on multiple sources</a:t>
            </a:r>
            <a:endParaRPr lang="en-GB" sz="2600" b="1" dirty="0">
              <a:latin typeface="Calibri" panose="020F050202020403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616624"/>
          </a:xfrm>
        </p:spPr>
        <p:txBody>
          <a:bodyPr/>
          <a:lstStyle/>
          <a:p>
            <a:pPr marL="0" indent="0">
              <a:buNone/>
            </a:pPr>
            <a:endParaRPr lang="hu-HU" b="1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hu-HU" b="1" dirty="0">
              <a:latin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hu-HU" b="1" u="sng" dirty="0" smtClean="0">
              <a:latin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hu-HU" b="1" u="sng" dirty="0" smtClean="0">
              <a:latin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b="1" u="sng" dirty="0" smtClean="0">
                <a:latin typeface="Calibri" panose="020F0502020204030204" pitchFamily="34" charset="0"/>
              </a:rPr>
              <a:t>Subtasks:</a:t>
            </a:r>
            <a:endParaRPr lang="hu-HU" b="1" u="sng" dirty="0" smtClean="0"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b="1" dirty="0" smtClean="0">
                <a:latin typeface="Calibri" panose="020F0502020204030204" pitchFamily="34" charset="0"/>
              </a:rPr>
              <a:t>Critical review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b="1" dirty="0" smtClean="0">
                <a:latin typeface="Calibri" panose="020F0502020204030204" pitchFamily="34" charset="0"/>
              </a:rPr>
              <a:t>Suitability tests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b="1" dirty="0" smtClean="0">
                <a:latin typeface="Calibri" panose="020F0502020204030204" pitchFamily="34" charset="0"/>
              </a:rPr>
              <a:t>Action plan</a:t>
            </a:r>
          </a:p>
          <a:p>
            <a:pPr marL="914400" lvl="1" indent="-457200">
              <a:buFont typeface="+mj-lt"/>
              <a:buAutoNum type="arabicPeriod"/>
            </a:pP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" name="Lekerekített téglalap 3"/>
          <p:cNvSpPr/>
          <p:nvPr/>
        </p:nvSpPr>
        <p:spPr>
          <a:xfrm>
            <a:off x="683568" y="1665726"/>
            <a:ext cx="7776864" cy="9342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Objective:</a:t>
            </a:r>
          </a:p>
          <a:p>
            <a:pPr algn="ctr"/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Produce relevant measures for the quality of the output</a:t>
            </a:r>
            <a:endParaRPr lang="en-GB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80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dirty="0">
                <a:latin typeface="Calibri" panose="020F0502020204030204" pitchFamily="34" charset="0"/>
              </a:rPr>
              <a:t>Basic configurations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512"/>
            <a:ext cx="8229600" cy="5400823"/>
          </a:xfrm>
        </p:spPr>
        <p:txBody>
          <a:bodyPr/>
          <a:lstStyle/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1: multiple cross-sectional data that together provide complete dataset with full coverage of target </a:t>
            </a:r>
            <a:r>
              <a:rPr lang="en-GB" sz="2200" dirty="0" smtClean="0">
                <a:latin typeface="Calibri" panose="020F0502020204030204" pitchFamily="34" charset="0"/>
              </a:rPr>
              <a:t>population</a:t>
            </a:r>
            <a:endParaRPr lang="en-GB" sz="2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53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noProof="0" dirty="0" smtClean="0">
                <a:latin typeface="Calibri" panose="020F0502020204030204" pitchFamily="34" charset="0"/>
              </a:rPr>
              <a:t>Basic data configuration 1</a:t>
            </a:r>
            <a:endParaRPr lang="en-GB" sz="3000" b="1" noProof="0" dirty="0">
              <a:latin typeface="Calibri" panose="020F0502020204030204" pitchFamily="34" charset="0"/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56792"/>
            <a:ext cx="6807723" cy="44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12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dirty="0">
                <a:latin typeface="Calibri" panose="020F0502020204030204" pitchFamily="34" charset="0"/>
              </a:rPr>
              <a:t>Basic configurations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512"/>
            <a:ext cx="8229600" cy="5400823"/>
          </a:xfrm>
        </p:spPr>
        <p:txBody>
          <a:bodyPr/>
          <a:lstStyle/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1: multiple cross-sectional data that together provide complete dataset with full coverage of target population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2: same as Configuration 1, but with </a:t>
            </a:r>
            <a:r>
              <a:rPr lang="en-GB" sz="2200" b="1" i="1" dirty="0">
                <a:latin typeface="Calibri" panose="020F0502020204030204" pitchFamily="34" charset="0"/>
              </a:rPr>
              <a:t>overlap</a:t>
            </a:r>
            <a:r>
              <a:rPr lang="en-GB" sz="2200" dirty="0">
                <a:latin typeface="Calibri" panose="020F0502020204030204" pitchFamily="34" charset="0"/>
              </a:rPr>
              <a:t> between different data </a:t>
            </a:r>
            <a:r>
              <a:rPr lang="en-GB" sz="2200" dirty="0" smtClean="0">
                <a:latin typeface="Calibri" panose="020F0502020204030204" pitchFamily="34" charset="0"/>
              </a:rPr>
              <a:t>sources</a:t>
            </a:r>
            <a:endParaRPr lang="en-GB" sz="2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62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noProof="0" dirty="0" smtClean="0">
                <a:latin typeface="Calibri" panose="020F0502020204030204" pitchFamily="34" charset="0"/>
              </a:rPr>
              <a:t>Basic data configuration 2</a:t>
            </a:r>
            <a:endParaRPr lang="en-GB" sz="3000" b="1" noProof="0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629296"/>
            <a:ext cx="5691477" cy="44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1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dirty="0">
                <a:latin typeface="Calibri" panose="020F0502020204030204" pitchFamily="34" charset="0"/>
              </a:rPr>
              <a:t>Basic configurations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512"/>
            <a:ext cx="8229600" cy="5400823"/>
          </a:xfrm>
        </p:spPr>
        <p:txBody>
          <a:bodyPr/>
          <a:lstStyle/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1: multiple cross-sectional data that together provide complete dataset with full coverage of target population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2: same as Configuration 1, but with </a:t>
            </a:r>
            <a:r>
              <a:rPr lang="en-GB" sz="2200" b="1" i="1" dirty="0">
                <a:latin typeface="Calibri" panose="020F0502020204030204" pitchFamily="34" charset="0"/>
              </a:rPr>
              <a:t>overlap</a:t>
            </a:r>
            <a:r>
              <a:rPr lang="en-GB" sz="2200" dirty="0">
                <a:latin typeface="Calibri" panose="020F0502020204030204" pitchFamily="34" charset="0"/>
              </a:rPr>
              <a:t> between different data sources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2S: Special case of Configuration 2: one of the data sources consists of sample </a:t>
            </a:r>
            <a:r>
              <a:rPr lang="en-GB" sz="2200" dirty="0" smtClean="0">
                <a:latin typeface="Calibri" panose="020F0502020204030204" pitchFamily="34" charset="0"/>
              </a:rPr>
              <a:t>data</a:t>
            </a:r>
            <a:endParaRPr lang="en-GB" sz="2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63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noProof="0" dirty="0" smtClean="0">
                <a:latin typeface="Calibri" panose="020F0502020204030204" pitchFamily="34" charset="0"/>
              </a:rPr>
              <a:t>Basic data configuration 2S</a:t>
            </a:r>
            <a:endParaRPr lang="en-GB" sz="3000" b="1" noProof="0" dirty="0">
              <a:latin typeface="Calibri" panose="020F0502020204030204" pitchFamily="34" charset="0"/>
            </a:endParaRPr>
          </a:p>
        </p:txBody>
      </p:sp>
      <p:pic>
        <p:nvPicPr>
          <p:cNvPr id="5" name="Tijdelijke aanduiding voor inhou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500" y="1565275"/>
            <a:ext cx="5616337" cy="446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66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dirty="0">
                <a:latin typeface="Calibri" panose="020F0502020204030204" pitchFamily="34" charset="0"/>
              </a:rPr>
              <a:t>Basic configurations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512"/>
            <a:ext cx="8229600" cy="5400823"/>
          </a:xfrm>
        </p:spPr>
        <p:txBody>
          <a:bodyPr/>
          <a:lstStyle/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1: multiple cross-sectional data that together provide complete dataset with full coverage of target population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2: same as Configuration 1, but with </a:t>
            </a:r>
            <a:r>
              <a:rPr lang="en-GB" sz="2200" b="1" i="1" dirty="0">
                <a:latin typeface="Calibri" panose="020F0502020204030204" pitchFamily="34" charset="0"/>
              </a:rPr>
              <a:t>overlap</a:t>
            </a:r>
            <a:r>
              <a:rPr lang="en-GB" sz="2200" dirty="0">
                <a:latin typeface="Calibri" panose="020F0502020204030204" pitchFamily="34" charset="0"/>
              </a:rPr>
              <a:t> between different data sources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2S: Special case of Configuration 2: one of the data sources consists of sample data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3: extension of Configuration 2: we now also have </a:t>
            </a:r>
            <a:r>
              <a:rPr lang="en-GB" sz="2200" b="1" i="1" dirty="0">
                <a:latin typeface="Calibri" panose="020F0502020204030204" pitchFamily="34" charset="0"/>
              </a:rPr>
              <a:t>under-coverage</a:t>
            </a:r>
            <a:r>
              <a:rPr lang="en-GB" sz="2200" dirty="0">
                <a:latin typeface="Calibri" panose="020F0502020204030204" pitchFamily="34" charset="0"/>
              </a:rPr>
              <a:t> of the target </a:t>
            </a:r>
            <a:r>
              <a:rPr lang="en-GB" sz="2200" dirty="0" smtClean="0">
                <a:latin typeface="Calibri" panose="020F0502020204030204" pitchFamily="34" charset="0"/>
              </a:rPr>
              <a:t>population</a:t>
            </a:r>
            <a:endParaRPr lang="en-GB" sz="2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66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noProof="0" dirty="0" smtClean="0">
                <a:latin typeface="Calibri" panose="020F0502020204030204" pitchFamily="34" charset="0"/>
              </a:rPr>
              <a:t>Basic data configuration 3</a:t>
            </a:r>
            <a:endParaRPr lang="en-GB" sz="3000" b="1" noProof="0" dirty="0">
              <a:latin typeface="Calibri" panose="020F0502020204030204" pitchFamily="34" charset="0"/>
            </a:endParaRPr>
          </a:p>
        </p:txBody>
      </p:sp>
      <p:pic>
        <p:nvPicPr>
          <p:cNvPr id="5" name="Tijdelijke aanduiding voor inhou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07" y="1565275"/>
            <a:ext cx="5715923" cy="446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6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dirty="0">
                <a:latin typeface="Calibri" panose="020F0502020204030204" pitchFamily="34" charset="0"/>
              </a:rPr>
              <a:t>Basic configurations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512"/>
            <a:ext cx="8229600" cy="5400823"/>
          </a:xfrm>
        </p:spPr>
        <p:txBody>
          <a:bodyPr/>
          <a:lstStyle/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1: multiple cross-sectional data that together provide complete dataset with full coverage of target population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2: same as Configuration 1, but with </a:t>
            </a:r>
            <a:r>
              <a:rPr lang="en-GB" sz="2200" b="1" i="1" dirty="0">
                <a:latin typeface="Calibri" panose="020F0502020204030204" pitchFamily="34" charset="0"/>
              </a:rPr>
              <a:t>overlap</a:t>
            </a:r>
            <a:r>
              <a:rPr lang="en-GB" sz="2200" dirty="0">
                <a:latin typeface="Calibri" panose="020F0502020204030204" pitchFamily="34" charset="0"/>
              </a:rPr>
              <a:t> between different data sources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2S: Special case of Configuration 2: one of the data sources consists of sample data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3: extension of Configuration 2: we now also have </a:t>
            </a:r>
            <a:r>
              <a:rPr lang="en-GB" sz="2200" b="1" i="1" dirty="0">
                <a:latin typeface="Calibri" panose="020F0502020204030204" pitchFamily="34" charset="0"/>
              </a:rPr>
              <a:t>under-coverage</a:t>
            </a:r>
            <a:r>
              <a:rPr lang="en-GB" sz="2200" dirty="0">
                <a:latin typeface="Calibri" panose="020F0502020204030204" pitchFamily="34" charset="0"/>
              </a:rPr>
              <a:t> of the target population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4: </a:t>
            </a:r>
            <a:r>
              <a:rPr lang="en-GB" sz="2200" b="1" i="1" dirty="0">
                <a:latin typeface="Calibri" panose="020F0502020204030204" pitchFamily="34" charset="0"/>
              </a:rPr>
              <a:t>aggregated data</a:t>
            </a:r>
            <a:r>
              <a:rPr lang="en-GB" sz="2200" dirty="0">
                <a:latin typeface="Calibri" panose="020F0502020204030204" pitchFamily="34" charset="0"/>
              </a:rPr>
              <a:t> are available besides micro </a:t>
            </a:r>
            <a:r>
              <a:rPr lang="en-GB" sz="2200" dirty="0" smtClean="0">
                <a:latin typeface="Calibri" panose="020F0502020204030204" pitchFamily="34" charset="0"/>
              </a:rPr>
              <a:t>data</a:t>
            </a:r>
            <a:endParaRPr lang="en-GB" sz="2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noProof="0" dirty="0" smtClean="0">
                <a:latin typeface="Calibri" panose="020F0502020204030204" pitchFamily="34" charset="0"/>
              </a:rPr>
              <a:t>Basic data configuration 4</a:t>
            </a:r>
            <a:endParaRPr lang="en-GB" sz="3000" b="1" noProof="0" dirty="0">
              <a:latin typeface="Calibri" panose="020F0502020204030204" pitchFamily="34" charset="0"/>
            </a:endParaRPr>
          </a:p>
        </p:txBody>
      </p:sp>
      <p:pic>
        <p:nvPicPr>
          <p:cNvPr id="4" name="Tijdelijke aanduiding voor inhoud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565" y="1565275"/>
            <a:ext cx="4608207" cy="446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8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dirty="0">
                <a:latin typeface="Calibri" panose="020F0502020204030204" pitchFamily="34" charset="0"/>
              </a:rPr>
              <a:t>Basic configurations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512"/>
            <a:ext cx="8229600" cy="5400823"/>
          </a:xfrm>
        </p:spPr>
        <p:txBody>
          <a:bodyPr/>
          <a:lstStyle/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1: multiple cross-sectional data that together provide complete dataset with full coverage of target population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2: same as Configuration 1, but with </a:t>
            </a:r>
            <a:r>
              <a:rPr lang="en-GB" sz="2200" b="1" i="1" dirty="0">
                <a:latin typeface="Calibri" panose="020F0502020204030204" pitchFamily="34" charset="0"/>
              </a:rPr>
              <a:t>overlap</a:t>
            </a:r>
            <a:r>
              <a:rPr lang="en-GB" sz="2200" dirty="0">
                <a:latin typeface="Calibri" panose="020F0502020204030204" pitchFamily="34" charset="0"/>
              </a:rPr>
              <a:t> between different data sources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2S: Special case of Configuration 2: one of the data sources consists of sample data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3: extension of Configuration 2: we now also have </a:t>
            </a:r>
            <a:r>
              <a:rPr lang="en-GB" sz="2200" b="1" i="1" dirty="0">
                <a:latin typeface="Calibri" panose="020F0502020204030204" pitchFamily="34" charset="0"/>
              </a:rPr>
              <a:t>under-coverage</a:t>
            </a:r>
            <a:r>
              <a:rPr lang="en-GB" sz="2200" dirty="0">
                <a:latin typeface="Calibri" panose="020F0502020204030204" pitchFamily="34" charset="0"/>
              </a:rPr>
              <a:t> of the target population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4: </a:t>
            </a:r>
            <a:r>
              <a:rPr lang="en-GB" sz="2200" b="1" i="1" dirty="0">
                <a:latin typeface="Calibri" panose="020F0502020204030204" pitchFamily="34" charset="0"/>
              </a:rPr>
              <a:t>aggregated data</a:t>
            </a:r>
            <a:r>
              <a:rPr lang="en-GB" sz="2200" dirty="0">
                <a:latin typeface="Calibri" panose="020F0502020204030204" pitchFamily="34" charset="0"/>
              </a:rPr>
              <a:t> are available besides micro data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5: only aggregated data overlap with each other and need to be reconciled (complete macro-data counterpart of Configuration 2</a:t>
            </a:r>
            <a:r>
              <a:rPr lang="en-GB" sz="2200" dirty="0" smtClean="0">
                <a:latin typeface="Calibri" panose="020F0502020204030204" pitchFamily="34" charset="0"/>
              </a:rPr>
              <a:t>)</a:t>
            </a:r>
            <a:endParaRPr lang="en-GB" sz="2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57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noProof="0" dirty="0" smtClean="0">
                <a:latin typeface="Calibri" panose="020F0502020204030204" pitchFamily="34" charset="0"/>
              </a:rPr>
              <a:t>Basic data configuration 5</a:t>
            </a:r>
            <a:endParaRPr lang="en-GB" sz="3000" b="1" noProof="0" dirty="0">
              <a:latin typeface="Calibri" panose="020F0502020204030204" pitchFamily="34" charset="0"/>
            </a:endParaRPr>
          </a:p>
        </p:txBody>
      </p:sp>
      <p:pic>
        <p:nvPicPr>
          <p:cNvPr id="4" name="Tijdelijke aanduiding voor inhoud 3" descr="C:\CBSTEMP\USER\Temporary Internet Files\Content.Word\Situatie5b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275" y="1565275"/>
            <a:ext cx="5188788" cy="4468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761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dirty="0">
                <a:latin typeface="Calibri" panose="020F0502020204030204" pitchFamily="34" charset="0"/>
              </a:rPr>
              <a:t>Basic configurations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512"/>
            <a:ext cx="8229600" cy="5400823"/>
          </a:xfrm>
        </p:spPr>
        <p:txBody>
          <a:bodyPr/>
          <a:lstStyle/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1: multiple cross-sectional data that together provide complete dataset with full coverage of target population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2: same as Configuration 1, but with </a:t>
            </a:r>
            <a:r>
              <a:rPr lang="en-GB" sz="2200" b="1" i="1" dirty="0">
                <a:latin typeface="Calibri" panose="020F0502020204030204" pitchFamily="34" charset="0"/>
              </a:rPr>
              <a:t>overlap</a:t>
            </a:r>
            <a:r>
              <a:rPr lang="en-GB" sz="2200" dirty="0">
                <a:latin typeface="Calibri" panose="020F0502020204030204" pitchFamily="34" charset="0"/>
              </a:rPr>
              <a:t> between different data sources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2S: Special case of Configuration 2: one of the data sources consists of sample data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3: extension of Configuration 2: we now also have </a:t>
            </a:r>
            <a:r>
              <a:rPr lang="en-GB" sz="2200" b="1" i="1" dirty="0">
                <a:latin typeface="Calibri" panose="020F0502020204030204" pitchFamily="34" charset="0"/>
              </a:rPr>
              <a:t>under-coverage</a:t>
            </a:r>
            <a:r>
              <a:rPr lang="en-GB" sz="2200" dirty="0">
                <a:latin typeface="Calibri" panose="020F0502020204030204" pitchFamily="34" charset="0"/>
              </a:rPr>
              <a:t> of the target population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4: </a:t>
            </a:r>
            <a:r>
              <a:rPr lang="en-GB" sz="2200" b="1" i="1" dirty="0">
                <a:latin typeface="Calibri" panose="020F0502020204030204" pitchFamily="34" charset="0"/>
              </a:rPr>
              <a:t>aggregated data</a:t>
            </a:r>
            <a:r>
              <a:rPr lang="en-GB" sz="2200" dirty="0">
                <a:latin typeface="Calibri" panose="020F0502020204030204" pitchFamily="34" charset="0"/>
              </a:rPr>
              <a:t> are available besides micro data</a:t>
            </a:r>
          </a:p>
          <a:p>
            <a:pPr lvl="0"/>
            <a:r>
              <a:rPr lang="en-GB" sz="2200" dirty="0">
                <a:latin typeface="Calibri" panose="020F0502020204030204" pitchFamily="34" charset="0"/>
              </a:rPr>
              <a:t>Configuration 5: only aggregated data overlap with each other and need to be reconciled (complete macro-data counterpart of Configuration 2)</a:t>
            </a:r>
          </a:p>
          <a:p>
            <a:r>
              <a:rPr lang="en-GB" sz="2200" dirty="0">
                <a:latin typeface="Calibri" panose="020F0502020204030204" pitchFamily="34" charset="0"/>
              </a:rPr>
              <a:t>Configuration 6: longitudinal data are considered</a:t>
            </a:r>
          </a:p>
        </p:txBody>
      </p:sp>
    </p:spTree>
    <p:extLst>
      <p:ext uri="{BB962C8B-B14F-4D97-AF65-F5344CB8AC3E}">
        <p14:creationId xmlns:p14="http://schemas.microsoft.com/office/powerpoint/2010/main" val="340405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noProof="0" dirty="0" smtClean="0">
                <a:latin typeface="Calibri" panose="020F0502020204030204" pitchFamily="34" charset="0"/>
              </a:rPr>
              <a:t>Basic data configuration 6</a:t>
            </a:r>
            <a:endParaRPr lang="en-GB" sz="3000" b="1" noProof="0" dirty="0">
              <a:latin typeface="Calibri" panose="020F0502020204030204" pitchFamily="34" charset="0"/>
            </a:endParaRPr>
          </a:p>
        </p:txBody>
      </p:sp>
      <p:pic>
        <p:nvPicPr>
          <p:cNvPr id="4" name="Tijdelijke aanduiding voor inhoud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13"/>
          <a:stretch/>
        </p:blipFill>
        <p:spPr bwMode="auto">
          <a:xfrm>
            <a:off x="2320131" y="1585709"/>
            <a:ext cx="4791075" cy="44279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851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>
                <a:latin typeface="Calibri" panose="020F0502020204030204" pitchFamily="34" charset="0"/>
              </a:rPr>
              <a:t>Topics</a:t>
            </a:r>
            <a:endParaRPr lang="en-GB" dirty="0"/>
          </a:p>
        </p:txBody>
      </p:sp>
      <p:sp>
        <p:nvSpPr>
          <p:cNvPr id="4" name="Lekerekített téglalap 3"/>
          <p:cNvSpPr/>
          <p:nvPr/>
        </p:nvSpPr>
        <p:spPr>
          <a:xfrm>
            <a:off x="827584" y="1628800"/>
            <a:ext cx="5976664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1. </a:t>
            </a:r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ESS</a:t>
            </a:r>
            <a:r>
              <a:rPr lang="hu-HU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GB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VIP Admin Project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5" name="Lekerekített téglalap 4"/>
          <p:cNvSpPr/>
          <p:nvPr/>
        </p:nvSpPr>
        <p:spPr>
          <a:xfrm>
            <a:off x="827584" y="3284984"/>
            <a:ext cx="5976664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2. </a:t>
            </a:r>
            <a:r>
              <a:rPr lang="en-GB" sz="24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ESSnet</a:t>
            </a:r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on Quality of multisource statistics</a:t>
            </a:r>
          </a:p>
          <a:p>
            <a:pPr lvl="0"/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Lekerekített téglalap 5"/>
          <p:cNvSpPr/>
          <p:nvPr/>
        </p:nvSpPr>
        <p:spPr>
          <a:xfrm>
            <a:off x="848900" y="4934953"/>
            <a:ext cx="5955348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3. </a:t>
            </a:r>
            <a:r>
              <a:rPr lang="en-GB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Conclusions</a:t>
            </a:r>
            <a:endParaRPr lang="en-GB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4211960" y="2015262"/>
            <a:ext cx="4667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cs typeface="Kalinga" panose="020B0502040204020203" pitchFamily="34" charset="0"/>
                <a:sym typeface="Wingdings" panose="05000000000000000000" pitchFamily="2" charset="2"/>
              </a:rPr>
              <a:t></a:t>
            </a:r>
            <a:endParaRPr lang="en-US" sz="2800" dirty="0"/>
          </a:p>
        </p:txBody>
      </p:sp>
      <p:sp>
        <p:nvSpPr>
          <p:cNvPr id="8" name="Téglalap 7"/>
          <p:cNvSpPr/>
          <p:nvPr/>
        </p:nvSpPr>
        <p:spPr>
          <a:xfrm>
            <a:off x="6516216" y="3573016"/>
            <a:ext cx="4667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cs typeface="Kalinga" panose="020B0502040204020203" pitchFamily="34" charset="0"/>
                <a:sym typeface="Wingdings" panose="05000000000000000000" pitchFamily="2" charset="2"/>
              </a:rPr>
              <a:t></a:t>
            </a:r>
            <a:endParaRPr lang="en-US" sz="2800" dirty="0"/>
          </a:p>
        </p:txBody>
      </p:sp>
      <p:sp>
        <p:nvSpPr>
          <p:cNvPr id="9" name="Téglalap 8"/>
          <p:cNvSpPr/>
          <p:nvPr/>
        </p:nvSpPr>
        <p:spPr>
          <a:xfrm>
            <a:off x="2915816" y="5321415"/>
            <a:ext cx="4667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cs typeface="Kalinga" panose="020B0502040204020203" pitchFamily="34" charset="0"/>
                <a:sym typeface="Wingdings" panose="05000000000000000000" pitchFamily="2" charset="2"/>
              </a:rPr>
              <a:t>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5311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>
                <a:latin typeface="Calibri" panose="020F0502020204030204" pitchFamily="34" charset="0"/>
              </a:rPr>
              <a:t>ESSnet</a:t>
            </a:r>
            <a:r>
              <a:rPr lang="hu-HU" b="1" dirty="0">
                <a:latin typeface="Calibri" panose="020F0502020204030204" pitchFamily="34" charset="0"/>
              </a:rPr>
              <a:t> KOMUSO –  </a:t>
            </a:r>
            <a:r>
              <a:rPr lang="en-GB" b="1" dirty="0">
                <a:latin typeface="Calibri" panose="020F0502020204030204" pitchFamily="34" charset="0"/>
              </a:rPr>
              <a:t>Conclusions</a:t>
            </a:r>
            <a:endParaRPr lang="en-GB" dirty="0"/>
          </a:p>
        </p:txBody>
      </p:sp>
      <p:sp>
        <p:nvSpPr>
          <p:cNvPr id="4" name="Lekerekített téglalap 3"/>
          <p:cNvSpPr/>
          <p:nvPr/>
        </p:nvSpPr>
        <p:spPr>
          <a:xfrm>
            <a:off x="1475656" y="1556792"/>
            <a:ext cx="6096000" cy="1828800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Lekerekített téglalap 4"/>
          <p:cNvSpPr/>
          <p:nvPr/>
        </p:nvSpPr>
        <p:spPr>
          <a:xfrm>
            <a:off x="1691680" y="1628800"/>
            <a:ext cx="1790700" cy="1341120"/>
          </a:xfrm>
          <a:prstGeom prst="roundRect">
            <a:avLst>
              <a:gd name="adj" fmla="val 10000"/>
            </a:avLst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000" b="-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6" name="Csoportba foglalás 5"/>
          <p:cNvGrpSpPr/>
          <p:nvPr/>
        </p:nvGrpSpPr>
        <p:grpSpPr>
          <a:xfrm>
            <a:off x="1691680" y="3213759"/>
            <a:ext cx="1790700" cy="2235200"/>
            <a:chOff x="182879" y="1828799"/>
            <a:chExt cx="1790700" cy="2235200"/>
          </a:xfrm>
        </p:grpSpPr>
        <p:sp>
          <p:nvSpPr>
            <p:cNvPr id="7" name="Egy oldalon két sarkán kerekített téglalap 6"/>
            <p:cNvSpPr/>
            <p:nvPr/>
          </p:nvSpPr>
          <p:spPr>
            <a:xfrm rot="10800000">
              <a:off x="182879" y="1828799"/>
              <a:ext cx="1790700" cy="2235200"/>
            </a:xfrm>
            <a:prstGeom prst="round2SameRect">
              <a:avLst>
                <a:gd name="adj1" fmla="val 10500"/>
                <a:gd name="adj2" fmla="val 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Egy oldalon két sarkán kerekített téglalap 5"/>
            <p:cNvSpPr/>
            <p:nvPr/>
          </p:nvSpPr>
          <p:spPr>
            <a:xfrm rot="21600000">
              <a:off x="237949" y="1828799"/>
              <a:ext cx="1680560" cy="21801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t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1" kern="1200" noProof="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Background</a:t>
              </a:r>
            </a:p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noProof="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Part of the ESS.VIP ADMIN</a:t>
              </a:r>
            </a:p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noProof="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Consortium of 8 Member States</a:t>
              </a:r>
              <a:endParaRPr lang="en-GB" sz="1600" kern="1200" noProof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9" name="Lekerekített téglalap 8"/>
          <p:cNvSpPr/>
          <p:nvPr/>
        </p:nvSpPr>
        <p:spPr>
          <a:xfrm>
            <a:off x="3661451" y="1628800"/>
            <a:ext cx="1790700" cy="1341120"/>
          </a:xfrm>
          <a:prstGeom prst="roundRect">
            <a:avLst>
              <a:gd name="adj" fmla="val 10000"/>
            </a:avLst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Csoportba foglalás 9"/>
          <p:cNvGrpSpPr/>
          <p:nvPr/>
        </p:nvGrpSpPr>
        <p:grpSpPr>
          <a:xfrm>
            <a:off x="3661451" y="3213759"/>
            <a:ext cx="1790700" cy="2235200"/>
            <a:chOff x="2152650" y="1828799"/>
            <a:chExt cx="1790700" cy="2235200"/>
          </a:xfrm>
        </p:grpSpPr>
        <p:sp>
          <p:nvSpPr>
            <p:cNvPr id="11" name="Egy oldalon két sarkán kerekített téglalap 10"/>
            <p:cNvSpPr/>
            <p:nvPr/>
          </p:nvSpPr>
          <p:spPr>
            <a:xfrm rot="10800000">
              <a:off x="2152650" y="1828799"/>
              <a:ext cx="1790700" cy="2235200"/>
            </a:xfrm>
            <a:prstGeom prst="round2SameRect">
              <a:avLst>
                <a:gd name="adj1" fmla="val 10500"/>
                <a:gd name="adj2" fmla="val 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Egy oldalon két sarkán kerekített téglalap 8"/>
            <p:cNvSpPr/>
            <p:nvPr/>
          </p:nvSpPr>
          <p:spPr>
            <a:xfrm rot="21600000">
              <a:off x="2207720" y="1828799"/>
              <a:ext cx="1680560" cy="21801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t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1" kern="1200" noProof="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Scope</a:t>
              </a:r>
            </a:p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noProof="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Quality of input data</a:t>
              </a:r>
            </a:p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noProof="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Quality of frames</a:t>
              </a:r>
            </a:p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noProof="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Quality of output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hu-HU" sz="1600" kern="1200" dirty="0" smtClean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/>
            </a:p>
          </p:txBody>
        </p:sp>
      </p:grpSp>
      <p:sp>
        <p:nvSpPr>
          <p:cNvPr id="13" name="Lekerekített téglalap 12"/>
          <p:cNvSpPr/>
          <p:nvPr/>
        </p:nvSpPr>
        <p:spPr>
          <a:xfrm>
            <a:off x="5631221" y="1628800"/>
            <a:ext cx="1790700" cy="1341120"/>
          </a:xfrm>
          <a:prstGeom prst="roundRect">
            <a:avLst>
              <a:gd name="adj" fmla="val 1000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4" name="Csoportba foglalás 13"/>
          <p:cNvGrpSpPr/>
          <p:nvPr/>
        </p:nvGrpSpPr>
        <p:grpSpPr>
          <a:xfrm>
            <a:off x="5631221" y="3213759"/>
            <a:ext cx="1790700" cy="2235200"/>
            <a:chOff x="4122420" y="1828799"/>
            <a:chExt cx="1790700" cy="2235200"/>
          </a:xfrm>
        </p:grpSpPr>
        <p:sp>
          <p:nvSpPr>
            <p:cNvPr id="15" name="Egy oldalon két sarkán kerekített téglalap 14"/>
            <p:cNvSpPr/>
            <p:nvPr/>
          </p:nvSpPr>
          <p:spPr>
            <a:xfrm rot="10800000">
              <a:off x="4122420" y="1828799"/>
              <a:ext cx="1790700" cy="2235200"/>
            </a:xfrm>
            <a:prstGeom prst="round2SameRect">
              <a:avLst>
                <a:gd name="adj1" fmla="val 10500"/>
                <a:gd name="adj2" fmla="val 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Egy oldalon két sarkán kerekített téglalap 11"/>
            <p:cNvSpPr/>
            <p:nvPr/>
          </p:nvSpPr>
          <p:spPr>
            <a:xfrm rot="21600000">
              <a:off x="4177490" y="1828799"/>
              <a:ext cx="1680560" cy="21801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t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1" kern="1200" noProof="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Forthcoming work</a:t>
              </a:r>
              <a:endParaRPr lang="hu-HU" sz="2000" b="1" kern="1200" noProof="0" dirty="0" smtClean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noProof="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Finalise the work</a:t>
              </a:r>
            </a:p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noProof="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Prepare guidelines</a:t>
              </a:r>
              <a:endParaRPr lang="en-GB" sz="1600" kern="1200" noProof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006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Calibri" panose="020F0502020204030204" pitchFamily="34" charset="0"/>
              </a:rPr>
              <a:t>Furth</a:t>
            </a:r>
            <a:r>
              <a:rPr lang="hu-HU" b="1" dirty="0" smtClean="0">
                <a:latin typeface="Calibri" panose="020F0502020204030204" pitchFamily="34" charset="0"/>
              </a:rPr>
              <a:t>e</a:t>
            </a:r>
            <a:r>
              <a:rPr lang="en-GB" b="1" dirty="0" smtClean="0">
                <a:latin typeface="Calibri" panose="020F0502020204030204" pitchFamily="34" charset="0"/>
              </a:rPr>
              <a:t>r information</a:t>
            </a:r>
            <a:endParaRPr lang="en-GB" b="1" dirty="0">
              <a:latin typeface="Calibri" panose="020F050202020403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2132856"/>
            <a:ext cx="8229600" cy="2520503"/>
          </a:xfrm>
        </p:spPr>
        <p:txBody>
          <a:bodyPr/>
          <a:lstStyle/>
          <a:p>
            <a:r>
              <a:rPr lang="en-GB" dirty="0" smtClean="0">
                <a:latin typeface="Calibri" panose="020F0502020204030204" pitchFamily="34" charset="0"/>
                <a:hlinkClick r:id="rId2"/>
              </a:rPr>
              <a:t>https</a:t>
            </a:r>
            <a:r>
              <a:rPr lang="en-GB" dirty="0">
                <a:latin typeface="Calibri" panose="020F0502020204030204" pitchFamily="34" charset="0"/>
                <a:hlinkClick r:id="rId2"/>
              </a:rPr>
              <a:t>://</a:t>
            </a:r>
            <a:r>
              <a:rPr lang="en-GB" dirty="0" smtClean="0">
                <a:latin typeface="Calibri" panose="020F0502020204030204" pitchFamily="34" charset="0"/>
                <a:hlinkClick r:id="rId2"/>
              </a:rPr>
              <a:t>ec.europa.eu/eurostat/cros/content/essnet-quality-multisource-statistics_en</a:t>
            </a:r>
            <a:endParaRPr lang="hu-HU" dirty="0" smtClean="0">
              <a:latin typeface="Calibri" panose="020F0502020204030204" pitchFamily="34" charset="0"/>
            </a:endParaRPr>
          </a:p>
          <a:p>
            <a:endParaRPr lang="hu-HU" dirty="0">
              <a:latin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hlinkClick r:id="rId3"/>
              </a:rPr>
              <a:t>https://</a:t>
            </a:r>
            <a:r>
              <a:rPr lang="en-GB" dirty="0" smtClean="0">
                <a:latin typeface="Calibri" panose="020F0502020204030204" pitchFamily="34" charset="0"/>
                <a:hlinkClick r:id="rId3"/>
              </a:rPr>
              <a:t>ec.europa.eu/eurostat/cros/content/essvip-admin-administrative-data-sources_en</a:t>
            </a:r>
            <a:endParaRPr lang="hu-HU" dirty="0" smtClean="0">
              <a:latin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654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7624" y="2708920"/>
            <a:ext cx="6943725" cy="8318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b="1" dirty="0" smtClean="0">
                <a:latin typeface="Calibri" panose="020F0502020204030204" pitchFamily="34" charset="0"/>
              </a:rPr>
              <a:t>Thank you for your attention!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546930" y="5230025"/>
            <a:ext cx="784149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Calibri" panose="020F0502020204030204" pitchFamily="34" charset="0"/>
              </a:rPr>
              <a:t>Ildikó Szűcs</a:t>
            </a:r>
          </a:p>
          <a:p>
            <a:r>
              <a:rPr lang="en-GB" dirty="0" smtClean="0">
                <a:latin typeface="Calibri" panose="020F0502020204030204" pitchFamily="34" charset="0"/>
              </a:rPr>
              <a:t>Hungarian Central Statistical Office</a:t>
            </a:r>
          </a:p>
          <a:p>
            <a:r>
              <a:rPr lang="en-GB" dirty="0" smtClean="0">
                <a:latin typeface="Calibri" panose="020F0502020204030204" pitchFamily="34" charset="0"/>
              </a:rPr>
              <a:t>Methodology Department</a:t>
            </a:r>
          </a:p>
          <a:p>
            <a:r>
              <a:rPr lang="en-GB" dirty="0" smtClean="0">
                <a:latin typeface="Calibri" panose="020F0502020204030204" pitchFamily="34" charset="0"/>
                <a:hlinkClick r:id="rId2"/>
              </a:rPr>
              <a:t>Ildiko.Szucs@ksh.hu</a:t>
            </a:r>
            <a:endParaRPr lang="en-GB" dirty="0" smtClean="0">
              <a:latin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534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8431</TotalTime>
  <Words>1196</Words>
  <Application>Microsoft Office PowerPoint</Application>
  <PresentationFormat>Diavetítés a képernyőre (4:3 oldalarány)</PresentationFormat>
  <Paragraphs>207</Paragraphs>
  <Slides>32</Slides>
  <Notes>23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38" baseType="lpstr">
      <vt:lpstr>Arial</vt:lpstr>
      <vt:lpstr>Calibri</vt:lpstr>
      <vt:lpstr>Kalinga</vt:lpstr>
      <vt:lpstr>Times New Roman</vt:lpstr>
      <vt:lpstr>Wingdings</vt:lpstr>
      <vt:lpstr>Alapértelmezett terv</vt:lpstr>
      <vt:lpstr>PowerPoint bemutató</vt:lpstr>
      <vt:lpstr>Topics</vt:lpstr>
      <vt:lpstr>ESS.VIP ADMIN</vt:lpstr>
      <vt:lpstr>Key fields of work</vt:lpstr>
      <vt:lpstr>Work packages and their implementation in the ESS.VIP ADMIN</vt:lpstr>
      <vt:lpstr>Topics</vt:lpstr>
      <vt:lpstr>ESSnet on quality of multisource statistics - KOMUSO</vt:lpstr>
      <vt:lpstr>ESSnet on quality of multisource statistics - KOMUSO</vt:lpstr>
      <vt:lpstr>SGA1 of the ESSnet KOMUSO</vt:lpstr>
      <vt:lpstr>WP1: Evaluating the quality of input data</vt:lpstr>
      <vt:lpstr>Creation of the checklist</vt:lpstr>
      <vt:lpstr>WP2: Methodology for the assessment of the quality of frames for social statistics</vt:lpstr>
      <vt:lpstr>PowerPoint bemutató</vt:lpstr>
      <vt:lpstr>WP3: Framework for the quality evaluation of statistical output based on multiple sources</vt:lpstr>
      <vt:lpstr>Basic configurations</vt:lpstr>
      <vt:lpstr>Basic data configuration 1</vt:lpstr>
      <vt:lpstr>Basic configurations</vt:lpstr>
      <vt:lpstr>Basic data configuration 2</vt:lpstr>
      <vt:lpstr>Basic configurations</vt:lpstr>
      <vt:lpstr>Basic data configuration 2S</vt:lpstr>
      <vt:lpstr>Basic configurations</vt:lpstr>
      <vt:lpstr>Basic data configuration 3</vt:lpstr>
      <vt:lpstr>Basic configurations</vt:lpstr>
      <vt:lpstr>Basic data configuration 4</vt:lpstr>
      <vt:lpstr>Basic configurations</vt:lpstr>
      <vt:lpstr>Basic data configuration 5</vt:lpstr>
      <vt:lpstr>Basic configurations</vt:lpstr>
      <vt:lpstr>Basic data configuration 6</vt:lpstr>
      <vt:lpstr>Topics</vt:lpstr>
      <vt:lpstr>ESSnet KOMUSO –  Conclusions</vt:lpstr>
      <vt:lpstr>Further information</vt:lpstr>
      <vt:lpstr>PowerPoint bemutató</vt:lpstr>
    </vt:vector>
  </TitlesOfParts>
  <Company>Központi Statisztikai Hivatal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2015. január 26. Tóth Szabolcs</dc:title>
  <dc:creator>Tóth Márta</dc:creator>
  <cp:lastModifiedBy>magyar</cp:lastModifiedBy>
  <cp:revision>717</cp:revision>
  <dcterms:created xsi:type="dcterms:W3CDTF">2012-04-16T14:52:45Z</dcterms:created>
  <dcterms:modified xsi:type="dcterms:W3CDTF">2016-10-21T09:29:38Z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PSDescription">
    <vt:lpwstr>Sablon magyar nyelvű prezentációkhoz</vt:lpwstr>
  </property>
  <property fmtid="{D5CDD505-2E9C-101B-9397-08002B2CF9AE}" pid="3" name="Megjelenés">
    <vt:lpwstr>2013-11-07T00:00:00Z</vt:lpwstr>
  </property>
  <property fmtid="{D5CDD505-2E9C-101B-9397-08002B2CF9AE}" pid="4" name="Owner">
    <vt:lpwstr/>
  </property>
  <property fmtid="{D5CDD505-2E9C-101B-9397-08002B2CF9AE}" pid="5" name="Status">
    <vt:lpwstr/>
  </property>
</Properties>
</file>