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8" r:id="rId3"/>
    <p:sldId id="257" r:id="rId4"/>
    <p:sldId id="259" r:id="rId5"/>
    <p:sldId id="261" r:id="rId6"/>
    <p:sldId id="260" r:id="rId7"/>
    <p:sldId id="263" r:id="rId8"/>
    <p:sldId id="265" r:id="rId9"/>
    <p:sldId id="266" r:id="rId10"/>
    <p:sldId id="264" r:id="rId11"/>
    <p:sldId id="26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sányi Zoltán" initials="CZ" lastIdx="4" clrIdx="0">
    <p:extLst>
      <p:ext uri="{19B8F6BF-5375-455C-9EA6-DF929625EA0E}">
        <p15:presenceInfo xmlns:p15="http://schemas.microsoft.com/office/powerpoint/2012/main" userId="S-1-5-21-1757981266-1220945662-682003330-5767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116" d="100"/>
          <a:sy n="116" d="100"/>
        </p:scale>
        <p:origin x="390" y="108"/>
      </p:cViewPr>
      <p:guideLst/>
    </p:cSldViewPr>
  </p:slideViewPr>
  <p:notesTextViewPr>
    <p:cViewPr>
      <p:scale>
        <a:sx n="1" d="1"/>
        <a:sy n="1" d="1"/>
      </p:scale>
      <p:origin x="0" y="0"/>
    </p:cViewPr>
  </p:notesTextViewPr>
  <p:notesViewPr>
    <p:cSldViewPr snapToGrid="0">
      <p:cViewPr varScale="1">
        <p:scale>
          <a:sx n="70" d="100"/>
          <a:sy n="70" d="100"/>
        </p:scale>
        <p:origin x="2388"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D153EF-7933-4B4D-A910-6B84A4FB6DC7}" type="datetimeFigureOut">
              <a:rPr lang="en-AU" smtClean="0"/>
              <a:t>17/10/2016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5142FC-723E-4277-9F45-9EE5DB5B41D4}" type="slidenum">
              <a:rPr lang="en-AU" smtClean="0"/>
              <a:t>‹#›</a:t>
            </a:fld>
            <a:endParaRPr lang="en-AU"/>
          </a:p>
        </p:txBody>
      </p:sp>
    </p:spTree>
    <p:extLst>
      <p:ext uri="{BB962C8B-B14F-4D97-AF65-F5344CB8AC3E}">
        <p14:creationId xmlns:p14="http://schemas.microsoft.com/office/powerpoint/2010/main" val="39842491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1.unece.org/stat/platform/display/hlgbas/High-Level+Group+for+the+Modernisation+of+Official+Statistics"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 UNECE High-Level Group for the Modernisation of Official Statistics (HLG-MOS) was set up by the Conference of European Statisticians (CES) in 2010 to oversee and coordinate international work relating to statistical </a:t>
            </a:r>
            <a:r>
              <a:rPr lang="en-AU" dirty="0" err="1"/>
              <a:t>modernisation.It</a:t>
            </a:r>
            <a:r>
              <a:rPr lang="en-AU" dirty="0"/>
              <a:t> promotes </a:t>
            </a:r>
            <a:r>
              <a:rPr lang="en-AU" b="1" dirty="0"/>
              <a:t>standards-based modernisation</a:t>
            </a:r>
            <a:r>
              <a:rPr lang="en-AU" dirty="0"/>
              <a:t> of official statistics. It reports to the CES and received its mandate from this body.</a:t>
            </a:r>
          </a:p>
          <a:p>
            <a:r>
              <a:rPr lang="en-AU" dirty="0"/>
              <a:t>The mission of the HLG-MOS is to oversee the development of frameworks, tools and methods, to support modernisation in statistical organizations. The aim is to improve the efficiency of statistical production, and the ability to produce outputs that better meet user needs.</a:t>
            </a:r>
          </a:p>
          <a:p>
            <a:endParaRPr lang="en-AU" dirty="0"/>
          </a:p>
        </p:txBody>
      </p:sp>
      <p:sp>
        <p:nvSpPr>
          <p:cNvPr id="4" name="Slide Number Placeholder 3"/>
          <p:cNvSpPr>
            <a:spLocks noGrp="1"/>
          </p:cNvSpPr>
          <p:nvPr>
            <p:ph type="sldNum" sz="quarter" idx="10"/>
          </p:nvPr>
        </p:nvSpPr>
        <p:spPr/>
        <p:txBody>
          <a:bodyPr/>
          <a:lstStyle/>
          <a:p>
            <a:fld id="{985142FC-723E-4277-9F45-9EE5DB5B41D4}" type="slidenum">
              <a:rPr lang="en-AU" smtClean="0"/>
              <a:t>2</a:t>
            </a:fld>
            <a:endParaRPr lang="en-AU"/>
          </a:p>
        </p:txBody>
      </p:sp>
    </p:spTree>
    <p:extLst>
      <p:ext uri="{BB962C8B-B14F-4D97-AF65-F5344CB8AC3E}">
        <p14:creationId xmlns:p14="http://schemas.microsoft.com/office/powerpoint/2010/main" val="545173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Further information about the High Level Group can be found on the United Nations Economic Commission for Europe (UNECE) Wikis at </a:t>
            </a:r>
            <a:r>
              <a:rPr lang="en-US" dirty="0" smtClean="0">
                <a:hlinkClick r:id="rId3"/>
              </a:rPr>
              <a:t>http://www1.unece.org/stat/platform/display/hlgbas/High-Level+Group+for+the+Modernisation+of+Official+Statistics</a:t>
            </a:r>
            <a:endParaRPr lang="en-US" dirty="0" smtClean="0"/>
          </a:p>
          <a:p>
            <a:endParaRPr lang="en-AU" dirty="0"/>
          </a:p>
        </p:txBody>
      </p:sp>
      <p:sp>
        <p:nvSpPr>
          <p:cNvPr id="4" name="Slide Number Placeholder 3"/>
          <p:cNvSpPr>
            <a:spLocks noGrp="1"/>
          </p:cNvSpPr>
          <p:nvPr>
            <p:ph type="sldNum" sz="quarter" idx="10"/>
          </p:nvPr>
        </p:nvSpPr>
        <p:spPr/>
        <p:txBody>
          <a:bodyPr/>
          <a:lstStyle/>
          <a:p>
            <a:fld id="{985142FC-723E-4277-9F45-9EE5DB5B41D4}" type="slidenum">
              <a:rPr lang="en-AU" smtClean="0"/>
              <a:t>3</a:t>
            </a:fld>
            <a:endParaRPr lang="en-AU"/>
          </a:p>
        </p:txBody>
      </p:sp>
    </p:spTree>
    <p:extLst>
      <p:ext uri="{BB962C8B-B14F-4D97-AF65-F5344CB8AC3E}">
        <p14:creationId xmlns:p14="http://schemas.microsoft.com/office/powerpoint/2010/main" val="3804482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1863" y="1314450"/>
            <a:ext cx="5486400" cy="3086100"/>
          </a:xfrm>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985142FC-723E-4277-9F45-9EE5DB5B41D4}" type="slidenum">
              <a:rPr lang="en-AU" smtClean="0"/>
              <a:t>4</a:t>
            </a:fld>
            <a:endParaRPr lang="en-AU"/>
          </a:p>
        </p:txBody>
      </p:sp>
    </p:spTree>
    <p:extLst>
      <p:ext uri="{BB962C8B-B14F-4D97-AF65-F5344CB8AC3E}">
        <p14:creationId xmlns:p14="http://schemas.microsoft.com/office/powerpoint/2010/main" val="23102727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985142FC-723E-4277-9F45-9EE5DB5B41D4}" type="slidenum">
              <a:rPr lang="en-AU" smtClean="0"/>
              <a:t>6</a:t>
            </a:fld>
            <a:endParaRPr lang="en-AU"/>
          </a:p>
        </p:txBody>
      </p:sp>
    </p:spTree>
    <p:extLst>
      <p:ext uri="{BB962C8B-B14F-4D97-AF65-F5344CB8AC3E}">
        <p14:creationId xmlns:p14="http://schemas.microsoft.com/office/powerpoint/2010/main" val="3653484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985142FC-723E-4277-9F45-9EE5DB5B41D4}" type="slidenum">
              <a:rPr lang="en-AU" smtClean="0"/>
              <a:t>7</a:t>
            </a:fld>
            <a:endParaRPr lang="en-AU"/>
          </a:p>
        </p:txBody>
      </p:sp>
    </p:spTree>
    <p:extLst>
      <p:ext uri="{BB962C8B-B14F-4D97-AF65-F5344CB8AC3E}">
        <p14:creationId xmlns:p14="http://schemas.microsoft.com/office/powerpoint/2010/main" val="27286201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985142FC-723E-4277-9F45-9EE5DB5B41D4}" type="slidenum">
              <a:rPr lang="en-AU" smtClean="0"/>
              <a:t>8</a:t>
            </a:fld>
            <a:endParaRPr lang="en-AU"/>
          </a:p>
        </p:txBody>
      </p:sp>
    </p:spTree>
    <p:extLst>
      <p:ext uri="{BB962C8B-B14F-4D97-AF65-F5344CB8AC3E}">
        <p14:creationId xmlns:p14="http://schemas.microsoft.com/office/powerpoint/2010/main" val="31820312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985142FC-723E-4277-9F45-9EE5DB5B41D4}" type="slidenum">
              <a:rPr lang="en-AU" smtClean="0"/>
              <a:t>9</a:t>
            </a:fld>
            <a:endParaRPr lang="en-AU"/>
          </a:p>
        </p:txBody>
      </p:sp>
    </p:spTree>
    <p:extLst>
      <p:ext uri="{BB962C8B-B14F-4D97-AF65-F5344CB8AC3E}">
        <p14:creationId xmlns:p14="http://schemas.microsoft.com/office/powerpoint/2010/main" val="26338788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985142FC-723E-4277-9F45-9EE5DB5B41D4}" type="slidenum">
              <a:rPr lang="en-AU" smtClean="0"/>
              <a:t>10</a:t>
            </a:fld>
            <a:endParaRPr lang="en-AU"/>
          </a:p>
        </p:txBody>
      </p:sp>
    </p:spTree>
    <p:extLst>
      <p:ext uri="{BB962C8B-B14F-4D97-AF65-F5344CB8AC3E}">
        <p14:creationId xmlns:p14="http://schemas.microsoft.com/office/powerpoint/2010/main" val="38652558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1863" y="1314450"/>
            <a:ext cx="5486400" cy="3086100"/>
          </a:xfrm>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985142FC-723E-4277-9F45-9EE5DB5B41D4}" type="slidenum">
              <a:rPr lang="en-AU" smtClean="0"/>
              <a:t>11</a:t>
            </a:fld>
            <a:endParaRPr lang="en-AU"/>
          </a:p>
        </p:txBody>
      </p:sp>
    </p:spTree>
    <p:extLst>
      <p:ext uri="{BB962C8B-B14F-4D97-AF65-F5344CB8AC3E}">
        <p14:creationId xmlns:p14="http://schemas.microsoft.com/office/powerpoint/2010/main" val="1345559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b"/>
          <a:lstStyle>
            <a:lvl1pPr algn="ctr">
              <a:defRPr sz="6000" baseline="0"/>
            </a:lvl1pPr>
          </a:lstStyle>
          <a:p>
            <a:r>
              <a:rPr lang="en-US" dirty="0" smtClean="0"/>
              <a:t>Data Integration Project Master title style</a:t>
            </a:r>
            <a:endParaRPr lang="en-AU"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AU" dirty="0"/>
          </a:p>
        </p:txBody>
      </p:sp>
      <p:sp>
        <p:nvSpPr>
          <p:cNvPr id="4" name="Date Placeholder 3"/>
          <p:cNvSpPr>
            <a:spLocks noGrp="1"/>
          </p:cNvSpPr>
          <p:nvPr>
            <p:ph type="dt" sz="half" idx="10"/>
          </p:nvPr>
        </p:nvSpPr>
        <p:spPr/>
        <p:txBody>
          <a:bodyPr/>
          <a:lstStyle/>
          <a:p>
            <a:fld id="{919AB473-0A7C-455D-9F65-BEF489EA7F6C}" type="datetimeFigureOut">
              <a:rPr lang="en-AU" smtClean="0"/>
              <a:t>17/10/2016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8FE7A70-5F0B-4D9B-AEA4-FDE69F188718}" type="slidenum">
              <a:rPr lang="en-AU" smtClean="0"/>
              <a:t>‹#›</a:t>
            </a:fld>
            <a:endParaRPr lang="en-AU"/>
          </a:p>
        </p:txBody>
      </p:sp>
    </p:spTree>
    <p:extLst>
      <p:ext uri="{BB962C8B-B14F-4D97-AF65-F5344CB8AC3E}">
        <p14:creationId xmlns:p14="http://schemas.microsoft.com/office/powerpoint/2010/main" val="787694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919AB473-0A7C-455D-9F65-BEF489EA7F6C}" type="datetimeFigureOut">
              <a:rPr lang="en-AU" smtClean="0"/>
              <a:t>17/10/2016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8FE7A70-5F0B-4D9B-AEA4-FDE69F188718}" type="slidenum">
              <a:rPr lang="en-AU" smtClean="0"/>
              <a:t>‹#›</a:t>
            </a:fld>
            <a:endParaRPr lang="en-AU"/>
          </a:p>
        </p:txBody>
      </p:sp>
    </p:spTree>
    <p:extLst>
      <p:ext uri="{BB962C8B-B14F-4D97-AF65-F5344CB8AC3E}">
        <p14:creationId xmlns:p14="http://schemas.microsoft.com/office/powerpoint/2010/main" val="835385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9AB473-0A7C-455D-9F65-BEF489EA7F6C}" type="datetimeFigureOut">
              <a:rPr lang="en-AU" smtClean="0"/>
              <a:t>17/10/2016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8FE7A70-5F0B-4D9B-AEA4-FDE69F188718}" type="slidenum">
              <a:rPr lang="en-AU" smtClean="0"/>
              <a:t>‹#›</a:t>
            </a:fld>
            <a:endParaRPr lang="en-AU"/>
          </a:p>
        </p:txBody>
      </p:sp>
    </p:spTree>
    <p:extLst>
      <p:ext uri="{BB962C8B-B14F-4D97-AF65-F5344CB8AC3E}">
        <p14:creationId xmlns:p14="http://schemas.microsoft.com/office/powerpoint/2010/main" val="3727312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919AB473-0A7C-455D-9F65-BEF489EA7F6C}" type="datetimeFigureOut">
              <a:rPr lang="en-AU" smtClean="0"/>
              <a:t>17/10/2016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8FE7A70-5F0B-4D9B-AEA4-FDE69F188718}" type="slidenum">
              <a:rPr lang="en-AU" smtClean="0"/>
              <a:t>‹#›</a:t>
            </a:fld>
            <a:endParaRPr lang="en-AU"/>
          </a:p>
        </p:txBody>
      </p:sp>
    </p:spTree>
    <p:extLst>
      <p:ext uri="{BB962C8B-B14F-4D97-AF65-F5344CB8AC3E}">
        <p14:creationId xmlns:p14="http://schemas.microsoft.com/office/powerpoint/2010/main" val="1026001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919AB473-0A7C-455D-9F65-BEF489EA7F6C}" type="datetimeFigureOut">
              <a:rPr lang="en-AU" smtClean="0"/>
              <a:t>17/10/2016</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C8FE7A70-5F0B-4D9B-AEA4-FDE69F188718}" type="slidenum">
              <a:rPr lang="en-AU" smtClean="0"/>
              <a:t>‹#›</a:t>
            </a:fld>
            <a:endParaRPr lang="en-AU"/>
          </a:p>
        </p:txBody>
      </p:sp>
    </p:spTree>
    <p:extLst>
      <p:ext uri="{BB962C8B-B14F-4D97-AF65-F5344CB8AC3E}">
        <p14:creationId xmlns:p14="http://schemas.microsoft.com/office/powerpoint/2010/main" val="2985370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919AB473-0A7C-455D-9F65-BEF489EA7F6C}" type="datetimeFigureOut">
              <a:rPr lang="en-AU" smtClean="0"/>
              <a:t>17/10/2016</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C8FE7A70-5F0B-4D9B-AEA4-FDE69F188718}" type="slidenum">
              <a:rPr lang="en-AU" smtClean="0"/>
              <a:t>‹#›</a:t>
            </a:fld>
            <a:endParaRPr lang="en-AU"/>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71560" y="3643630"/>
            <a:ext cx="2621280" cy="2621280"/>
          </a:xfrm>
          <a:prstGeom prst="rect">
            <a:avLst/>
          </a:prstGeom>
        </p:spPr>
      </p:pic>
    </p:spTree>
    <p:extLst>
      <p:ext uri="{BB962C8B-B14F-4D97-AF65-F5344CB8AC3E}">
        <p14:creationId xmlns:p14="http://schemas.microsoft.com/office/powerpoint/2010/main" val="1967782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9AB473-0A7C-455D-9F65-BEF489EA7F6C}" type="datetimeFigureOut">
              <a:rPr lang="en-AU" smtClean="0"/>
              <a:t>17/10/2016</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C8FE7A70-5F0B-4D9B-AEA4-FDE69F188718}" type="slidenum">
              <a:rPr lang="en-AU" smtClean="0"/>
              <a:t>‹#›</a:t>
            </a:fld>
            <a:endParaRPr lang="en-AU"/>
          </a:p>
        </p:txBody>
      </p:sp>
    </p:spTree>
    <p:extLst>
      <p:ext uri="{BB962C8B-B14F-4D97-AF65-F5344CB8AC3E}">
        <p14:creationId xmlns:p14="http://schemas.microsoft.com/office/powerpoint/2010/main" val="2113943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9AB473-0A7C-455D-9F65-BEF489EA7F6C}" type="datetimeFigureOut">
              <a:rPr lang="en-AU" smtClean="0"/>
              <a:t>17/10/2016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8FE7A70-5F0B-4D9B-AEA4-FDE69F188718}" type="slidenum">
              <a:rPr lang="en-AU" smtClean="0"/>
              <a:t>‹#›</a:t>
            </a:fld>
            <a:endParaRPr lang="en-AU"/>
          </a:p>
        </p:txBody>
      </p:sp>
    </p:spTree>
    <p:extLst>
      <p:ext uri="{BB962C8B-B14F-4D97-AF65-F5344CB8AC3E}">
        <p14:creationId xmlns:p14="http://schemas.microsoft.com/office/powerpoint/2010/main" val="2417200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9AB473-0A7C-455D-9F65-BEF489EA7F6C}" type="datetimeFigureOut">
              <a:rPr lang="en-AU" smtClean="0"/>
              <a:t>17/10/2016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8FE7A70-5F0B-4D9B-AEA4-FDE69F188718}" type="slidenum">
              <a:rPr lang="en-AU" smtClean="0"/>
              <a:t>‹#›</a:t>
            </a:fld>
            <a:endParaRPr lang="en-AU"/>
          </a:p>
        </p:txBody>
      </p:sp>
    </p:spTree>
    <p:extLst>
      <p:ext uri="{BB962C8B-B14F-4D97-AF65-F5344CB8AC3E}">
        <p14:creationId xmlns:p14="http://schemas.microsoft.com/office/powerpoint/2010/main" val="1221819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919AB473-0A7C-455D-9F65-BEF489EA7F6C}" type="datetimeFigureOut">
              <a:rPr lang="en-AU" smtClean="0"/>
              <a:t>17/10/2016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8FE7A70-5F0B-4D9B-AEA4-FDE69F188718}" type="slidenum">
              <a:rPr lang="en-AU" smtClean="0"/>
              <a:t>‹#›</a:t>
            </a:fld>
            <a:endParaRPr lang="en-AU"/>
          </a:p>
        </p:txBody>
      </p:sp>
    </p:spTree>
    <p:extLst>
      <p:ext uri="{BB962C8B-B14F-4D97-AF65-F5344CB8AC3E}">
        <p14:creationId xmlns:p14="http://schemas.microsoft.com/office/powerpoint/2010/main" val="36034358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919AB473-0A7C-455D-9F65-BEF489EA7F6C}" type="datetimeFigureOut">
              <a:rPr lang="en-AU" smtClean="0"/>
              <a:t>17/10/2016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8FE7A70-5F0B-4D9B-AEA4-FDE69F188718}" type="slidenum">
              <a:rPr lang="en-AU" smtClean="0"/>
              <a:t>‹#›</a:t>
            </a:fld>
            <a:endParaRPr lang="en-AU"/>
          </a:p>
        </p:txBody>
      </p:sp>
    </p:spTree>
    <p:extLst>
      <p:ext uri="{BB962C8B-B14F-4D97-AF65-F5344CB8AC3E}">
        <p14:creationId xmlns:p14="http://schemas.microsoft.com/office/powerpoint/2010/main" val="2492706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smtClean="0"/>
              <a:t>Click to edit Master title style</a:t>
            </a:r>
            <a:endParaRPr lang="en-AU"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9AB473-0A7C-455D-9F65-BEF489EA7F6C}" type="datetimeFigureOut">
              <a:rPr lang="en-AU" smtClean="0"/>
              <a:t>17/10/2016</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FE7A70-5F0B-4D9B-AEA4-FDE69F188718}" type="slidenum">
              <a:rPr lang="en-AU" smtClean="0"/>
              <a:t>‹#›</a:t>
            </a:fld>
            <a:endParaRPr lang="en-AU"/>
          </a:p>
        </p:txBody>
      </p:sp>
      <p:pic>
        <p:nvPicPr>
          <p:cNvPr id="7" name="Pictur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8362950" y="5685631"/>
            <a:ext cx="2990850" cy="581025"/>
          </a:xfrm>
          <a:prstGeom prst="rect">
            <a:avLst/>
          </a:prstGeom>
        </p:spPr>
      </p:pic>
    </p:spTree>
    <p:extLst>
      <p:ext uri="{BB962C8B-B14F-4D97-AF65-F5344CB8AC3E}">
        <p14:creationId xmlns:p14="http://schemas.microsoft.com/office/powerpoint/2010/main" val="21277817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1.unece.org/stat/platform/pages/viewpage.action?pageId=120129595"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66" y="1576477"/>
            <a:ext cx="12192000" cy="1665174"/>
          </a:xfrm>
        </p:spPr>
        <p:txBody>
          <a:bodyPr>
            <a:normAutofit/>
          </a:bodyPr>
          <a:lstStyle/>
          <a:p>
            <a:pPr>
              <a:lnSpc>
                <a:spcPct val="100000"/>
              </a:lnSpc>
            </a:pPr>
            <a:r>
              <a:rPr lang="en-US" sz="4000" b="1" dirty="0" smtClean="0"/>
              <a:t>Integrating </a:t>
            </a:r>
            <a:r>
              <a:rPr lang="en-US" sz="4000" b="1" dirty="0"/>
              <a:t>multiple data sources: </a:t>
            </a:r>
            <a:r>
              <a:rPr lang="en-US" sz="4000" b="1" dirty="0" smtClean="0"/>
              <a:t>working together </a:t>
            </a:r>
            <a:r>
              <a:rPr lang="en-US" sz="4000" b="1" dirty="0"/>
              <a:t>to modernise official statistics</a:t>
            </a:r>
            <a:r>
              <a:rPr lang="en-US" sz="5400" dirty="0" smtClean="0"/>
              <a:t>	</a:t>
            </a:r>
            <a:endParaRPr lang="en-AU" sz="5400" dirty="0"/>
          </a:p>
        </p:txBody>
      </p:sp>
      <p:sp>
        <p:nvSpPr>
          <p:cNvPr id="3" name="Subtitle 2"/>
          <p:cNvSpPr>
            <a:spLocks noGrp="1"/>
          </p:cNvSpPr>
          <p:nvPr>
            <p:ph type="subTitle" idx="1"/>
          </p:nvPr>
        </p:nvSpPr>
        <p:spPr>
          <a:xfrm>
            <a:off x="5766" y="3290273"/>
            <a:ext cx="12186233" cy="1568952"/>
          </a:xfrm>
        </p:spPr>
        <p:txBody>
          <a:bodyPr>
            <a:normAutofit/>
          </a:bodyPr>
          <a:lstStyle/>
          <a:p>
            <a:r>
              <a:rPr lang="hu-HU" sz="2800" dirty="0" smtClean="0"/>
              <a:t>UNECE Data Integration Project</a:t>
            </a:r>
            <a:endParaRPr lang="en-AU" sz="28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72987" y="5577016"/>
            <a:ext cx="5046266" cy="982066"/>
          </a:xfrm>
          <a:prstGeom prst="rect">
            <a:avLst/>
          </a:prstGeom>
        </p:spPr>
      </p:pic>
      <p:pic>
        <p:nvPicPr>
          <p:cNvPr id="5" name="Kép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3381" y="288291"/>
            <a:ext cx="1668988" cy="531989"/>
          </a:xfrm>
          <a:prstGeom prst="rect">
            <a:avLst/>
          </a:prstGeom>
        </p:spPr>
      </p:pic>
      <p:sp>
        <p:nvSpPr>
          <p:cNvPr id="6" name="Szövegdoboz 5"/>
          <p:cNvSpPr txBox="1"/>
          <p:nvPr/>
        </p:nvSpPr>
        <p:spPr>
          <a:xfrm>
            <a:off x="2141837" y="173949"/>
            <a:ext cx="4661212" cy="646331"/>
          </a:xfrm>
          <a:prstGeom prst="rect">
            <a:avLst/>
          </a:prstGeom>
          <a:noFill/>
        </p:spPr>
        <p:txBody>
          <a:bodyPr wrap="none" rtlCol="0">
            <a:spAutoFit/>
          </a:bodyPr>
          <a:lstStyle/>
          <a:p>
            <a:r>
              <a:rPr lang="hu-HU" dirty="0" smtClean="0"/>
              <a:t>Conference of European Statistics Stakeholders</a:t>
            </a:r>
          </a:p>
          <a:p>
            <a:r>
              <a:rPr lang="hu-HU" dirty="0" smtClean="0"/>
              <a:t>Budapest, </a:t>
            </a:r>
            <a:r>
              <a:rPr lang="hu-HU" dirty="0" smtClean="0"/>
              <a:t>20</a:t>
            </a:r>
            <a:r>
              <a:rPr lang="hu-HU" baseline="30000" dirty="0" smtClean="0"/>
              <a:t>th</a:t>
            </a:r>
            <a:r>
              <a:rPr lang="hu-HU" dirty="0" smtClean="0"/>
              <a:t>-21</a:t>
            </a:r>
            <a:r>
              <a:rPr lang="hu-HU" baseline="30000" dirty="0" smtClean="0"/>
              <a:t>st</a:t>
            </a:r>
            <a:r>
              <a:rPr lang="hu-HU" dirty="0" smtClean="0"/>
              <a:t> </a:t>
            </a:r>
            <a:r>
              <a:rPr lang="hu-HU" dirty="0" smtClean="0"/>
              <a:t>October 2016</a:t>
            </a:r>
            <a:endParaRPr lang="hu-HU" dirty="0"/>
          </a:p>
        </p:txBody>
      </p:sp>
      <p:sp>
        <p:nvSpPr>
          <p:cNvPr id="7" name="Szövegdoboz 6"/>
          <p:cNvSpPr txBox="1"/>
          <p:nvPr/>
        </p:nvSpPr>
        <p:spPr>
          <a:xfrm>
            <a:off x="3658773" y="3800436"/>
            <a:ext cx="5019195" cy="1877437"/>
          </a:xfrm>
          <a:prstGeom prst="rect">
            <a:avLst/>
          </a:prstGeom>
          <a:noFill/>
        </p:spPr>
        <p:txBody>
          <a:bodyPr wrap="none" rtlCol="0">
            <a:spAutoFit/>
          </a:bodyPr>
          <a:lstStyle/>
          <a:p>
            <a:r>
              <a:rPr lang="hu-HU" sz="1400" dirty="0"/>
              <a:t>Jenine Borowik (United Nations Economic Commission for Europe</a:t>
            </a:r>
            <a:r>
              <a:rPr lang="hu-HU" sz="1400" dirty="0" smtClean="0"/>
              <a:t>)</a:t>
            </a:r>
          </a:p>
          <a:p>
            <a:r>
              <a:rPr lang="hu-HU" sz="1400" dirty="0"/>
              <a:t/>
            </a:r>
            <a:br>
              <a:rPr lang="hu-HU" sz="1400" dirty="0"/>
            </a:br>
            <a:r>
              <a:rPr lang="hu-HU" sz="1400" dirty="0" smtClean="0"/>
              <a:t>Presenter: 		Zoltán Vereczkei</a:t>
            </a:r>
          </a:p>
          <a:p>
            <a:r>
              <a:rPr lang="hu-HU" sz="1400" dirty="0"/>
              <a:t>	</a:t>
            </a:r>
            <a:r>
              <a:rPr lang="hu-HU" sz="1400" dirty="0" smtClean="0"/>
              <a:t>	Deputy Director of Methodology</a:t>
            </a:r>
          </a:p>
          <a:p>
            <a:r>
              <a:rPr lang="hu-HU" sz="1400" dirty="0" smtClean="0"/>
              <a:t>		</a:t>
            </a:r>
            <a:r>
              <a:rPr lang="hu-HU" sz="1400" dirty="0"/>
              <a:t>Hungarian Central Statistical Office</a:t>
            </a:r>
          </a:p>
          <a:p>
            <a:r>
              <a:rPr lang="hu-HU" sz="1400" dirty="0"/>
              <a:t>		Methodology </a:t>
            </a:r>
            <a:r>
              <a:rPr lang="hu-HU" sz="1400" dirty="0" smtClean="0"/>
              <a:t>Department</a:t>
            </a:r>
          </a:p>
          <a:p>
            <a:r>
              <a:rPr lang="hu-HU" sz="1400" dirty="0"/>
              <a:t>		</a:t>
            </a:r>
            <a:r>
              <a:rPr lang="hu-HU" sz="1400" dirty="0" smtClean="0"/>
              <a:t>zoltan.vereczkei@</a:t>
            </a:r>
            <a:r>
              <a:rPr lang="hu-HU" sz="1400" dirty="0" err="1" smtClean="0"/>
              <a:t>ksh.hu</a:t>
            </a:r>
            <a:endParaRPr lang="hu-HU" sz="1400" dirty="0"/>
          </a:p>
          <a:p>
            <a:r>
              <a:rPr lang="hu-HU" dirty="0"/>
              <a:t>		</a:t>
            </a:r>
          </a:p>
        </p:txBody>
      </p:sp>
    </p:spTree>
    <p:extLst>
      <p:ext uri="{BB962C8B-B14F-4D97-AF65-F5344CB8AC3E}">
        <p14:creationId xmlns:p14="http://schemas.microsoft.com/office/powerpoint/2010/main" val="42821245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 Level Group for the Modernisation of Official Statistics</a:t>
            </a:r>
            <a:endParaRPr lang="en-AU" dirty="0"/>
          </a:p>
        </p:txBody>
      </p:sp>
      <p:sp>
        <p:nvSpPr>
          <p:cNvPr id="3" name="Content Placeholder 2"/>
          <p:cNvSpPr>
            <a:spLocks noGrp="1"/>
          </p:cNvSpPr>
          <p:nvPr>
            <p:ph idx="1"/>
          </p:nvPr>
        </p:nvSpPr>
        <p:spPr/>
        <p:txBody>
          <a:bodyPr>
            <a:normAutofit/>
          </a:bodyPr>
          <a:lstStyle/>
          <a:p>
            <a:r>
              <a:rPr lang="en-AU" dirty="0" smtClean="0"/>
              <a:t>Created by </a:t>
            </a:r>
            <a:r>
              <a:rPr lang="en-AU" dirty="0"/>
              <a:t>the Conference of European Statisticians (CES) in 2010 </a:t>
            </a:r>
            <a:endParaRPr lang="en-AU" dirty="0" smtClean="0"/>
          </a:p>
          <a:p>
            <a:r>
              <a:rPr lang="en-AU" dirty="0" smtClean="0"/>
              <a:t>Promotes</a:t>
            </a:r>
            <a:r>
              <a:rPr lang="en-AU" dirty="0"/>
              <a:t> </a:t>
            </a:r>
            <a:r>
              <a:rPr lang="en-AU" b="1" dirty="0"/>
              <a:t>standards-based modernisation</a:t>
            </a:r>
            <a:r>
              <a:rPr lang="en-AU" dirty="0"/>
              <a:t> of official </a:t>
            </a:r>
            <a:r>
              <a:rPr lang="en-AU" dirty="0" smtClean="0"/>
              <a:t>statistics</a:t>
            </a:r>
            <a:endParaRPr lang="en-AU" dirty="0"/>
          </a:p>
          <a:p>
            <a:r>
              <a:rPr lang="en-AU" dirty="0" smtClean="0"/>
              <a:t>Oversees </a:t>
            </a:r>
            <a:r>
              <a:rPr lang="en-AU" dirty="0"/>
              <a:t>the development of frameworks, tools and methods, to support modernisation in statistical </a:t>
            </a:r>
            <a:r>
              <a:rPr lang="en-AU" dirty="0" smtClean="0"/>
              <a:t>organizations</a:t>
            </a:r>
          </a:p>
          <a:p>
            <a:r>
              <a:rPr lang="en-AU" dirty="0" smtClean="0"/>
              <a:t>Aims to </a:t>
            </a:r>
            <a:r>
              <a:rPr lang="en-AU" dirty="0"/>
              <a:t>improve </a:t>
            </a:r>
            <a:r>
              <a:rPr lang="en-AU" dirty="0" smtClean="0"/>
              <a:t>efficiency </a:t>
            </a:r>
            <a:r>
              <a:rPr lang="en-AU" dirty="0"/>
              <a:t>of statistical production, and </a:t>
            </a:r>
            <a:r>
              <a:rPr lang="hu-HU" dirty="0" smtClean="0"/>
              <a:t>to </a:t>
            </a:r>
            <a:r>
              <a:rPr lang="en-AU" dirty="0" smtClean="0"/>
              <a:t>produce </a:t>
            </a:r>
            <a:r>
              <a:rPr lang="en-AU" dirty="0"/>
              <a:t>outputs </a:t>
            </a:r>
            <a:r>
              <a:rPr lang="en-AU" dirty="0" smtClean="0"/>
              <a:t>to </a:t>
            </a:r>
            <a:r>
              <a:rPr lang="en-AU" dirty="0"/>
              <a:t>better meet user needs</a:t>
            </a:r>
            <a:r>
              <a:rPr lang="en-AU" dirty="0" smtClean="0"/>
              <a:t>.</a:t>
            </a:r>
          </a:p>
          <a:p>
            <a:r>
              <a:rPr lang="en-US" dirty="0" smtClean="0"/>
              <a:t>Each year 2-3 projects are supported.</a:t>
            </a:r>
          </a:p>
          <a:p>
            <a:r>
              <a:rPr lang="en-US" dirty="0" smtClean="0"/>
              <a:t>2016 projects are </a:t>
            </a:r>
            <a:r>
              <a:rPr lang="en-US" dirty="0" smtClean="0">
                <a:solidFill>
                  <a:srgbClr val="0070C0"/>
                </a:solidFill>
              </a:rPr>
              <a:t>Data Integration </a:t>
            </a:r>
            <a:r>
              <a:rPr lang="en-US" dirty="0" smtClean="0"/>
              <a:t>and </a:t>
            </a:r>
            <a:r>
              <a:rPr lang="en-US" dirty="0" smtClean="0">
                <a:solidFill>
                  <a:srgbClr val="0070C0"/>
                </a:solidFill>
              </a:rPr>
              <a:t>Implementing </a:t>
            </a:r>
            <a:r>
              <a:rPr lang="en-US" dirty="0" err="1" smtClean="0">
                <a:solidFill>
                  <a:srgbClr val="0070C0"/>
                </a:solidFill>
              </a:rPr>
              <a:t>Modernstats</a:t>
            </a:r>
            <a:r>
              <a:rPr lang="en-US" dirty="0" smtClean="0">
                <a:solidFill>
                  <a:srgbClr val="0070C0"/>
                </a:solidFill>
              </a:rPr>
              <a:t> Standards</a:t>
            </a:r>
            <a:endParaRPr lang="en-AU" dirty="0">
              <a:solidFill>
                <a:srgbClr val="0070C0"/>
              </a:solidFill>
            </a:endParaRPr>
          </a:p>
        </p:txBody>
      </p:sp>
    </p:spTree>
    <p:extLst>
      <p:ext uri="{BB962C8B-B14F-4D97-AF65-F5344CB8AC3E}">
        <p14:creationId xmlns:p14="http://schemas.microsoft.com/office/powerpoint/2010/main" val="33751722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 Level Group for the Modernisation of Official Statistics</a:t>
            </a:r>
            <a:endParaRPr lang="en-AU" dirty="0"/>
          </a:p>
        </p:txBody>
      </p:sp>
      <p:pic>
        <p:nvPicPr>
          <p:cNvPr id="4" name="Content Placeholder 3"/>
          <p:cNvPicPr>
            <a:picLocks noGrp="1" noChangeAspect="1"/>
          </p:cNvPicPr>
          <p:nvPr>
            <p:ph idx="1"/>
          </p:nvPr>
        </p:nvPicPr>
        <p:blipFill>
          <a:blip r:embed="rId3"/>
          <a:stretch>
            <a:fillRect/>
          </a:stretch>
        </p:blipFill>
        <p:spPr>
          <a:xfrm>
            <a:off x="838200" y="1690688"/>
            <a:ext cx="9052560" cy="4029075"/>
          </a:xfrm>
          <a:prstGeom prst="rect">
            <a:avLst/>
          </a:prstGeom>
        </p:spPr>
      </p:pic>
      <p:sp>
        <p:nvSpPr>
          <p:cNvPr id="5" name="TextBox 4"/>
          <p:cNvSpPr txBox="1"/>
          <p:nvPr/>
        </p:nvSpPr>
        <p:spPr>
          <a:xfrm>
            <a:off x="1771650" y="5811205"/>
            <a:ext cx="4743450" cy="523220"/>
          </a:xfrm>
          <a:prstGeom prst="rect">
            <a:avLst/>
          </a:prstGeom>
          <a:noFill/>
        </p:spPr>
        <p:txBody>
          <a:bodyPr wrap="square" rtlCol="0">
            <a:spAutoFit/>
          </a:bodyPr>
          <a:lstStyle/>
          <a:p>
            <a:r>
              <a:rPr lang="en-AU" sz="1400" dirty="0" smtClean="0"/>
              <a:t>http://www1.unece.org/stat/platform/display/hlgbas/High-Level+Group+for+the+Modernisation+of+Official+Statistics</a:t>
            </a:r>
            <a:endParaRPr lang="en-AU" sz="1400" dirty="0"/>
          </a:p>
        </p:txBody>
      </p:sp>
    </p:spTree>
    <p:extLst>
      <p:ext uri="{BB962C8B-B14F-4D97-AF65-F5344CB8AC3E}">
        <p14:creationId xmlns:p14="http://schemas.microsoft.com/office/powerpoint/2010/main" val="10225394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Data Integration Project – Motivation</a:t>
            </a:r>
            <a:endParaRPr lang="en-AU" dirty="0"/>
          </a:p>
        </p:txBody>
      </p:sp>
      <p:sp>
        <p:nvSpPr>
          <p:cNvPr id="3" name="Content Placeholder 2"/>
          <p:cNvSpPr>
            <a:spLocks noGrp="1"/>
          </p:cNvSpPr>
          <p:nvPr>
            <p:ph idx="1"/>
          </p:nvPr>
        </p:nvSpPr>
        <p:spPr/>
        <p:txBody>
          <a:bodyPr>
            <a:normAutofit fontScale="77500" lnSpcReduction="20000"/>
          </a:bodyPr>
          <a:lstStyle/>
          <a:p>
            <a:pPr marL="0" indent="0" algn="ctr">
              <a:buNone/>
            </a:pPr>
            <a:r>
              <a:rPr lang="en-GB" i="1" dirty="0" smtClean="0"/>
              <a:t>“We must move from a paradigm of producing the best estimates possible from a </a:t>
            </a:r>
            <a:r>
              <a:rPr lang="en-GB" b="1" i="1" dirty="0" smtClean="0"/>
              <a:t>survey</a:t>
            </a:r>
            <a:r>
              <a:rPr lang="en-GB" i="1" dirty="0" smtClean="0"/>
              <a:t> to that of producing the best possible estimates to meet user needs from </a:t>
            </a:r>
            <a:r>
              <a:rPr lang="en-GB" b="1" i="1" dirty="0" smtClean="0"/>
              <a:t>multiple data sources</a:t>
            </a:r>
            <a:r>
              <a:rPr lang="en-GB" dirty="0" smtClean="0"/>
              <a:t>” (Conny Citro)</a:t>
            </a:r>
          </a:p>
          <a:p>
            <a:pPr marL="0" indent="0" algn="ctr">
              <a:spcBef>
                <a:spcPts val="1800"/>
              </a:spcBef>
              <a:buNone/>
            </a:pPr>
            <a:r>
              <a:rPr lang="en-GB" dirty="0" smtClean="0"/>
              <a:t>Produce </a:t>
            </a:r>
            <a:r>
              <a:rPr lang="en-GB" b="1" dirty="0" smtClean="0"/>
              <a:t>stable output</a:t>
            </a:r>
            <a:r>
              <a:rPr lang="en-GB" dirty="0" smtClean="0"/>
              <a:t> with </a:t>
            </a:r>
            <a:r>
              <a:rPr lang="en-GB" b="1" dirty="0" smtClean="0"/>
              <a:t>unstable</a:t>
            </a:r>
            <a:r>
              <a:rPr lang="en-GB" dirty="0" smtClean="0"/>
              <a:t> ever changing </a:t>
            </a:r>
            <a:r>
              <a:rPr lang="en-GB" b="1" dirty="0" smtClean="0"/>
              <a:t>inputs</a:t>
            </a:r>
          </a:p>
          <a:p>
            <a:pPr marL="0" indent="0" algn="ctr">
              <a:spcBef>
                <a:spcPts val="1200"/>
              </a:spcBef>
              <a:buNone/>
            </a:pPr>
            <a:r>
              <a:rPr lang="en-GB" b="1" dirty="0" smtClean="0"/>
              <a:t>Opportunities</a:t>
            </a:r>
            <a:r>
              <a:rPr lang="en-GB" dirty="0" smtClean="0"/>
              <a:t> </a:t>
            </a:r>
          </a:p>
          <a:p>
            <a:pPr marL="0" indent="0" algn="ctr">
              <a:buNone/>
            </a:pPr>
            <a:r>
              <a:rPr lang="en-GB" dirty="0" smtClean="0"/>
              <a:t>Big data and administrative data</a:t>
            </a:r>
          </a:p>
          <a:p>
            <a:pPr marL="0" indent="0" algn="ctr">
              <a:buNone/>
            </a:pPr>
            <a:r>
              <a:rPr lang="en-GB" dirty="0" smtClean="0"/>
              <a:t>New technologies</a:t>
            </a:r>
          </a:p>
          <a:p>
            <a:pPr marL="0" indent="0" algn="ctr">
              <a:spcBef>
                <a:spcPts val="1200"/>
              </a:spcBef>
              <a:buNone/>
            </a:pPr>
            <a:r>
              <a:rPr lang="en-GB" b="1" dirty="0" smtClean="0"/>
              <a:t>Challenges</a:t>
            </a:r>
          </a:p>
          <a:p>
            <a:pPr marL="0" indent="0" algn="ctr">
              <a:buNone/>
            </a:pPr>
            <a:r>
              <a:rPr lang="en-GB" dirty="0" smtClean="0"/>
              <a:t>Increasing needs: timeliness, frequency and disaggregation</a:t>
            </a:r>
          </a:p>
          <a:p>
            <a:pPr marL="0" indent="0" algn="ctr">
              <a:buNone/>
            </a:pPr>
            <a:r>
              <a:rPr lang="en-GB" dirty="0" smtClean="0"/>
              <a:t>Less budget, lower response burden</a:t>
            </a:r>
          </a:p>
          <a:p>
            <a:pPr marL="0" indent="0" algn="ctr">
              <a:buNone/>
            </a:pPr>
            <a:r>
              <a:rPr lang="en-GB" dirty="0" smtClean="0"/>
              <a:t>Other statistics producers</a:t>
            </a:r>
          </a:p>
          <a:p>
            <a:pPr marL="0" indent="0" algn="ctr">
              <a:spcBef>
                <a:spcPts val="1200"/>
              </a:spcBef>
              <a:buNone/>
            </a:pPr>
            <a:r>
              <a:rPr lang="en-GB" b="1" dirty="0" smtClean="0"/>
              <a:t>It’s Time to Collaborate!</a:t>
            </a:r>
          </a:p>
          <a:p>
            <a:endParaRPr lang="en-AU" dirty="0"/>
          </a:p>
        </p:txBody>
      </p:sp>
    </p:spTree>
    <p:extLst>
      <p:ext uri="{BB962C8B-B14F-4D97-AF65-F5344CB8AC3E}">
        <p14:creationId xmlns:p14="http://schemas.microsoft.com/office/powerpoint/2010/main" val="22633308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Data Integration Project </a:t>
            </a:r>
            <a:endParaRPr lang="en-AU" dirty="0"/>
          </a:p>
        </p:txBody>
      </p:sp>
      <p:sp>
        <p:nvSpPr>
          <p:cNvPr id="3" name="Content Placeholder 2"/>
          <p:cNvSpPr>
            <a:spLocks noGrp="1"/>
          </p:cNvSpPr>
          <p:nvPr>
            <p:ph idx="1"/>
          </p:nvPr>
        </p:nvSpPr>
        <p:spPr>
          <a:xfrm>
            <a:off x="838200" y="1577341"/>
            <a:ext cx="10515600" cy="4389120"/>
          </a:xfrm>
        </p:spPr>
        <p:txBody>
          <a:bodyPr>
            <a:normAutofit fontScale="62500" lnSpcReduction="20000"/>
          </a:bodyPr>
          <a:lstStyle/>
          <a:p>
            <a:pPr marL="0" indent="0">
              <a:buNone/>
            </a:pPr>
            <a:r>
              <a:rPr lang="hu-HU" u="sng" dirty="0" smtClean="0"/>
              <a:t>Main objectives:</a:t>
            </a:r>
          </a:p>
          <a:p>
            <a:r>
              <a:rPr lang="en-AU" dirty="0" smtClean="0"/>
              <a:t>gain </a:t>
            </a:r>
            <a:r>
              <a:rPr lang="en-AU" dirty="0"/>
              <a:t>experience </a:t>
            </a:r>
            <a:r>
              <a:rPr lang="en-AU" dirty="0" smtClean="0"/>
              <a:t>by collaborating on </a:t>
            </a:r>
            <a:r>
              <a:rPr lang="en-AU" dirty="0"/>
              <a:t>joint practical </a:t>
            </a:r>
            <a:r>
              <a:rPr lang="en-AU" dirty="0" smtClean="0"/>
              <a:t>activities (experiments)</a:t>
            </a:r>
          </a:p>
          <a:p>
            <a:r>
              <a:rPr lang="en-AU" dirty="0" smtClean="0"/>
              <a:t>translate </a:t>
            </a:r>
            <a:r>
              <a:rPr lang="en-AU" dirty="0"/>
              <a:t>experience into general </a:t>
            </a:r>
            <a:r>
              <a:rPr lang="en-AU" dirty="0" smtClean="0"/>
              <a:t>recommendations</a:t>
            </a:r>
          </a:p>
          <a:p>
            <a:r>
              <a:rPr lang="en-AU" dirty="0" smtClean="0"/>
              <a:t>provide </a:t>
            </a:r>
            <a:r>
              <a:rPr lang="en-AU" dirty="0"/>
              <a:t>initial guidance for a quality </a:t>
            </a:r>
            <a:r>
              <a:rPr lang="en-AU" dirty="0" smtClean="0"/>
              <a:t>framework</a:t>
            </a:r>
          </a:p>
          <a:p>
            <a:pPr marL="0" indent="0">
              <a:spcAft>
                <a:spcPts val="1000"/>
              </a:spcAft>
              <a:buNone/>
            </a:pPr>
            <a:r>
              <a:rPr lang="hu-HU" sz="2900" u="sng" dirty="0"/>
              <a:t>Project structure – </a:t>
            </a:r>
            <a:r>
              <a:rPr lang="en-AU" sz="2900" u="sng" dirty="0"/>
              <a:t>7 </a:t>
            </a:r>
            <a:r>
              <a:rPr lang="hu-HU" sz="2900" u="sng" dirty="0"/>
              <a:t>W</a:t>
            </a:r>
            <a:r>
              <a:rPr lang="en-AU" sz="2900" u="sng" dirty="0"/>
              <a:t>ork </a:t>
            </a:r>
            <a:r>
              <a:rPr lang="hu-HU" sz="2900" u="sng" dirty="0"/>
              <a:t>P</a:t>
            </a:r>
            <a:r>
              <a:rPr lang="en-AU" sz="2900" u="sng" dirty="0"/>
              <a:t>ackages:</a:t>
            </a:r>
          </a:p>
          <a:p>
            <a:pPr lvl="1"/>
            <a:r>
              <a:rPr lang="en-AU" dirty="0" smtClean="0"/>
              <a:t>	WP</a:t>
            </a:r>
            <a:r>
              <a:rPr lang="hu-HU" dirty="0" smtClean="0"/>
              <a:t>0</a:t>
            </a:r>
            <a:r>
              <a:rPr lang="en-AU" dirty="0" smtClean="0"/>
              <a:t>:	</a:t>
            </a:r>
            <a:r>
              <a:rPr lang="en-US" dirty="0"/>
              <a:t>Data sets for common approaches</a:t>
            </a:r>
          </a:p>
          <a:p>
            <a:pPr lvl="1"/>
            <a:r>
              <a:rPr lang="hu-HU" dirty="0" smtClean="0"/>
              <a:t>     </a:t>
            </a:r>
            <a:r>
              <a:rPr lang="en-AU" dirty="0" smtClean="0"/>
              <a:t>WP1</a:t>
            </a:r>
            <a:r>
              <a:rPr lang="en-AU" dirty="0"/>
              <a:t>:	Integrating survey and administrative sources</a:t>
            </a:r>
          </a:p>
          <a:p>
            <a:pPr lvl="1"/>
            <a:r>
              <a:rPr lang="en-AU" dirty="0"/>
              <a:t>	WP2:	New data sources (such as </a:t>
            </a:r>
            <a:r>
              <a:rPr lang="hu-HU" dirty="0" smtClean="0"/>
              <a:t>B</a:t>
            </a:r>
            <a:r>
              <a:rPr lang="en-AU" dirty="0" smtClean="0"/>
              <a:t>ig </a:t>
            </a:r>
            <a:r>
              <a:rPr lang="en-AU" dirty="0"/>
              <a:t>data) and traditional sources</a:t>
            </a:r>
          </a:p>
          <a:p>
            <a:pPr lvl="1"/>
            <a:r>
              <a:rPr lang="en-AU" dirty="0"/>
              <a:t>	WP3:	Integrating geospatial and statistical information</a:t>
            </a:r>
          </a:p>
          <a:p>
            <a:pPr lvl="1"/>
            <a:r>
              <a:rPr lang="en-AU" dirty="0"/>
              <a:t>	WP4:	Micro-macro integration (inactive in 2016)</a:t>
            </a:r>
          </a:p>
          <a:p>
            <a:pPr lvl="1"/>
            <a:r>
              <a:rPr lang="en-AU" dirty="0"/>
              <a:t>	WP5:	Validating official statistics</a:t>
            </a:r>
          </a:p>
          <a:p>
            <a:pPr lvl="1"/>
            <a:r>
              <a:rPr lang="en-AU" dirty="0"/>
              <a:t>	WPA:	Synthesize lessons </a:t>
            </a:r>
            <a:r>
              <a:rPr lang="en-AU" dirty="0" smtClean="0"/>
              <a:t>learn</a:t>
            </a:r>
            <a:r>
              <a:rPr lang="hu-HU" dirty="0" err="1" smtClean="0"/>
              <a:t>ed</a:t>
            </a:r>
            <a:r>
              <a:rPr lang="en-AU" dirty="0" smtClean="0"/>
              <a:t> </a:t>
            </a:r>
            <a:r>
              <a:rPr lang="en-AU" dirty="0"/>
              <a:t>from new working methods</a:t>
            </a:r>
          </a:p>
          <a:p>
            <a:pPr>
              <a:lnSpc>
                <a:spcPct val="110000"/>
              </a:lnSpc>
            </a:pPr>
            <a:r>
              <a:rPr lang="en-US" dirty="0" smtClean="0"/>
              <a:t>10 countries involved</a:t>
            </a:r>
            <a:r>
              <a:rPr lang="hu-HU" dirty="0" smtClean="0"/>
              <a:t>: </a:t>
            </a:r>
            <a:r>
              <a:rPr lang="en-US" dirty="0" smtClean="0"/>
              <a:t>Australia, Brazil</a:t>
            </a:r>
            <a:r>
              <a:rPr lang="en-US" dirty="0"/>
              <a:t>, </a:t>
            </a:r>
            <a:r>
              <a:rPr lang="en-US" dirty="0" smtClean="0"/>
              <a:t>Canada</a:t>
            </a:r>
            <a:r>
              <a:rPr lang="en-US" dirty="0"/>
              <a:t>, </a:t>
            </a:r>
            <a:r>
              <a:rPr lang="en-US" dirty="0" smtClean="0"/>
              <a:t>Colombia, Hungary, Italy, Mexico, </a:t>
            </a:r>
            <a:r>
              <a:rPr lang="en-US" dirty="0"/>
              <a:t>New Zealand</a:t>
            </a:r>
            <a:r>
              <a:rPr lang="en-US" dirty="0" smtClean="0"/>
              <a:t>, </a:t>
            </a:r>
            <a:r>
              <a:rPr lang="hu-HU" dirty="0" smtClean="0"/>
              <a:t>the </a:t>
            </a:r>
            <a:r>
              <a:rPr lang="en-US" dirty="0" smtClean="0"/>
              <a:t>Netherlands, Poland, Serbia, Slovenia </a:t>
            </a:r>
            <a:r>
              <a:rPr lang="hu-HU" dirty="0" smtClean="0"/>
              <a:t>(</a:t>
            </a:r>
            <a:r>
              <a:rPr lang="en-US" dirty="0" smtClean="0"/>
              <a:t>and growing….</a:t>
            </a:r>
            <a:r>
              <a:rPr lang="hu-HU" dirty="0" smtClean="0"/>
              <a:t>)</a:t>
            </a:r>
            <a:endParaRPr lang="en-US" dirty="0" smtClean="0"/>
          </a:p>
          <a:p>
            <a:pPr>
              <a:lnSpc>
                <a:spcPct val="110000"/>
              </a:lnSpc>
            </a:pPr>
            <a:r>
              <a:rPr lang="en-US" dirty="0" smtClean="0"/>
              <a:t>Supported by United Nations Economic Commission for Europe (UNECE)</a:t>
            </a:r>
            <a:endParaRPr lang="en-AU" dirty="0"/>
          </a:p>
          <a:p>
            <a:endParaRPr lang="en-AU" dirty="0"/>
          </a:p>
          <a:p>
            <a:endParaRPr lang="en-AU" dirty="0"/>
          </a:p>
        </p:txBody>
      </p:sp>
      <p:pic>
        <p:nvPicPr>
          <p:cNvPr id="1026" name="Picture 2" descr="http://www1.unece.org/stat/platform/download/attachments/73072641/global.logo?version=7&amp;modificationDate=1439997964057&amp;api=v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65368" y="467074"/>
            <a:ext cx="1121664" cy="1121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50418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 Packages</a:t>
            </a:r>
            <a:r>
              <a:rPr lang="hu-HU" dirty="0" smtClean="0"/>
              <a:t> – Structure</a:t>
            </a:r>
            <a:endParaRPr lang="en-AU" dirty="0"/>
          </a:p>
        </p:txBody>
      </p:sp>
      <p:pic>
        <p:nvPicPr>
          <p:cNvPr id="4" name="Content Placeholder 4" descr="C:\Users\Gjaltema\Downloads\DataIntegrationDiagram.jpg"/>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52771" y="1309816"/>
            <a:ext cx="11306214" cy="4399005"/>
          </a:xfrm>
          <a:prstGeom prst="rect">
            <a:avLst/>
          </a:prstGeom>
          <a:noFill/>
          <a:ln>
            <a:noFill/>
          </a:ln>
        </p:spPr>
      </p:pic>
    </p:spTree>
    <p:extLst>
      <p:ext uri="{BB962C8B-B14F-4D97-AF65-F5344CB8AC3E}">
        <p14:creationId xmlns:p14="http://schemas.microsoft.com/office/powerpoint/2010/main" val="34905437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Work Packages</a:t>
            </a:r>
            <a:r>
              <a:rPr lang="hu-HU" sz="3600" dirty="0" smtClean="0"/>
              <a:t> – Ongoing work</a:t>
            </a:r>
            <a:br>
              <a:rPr lang="hu-HU" sz="3600" dirty="0" smtClean="0"/>
            </a:br>
            <a:r>
              <a:rPr lang="hu-HU" sz="3200" dirty="0" smtClean="0"/>
              <a:t>Experiments &amp; objectives</a:t>
            </a:r>
            <a:endParaRPr lang="en-AU" sz="3200" dirty="0"/>
          </a:p>
        </p:txBody>
      </p:sp>
      <p:sp>
        <p:nvSpPr>
          <p:cNvPr id="3" name="Tartalom helye 2"/>
          <p:cNvSpPr>
            <a:spLocks noGrp="1"/>
          </p:cNvSpPr>
          <p:nvPr>
            <p:ph idx="1"/>
          </p:nvPr>
        </p:nvSpPr>
        <p:spPr>
          <a:xfrm>
            <a:off x="838200" y="1762896"/>
            <a:ext cx="10515600" cy="4279129"/>
          </a:xfrm>
        </p:spPr>
        <p:txBody>
          <a:bodyPr>
            <a:noAutofit/>
          </a:bodyPr>
          <a:lstStyle/>
          <a:p>
            <a:pPr marL="0" indent="0">
              <a:lnSpc>
                <a:spcPct val="100000"/>
              </a:lnSpc>
              <a:spcBef>
                <a:spcPts val="600"/>
              </a:spcBef>
              <a:spcAft>
                <a:spcPts val="600"/>
              </a:spcAft>
              <a:buNone/>
            </a:pPr>
            <a:r>
              <a:rPr lang="hu-HU" sz="1700" u="sng" dirty="0"/>
              <a:t>Work Package A:</a:t>
            </a:r>
            <a:r>
              <a:rPr lang="hu-HU" sz="1700" dirty="0"/>
              <a:t> </a:t>
            </a:r>
            <a:r>
              <a:rPr lang="en-AU" sz="1700" b="1" dirty="0">
                <a:solidFill>
                  <a:srgbClr val="0070C0"/>
                </a:solidFill>
              </a:rPr>
              <a:t>Synthesize lessons </a:t>
            </a:r>
            <a:r>
              <a:rPr lang="en-AU" sz="1700" b="1" dirty="0" smtClean="0">
                <a:solidFill>
                  <a:srgbClr val="0070C0"/>
                </a:solidFill>
              </a:rPr>
              <a:t>learn</a:t>
            </a:r>
            <a:r>
              <a:rPr lang="hu-HU" sz="1700" b="1" dirty="0" err="1" smtClean="0">
                <a:solidFill>
                  <a:srgbClr val="0070C0"/>
                </a:solidFill>
              </a:rPr>
              <a:t>ed</a:t>
            </a:r>
            <a:r>
              <a:rPr lang="en-AU" sz="1700" b="1" dirty="0" smtClean="0">
                <a:solidFill>
                  <a:srgbClr val="0070C0"/>
                </a:solidFill>
              </a:rPr>
              <a:t> </a:t>
            </a:r>
            <a:r>
              <a:rPr lang="en-AU" sz="1700" b="1" dirty="0">
                <a:solidFill>
                  <a:srgbClr val="0070C0"/>
                </a:solidFill>
              </a:rPr>
              <a:t>from new working </a:t>
            </a:r>
            <a:r>
              <a:rPr lang="en-AU" sz="1700" b="1" dirty="0" smtClean="0">
                <a:solidFill>
                  <a:srgbClr val="0070C0"/>
                </a:solidFill>
              </a:rPr>
              <a:t>methods</a:t>
            </a:r>
            <a:endParaRPr lang="hu-HU" sz="1700" dirty="0" smtClean="0"/>
          </a:p>
          <a:p>
            <a:pPr>
              <a:lnSpc>
                <a:spcPct val="100000"/>
              </a:lnSpc>
              <a:spcBef>
                <a:spcPts val="0"/>
              </a:spcBef>
            </a:pPr>
            <a:r>
              <a:rPr lang="hu-HU" sz="1700" dirty="0" err="1" smtClean="0"/>
              <a:t>Synthesis</a:t>
            </a:r>
            <a:r>
              <a:rPr lang="hu-HU" sz="1700" dirty="0" smtClean="0"/>
              <a:t> in a </a:t>
            </a:r>
            <a:r>
              <a:rPr lang="hu-HU" sz="1700" dirty="0" err="1" smtClean="0"/>
              <a:t>clear</a:t>
            </a:r>
            <a:r>
              <a:rPr lang="hu-HU" sz="1700" dirty="0" smtClean="0"/>
              <a:t> and standard </a:t>
            </a:r>
            <a:r>
              <a:rPr lang="hu-HU" sz="1700" dirty="0" err="1" smtClean="0"/>
              <a:t>structure</a:t>
            </a:r>
            <a:r>
              <a:rPr lang="hu-HU" sz="1700" dirty="0" smtClean="0"/>
              <a:t> (guideline)</a:t>
            </a:r>
          </a:p>
          <a:p>
            <a:pPr>
              <a:lnSpc>
                <a:spcPct val="100000"/>
              </a:lnSpc>
              <a:spcBef>
                <a:spcPts val="0"/>
              </a:spcBef>
            </a:pPr>
            <a:r>
              <a:rPr lang="en-US" sz="1700" dirty="0" smtClean="0"/>
              <a:t>Seek </a:t>
            </a:r>
            <a:r>
              <a:rPr lang="en-US" sz="1700" dirty="0"/>
              <a:t>input from other countries with </a:t>
            </a:r>
            <a:r>
              <a:rPr lang="en-US" sz="1700" dirty="0" smtClean="0"/>
              <a:t>experience</a:t>
            </a:r>
            <a:endParaRPr lang="hu-HU" sz="1700" dirty="0" smtClean="0"/>
          </a:p>
          <a:p>
            <a:pPr marL="0" indent="0">
              <a:lnSpc>
                <a:spcPct val="100000"/>
              </a:lnSpc>
              <a:spcBef>
                <a:spcPts val="600"/>
              </a:spcBef>
              <a:spcAft>
                <a:spcPts val="600"/>
              </a:spcAft>
              <a:buNone/>
            </a:pPr>
            <a:r>
              <a:rPr lang="hu-HU" sz="1700" u="sng" dirty="0" smtClean="0"/>
              <a:t>Work </a:t>
            </a:r>
            <a:r>
              <a:rPr lang="hu-HU" sz="1700" u="sng" dirty="0" smtClean="0"/>
              <a:t>Package 0:</a:t>
            </a:r>
            <a:r>
              <a:rPr lang="hu-HU" sz="1700" b="1" dirty="0" smtClean="0"/>
              <a:t> </a:t>
            </a:r>
            <a:r>
              <a:rPr lang="hu-HU" sz="1700" b="1" dirty="0">
                <a:solidFill>
                  <a:srgbClr val="0070C0"/>
                </a:solidFill>
              </a:rPr>
              <a:t>Data sets for </a:t>
            </a:r>
            <a:r>
              <a:rPr lang="hu-HU" sz="1700" b="1" dirty="0" err="1">
                <a:solidFill>
                  <a:srgbClr val="0070C0"/>
                </a:solidFill>
              </a:rPr>
              <a:t>common</a:t>
            </a:r>
            <a:r>
              <a:rPr lang="hu-HU" sz="1700" b="1" dirty="0">
                <a:solidFill>
                  <a:srgbClr val="0070C0"/>
                </a:solidFill>
              </a:rPr>
              <a:t> </a:t>
            </a:r>
            <a:r>
              <a:rPr lang="hu-HU" sz="1700" b="1" dirty="0" err="1" smtClean="0">
                <a:solidFill>
                  <a:srgbClr val="0070C0"/>
                </a:solidFill>
              </a:rPr>
              <a:t>approaches</a:t>
            </a:r>
            <a:endParaRPr lang="hu-HU" sz="1700" dirty="0" smtClean="0"/>
          </a:p>
          <a:p>
            <a:pPr>
              <a:lnSpc>
                <a:spcPct val="100000"/>
              </a:lnSpc>
              <a:spcBef>
                <a:spcPts val="0"/>
              </a:spcBef>
            </a:pPr>
            <a:r>
              <a:rPr lang="en-US" sz="1700" dirty="0" smtClean="0"/>
              <a:t>Identify </a:t>
            </a:r>
            <a:r>
              <a:rPr lang="en-US" sz="1700" dirty="0"/>
              <a:t>and obtain data sets that can be used for testing in a collaborative </a:t>
            </a:r>
            <a:r>
              <a:rPr lang="en-US" sz="1700" dirty="0" smtClean="0"/>
              <a:t>environment</a:t>
            </a:r>
            <a:endParaRPr lang="hu-HU" sz="1700" dirty="0" smtClean="0"/>
          </a:p>
          <a:p>
            <a:pPr>
              <a:lnSpc>
                <a:spcPct val="100000"/>
              </a:lnSpc>
              <a:spcBef>
                <a:spcPts val="0"/>
              </a:spcBef>
            </a:pPr>
            <a:r>
              <a:rPr lang="en-US" sz="1700" dirty="0" smtClean="0"/>
              <a:t>Prepare </a:t>
            </a:r>
            <a:r>
              <a:rPr lang="en-US" sz="1700" dirty="0"/>
              <a:t>and make data sets available, in the Sandbox environment, if </a:t>
            </a:r>
            <a:r>
              <a:rPr lang="en-US" sz="1700" dirty="0" smtClean="0"/>
              <a:t>possible</a:t>
            </a:r>
            <a:endParaRPr lang="hu-HU" sz="1700" dirty="0" smtClean="0"/>
          </a:p>
          <a:p>
            <a:pPr>
              <a:lnSpc>
                <a:spcPct val="100000"/>
              </a:lnSpc>
              <a:spcBef>
                <a:spcPts val="0"/>
              </a:spcBef>
            </a:pPr>
            <a:r>
              <a:rPr lang="en-US" sz="1700" dirty="0"/>
              <a:t>Online and scanner data for integrated price measurement</a:t>
            </a:r>
            <a:endParaRPr lang="hu-HU" sz="1700" dirty="0" smtClean="0"/>
          </a:p>
          <a:p>
            <a:pPr marL="0" indent="0">
              <a:lnSpc>
                <a:spcPct val="100000"/>
              </a:lnSpc>
              <a:spcBef>
                <a:spcPts val="600"/>
              </a:spcBef>
              <a:spcAft>
                <a:spcPts val="600"/>
              </a:spcAft>
              <a:buNone/>
            </a:pPr>
            <a:r>
              <a:rPr lang="hu-HU" sz="1700" u="sng" dirty="0" smtClean="0"/>
              <a:t>Work </a:t>
            </a:r>
            <a:r>
              <a:rPr lang="hu-HU" sz="1700" u="sng" dirty="0" smtClean="0"/>
              <a:t>Package 1:</a:t>
            </a:r>
            <a:r>
              <a:rPr lang="hu-HU" sz="1700" dirty="0" smtClean="0"/>
              <a:t> </a:t>
            </a:r>
            <a:r>
              <a:rPr lang="en-AU" sz="1700" b="1" dirty="0">
                <a:solidFill>
                  <a:srgbClr val="0070C0"/>
                </a:solidFill>
              </a:rPr>
              <a:t>Integrating survey and administrative </a:t>
            </a:r>
            <a:r>
              <a:rPr lang="en-AU" sz="1700" b="1" dirty="0" smtClean="0">
                <a:solidFill>
                  <a:srgbClr val="0070C0"/>
                </a:solidFill>
              </a:rPr>
              <a:t>sources</a:t>
            </a:r>
            <a:endParaRPr lang="hu-HU" sz="1700" dirty="0" smtClean="0"/>
          </a:p>
          <a:p>
            <a:pPr>
              <a:lnSpc>
                <a:spcPct val="100000"/>
              </a:lnSpc>
              <a:spcBef>
                <a:spcPts val="0"/>
              </a:spcBef>
            </a:pPr>
            <a:r>
              <a:rPr lang="en-US" sz="1700" dirty="0" smtClean="0"/>
              <a:t>Integrating </a:t>
            </a:r>
            <a:r>
              <a:rPr lang="en-US" sz="1700" dirty="0"/>
              <a:t>potential information sources for the statistical data production on job </a:t>
            </a:r>
            <a:r>
              <a:rPr lang="en-US" sz="1700" dirty="0" smtClean="0"/>
              <a:t>vacancies</a:t>
            </a:r>
            <a:endParaRPr lang="hu-HU" sz="1700" dirty="0" smtClean="0"/>
          </a:p>
          <a:p>
            <a:pPr>
              <a:lnSpc>
                <a:spcPct val="100000"/>
              </a:lnSpc>
              <a:spcBef>
                <a:spcPts val="0"/>
              </a:spcBef>
            </a:pPr>
            <a:r>
              <a:rPr lang="en-US" sz="1700" dirty="0"/>
              <a:t>Linking the Statistical Register of Employment and the Labour Force </a:t>
            </a:r>
            <a:r>
              <a:rPr lang="en-US" sz="1700" dirty="0" smtClean="0"/>
              <a:t>Survey</a:t>
            </a:r>
            <a:endParaRPr lang="hu-HU" sz="1700" dirty="0"/>
          </a:p>
          <a:p>
            <a:pPr>
              <a:lnSpc>
                <a:spcPct val="100000"/>
              </a:lnSpc>
              <a:spcBef>
                <a:spcPts val="0"/>
              </a:spcBef>
            </a:pPr>
            <a:r>
              <a:rPr lang="en-US" sz="1700" dirty="0" smtClean="0"/>
              <a:t>A </a:t>
            </a:r>
            <a:r>
              <a:rPr lang="en-US" sz="1700" dirty="0"/>
              <a:t>System of Consultation and Geographic Location of </a:t>
            </a:r>
            <a:r>
              <a:rPr lang="en-US" sz="1700" dirty="0" smtClean="0"/>
              <a:t>Schools</a:t>
            </a:r>
            <a:endParaRPr lang="hu-HU" sz="1700" dirty="0" smtClean="0"/>
          </a:p>
        </p:txBody>
      </p:sp>
    </p:spTree>
    <p:extLst>
      <p:ext uri="{BB962C8B-B14F-4D97-AF65-F5344CB8AC3E}">
        <p14:creationId xmlns:p14="http://schemas.microsoft.com/office/powerpoint/2010/main" val="37781291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838200" y="1570252"/>
            <a:ext cx="10515600" cy="4351338"/>
          </a:xfrm>
        </p:spPr>
        <p:txBody>
          <a:bodyPr>
            <a:noAutofit/>
          </a:bodyPr>
          <a:lstStyle/>
          <a:p>
            <a:pPr marL="0" indent="0">
              <a:lnSpc>
                <a:spcPct val="100000"/>
              </a:lnSpc>
              <a:spcBef>
                <a:spcPts val="600"/>
              </a:spcBef>
              <a:spcAft>
                <a:spcPts val="600"/>
              </a:spcAft>
              <a:buNone/>
            </a:pPr>
            <a:r>
              <a:rPr lang="hu-HU" sz="1700" u="sng" dirty="0" smtClean="0"/>
              <a:t>Work Package 2:</a:t>
            </a:r>
            <a:r>
              <a:rPr lang="hu-HU" sz="1700" dirty="0" smtClean="0"/>
              <a:t> </a:t>
            </a:r>
            <a:r>
              <a:rPr lang="en-AU" sz="1700" b="1" dirty="0" smtClean="0">
                <a:solidFill>
                  <a:srgbClr val="0070C0"/>
                </a:solidFill>
              </a:rPr>
              <a:t>New data sources (such as </a:t>
            </a:r>
            <a:r>
              <a:rPr lang="hu-HU" sz="1700" b="1" dirty="0" smtClean="0">
                <a:solidFill>
                  <a:srgbClr val="0070C0"/>
                </a:solidFill>
              </a:rPr>
              <a:t>B</a:t>
            </a:r>
            <a:r>
              <a:rPr lang="en-AU" sz="1700" b="1" dirty="0" smtClean="0">
                <a:solidFill>
                  <a:srgbClr val="0070C0"/>
                </a:solidFill>
              </a:rPr>
              <a:t>ig data) and traditional sources</a:t>
            </a:r>
            <a:r>
              <a:rPr lang="en-AU" sz="1700" dirty="0" smtClean="0"/>
              <a:t> </a:t>
            </a:r>
            <a:endParaRPr lang="hu-HU" sz="1700" dirty="0" smtClean="0"/>
          </a:p>
          <a:p>
            <a:pPr>
              <a:lnSpc>
                <a:spcPct val="100000"/>
              </a:lnSpc>
              <a:spcBef>
                <a:spcPts val="0"/>
              </a:spcBef>
            </a:pPr>
            <a:r>
              <a:rPr lang="en-US" sz="1700" dirty="0" smtClean="0"/>
              <a:t>Web-scraping strategy case studies</a:t>
            </a:r>
            <a:endParaRPr lang="hu-HU" sz="1700" dirty="0" smtClean="0"/>
          </a:p>
          <a:p>
            <a:pPr>
              <a:lnSpc>
                <a:spcPct val="100000"/>
              </a:lnSpc>
              <a:spcBef>
                <a:spcPts val="0"/>
              </a:spcBef>
            </a:pPr>
            <a:r>
              <a:rPr lang="hu-HU" sz="1700" dirty="0" smtClean="0"/>
              <a:t>Integrated Big data price measurement: </a:t>
            </a:r>
            <a:r>
              <a:rPr lang="en-US" sz="1700" dirty="0" smtClean="0"/>
              <a:t>Estimation and comparison of price indexes from different </a:t>
            </a:r>
            <a:r>
              <a:rPr lang="hu-HU" sz="1700" dirty="0" smtClean="0"/>
              <a:t>Big </a:t>
            </a:r>
            <a:r>
              <a:rPr lang="en-US" sz="1700" dirty="0" smtClean="0"/>
              <a:t>data sources across countries</a:t>
            </a:r>
            <a:endParaRPr lang="hu-HU" sz="1700" dirty="0" smtClean="0"/>
          </a:p>
          <a:p>
            <a:pPr>
              <a:lnSpc>
                <a:spcPct val="100000"/>
              </a:lnSpc>
              <a:spcBef>
                <a:spcPts val="0"/>
              </a:spcBef>
            </a:pPr>
            <a:r>
              <a:rPr lang="en-US" sz="1700" dirty="0" smtClean="0"/>
              <a:t>Integrating web scraped data for the compilation of price statistics</a:t>
            </a:r>
            <a:endParaRPr lang="hu-HU" sz="1700" dirty="0" smtClean="0"/>
          </a:p>
          <a:p>
            <a:pPr>
              <a:lnSpc>
                <a:spcPct val="100000"/>
              </a:lnSpc>
              <a:spcBef>
                <a:spcPts val="0"/>
              </a:spcBef>
            </a:pPr>
            <a:r>
              <a:rPr lang="en-US" sz="1700" dirty="0" smtClean="0"/>
              <a:t>Integrating potential information sources for the statistical data production on job vacancies</a:t>
            </a:r>
            <a:endParaRPr lang="hu-HU" sz="1700" dirty="0" smtClean="0"/>
          </a:p>
          <a:p>
            <a:pPr marL="0" indent="0">
              <a:lnSpc>
                <a:spcPct val="100000"/>
              </a:lnSpc>
              <a:spcBef>
                <a:spcPts val="600"/>
              </a:spcBef>
              <a:spcAft>
                <a:spcPts val="600"/>
              </a:spcAft>
              <a:buNone/>
            </a:pPr>
            <a:r>
              <a:rPr lang="hu-HU" sz="1700" u="sng" dirty="0" smtClean="0"/>
              <a:t>Work </a:t>
            </a:r>
            <a:r>
              <a:rPr lang="hu-HU" sz="1700" u="sng" dirty="0" smtClean="0"/>
              <a:t>Package 3:</a:t>
            </a:r>
            <a:r>
              <a:rPr lang="hu-HU" sz="1700" dirty="0" smtClean="0"/>
              <a:t> </a:t>
            </a:r>
            <a:r>
              <a:rPr lang="en-US" sz="1700" b="1" dirty="0">
                <a:solidFill>
                  <a:srgbClr val="0070C0"/>
                </a:solidFill>
              </a:rPr>
              <a:t>Integrating geospatial and statistical </a:t>
            </a:r>
            <a:r>
              <a:rPr lang="en-US" sz="1700" b="1" dirty="0" smtClean="0">
                <a:solidFill>
                  <a:srgbClr val="0070C0"/>
                </a:solidFill>
              </a:rPr>
              <a:t>information</a:t>
            </a:r>
            <a:endParaRPr lang="hu-HU" sz="1700" dirty="0"/>
          </a:p>
          <a:p>
            <a:pPr>
              <a:lnSpc>
                <a:spcPct val="100000"/>
              </a:lnSpc>
              <a:spcBef>
                <a:spcPts val="0"/>
              </a:spcBef>
            </a:pPr>
            <a:r>
              <a:rPr lang="en-US" sz="1700" dirty="0" smtClean="0"/>
              <a:t>Conduct </a:t>
            </a:r>
            <a:r>
              <a:rPr lang="en-US" sz="1700" dirty="0"/>
              <a:t>work in purpose to inventory the level of integration spatial objects used in statistics and geodesy - The 10 Level Model for harmonization of statistical and geodesy reference </a:t>
            </a:r>
            <a:r>
              <a:rPr lang="en-US" sz="1700" dirty="0" smtClean="0"/>
              <a:t>framework</a:t>
            </a:r>
            <a:endParaRPr lang="hu-HU" sz="1700" dirty="0"/>
          </a:p>
          <a:p>
            <a:pPr>
              <a:lnSpc>
                <a:spcPct val="100000"/>
              </a:lnSpc>
              <a:spcBef>
                <a:spcPts val="0"/>
              </a:spcBef>
            </a:pPr>
            <a:r>
              <a:rPr lang="en-US" sz="1700" dirty="0" smtClean="0"/>
              <a:t>Analysis </a:t>
            </a:r>
            <a:r>
              <a:rPr lang="en-US" sz="1700" dirty="0"/>
              <a:t>over a scheme of integration of geospatial and statistical </a:t>
            </a:r>
            <a:r>
              <a:rPr lang="en-US" sz="1700" dirty="0" smtClean="0"/>
              <a:t>information</a:t>
            </a:r>
            <a:endParaRPr lang="hu-HU" sz="1700" dirty="0" smtClean="0"/>
          </a:p>
          <a:p>
            <a:pPr marL="0" indent="0">
              <a:lnSpc>
                <a:spcPct val="100000"/>
              </a:lnSpc>
              <a:spcBef>
                <a:spcPts val="600"/>
              </a:spcBef>
              <a:spcAft>
                <a:spcPts val="600"/>
              </a:spcAft>
              <a:buNone/>
            </a:pPr>
            <a:r>
              <a:rPr lang="hu-HU" sz="1700" u="sng" dirty="0" smtClean="0"/>
              <a:t>Work </a:t>
            </a:r>
            <a:r>
              <a:rPr lang="hu-HU" sz="1700" u="sng" dirty="0"/>
              <a:t>Package 5</a:t>
            </a:r>
            <a:r>
              <a:rPr lang="hu-HU" sz="1700" u="sng" dirty="0" smtClean="0"/>
              <a:t>:</a:t>
            </a:r>
            <a:r>
              <a:rPr lang="hu-HU" sz="1700" dirty="0" smtClean="0"/>
              <a:t> </a:t>
            </a:r>
            <a:r>
              <a:rPr lang="hu-HU" sz="1700" b="1" dirty="0">
                <a:solidFill>
                  <a:srgbClr val="0070C0"/>
                </a:solidFill>
              </a:rPr>
              <a:t>Validating official </a:t>
            </a:r>
            <a:r>
              <a:rPr lang="hu-HU" sz="1700" b="1" dirty="0" smtClean="0">
                <a:solidFill>
                  <a:srgbClr val="0070C0"/>
                </a:solidFill>
              </a:rPr>
              <a:t>statistics</a:t>
            </a:r>
            <a:endParaRPr lang="hu-HU" sz="1700" dirty="0"/>
          </a:p>
          <a:p>
            <a:pPr>
              <a:lnSpc>
                <a:spcPct val="100000"/>
              </a:lnSpc>
              <a:spcBef>
                <a:spcPts val="0"/>
              </a:spcBef>
            </a:pPr>
            <a:r>
              <a:rPr lang="en-US" sz="1700" dirty="0" smtClean="0"/>
              <a:t>Identify </a:t>
            </a:r>
            <a:r>
              <a:rPr lang="en-US" sz="1700" dirty="0"/>
              <a:t>issues related to systematically using data from other sources in the validation of official </a:t>
            </a:r>
            <a:r>
              <a:rPr lang="en-US" sz="1700" dirty="0" smtClean="0"/>
              <a:t>statistics</a:t>
            </a:r>
            <a:endParaRPr lang="hu-HU" sz="1700" dirty="0"/>
          </a:p>
          <a:p>
            <a:pPr>
              <a:lnSpc>
                <a:spcPct val="100000"/>
              </a:lnSpc>
              <a:spcBef>
                <a:spcPts val="0"/>
              </a:spcBef>
            </a:pPr>
            <a:r>
              <a:rPr lang="en-US" sz="1700" dirty="0" smtClean="0"/>
              <a:t>Recommend </a:t>
            </a:r>
            <a:r>
              <a:rPr lang="en-US" sz="1700" dirty="0"/>
              <a:t>potential </a:t>
            </a:r>
            <a:r>
              <a:rPr lang="en-US" sz="1700" dirty="0" smtClean="0"/>
              <a:t>approaches </a:t>
            </a:r>
            <a:r>
              <a:rPr lang="en-US" sz="1700" dirty="0"/>
              <a:t>and modelling </a:t>
            </a:r>
            <a:r>
              <a:rPr lang="en-US" sz="1700" dirty="0" smtClean="0"/>
              <a:t>techniques</a:t>
            </a:r>
            <a:endParaRPr lang="hu-HU" sz="1700" dirty="0" smtClean="0"/>
          </a:p>
          <a:p>
            <a:pPr>
              <a:lnSpc>
                <a:spcPct val="100000"/>
              </a:lnSpc>
              <a:spcBef>
                <a:spcPts val="0"/>
              </a:spcBef>
            </a:pPr>
            <a:r>
              <a:rPr lang="en-US" sz="1700" dirty="0"/>
              <a:t>A comparative analysis of income data from New Zealand Income Survey with administrative </a:t>
            </a:r>
            <a:r>
              <a:rPr lang="en-US" sz="1700" dirty="0" smtClean="0"/>
              <a:t>data</a:t>
            </a:r>
            <a:endParaRPr lang="hu-HU" sz="1700" dirty="0" smtClean="0"/>
          </a:p>
          <a:p>
            <a:pPr>
              <a:lnSpc>
                <a:spcPct val="100000"/>
              </a:lnSpc>
              <a:spcBef>
                <a:spcPts val="0"/>
              </a:spcBef>
            </a:pPr>
            <a:r>
              <a:rPr lang="en-US" sz="1700" dirty="0"/>
              <a:t>Linking the Statistical Register of Employment and the Labour Force Survey</a:t>
            </a:r>
            <a:endParaRPr lang="hu-HU" sz="1700" dirty="0"/>
          </a:p>
        </p:txBody>
      </p:sp>
      <p:sp>
        <p:nvSpPr>
          <p:cNvPr id="7" name="Title 1"/>
          <p:cNvSpPr>
            <a:spLocks noGrp="1"/>
          </p:cNvSpPr>
          <p:nvPr>
            <p:ph type="title"/>
          </p:nvPr>
        </p:nvSpPr>
        <p:spPr>
          <a:xfrm>
            <a:off x="838200" y="365125"/>
            <a:ext cx="10515600" cy="1325563"/>
          </a:xfrm>
        </p:spPr>
        <p:txBody>
          <a:bodyPr>
            <a:normAutofit/>
          </a:bodyPr>
          <a:lstStyle/>
          <a:p>
            <a:r>
              <a:rPr lang="en-US" sz="3600" dirty="0" smtClean="0"/>
              <a:t>Work Packages</a:t>
            </a:r>
            <a:r>
              <a:rPr lang="hu-HU" sz="3600" dirty="0" smtClean="0"/>
              <a:t> – Ongoing work</a:t>
            </a:r>
            <a:br>
              <a:rPr lang="hu-HU" sz="3600" dirty="0" smtClean="0"/>
            </a:br>
            <a:r>
              <a:rPr lang="hu-HU" sz="3200" dirty="0" smtClean="0"/>
              <a:t>Experiments &amp; objectives</a:t>
            </a:r>
            <a:endParaRPr lang="en-AU" sz="3200" dirty="0"/>
          </a:p>
        </p:txBody>
      </p:sp>
    </p:spTree>
    <p:extLst>
      <p:ext uri="{BB962C8B-B14F-4D97-AF65-F5344CB8AC3E}">
        <p14:creationId xmlns:p14="http://schemas.microsoft.com/office/powerpoint/2010/main" val="24701006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Guideline </a:t>
            </a:r>
            <a:br>
              <a:rPr lang="hu-HU" dirty="0" smtClean="0"/>
            </a:br>
            <a:r>
              <a:rPr lang="hu-HU" sz="2800" dirty="0" smtClean="0"/>
              <a:t>(current structure – subject to change)</a:t>
            </a:r>
            <a:endParaRPr lang="en-AU" dirty="0"/>
          </a:p>
        </p:txBody>
      </p:sp>
      <p:pic>
        <p:nvPicPr>
          <p:cNvPr id="3" name="Kép 2"/>
          <p:cNvPicPr>
            <a:picLocks noChangeAspect="1"/>
          </p:cNvPicPr>
          <p:nvPr/>
        </p:nvPicPr>
        <p:blipFill>
          <a:blip r:embed="rId3"/>
          <a:stretch>
            <a:fillRect/>
          </a:stretch>
        </p:blipFill>
        <p:spPr>
          <a:xfrm>
            <a:off x="808443" y="1522724"/>
            <a:ext cx="10287585" cy="1096090"/>
          </a:xfrm>
          <a:prstGeom prst="rect">
            <a:avLst/>
          </a:prstGeom>
        </p:spPr>
      </p:pic>
      <p:pic>
        <p:nvPicPr>
          <p:cNvPr id="4" name="Kép 3"/>
          <p:cNvPicPr>
            <a:picLocks noChangeAspect="1"/>
          </p:cNvPicPr>
          <p:nvPr/>
        </p:nvPicPr>
        <p:blipFill>
          <a:blip r:embed="rId4"/>
          <a:stretch>
            <a:fillRect/>
          </a:stretch>
        </p:blipFill>
        <p:spPr>
          <a:xfrm>
            <a:off x="890484" y="2618814"/>
            <a:ext cx="10123505" cy="372074"/>
          </a:xfrm>
          <a:prstGeom prst="rect">
            <a:avLst/>
          </a:prstGeom>
        </p:spPr>
      </p:pic>
      <p:pic>
        <p:nvPicPr>
          <p:cNvPr id="6" name="Kép 5"/>
          <p:cNvPicPr>
            <a:picLocks noChangeAspect="1"/>
          </p:cNvPicPr>
          <p:nvPr/>
        </p:nvPicPr>
        <p:blipFill>
          <a:blip r:embed="rId5"/>
          <a:stretch>
            <a:fillRect/>
          </a:stretch>
        </p:blipFill>
        <p:spPr>
          <a:xfrm>
            <a:off x="890484" y="3202202"/>
            <a:ext cx="10056208" cy="3432311"/>
          </a:xfrm>
          <a:prstGeom prst="rect">
            <a:avLst/>
          </a:prstGeom>
        </p:spPr>
      </p:pic>
      <p:pic>
        <p:nvPicPr>
          <p:cNvPr id="8"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14160" y="5651157"/>
            <a:ext cx="3439640" cy="669397"/>
          </a:xfrm>
          <a:prstGeom prst="rect">
            <a:avLst/>
          </a:prstGeom>
        </p:spPr>
      </p:pic>
    </p:spTree>
    <p:extLst>
      <p:ext uri="{BB962C8B-B14F-4D97-AF65-F5344CB8AC3E}">
        <p14:creationId xmlns:p14="http://schemas.microsoft.com/office/powerpoint/2010/main" val="23542882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Messages</a:t>
            </a:r>
            <a:endParaRPr lang="en-AU" dirty="0"/>
          </a:p>
        </p:txBody>
      </p:sp>
      <p:sp>
        <p:nvSpPr>
          <p:cNvPr id="5" name="Tartalom helye 2"/>
          <p:cNvSpPr>
            <a:spLocks noGrp="1"/>
          </p:cNvSpPr>
          <p:nvPr>
            <p:ph idx="1"/>
          </p:nvPr>
        </p:nvSpPr>
        <p:spPr>
          <a:xfrm>
            <a:off x="838200" y="1512587"/>
            <a:ext cx="10515600" cy="4351338"/>
          </a:xfrm>
        </p:spPr>
        <p:txBody>
          <a:bodyPr>
            <a:normAutofit fontScale="92500" lnSpcReduction="10000"/>
          </a:bodyPr>
          <a:lstStyle/>
          <a:p>
            <a:r>
              <a:rPr lang="hu-HU" sz="3200" dirty="0" smtClean="0"/>
              <a:t>Do you face similar issues? Work on similar experiments? </a:t>
            </a:r>
          </a:p>
          <a:p>
            <a:pPr lvl="1"/>
            <a:r>
              <a:rPr lang="hu-HU" dirty="0" smtClean="0"/>
              <a:t>Please provide input for the guideline!</a:t>
            </a:r>
          </a:p>
          <a:p>
            <a:r>
              <a:rPr lang="hu-HU" sz="3200" dirty="0" smtClean="0"/>
              <a:t>Do you have an opinion on the Work Packages or individual experiments? </a:t>
            </a:r>
          </a:p>
          <a:p>
            <a:pPr lvl="1"/>
            <a:r>
              <a:rPr lang="hu-HU" dirty="0" smtClean="0"/>
              <a:t>Let us know!</a:t>
            </a:r>
            <a:r>
              <a:rPr lang="hu-HU" dirty="0"/>
              <a:t> </a:t>
            </a:r>
            <a:endParaRPr lang="hu-HU" dirty="0" smtClean="0"/>
          </a:p>
          <a:p>
            <a:r>
              <a:rPr lang="hu-HU" sz="3200" dirty="0" smtClean="0"/>
              <a:t>Are you interested in our overall work and/or individual experiments? </a:t>
            </a:r>
          </a:p>
          <a:p>
            <a:pPr lvl="1"/>
            <a:r>
              <a:rPr lang="hu-HU" dirty="0" smtClean="0"/>
              <a:t>Check </a:t>
            </a:r>
            <a:r>
              <a:rPr lang="hu-HU" dirty="0"/>
              <a:t>the UNECE DIP team website regularly for updates on current work</a:t>
            </a:r>
          </a:p>
          <a:p>
            <a:pPr>
              <a:lnSpc>
                <a:spcPct val="100000"/>
              </a:lnSpc>
            </a:pPr>
            <a:r>
              <a:rPr lang="hu-HU" sz="3200" dirty="0"/>
              <a:t>Presentation at the </a:t>
            </a:r>
            <a:r>
              <a:rPr lang="en-US" sz="3000" dirty="0">
                <a:solidFill>
                  <a:srgbClr val="0070C0"/>
                </a:solidFill>
              </a:rPr>
              <a:t>Workshop on the Modernisation of Official Statistics</a:t>
            </a:r>
            <a:r>
              <a:rPr lang="hu-HU" sz="3200" dirty="0"/>
              <a:t>: Geneva, 22-23 November 2016</a:t>
            </a:r>
          </a:p>
          <a:p>
            <a:pPr marL="0" indent="0">
              <a:buNone/>
            </a:pPr>
            <a:endParaRPr lang="hu-HU" sz="2400" dirty="0" smtClean="0"/>
          </a:p>
        </p:txBody>
      </p:sp>
    </p:spTree>
    <p:extLst>
      <p:ext uri="{BB962C8B-B14F-4D97-AF65-F5344CB8AC3E}">
        <p14:creationId xmlns:p14="http://schemas.microsoft.com/office/powerpoint/2010/main" val="16820931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42984"/>
            <a:ext cx="12192000" cy="1287035"/>
          </a:xfrm>
        </p:spPr>
        <p:txBody>
          <a:bodyPr>
            <a:normAutofit/>
          </a:bodyPr>
          <a:lstStyle/>
          <a:p>
            <a:pPr algn="ctr">
              <a:spcBef>
                <a:spcPts val="600"/>
              </a:spcBef>
              <a:spcAft>
                <a:spcPts val="600"/>
              </a:spcAft>
            </a:pPr>
            <a:r>
              <a:rPr lang="hu-HU" sz="2000" dirty="0"/>
              <a:t>o</a:t>
            </a:r>
            <a:r>
              <a:rPr lang="hu-HU" sz="2000" dirty="0" smtClean="0"/>
              <a:t>n behalf of the UNECE DIP team</a:t>
            </a:r>
            <a:r>
              <a:rPr lang="hu-HU" dirty="0" smtClean="0"/>
              <a:t/>
            </a:r>
            <a:br>
              <a:rPr lang="hu-HU" dirty="0" smtClean="0"/>
            </a:br>
            <a:r>
              <a:rPr lang="hu-HU" dirty="0" smtClean="0"/>
              <a:t>Thank you for your attention!</a:t>
            </a:r>
            <a:endParaRPr lang="en-AU" dirty="0"/>
          </a:p>
        </p:txBody>
      </p:sp>
      <p:sp>
        <p:nvSpPr>
          <p:cNvPr id="3" name="Content Placeholder 2"/>
          <p:cNvSpPr>
            <a:spLocks noGrp="1"/>
          </p:cNvSpPr>
          <p:nvPr>
            <p:ph idx="1"/>
          </p:nvPr>
        </p:nvSpPr>
        <p:spPr>
          <a:xfrm>
            <a:off x="0" y="2967553"/>
            <a:ext cx="12192000" cy="2690425"/>
          </a:xfrm>
        </p:spPr>
        <p:txBody>
          <a:bodyPr>
            <a:normAutofit/>
          </a:bodyPr>
          <a:lstStyle/>
          <a:p>
            <a:pPr marL="0" indent="0" algn="ctr">
              <a:buNone/>
            </a:pPr>
            <a:endParaRPr lang="hu-HU" i="1" dirty="0" smtClean="0"/>
          </a:p>
          <a:p>
            <a:pPr marL="0" indent="0" algn="ctr">
              <a:buNone/>
            </a:pPr>
            <a:r>
              <a:rPr lang="hu-HU" dirty="0" smtClean="0"/>
              <a:t>UNECE Data Integration Project</a:t>
            </a:r>
          </a:p>
          <a:p>
            <a:pPr marL="0" indent="0" algn="ctr">
              <a:buNone/>
            </a:pPr>
            <a:r>
              <a:rPr lang="hu-HU" sz="2000" i="1" dirty="0" smtClean="0"/>
              <a:t>For more information/questions, please check our </a:t>
            </a:r>
            <a:r>
              <a:rPr lang="hu-HU" sz="2000" i="1" dirty="0"/>
              <a:t>UNECE wiki site @ </a:t>
            </a:r>
            <a:r>
              <a:rPr lang="hu-HU" sz="2000" i="1" dirty="0">
                <a:hlinkClick r:id="rId3"/>
              </a:rPr>
              <a:t>http://www1.unece.org/stat/platform/</a:t>
            </a:r>
            <a:r>
              <a:rPr lang="hu-HU" sz="2000" i="1" dirty="0" err="1">
                <a:hlinkClick r:id="rId3"/>
              </a:rPr>
              <a:t>pages</a:t>
            </a:r>
            <a:r>
              <a:rPr lang="hu-HU" sz="2000" i="1" dirty="0">
                <a:hlinkClick r:id="rId3"/>
              </a:rPr>
              <a:t>/</a:t>
            </a:r>
            <a:r>
              <a:rPr lang="hu-HU" sz="2000" i="1" dirty="0" err="1">
                <a:hlinkClick r:id="rId3"/>
              </a:rPr>
              <a:t>viewpage.action</a:t>
            </a:r>
            <a:r>
              <a:rPr lang="hu-HU" sz="2000" i="1" dirty="0">
                <a:hlinkClick r:id="rId3"/>
              </a:rPr>
              <a:t>?</a:t>
            </a:r>
            <a:r>
              <a:rPr lang="hu-HU" sz="2000" i="1" dirty="0" err="1">
                <a:hlinkClick r:id="rId3"/>
              </a:rPr>
              <a:t>pageId</a:t>
            </a:r>
            <a:r>
              <a:rPr lang="hu-HU" sz="2000" i="1" dirty="0">
                <a:hlinkClick r:id="rId3"/>
              </a:rPr>
              <a:t>=120129595</a:t>
            </a:r>
            <a:endParaRPr lang="en-GB" sz="2000" dirty="0" smtClean="0"/>
          </a:p>
          <a:p>
            <a:endParaRPr lang="en-AU" dirty="0"/>
          </a:p>
        </p:txBody>
      </p:sp>
    </p:spTree>
    <p:extLst>
      <p:ext uri="{BB962C8B-B14F-4D97-AF65-F5344CB8AC3E}">
        <p14:creationId xmlns:p14="http://schemas.microsoft.com/office/powerpoint/2010/main" val="22026844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dernstatsslides" id="{D1E14F4F-B5EA-4F84-9B90-41556FF50E63}" vid="{469568D4-89F7-4039-9F46-450F5C4B79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265</TotalTime>
  <Words>660</Words>
  <Application>Microsoft Office PowerPoint</Application>
  <PresentationFormat>Szélesvásznú</PresentationFormat>
  <Paragraphs>98</Paragraphs>
  <Slides>11</Slides>
  <Notes>9</Notes>
  <HiddenSlides>0</HiddenSlides>
  <MMClips>0</MMClips>
  <ScaleCrop>false</ScaleCrop>
  <HeadingPairs>
    <vt:vector size="6" baseType="variant">
      <vt:variant>
        <vt:lpstr>Használt betűtípusok</vt:lpstr>
      </vt:variant>
      <vt:variant>
        <vt:i4>3</vt:i4>
      </vt:variant>
      <vt:variant>
        <vt:lpstr>Téma</vt:lpstr>
      </vt:variant>
      <vt:variant>
        <vt:i4>1</vt:i4>
      </vt:variant>
      <vt:variant>
        <vt:lpstr>Diacímek</vt:lpstr>
      </vt:variant>
      <vt:variant>
        <vt:i4>11</vt:i4>
      </vt:variant>
    </vt:vector>
  </HeadingPairs>
  <TitlesOfParts>
    <vt:vector size="15" baseType="lpstr">
      <vt:lpstr>Arial</vt:lpstr>
      <vt:lpstr>Calibri</vt:lpstr>
      <vt:lpstr>Calibri Light</vt:lpstr>
      <vt:lpstr>Office Theme</vt:lpstr>
      <vt:lpstr>Integrating multiple data sources: working together to modernise official statistics </vt:lpstr>
      <vt:lpstr>High Level Group for the Modernisation of Official Statistics</vt:lpstr>
      <vt:lpstr>High Level Group for the Modernisation of Official Statistics</vt:lpstr>
      <vt:lpstr>The Data Integration Project – Motivation</vt:lpstr>
      <vt:lpstr>The Data Integration Project </vt:lpstr>
      <vt:lpstr>Work Packages – Structure</vt:lpstr>
      <vt:lpstr>Work Packages – Ongoing work Experiments &amp; objectives</vt:lpstr>
      <vt:lpstr>Work Packages – Ongoing work Experiments &amp; objectives</vt:lpstr>
      <vt:lpstr>Guideline  (current structure – subject to change)</vt:lpstr>
      <vt:lpstr>Messages</vt:lpstr>
      <vt:lpstr>on behalf of the UNECE DIP team Thank you for your attention!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dc:title>
  <dc:creator>Jenine Borowik</dc:creator>
  <cp:lastModifiedBy>Vereczkei Zoltán</cp:lastModifiedBy>
  <cp:revision>48</cp:revision>
  <dcterms:created xsi:type="dcterms:W3CDTF">2016-09-29T08:17:07Z</dcterms:created>
  <dcterms:modified xsi:type="dcterms:W3CDTF">2016-10-17T15:25:56Z</dcterms:modified>
</cp:coreProperties>
</file>