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15"/>
  </p:notesMasterIdLst>
  <p:sldIdLst>
    <p:sldId id="258" r:id="rId2"/>
    <p:sldId id="293" r:id="rId3"/>
    <p:sldId id="259" r:id="rId4"/>
    <p:sldId id="262" r:id="rId5"/>
    <p:sldId id="286" r:id="rId6"/>
    <p:sldId id="271" r:id="rId7"/>
    <p:sldId id="273" r:id="rId8"/>
    <p:sldId id="287" r:id="rId9"/>
    <p:sldId id="288" r:id="rId10"/>
    <p:sldId id="289" r:id="rId11"/>
    <p:sldId id="291" r:id="rId12"/>
    <p:sldId id="290" r:id="rId13"/>
    <p:sldId id="292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96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ob3\Dropbox\ScottishCSDP\wp1-datacuration\milo%20vs%20OSCR%20vss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CSOs in Scotland per thousand population by Rural-Urban indicator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'Rural-Urban'!$H$2</c:f>
              <c:strCache>
                <c:ptCount val="1"/>
                <c:pt idx="0">
                  <c:v>OSCR per 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'Rural-Urban'!$B$4:$B$11</c:f>
              <c:strCache>
                <c:ptCount val="8"/>
                <c:pt idx="0">
                  <c:v>Large Urban Area</c:v>
                </c:pt>
                <c:pt idx="1">
                  <c:v>Other Urban Area</c:v>
                </c:pt>
                <c:pt idx="2">
                  <c:v>Accessible Small Towns</c:v>
                </c:pt>
                <c:pt idx="3">
                  <c:v>Remote Small Towns</c:v>
                </c:pt>
                <c:pt idx="4">
                  <c:v>Very Remote Small Towns</c:v>
                </c:pt>
                <c:pt idx="5">
                  <c:v>Accessible Rural</c:v>
                </c:pt>
                <c:pt idx="6">
                  <c:v>Remote Rural</c:v>
                </c:pt>
                <c:pt idx="7">
                  <c:v>Very Remote Rural</c:v>
                </c:pt>
              </c:strCache>
            </c:strRef>
          </c:cat>
          <c:val>
            <c:numRef>
              <c:f>'Rural-Urban'!$H$4:$H$11</c:f>
              <c:numCache>
                <c:formatCode>_-* #,##0.0_-;\-* #,##0.0_-;_-* "-"??_-;_-@_-</c:formatCode>
                <c:ptCount val="8"/>
                <c:pt idx="0">
                  <c:v>4.2325081060794503</c:v>
                </c:pt>
                <c:pt idx="1">
                  <c:v>2.7870213808184299</c:v>
                </c:pt>
                <c:pt idx="2">
                  <c:v>3.3227781501231974</c:v>
                </c:pt>
                <c:pt idx="3">
                  <c:v>5.9025211464235854</c:v>
                </c:pt>
                <c:pt idx="4">
                  <c:v>7.7015727422231484</c:v>
                </c:pt>
                <c:pt idx="5">
                  <c:v>5.4528679189925811</c:v>
                </c:pt>
                <c:pt idx="6">
                  <c:v>7.5984266787112311</c:v>
                </c:pt>
                <c:pt idx="7">
                  <c:v>13.238638133507774</c:v>
                </c:pt>
              </c:numCache>
            </c:numRef>
          </c:val>
        </c:ser>
        <c:ser>
          <c:idx val="1"/>
          <c:order val="1"/>
          <c:tx>
            <c:strRef>
              <c:f>'Rural-Urban'!$I$2</c:f>
              <c:strCache>
                <c:ptCount val="1"/>
                <c:pt idx="0">
                  <c:v>Milo per 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'Rural-Urban'!$B$4:$B$11</c:f>
              <c:strCache>
                <c:ptCount val="8"/>
                <c:pt idx="0">
                  <c:v>Large Urban Area</c:v>
                </c:pt>
                <c:pt idx="1">
                  <c:v>Other Urban Area</c:v>
                </c:pt>
                <c:pt idx="2">
                  <c:v>Accessible Small Towns</c:v>
                </c:pt>
                <c:pt idx="3">
                  <c:v>Remote Small Towns</c:v>
                </c:pt>
                <c:pt idx="4">
                  <c:v>Very Remote Small Towns</c:v>
                </c:pt>
                <c:pt idx="5">
                  <c:v>Accessible Rural</c:v>
                </c:pt>
                <c:pt idx="6">
                  <c:v>Remote Rural</c:v>
                </c:pt>
                <c:pt idx="7">
                  <c:v>Very Remote Rural</c:v>
                </c:pt>
              </c:strCache>
            </c:strRef>
          </c:cat>
          <c:val>
            <c:numRef>
              <c:f>'Rural-Urban'!$I$4:$I$11</c:f>
              <c:numCache>
                <c:formatCode>_-* #,##0.0_-;\-* #,##0.0_-;_-* "-"??_-;_-@_-</c:formatCode>
                <c:ptCount val="8"/>
                <c:pt idx="0">
                  <c:v>4.6432670445867101</c:v>
                </c:pt>
                <c:pt idx="1">
                  <c:v>4.6427122232602507</c:v>
                </c:pt>
                <c:pt idx="2">
                  <c:v>4.7554985705173651</c:v>
                </c:pt>
                <c:pt idx="3">
                  <c:v>9.0248692890969302</c:v>
                </c:pt>
                <c:pt idx="4">
                  <c:v>15.012276191137978</c:v>
                </c:pt>
                <c:pt idx="5">
                  <c:v>7.3943462606515906</c:v>
                </c:pt>
                <c:pt idx="6">
                  <c:v>10.186126166817223</c:v>
                </c:pt>
                <c:pt idx="7">
                  <c:v>18.657394428350415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0834920"/>
        <c:axId val="260835312"/>
      </c:barChart>
      <c:catAx>
        <c:axId val="26083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835312"/>
        <c:crosses val="autoZero"/>
        <c:auto val="1"/>
        <c:lblAlgn val="ctr"/>
        <c:lblOffset val="100"/>
        <c:noMultiLvlLbl val="0"/>
      </c:catAx>
      <c:valAx>
        <c:axId val="26083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CSOs Per K Pop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-* #,##0.0_-;\-* #,##0.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83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CSOs in Scotland per thousand population, by Deprivation Quintile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SIMD!$G$3</c:f>
              <c:strCache>
                <c:ptCount val="1"/>
                <c:pt idx="0">
                  <c:v>OSCR per 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SIMD!$A$4:$A$8</c:f>
              <c:strCache>
                <c:ptCount val="5"/>
                <c:pt idx="0">
                  <c:v>1 Most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 Least</c:v>
                </c:pt>
              </c:strCache>
            </c:strRef>
          </c:cat>
          <c:val>
            <c:numRef>
              <c:f>SIMD!$G$4:$G$8</c:f>
              <c:numCache>
                <c:formatCode>_(* #,##0.00_);_(* \(#,##0.00\);_(* "-"??_);_(@_)</c:formatCode>
                <c:ptCount val="5"/>
                <c:pt idx="0">
                  <c:v>2.4908925842076837</c:v>
                </c:pt>
                <c:pt idx="1">
                  <c:v>3.3992506523766037</c:v>
                </c:pt>
                <c:pt idx="2">
                  <c:v>5.4760265874493683</c:v>
                </c:pt>
                <c:pt idx="3">
                  <c:v>5.4916949249956897</c:v>
                </c:pt>
                <c:pt idx="4">
                  <c:v>4.5713804401197979</c:v>
                </c:pt>
              </c:numCache>
            </c:numRef>
          </c:val>
        </c:ser>
        <c:ser>
          <c:idx val="1"/>
          <c:order val="1"/>
          <c:tx>
            <c:strRef>
              <c:f>SIMD!$H$3</c:f>
              <c:strCache>
                <c:ptCount val="1"/>
                <c:pt idx="0">
                  <c:v>Milo per 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SIMD!$A$4:$A$8</c:f>
              <c:strCache>
                <c:ptCount val="5"/>
                <c:pt idx="0">
                  <c:v>1 Most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 Least</c:v>
                </c:pt>
              </c:strCache>
            </c:strRef>
          </c:cat>
          <c:val>
            <c:numRef>
              <c:f>SIMD!$H$4:$H$8</c:f>
              <c:numCache>
                <c:formatCode>_(* #,##0.00_);_(* \(#,##0.00\);_(* "-"??_);_(@_)</c:formatCode>
                <c:ptCount val="5"/>
                <c:pt idx="0">
                  <c:v>5.1225622579495962</c:v>
                </c:pt>
                <c:pt idx="1">
                  <c:v>6.2155264674405206</c:v>
                </c:pt>
                <c:pt idx="2">
                  <c:v>7.334237707421261</c:v>
                </c:pt>
                <c:pt idx="3">
                  <c:v>6.4553518401440693</c:v>
                </c:pt>
                <c:pt idx="4">
                  <c:v>4.2143609878240094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0919736"/>
        <c:axId val="260920128"/>
      </c:barChart>
      <c:catAx>
        <c:axId val="260919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920128"/>
        <c:crosses val="autoZero"/>
        <c:auto val="1"/>
        <c:lblAlgn val="ctr"/>
        <c:lblOffset val="100"/>
        <c:noMultiLvlLbl val="0"/>
      </c:catAx>
      <c:valAx>
        <c:axId val="26092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CSOs per 000 Pop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91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14FEF69-FC34-4AAA-AB12-DA21CC1E185B}" type="datetimeFigureOut">
              <a:rPr lang="en-GB"/>
              <a:pPr>
                <a:defRPr/>
              </a:pPr>
              <a:t>17/10/2016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38364D2-88F4-4797-A34E-75411D9FF8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5812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3F5C022-4929-43FF-B36E-91578B0AB79A}" type="slidenum">
              <a:rPr lang="en-GB" altLang="en-US" smtClean="0">
                <a:solidFill>
                  <a:srgbClr val="000000"/>
                </a:solidFill>
              </a:rPr>
              <a:pPr/>
              <a:t>1</a:t>
            </a:fld>
            <a:endParaRPr lang="en-GB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011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ACFF191-F1B1-4AD1-8DFA-E64EE88D14BB}" type="slidenum">
              <a:rPr lang="en-GB" altLang="en-US" smtClean="0"/>
              <a:pPr/>
              <a:t>3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595377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0436464-07A9-46FB-A7F8-EA06549D5780}" type="slidenum">
              <a:rPr lang="en-GB" altLang="en-US" smtClean="0"/>
              <a:pPr/>
              <a:t>4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747607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A14459F-4318-45DF-9D88-873B3384B3D5}" type="slidenum">
              <a:rPr lang="en-GB" altLang="en-US" smtClean="0"/>
              <a:pPr/>
              <a:t>6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093169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5C9F81B-865A-481D-97EF-31A1B70FC6FD}" type="slidenum">
              <a:rPr lang="en-GB" altLang="en-US" smtClean="0"/>
              <a:pPr/>
              <a:t>7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595240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3E2E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5980113"/>
            <a:ext cx="9144000" cy="877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</a:endParaRPr>
          </a:p>
        </p:txBody>
      </p:sp>
      <p:pic>
        <p:nvPicPr>
          <p:cNvPr id="5" name="Picture 11" descr="Data Network projec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5980113"/>
            <a:ext cx="6477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St_Andrews_SFU-600_RGB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"/>
          <a:stretch>
            <a:fillRect/>
          </a:stretch>
        </p:blipFill>
        <p:spPr bwMode="auto">
          <a:xfrm>
            <a:off x="5856288" y="6137275"/>
            <a:ext cx="163988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SCVO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238" y="6216650"/>
            <a:ext cx="115252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http://www.stir.ac.uk/media/wwwstiracuk/marketingtools/documents/logo/UoS_Primary_Logo_Pos_(Mono)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6134100"/>
            <a:ext cx="1238250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 descr="C:\Users\ar34\AppData\Local\Microsoft\Windows\Temporary Internet Files\Content.Word\JPG BW Large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113" y="6134100"/>
            <a:ext cx="63817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815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5C7C263-8579-4533-A19B-1B38FD312912}" type="datetimeFigureOut">
              <a:rPr lang="en-GB"/>
              <a:pPr>
                <a:defRPr/>
              </a:pPr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GB"/>
              <a:t>Scottish Civil Society</a:t>
            </a:r>
            <a:br>
              <a:rPr lang="en-GB"/>
            </a:br>
            <a:r>
              <a:rPr lang="en-GB"/>
              <a:t>Data Partnership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EEF584F-9F94-4E92-8B21-19BA97D350E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814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E2E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3E2E6E"/>
                </a:solidFill>
              </a:defRPr>
            </a:lvl1pPr>
            <a:lvl2pPr>
              <a:defRPr>
                <a:solidFill>
                  <a:srgbClr val="3E2E6E"/>
                </a:solidFill>
              </a:defRPr>
            </a:lvl2pPr>
            <a:lvl3pPr>
              <a:defRPr>
                <a:solidFill>
                  <a:srgbClr val="3E2E6E"/>
                </a:solidFill>
              </a:defRPr>
            </a:lvl3pPr>
            <a:lvl4pPr>
              <a:defRPr>
                <a:solidFill>
                  <a:srgbClr val="3E2E6E"/>
                </a:solidFill>
              </a:defRPr>
            </a:lvl4pPr>
            <a:lvl5pPr>
              <a:defRPr>
                <a:solidFill>
                  <a:srgbClr val="3E2E6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5AEE7A6-0A3D-4B36-BEFF-680FB07ED27E}" type="datetimeFigureOut">
              <a:rPr lang="en-GB"/>
              <a:pPr>
                <a:defRPr/>
              </a:pPr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GB"/>
              <a:t>Scottish Civil Society</a:t>
            </a:r>
            <a:br>
              <a:rPr lang="en-GB"/>
            </a:br>
            <a:r>
              <a:rPr lang="en-GB"/>
              <a:t>Data Partnership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B1321DD-DCA9-4F69-A98B-9AD1E7E8302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290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986B00D-2F21-4FCD-81EB-7E5C80A1F8DE}" type="datetimeFigureOut">
              <a:rPr lang="en-GB"/>
              <a:pPr>
                <a:defRPr/>
              </a:pPr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2189F82-93EA-4613-A885-DD39690388E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719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475" cy="635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47B1A7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4DCE4AD-8B5B-4A20-80C4-1845C9ED895A}" type="datetimeFigureOut">
              <a:rPr lang="en-GB"/>
              <a:pPr>
                <a:defRPr/>
              </a:pPr>
              <a:t>17/10/2016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C3F0753-BA41-4CB2-8599-116980B36FC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112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BFE6CDC-751F-403E-A6A3-D1B9598AEAAE}" type="datetimeFigureOut">
              <a:rPr lang="en-GB"/>
              <a:pPr>
                <a:defRPr/>
              </a:pPr>
              <a:t>17/10/2016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EDCED91-6E9F-4038-8D39-30DA39B6F1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83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196A3E7-D194-4FF3-8337-EE933C451417}" type="datetimeFigureOut">
              <a:rPr lang="en-GB"/>
              <a:pPr>
                <a:defRPr/>
              </a:pPr>
              <a:t>17/10/2016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BF76E06-A6D9-4072-9504-4F8BDF77C87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78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E2E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BDB81FC-A256-4A40-A6F5-85B4BB708925}" type="datetimeFigureOut">
              <a:rPr lang="en-GB"/>
              <a:pPr>
                <a:defRPr/>
              </a:pPr>
              <a:t>17/10/2016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8C97B35-52D6-4830-AABD-C069DF2363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3859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395F9C3-DA99-4567-8A68-26C5BA01364B}" type="datetimeFigureOut">
              <a:rPr lang="en-GB"/>
              <a:pPr>
                <a:defRPr/>
              </a:pPr>
              <a:t>17/10/2016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FDE2743-C3F4-4655-BA60-270488FA3D1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630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0C99758-282A-471F-9985-4FF40C878C6D}" type="datetimeFigureOut">
              <a:rPr lang="en-GB"/>
              <a:pPr>
                <a:defRPr/>
              </a:pPr>
              <a:t>17/10/2016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0EF0014-F774-4EA7-AAB2-F976FAEE87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07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B1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310313"/>
            <a:ext cx="9144000" cy="547687"/>
          </a:xfrm>
          <a:prstGeom prst="rect">
            <a:avLst/>
          </a:prstGeom>
          <a:solidFill>
            <a:srgbClr val="3E2E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409700"/>
            <a:ext cx="7886700" cy="476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DC2EEC10-F21C-43F0-B5FD-58449F228FF1}" type="datetimeFigureOut">
              <a:rPr lang="en-GB"/>
              <a:pPr>
                <a:defRPr/>
              </a:pPr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/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r>
              <a:rPr lang="en-GB"/>
              <a:t>Scottish Civil Society</a:t>
            </a:r>
            <a:br>
              <a:rPr lang="en-GB"/>
            </a:br>
            <a:r>
              <a:rPr lang="en-GB"/>
              <a:t>Data Partnership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5E781C9D-2B50-4D90-A378-AC6A28747E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1032" name="Picture 9" descr="Data Network project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6273800"/>
            <a:ext cx="495300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 Light" panose="020F0302020204030204" pitchFamily="34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836613"/>
            <a:ext cx="7772400" cy="2387600"/>
          </a:xfrm>
        </p:spPr>
        <p:txBody>
          <a:bodyPr/>
          <a:lstStyle/>
          <a:p>
            <a:pPr eaLnBrk="1" hangingPunct="1"/>
            <a:r>
              <a:rPr lang="en-GB" altLang="en-US" sz="5400" b="0" dirty="0" smtClean="0"/>
              <a:t>Using Administrative Data to Understand Civil Society Organisations in Scotland</a:t>
            </a:r>
            <a:endParaRPr lang="en-GB" altLang="en-US" sz="5400" dirty="0" smtClean="0"/>
          </a:p>
        </p:txBody>
      </p:sp>
      <p:sp>
        <p:nvSpPr>
          <p:cNvPr id="13315" name="Subtitle 2"/>
          <p:cNvSpPr>
            <a:spLocks noGrp="1"/>
          </p:cNvSpPr>
          <p:nvPr>
            <p:ph type="subTitle" idx="1"/>
          </p:nvPr>
        </p:nvSpPr>
        <p:spPr>
          <a:xfrm>
            <a:off x="1143000" y="3501430"/>
            <a:ext cx="6858000" cy="1655762"/>
          </a:xfrm>
        </p:spPr>
        <p:txBody>
          <a:bodyPr/>
          <a:lstStyle/>
          <a:p>
            <a:pPr eaLnBrk="1" hangingPunct="1"/>
            <a:r>
              <a:rPr lang="en-GB" altLang="en-US" sz="3200" dirty="0"/>
              <a:t>Dr Alasdair Rutherford </a:t>
            </a:r>
            <a:r>
              <a:rPr lang="en-GB" altLang="en-US" sz="3200" dirty="0" smtClean="0"/>
              <a:t>&amp; </a:t>
            </a:r>
            <a:br>
              <a:rPr lang="en-GB" altLang="en-US" sz="3200" dirty="0" smtClean="0"/>
            </a:br>
            <a:r>
              <a:rPr lang="en-GB" altLang="en-US" sz="3200" dirty="0" smtClean="0"/>
              <a:t>Dr </a:t>
            </a:r>
            <a:r>
              <a:rPr lang="en-GB" altLang="en-US" sz="3200" dirty="0" smtClean="0"/>
              <a:t>Orian </a:t>
            </a:r>
            <a:r>
              <a:rPr lang="en-GB" altLang="en-US" sz="3200" dirty="0" smtClean="0"/>
              <a:t>Brook</a:t>
            </a:r>
            <a:endParaRPr lang="en-GB" altLang="en-US" sz="3200" dirty="0" smtClean="0"/>
          </a:p>
          <a:p>
            <a:pPr eaLnBrk="1" hangingPunct="1"/>
            <a:r>
              <a:rPr lang="en-GB" altLang="en-US" dirty="0" smtClean="0"/>
              <a:t>University of Stirling</a:t>
            </a:r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October 2016</a:t>
            </a:r>
            <a:endParaRPr lang="en-GB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on Civil Society Organisations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What does the distribution of Civil Society Organisations look like in Scotland?</a:t>
            </a:r>
          </a:p>
          <a:p>
            <a:endParaRPr lang="en-GB" dirty="0" smtClean="0"/>
          </a:p>
          <a:p>
            <a:r>
              <a:rPr lang="en-GB" dirty="0" smtClean="0"/>
              <a:t>How does the distribution, type and activity of organisations vary across space, rurality and deprivation?</a:t>
            </a:r>
          </a:p>
          <a:p>
            <a:endParaRPr lang="en-GB" dirty="0"/>
          </a:p>
          <a:p>
            <a:r>
              <a:rPr lang="en-GB" dirty="0" smtClean="0"/>
              <a:t>How can we use new sources to improve the data we have?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6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323850" y="1484313"/>
            <a:ext cx="8229600" cy="46053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2400" b="0" dirty="0" smtClean="0">
                <a:solidFill>
                  <a:schemeClr val="accent1">
                    <a:lumMod val="75000"/>
                  </a:schemeClr>
                </a:solidFill>
              </a:rPr>
              <a:t>Charity registers commonly used</a:t>
            </a:r>
            <a:endParaRPr lang="en-GB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1028700" lvl="1" indent="-342900">
              <a:defRPr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Office of the Scottish Charity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</a:rPr>
              <a:t>Regulator (OSCR) hold records on </a:t>
            </a:r>
            <a:r>
              <a:rPr lang="en-GB" sz="2000" u="sng" dirty="0" smtClean="0">
                <a:solidFill>
                  <a:schemeClr val="accent1">
                    <a:lumMod val="75000"/>
                  </a:schemeClr>
                </a:solidFill>
              </a:rPr>
              <a:t>all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</a:rPr>
              <a:t> registered Scottish charities (no income threshold)</a:t>
            </a:r>
          </a:p>
          <a:p>
            <a:pPr marL="1028700" lvl="1" indent="-342900">
              <a:defRPr/>
            </a:pP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</a:rPr>
              <a:t>c24,000 records, high quality and complete data (relatively)</a:t>
            </a:r>
          </a:p>
          <a:p>
            <a:pPr marL="1028700" lvl="1" indent="-342900">
              <a:defRPr/>
            </a:pP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</a:rPr>
              <a:t>But suffers Head Office bias: </a:t>
            </a:r>
          </a:p>
          <a:p>
            <a:pPr marL="1485900" lvl="2" indent="-342900">
              <a:defRPr/>
            </a:pP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legal address not operational address</a:t>
            </a:r>
          </a:p>
          <a:p>
            <a:pPr marL="1485900" lvl="2" indent="-342900">
              <a:defRPr/>
            </a:pP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Only one location per charity, no matter how many they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have</a:t>
            </a:r>
          </a:p>
          <a:p>
            <a:pPr>
              <a:defRPr/>
            </a:pPr>
            <a:r>
              <a:rPr lang="en-GB" sz="2400" b="0" dirty="0" smtClean="0">
                <a:solidFill>
                  <a:schemeClr val="accent1">
                    <a:lumMod val="75000"/>
                  </a:schemeClr>
                </a:solidFill>
              </a:rPr>
              <a:t>MILO Database</a:t>
            </a:r>
          </a:p>
          <a:p>
            <a:pPr marL="1028700" lvl="1" indent="-342900">
              <a:defRPr/>
            </a:pPr>
            <a:r>
              <a:rPr lang="en-GB" sz="2000" b="0" dirty="0" smtClean="0">
                <a:solidFill>
                  <a:schemeClr val="accent1">
                    <a:lumMod val="75000"/>
                  </a:schemeClr>
                </a:solidFill>
              </a:rPr>
              <a:t>Managed </a:t>
            </a:r>
            <a:r>
              <a:rPr lang="en-GB" sz="2000" b="0" dirty="0">
                <a:solidFill>
                  <a:schemeClr val="accent1">
                    <a:lumMod val="75000"/>
                  </a:schemeClr>
                </a:solidFill>
              </a:rPr>
              <a:t>by Scottish Council for Voluntary Organisations, used by Third Sector Interfaces/Volunteer Centres across Scotland</a:t>
            </a:r>
          </a:p>
          <a:p>
            <a:pPr marL="1028700" lvl="1" indent="-342900">
              <a:defRPr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Supporting CSOs in legal formation, training, advising trustees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</a:rPr>
              <a:t>etc</a:t>
            </a:r>
            <a:endParaRPr lang="en-GB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1028700" lvl="1" indent="-342900">
              <a:defRPr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Key activity: matching volunteers and volunteering opportunities</a:t>
            </a:r>
          </a:p>
          <a:p>
            <a:pPr marL="342900" indent="-342900">
              <a:defRPr/>
            </a:pPr>
            <a:endParaRPr lang="en-GB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7674" y="320675"/>
            <a:ext cx="84448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4000" b="1" dirty="0">
                <a:solidFill>
                  <a:schemeClr val="accent1">
                    <a:lumMod val="75000"/>
                  </a:schemeClr>
                </a:solidFill>
              </a:rPr>
              <a:t>Measuring Civil 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Society Organisations</a:t>
            </a:r>
            <a:endParaRPr lang="en-GB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323850" y="1484313"/>
            <a:ext cx="8229600" cy="46053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2400" b="0" dirty="0" smtClean="0">
                <a:solidFill>
                  <a:schemeClr val="accent1">
                    <a:lumMod val="75000"/>
                  </a:schemeClr>
                </a:solidFill>
              </a:rPr>
              <a:t>Details of 35,000 </a:t>
            </a:r>
            <a:r>
              <a:rPr lang="en-GB" sz="2400" b="0" dirty="0">
                <a:solidFill>
                  <a:schemeClr val="accent1">
                    <a:lumMod val="75000"/>
                  </a:schemeClr>
                </a:solidFill>
              </a:rPr>
              <a:t>voluntary orgs/38,000 orgs (plus volunteers, opportunities but not used for this project)</a:t>
            </a:r>
          </a:p>
          <a:p>
            <a:pPr>
              <a:defRPr/>
            </a:pPr>
            <a:endParaRPr lang="en-GB" sz="2400" b="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GB" sz="2400" b="0" dirty="0" smtClean="0">
                <a:solidFill>
                  <a:schemeClr val="accent1">
                    <a:lumMod val="75000"/>
                  </a:schemeClr>
                </a:solidFill>
              </a:rPr>
              <a:t>Pros </a:t>
            </a:r>
            <a:r>
              <a:rPr lang="en-GB" sz="2400" b="0" dirty="0">
                <a:solidFill>
                  <a:schemeClr val="accent1">
                    <a:lumMod val="75000"/>
                  </a:schemeClr>
                </a:solidFill>
              </a:rPr>
              <a:t>(compared to OSCR)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b="0" dirty="0">
                <a:solidFill>
                  <a:schemeClr val="accent1">
                    <a:lumMod val="75000"/>
                  </a:schemeClr>
                </a:solidFill>
              </a:rPr>
              <a:t>Records working sites not legally registered addresses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b="0" dirty="0">
                <a:solidFill>
                  <a:schemeClr val="accent1">
                    <a:lumMod val="75000"/>
                  </a:schemeClr>
                </a:solidFill>
              </a:rPr>
              <a:t>Records multiple sites (</a:t>
            </a:r>
            <a:r>
              <a:rPr lang="en-GB" sz="2400" b="0" dirty="0" err="1">
                <a:solidFill>
                  <a:schemeClr val="accent1">
                    <a:lumMod val="75000"/>
                  </a:schemeClr>
                </a:solidFill>
              </a:rPr>
              <a:t>eg</a:t>
            </a:r>
            <a:r>
              <a:rPr lang="en-GB" sz="2400" b="0" dirty="0">
                <a:solidFill>
                  <a:schemeClr val="accent1">
                    <a:lumMod val="75000"/>
                  </a:schemeClr>
                </a:solidFill>
              </a:rPr>
              <a:t> charity shops)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b="0" dirty="0">
                <a:solidFill>
                  <a:schemeClr val="accent1">
                    <a:lumMod val="75000"/>
                  </a:schemeClr>
                </a:solidFill>
              </a:rPr>
              <a:t>Records </a:t>
            </a:r>
            <a:r>
              <a:rPr lang="en-GB" sz="2400" b="0" dirty="0" err="1">
                <a:solidFill>
                  <a:schemeClr val="accent1">
                    <a:lumMod val="75000"/>
                  </a:schemeClr>
                </a:solidFill>
              </a:rPr>
              <a:t>vol</a:t>
            </a:r>
            <a:r>
              <a:rPr lang="en-GB" sz="2400" b="0" dirty="0">
                <a:solidFill>
                  <a:schemeClr val="accent1">
                    <a:lumMod val="75000"/>
                  </a:schemeClr>
                </a:solidFill>
              </a:rPr>
              <a:t> orgs which aren’t registered charities</a:t>
            </a:r>
          </a:p>
          <a:p>
            <a:pPr>
              <a:defRPr/>
            </a:pPr>
            <a:r>
              <a:rPr lang="en-GB" sz="2400" b="0" dirty="0">
                <a:solidFill>
                  <a:schemeClr val="accent1">
                    <a:lumMod val="75000"/>
                  </a:schemeClr>
                </a:solidFill>
              </a:rPr>
              <a:t>Cons (compared to OSCR)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b="0" dirty="0">
                <a:solidFill>
                  <a:schemeClr val="accent1">
                    <a:lumMod val="75000"/>
                  </a:schemeClr>
                </a:solidFill>
              </a:rPr>
              <a:t>Recorded for working not research – messy, inconsistent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b="0" dirty="0">
                <a:solidFill>
                  <a:schemeClr val="accent1">
                    <a:lumMod val="75000"/>
                  </a:schemeClr>
                </a:solidFill>
              </a:rPr>
              <a:t>Incomplete – orgs not recorded if not interacting with TSIs/VCs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2400" b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7675" y="320675"/>
            <a:ext cx="7507288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4200" b="1" dirty="0">
                <a:solidFill>
                  <a:schemeClr val="accent1">
                    <a:lumMod val="75000"/>
                  </a:schemeClr>
                </a:solidFill>
              </a:rPr>
              <a:t>Milo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1109"/>
            <a:ext cx="8400298" cy="471587"/>
          </a:xfrm>
        </p:spPr>
        <p:txBody>
          <a:bodyPr/>
          <a:lstStyle/>
          <a:p>
            <a:r>
              <a:rPr lang="en-GB" sz="3600" dirty="0" smtClean="0"/>
              <a:t>Total Number of CSOs in the Two Databases</a:t>
            </a:r>
            <a:endParaRPr lang="en-GB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1" y="980728"/>
            <a:ext cx="8913897" cy="478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863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7675" y="320675"/>
            <a:ext cx="7507288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4200" b="1" dirty="0">
                <a:solidFill>
                  <a:schemeClr val="accent1">
                    <a:lumMod val="75000"/>
                  </a:schemeClr>
                </a:solidFill>
              </a:rPr>
              <a:t>Urban-Rural Classification</a:t>
            </a:r>
          </a:p>
        </p:txBody>
      </p:sp>
      <p:sp>
        <p:nvSpPr>
          <p:cNvPr id="35843" name="TextBox 3"/>
          <p:cNvSpPr txBox="1">
            <a:spLocks noChangeArrowheads="1"/>
          </p:cNvSpPr>
          <p:nvPr/>
        </p:nvSpPr>
        <p:spPr bwMode="auto">
          <a:xfrm>
            <a:off x="508000" y="1257300"/>
            <a:ext cx="73437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28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b="0">
                <a:solidFill>
                  <a:schemeClr val="tx1"/>
                </a:solidFill>
              </a:rPr>
              <a:t>Standardised by population shows greater impact of how Milo represents CSOs outside large cities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179512" y="2089150"/>
          <a:ext cx="8856984" cy="4107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7675" y="320675"/>
            <a:ext cx="7507288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4200" b="1" dirty="0">
                <a:solidFill>
                  <a:schemeClr val="accent1">
                    <a:lumMod val="75000"/>
                  </a:schemeClr>
                </a:solidFill>
              </a:rPr>
              <a:t>Indices of Multiple Deprivation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1117600"/>
            <a:ext cx="7951788" cy="1447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400" dirty="0"/>
              <a:t>Analysis by population shows much more important presence of CSOs in deprived areas.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Address of CSO not = area of operation, but more likely on Milo, and unlikely to be based in a deprived area but not working in one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508675" y="2565400"/>
          <a:ext cx="7951113" cy="3740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1109"/>
            <a:ext cx="8400298" cy="471587"/>
          </a:xfrm>
        </p:spPr>
        <p:txBody>
          <a:bodyPr/>
          <a:lstStyle/>
          <a:p>
            <a:r>
              <a:rPr lang="en-GB" sz="3600" dirty="0" smtClean="0"/>
              <a:t>Comparing Records in the Two Databases</a:t>
            </a:r>
            <a:endParaRPr lang="en-GB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76"/>
          <a:stretch/>
        </p:blipFill>
        <p:spPr>
          <a:xfrm>
            <a:off x="158988" y="836712"/>
            <a:ext cx="8869960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78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1109"/>
            <a:ext cx="8400298" cy="471587"/>
          </a:xfrm>
        </p:spPr>
        <p:txBody>
          <a:bodyPr/>
          <a:lstStyle/>
          <a:p>
            <a:r>
              <a:rPr lang="en-GB" sz="4000" dirty="0" smtClean="0"/>
              <a:t>Government Funding and No. of Records</a:t>
            </a: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96"/>
          <a:stretch/>
        </p:blipFill>
        <p:spPr>
          <a:xfrm>
            <a:off x="131849" y="836712"/>
            <a:ext cx="8920012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15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40"/>
            <a:ext cx="8515350" cy="471587"/>
          </a:xfrm>
        </p:spPr>
        <p:txBody>
          <a:bodyPr/>
          <a:lstStyle/>
          <a:p>
            <a:r>
              <a:rPr lang="en-GB" sz="3600" dirty="0" smtClean="0"/>
              <a:t>Social Care Organisation Numbers</a:t>
            </a:r>
            <a:endParaRPr lang="en-GB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20540"/>
            <a:ext cx="8820472" cy="623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55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40"/>
            <a:ext cx="8515350" cy="471587"/>
          </a:xfrm>
        </p:spPr>
        <p:txBody>
          <a:bodyPr/>
          <a:lstStyle/>
          <a:p>
            <a:r>
              <a:rPr lang="en-GB" sz="3600" dirty="0" smtClean="0"/>
              <a:t>Social Care Organisation Numbers</a:t>
            </a:r>
            <a:endParaRPr lang="en-GB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53218"/>
            <a:ext cx="8820472" cy="623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8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1109"/>
            <a:ext cx="8515350" cy="471587"/>
          </a:xfrm>
        </p:spPr>
        <p:txBody>
          <a:bodyPr/>
          <a:lstStyle/>
          <a:p>
            <a:r>
              <a:rPr lang="en-GB" sz="3600" dirty="0" smtClean="0"/>
              <a:t>Modelling Social Care Organisation Numbers</a:t>
            </a:r>
            <a:endParaRPr lang="en-GB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1"/>
          <a:stretch/>
        </p:blipFill>
        <p:spPr>
          <a:xfrm>
            <a:off x="179512" y="764704"/>
            <a:ext cx="8640960" cy="55447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36096" y="5158933"/>
            <a:ext cx="3707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Model: </a:t>
            </a:r>
            <a:r>
              <a:rPr lang="en-GB" sz="1200" dirty="0" smtClean="0"/>
              <a:t>Negative Binomial at </a:t>
            </a:r>
            <a:r>
              <a:rPr lang="en-GB" sz="1200" dirty="0" err="1" smtClean="0"/>
              <a:t>Datazone</a:t>
            </a:r>
            <a:r>
              <a:rPr lang="en-GB" sz="1200" dirty="0" smtClean="0"/>
              <a:t> level, controlling for rurality; deprivation; population numbers; total recorded organisations (all types) in both databases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781444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b="0" dirty="0" smtClean="0"/>
              <a:t>Using Administrative Data to Understand Civil Society Organisations in Scotland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00808"/>
            <a:ext cx="7886700" cy="4476155"/>
          </a:xfrm>
        </p:spPr>
        <p:txBody>
          <a:bodyPr/>
          <a:lstStyle/>
          <a:p>
            <a:r>
              <a:rPr lang="en-GB" dirty="0" smtClean="0"/>
              <a:t>Significant numbers of organisations are recorded locally that do not feature in the Charity Register Data</a:t>
            </a:r>
          </a:p>
          <a:p>
            <a:endParaRPr lang="en-GB" dirty="0"/>
          </a:p>
          <a:p>
            <a:r>
              <a:rPr lang="en-GB" dirty="0" smtClean="0"/>
              <a:t>Using local data highlights patterns in the distribution of organisations concealed by “head office bias”</a:t>
            </a:r>
          </a:p>
          <a:p>
            <a:endParaRPr lang="en-GB" dirty="0"/>
          </a:p>
          <a:p>
            <a:r>
              <a:rPr lang="en-GB" dirty="0" smtClean="0"/>
              <a:t>There are data quality issues that need to be addressed in using data from local databases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03517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451</Words>
  <Application>Microsoft Office PowerPoint</Application>
  <PresentationFormat>On-screen Show (4:3)</PresentationFormat>
  <Paragraphs>60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Arial</vt:lpstr>
      <vt:lpstr>Calibri Light</vt:lpstr>
      <vt:lpstr>Times New Roman</vt:lpstr>
      <vt:lpstr>1_Office Theme</vt:lpstr>
      <vt:lpstr>Using Administrative Data to Understand Civil Society Organisations in Scotland</vt:lpstr>
      <vt:lpstr>Data on Civil Society Organisations</vt:lpstr>
      <vt:lpstr>PowerPoint Presentation</vt:lpstr>
      <vt:lpstr>PowerPoint Presentation</vt:lpstr>
      <vt:lpstr>Total Number of CSOs in the Two Databases</vt:lpstr>
      <vt:lpstr>PowerPoint Presentation</vt:lpstr>
      <vt:lpstr>PowerPoint Presentation</vt:lpstr>
      <vt:lpstr>Comparing Records in the Two Databases</vt:lpstr>
      <vt:lpstr>Government Funding and No. of Records</vt:lpstr>
      <vt:lpstr>Social Care Organisation Numbers</vt:lpstr>
      <vt:lpstr>Social Care Organisation Numbers</vt:lpstr>
      <vt:lpstr>Modelling Social Care Organisation Numbers</vt:lpstr>
      <vt:lpstr>Using Administrative Data to Understand Civil Society Organisations in Scotland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2016-10-17T15:59:32Z</dcterms:created>
  <dcterms:modified xsi:type="dcterms:W3CDTF">2016-10-17T16:03:22Z</dcterms:modified>
</cp:coreProperties>
</file>