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1" r:id="rId2"/>
    <p:sldId id="347" r:id="rId3"/>
    <p:sldId id="348" r:id="rId4"/>
    <p:sldId id="353" r:id="rId5"/>
    <p:sldId id="346" r:id="rId6"/>
    <p:sldId id="354" r:id="rId7"/>
    <p:sldId id="317" r:id="rId8"/>
    <p:sldId id="336" r:id="rId9"/>
    <p:sldId id="341" r:id="rId10"/>
    <p:sldId id="358" r:id="rId11"/>
    <p:sldId id="360" r:id="rId12"/>
  </p:sldIdLst>
  <p:sldSz cx="9144000" cy="6858000" type="screen4x3"/>
  <p:notesSz cx="6769100" cy="9906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1">
          <p15:clr>
            <a:srgbClr val="A4A3A4"/>
          </p15:clr>
        </p15:guide>
        <p15:guide id="2" pos="288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3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as Koch" initials="AK" lastIdx="1" clrIdx="0"/>
  <p:cmAuthor id="1" name="Guenther Klee" initials="GK" lastIdx="1" clrIdx="1"/>
  <p:cmAuthor id="2" name="Patrick Maier" initials="PM" lastIdx="2" clrIdx="2"/>
  <p:cmAuthor id="3" name="Tobias Brändle" initials="TB" lastIdx="2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28C"/>
    <a:srgbClr val="003399"/>
    <a:srgbClr val="EC28A6"/>
    <a:srgbClr val="F9E151"/>
    <a:srgbClr val="B9EDF9"/>
    <a:srgbClr val="F79FD8"/>
    <a:srgbClr val="606060"/>
    <a:srgbClr val="605B1E"/>
    <a:srgbClr val="FFDA4C"/>
    <a:srgbClr val="FFE1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ittlere Formatvorlage 3 - 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32" autoAdjust="0"/>
    <p:restoredTop sz="83886" autoAdjust="0"/>
  </p:normalViewPr>
  <p:slideViewPr>
    <p:cSldViewPr showGuides="1">
      <p:cViewPr varScale="1">
        <p:scale>
          <a:sx n="71" d="100"/>
          <a:sy n="71" d="100"/>
        </p:scale>
        <p:origin x="1074" y="72"/>
      </p:cViewPr>
      <p:guideLst>
        <p:guide orient="horz" pos="1071"/>
        <p:guide pos="28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-1248"/>
    </p:cViewPr>
  </p:sorterViewPr>
  <p:notesViewPr>
    <p:cSldViewPr showGuides="1">
      <p:cViewPr varScale="1">
        <p:scale>
          <a:sx n="76" d="100"/>
          <a:sy n="76" d="100"/>
        </p:scale>
        <p:origin x="-2202" y="-96"/>
      </p:cViewPr>
      <p:guideLst>
        <p:guide orient="horz" pos="3120"/>
        <p:guide pos="2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6D4387-0191-49A9-A167-97A8A306EF00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de-DE"/>
        </a:p>
      </dgm:t>
    </dgm:pt>
    <dgm:pt modelId="{62A7FF17-03F4-48D4-926F-166DF49C2CDF}">
      <dgm:prSet phldrT="[Text]"/>
      <dgm:spPr/>
      <dgm:t>
        <a:bodyPr/>
        <a:lstStyle/>
        <a:p>
          <a:r>
            <a:rPr lang="de-DE" dirty="0" smtClean="0">
              <a:latin typeface="Calibri" panose="020F0502020204030204" pitchFamily="34" charset="0"/>
            </a:rPr>
            <a:t>Type 1: Multi-country </a:t>
          </a:r>
          <a:r>
            <a:rPr lang="de-DE" dirty="0" err="1" smtClean="0">
              <a:latin typeface="Calibri" panose="020F0502020204030204" pitchFamily="34" charset="0"/>
            </a:rPr>
            <a:t>harmo-nized</a:t>
          </a:r>
          <a:r>
            <a:rPr lang="de-DE" dirty="0" smtClean="0">
              <a:latin typeface="Calibri" panose="020F0502020204030204" pitchFamily="34" charset="0"/>
            </a:rPr>
            <a:t> </a:t>
          </a:r>
          <a:r>
            <a:rPr lang="de-DE" dirty="0" err="1" smtClean="0">
              <a:latin typeface="Calibri" panose="020F0502020204030204" pitchFamily="34" charset="0"/>
            </a:rPr>
            <a:t>micro-data</a:t>
          </a:r>
          <a:r>
            <a:rPr lang="de-DE" dirty="0" smtClean="0">
              <a:latin typeface="Calibri" panose="020F0502020204030204" pitchFamily="34" charset="0"/>
            </a:rPr>
            <a:t> </a:t>
          </a:r>
          <a:r>
            <a:rPr lang="de-DE" dirty="0" err="1" smtClean="0">
              <a:latin typeface="Calibri" panose="020F0502020204030204" pitchFamily="34" charset="0"/>
            </a:rPr>
            <a:t>collections</a:t>
          </a:r>
          <a:endParaRPr lang="de-DE" dirty="0">
            <a:latin typeface="Calibri" panose="020F0502020204030204" pitchFamily="34" charset="0"/>
          </a:endParaRPr>
        </a:p>
      </dgm:t>
    </dgm:pt>
    <dgm:pt modelId="{3A374305-7E67-4FE4-B284-02D90DA1EE78}" type="parTrans" cxnId="{C3F9FC74-7A4E-4589-A349-916450D4A653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8EBE4BEE-AADC-43D6-A528-F64289A2F40B}" type="sibTrans" cxnId="{C3F9FC74-7A4E-4589-A349-916450D4A653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4DBEEC48-F4EE-47B4-AB24-9E8441178619}">
      <dgm:prSet phldrT="[Text]" custT="1"/>
      <dgm:spPr/>
      <dgm:t>
        <a:bodyPr/>
        <a:lstStyle/>
        <a:p>
          <a:pPr marL="171450" algn="l"/>
          <a:r>
            <a:rPr lang="en-GB" sz="1500" dirty="0" smtClean="0">
              <a:latin typeface="Calibri" panose="020F0502020204030204" pitchFamily="34" charset="0"/>
            </a:rPr>
            <a:t>Integration of routinely collected </a:t>
          </a:r>
          <a:r>
            <a:rPr lang="en-GB" sz="1500" dirty="0" err="1" smtClean="0">
              <a:latin typeface="Calibri" panose="020F0502020204030204" pitchFamily="34" charset="0"/>
            </a:rPr>
            <a:t>microdata</a:t>
          </a:r>
          <a:r>
            <a:rPr lang="en-GB" sz="1500" dirty="0" smtClean="0">
              <a:latin typeface="Calibri" panose="020F0502020204030204" pitchFamily="34" charset="0"/>
            </a:rPr>
            <a:t> (Amadeus, LIS, EGR etc.)</a:t>
          </a:r>
          <a:endParaRPr lang="de-DE" sz="1500" dirty="0">
            <a:latin typeface="Calibri" panose="020F0502020204030204" pitchFamily="34" charset="0"/>
          </a:endParaRPr>
        </a:p>
      </dgm:t>
    </dgm:pt>
    <dgm:pt modelId="{EC59A010-5A7C-4546-922C-CBD2F41E90E8}" type="parTrans" cxnId="{27E83790-55B8-43AA-8436-C404D99B66B4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4A9EBE3A-5A9D-4A17-8886-046EDC68AA02}" type="sibTrans" cxnId="{27E83790-55B8-43AA-8436-C404D99B66B4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715764AE-6980-4CE8-A363-7CD089467EBD}">
      <dgm:prSet phldrT="[Text]" custT="1"/>
      <dgm:spPr/>
      <dgm:t>
        <a:bodyPr/>
        <a:lstStyle/>
        <a:p>
          <a:r>
            <a:rPr lang="en-US" sz="1500" dirty="0" smtClean="0">
              <a:latin typeface="Calibri" panose="020F0502020204030204" pitchFamily="34" charset="0"/>
              <a:sym typeface="Helvetica Neue Light" charset="0"/>
            </a:rPr>
            <a:t>Micro-aggregated statistics available to researchers</a:t>
          </a:r>
          <a:endParaRPr lang="de-DE" sz="1500" dirty="0">
            <a:latin typeface="Calibri" panose="020F0502020204030204" pitchFamily="34" charset="0"/>
          </a:endParaRPr>
        </a:p>
      </dgm:t>
    </dgm:pt>
    <dgm:pt modelId="{14E2D328-67D6-4C50-A2C1-F30CD9E47944}" type="parTrans" cxnId="{6F8BCF8D-1F7A-4E8D-A4CC-670AFBCAAAA8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1F25C01F-D7E7-46E3-B5E2-CE0C782895AA}" type="sibTrans" cxnId="{6F8BCF8D-1F7A-4E8D-A4CC-670AFBCAAAA8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90FECB22-18ED-4609-A0B4-7318021D52BD}">
      <dgm:prSet phldrT="[Text]" custT="1"/>
      <dgm:spPr/>
      <dgm:t>
        <a:bodyPr/>
        <a:lstStyle/>
        <a:p>
          <a:r>
            <a:rPr lang="en-GB" sz="1500" dirty="0" smtClean="0">
              <a:latin typeface="Calibri" panose="020F0502020204030204" pitchFamily="34" charset="0"/>
            </a:rPr>
            <a:t>Distributed </a:t>
          </a:r>
          <a:r>
            <a:rPr lang="en-GB" sz="1500" dirty="0" err="1" smtClean="0">
              <a:latin typeface="Calibri" panose="020F0502020204030204" pitchFamily="34" charset="0"/>
            </a:rPr>
            <a:t>microdata</a:t>
          </a:r>
          <a:r>
            <a:rPr lang="en-GB" sz="1500" dirty="0" smtClean="0">
              <a:latin typeface="Calibri" panose="020F0502020204030204" pitchFamily="34" charset="0"/>
            </a:rPr>
            <a:t> approach</a:t>
          </a:r>
          <a:endParaRPr lang="de-DE" sz="1500" dirty="0">
            <a:latin typeface="Calibri" panose="020F0502020204030204" pitchFamily="34" charset="0"/>
          </a:endParaRPr>
        </a:p>
      </dgm:t>
    </dgm:pt>
    <dgm:pt modelId="{E0459D67-15C1-447F-B39C-FB6660B44065}" type="parTrans" cxnId="{B13E0B32-E243-4DFB-947F-30E5FE9CCD13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19E8969F-0FFC-4671-BF99-19D3B341A9CC}" type="sibTrans" cxnId="{B13E0B32-E243-4DFB-947F-30E5FE9CCD13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3AA9467F-530E-4C81-A767-7CCEF077B37A}">
      <dgm:prSet phldrT="[Text]"/>
      <dgm:spPr/>
      <dgm:t>
        <a:bodyPr/>
        <a:lstStyle/>
        <a:p>
          <a:r>
            <a:rPr lang="de-DE" dirty="0" smtClean="0">
              <a:latin typeface="Calibri" panose="020F0502020204030204" pitchFamily="34" charset="0"/>
            </a:rPr>
            <a:t>Type 3: </a:t>
          </a:r>
          <a:r>
            <a:rPr lang="de-DE" dirty="0" err="1" smtClean="0">
              <a:latin typeface="Calibri" panose="020F0502020204030204" pitchFamily="34" charset="0"/>
            </a:rPr>
            <a:t>Specific</a:t>
          </a:r>
          <a:r>
            <a:rPr lang="de-DE" dirty="0" smtClean="0">
              <a:latin typeface="Calibri" panose="020F0502020204030204" pitchFamily="34" charset="0"/>
            </a:rPr>
            <a:t> </a:t>
          </a:r>
          <a:r>
            <a:rPr lang="de-DE" dirty="0" err="1" smtClean="0">
              <a:latin typeface="Calibri" panose="020F0502020204030204" pitchFamily="34" charset="0"/>
            </a:rPr>
            <a:t>projects</a:t>
          </a:r>
          <a:endParaRPr lang="de-DE" dirty="0">
            <a:latin typeface="Calibri" panose="020F0502020204030204" pitchFamily="34" charset="0"/>
          </a:endParaRPr>
        </a:p>
      </dgm:t>
    </dgm:pt>
    <dgm:pt modelId="{413DEA46-CC0B-4D6C-B972-92DE9C839E21}" type="parTrans" cxnId="{F78393C8-61A6-4ED7-8185-8CA8B32434AA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3EA2ED66-3F71-4BC8-8C8E-449339C84392}" type="sibTrans" cxnId="{F78393C8-61A6-4ED7-8185-8CA8B32434AA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51880112-ABEA-4852-85C4-B80CB66F208A}">
      <dgm:prSet phldrT="[Text]" custT="1"/>
      <dgm:spPr/>
      <dgm:t>
        <a:bodyPr/>
        <a:lstStyle/>
        <a:p>
          <a:r>
            <a:rPr lang="en-GB" sz="1500" dirty="0" smtClean="0">
              <a:latin typeface="Calibri" panose="020F0502020204030204" pitchFamily="34" charset="0"/>
            </a:rPr>
            <a:t>Unique, s</a:t>
          </a:r>
          <a:r>
            <a:rPr lang="en-US" sz="1500" dirty="0" err="1" smtClean="0">
              <a:latin typeface="Calibri" panose="020F0502020204030204" pitchFamily="34" charset="0"/>
              <a:sym typeface="Helvetica Neue Light" charset="0"/>
            </a:rPr>
            <a:t>pecific</a:t>
          </a:r>
          <a:r>
            <a:rPr lang="en-US" sz="1500" dirty="0" smtClean="0">
              <a:latin typeface="Calibri" panose="020F0502020204030204" pitchFamily="34" charset="0"/>
              <a:sym typeface="Helvetica Neue Light" charset="0"/>
            </a:rPr>
            <a:t> projects dedicated to matching micro-level data</a:t>
          </a:r>
          <a:endParaRPr lang="de-DE" sz="1500" dirty="0">
            <a:latin typeface="Calibri" panose="020F0502020204030204" pitchFamily="34" charset="0"/>
          </a:endParaRPr>
        </a:p>
      </dgm:t>
    </dgm:pt>
    <dgm:pt modelId="{8C8621AE-24C0-47C8-A3D2-1B2256E65D90}" type="parTrans" cxnId="{F2421B19-C2FE-445E-B05C-54C3FB793C18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503F4BF9-C6BA-4BAF-A725-21B053AC2A1E}" type="sibTrans" cxnId="{F2421B19-C2FE-445E-B05C-54C3FB793C18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F4D0E7C8-5113-40E0-B831-97579FD26809}">
      <dgm:prSet phldrT="[Text]"/>
      <dgm:spPr/>
      <dgm:t>
        <a:bodyPr/>
        <a:lstStyle/>
        <a:p>
          <a:r>
            <a:rPr lang="de-DE" dirty="0" smtClean="0">
              <a:latin typeface="Calibri" panose="020F0502020204030204" pitchFamily="34" charset="0"/>
            </a:rPr>
            <a:t>Type 4: Meta-projects</a:t>
          </a:r>
          <a:endParaRPr lang="de-DE" dirty="0">
            <a:latin typeface="Calibri" panose="020F0502020204030204" pitchFamily="34" charset="0"/>
          </a:endParaRPr>
        </a:p>
      </dgm:t>
    </dgm:pt>
    <dgm:pt modelId="{EF17FC99-E1E6-4DF4-9A27-4285CDB67E97}" type="parTrans" cxnId="{0F25D742-81A7-469E-AA1B-88CB41446DD8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401D4536-C30D-4E00-8295-475B94FC5224}" type="sibTrans" cxnId="{0F25D742-81A7-469E-AA1B-88CB41446DD8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EC2E26EE-A4A5-4F32-8F39-6A999BD9EC5C}">
      <dgm:prSet custT="1"/>
      <dgm:spPr/>
      <dgm:t>
        <a:bodyPr/>
        <a:lstStyle/>
        <a:p>
          <a:r>
            <a:rPr lang="en-GB" sz="1500" dirty="0" smtClean="0">
              <a:latin typeface="Calibri" panose="020F0502020204030204" pitchFamily="34" charset="0"/>
            </a:rPr>
            <a:t>Matching pursues specific topical aim</a:t>
          </a:r>
        </a:p>
      </dgm:t>
    </dgm:pt>
    <dgm:pt modelId="{4AB89668-FCFE-4931-B9BE-96452AFA3DB6}" type="parTrans" cxnId="{93EE0712-CF79-4D8C-81BA-ADC4743061EE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B8761B48-6B12-47FA-90C0-A9F87131809E}" type="sibTrans" cxnId="{93EE0712-CF79-4D8C-81BA-ADC4743061EE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D41C5260-53CE-402A-962C-0C5EC740C997}">
      <dgm:prSet custT="1"/>
      <dgm:spPr/>
      <dgm:t>
        <a:bodyPr/>
        <a:lstStyle/>
        <a:p>
          <a:r>
            <a:rPr lang="en-GB" sz="1500" dirty="0" smtClean="0">
              <a:latin typeface="Calibri" panose="020F0502020204030204" pitchFamily="34" charset="0"/>
            </a:rPr>
            <a:t>Enhance researchers’ access to official micro data</a:t>
          </a:r>
          <a:endParaRPr lang="de-DE" sz="1500" dirty="0">
            <a:latin typeface="Calibri" panose="020F0502020204030204" pitchFamily="34" charset="0"/>
          </a:endParaRPr>
        </a:p>
      </dgm:t>
    </dgm:pt>
    <dgm:pt modelId="{B348DBB8-92B9-427B-B8D3-BD10214295D6}" type="parTrans" cxnId="{B2241D5E-97B2-49D6-B659-20132BA52761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6007AAF5-7EEF-4754-9EF0-85DE0157639E}" type="sibTrans" cxnId="{B2241D5E-97B2-49D6-B659-20132BA52761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CC5920F2-5E2E-4CE4-B99C-3AF9E25A016F}">
      <dgm:prSet phldrT="[Text]" custT="1"/>
      <dgm:spPr/>
      <dgm:t>
        <a:bodyPr/>
        <a:lstStyle/>
        <a:p>
          <a:pPr marL="171450" algn="l"/>
          <a:r>
            <a:rPr lang="en-GB" sz="1500" dirty="0" smtClean="0">
              <a:latin typeface="Calibri" panose="020F0502020204030204" pitchFamily="34" charset="0"/>
            </a:rPr>
            <a:t>Cross-country surveys (EFIGE, CIS, ISS etc.)</a:t>
          </a:r>
          <a:endParaRPr lang="de-DE" sz="1500" dirty="0">
            <a:latin typeface="Calibri" panose="020F0502020204030204" pitchFamily="34" charset="0"/>
          </a:endParaRPr>
        </a:p>
      </dgm:t>
    </dgm:pt>
    <dgm:pt modelId="{8ECD618D-7EE3-4033-BB5A-E505D9779D6D}" type="parTrans" cxnId="{2ACE1637-71FF-42B2-BA91-D9F768A8C235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D6FA03A8-7636-4A73-BFFF-CB251E2C9FA5}" type="sibTrans" cxnId="{2ACE1637-71FF-42B2-BA91-D9F768A8C235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F85BF980-C06C-4E6B-913B-6839E57D7404}">
      <dgm:prSet phldrT="[Text]" custT="1"/>
      <dgm:spPr/>
      <dgm:t>
        <a:bodyPr/>
        <a:lstStyle/>
        <a:p>
          <a:r>
            <a:rPr lang="en-GB" sz="1500" dirty="0" err="1" smtClean="0">
              <a:latin typeface="Calibri" panose="020F0502020204030204" pitchFamily="34" charset="0"/>
            </a:rPr>
            <a:t>CompNet</a:t>
          </a:r>
          <a:r>
            <a:rPr lang="en-GB" sz="1500" dirty="0" smtClean="0">
              <a:latin typeface="Calibri" panose="020F0502020204030204" pitchFamily="34" charset="0"/>
            </a:rPr>
            <a:t>, </a:t>
          </a:r>
          <a:r>
            <a:rPr lang="en-GB" sz="1500" dirty="0" err="1" smtClean="0">
              <a:latin typeface="Calibri" panose="020F0502020204030204" pitchFamily="34" charset="0"/>
            </a:rPr>
            <a:t>MicroDyn</a:t>
          </a:r>
          <a:r>
            <a:rPr lang="en-GB" sz="1500" dirty="0" smtClean="0">
              <a:latin typeface="Calibri" panose="020F0502020204030204" pitchFamily="34" charset="0"/>
            </a:rPr>
            <a:t>, </a:t>
          </a:r>
          <a:r>
            <a:rPr lang="en-GB" sz="1500" dirty="0" err="1" smtClean="0">
              <a:latin typeface="Calibri" panose="020F0502020204030204" pitchFamily="34" charset="0"/>
            </a:rPr>
            <a:t>MultiProd</a:t>
          </a:r>
          <a:r>
            <a:rPr lang="en-GB" sz="1500" dirty="0" smtClean="0">
              <a:latin typeface="Calibri" panose="020F0502020204030204" pitchFamily="34" charset="0"/>
            </a:rPr>
            <a:t>, </a:t>
          </a:r>
          <a:r>
            <a:rPr lang="en-GB" sz="1500" dirty="0" err="1" smtClean="0">
              <a:latin typeface="Calibri" panose="020F0502020204030204" pitchFamily="34" charset="0"/>
            </a:rPr>
            <a:t>ESSLait</a:t>
          </a:r>
          <a:r>
            <a:rPr lang="en-GB" sz="1500" dirty="0" smtClean="0">
              <a:latin typeface="Calibri" panose="020F0502020204030204" pitchFamily="34" charset="0"/>
            </a:rPr>
            <a:t> etc.</a:t>
          </a:r>
          <a:endParaRPr lang="de-DE" sz="1500" dirty="0">
            <a:latin typeface="Calibri" panose="020F0502020204030204" pitchFamily="34" charset="0"/>
          </a:endParaRPr>
        </a:p>
      </dgm:t>
    </dgm:pt>
    <dgm:pt modelId="{92D08661-BA6C-423A-9BD1-E803E60BD570}" type="parTrans" cxnId="{00DA738C-8D21-459F-96D0-671A84B29B8A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4E4D6A4D-8171-4038-B2CA-65780DC7CD7E}" type="sibTrans" cxnId="{00DA738C-8D21-459F-96D0-671A84B29B8A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9F6C601E-6E60-46F1-B410-E343094E93FB}">
      <dgm:prSet custT="1"/>
      <dgm:spPr/>
      <dgm:t>
        <a:bodyPr/>
        <a:lstStyle/>
        <a:p>
          <a:r>
            <a:rPr lang="en-GB" sz="1500" dirty="0" smtClean="0">
              <a:latin typeface="Calibri" panose="020F0502020204030204" pitchFamily="34" charset="0"/>
            </a:rPr>
            <a:t>e.g. INNODRIVE, KombiFiD</a:t>
          </a:r>
        </a:p>
      </dgm:t>
    </dgm:pt>
    <dgm:pt modelId="{B566FBF8-2E82-4215-8EAE-EE49AB04A7B5}" type="parTrans" cxnId="{5BF388A6-2257-4C8F-81E4-99D903DBF8A6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B2313EA9-BFB6-4E7A-A5BE-193C21E02593}" type="sibTrans" cxnId="{5BF388A6-2257-4C8F-81E4-99D903DBF8A6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474405F0-B2A9-406E-BB2D-777E8A5192B4}">
      <dgm:prSet custT="1"/>
      <dgm:spPr/>
      <dgm:t>
        <a:bodyPr/>
        <a:lstStyle/>
        <a:p>
          <a:r>
            <a:rPr lang="en-GB" sz="1500" dirty="0" err="1" smtClean="0">
              <a:latin typeface="Calibri" panose="020F0502020204030204" pitchFamily="34" charset="0"/>
              <a:cs typeface="Calibri" pitchFamily="34" charset="0"/>
            </a:rPr>
            <a:t>ESSnet</a:t>
          </a:r>
          <a:r>
            <a:rPr lang="en-GB" sz="1500" dirty="0" smtClean="0">
              <a:latin typeface="Calibri" panose="020F0502020204030204" pitchFamily="34" charset="0"/>
              <a:cs typeface="Calibri" pitchFamily="34" charset="0"/>
            </a:rPr>
            <a:t> and ESS.VIP, Data without Boundaries (</a:t>
          </a:r>
          <a:r>
            <a:rPr lang="en-GB" sz="1500" dirty="0" err="1" smtClean="0">
              <a:latin typeface="Calibri" panose="020F0502020204030204" pitchFamily="34" charset="0"/>
              <a:cs typeface="Calibri" pitchFamily="34" charset="0"/>
            </a:rPr>
            <a:t>DwB</a:t>
          </a:r>
          <a:r>
            <a:rPr lang="en-GB" sz="1500" dirty="0" smtClean="0">
              <a:latin typeface="Calibri" panose="020F0502020204030204" pitchFamily="34" charset="0"/>
              <a:cs typeface="Calibri" pitchFamily="34" charset="0"/>
            </a:rPr>
            <a:t>)</a:t>
          </a:r>
          <a:r>
            <a:rPr lang="en-GB" sz="1500" dirty="0" smtClean="0">
              <a:latin typeface="Calibri" panose="020F0502020204030204" pitchFamily="34" charset="0"/>
            </a:rPr>
            <a:t>  </a:t>
          </a:r>
          <a:endParaRPr lang="de-DE" sz="1500" dirty="0">
            <a:latin typeface="Calibri" panose="020F0502020204030204" pitchFamily="34" charset="0"/>
          </a:endParaRPr>
        </a:p>
      </dgm:t>
    </dgm:pt>
    <dgm:pt modelId="{A0FBECFA-0A1C-4575-9809-97F944289DAD}" type="parTrans" cxnId="{C3B5EC3C-451A-450A-B4AF-C6EA4F248EB0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DFDDA6B1-06E5-4ADB-8892-AE9EC5D6D737}" type="sibTrans" cxnId="{C3B5EC3C-451A-450A-B4AF-C6EA4F248EB0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03235A40-0E84-4D29-AA71-199F19361475}">
      <dgm:prSet phldrT="[Text]" custT="1"/>
      <dgm:spPr/>
      <dgm:t>
        <a:bodyPr/>
        <a:lstStyle/>
        <a:p>
          <a:r>
            <a:rPr lang="de-DE" sz="1500" dirty="0" smtClean="0">
              <a:latin typeface="Calibri" panose="020F0502020204030204" pitchFamily="34" charset="0"/>
            </a:rPr>
            <a:t>Projects </a:t>
          </a:r>
          <a:r>
            <a:rPr lang="de-DE" sz="1500" dirty="0" err="1" smtClean="0">
              <a:latin typeface="Calibri" panose="020F0502020204030204" pitchFamily="34" charset="0"/>
            </a:rPr>
            <a:t>that</a:t>
          </a:r>
          <a:r>
            <a:rPr lang="de-DE" sz="1500" dirty="0" smtClean="0">
              <a:latin typeface="Calibri" panose="020F0502020204030204" pitchFamily="34" charset="0"/>
            </a:rPr>
            <a:t> </a:t>
          </a:r>
          <a:r>
            <a:rPr lang="de-DE" sz="1500" dirty="0" err="1" smtClean="0">
              <a:latin typeface="Calibri" panose="020F0502020204030204" pitchFamily="34" charset="0"/>
            </a:rPr>
            <a:t>support</a:t>
          </a:r>
          <a:r>
            <a:rPr lang="de-DE" sz="1500" dirty="0" smtClean="0">
              <a:latin typeface="Calibri" panose="020F0502020204030204" pitchFamily="34" charset="0"/>
            </a:rPr>
            <a:t> </a:t>
          </a:r>
          <a:r>
            <a:rPr lang="de-DE" sz="1500" dirty="0" err="1" smtClean="0">
              <a:latin typeface="Calibri" panose="020F0502020204030204" pitchFamily="34" charset="0"/>
            </a:rPr>
            <a:t>matching</a:t>
          </a:r>
          <a:endParaRPr lang="de-DE" sz="1500" dirty="0">
            <a:latin typeface="Calibri" panose="020F0502020204030204" pitchFamily="34" charset="0"/>
          </a:endParaRPr>
        </a:p>
      </dgm:t>
    </dgm:pt>
    <dgm:pt modelId="{BF54439B-BC10-4BEA-8015-FFD65ECDA8DE}" type="parTrans" cxnId="{39AD9B12-0B18-4BEF-A92E-DBF6E23A1BC9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F019E086-600C-4747-9A0C-E8B46CFCEED9}" type="sibTrans" cxnId="{39AD9B12-0B18-4BEF-A92E-DBF6E23A1BC9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05DF97EA-6149-42E7-9621-E8705287CB07}">
      <dgm:prSet phldrT="[Text]" custT="1"/>
      <dgm:spPr/>
      <dgm:t>
        <a:bodyPr/>
        <a:lstStyle/>
        <a:p>
          <a:r>
            <a:rPr lang="de-DE" sz="1500" dirty="0" err="1" smtClean="0">
              <a:latin typeface="Calibri" panose="020F0502020204030204" pitchFamily="34" charset="0"/>
            </a:rPr>
            <a:t>Improve</a:t>
          </a:r>
          <a:r>
            <a:rPr lang="de-DE" sz="1500" dirty="0" smtClean="0">
              <a:latin typeface="Calibri" panose="020F0502020204030204" pitchFamily="34" charset="0"/>
            </a:rPr>
            <a:t> </a:t>
          </a:r>
          <a:r>
            <a:rPr lang="de-DE" sz="1500" dirty="0" err="1" smtClean="0">
              <a:latin typeface="Calibri" panose="020F0502020204030204" pitchFamily="34" charset="0"/>
            </a:rPr>
            <a:t>metadata</a:t>
          </a:r>
          <a:r>
            <a:rPr lang="de-DE" sz="1500" dirty="0" smtClean="0">
              <a:latin typeface="Calibri" panose="020F0502020204030204" pitchFamily="34" charset="0"/>
            </a:rPr>
            <a:t> </a:t>
          </a:r>
          <a:r>
            <a:rPr lang="de-DE" sz="1500" dirty="0" err="1" smtClean="0">
              <a:latin typeface="Calibri" panose="020F0502020204030204" pitchFamily="34" charset="0"/>
            </a:rPr>
            <a:t>and</a:t>
          </a:r>
          <a:r>
            <a:rPr lang="de-DE" sz="1500" dirty="0" smtClean="0">
              <a:latin typeface="Calibri" panose="020F0502020204030204" pitchFamily="34" charset="0"/>
            </a:rPr>
            <a:t> </a:t>
          </a:r>
          <a:r>
            <a:rPr lang="de-DE" sz="1500" dirty="0" err="1" smtClean="0">
              <a:latin typeface="Calibri" panose="020F0502020204030204" pitchFamily="34" charset="0"/>
            </a:rPr>
            <a:t>data</a:t>
          </a:r>
          <a:r>
            <a:rPr lang="de-DE" sz="1500" dirty="0" smtClean="0">
              <a:latin typeface="Calibri" panose="020F0502020204030204" pitchFamily="34" charset="0"/>
            </a:rPr>
            <a:t>-management</a:t>
          </a:r>
          <a:endParaRPr lang="de-DE" sz="1500" dirty="0">
            <a:latin typeface="Calibri" panose="020F0502020204030204" pitchFamily="34" charset="0"/>
          </a:endParaRPr>
        </a:p>
      </dgm:t>
    </dgm:pt>
    <dgm:pt modelId="{D49AB47D-59F8-4A5E-BAD0-2EF1824028BA}" type="parTrans" cxnId="{0266D7CD-C46E-471F-91F9-808245E921AA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D83DC718-4366-46B3-9687-0FD787BE6C2A}" type="sibTrans" cxnId="{0266D7CD-C46E-471F-91F9-808245E921AA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63B4F4FA-5508-473E-8BBD-29D88A943DC8}">
      <dgm:prSet phldrT="[Text]"/>
      <dgm:spPr/>
      <dgm:t>
        <a:bodyPr/>
        <a:lstStyle/>
        <a:p>
          <a:r>
            <a:rPr lang="de-DE" dirty="0" smtClean="0">
              <a:latin typeface="Calibri" panose="020F0502020204030204" pitchFamily="34" charset="0"/>
            </a:rPr>
            <a:t>Type 2: Micro-</a:t>
          </a:r>
          <a:r>
            <a:rPr lang="de-DE" dirty="0" err="1" smtClean="0">
              <a:latin typeface="Calibri" panose="020F0502020204030204" pitchFamily="34" charset="0"/>
            </a:rPr>
            <a:t>aggregated</a:t>
          </a:r>
          <a:r>
            <a:rPr lang="de-DE" dirty="0" smtClean="0">
              <a:latin typeface="Calibri" panose="020F0502020204030204" pitchFamily="34" charset="0"/>
            </a:rPr>
            <a:t> </a:t>
          </a:r>
          <a:r>
            <a:rPr lang="de-DE" dirty="0" err="1" smtClean="0">
              <a:latin typeface="Calibri" panose="020F0502020204030204" pitchFamily="34" charset="0"/>
            </a:rPr>
            <a:t>statistics</a:t>
          </a:r>
          <a:endParaRPr lang="de-DE" dirty="0">
            <a:latin typeface="Calibri" panose="020F0502020204030204" pitchFamily="34" charset="0"/>
          </a:endParaRPr>
        </a:p>
      </dgm:t>
    </dgm:pt>
    <dgm:pt modelId="{0A5E98B0-5BB3-4C14-A084-0D9E5577FDBC}" type="sibTrans" cxnId="{5F89CD08-B1B7-43FB-8013-F3EB66B7DA1C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EBEB8EC6-69D7-4B4A-8EDC-9DD0664EA932}" type="parTrans" cxnId="{5F89CD08-B1B7-43FB-8013-F3EB66B7DA1C}">
      <dgm:prSet/>
      <dgm:spPr/>
      <dgm:t>
        <a:bodyPr/>
        <a:lstStyle/>
        <a:p>
          <a:endParaRPr lang="de-DE">
            <a:latin typeface="Calibri" panose="020F0502020204030204" pitchFamily="34" charset="0"/>
          </a:endParaRPr>
        </a:p>
      </dgm:t>
    </dgm:pt>
    <dgm:pt modelId="{FE18CF51-8F5A-43A4-B5DB-567559AE92DE}" type="pres">
      <dgm:prSet presAssocID="{726D4387-0191-49A9-A167-97A8A306EF0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9A9FC897-6079-47D7-B92D-54605C59AF4D}" type="pres">
      <dgm:prSet presAssocID="{62A7FF17-03F4-48D4-926F-166DF49C2CDF}" presName="linNode" presStyleCnt="0"/>
      <dgm:spPr/>
    </dgm:pt>
    <dgm:pt modelId="{725B8FCA-0B19-40AF-BC73-BC3D8DFB5C64}" type="pres">
      <dgm:prSet presAssocID="{62A7FF17-03F4-48D4-926F-166DF49C2CDF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5B3B05F-F06C-4FAD-A9B9-D19B434AB498}" type="pres">
      <dgm:prSet presAssocID="{62A7FF17-03F4-48D4-926F-166DF49C2CDF}" presName="descendantText" presStyleLbl="alignAccFollowNode1" presStyleIdx="0" presStyleCnt="4" custScaleX="158498" custScaleY="8814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FB5CAC5-0507-4CD3-B04A-900B1EC7DDC7}" type="pres">
      <dgm:prSet presAssocID="{8EBE4BEE-AADC-43D6-A528-F64289A2F40B}" presName="sp" presStyleCnt="0"/>
      <dgm:spPr/>
    </dgm:pt>
    <dgm:pt modelId="{72AB9095-4C9C-4B7D-9A4D-3017E95A5ABD}" type="pres">
      <dgm:prSet presAssocID="{63B4F4FA-5508-473E-8BBD-29D88A943DC8}" presName="linNode" presStyleCnt="0"/>
      <dgm:spPr/>
    </dgm:pt>
    <dgm:pt modelId="{E6B5D720-E33A-4802-A2D3-71DA4EF56583}" type="pres">
      <dgm:prSet presAssocID="{63B4F4FA-5508-473E-8BBD-29D88A943DC8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8A35560-57D7-42B0-82A6-99F781C07CA5}" type="pres">
      <dgm:prSet presAssocID="{63B4F4FA-5508-473E-8BBD-29D88A943DC8}" presName="descendantText" presStyleLbl="alignAccFollowNode1" presStyleIdx="1" presStyleCnt="4" custScaleX="15874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4F5D65C-6139-4FFE-B5A9-D76A4FCCE447}" type="pres">
      <dgm:prSet presAssocID="{0A5E98B0-5BB3-4C14-A084-0D9E5577FDBC}" presName="sp" presStyleCnt="0"/>
      <dgm:spPr/>
    </dgm:pt>
    <dgm:pt modelId="{3104AAA4-C2A2-4CE3-B0E0-E2DD1E276573}" type="pres">
      <dgm:prSet presAssocID="{3AA9467F-530E-4C81-A767-7CCEF077B37A}" presName="linNode" presStyleCnt="0"/>
      <dgm:spPr/>
    </dgm:pt>
    <dgm:pt modelId="{E8900F5E-1A7A-401F-A41D-4AE3329A32A8}" type="pres">
      <dgm:prSet presAssocID="{3AA9467F-530E-4C81-A767-7CCEF077B37A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A08EE0F-B0EE-461F-9C0C-1186887B187D}" type="pres">
      <dgm:prSet presAssocID="{3AA9467F-530E-4C81-A767-7CCEF077B37A}" presName="descendantText" presStyleLbl="alignAccFollowNode1" presStyleIdx="2" presStyleCnt="4" custScaleX="15819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7BCDAAE-C86D-4D8A-9D94-30AA3DAF6B99}" type="pres">
      <dgm:prSet presAssocID="{3EA2ED66-3F71-4BC8-8C8E-449339C84392}" presName="sp" presStyleCnt="0"/>
      <dgm:spPr/>
    </dgm:pt>
    <dgm:pt modelId="{F39EBF52-5A5A-424A-BCD4-9CDB2C2A142C}" type="pres">
      <dgm:prSet presAssocID="{F4D0E7C8-5113-40E0-B831-97579FD26809}" presName="linNode" presStyleCnt="0"/>
      <dgm:spPr/>
    </dgm:pt>
    <dgm:pt modelId="{5EEA79B0-6163-4E78-AC2C-5BD61CB2E20F}" type="pres">
      <dgm:prSet presAssocID="{F4D0E7C8-5113-40E0-B831-97579FD26809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BAB1680-F214-47EC-88C8-31C728681D9D}" type="pres">
      <dgm:prSet presAssocID="{F4D0E7C8-5113-40E0-B831-97579FD26809}" presName="descendantText" presStyleLbl="alignAccFollowNode1" presStyleIdx="3" presStyleCnt="4" custScaleX="15757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7E83790-55B8-43AA-8436-C404D99B66B4}" srcId="{62A7FF17-03F4-48D4-926F-166DF49C2CDF}" destId="{4DBEEC48-F4EE-47B4-AB24-9E8441178619}" srcOrd="1" destOrd="0" parTransId="{EC59A010-5A7C-4546-922C-CBD2F41E90E8}" sibTransId="{4A9EBE3A-5A9D-4A17-8886-046EDC68AA02}"/>
    <dgm:cxn modelId="{39AD9B12-0B18-4BEF-A92E-DBF6E23A1BC9}" srcId="{F4D0E7C8-5113-40E0-B831-97579FD26809}" destId="{03235A40-0E84-4D29-AA71-199F19361475}" srcOrd="0" destOrd="0" parTransId="{BF54439B-BC10-4BEA-8015-FFD65ECDA8DE}" sibTransId="{F019E086-600C-4747-9A0C-E8B46CFCEED9}"/>
    <dgm:cxn modelId="{0266D7CD-C46E-471F-91F9-808245E921AA}" srcId="{F4D0E7C8-5113-40E0-B831-97579FD26809}" destId="{05DF97EA-6149-42E7-9621-E8705287CB07}" srcOrd="1" destOrd="0" parTransId="{D49AB47D-59F8-4A5E-BAD0-2EF1824028BA}" sibTransId="{D83DC718-4366-46B3-9687-0FD787BE6C2A}"/>
    <dgm:cxn modelId="{B7900E00-507A-4315-8965-319BDC101C03}" type="presOf" srcId="{63B4F4FA-5508-473E-8BBD-29D88A943DC8}" destId="{E6B5D720-E33A-4802-A2D3-71DA4EF56583}" srcOrd="0" destOrd="0" presId="urn:microsoft.com/office/officeart/2005/8/layout/vList5"/>
    <dgm:cxn modelId="{C3F9FC74-7A4E-4589-A349-916450D4A653}" srcId="{726D4387-0191-49A9-A167-97A8A306EF00}" destId="{62A7FF17-03F4-48D4-926F-166DF49C2CDF}" srcOrd="0" destOrd="0" parTransId="{3A374305-7E67-4FE4-B284-02D90DA1EE78}" sibTransId="{8EBE4BEE-AADC-43D6-A528-F64289A2F40B}"/>
    <dgm:cxn modelId="{2ACE1637-71FF-42B2-BA91-D9F768A8C235}" srcId="{62A7FF17-03F4-48D4-926F-166DF49C2CDF}" destId="{CC5920F2-5E2E-4CE4-B99C-3AF9E25A016F}" srcOrd="0" destOrd="0" parTransId="{8ECD618D-7EE3-4033-BB5A-E505D9779D6D}" sibTransId="{D6FA03A8-7636-4A73-BFFF-CB251E2C9FA5}"/>
    <dgm:cxn modelId="{CE41A627-1916-48A9-A527-E36EE4F6F56E}" type="presOf" srcId="{474405F0-B2A9-406E-BB2D-777E8A5192B4}" destId="{9BAB1680-F214-47EC-88C8-31C728681D9D}" srcOrd="0" destOrd="3" presId="urn:microsoft.com/office/officeart/2005/8/layout/vList5"/>
    <dgm:cxn modelId="{F78393C8-61A6-4ED7-8185-8CA8B32434AA}" srcId="{726D4387-0191-49A9-A167-97A8A306EF00}" destId="{3AA9467F-530E-4C81-A767-7CCEF077B37A}" srcOrd="2" destOrd="0" parTransId="{413DEA46-CC0B-4D6C-B972-92DE9C839E21}" sibTransId="{3EA2ED66-3F71-4BC8-8C8E-449339C84392}"/>
    <dgm:cxn modelId="{F2421B19-C2FE-445E-B05C-54C3FB793C18}" srcId="{3AA9467F-530E-4C81-A767-7CCEF077B37A}" destId="{51880112-ABEA-4852-85C4-B80CB66F208A}" srcOrd="0" destOrd="0" parTransId="{8C8621AE-24C0-47C8-A3D2-1B2256E65D90}" sibTransId="{503F4BF9-C6BA-4BAF-A725-21B053AC2A1E}"/>
    <dgm:cxn modelId="{CEB36CD1-7A0C-4329-9E43-4076F9C5A56F}" type="presOf" srcId="{51880112-ABEA-4852-85C4-B80CB66F208A}" destId="{FA08EE0F-B0EE-461F-9C0C-1186887B187D}" srcOrd="0" destOrd="0" presId="urn:microsoft.com/office/officeart/2005/8/layout/vList5"/>
    <dgm:cxn modelId="{01A7ABC4-2D4D-4D27-A7F4-A36EB9E98003}" type="presOf" srcId="{90FECB22-18ED-4609-A0B4-7318021D52BD}" destId="{B8A35560-57D7-42B0-82A6-99F781C07CA5}" srcOrd="0" destOrd="1" presId="urn:microsoft.com/office/officeart/2005/8/layout/vList5"/>
    <dgm:cxn modelId="{2D12D2B2-0F20-4277-B75C-52ECDC7A44B7}" type="presOf" srcId="{05DF97EA-6149-42E7-9621-E8705287CB07}" destId="{9BAB1680-F214-47EC-88C8-31C728681D9D}" srcOrd="0" destOrd="1" presId="urn:microsoft.com/office/officeart/2005/8/layout/vList5"/>
    <dgm:cxn modelId="{5BF388A6-2257-4C8F-81E4-99D903DBF8A6}" srcId="{3AA9467F-530E-4C81-A767-7CCEF077B37A}" destId="{9F6C601E-6E60-46F1-B410-E343094E93FB}" srcOrd="2" destOrd="0" parTransId="{B566FBF8-2E82-4215-8EAE-EE49AB04A7B5}" sibTransId="{B2313EA9-BFB6-4E7A-A5BE-193C21E02593}"/>
    <dgm:cxn modelId="{B3157D6C-07B0-4D74-B17D-FDC290DD7948}" type="presOf" srcId="{9F6C601E-6E60-46F1-B410-E343094E93FB}" destId="{FA08EE0F-B0EE-461F-9C0C-1186887B187D}" srcOrd="0" destOrd="2" presId="urn:microsoft.com/office/officeart/2005/8/layout/vList5"/>
    <dgm:cxn modelId="{F803C680-2070-4243-8D24-CD958C98F25B}" type="presOf" srcId="{03235A40-0E84-4D29-AA71-199F19361475}" destId="{9BAB1680-F214-47EC-88C8-31C728681D9D}" srcOrd="0" destOrd="0" presId="urn:microsoft.com/office/officeart/2005/8/layout/vList5"/>
    <dgm:cxn modelId="{01870542-6497-4D8B-A80A-5BC503F78476}" type="presOf" srcId="{CC5920F2-5E2E-4CE4-B99C-3AF9E25A016F}" destId="{85B3B05F-F06C-4FAD-A9B9-D19B434AB498}" srcOrd="0" destOrd="0" presId="urn:microsoft.com/office/officeart/2005/8/layout/vList5"/>
    <dgm:cxn modelId="{C4BD9E7D-A33E-420D-8878-D74F5E40E814}" type="presOf" srcId="{62A7FF17-03F4-48D4-926F-166DF49C2CDF}" destId="{725B8FCA-0B19-40AF-BC73-BC3D8DFB5C64}" srcOrd="0" destOrd="0" presId="urn:microsoft.com/office/officeart/2005/8/layout/vList5"/>
    <dgm:cxn modelId="{B13E0B32-E243-4DFB-947F-30E5FE9CCD13}" srcId="{63B4F4FA-5508-473E-8BBD-29D88A943DC8}" destId="{90FECB22-18ED-4609-A0B4-7318021D52BD}" srcOrd="1" destOrd="0" parTransId="{E0459D67-15C1-447F-B39C-FB6660B44065}" sibTransId="{19E8969F-0FFC-4671-BF99-19D3B341A9CC}"/>
    <dgm:cxn modelId="{93EE0712-CF79-4D8C-81BA-ADC4743061EE}" srcId="{3AA9467F-530E-4C81-A767-7CCEF077B37A}" destId="{EC2E26EE-A4A5-4F32-8F39-6A999BD9EC5C}" srcOrd="1" destOrd="0" parTransId="{4AB89668-FCFE-4931-B9BE-96452AFA3DB6}" sibTransId="{B8761B48-6B12-47FA-90C0-A9F87131809E}"/>
    <dgm:cxn modelId="{8B137C0E-4597-4739-BE4D-D811467A37E1}" type="presOf" srcId="{D41C5260-53CE-402A-962C-0C5EC740C997}" destId="{9BAB1680-F214-47EC-88C8-31C728681D9D}" srcOrd="0" destOrd="2" presId="urn:microsoft.com/office/officeart/2005/8/layout/vList5"/>
    <dgm:cxn modelId="{5F89CD08-B1B7-43FB-8013-F3EB66B7DA1C}" srcId="{726D4387-0191-49A9-A167-97A8A306EF00}" destId="{63B4F4FA-5508-473E-8BBD-29D88A943DC8}" srcOrd="1" destOrd="0" parTransId="{EBEB8EC6-69D7-4B4A-8EDC-9DD0664EA932}" sibTransId="{0A5E98B0-5BB3-4C14-A084-0D9E5577FDBC}"/>
    <dgm:cxn modelId="{DC9C5D92-7128-46D4-9105-6F8E8090D3E5}" type="presOf" srcId="{726D4387-0191-49A9-A167-97A8A306EF00}" destId="{FE18CF51-8F5A-43A4-B5DB-567559AE92DE}" srcOrd="0" destOrd="0" presId="urn:microsoft.com/office/officeart/2005/8/layout/vList5"/>
    <dgm:cxn modelId="{872EF098-A9E5-4FBB-84BE-E91A4FAC1C66}" type="presOf" srcId="{EC2E26EE-A4A5-4F32-8F39-6A999BD9EC5C}" destId="{FA08EE0F-B0EE-461F-9C0C-1186887B187D}" srcOrd="0" destOrd="1" presId="urn:microsoft.com/office/officeart/2005/8/layout/vList5"/>
    <dgm:cxn modelId="{C3B5EC3C-451A-450A-B4AF-C6EA4F248EB0}" srcId="{F4D0E7C8-5113-40E0-B831-97579FD26809}" destId="{474405F0-B2A9-406E-BB2D-777E8A5192B4}" srcOrd="3" destOrd="0" parTransId="{A0FBECFA-0A1C-4575-9809-97F944289DAD}" sibTransId="{DFDDA6B1-06E5-4ADB-8892-AE9EC5D6D737}"/>
    <dgm:cxn modelId="{84CDBE54-E3AF-4A4A-BADE-2BD5B229B62B}" type="presOf" srcId="{715764AE-6980-4CE8-A363-7CD089467EBD}" destId="{B8A35560-57D7-42B0-82A6-99F781C07CA5}" srcOrd="0" destOrd="0" presId="urn:microsoft.com/office/officeart/2005/8/layout/vList5"/>
    <dgm:cxn modelId="{ADD64F28-63DC-400D-99FB-A5B0547393DB}" type="presOf" srcId="{3AA9467F-530E-4C81-A767-7CCEF077B37A}" destId="{E8900F5E-1A7A-401F-A41D-4AE3329A32A8}" srcOrd="0" destOrd="0" presId="urn:microsoft.com/office/officeart/2005/8/layout/vList5"/>
    <dgm:cxn modelId="{B2241D5E-97B2-49D6-B659-20132BA52761}" srcId="{F4D0E7C8-5113-40E0-B831-97579FD26809}" destId="{D41C5260-53CE-402A-962C-0C5EC740C997}" srcOrd="2" destOrd="0" parTransId="{B348DBB8-92B9-427B-B8D3-BD10214295D6}" sibTransId="{6007AAF5-7EEF-4754-9EF0-85DE0157639E}"/>
    <dgm:cxn modelId="{00DA738C-8D21-459F-96D0-671A84B29B8A}" srcId="{63B4F4FA-5508-473E-8BBD-29D88A943DC8}" destId="{F85BF980-C06C-4E6B-913B-6839E57D7404}" srcOrd="2" destOrd="0" parTransId="{92D08661-BA6C-423A-9BD1-E803E60BD570}" sibTransId="{4E4D6A4D-8171-4038-B2CA-65780DC7CD7E}"/>
    <dgm:cxn modelId="{BBC7FC08-47EF-4BC3-AA0E-A0820FF92E0B}" type="presOf" srcId="{F85BF980-C06C-4E6B-913B-6839E57D7404}" destId="{B8A35560-57D7-42B0-82A6-99F781C07CA5}" srcOrd="0" destOrd="2" presId="urn:microsoft.com/office/officeart/2005/8/layout/vList5"/>
    <dgm:cxn modelId="{6F8BCF8D-1F7A-4E8D-A4CC-670AFBCAAAA8}" srcId="{63B4F4FA-5508-473E-8BBD-29D88A943DC8}" destId="{715764AE-6980-4CE8-A363-7CD089467EBD}" srcOrd="0" destOrd="0" parTransId="{14E2D328-67D6-4C50-A2C1-F30CD9E47944}" sibTransId="{1F25C01F-D7E7-46E3-B5E2-CE0C782895AA}"/>
    <dgm:cxn modelId="{75549951-9BA3-4C67-B07A-AD047219D5C5}" type="presOf" srcId="{F4D0E7C8-5113-40E0-B831-97579FD26809}" destId="{5EEA79B0-6163-4E78-AC2C-5BD61CB2E20F}" srcOrd="0" destOrd="0" presId="urn:microsoft.com/office/officeart/2005/8/layout/vList5"/>
    <dgm:cxn modelId="{0F25D742-81A7-469E-AA1B-88CB41446DD8}" srcId="{726D4387-0191-49A9-A167-97A8A306EF00}" destId="{F4D0E7C8-5113-40E0-B831-97579FD26809}" srcOrd="3" destOrd="0" parTransId="{EF17FC99-E1E6-4DF4-9A27-4285CDB67E97}" sibTransId="{401D4536-C30D-4E00-8295-475B94FC5224}"/>
    <dgm:cxn modelId="{0BB52B5C-4D4C-4978-8ACD-1FB1288CF60B}" type="presOf" srcId="{4DBEEC48-F4EE-47B4-AB24-9E8441178619}" destId="{85B3B05F-F06C-4FAD-A9B9-D19B434AB498}" srcOrd="0" destOrd="1" presId="urn:microsoft.com/office/officeart/2005/8/layout/vList5"/>
    <dgm:cxn modelId="{5E4122F5-1E7B-4226-B90A-E5D01C0DAC64}" type="presParOf" srcId="{FE18CF51-8F5A-43A4-B5DB-567559AE92DE}" destId="{9A9FC897-6079-47D7-B92D-54605C59AF4D}" srcOrd="0" destOrd="0" presId="urn:microsoft.com/office/officeart/2005/8/layout/vList5"/>
    <dgm:cxn modelId="{89D087B1-82A3-437C-B76F-CE19F11C830B}" type="presParOf" srcId="{9A9FC897-6079-47D7-B92D-54605C59AF4D}" destId="{725B8FCA-0B19-40AF-BC73-BC3D8DFB5C64}" srcOrd="0" destOrd="0" presId="urn:microsoft.com/office/officeart/2005/8/layout/vList5"/>
    <dgm:cxn modelId="{E159E226-B022-448C-B832-C845A6AD068D}" type="presParOf" srcId="{9A9FC897-6079-47D7-B92D-54605C59AF4D}" destId="{85B3B05F-F06C-4FAD-A9B9-D19B434AB498}" srcOrd="1" destOrd="0" presId="urn:microsoft.com/office/officeart/2005/8/layout/vList5"/>
    <dgm:cxn modelId="{062E2743-8A85-4AF6-A70F-C44196899270}" type="presParOf" srcId="{FE18CF51-8F5A-43A4-B5DB-567559AE92DE}" destId="{AFB5CAC5-0507-4CD3-B04A-900B1EC7DDC7}" srcOrd="1" destOrd="0" presId="urn:microsoft.com/office/officeart/2005/8/layout/vList5"/>
    <dgm:cxn modelId="{6947F474-F460-43B5-8EF5-DB60D3263D88}" type="presParOf" srcId="{FE18CF51-8F5A-43A4-B5DB-567559AE92DE}" destId="{72AB9095-4C9C-4B7D-9A4D-3017E95A5ABD}" srcOrd="2" destOrd="0" presId="urn:microsoft.com/office/officeart/2005/8/layout/vList5"/>
    <dgm:cxn modelId="{1A5C311D-5220-41F1-A1E8-0B041546099C}" type="presParOf" srcId="{72AB9095-4C9C-4B7D-9A4D-3017E95A5ABD}" destId="{E6B5D720-E33A-4802-A2D3-71DA4EF56583}" srcOrd="0" destOrd="0" presId="urn:microsoft.com/office/officeart/2005/8/layout/vList5"/>
    <dgm:cxn modelId="{D1E72976-CBEE-412D-A2A7-1B0007648E93}" type="presParOf" srcId="{72AB9095-4C9C-4B7D-9A4D-3017E95A5ABD}" destId="{B8A35560-57D7-42B0-82A6-99F781C07CA5}" srcOrd="1" destOrd="0" presId="urn:microsoft.com/office/officeart/2005/8/layout/vList5"/>
    <dgm:cxn modelId="{C48D12E9-A963-40DC-9C8B-7EDCD651778A}" type="presParOf" srcId="{FE18CF51-8F5A-43A4-B5DB-567559AE92DE}" destId="{C4F5D65C-6139-4FFE-B5A9-D76A4FCCE447}" srcOrd="3" destOrd="0" presId="urn:microsoft.com/office/officeart/2005/8/layout/vList5"/>
    <dgm:cxn modelId="{6D8135F9-F048-4FE0-A452-B83909FC0708}" type="presParOf" srcId="{FE18CF51-8F5A-43A4-B5DB-567559AE92DE}" destId="{3104AAA4-C2A2-4CE3-B0E0-E2DD1E276573}" srcOrd="4" destOrd="0" presId="urn:microsoft.com/office/officeart/2005/8/layout/vList5"/>
    <dgm:cxn modelId="{AE0A9835-A33F-4F67-B009-AAE08366F7C6}" type="presParOf" srcId="{3104AAA4-C2A2-4CE3-B0E0-E2DD1E276573}" destId="{E8900F5E-1A7A-401F-A41D-4AE3329A32A8}" srcOrd="0" destOrd="0" presId="urn:microsoft.com/office/officeart/2005/8/layout/vList5"/>
    <dgm:cxn modelId="{FC497494-A25C-45D7-8D8C-BDEE3D61BBE7}" type="presParOf" srcId="{3104AAA4-C2A2-4CE3-B0E0-E2DD1E276573}" destId="{FA08EE0F-B0EE-461F-9C0C-1186887B187D}" srcOrd="1" destOrd="0" presId="urn:microsoft.com/office/officeart/2005/8/layout/vList5"/>
    <dgm:cxn modelId="{606601FD-1477-4E5E-8F0F-4972BAB87645}" type="presParOf" srcId="{FE18CF51-8F5A-43A4-B5DB-567559AE92DE}" destId="{17BCDAAE-C86D-4D8A-9D94-30AA3DAF6B99}" srcOrd="5" destOrd="0" presId="urn:microsoft.com/office/officeart/2005/8/layout/vList5"/>
    <dgm:cxn modelId="{5103FE90-FAE7-4911-A738-183CAD63DF2B}" type="presParOf" srcId="{FE18CF51-8F5A-43A4-B5DB-567559AE92DE}" destId="{F39EBF52-5A5A-424A-BCD4-9CDB2C2A142C}" srcOrd="6" destOrd="0" presId="urn:microsoft.com/office/officeart/2005/8/layout/vList5"/>
    <dgm:cxn modelId="{53251883-AA43-402F-B179-FCA268D0ABEC}" type="presParOf" srcId="{F39EBF52-5A5A-424A-BCD4-9CDB2C2A142C}" destId="{5EEA79B0-6163-4E78-AC2C-5BD61CB2E20F}" srcOrd="0" destOrd="0" presId="urn:microsoft.com/office/officeart/2005/8/layout/vList5"/>
    <dgm:cxn modelId="{7D751879-AF79-4931-9ACD-7CE3EAD47A15}" type="presParOf" srcId="{F39EBF52-5A5A-424A-BCD4-9CDB2C2A142C}" destId="{9BAB1680-F214-47EC-88C8-31C728681D9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B3B05F-F06C-4FAD-A9B9-D19B434AB498}">
      <dsp:nvSpPr>
        <dsp:cNvPr id="0" name=""/>
        <dsp:cNvSpPr/>
      </dsp:nvSpPr>
      <dsp:spPr>
        <a:xfrm rot="5400000">
          <a:off x="4427545" y="-2250877"/>
          <a:ext cx="806768" cy="5650554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 smtClean="0">
              <a:latin typeface="Calibri" panose="020F0502020204030204" pitchFamily="34" charset="0"/>
            </a:rPr>
            <a:t>Cross-country surveys (EFIGE, CIS, ISS etc.)</a:t>
          </a:r>
          <a:endParaRPr lang="de-DE" sz="1500" kern="1200" dirty="0">
            <a:latin typeface="Calibri" panose="020F0502020204030204" pitchFamily="34" charset="0"/>
          </a:endParaRPr>
        </a:p>
        <a:p>
          <a:pPr marL="17145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 smtClean="0">
              <a:latin typeface="Calibri" panose="020F0502020204030204" pitchFamily="34" charset="0"/>
            </a:rPr>
            <a:t>Integration of routinely collected </a:t>
          </a:r>
          <a:r>
            <a:rPr lang="en-GB" sz="1500" kern="1200" dirty="0" err="1" smtClean="0">
              <a:latin typeface="Calibri" panose="020F0502020204030204" pitchFamily="34" charset="0"/>
            </a:rPr>
            <a:t>microdata</a:t>
          </a:r>
          <a:r>
            <a:rPr lang="en-GB" sz="1500" kern="1200" dirty="0" smtClean="0">
              <a:latin typeface="Calibri" panose="020F0502020204030204" pitchFamily="34" charset="0"/>
            </a:rPr>
            <a:t> (Amadeus, LIS, EGR etc.)</a:t>
          </a:r>
          <a:endParaRPr lang="de-DE" sz="1500" kern="1200" dirty="0">
            <a:latin typeface="Calibri" panose="020F0502020204030204" pitchFamily="34" charset="0"/>
          </a:endParaRPr>
        </a:p>
      </dsp:txBody>
      <dsp:txXfrm rot="-5400000">
        <a:off x="2005653" y="210398"/>
        <a:ext cx="5611171" cy="728002"/>
      </dsp:txXfrm>
    </dsp:sp>
    <dsp:sp modelId="{725B8FCA-0B19-40AF-BC73-BC3D8DFB5C64}">
      <dsp:nvSpPr>
        <dsp:cNvPr id="0" name=""/>
        <dsp:cNvSpPr/>
      </dsp:nvSpPr>
      <dsp:spPr>
        <a:xfrm>
          <a:off x="304" y="2378"/>
          <a:ext cx="2005348" cy="114404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>
              <a:latin typeface="Calibri" panose="020F0502020204030204" pitchFamily="34" charset="0"/>
            </a:rPr>
            <a:t>Type 1: Multi-country </a:t>
          </a:r>
          <a:r>
            <a:rPr lang="de-DE" sz="1700" kern="1200" dirty="0" err="1" smtClean="0">
              <a:latin typeface="Calibri" panose="020F0502020204030204" pitchFamily="34" charset="0"/>
            </a:rPr>
            <a:t>harmo-nized</a:t>
          </a:r>
          <a:r>
            <a:rPr lang="de-DE" sz="1700" kern="1200" dirty="0" smtClean="0">
              <a:latin typeface="Calibri" panose="020F0502020204030204" pitchFamily="34" charset="0"/>
            </a:rPr>
            <a:t> </a:t>
          </a:r>
          <a:r>
            <a:rPr lang="de-DE" sz="1700" kern="1200" dirty="0" err="1" smtClean="0">
              <a:latin typeface="Calibri" panose="020F0502020204030204" pitchFamily="34" charset="0"/>
            </a:rPr>
            <a:t>micro-data</a:t>
          </a:r>
          <a:r>
            <a:rPr lang="de-DE" sz="1700" kern="1200" dirty="0" smtClean="0">
              <a:latin typeface="Calibri" panose="020F0502020204030204" pitchFamily="34" charset="0"/>
            </a:rPr>
            <a:t> </a:t>
          </a:r>
          <a:r>
            <a:rPr lang="de-DE" sz="1700" kern="1200" dirty="0" err="1" smtClean="0">
              <a:latin typeface="Calibri" panose="020F0502020204030204" pitchFamily="34" charset="0"/>
            </a:rPr>
            <a:t>collections</a:t>
          </a:r>
          <a:endParaRPr lang="de-DE" sz="1700" kern="1200" dirty="0">
            <a:latin typeface="Calibri" panose="020F0502020204030204" pitchFamily="34" charset="0"/>
          </a:endParaRPr>
        </a:p>
      </dsp:txBody>
      <dsp:txXfrm>
        <a:off x="56151" y="58225"/>
        <a:ext cx="1893654" cy="1032347"/>
      </dsp:txXfrm>
    </dsp:sp>
    <dsp:sp modelId="{B8A35560-57D7-42B0-82A6-99F781C07CA5}">
      <dsp:nvSpPr>
        <dsp:cNvPr id="0" name=""/>
        <dsp:cNvSpPr/>
      </dsp:nvSpPr>
      <dsp:spPr>
        <a:xfrm rot="5400000">
          <a:off x="4371208" y="-1050221"/>
          <a:ext cx="915232" cy="5651727"/>
        </a:xfrm>
        <a:prstGeom prst="round2SameRect">
          <a:avLst/>
        </a:prstGeom>
        <a:solidFill>
          <a:schemeClr val="accent5">
            <a:tint val="40000"/>
            <a:alpha val="90000"/>
            <a:hueOff val="1004982"/>
            <a:satOff val="-14639"/>
            <a:lumOff val="163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1004982"/>
              <a:satOff val="-14639"/>
              <a:lumOff val="1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latin typeface="Calibri" panose="020F0502020204030204" pitchFamily="34" charset="0"/>
              <a:sym typeface="Helvetica Neue Light" charset="0"/>
            </a:rPr>
            <a:t>Micro-aggregated statistics available to researchers</a:t>
          </a:r>
          <a:endParaRPr lang="de-DE" sz="1500" kern="1200" dirty="0">
            <a:latin typeface="Calibri" panose="020F050202020403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 smtClean="0">
              <a:latin typeface="Calibri" panose="020F0502020204030204" pitchFamily="34" charset="0"/>
            </a:rPr>
            <a:t>Distributed </a:t>
          </a:r>
          <a:r>
            <a:rPr lang="en-GB" sz="1500" kern="1200" dirty="0" err="1" smtClean="0">
              <a:latin typeface="Calibri" panose="020F0502020204030204" pitchFamily="34" charset="0"/>
            </a:rPr>
            <a:t>microdata</a:t>
          </a:r>
          <a:r>
            <a:rPr lang="en-GB" sz="1500" kern="1200" dirty="0" smtClean="0">
              <a:latin typeface="Calibri" panose="020F0502020204030204" pitchFamily="34" charset="0"/>
            </a:rPr>
            <a:t> approach</a:t>
          </a:r>
          <a:endParaRPr lang="de-DE" sz="1500" kern="1200" dirty="0">
            <a:latin typeface="Calibri" panose="020F050202020403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 err="1" smtClean="0">
              <a:latin typeface="Calibri" panose="020F0502020204030204" pitchFamily="34" charset="0"/>
            </a:rPr>
            <a:t>CompNet</a:t>
          </a:r>
          <a:r>
            <a:rPr lang="en-GB" sz="1500" kern="1200" dirty="0" smtClean="0">
              <a:latin typeface="Calibri" panose="020F0502020204030204" pitchFamily="34" charset="0"/>
            </a:rPr>
            <a:t>, </a:t>
          </a:r>
          <a:r>
            <a:rPr lang="en-GB" sz="1500" kern="1200" dirty="0" err="1" smtClean="0">
              <a:latin typeface="Calibri" panose="020F0502020204030204" pitchFamily="34" charset="0"/>
            </a:rPr>
            <a:t>MicroDyn</a:t>
          </a:r>
          <a:r>
            <a:rPr lang="en-GB" sz="1500" kern="1200" dirty="0" smtClean="0">
              <a:latin typeface="Calibri" panose="020F0502020204030204" pitchFamily="34" charset="0"/>
            </a:rPr>
            <a:t>, </a:t>
          </a:r>
          <a:r>
            <a:rPr lang="en-GB" sz="1500" kern="1200" dirty="0" err="1" smtClean="0">
              <a:latin typeface="Calibri" panose="020F0502020204030204" pitchFamily="34" charset="0"/>
            </a:rPr>
            <a:t>MultiProd</a:t>
          </a:r>
          <a:r>
            <a:rPr lang="en-GB" sz="1500" kern="1200" dirty="0" smtClean="0">
              <a:latin typeface="Calibri" panose="020F0502020204030204" pitchFamily="34" charset="0"/>
            </a:rPr>
            <a:t>, </a:t>
          </a:r>
          <a:r>
            <a:rPr lang="en-GB" sz="1500" kern="1200" dirty="0" err="1" smtClean="0">
              <a:latin typeface="Calibri" panose="020F0502020204030204" pitchFamily="34" charset="0"/>
            </a:rPr>
            <a:t>ESSLait</a:t>
          </a:r>
          <a:r>
            <a:rPr lang="en-GB" sz="1500" kern="1200" dirty="0" smtClean="0">
              <a:latin typeface="Calibri" panose="020F0502020204030204" pitchFamily="34" charset="0"/>
            </a:rPr>
            <a:t> etc.</a:t>
          </a:r>
          <a:endParaRPr lang="de-DE" sz="1500" kern="1200" dirty="0">
            <a:latin typeface="Calibri" panose="020F0502020204030204" pitchFamily="34" charset="0"/>
          </a:endParaRPr>
        </a:p>
      </dsp:txBody>
      <dsp:txXfrm rot="-5400000">
        <a:off x="2002961" y="1362704"/>
        <a:ext cx="5607049" cy="825876"/>
      </dsp:txXfrm>
    </dsp:sp>
    <dsp:sp modelId="{E6B5D720-E33A-4802-A2D3-71DA4EF56583}">
      <dsp:nvSpPr>
        <dsp:cNvPr id="0" name=""/>
        <dsp:cNvSpPr/>
      </dsp:nvSpPr>
      <dsp:spPr>
        <a:xfrm>
          <a:off x="304" y="1203621"/>
          <a:ext cx="2002656" cy="1144041"/>
        </a:xfrm>
        <a:prstGeom prst="roundRect">
          <a:avLst/>
        </a:prstGeom>
        <a:solidFill>
          <a:schemeClr val="accent5">
            <a:hueOff val="819071"/>
            <a:satOff val="-17988"/>
            <a:lumOff val="45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>
              <a:latin typeface="Calibri" panose="020F0502020204030204" pitchFamily="34" charset="0"/>
            </a:rPr>
            <a:t>Type 2: Micro-</a:t>
          </a:r>
          <a:r>
            <a:rPr lang="de-DE" sz="1700" kern="1200" dirty="0" err="1" smtClean="0">
              <a:latin typeface="Calibri" panose="020F0502020204030204" pitchFamily="34" charset="0"/>
            </a:rPr>
            <a:t>aggregated</a:t>
          </a:r>
          <a:r>
            <a:rPr lang="de-DE" sz="1700" kern="1200" dirty="0" smtClean="0">
              <a:latin typeface="Calibri" panose="020F0502020204030204" pitchFamily="34" charset="0"/>
            </a:rPr>
            <a:t> </a:t>
          </a:r>
          <a:r>
            <a:rPr lang="de-DE" sz="1700" kern="1200" dirty="0" err="1" smtClean="0">
              <a:latin typeface="Calibri" panose="020F0502020204030204" pitchFamily="34" charset="0"/>
            </a:rPr>
            <a:t>statistics</a:t>
          </a:r>
          <a:endParaRPr lang="de-DE" sz="1700" kern="1200" dirty="0">
            <a:latin typeface="Calibri" panose="020F0502020204030204" pitchFamily="34" charset="0"/>
          </a:endParaRPr>
        </a:p>
      </dsp:txBody>
      <dsp:txXfrm>
        <a:off x="56151" y="1259468"/>
        <a:ext cx="1890962" cy="1032347"/>
      </dsp:txXfrm>
    </dsp:sp>
    <dsp:sp modelId="{FA08EE0F-B0EE-461F-9C0C-1186887B187D}">
      <dsp:nvSpPr>
        <dsp:cNvPr id="0" name=""/>
        <dsp:cNvSpPr/>
      </dsp:nvSpPr>
      <dsp:spPr>
        <a:xfrm rot="5400000">
          <a:off x="4374317" y="153295"/>
          <a:ext cx="915232" cy="5647179"/>
        </a:xfrm>
        <a:prstGeom prst="round2SameRect">
          <a:avLst/>
        </a:prstGeom>
        <a:solidFill>
          <a:schemeClr val="accent5">
            <a:tint val="40000"/>
            <a:alpha val="90000"/>
            <a:hueOff val="2009964"/>
            <a:satOff val="-29279"/>
            <a:lumOff val="325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2009964"/>
              <a:satOff val="-29279"/>
              <a:lumOff val="3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 smtClean="0">
              <a:latin typeface="Calibri" panose="020F0502020204030204" pitchFamily="34" charset="0"/>
            </a:rPr>
            <a:t>Unique, s</a:t>
          </a:r>
          <a:r>
            <a:rPr lang="en-US" sz="1500" kern="1200" dirty="0" err="1" smtClean="0">
              <a:latin typeface="Calibri" panose="020F0502020204030204" pitchFamily="34" charset="0"/>
              <a:sym typeface="Helvetica Neue Light" charset="0"/>
            </a:rPr>
            <a:t>pecific</a:t>
          </a:r>
          <a:r>
            <a:rPr lang="en-US" sz="1500" kern="1200" dirty="0" smtClean="0">
              <a:latin typeface="Calibri" panose="020F0502020204030204" pitchFamily="34" charset="0"/>
              <a:sym typeface="Helvetica Neue Light" charset="0"/>
            </a:rPr>
            <a:t> projects dedicated to matching micro-level data</a:t>
          </a:r>
          <a:endParaRPr lang="de-DE" sz="1500" kern="1200" dirty="0">
            <a:latin typeface="Calibri" panose="020F050202020403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 smtClean="0">
              <a:latin typeface="Calibri" panose="020F0502020204030204" pitchFamily="34" charset="0"/>
            </a:rPr>
            <a:t>Matching pursues specific topical aim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 smtClean="0">
              <a:latin typeface="Calibri" panose="020F0502020204030204" pitchFamily="34" charset="0"/>
            </a:rPr>
            <a:t>e.g. INNODRIVE, KombiFiD</a:t>
          </a:r>
        </a:p>
      </dsp:txBody>
      <dsp:txXfrm rot="-5400000">
        <a:off x="2008344" y="2563946"/>
        <a:ext cx="5602501" cy="825876"/>
      </dsp:txXfrm>
    </dsp:sp>
    <dsp:sp modelId="{E8900F5E-1A7A-401F-A41D-4AE3329A32A8}">
      <dsp:nvSpPr>
        <dsp:cNvPr id="0" name=""/>
        <dsp:cNvSpPr/>
      </dsp:nvSpPr>
      <dsp:spPr>
        <a:xfrm>
          <a:off x="304" y="2404865"/>
          <a:ext cx="2008039" cy="1144041"/>
        </a:xfrm>
        <a:prstGeom prst="roundRect">
          <a:avLst/>
        </a:prstGeom>
        <a:solidFill>
          <a:schemeClr val="accent5">
            <a:hueOff val="1638143"/>
            <a:satOff val="-35975"/>
            <a:lumOff val="91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>
              <a:latin typeface="Calibri" panose="020F0502020204030204" pitchFamily="34" charset="0"/>
            </a:rPr>
            <a:t>Type 3: </a:t>
          </a:r>
          <a:r>
            <a:rPr lang="de-DE" sz="1700" kern="1200" dirty="0" err="1" smtClean="0">
              <a:latin typeface="Calibri" panose="020F0502020204030204" pitchFamily="34" charset="0"/>
            </a:rPr>
            <a:t>Specific</a:t>
          </a:r>
          <a:r>
            <a:rPr lang="de-DE" sz="1700" kern="1200" dirty="0" smtClean="0">
              <a:latin typeface="Calibri" panose="020F0502020204030204" pitchFamily="34" charset="0"/>
            </a:rPr>
            <a:t> </a:t>
          </a:r>
          <a:r>
            <a:rPr lang="de-DE" sz="1700" kern="1200" dirty="0" err="1" smtClean="0">
              <a:latin typeface="Calibri" panose="020F0502020204030204" pitchFamily="34" charset="0"/>
            </a:rPr>
            <a:t>projects</a:t>
          </a:r>
          <a:endParaRPr lang="de-DE" sz="1700" kern="1200" dirty="0">
            <a:latin typeface="Calibri" panose="020F0502020204030204" pitchFamily="34" charset="0"/>
          </a:endParaRPr>
        </a:p>
      </dsp:txBody>
      <dsp:txXfrm>
        <a:off x="56151" y="2460712"/>
        <a:ext cx="1896345" cy="1032347"/>
      </dsp:txXfrm>
    </dsp:sp>
    <dsp:sp modelId="{9BAB1680-F214-47EC-88C8-31C728681D9D}">
      <dsp:nvSpPr>
        <dsp:cNvPr id="0" name=""/>
        <dsp:cNvSpPr/>
      </dsp:nvSpPr>
      <dsp:spPr>
        <a:xfrm rot="5400000">
          <a:off x="4376318" y="1357922"/>
          <a:ext cx="915232" cy="5640413"/>
        </a:xfrm>
        <a:prstGeom prst="round2SameRect">
          <a:avLst/>
        </a:prstGeom>
        <a:solidFill>
          <a:schemeClr val="accent5">
            <a:tint val="40000"/>
            <a:alpha val="90000"/>
            <a:hueOff val="3014946"/>
            <a:satOff val="-43918"/>
            <a:lumOff val="48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3014946"/>
              <a:satOff val="-43918"/>
              <a:lumOff val="4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500" kern="1200" dirty="0" smtClean="0">
              <a:latin typeface="Calibri" panose="020F0502020204030204" pitchFamily="34" charset="0"/>
            </a:rPr>
            <a:t>Projects </a:t>
          </a:r>
          <a:r>
            <a:rPr lang="de-DE" sz="1500" kern="1200" dirty="0" err="1" smtClean="0">
              <a:latin typeface="Calibri" panose="020F0502020204030204" pitchFamily="34" charset="0"/>
            </a:rPr>
            <a:t>that</a:t>
          </a:r>
          <a:r>
            <a:rPr lang="de-DE" sz="1500" kern="1200" dirty="0" smtClean="0">
              <a:latin typeface="Calibri" panose="020F0502020204030204" pitchFamily="34" charset="0"/>
            </a:rPr>
            <a:t> </a:t>
          </a:r>
          <a:r>
            <a:rPr lang="de-DE" sz="1500" kern="1200" dirty="0" err="1" smtClean="0">
              <a:latin typeface="Calibri" panose="020F0502020204030204" pitchFamily="34" charset="0"/>
            </a:rPr>
            <a:t>support</a:t>
          </a:r>
          <a:r>
            <a:rPr lang="de-DE" sz="1500" kern="1200" dirty="0" smtClean="0">
              <a:latin typeface="Calibri" panose="020F0502020204030204" pitchFamily="34" charset="0"/>
            </a:rPr>
            <a:t> </a:t>
          </a:r>
          <a:r>
            <a:rPr lang="de-DE" sz="1500" kern="1200" dirty="0" err="1" smtClean="0">
              <a:latin typeface="Calibri" panose="020F0502020204030204" pitchFamily="34" charset="0"/>
            </a:rPr>
            <a:t>matching</a:t>
          </a:r>
          <a:endParaRPr lang="de-DE" sz="1500" kern="1200" dirty="0">
            <a:latin typeface="Calibri" panose="020F050202020403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500" kern="1200" dirty="0" err="1" smtClean="0">
              <a:latin typeface="Calibri" panose="020F0502020204030204" pitchFamily="34" charset="0"/>
            </a:rPr>
            <a:t>Improve</a:t>
          </a:r>
          <a:r>
            <a:rPr lang="de-DE" sz="1500" kern="1200" dirty="0" smtClean="0">
              <a:latin typeface="Calibri" panose="020F0502020204030204" pitchFamily="34" charset="0"/>
            </a:rPr>
            <a:t> </a:t>
          </a:r>
          <a:r>
            <a:rPr lang="de-DE" sz="1500" kern="1200" dirty="0" err="1" smtClean="0">
              <a:latin typeface="Calibri" panose="020F0502020204030204" pitchFamily="34" charset="0"/>
            </a:rPr>
            <a:t>metadata</a:t>
          </a:r>
          <a:r>
            <a:rPr lang="de-DE" sz="1500" kern="1200" dirty="0" smtClean="0">
              <a:latin typeface="Calibri" panose="020F0502020204030204" pitchFamily="34" charset="0"/>
            </a:rPr>
            <a:t> </a:t>
          </a:r>
          <a:r>
            <a:rPr lang="de-DE" sz="1500" kern="1200" dirty="0" err="1" smtClean="0">
              <a:latin typeface="Calibri" panose="020F0502020204030204" pitchFamily="34" charset="0"/>
            </a:rPr>
            <a:t>and</a:t>
          </a:r>
          <a:r>
            <a:rPr lang="de-DE" sz="1500" kern="1200" dirty="0" smtClean="0">
              <a:latin typeface="Calibri" panose="020F0502020204030204" pitchFamily="34" charset="0"/>
            </a:rPr>
            <a:t> </a:t>
          </a:r>
          <a:r>
            <a:rPr lang="de-DE" sz="1500" kern="1200" dirty="0" err="1" smtClean="0">
              <a:latin typeface="Calibri" panose="020F0502020204030204" pitchFamily="34" charset="0"/>
            </a:rPr>
            <a:t>data</a:t>
          </a:r>
          <a:r>
            <a:rPr lang="de-DE" sz="1500" kern="1200" dirty="0" smtClean="0">
              <a:latin typeface="Calibri" panose="020F0502020204030204" pitchFamily="34" charset="0"/>
            </a:rPr>
            <a:t>-management</a:t>
          </a:r>
          <a:endParaRPr lang="de-DE" sz="1500" kern="1200" dirty="0">
            <a:latin typeface="Calibri" panose="020F050202020403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 smtClean="0">
              <a:latin typeface="Calibri" panose="020F0502020204030204" pitchFamily="34" charset="0"/>
            </a:rPr>
            <a:t>Enhance researchers’ access to official micro data</a:t>
          </a:r>
          <a:endParaRPr lang="de-DE" sz="1500" kern="1200" dirty="0">
            <a:latin typeface="Calibri" panose="020F050202020403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 err="1" smtClean="0">
              <a:latin typeface="Calibri" panose="020F0502020204030204" pitchFamily="34" charset="0"/>
              <a:cs typeface="Calibri" pitchFamily="34" charset="0"/>
            </a:rPr>
            <a:t>ESSnet</a:t>
          </a:r>
          <a:r>
            <a:rPr lang="en-GB" sz="1500" kern="1200" dirty="0" smtClean="0">
              <a:latin typeface="Calibri" panose="020F0502020204030204" pitchFamily="34" charset="0"/>
              <a:cs typeface="Calibri" pitchFamily="34" charset="0"/>
            </a:rPr>
            <a:t> and ESS.VIP, Data without Boundaries (</a:t>
          </a:r>
          <a:r>
            <a:rPr lang="en-GB" sz="1500" kern="1200" dirty="0" err="1" smtClean="0">
              <a:latin typeface="Calibri" panose="020F0502020204030204" pitchFamily="34" charset="0"/>
              <a:cs typeface="Calibri" pitchFamily="34" charset="0"/>
            </a:rPr>
            <a:t>DwB</a:t>
          </a:r>
          <a:r>
            <a:rPr lang="en-GB" sz="1500" kern="1200" dirty="0" smtClean="0">
              <a:latin typeface="Calibri" panose="020F0502020204030204" pitchFamily="34" charset="0"/>
              <a:cs typeface="Calibri" pitchFamily="34" charset="0"/>
            </a:rPr>
            <a:t>)</a:t>
          </a:r>
          <a:r>
            <a:rPr lang="en-GB" sz="1500" kern="1200" dirty="0" smtClean="0">
              <a:latin typeface="Calibri" panose="020F0502020204030204" pitchFamily="34" charset="0"/>
            </a:rPr>
            <a:t>  </a:t>
          </a:r>
          <a:endParaRPr lang="de-DE" sz="1500" kern="1200" dirty="0">
            <a:latin typeface="Calibri" panose="020F0502020204030204" pitchFamily="34" charset="0"/>
          </a:endParaRPr>
        </a:p>
      </dsp:txBody>
      <dsp:txXfrm rot="-5400000">
        <a:off x="2013728" y="3765190"/>
        <a:ext cx="5595735" cy="825876"/>
      </dsp:txXfrm>
    </dsp:sp>
    <dsp:sp modelId="{5EEA79B0-6163-4E78-AC2C-5BD61CB2E20F}">
      <dsp:nvSpPr>
        <dsp:cNvPr id="0" name=""/>
        <dsp:cNvSpPr/>
      </dsp:nvSpPr>
      <dsp:spPr>
        <a:xfrm>
          <a:off x="304" y="3606108"/>
          <a:ext cx="2013423" cy="1144041"/>
        </a:xfrm>
        <a:prstGeom prst="roundRect">
          <a:avLst/>
        </a:prstGeom>
        <a:solidFill>
          <a:schemeClr val="accent5">
            <a:hueOff val="2457214"/>
            <a:satOff val="-53963"/>
            <a:lumOff val="13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>
              <a:latin typeface="Calibri" panose="020F0502020204030204" pitchFamily="34" charset="0"/>
            </a:rPr>
            <a:t>Type 4: Meta-projects</a:t>
          </a:r>
          <a:endParaRPr lang="de-DE" sz="1700" kern="1200" dirty="0">
            <a:latin typeface="Calibri" panose="020F0502020204030204" pitchFamily="34" charset="0"/>
          </a:endParaRPr>
        </a:p>
      </dsp:txBody>
      <dsp:txXfrm>
        <a:off x="56151" y="3661955"/>
        <a:ext cx="1901729" cy="10323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33804" cy="4953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3715" y="0"/>
            <a:ext cx="2933804" cy="4953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09113"/>
            <a:ext cx="2933804" cy="4953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3715" y="9409113"/>
            <a:ext cx="2933804" cy="4953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C7D4AB6-7862-41AE-BF90-9B05DA8567B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1792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33804" cy="4953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5297" y="0"/>
            <a:ext cx="2933803" cy="4953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80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3075" y="4703764"/>
            <a:ext cx="4962952" cy="44592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10700"/>
            <a:ext cx="2933804" cy="4953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5297" y="9410700"/>
            <a:ext cx="2933803" cy="4953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370901FF-AD2F-442B-83B7-D069177C154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13879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2048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35EF3CA8-BD42-4681-AF47-ED8534627692}" type="slidenum">
              <a:rPr lang="de-DE" sz="1200" smtClean="0">
                <a:latin typeface="Times New Roman" pitchFamily="18" charset="0"/>
              </a:rPr>
              <a:pPr/>
              <a:t>1</a:t>
            </a:fld>
            <a:endParaRPr lang="de-DE" sz="1200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2048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35EF3CA8-BD42-4681-AF47-ED8534627692}" type="slidenum">
              <a:rPr lang="de-DE" sz="1200" smtClean="0">
                <a:latin typeface="Times New Roman" pitchFamily="18" charset="0"/>
              </a:rPr>
              <a:pPr/>
              <a:t>11</a:t>
            </a:fld>
            <a:endParaRPr lang="de-DE" sz="1200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813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6"/>
          <p:cNvSpPr>
            <a:spLocks noChangeShapeType="1"/>
          </p:cNvSpPr>
          <p:nvPr userDrawn="1"/>
        </p:nvSpPr>
        <p:spPr bwMode="auto">
          <a:xfrm>
            <a:off x="323528" y="936595"/>
            <a:ext cx="8280920" cy="1587"/>
          </a:xfrm>
          <a:prstGeom prst="line">
            <a:avLst/>
          </a:prstGeom>
          <a:noFill/>
          <a:ln w="38100">
            <a:solidFill>
              <a:srgbClr val="FFD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/>
          </a:p>
        </p:txBody>
      </p:sp>
      <p:sp>
        <p:nvSpPr>
          <p:cNvPr id="12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9138" y="6172200"/>
            <a:ext cx="7700962" cy="2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600" b="1"/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19138" y="5194300"/>
            <a:ext cx="7700962" cy="803275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2400"/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Formatvorlage des Untertitelmasters durch Klicken bearbeiten</a:t>
            </a:r>
          </a:p>
        </p:txBody>
      </p:sp>
      <p:sp>
        <p:nvSpPr>
          <p:cNvPr id="14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719138" y="4672013"/>
            <a:ext cx="7700962" cy="427037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Titelmasterformat durch Klicken bearbeiten</a:t>
            </a:r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83" y="260648"/>
            <a:ext cx="2877318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265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anchor="ctr"/>
          <a:lstStyle>
            <a:lvl1pPr>
              <a:defRPr sz="9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AB651F9-8938-4943-A412-A87C8964C67D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Rectangle 37"/>
          <p:cNvSpPr txBox="1">
            <a:spLocks noChangeArrowheads="1"/>
          </p:cNvSpPr>
          <p:nvPr userDrawn="1"/>
        </p:nvSpPr>
        <p:spPr bwMode="auto">
          <a:xfrm>
            <a:off x="3923928" y="6555453"/>
            <a:ext cx="1656184" cy="2249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2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yriad Pro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sz="900" dirty="0" err="1" smtClean="0">
                <a:latin typeface="Calibri" panose="020F0502020204030204" pitchFamily="34" charset="0"/>
              </a:rPr>
              <a:t>Brussels</a:t>
            </a:r>
            <a:r>
              <a:rPr lang="de-DE" sz="900" dirty="0" smtClean="0">
                <a:latin typeface="Calibri" panose="020F0502020204030204" pitchFamily="34" charset="0"/>
              </a:rPr>
              <a:t>,</a:t>
            </a:r>
            <a:r>
              <a:rPr lang="de-DE" sz="900" baseline="0" dirty="0" smtClean="0">
                <a:latin typeface="Calibri" panose="020F0502020204030204" pitchFamily="34" charset="0"/>
              </a:rPr>
              <a:t> May 29, 2015</a:t>
            </a:r>
            <a:endParaRPr lang="de-DE" sz="900" dirty="0" smtClean="0">
              <a:latin typeface="Calibri" panose="020F0502020204030204" pitchFamily="34" charset="0"/>
            </a:endParaRPr>
          </a:p>
        </p:txBody>
      </p:sp>
      <p:sp>
        <p:nvSpPr>
          <p:cNvPr id="6" name="Rectangle 37"/>
          <p:cNvSpPr txBox="1">
            <a:spLocks noChangeArrowheads="1"/>
          </p:cNvSpPr>
          <p:nvPr userDrawn="1"/>
        </p:nvSpPr>
        <p:spPr bwMode="auto">
          <a:xfrm>
            <a:off x="611560" y="6568207"/>
            <a:ext cx="1872208" cy="207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2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yriad Pro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900" baseline="0" noProof="0" dirty="0" smtClean="0">
                <a:latin typeface="Calibri" panose="020F0502020204030204" pitchFamily="34" charset="0"/>
              </a:rPr>
              <a:t>Expert Workshop: European Data</a:t>
            </a:r>
            <a:endParaRPr lang="en-US" sz="900" noProof="0" dirty="0" smtClean="0">
              <a:latin typeface="Calibri" panose="020F0502020204030204" pitchFamily="34" charset="0"/>
            </a:endParaRP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37352" y="665825"/>
            <a:ext cx="8495929" cy="566395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Textmasterformat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bearbeiten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Zweite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Ebene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2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Dritte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Ebene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3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Vierte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Ebene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4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Fünfte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Ebene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50953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28384" y="6525344"/>
            <a:ext cx="436657" cy="289614"/>
          </a:xfrm>
          <a:ln/>
        </p:spPr>
        <p:txBody>
          <a:bodyPr anchor="ctr"/>
          <a:lstStyle>
            <a:lvl1pPr>
              <a:defRPr sz="9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AB651F9-8938-4943-A412-A87C8964C67D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Rectangle 37"/>
          <p:cNvSpPr txBox="1">
            <a:spLocks noChangeArrowheads="1"/>
          </p:cNvSpPr>
          <p:nvPr userDrawn="1"/>
        </p:nvSpPr>
        <p:spPr bwMode="auto">
          <a:xfrm>
            <a:off x="3923928" y="6555453"/>
            <a:ext cx="1656184" cy="2249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2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yriad Pro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sz="900" dirty="0" smtClean="0">
                <a:latin typeface="Calibri" panose="020F0502020204030204" pitchFamily="34" charset="0"/>
              </a:rPr>
              <a:t>Budapest,  </a:t>
            </a:r>
            <a:r>
              <a:rPr lang="de-DE" sz="900" dirty="0" err="1" smtClean="0">
                <a:latin typeface="Calibri" panose="020F0502020204030204" pitchFamily="34" charset="0"/>
              </a:rPr>
              <a:t>October</a:t>
            </a:r>
            <a:r>
              <a:rPr lang="de-DE" sz="900" dirty="0" smtClean="0">
                <a:latin typeface="Calibri" panose="020F0502020204030204" pitchFamily="34" charset="0"/>
              </a:rPr>
              <a:t> 21, 2016</a:t>
            </a:r>
          </a:p>
        </p:txBody>
      </p:sp>
      <p:sp>
        <p:nvSpPr>
          <p:cNvPr id="6" name="Rectangle 37"/>
          <p:cNvSpPr txBox="1">
            <a:spLocks noChangeArrowheads="1"/>
          </p:cNvSpPr>
          <p:nvPr userDrawn="1"/>
        </p:nvSpPr>
        <p:spPr bwMode="auto">
          <a:xfrm>
            <a:off x="611560" y="6568207"/>
            <a:ext cx="2160240" cy="207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2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yriad Pro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900" baseline="0" noProof="0" dirty="0" smtClean="0">
                <a:latin typeface="Calibri" panose="020F0502020204030204" pitchFamily="34" charset="0"/>
              </a:rPr>
              <a:t>Comparable Indicators across Europe</a:t>
            </a:r>
            <a:endParaRPr lang="en-US" sz="900" noProof="0" dirty="0" smtClean="0">
              <a:latin typeface="Calibri" panose="020F0502020204030204" pitchFamily="34" charset="0"/>
            </a:endParaRPr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337352" y="665825"/>
            <a:ext cx="8495929" cy="566395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Textmasterformat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bearbeiten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Zweite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Ebene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2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Dritte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Ebene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3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Vierte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Ebene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4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Fünfte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Ebene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6533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0825" y="0"/>
            <a:ext cx="8129588" cy="1328738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28384" y="6525344"/>
            <a:ext cx="436657" cy="289614"/>
          </a:xfrm>
          <a:ln/>
        </p:spPr>
        <p:txBody>
          <a:bodyPr anchor="ctr"/>
          <a:lstStyle>
            <a:lvl1pPr>
              <a:defRPr sz="9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AB651F9-8938-4943-A412-A87C8964C67D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Rectangle 37"/>
          <p:cNvSpPr txBox="1">
            <a:spLocks noChangeArrowheads="1"/>
          </p:cNvSpPr>
          <p:nvPr userDrawn="1"/>
        </p:nvSpPr>
        <p:spPr bwMode="auto">
          <a:xfrm>
            <a:off x="3923928" y="6555453"/>
            <a:ext cx="1656184" cy="2249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2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yriad Pro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sz="900" dirty="0" smtClean="0">
                <a:latin typeface="Calibri" panose="020F0502020204030204" pitchFamily="34" charset="0"/>
              </a:rPr>
              <a:t>Budapest,  </a:t>
            </a:r>
            <a:r>
              <a:rPr lang="de-DE" sz="900" dirty="0" err="1" smtClean="0">
                <a:latin typeface="Calibri" panose="020F0502020204030204" pitchFamily="34" charset="0"/>
              </a:rPr>
              <a:t>October</a:t>
            </a:r>
            <a:r>
              <a:rPr lang="de-DE" sz="900" dirty="0" smtClean="0">
                <a:latin typeface="Calibri" panose="020F0502020204030204" pitchFamily="34" charset="0"/>
              </a:rPr>
              <a:t> 21, 2016</a:t>
            </a:r>
          </a:p>
        </p:txBody>
      </p:sp>
      <p:sp>
        <p:nvSpPr>
          <p:cNvPr id="5" name="Rectangle 37"/>
          <p:cNvSpPr txBox="1">
            <a:spLocks noChangeArrowheads="1"/>
          </p:cNvSpPr>
          <p:nvPr userDrawn="1"/>
        </p:nvSpPr>
        <p:spPr bwMode="auto">
          <a:xfrm>
            <a:off x="611560" y="6568207"/>
            <a:ext cx="2160240" cy="207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2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yriad Pro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900" baseline="0" noProof="0" dirty="0" smtClean="0">
                <a:latin typeface="Calibri" panose="020F0502020204030204" pitchFamily="34" charset="0"/>
              </a:rPr>
              <a:t>Comparable Indicators across Europe</a:t>
            </a:r>
            <a:endParaRPr lang="en-US" sz="900" noProof="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923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28384" y="6525344"/>
            <a:ext cx="436657" cy="289614"/>
          </a:xfrm>
          <a:ln/>
        </p:spPr>
        <p:txBody>
          <a:bodyPr anchor="ctr"/>
          <a:lstStyle>
            <a:lvl1pPr>
              <a:defRPr sz="9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AB651F9-8938-4943-A412-A87C8964C67D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Rectangle 37"/>
          <p:cNvSpPr txBox="1">
            <a:spLocks noChangeArrowheads="1"/>
          </p:cNvSpPr>
          <p:nvPr userDrawn="1"/>
        </p:nvSpPr>
        <p:spPr bwMode="auto">
          <a:xfrm>
            <a:off x="3923928" y="6555453"/>
            <a:ext cx="1656184" cy="2249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2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yriad Pro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sz="900" dirty="0" smtClean="0">
                <a:latin typeface="Calibri" panose="020F0502020204030204" pitchFamily="34" charset="0"/>
              </a:rPr>
              <a:t>Budapest,  </a:t>
            </a:r>
            <a:r>
              <a:rPr lang="de-DE" sz="900" dirty="0" err="1" smtClean="0">
                <a:latin typeface="Calibri" panose="020F0502020204030204" pitchFamily="34" charset="0"/>
              </a:rPr>
              <a:t>October</a:t>
            </a:r>
            <a:r>
              <a:rPr lang="de-DE" sz="900" dirty="0" smtClean="0">
                <a:latin typeface="Calibri" panose="020F0502020204030204" pitchFamily="34" charset="0"/>
              </a:rPr>
              <a:t> 21, 2016</a:t>
            </a:r>
          </a:p>
        </p:txBody>
      </p:sp>
      <p:sp>
        <p:nvSpPr>
          <p:cNvPr id="4" name="Rectangle 37"/>
          <p:cNvSpPr txBox="1">
            <a:spLocks noChangeArrowheads="1"/>
          </p:cNvSpPr>
          <p:nvPr userDrawn="1"/>
        </p:nvSpPr>
        <p:spPr bwMode="auto">
          <a:xfrm>
            <a:off x="611560" y="6568207"/>
            <a:ext cx="2160240" cy="207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2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yriad Pro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900" baseline="0" noProof="0" dirty="0" smtClean="0">
                <a:latin typeface="Calibri" panose="020F0502020204030204" pitchFamily="34" charset="0"/>
              </a:rPr>
              <a:t>Comparable Indicators across Europe</a:t>
            </a:r>
            <a:endParaRPr lang="en-US" sz="900" noProof="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367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0825" y="692696"/>
            <a:ext cx="8129588" cy="636042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628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28384" y="6525344"/>
            <a:ext cx="436657" cy="289614"/>
          </a:xfrm>
          <a:ln/>
        </p:spPr>
        <p:txBody>
          <a:bodyPr anchor="ctr"/>
          <a:lstStyle>
            <a:lvl1pPr>
              <a:defRPr sz="9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AB651F9-8938-4943-A412-A87C8964C67D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Rectangle 37"/>
          <p:cNvSpPr txBox="1">
            <a:spLocks noChangeArrowheads="1"/>
          </p:cNvSpPr>
          <p:nvPr userDrawn="1"/>
        </p:nvSpPr>
        <p:spPr bwMode="auto">
          <a:xfrm>
            <a:off x="3923928" y="6555453"/>
            <a:ext cx="1656184" cy="2249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2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yriad Pro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sz="900" dirty="0" smtClean="0">
                <a:latin typeface="Calibri" panose="020F0502020204030204" pitchFamily="34" charset="0"/>
              </a:rPr>
              <a:t>Budapest,  </a:t>
            </a:r>
            <a:r>
              <a:rPr lang="de-DE" sz="900" dirty="0" err="1" smtClean="0">
                <a:latin typeface="Calibri" panose="020F0502020204030204" pitchFamily="34" charset="0"/>
              </a:rPr>
              <a:t>October</a:t>
            </a:r>
            <a:r>
              <a:rPr lang="de-DE" sz="900" dirty="0" smtClean="0">
                <a:latin typeface="Calibri" panose="020F0502020204030204" pitchFamily="34" charset="0"/>
              </a:rPr>
              <a:t> 21, 2016</a:t>
            </a:r>
          </a:p>
        </p:txBody>
      </p:sp>
      <p:sp>
        <p:nvSpPr>
          <p:cNvPr id="5" name="Rectangle 37"/>
          <p:cNvSpPr txBox="1">
            <a:spLocks noChangeArrowheads="1"/>
          </p:cNvSpPr>
          <p:nvPr userDrawn="1"/>
        </p:nvSpPr>
        <p:spPr bwMode="auto">
          <a:xfrm>
            <a:off x="611560" y="6568207"/>
            <a:ext cx="2160240" cy="207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2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yriad Pro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900" baseline="0" noProof="0" dirty="0" smtClean="0">
                <a:latin typeface="Calibri" panose="020F0502020204030204" pitchFamily="34" charset="0"/>
              </a:rPr>
              <a:t>Comparable Indicators across Europe</a:t>
            </a:r>
            <a:endParaRPr lang="en-US" sz="900" noProof="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92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250"/>
          <a:stretch/>
        </p:blipFill>
        <p:spPr>
          <a:xfrm>
            <a:off x="8316416" y="116632"/>
            <a:ext cx="648072" cy="317568"/>
          </a:xfrm>
          <a:prstGeom prst="rect">
            <a:avLst/>
          </a:prstGeom>
        </p:spPr>
      </p:pic>
      <p:pic>
        <p:nvPicPr>
          <p:cNvPr id="6" name="Picture 8" descr="C:\Users\marco.antonielli\Downloads\mapcompete-logo--01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5" t="45873" r="10263" b="28103"/>
          <a:stretch/>
        </p:blipFill>
        <p:spPr bwMode="auto">
          <a:xfrm>
            <a:off x="179512" y="116632"/>
            <a:ext cx="2205037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Line 2"/>
          <p:cNvSpPr>
            <a:spLocks noChangeShapeType="1"/>
          </p:cNvSpPr>
          <p:nvPr userDrawn="1"/>
        </p:nvSpPr>
        <p:spPr bwMode="auto">
          <a:xfrm>
            <a:off x="-1" y="548680"/>
            <a:ext cx="4583113" cy="0"/>
          </a:xfrm>
          <a:prstGeom prst="line">
            <a:avLst/>
          </a:prstGeom>
          <a:noFill/>
          <a:ln w="38160">
            <a:solidFill>
              <a:srgbClr val="00628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it-IT">
              <a:latin typeface="Trebuchet MS" charset="0"/>
              <a:ea typeface="MS PGothic" charset="0"/>
              <a:cs typeface="MS PGothic" charset="0"/>
              <a:sym typeface="Trebuchet MS" charset="0"/>
            </a:endParaRPr>
          </a:p>
        </p:txBody>
      </p:sp>
      <p:sp>
        <p:nvSpPr>
          <p:cNvPr id="11" name="Line 1"/>
          <p:cNvSpPr>
            <a:spLocks noChangeShapeType="1"/>
          </p:cNvSpPr>
          <p:nvPr userDrawn="1"/>
        </p:nvSpPr>
        <p:spPr bwMode="auto">
          <a:xfrm>
            <a:off x="4583113" y="547192"/>
            <a:ext cx="4572000" cy="0"/>
          </a:xfrm>
          <a:prstGeom prst="line">
            <a:avLst/>
          </a:prstGeom>
          <a:noFill/>
          <a:ln w="381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it-IT">
              <a:latin typeface="Trebuchet MS" charset="0"/>
              <a:ea typeface="MS PGothic" charset="0"/>
              <a:cs typeface="MS PGothic" charset="0"/>
              <a:sym typeface="Trebuchet MS" charset="0"/>
            </a:endParaRPr>
          </a:p>
        </p:txBody>
      </p:sp>
      <p:sp>
        <p:nvSpPr>
          <p:cNvPr id="14" name="Line 2"/>
          <p:cNvSpPr>
            <a:spLocks noChangeShapeType="1"/>
          </p:cNvSpPr>
          <p:nvPr userDrawn="1"/>
        </p:nvSpPr>
        <p:spPr bwMode="auto">
          <a:xfrm>
            <a:off x="-2" y="6669360"/>
            <a:ext cx="4583113" cy="0"/>
          </a:xfrm>
          <a:prstGeom prst="line">
            <a:avLst/>
          </a:prstGeom>
          <a:noFill/>
          <a:ln w="38160">
            <a:solidFill>
              <a:srgbClr val="00628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it-IT">
              <a:latin typeface="Trebuchet MS" charset="0"/>
              <a:ea typeface="MS PGothic" charset="0"/>
              <a:cs typeface="MS PGothic" charset="0"/>
              <a:sym typeface="Trebuchet MS" charset="0"/>
            </a:endParaRPr>
          </a:p>
        </p:txBody>
      </p:sp>
      <p:sp>
        <p:nvSpPr>
          <p:cNvPr id="15" name="Line 1"/>
          <p:cNvSpPr>
            <a:spLocks noChangeShapeType="1"/>
          </p:cNvSpPr>
          <p:nvPr userDrawn="1"/>
        </p:nvSpPr>
        <p:spPr bwMode="auto">
          <a:xfrm>
            <a:off x="4583111" y="6669360"/>
            <a:ext cx="4572000" cy="0"/>
          </a:xfrm>
          <a:prstGeom prst="line">
            <a:avLst/>
          </a:prstGeom>
          <a:noFill/>
          <a:ln w="381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it-IT">
              <a:latin typeface="Trebuchet MS" charset="0"/>
              <a:ea typeface="MS PGothic" charset="0"/>
              <a:cs typeface="MS PGothic" charset="0"/>
              <a:sym typeface="Trebuchet MS" charset="0"/>
            </a:endParaRP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28384" y="6525344"/>
            <a:ext cx="436657" cy="2896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 i="0">
                <a:solidFill>
                  <a:schemeClr val="tx1">
                    <a:lumMod val="50000"/>
                    <a:lumOff val="50000"/>
                  </a:schemeClr>
                </a:solidFill>
                <a:latin typeface="Myriad Pro" pitchFamily="34" charset="0"/>
              </a:defRPr>
            </a:lvl1pPr>
          </a:lstStyle>
          <a:p>
            <a:pPr>
              <a:defRPr/>
            </a:pPr>
            <a:fld id="{52AF4D02-28F7-424C-9414-8B8C8963C3B4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3995" r:id="rId2"/>
    <p:sldLayoutId id="2147484002" r:id="rId3"/>
    <p:sldLayoutId id="2147484003" r:id="rId4"/>
    <p:sldLayoutId id="2147484004" r:id="rId5"/>
    <p:sldLayoutId id="2147484005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MetaNormalLF-Roman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MetaNormalLF-Roman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MetaNormalLF-Roman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MetaNormalLF-Roman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MetaNormalLF-Roman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MetaNormalLF-Roman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MetaNormalLF-Roman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MetaNormalLF-Roman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 txBox="1">
            <a:spLocks noChangeArrowheads="1"/>
          </p:cNvSpPr>
          <p:nvPr/>
        </p:nvSpPr>
        <p:spPr>
          <a:xfrm>
            <a:off x="778917" y="5085184"/>
            <a:ext cx="7608391" cy="2540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Calibri" panose="020F0502020204030204" pitchFamily="34" charset="0"/>
                <a:cs typeface="Arial" pitchFamily="34" charset="0"/>
              </a:rPr>
              <a:t>Conference of European Statistics Stakeholders</a:t>
            </a:r>
            <a:endParaRPr lang="de-DE" sz="1800" dirty="0" smtClean="0">
              <a:latin typeface="Calibri" panose="020F0502020204030204" pitchFamily="34" charset="0"/>
              <a:cs typeface="Arial" pitchFamily="34" charset="0"/>
            </a:endParaRPr>
          </a:p>
          <a:p>
            <a:r>
              <a:rPr lang="de-DE" sz="1800" dirty="0" smtClean="0">
                <a:latin typeface="Calibri" panose="020F0502020204030204" pitchFamily="34" charset="0"/>
                <a:cs typeface="Arial" pitchFamily="34" charset="0"/>
              </a:rPr>
              <a:t>Budapest, </a:t>
            </a:r>
            <a:r>
              <a:rPr lang="de-DE" sz="1800" dirty="0" err="1" smtClean="0">
                <a:latin typeface="Calibri" panose="020F0502020204030204" pitchFamily="34" charset="0"/>
                <a:cs typeface="Arial" pitchFamily="34" charset="0"/>
              </a:rPr>
              <a:t>October</a:t>
            </a:r>
            <a:r>
              <a:rPr lang="de-DE" sz="1800" dirty="0" smtClean="0">
                <a:latin typeface="Calibri" panose="020F0502020204030204" pitchFamily="34" charset="0"/>
                <a:cs typeface="Arial" pitchFamily="34" charset="0"/>
              </a:rPr>
              <a:t> 20/21, 2016</a:t>
            </a:r>
            <a:endParaRPr lang="de-DE" sz="1800" dirty="0"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 txBox="1">
            <a:spLocks noChangeArrowheads="1"/>
          </p:cNvSpPr>
          <p:nvPr/>
        </p:nvSpPr>
        <p:spPr>
          <a:xfrm>
            <a:off x="783563" y="1707852"/>
            <a:ext cx="7608391" cy="272925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9pPr>
          </a:lstStyle>
          <a:p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Davide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Castellani (Henley Business School, University of Reading)</a:t>
            </a:r>
          </a:p>
          <a:p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Andreas Koch (Institute for Applied Economic Research)</a:t>
            </a:r>
            <a:endParaRPr lang="en-US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Comparable Indicators of</a:t>
            </a:r>
            <a:br>
              <a:rPr lang="en-US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Competitiveness across Europe</a:t>
            </a:r>
            <a:br>
              <a:rPr lang="en-US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 of the Art and Challenges</a:t>
            </a:r>
            <a:endParaRPr lang="de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Grafik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5589240"/>
            <a:ext cx="1795891" cy="852695"/>
          </a:xfrm>
          <a:prstGeom prst="rect">
            <a:avLst/>
          </a:prstGeom>
        </p:spPr>
      </p:pic>
      <p:pic>
        <p:nvPicPr>
          <p:cNvPr id="14" name="Picture 8" descr="C:\Users\marco.antonielli\Downloads\mapcompete-logo--0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15041" r="6868" b="10283"/>
          <a:stretch/>
        </p:blipFill>
        <p:spPr bwMode="auto">
          <a:xfrm>
            <a:off x="5868144" y="188640"/>
            <a:ext cx="2736304" cy="576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996800"/>
            <a:ext cx="2520280" cy="3554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50825" y="692696"/>
            <a:ext cx="8129588" cy="576064"/>
          </a:xfrm>
        </p:spPr>
        <p:txBody>
          <a:bodyPr/>
          <a:lstStyle/>
          <a:p>
            <a:pPr>
              <a:defRPr/>
            </a:pPr>
            <a:r>
              <a:rPr lang="de-DE" sz="3600" b="1" dirty="0" smtClean="0">
                <a:solidFill>
                  <a:srgbClr val="00628C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" pitchFamily="6" charset="0"/>
              </a:rPr>
              <a:t>Motivation</a:t>
            </a:r>
            <a:endParaRPr lang="de-DE" sz="2400" b="1" dirty="0">
              <a:solidFill>
                <a:srgbClr val="00628C"/>
              </a:solidFill>
              <a:latin typeface="Calibri" panose="020F0502020204030204" pitchFamily="34" charset="0"/>
              <a:cs typeface="Calibri" panose="020F0502020204030204" pitchFamily="34" charset="0"/>
              <a:sym typeface="Helvetica" pitchFamily="6" charset="0"/>
            </a:endParaRPr>
          </a:p>
        </p:txBody>
      </p:sp>
      <p:sp>
        <p:nvSpPr>
          <p:cNvPr id="5122" name="Inhaltsplatzhalter 3"/>
          <p:cNvSpPr>
            <a:spLocks noGrp="1"/>
          </p:cNvSpPr>
          <p:nvPr>
            <p:ph idx="4294967295"/>
          </p:nvPr>
        </p:nvSpPr>
        <p:spPr bwMode="auto">
          <a:xfrm>
            <a:off x="250825" y="1412875"/>
            <a:ext cx="8642350" cy="51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§"/>
            </a:pPr>
            <a:r>
              <a:rPr lang="en-US" altLang="de-DE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Competitiveness is a key objective of national and European economic policies</a:t>
            </a:r>
          </a:p>
          <a:p>
            <a:pPr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§"/>
            </a:pPr>
            <a:r>
              <a:rPr lang="en-US" altLang="de-DE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Large number of competitiveness reports with many different </a:t>
            </a:r>
            <a:r>
              <a:rPr lang="en-US" altLang="de-DE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concepts </a:t>
            </a:r>
            <a:r>
              <a:rPr lang="en-US" altLang="de-DE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and indicators</a:t>
            </a:r>
          </a:p>
          <a:p>
            <a:pPr lvl="1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altLang="de-DE" sz="2000" b="1" i="1" dirty="0" smtClean="0">
                <a:solidFill>
                  <a:srgbClr val="00628C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But no general consensus about how to measure competitiveness</a:t>
            </a:r>
          </a:p>
          <a:p>
            <a:pPr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§"/>
            </a:pPr>
            <a:r>
              <a:rPr lang="en-US" altLang="de-DE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Economic literature </a:t>
            </a:r>
            <a:r>
              <a:rPr lang="en-US" altLang="de-DE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emphasizes </a:t>
            </a:r>
            <a:r>
              <a:rPr lang="en-US" altLang="de-DE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that aggregate competitiveness may be the result of a few very competitive firms</a:t>
            </a:r>
          </a:p>
          <a:p>
            <a:pPr lvl="1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altLang="de-DE" sz="2000" b="1" i="1" dirty="0" smtClean="0">
                <a:solidFill>
                  <a:srgbClr val="00628C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Heterogeneity of firms vs. average/representative firm</a:t>
            </a:r>
          </a:p>
          <a:p>
            <a:pPr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§"/>
            </a:pPr>
            <a:r>
              <a:rPr lang="en-US" altLang="de-DE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No global or even European harmonized data for an assessment of different aspects of competitiveness</a:t>
            </a:r>
          </a:p>
          <a:p>
            <a:pPr lvl="1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altLang="de-DE" sz="2000" b="1" i="1" dirty="0" smtClean="0">
                <a:solidFill>
                  <a:srgbClr val="00628C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Particularly </a:t>
            </a:r>
            <a:r>
              <a:rPr lang="en-US" altLang="de-DE" sz="2000" b="1" i="1" dirty="0" smtClean="0">
                <a:solidFill>
                  <a:srgbClr val="00628C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for micro-data </a:t>
            </a:r>
          </a:p>
          <a:p>
            <a:pPr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§"/>
            </a:pPr>
            <a:r>
              <a:rPr lang="en-US" alt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Researchers and policy makers need a </a:t>
            </a:r>
            <a:r>
              <a:rPr lang="en-US" alt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US" alt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handbook</a:t>
            </a:r>
            <a:r>
              <a:rPr lang="en-US" alt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US" alt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on what to look for and where to find the appropriate data</a:t>
            </a:r>
          </a:p>
          <a:p>
            <a:pPr lvl="1"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altLang="de-DE" sz="2000" b="1" i="1" dirty="0">
                <a:solidFill>
                  <a:srgbClr val="00628C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MAPCOMPETE project</a:t>
            </a:r>
          </a:p>
        </p:txBody>
      </p:sp>
    </p:spTree>
    <p:extLst>
      <p:ext uri="{BB962C8B-B14F-4D97-AF65-F5344CB8AC3E}">
        <p14:creationId xmlns:p14="http://schemas.microsoft.com/office/powerpoint/2010/main" val="636794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50825" y="692696"/>
            <a:ext cx="8129588" cy="576064"/>
          </a:xfrm>
        </p:spPr>
        <p:txBody>
          <a:bodyPr/>
          <a:lstStyle/>
          <a:p>
            <a:pPr>
              <a:defRPr/>
            </a:pPr>
            <a:r>
              <a:rPr lang="de-DE" sz="3600" b="1" dirty="0" err="1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  <a:sym typeface="Helvetica" pitchFamily="6" charset="0"/>
              </a:rPr>
              <a:t>Aims</a:t>
            </a:r>
            <a:r>
              <a:rPr lang="de-DE" sz="3600" b="1" dirty="0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  <a:sym typeface="Helvetica" pitchFamily="6" charset="0"/>
              </a:rPr>
              <a:t> </a:t>
            </a:r>
            <a:r>
              <a:rPr lang="de-DE" sz="3600" b="1" dirty="0" err="1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  <a:sym typeface="Helvetica" pitchFamily="6" charset="0"/>
              </a:rPr>
              <a:t>of</a:t>
            </a:r>
            <a:r>
              <a:rPr lang="de-DE" sz="3600" b="1" dirty="0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  <a:sym typeface="Helvetica" pitchFamily="6" charset="0"/>
              </a:rPr>
              <a:t> </a:t>
            </a:r>
            <a:r>
              <a:rPr lang="de-DE" sz="3600" b="1" dirty="0" err="1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  <a:sym typeface="Helvetica" pitchFamily="6" charset="0"/>
              </a:rPr>
              <a:t>the</a:t>
            </a:r>
            <a:r>
              <a:rPr lang="de-DE" sz="3600" b="1" dirty="0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  <a:sym typeface="Helvetica" pitchFamily="6" charset="0"/>
              </a:rPr>
              <a:t> MAPCOMPETE </a:t>
            </a:r>
            <a:r>
              <a:rPr lang="de-DE" sz="3600" b="1" dirty="0" err="1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  <a:sym typeface="Helvetica" pitchFamily="6" charset="0"/>
              </a:rPr>
              <a:t>project</a:t>
            </a:r>
            <a:endParaRPr lang="de-DE" sz="2400" b="1" dirty="0">
              <a:solidFill>
                <a:srgbClr val="00628C"/>
              </a:solidFill>
              <a:latin typeface="Calibri" panose="020F0502020204030204" pitchFamily="34" charset="0"/>
              <a:cs typeface="Helvetica Light"/>
              <a:sym typeface="Helvetica" pitchFamily="6" charset="0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4294967295"/>
          </p:nvPr>
        </p:nvSpPr>
        <p:spPr>
          <a:xfrm>
            <a:off x="323850" y="1484313"/>
            <a:ext cx="8496300" cy="46815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355600" indent="-355600">
              <a:buClr>
                <a:srgbClr val="002060"/>
              </a:buClr>
              <a:buFont typeface="+mj-lt"/>
              <a:buAutoNum type="arabicPeriod"/>
              <a:defRPr/>
            </a:pPr>
            <a:r>
              <a:rPr lang="en-US" sz="2200" dirty="0" smtClean="0">
                <a:latin typeface="Calibri" panose="020F0502020204030204" pitchFamily="34" charset="0"/>
                <a:cs typeface="Helvetica Light"/>
                <a:sym typeface="Helvetica" pitchFamily="6" charset="0"/>
              </a:rPr>
              <a:t>MAPCOMPETE develops and compiles a comprehensive </a:t>
            </a:r>
            <a:r>
              <a:rPr lang="en-US" sz="2200" dirty="0" smtClean="0">
                <a:latin typeface="Calibri" panose="020F0502020204030204" pitchFamily="34" charset="0"/>
                <a:cs typeface="Helvetica Light"/>
                <a:sym typeface="Helvetica" pitchFamily="6" charset="0"/>
              </a:rPr>
              <a:t>inventory of…</a:t>
            </a:r>
            <a:endParaRPr lang="en-US" sz="2200" dirty="0" smtClean="0">
              <a:latin typeface="Calibri" panose="020F0502020204030204" pitchFamily="34" charset="0"/>
              <a:cs typeface="Helvetica Light"/>
              <a:sym typeface="Helvetica" pitchFamily="6" charset="0"/>
            </a:endParaRPr>
          </a:p>
          <a:p>
            <a:pPr marL="630238" lvl="1" indent="-274638"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Calibri" panose="020F0502020204030204" pitchFamily="34" charset="0"/>
                <a:cs typeface="Helvetica Light"/>
                <a:sym typeface="Helvetica" pitchFamily="6" charset="0"/>
              </a:rPr>
              <a:t>c</a:t>
            </a:r>
            <a:r>
              <a:rPr lang="en-US" sz="2000" dirty="0" smtClean="0">
                <a:latin typeface="Calibri" panose="020F0502020204030204" pitchFamily="34" charset="0"/>
                <a:cs typeface="Helvetica Light"/>
                <a:sym typeface="Helvetica" pitchFamily="6" charset="0"/>
              </a:rPr>
              <a:t>oncepts </a:t>
            </a:r>
            <a:r>
              <a:rPr lang="en-US" sz="2000" dirty="0" smtClean="0">
                <a:latin typeface="Calibri" panose="020F0502020204030204" pitchFamily="34" charset="0"/>
                <a:cs typeface="Helvetica Light"/>
                <a:sym typeface="Helvetica" pitchFamily="6" charset="0"/>
              </a:rPr>
              <a:t>and indicators of competitiveness</a:t>
            </a:r>
          </a:p>
          <a:p>
            <a:pPr marL="630238" lvl="1" indent="-274638"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Calibri" panose="020F0502020204030204" pitchFamily="34" charset="0"/>
                <a:cs typeface="Helvetica Light"/>
                <a:sym typeface="Helvetica" pitchFamily="6" charset="0"/>
              </a:rPr>
              <a:t>d</a:t>
            </a:r>
            <a:r>
              <a:rPr lang="en-US" sz="2000" dirty="0" smtClean="0">
                <a:latin typeface="Calibri" panose="020F0502020204030204" pitchFamily="34" charset="0"/>
                <a:cs typeface="Helvetica Light"/>
                <a:sym typeface="Helvetica" pitchFamily="6" charset="0"/>
              </a:rPr>
              <a:t>ata </a:t>
            </a:r>
            <a:r>
              <a:rPr lang="en-US" sz="2000" dirty="0" smtClean="0">
                <a:latin typeface="Calibri" panose="020F0502020204030204" pitchFamily="34" charset="0"/>
                <a:cs typeface="Helvetica Light"/>
                <a:sym typeface="Helvetica" pitchFamily="6" charset="0"/>
              </a:rPr>
              <a:t>availability </a:t>
            </a:r>
            <a:r>
              <a:rPr lang="en-US" sz="2000" dirty="0" smtClean="0">
                <a:latin typeface="Calibri" panose="020F0502020204030204" pitchFamily="34" charset="0"/>
                <a:cs typeface="Helvetica Light"/>
                <a:sym typeface="Helvetica" pitchFamily="6" charset="0"/>
              </a:rPr>
              <a:t>on </a:t>
            </a:r>
            <a:r>
              <a:rPr lang="en-US" sz="2000" dirty="0" smtClean="0">
                <a:latin typeface="Calibri" panose="020F0502020204030204" pitchFamily="34" charset="0"/>
                <a:cs typeface="Helvetica Light"/>
                <a:sym typeface="Helvetica" pitchFamily="6" charset="0"/>
              </a:rPr>
              <a:t>different levels of aggregation in the </a:t>
            </a:r>
            <a:r>
              <a:rPr lang="en-US" sz="2000" dirty="0" smtClean="0">
                <a:latin typeface="Calibri" panose="020F0502020204030204" pitchFamily="34" charset="0"/>
                <a:cs typeface="Helvetica Light"/>
                <a:sym typeface="Helvetica" pitchFamily="6" charset="0"/>
              </a:rPr>
              <a:t>EU28</a:t>
            </a:r>
          </a:p>
          <a:p>
            <a:pPr marL="630238" lvl="1" indent="-274638">
              <a:buClr>
                <a:srgbClr val="002060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Calibri" panose="020F0502020204030204" pitchFamily="34" charset="0"/>
                <a:cs typeface="Helvetica Light"/>
                <a:sym typeface="Helvetica" pitchFamily="6" charset="0"/>
              </a:rPr>
              <a:t>p</a:t>
            </a:r>
            <a:r>
              <a:rPr lang="en-US" sz="2000" dirty="0" smtClean="0">
                <a:latin typeface="Calibri" panose="020F0502020204030204" pitchFamily="34" charset="0"/>
                <a:cs typeface="Helvetica Light"/>
                <a:sym typeface="Helvetica" pitchFamily="6" charset="0"/>
              </a:rPr>
              <a:t>otentials, barriers and perspectives of data matching within and across countries</a:t>
            </a:r>
            <a:endParaRPr lang="en-US" sz="2000" dirty="0" smtClean="0">
              <a:latin typeface="Calibri" panose="020F0502020204030204" pitchFamily="34" charset="0"/>
              <a:cs typeface="Helvetica Light"/>
              <a:sym typeface="Helvetica" pitchFamily="6" charset="0"/>
            </a:endParaRPr>
          </a:p>
          <a:p>
            <a:pPr marL="355600" indent="-355600">
              <a:buClr>
                <a:srgbClr val="002060"/>
              </a:buClr>
              <a:buFont typeface="+mj-lt"/>
              <a:buAutoNum type="arabicPeriod"/>
              <a:defRPr/>
            </a:pPr>
            <a:r>
              <a:rPr lang="en-US" sz="2200" dirty="0" smtClean="0">
                <a:latin typeface="Calibri" panose="020F0502020204030204" pitchFamily="34" charset="0"/>
                <a:cs typeface="Helvetica Light"/>
                <a:sym typeface="Helvetica" pitchFamily="6" charset="0"/>
              </a:rPr>
              <a:t>MAPCOMPETE </a:t>
            </a:r>
            <a:r>
              <a:rPr lang="en-US" sz="2200" dirty="0">
                <a:latin typeface="Calibri" panose="020F0502020204030204" pitchFamily="34" charset="0"/>
                <a:cs typeface="Helvetica Light"/>
                <a:sym typeface="Helvetica" pitchFamily="6" charset="0"/>
              </a:rPr>
              <a:t>compiles and develops propositions for an efficient use of </a:t>
            </a:r>
            <a:r>
              <a:rPr lang="en-US" sz="2200" dirty="0" smtClean="0">
                <a:latin typeface="Calibri" panose="020F0502020204030204" pitchFamily="34" charset="0"/>
                <a:cs typeface="Helvetica Light"/>
                <a:sym typeface="Helvetica" pitchFamily="6" charset="0"/>
              </a:rPr>
              <a:t>existing </a:t>
            </a:r>
            <a:r>
              <a:rPr lang="en-US" sz="2200" dirty="0">
                <a:latin typeface="Calibri" panose="020F0502020204030204" pitchFamily="34" charset="0"/>
                <a:cs typeface="Helvetica Light"/>
                <a:sym typeface="Helvetica" pitchFamily="6" charset="0"/>
              </a:rPr>
              <a:t>data as well as for an improvement of the framework conditions for data availability and accessibility, particularly with regard to micro-level </a:t>
            </a:r>
            <a:r>
              <a:rPr lang="en-US" sz="2200" dirty="0" smtClean="0">
                <a:latin typeface="Calibri" panose="020F0502020204030204" pitchFamily="34" charset="0"/>
                <a:cs typeface="Helvetica Light"/>
                <a:sym typeface="Helvetica" pitchFamily="6" charset="0"/>
              </a:rPr>
              <a:t>data</a:t>
            </a:r>
          </a:p>
          <a:p>
            <a:pPr marL="355600" indent="-355600">
              <a:buClr>
                <a:srgbClr val="002060"/>
              </a:buClr>
              <a:buFont typeface="+mj-lt"/>
              <a:buAutoNum type="arabicPeriod"/>
              <a:defRPr/>
            </a:pPr>
            <a:r>
              <a:rPr lang="en-US" sz="2200" dirty="0" smtClean="0">
                <a:latin typeface="Calibri" panose="020F0502020204030204" pitchFamily="34" charset="0"/>
                <a:cs typeface="Helvetica Light"/>
                <a:sym typeface="Helvetica" pitchFamily="6" charset="0"/>
              </a:rPr>
              <a:t>MAPCOMPETE </a:t>
            </a:r>
            <a:r>
              <a:rPr lang="en-US" sz="2200" dirty="0">
                <a:latin typeface="Calibri" panose="020F0502020204030204" pitchFamily="34" charset="0"/>
                <a:cs typeface="Helvetica Light"/>
                <a:sym typeface="Helvetica" pitchFamily="6" charset="0"/>
              </a:rPr>
              <a:t>suggests adjusted and new concepts and indicators of competitiveness in a European comparative </a:t>
            </a:r>
            <a:r>
              <a:rPr lang="en-US" sz="2200" dirty="0" smtClean="0">
                <a:latin typeface="Calibri" panose="020F0502020204030204" pitchFamily="34" charset="0"/>
                <a:cs typeface="Helvetica Light"/>
                <a:sym typeface="Helvetica" pitchFamily="6" charset="0"/>
              </a:rPr>
              <a:t>perspective</a:t>
            </a:r>
            <a:endParaRPr lang="en-US" sz="2200" dirty="0">
              <a:latin typeface="Calibri" panose="020F0502020204030204" pitchFamily="34" charset="0"/>
              <a:cs typeface="Helvetica Light"/>
              <a:sym typeface="Helvetica" pitchFamily="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427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/>
          <p:cNvSpPr txBox="1">
            <a:spLocks/>
          </p:cNvSpPr>
          <p:nvPr/>
        </p:nvSpPr>
        <p:spPr bwMode="auto">
          <a:xfrm>
            <a:off x="250825" y="692696"/>
            <a:ext cx="8129588" cy="623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46799" tIns="46799" rIns="46799" bIns="46799" anchor="ctr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+mj-lt"/>
                <a:ea typeface="MS PGothic" pitchFamily="34" charset="-128"/>
                <a:cs typeface="+mj-cs"/>
                <a:sym typeface="Helvetica" pitchFamily="6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MS PGothic" pitchFamily="34" charset="-128"/>
                <a:cs typeface="Helvetica" charset="0"/>
                <a:sym typeface="Helvetica" pitchFamily="6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MS PGothic" pitchFamily="34" charset="-128"/>
                <a:cs typeface="Helvetica" charset="0"/>
                <a:sym typeface="Helvetica" pitchFamily="6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MS PGothic" pitchFamily="34" charset="-128"/>
                <a:cs typeface="Helvetica" charset="0"/>
                <a:sym typeface="Helvetica" pitchFamily="6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MS PGothic" pitchFamily="34" charset="-128"/>
                <a:cs typeface="Helvetica" charset="0"/>
                <a:sym typeface="Helvetica" pitchFamily="6" charset="0"/>
              </a:defRPr>
            </a:lvl5pPr>
            <a:lvl6pPr marL="4572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defRPr>
            </a:lvl6pPr>
            <a:lvl7pPr marL="9144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defRPr>
            </a:lvl7pPr>
            <a:lvl8pPr marL="13716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defRPr>
            </a:lvl8pPr>
            <a:lvl9pPr marL="18288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defRPr>
            </a:lvl9pPr>
          </a:lstStyle>
          <a:p>
            <a:pPr>
              <a:defRPr/>
            </a:pPr>
            <a:r>
              <a:rPr lang="de-DE" sz="3600" b="1" kern="0" dirty="0" err="1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</a:rPr>
              <a:t>Example</a:t>
            </a:r>
            <a:r>
              <a:rPr lang="de-DE" sz="3600" b="1" kern="0" dirty="0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</a:rPr>
              <a:t>: Labour </a:t>
            </a:r>
            <a:r>
              <a:rPr lang="de-DE" sz="3600" b="1" kern="0" dirty="0" err="1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</a:rPr>
              <a:t>productivity</a:t>
            </a:r>
            <a:endParaRPr lang="de-DE" sz="2400" b="1" kern="0" dirty="0">
              <a:solidFill>
                <a:srgbClr val="00628C"/>
              </a:solidFill>
              <a:latin typeface="Calibri" panose="020F0502020204030204" pitchFamily="34" charset="0"/>
              <a:cs typeface="Helvetica Light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107511" y="4099585"/>
          <a:ext cx="8891367" cy="2641783"/>
        </p:xfrm>
        <a:graphic>
          <a:graphicData uri="http://schemas.openxmlformats.org/drawingml/2006/table">
            <a:tbl>
              <a:tblPr/>
              <a:tblGrid>
                <a:gridCol w="29523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74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31613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936103">
                <a:tc>
                  <a:txBody>
                    <a:bodyPr/>
                    <a:lstStyle/>
                    <a:p>
                      <a:pPr algn="l" fontAlgn="ctr"/>
                      <a:r>
                        <a:rPr lang="it-IT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Accessibility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05" marR="11905" marT="11905" marB="0"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Austria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Belgium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Bulgaria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Croatia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Czech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Rep.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Denmark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Estonia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Finland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France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Germany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Hungary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Ireland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Italy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Latvia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Lithuania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Malta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Netherlands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Poland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Portugal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Romania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Slovakia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Slovenia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Spain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Sweden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UK</a:t>
                      </a:r>
                    </a:p>
                  </a:txBody>
                  <a:tcPr marL="11905" marR="11905" marT="11905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Labour</a:t>
                      </a:r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productivity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(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average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median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other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moments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) - </a:t>
                      </a:r>
                      <a:r>
                        <a:rPr lang="it-IT" sz="1200" b="1" i="0" u="sng" strike="noStrike" dirty="0" err="1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all</a:t>
                      </a:r>
                      <a:r>
                        <a:rPr lang="it-IT" sz="1200" b="1" i="0" u="sng" strike="noStrike" dirty="0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1" i="0" u="sng" strike="noStrike" dirty="0" err="1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firms</a:t>
                      </a:r>
                      <a:endParaRPr lang="it-IT" sz="1200" b="1" i="0" u="sng" strike="noStrike" dirty="0">
                        <a:solidFill>
                          <a:srgbClr val="FF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9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005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TFP 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(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average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median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other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moments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) - </a:t>
                      </a:r>
                      <a:r>
                        <a:rPr lang="it-IT" sz="12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all</a:t>
                      </a:r>
                      <a:r>
                        <a:rPr lang="it-IT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firms</a:t>
                      </a:r>
                      <a:r>
                        <a:rPr lang="it-IT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9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9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313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Labour</a:t>
                      </a:r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productivity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(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average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median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other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moments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) - </a:t>
                      </a:r>
                      <a:r>
                        <a:rPr lang="it-IT" sz="12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exporters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9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9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313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Labour</a:t>
                      </a:r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productivity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(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average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median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other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moments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) </a:t>
                      </a:r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– </a:t>
                      </a:r>
                      <a:r>
                        <a:rPr lang="it-IT" sz="1200" b="1" i="0" u="none" strike="noStrike" dirty="0" err="1" smtClean="0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foreign-owned</a:t>
                      </a:r>
                      <a:r>
                        <a:rPr lang="it-IT" sz="12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1" i="0" u="none" strike="noStrike" baseline="0" dirty="0" err="1" smtClean="0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firms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9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9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9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9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9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9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9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9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9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05" marR="11905" marT="11905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107491" y="1446099"/>
          <a:ext cx="8928995" cy="2523109"/>
        </p:xfrm>
        <a:graphic>
          <a:graphicData uri="http://schemas.openxmlformats.org/drawingml/2006/table">
            <a:tbl>
              <a:tblPr/>
              <a:tblGrid>
                <a:gridCol w="2958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3881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936101">
                <a:tc>
                  <a:txBody>
                    <a:bodyPr/>
                    <a:lstStyle/>
                    <a:p>
                      <a:pPr algn="l" fontAlgn="ctr"/>
                      <a:r>
                        <a:rPr lang="it-IT" sz="2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Computabilty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22" marR="11922" marT="11922" marB="0" anchor="ctr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Austria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Belgium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Bulgaria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Croatia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Czech Rep.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Denmark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Estonia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Finland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France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Germany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Hungary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Ireland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Italy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Latvia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Lithuania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Malta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Netherlands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Poland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Portugal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Romania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Slovakia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Slovenia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Spain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Sweden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UK</a:t>
                      </a:r>
                    </a:p>
                  </a:txBody>
                  <a:tcPr marL="11922" marR="11922" marT="11922" marB="0" vert="vert27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752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Labour</a:t>
                      </a:r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productivity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(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average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median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other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moments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) - </a:t>
                      </a:r>
                      <a:r>
                        <a:rPr lang="it-IT" sz="1200" b="1" i="0" u="sng" strike="noStrike" dirty="0" err="1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all</a:t>
                      </a:r>
                      <a:r>
                        <a:rPr lang="it-IT" sz="1200" b="1" i="0" u="sng" strike="noStrike" dirty="0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1" i="0" u="sng" strike="noStrike" dirty="0" err="1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firms</a:t>
                      </a:r>
                      <a:endParaRPr lang="it-IT" sz="1200" b="1" i="0" u="sng" strike="noStrike" dirty="0">
                        <a:solidFill>
                          <a:srgbClr val="FF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752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TFP 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(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average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median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other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moments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) - </a:t>
                      </a:r>
                      <a:r>
                        <a:rPr lang="it-IT" sz="12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all</a:t>
                      </a:r>
                      <a:r>
                        <a:rPr lang="it-IT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firms</a:t>
                      </a:r>
                      <a:r>
                        <a:rPr lang="it-IT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752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Labour</a:t>
                      </a:r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productivity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(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average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median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other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moments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) - </a:t>
                      </a:r>
                      <a:r>
                        <a:rPr lang="it-IT" sz="12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exporters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 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752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Labour</a:t>
                      </a:r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productivity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(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average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median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other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moments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) </a:t>
                      </a:r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– </a:t>
                      </a:r>
                      <a:r>
                        <a:rPr lang="it-IT" sz="1200" b="1" i="0" u="none" strike="noStrike" dirty="0" err="1" smtClean="0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foreign-owned</a:t>
                      </a:r>
                      <a:r>
                        <a:rPr lang="it-IT" sz="12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it-IT" sz="1200" b="1" i="0" u="none" strike="noStrike" baseline="0" dirty="0" err="1" smtClean="0">
                          <a:solidFill>
                            <a:srgbClr val="FF0000"/>
                          </a:solidFill>
                          <a:effectLst/>
                          <a:latin typeface="Helvetica Light"/>
                          <a:cs typeface="Helvetica Light"/>
                        </a:rPr>
                        <a:t>firms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Helvetica Light"/>
                        <a:cs typeface="Helvetica Light"/>
                      </a:endParaRP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 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 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0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1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2</a:t>
                      </a:r>
                    </a:p>
                  </a:txBody>
                  <a:tcPr marL="11922" marR="11922" marT="11922" marB="0" anchor="b">
                    <a:lnL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22875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/>
          <p:cNvSpPr txBox="1">
            <a:spLocks/>
          </p:cNvSpPr>
          <p:nvPr/>
        </p:nvSpPr>
        <p:spPr>
          <a:xfrm>
            <a:off x="425450" y="692696"/>
            <a:ext cx="8315325" cy="714375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9pPr>
          </a:lstStyle>
          <a:p>
            <a:r>
              <a:rPr lang="de-DE" b="1" kern="0" dirty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http://mapcompete.eu/meta-webtool/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09" y="1439800"/>
            <a:ext cx="8724007" cy="4725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982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79512" y="692696"/>
            <a:ext cx="8129588" cy="708050"/>
          </a:xfrm>
        </p:spPr>
        <p:txBody>
          <a:bodyPr/>
          <a:lstStyle/>
          <a:p>
            <a:pPr>
              <a:defRPr/>
            </a:pPr>
            <a:r>
              <a:rPr lang="de-DE" altLang="de-DE" sz="3600" b="1" dirty="0">
                <a:solidFill>
                  <a:srgbClr val="0062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</a:t>
            </a:r>
            <a:r>
              <a:rPr lang="de-DE" altLang="de-DE" sz="3600" dirty="0" err="1"/>
              <a:t>m</a:t>
            </a:r>
            <a:r>
              <a:rPr lang="de-DE" altLang="de-DE" sz="3600" b="1" dirty="0" err="1" smtClean="0">
                <a:solidFill>
                  <a:srgbClr val="0062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atching</a:t>
            </a:r>
            <a:r>
              <a:rPr lang="de-DE" altLang="de-DE" sz="3600" b="1" dirty="0" smtClean="0">
                <a:solidFill>
                  <a:srgbClr val="0062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sz="3600" b="1" dirty="0" err="1" smtClean="0">
                <a:solidFill>
                  <a:srgbClr val="0062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de-DE" altLang="de-DE" sz="3600" b="1" dirty="0" smtClean="0">
                <a:solidFill>
                  <a:srgbClr val="0062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sz="3600" b="1" dirty="0" err="1" smtClean="0">
                <a:solidFill>
                  <a:srgbClr val="0062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increasingly</a:t>
            </a:r>
            <a:r>
              <a:rPr lang="de-DE" altLang="de-DE" sz="3600" b="1" dirty="0" smtClean="0">
                <a:solidFill>
                  <a:srgbClr val="0062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de-DE" sz="3600" b="1" dirty="0" err="1" smtClean="0">
                <a:solidFill>
                  <a:srgbClr val="0062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popular</a:t>
            </a:r>
            <a:r>
              <a:rPr lang="de-DE" altLang="de-DE" sz="3600" b="1" dirty="0">
                <a:solidFill>
                  <a:srgbClr val="0062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de-DE" sz="3600" b="1" dirty="0">
              <a:solidFill>
                <a:srgbClr val="00628C"/>
              </a:solidFill>
              <a:latin typeface="Calibri" panose="020F0502020204030204" pitchFamily="34" charset="0"/>
              <a:cs typeface="Calibri" panose="020F0502020204030204" pitchFamily="34" charset="0"/>
              <a:sym typeface="Helvetica" pitchFamily="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484313"/>
            <a:ext cx="6480175" cy="476091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hteck 1"/>
          <p:cNvSpPr>
            <a:spLocks noChangeArrowheads="1"/>
          </p:cNvSpPr>
          <p:nvPr/>
        </p:nvSpPr>
        <p:spPr bwMode="auto">
          <a:xfrm>
            <a:off x="6227763" y="5876925"/>
            <a:ext cx="1549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>
              <a:defRPr sz="2800">
                <a:solidFill>
                  <a:srgbClr val="000000"/>
                </a:solidFill>
                <a:latin typeface="Trebuchet MS" pitchFamily="34" charset="0"/>
                <a:ea typeface="MS PGothic" pitchFamily="34" charset="-128"/>
                <a:sym typeface="Trebuchet MS" pitchFamily="34" charset="0"/>
              </a:defRPr>
            </a:lvl1pPr>
            <a:lvl2pPr marL="742950" indent="-285750" eaLnBrk="0">
              <a:defRPr sz="2800">
                <a:solidFill>
                  <a:srgbClr val="000000"/>
                </a:solidFill>
                <a:latin typeface="Trebuchet MS" pitchFamily="34" charset="0"/>
                <a:ea typeface="MS PGothic" pitchFamily="34" charset="-128"/>
                <a:sym typeface="Trebuchet MS" pitchFamily="34" charset="0"/>
              </a:defRPr>
            </a:lvl2pPr>
            <a:lvl3pPr marL="1143000" indent="-228600" eaLnBrk="0">
              <a:defRPr sz="2800">
                <a:solidFill>
                  <a:srgbClr val="000000"/>
                </a:solidFill>
                <a:latin typeface="Trebuchet MS" pitchFamily="34" charset="0"/>
                <a:ea typeface="MS PGothic" pitchFamily="34" charset="-128"/>
                <a:sym typeface="Trebuchet MS" pitchFamily="34" charset="0"/>
              </a:defRPr>
            </a:lvl3pPr>
            <a:lvl4pPr marL="1600200" indent="-228600" eaLnBrk="0">
              <a:defRPr sz="2800">
                <a:solidFill>
                  <a:srgbClr val="000000"/>
                </a:solidFill>
                <a:latin typeface="Trebuchet MS" pitchFamily="34" charset="0"/>
                <a:ea typeface="MS PGothic" pitchFamily="34" charset="-128"/>
                <a:sym typeface="Trebuchet MS" pitchFamily="34" charset="0"/>
              </a:defRPr>
            </a:lvl4pPr>
            <a:lvl5pPr marL="2057400" indent="-228600" eaLnBrk="0">
              <a:defRPr sz="2800">
                <a:solidFill>
                  <a:srgbClr val="000000"/>
                </a:solidFill>
                <a:latin typeface="Trebuchet MS" pitchFamily="34" charset="0"/>
                <a:ea typeface="MS PGothic" pitchFamily="34" charset="-128"/>
                <a:sym typeface="Trebuchet MS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rebuchet MS" pitchFamily="34" charset="0"/>
                <a:ea typeface="MS PGothic" pitchFamily="34" charset="-128"/>
                <a:sym typeface="Trebuchet MS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rebuchet MS" pitchFamily="34" charset="0"/>
                <a:ea typeface="MS PGothic" pitchFamily="34" charset="-128"/>
                <a:sym typeface="Trebuchet MS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rebuchet MS" pitchFamily="34" charset="0"/>
                <a:ea typeface="MS PGothic" pitchFamily="34" charset="-128"/>
                <a:sym typeface="Trebuchet MS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Trebuchet MS" pitchFamily="34" charset="0"/>
                <a:ea typeface="MS PGothic" pitchFamily="34" charset="-128"/>
                <a:sym typeface="Trebuchet MS" pitchFamily="34" charset="0"/>
              </a:defRPr>
            </a:lvl9pPr>
          </a:lstStyle>
          <a:p>
            <a:pPr eaLnBrk="1"/>
            <a:r>
              <a:rPr lang="de-DE" altLang="de-DE" sz="1400">
                <a:latin typeface="Calibri" pitchFamily="34" charset="0"/>
              </a:rPr>
              <a:t>© G. Renee Guzlas</a:t>
            </a:r>
          </a:p>
        </p:txBody>
      </p:sp>
    </p:spTree>
    <p:extLst>
      <p:ext uri="{BB962C8B-B14F-4D97-AF65-F5344CB8AC3E}">
        <p14:creationId xmlns:p14="http://schemas.microsoft.com/office/powerpoint/2010/main" val="427671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3568" y="1700213"/>
            <a:ext cx="7792541" cy="4393083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spcBef>
                <a:spcPts val="600"/>
              </a:spcBef>
              <a:buClr>
                <a:srgbClr val="003399"/>
              </a:buClr>
              <a:buNone/>
            </a:pPr>
            <a:r>
              <a:rPr lang="en-US" altLang="de-DE" sz="2000" b="1" dirty="0">
                <a:solidFill>
                  <a:srgbClr val="00628C"/>
                </a:solidFill>
                <a:latin typeface="Calibri" panose="020F0502020204030204" pitchFamily="34" charset="0"/>
                <a:cs typeface="Calibri" pitchFamily="34" charset="0"/>
                <a:sym typeface="Helvetica Neue Light" charset="0"/>
              </a:rPr>
              <a:t>Factual Restrictions, e.g. </a:t>
            </a:r>
          </a:p>
          <a:p>
            <a:pPr marL="342900" lvl="2" indent="-342900">
              <a:spcBef>
                <a:spcPts val="600"/>
              </a:spcBef>
              <a:buClr>
                <a:srgbClr val="00628C"/>
              </a:buClr>
              <a:buFont typeface="Wingdings" panose="05000000000000000000" pitchFamily="2" charset="2"/>
              <a:buChar char="Ø"/>
            </a:pPr>
            <a:r>
              <a:rPr lang="en-US" altLang="de-DE" sz="2000" dirty="0">
                <a:latin typeface="Calibri" panose="020F0502020204030204" pitchFamily="34" charset="0"/>
                <a:ea typeface="+mn-ea"/>
                <a:cs typeface="Calibri" pitchFamily="34" charset="0"/>
                <a:sym typeface="Helvetica Neue Light" charset="0"/>
              </a:rPr>
              <a:t>Different units of observation (e.g. firms vs. establishments)</a:t>
            </a:r>
          </a:p>
          <a:p>
            <a:pPr marL="342900" lvl="2" indent="-342900">
              <a:spcBef>
                <a:spcPts val="600"/>
              </a:spcBef>
              <a:buClr>
                <a:srgbClr val="00628C"/>
              </a:buClr>
              <a:buFont typeface="Wingdings" panose="05000000000000000000" pitchFamily="2" charset="2"/>
              <a:buChar char="Ø"/>
            </a:pPr>
            <a:r>
              <a:rPr lang="en-US" altLang="de-DE" sz="2000" dirty="0">
                <a:latin typeface="Calibri" panose="020F0502020204030204" pitchFamily="34" charset="0"/>
                <a:ea typeface="+mn-ea"/>
                <a:cs typeface="Calibri" pitchFamily="34" charset="0"/>
                <a:sym typeface="Helvetica Neue Light" charset="0"/>
              </a:rPr>
              <a:t>Divergent time periods </a:t>
            </a:r>
          </a:p>
          <a:p>
            <a:pPr marL="342900" lvl="2" indent="-342900">
              <a:spcBef>
                <a:spcPts val="600"/>
              </a:spcBef>
              <a:buClr>
                <a:srgbClr val="00628C"/>
              </a:buClr>
              <a:buFont typeface="Wingdings" panose="05000000000000000000" pitchFamily="2" charset="2"/>
              <a:buChar char="Ø"/>
            </a:pPr>
            <a:r>
              <a:rPr lang="en-US" altLang="de-DE" sz="2000" dirty="0">
                <a:latin typeface="Calibri" panose="020F0502020204030204" pitchFamily="34" charset="0"/>
                <a:ea typeface="+mn-ea"/>
                <a:cs typeface="Calibri" pitchFamily="34" charset="0"/>
                <a:sym typeface="Helvetica Neue Light" charset="0"/>
              </a:rPr>
              <a:t>No data available</a:t>
            </a:r>
          </a:p>
          <a:p>
            <a:pPr marL="0" indent="0">
              <a:spcBef>
                <a:spcPts val="600"/>
              </a:spcBef>
              <a:buClr>
                <a:srgbClr val="003399"/>
              </a:buClr>
              <a:buNone/>
            </a:pPr>
            <a:r>
              <a:rPr lang="en-US" altLang="de-DE" sz="2000" b="1" dirty="0">
                <a:solidFill>
                  <a:srgbClr val="00628C"/>
                </a:solidFill>
                <a:latin typeface="Calibri" panose="020F0502020204030204" pitchFamily="34" charset="0"/>
                <a:cs typeface="Calibri" pitchFamily="34" charset="0"/>
                <a:sym typeface="Helvetica Neue Light" charset="0"/>
              </a:rPr>
              <a:t>Technical Restrictions, e.g. </a:t>
            </a:r>
          </a:p>
          <a:p>
            <a:pPr marL="342900" lvl="2" indent="-342900">
              <a:spcBef>
                <a:spcPts val="600"/>
              </a:spcBef>
              <a:buClr>
                <a:srgbClr val="00628C"/>
              </a:buClr>
              <a:buFont typeface="Wingdings" panose="05000000000000000000" pitchFamily="2" charset="2"/>
              <a:buChar char="Ø"/>
            </a:pPr>
            <a:r>
              <a:rPr lang="en-US" altLang="de-DE" sz="2000" dirty="0">
                <a:latin typeface="Calibri" panose="020F0502020204030204" pitchFamily="34" charset="0"/>
                <a:ea typeface="+mn-ea"/>
                <a:cs typeface="Calibri" pitchFamily="34" charset="0"/>
                <a:sym typeface="Helvetica Neue Light" charset="0"/>
              </a:rPr>
              <a:t>No common identifiers in the data</a:t>
            </a:r>
          </a:p>
          <a:p>
            <a:pPr marL="342900" lvl="2" indent="-342900">
              <a:spcBef>
                <a:spcPts val="600"/>
              </a:spcBef>
              <a:buClr>
                <a:srgbClr val="00628C"/>
              </a:buClr>
              <a:buFont typeface="Wingdings" panose="05000000000000000000" pitchFamily="2" charset="2"/>
              <a:buChar char="Ø"/>
            </a:pPr>
            <a:r>
              <a:rPr lang="en-US" altLang="de-DE" sz="2000" dirty="0">
                <a:latin typeface="Calibri" panose="020F0502020204030204" pitchFamily="34" charset="0"/>
                <a:ea typeface="+mn-ea"/>
                <a:cs typeface="Calibri" pitchFamily="34" charset="0"/>
                <a:sym typeface="Helvetica Neue Light" charset="0"/>
              </a:rPr>
              <a:t>Lack of computing capacities (hardware or software)</a:t>
            </a:r>
          </a:p>
          <a:p>
            <a:pPr marL="342900" lvl="2" indent="-342900">
              <a:spcBef>
                <a:spcPts val="600"/>
              </a:spcBef>
              <a:buClr>
                <a:srgbClr val="00628C"/>
              </a:buClr>
              <a:buFont typeface="Wingdings" panose="05000000000000000000" pitchFamily="2" charset="2"/>
              <a:buChar char="Ø"/>
            </a:pPr>
            <a:r>
              <a:rPr lang="en-US" altLang="de-DE" sz="2000" dirty="0">
                <a:latin typeface="Calibri" panose="020F0502020204030204" pitchFamily="34" charset="0"/>
                <a:ea typeface="+mn-ea"/>
                <a:cs typeface="Calibri" pitchFamily="34" charset="0"/>
                <a:sym typeface="Helvetica Neue Light" charset="0"/>
              </a:rPr>
              <a:t>Lack of knowledge with regard to potentials and benefits of matching</a:t>
            </a:r>
          </a:p>
          <a:p>
            <a:pPr marL="0" indent="0">
              <a:spcBef>
                <a:spcPts val="600"/>
              </a:spcBef>
              <a:buClr>
                <a:srgbClr val="003399"/>
              </a:buClr>
              <a:buNone/>
            </a:pPr>
            <a:r>
              <a:rPr lang="en-US" altLang="de-DE" sz="2000" b="1" dirty="0">
                <a:solidFill>
                  <a:srgbClr val="00628C"/>
                </a:solidFill>
                <a:latin typeface="Calibri" panose="020F0502020204030204" pitchFamily="34" charset="0"/>
                <a:cs typeface="Calibri" pitchFamily="34" charset="0"/>
                <a:sym typeface="Helvetica Neue Light" charset="0"/>
              </a:rPr>
              <a:t>Legal Restrictions, e.g.</a:t>
            </a:r>
          </a:p>
          <a:p>
            <a:pPr marL="342900" lvl="2" indent="-342900">
              <a:spcBef>
                <a:spcPts val="600"/>
              </a:spcBef>
              <a:buClr>
                <a:srgbClr val="00628C"/>
              </a:buClr>
              <a:buFont typeface="Wingdings" panose="05000000000000000000" pitchFamily="2" charset="2"/>
              <a:buChar char="Ø"/>
            </a:pPr>
            <a:r>
              <a:rPr lang="en-US" altLang="de-DE" sz="2000" dirty="0">
                <a:latin typeface="Calibri" panose="020F0502020204030204" pitchFamily="34" charset="0"/>
                <a:ea typeface="+mn-ea"/>
                <a:cs typeface="Calibri" pitchFamily="34" charset="0"/>
                <a:sym typeface="Helvetica Neue Light" charset="0"/>
              </a:rPr>
              <a:t>Accessibility of (parts of) underlying data is restricted</a:t>
            </a:r>
          </a:p>
          <a:p>
            <a:pPr marL="342900" lvl="2" indent="-342900">
              <a:spcBef>
                <a:spcPts val="600"/>
              </a:spcBef>
              <a:buClr>
                <a:srgbClr val="00628C"/>
              </a:buClr>
              <a:buFont typeface="Wingdings" panose="05000000000000000000" pitchFamily="2" charset="2"/>
              <a:buChar char="Ø"/>
            </a:pPr>
            <a:r>
              <a:rPr lang="en-US" altLang="de-DE" sz="2000" dirty="0">
                <a:latin typeface="Calibri" panose="020F0502020204030204" pitchFamily="34" charset="0"/>
                <a:ea typeface="+mn-ea"/>
                <a:cs typeface="Calibri" pitchFamily="34" charset="0"/>
                <a:sym typeface="Helvetica Neue Light" charset="0"/>
              </a:rPr>
              <a:t>Matching of data is not allowed due to privacy protection</a:t>
            </a:r>
          </a:p>
        </p:txBody>
      </p:sp>
      <p:sp>
        <p:nvSpPr>
          <p:cNvPr id="4" name="Titel 2"/>
          <p:cNvSpPr txBox="1">
            <a:spLocks/>
          </p:cNvSpPr>
          <p:nvPr/>
        </p:nvSpPr>
        <p:spPr>
          <a:xfrm>
            <a:off x="425450" y="692696"/>
            <a:ext cx="8315325" cy="714375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9pPr>
          </a:lstStyle>
          <a:p>
            <a:r>
              <a:rPr lang="de-DE" sz="3600" b="1" kern="0" dirty="0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… but </a:t>
            </a:r>
            <a:r>
              <a:rPr lang="de-DE" sz="3600" b="1" kern="0" dirty="0" err="1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barriers</a:t>
            </a:r>
            <a:r>
              <a:rPr lang="de-DE" sz="3600" b="1" kern="0" dirty="0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DE" sz="3600" b="1" kern="0" dirty="0" err="1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remain</a:t>
            </a:r>
            <a:endParaRPr lang="de-DE" sz="3600" b="1" kern="0" dirty="0">
              <a:solidFill>
                <a:srgbClr val="00628C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5607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2"/>
          <p:cNvSpPr txBox="1">
            <a:spLocks/>
          </p:cNvSpPr>
          <p:nvPr/>
        </p:nvSpPr>
        <p:spPr>
          <a:xfrm>
            <a:off x="425450" y="692696"/>
            <a:ext cx="8315325" cy="714375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9pPr>
          </a:lstStyle>
          <a:p>
            <a:r>
              <a:rPr lang="de-DE" b="1" kern="0" dirty="0" err="1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Typology</a:t>
            </a:r>
            <a:r>
              <a:rPr lang="de-DE" b="1" kern="0" dirty="0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DE" b="1" kern="0" dirty="0" err="1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of</a:t>
            </a:r>
            <a:r>
              <a:rPr lang="de-DE" b="1" kern="0" dirty="0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DE" b="1" kern="0" dirty="0" err="1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matched</a:t>
            </a:r>
            <a:r>
              <a:rPr lang="de-DE" b="1" kern="0" dirty="0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DE" b="1" kern="0" dirty="0" err="1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data</a:t>
            </a:r>
            <a:r>
              <a:rPr lang="de-DE" b="1" kern="0" dirty="0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DE" b="1" kern="0" dirty="0" err="1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across</a:t>
            </a:r>
            <a:r>
              <a:rPr lang="de-DE" b="1" kern="0" dirty="0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 countries</a:t>
            </a:r>
            <a:endParaRPr lang="de-DE" b="1" kern="0" dirty="0">
              <a:solidFill>
                <a:srgbClr val="00628C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2431525367"/>
              </p:ext>
            </p:extLst>
          </p:nvPr>
        </p:nvGraphicFramePr>
        <p:xfrm>
          <a:off x="875928" y="1628800"/>
          <a:ext cx="765651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788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/>
          <p:cNvSpPr txBox="1">
            <a:spLocks/>
          </p:cNvSpPr>
          <p:nvPr/>
        </p:nvSpPr>
        <p:spPr>
          <a:xfrm>
            <a:off x="251520" y="764704"/>
            <a:ext cx="8315325" cy="714375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9pPr>
          </a:lstStyle>
          <a:p>
            <a:r>
              <a:rPr lang="de-DE" b="1" kern="0" dirty="0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Summary </a:t>
            </a:r>
            <a:r>
              <a:rPr lang="de-DE" b="1" kern="0" dirty="0" err="1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of</a:t>
            </a:r>
            <a:r>
              <a:rPr lang="de-DE" b="1" kern="0" dirty="0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DE" b="1" kern="0" dirty="0" err="1" smtClean="0">
                <a:solidFill>
                  <a:srgbClr val="00628C"/>
                </a:solidFill>
                <a:latin typeface="Calibri" pitchFamily="34" charset="0"/>
                <a:cs typeface="Calibri" pitchFamily="34" charset="0"/>
              </a:rPr>
              <a:t>findings</a:t>
            </a:r>
            <a:endParaRPr lang="de-DE" b="1" kern="0" dirty="0">
              <a:solidFill>
                <a:srgbClr val="00628C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Inhaltsplatzhalter 3"/>
          <p:cNvSpPr>
            <a:spLocks noGrp="1"/>
          </p:cNvSpPr>
          <p:nvPr>
            <p:ph idx="1"/>
          </p:nvPr>
        </p:nvSpPr>
        <p:spPr>
          <a:xfrm>
            <a:off x="323528" y="1556792"/>
            <a:ext cx="8495929" cy="4629565"/>
          </a:xfrm>
        </p:spPr>
        <p:txBody>
          <a:bodyPr anchor="t" anchorCtr="0">
            <a:noAutofit/>
          </a:bodyPr>
          <a:lstStyle/>
          <a:p>
            <a:pPr marL="285750" lvl="1">
              <a:spcBef>
                <a:spcPts val="600"/>
              </a:spcBef>
              <a:buClr>
                <a:srgbClr val="00628C"/>
              </a:buClr>
              <a:buFont typeface="Wingdings" panose="05000000000000000000" pitchFamily="2" charset="2"/>
              <a:buChar char="Ø"/>
            </a:pPr>
            <a:r>
              <a:rPr lang="en-US" sz="1900" b="1" dirty="0" smtClean="0">
                <a:cs typeface="Calibri" pitchFamily="34" charset="0"/>
              </a:rPr>
              <a:t>Availability</a:t>
            </a:r>
            <a:r>
              <a:rPr lang="en-US" sz="1900" dirty="0" smtClean="0">
                <a:cs typeface="Calibri" pitchFamily="34" charset="0"/>
              </a:rPr>
              <a:t> </a:t>
            </a:r>
            <a:r>
              <a:rPr lang="en-US" sz="1900" dirty="0">
                <a:cs typeface="Calibri" pitchFamily="34" charset="0"/>
              </a:rPr>
              <a:t>of micro-level data is rather good in many countries, substantially improving recently. It is possible in principle to </a:t>
            </a:r>
            <a:r>
              <a:rPr lang="en-US" sz="1900" dirty="0" smtClean="0">
                <a:cs typeface="Calibri" pitchFamily="34" charset="0"/>
              </a:rPr>
              <a:t>compute several </a:t>
            </a:r>
            <a:r>
              <a:rPr lang="en-US" sz="1900" dirty="0">
                <a:cs typeface="Calibri" pitchFamily="34" charset="0"/>
              </a:rPr>
              <a:t>indicators within </a:t>
            </a:r>
            <a:r>
              <a:rPr lang="en-US" sz="1900" dirty="0" smtClean="0">
                <a:cs typeface="Calibri" pitchFamily="34" charset="0"/>
              </a:rPr>
              <a:t>countries</a:t>
            </a:r>
            <a:endParaRPr lang="en-US" sz="1900" dirty="0">
              <a:cs typeface="Calibri" pitchFamily="34" charset="0"/>
            </a:endParaRPr>
          </a:p>
          <a:p>
            <a:pPr marL="285750" lvl="1">
              <a:spcBef>
                <a:spcPts val="600"/>
              </a:spcBef>
              <a:buClr>
                <a:srgbClr val="00628C"/>
              </a:buClr>
              <a:buFont typeface="Wingdings" panose="05000000000000000000" pitchFamily="2" charset="2"/>
              <a:buChar char="Ø"/>
            </a:pPr>
            <a:r>
              <a:rPr lang="en-US" sz="1900" b="1" dirty="0">
                <a:cs typeface="Calibri" pitchFamily="34" charset="0"/>
              </a:rPr>
              <a:t>Accessibility</a:t>
            </a:r>
            <a:r>
              <a:rPr lang="en-US" sz="1900" dirty="0">
                <a:cs typeface="Calibri" pitchFamily="34" charset="0"/>
              </a:rPr>
              <a:t> of </a:t>
            </a:r>
            <a:r>
              <a:rPr lang="en-US" sz="1900" dirty="0" smtClean="0">
                <a:cs typeface="Calibri" pitchFamily="34" charset="0"/>
              </a:rPr>
              <a:t>the data is </a:t>
            </a:r>
            <a:r>
              <a:rPr lang="en-US" sz="1900" dirty="0">
                <a:cs typeface="Calibri" pitchFamily="34" charset="0"/>
              </a:rPr>
              <a:t>quite heterogeneous between countries ranging between full accessibility, clear but restrictive rules, unclear rules and total denial of access. This substantially limits cross-country comparative </a:t>
            </a:r>
            <a:r>
              <a:rPr lang="en-US" sz="1900" dirty="0" smtClean="0">
                <a:cs typeface="Calibri" pitchFamily="34" charset="0"/>
              </a:rPr>
              <a:t>studies</a:t>
            </a:r>
            <a:endParaRPr lang="en-US" sz="1900" dirty="0">
              <a:cs typeface="Calibri" pitchFamily="34" charset="0"/>
            </a:endParaRPr>
          </a:p>
          <a:p>
            <a:pPr marL="285750" lvl="1">
              <a:spcBef>
                <a:spcPts val="600"/>
              </a:spcBef>
              <a:buClr>
                <a:srgbClr val="00628C"/>
              </a:buClr>
              <a:buFont typeface="Wingdings" panose="05000000000000000000" pitchFamily="2" charset="2"/>
              <a:buChar char="Ø"/>
            </a:pPr>
            <a:r>
              <a:rPr lang="en-US" sz="1900" dirty="0" smtClean="0">
                <a:cs typeface="Calibri" pitchFamily="34" charset="0"/>
              </a:rPr>
              <a:t>Conditions and frameworks for </a:t>
            </a:r>
            <a:r>
              <a:rPr lang="en-US" sz="1900" b="1" dirty="0" smtClean="0">
                <a:cs typeface="Calibri" pitchFamily="34" charset="0"/>
              </a:rPr>
              <a:t>data matching within countries </a:t>
            </a:r>
            <a:r>
              <a:rPr lang="en-US" sz="1900" dirty="0" smtClean="0">
                <a:cs typeface="Calibri" pitchFamily="34" charset="0"/>
              </a:rPr>
              <a:t>are also improving, but still quite heterogeneous between European countries</a:t>
            </a:r>
          </a:p>
          <a:p>
            <a:pPr marL="285750" lvl="1">
              <a:spcBef>
                <a:spcPts val="600"/>
              </a:spcBef>
              <a:buClr>
                <a:srgbClr val="00628C"/>
              </a:buClr>
              <a:buFont typeface="Wingdings" panose="05000000000000000000" pitchFamily="2" charset="2"/>
              <a:buChar char="Ø"/>
            </a:pPr>
            <a:r>
              <a:rPr lang="en-US" sz="1900" dirty="0" smtClean="0">
                <a:cs typeface="Calibri" pitchFamily="34" charset="0"/>
              </a:rPr>
              <a:t>Divergent pathways are used regarding </a:t>
            </a:r>
            <a:r>
              <a:rPr lang="en-US" sz="1900" b="1" dirty="0" smtClean="0">
                <a:cs typeface="Calibri" pitchFamily="34" charset="0"/>
              </a:rPr>
              <a:t>data matching across countries</a:t>
            </a:r>
            <a:r>
              <a:rPr lang="en-US" sz="1900" dirty="0" smtClean="0">
                <a:cs typeface="Calibri" pitchFamily="34" charset="0"/>
              </a:rPr>
              <a:t>:</a:t>
            </a:r>
          </a:p>
          <a:p>
            <a:pPr marL="685800" lvl="2">
              <a:spcBef>
                <a:spcPts val="600"/>
              </a:spcBef>
              <a:buClr>
                <a:srgbClr val="00628C"/>
              </a:buClr>
              <a:buFont typeface="Wingdings" panose="05000000000000000000" pitchFamily="2" charset="2"/>
              <a:buChar char="Ø"/>
            </a:pPr>
            <a:r>
              <a:rPr lang="en-US" sz="1700" dirty="0" smtClean="0">
                <a:cs typeface="Calibri" pitchFamily="34" charset="0"/>
              </a:rPr>
              <a:t>“Genuine” cross-country micro-level data is dominated by Eurostat, whereas accessibility of this data is rather restricted</a:t>
            </a:r>
          </a:p>
          <a:p>
            <a:pPr marL="685800" lvl="2">
              <a:spcBef>
                <a:spcPts val="600"/>
              </a:spcBef>
              <a:buClr>
                <a:srgbClr val="00628C"/>
              </a:buClr>
              <a:buFont typeface="Wingdings" panose="05000000000000000000" pitchFamily="2" charset="2"/>
              <a:buChar char="Ø"/>
            </a:pPr>
            <a:r>
              <a:rPr lang="en-US" sz="1700" dirty="0" smtClean="0">
                <a:cs typeface="Calibri" pitchFamily="34" charset="0"/>
              </a:rPr>
              <a:t>DMD approaches are a common way to generate knowledge in cross-country studies, but these data are somewhat limited</a:t>
            </a:r>
          </a:p>
          <a:p>
            <a:pPr marL="285750" lvl="1">
              <a:spcBef>
                <a:spcPts val="600"/>
              </a:spcBef>
              <a:buClr>
                <a:srgbClr val="00628C"/>
              </a:buClr>
              <a:buFont typeface="Wingdings" panose="05000000000000000000" pitchFamily="2" charset="2"/>
              <a:buChar char="Ø"/>
            </a:pPr>
            <a:r>
              <a:rPr lang="en-US" sz="1900" dirty="0" smtClean="0">
                <a:cs typeface="Calibri" pitchFamily="34" charset="0"/>
              </a:rPr>
              <a:t>Many </a:t>
            </a:r>
            <a:r>
              <a:rPr lang="en-US" sz="1900" dirty="0">
                <a:cs typeface="Calibri" pitchFamily="34" charset="0"/>
              </a:rPr>
              <a:t>potentials arising from matching data and from using matched data are currently unused due to </a:t>
            </a:r>
            <a:r>
              <a:rPr lang="en-US" sz="1900" b="1" dirty="0">
                <a:cs typeface="Calibri" pitchFamily="34" charset="0"/>
              </a:rPr>
              <a:t>factual, technical and legal </a:t>
            </a:r>
            <a:r>
              <a:rPr lang="en-US" sz="1900" b="1" dirty="0" smtClean="0">
                <a:cs typeface="Calibri" pitchFamily="34" charset="0"/>
              </a:rPr>
              <a:t>restrictions</a:t>
            </a:r>
            <a:endParaRPr lang="en-US" sz="19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66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Inhaltsplatzhalter 3"/>
          <p:cNvSpPr>
            <a:spLocks noGrp="1"/>
          </p:cNvSpPr>
          <p:nvPr>
            <p:ph idx="4294967295"/>
          </p:nvPr>
        </p:nvSpPr>
        <p:spPr bwMode="auto">
          <a:xfrm>
            <a:off x="250825" y="1700213"/>
            <a:ext cx="8118475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Clr>
                <a:srgbClr val="00628C"/>
              </a:buClr>
            </a:pPr>
            <a:r>
              <a:rPr lang="de-DE" altLang="de-DE" sz="2000" b="1" dirty="0" smtClean="0">
                <a:latin typeface="Calibri" panose="020F0502020204030204" pitchFamily="34" charset="0"/>
              </a:rPr>
              <a:t>First-best </a:t>
            </a:r>
            <a:r>
              <a:rPr lang="de-DE" altLang="de-DE" sz="2000" b="1" dirty="0" err="1" smtClean="0">
                <a:latin typeface="Calibri" panose="020F0502020204030204" pitchFamily="34" charset="0"/>
              </a:rPr>
              <a:t>solution</a:t>
            </a:r>
            <a:r>
              <a:rPr lang="de-DE" altLang="de-DE" sz="2000" b="1" dirty="0">
                <a:latin typeface="Calibri" panose="020F0502020204030204" pitchFamily="34" charset="0"/>
              </a:rPr>
              <a:t>: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Changing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the</a:t>
            </a:r>
            <a:r>
              <a:rPr lang="de-DE" altLang="de-DE" sz="2000" dirty="0">
                <a:latin typeface="Calibri" panose="020F0502020204030204" pitchFamily="34" charset="0"/>
              </a:rPr>
              <a:t> national </a:t>
            </a:r>
            <a:r>
              <a:rPr lang="de-DE" altLang="de-DE" sz="2000" dirty="0" err="1">
                <a:latin typeface="Calibri" panose="020F0502020204030204" pitchFamily="34" charset="0"/>
              </a:rPr>
              <a:t>and</a:t>
            </a:r>
            <a:r>
              <a:rPr lang="de-DE" altLang="de-DE" sz="2000" dirty="0">
                <a:latin typeface="Calibri" panose="020F0502020204030204" pitchFamily="34" charset="0"/>
              </a:rPr>
              <a:t> EU-level </a:t>
            </a:r>
            <a:r>
              <a:rPr lang="de-DE" altLang="de-DE" sz="2000" dirty="0" err="1">
                <a:latin typeface="Calibri" panose="020F0502020204030204" pitchFamily="34" charset="0"/>
              </a:rPr>
              <a:t>rules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of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data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contents</a:t>
            </a:r>
            <a:r>
              <a:rPr lang="de-DE" altLang="de-DE" sz="2000" dirty="0">
                <a:latin typeface="Calibri" panose="020F0502020204030204" pitchFamily="34" charset="0"/>
              </a:rPr>
              <a:t>, </a:t>
            </a:r>
            <a:r>
              <a:rPr lang="de-DE" altLang="de-DE" sz="2000" dirty="0" err="1">
                <a:latin typeface="Calibri" panose="020F0502020204030204" pitchFamily="34" charset="0"/>
              </a:rPr>
              <a:t>data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availability</a:t>
            </a:r>
            <a:r>
              <a:rPr lang="de-DE" altLang="de-DE" sz="2000" dirty="0">
                <a:latin typeface="Calibri" panose="020F0502020204030204" pitchFamily="34" charset="0"/>
              </a:rPr>
              <a:t>, </a:t>
            </a:r>
            <a:r>
              <a:rPr lang="de-DE" altLang="de-DE" sz="2000" dirty="0" err="1">
                <a:latin typeface="Calibri" panose="020F0502020204030204" pitchFamily="34" charset="0"/>
              </a:rPr>
              <a:t>data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matching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and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data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access</a:t>
            </a:r>
            <a:r>
              <a:rPr lang="de-DE" altLang="de-DE" sz="2000" dirty="0" smtClean="0">
                <a:latin typeface="Calibri" panose="020F0502020204030204" pitchFamily="34" charset="0"/>
              </a:rPr>
              <a:t>.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Some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actions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are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taken</a:t>
            </a:r>
            <a:r>
              <a:rPr lang="de-DE" altLang="de-DE" sz="2000" dirty="0" smtClean="0">
                <a:latin typeface="Calibri" panose="020F0502020204030204" pitchFamily="34" charset="0"/>
              </a:rPr>
              <a:t> (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and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successful</a:t>
            </a:r>
            <a:r>
              <a:rPr lang="de-DE" altLang="de-DE" sz="2000" dirty="0" smtClean="0">
                <a:latin typeface="Calibri" panose="020F0502020204030204" pitchFamily="34" charset="0"/>
              </a:rPr>
              <a:t>), but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much</a:t>
            </a:r>
            <a:r>
              <a:rPr lang="de-DE" altLang="de-DE" sz="2000" dirty="0" smtClean="0">
                <a:latin typeface="Calibri" panose="020F0502020204030204" pitchFamily="34" charset="0"/>
              </a:rPr>
              <a:t> time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is</a:t>
            </a:r>
            <a:r>
              <a:rPr lang="de-DE" altLang="de-DE" sz="2000" dirty="0" smtClean="0">
                <a:latin typeface="Calibri" panose="020F0502020204030204" pitchFamily="34" charset="0"/>
              </a:rPr>
              <a:t> still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needed</a:t>
            </a:r>
            <a:endParaRPr lang="de-DE" altLang="de-DE" sz="2000" dirty="0" smtClean="0">
              <a:latin typeface="Calibri" panose="020F0502020204030204" pitchFamily="34" charset="0"/>
            </a:endParaRPr>
          </a:p>
          <a:p>
            <a:pPr marL="0" indent="0">
              <a:buClr>
                <a:srgbClr val="00628C"/>
              </a:buClr>
            </a:pPr>
            <a:endParaRPr lang="de-DE" altLang="de-DE" sz="2000" b="1" dirty="0" smtClean="0">
              <a:latin typeface="Calibri" panose="020F0502020204030204" pitchFamily="34" charset="0"/>
            </a:endParaRPr>
          </a:p>
          <a:p>
            <a:pPr>
              <a:spcAft>
                <a:spcPts val="400"/>
              </a:spcAft>
              <a:buClr>
                <a:srgbClr val="00628C"/>
              </a:buClr>
            </a:pPr>
            <a:r>
              <a:rPr lang="de-DE" altLang="de-DE" sz="2000" b="1" dirty="0" smtClean="0">
                <a:latin typeface="Calibri" panose="020F0502020204030204" pitchFamily="34" charset="0"/>
              </a:rPr>
              <a:t>Workaround #1: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Dealing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with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current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restrictions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using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improved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methods</a:t>
            </a:r>
            <a:r>
              <a:rPr lang="de-DE" altLang="de-DE" sz="2000" dirty="0" smtClean="0">
                <a:latin typeface="Calibri" panose="020F0502020204030204" pitchFamily="34" charset="0"/>
              </a:rPr>
              <a:t>, e.g.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by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matching</a:t>
            </a:r>
            <a:r>
              <a:rPr lang="de-DE" altLang="de-DE" sz="2000" dirty="0" smtClean="0">
                <a:latin typeface="Calibri" panose="020F0502020204030204" pitchFamily="34" charset="0"/>
              </a:rPr>
              <a:t> after separate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processing</a:t>
            </a:r>
            <a:r>
              <a:rPr lang="de-DE" altLang="de-DE" sz="2000" dirty="0" smtClean="0">
                <a:latin typeface="Calibri" panose="020F0502020204030204" pitchFamily="34" charset="0"/>
              </a:rPr>
              <a:t> (e.g. DMD)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or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by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imputation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techniques</a:t>
            </a:r>
            <a:endParaRPr lang="de-DE" altLang="de-DE" sz="2000" dirty="0">
              <a:latin typeface="Calibri" panose="020F0502020204030204" pitchFamily="34" charset="0"/>
            </a:endParaRPr>
          </a:p>
          <a:p>
            <a:pPr>
              <a:spcAft>
                <a:spcPts val="400"/>
              </a:spcAft>
              <a:buClr>
                <a:srgbClr val="00628C"/>
              </a:buClr>
            </a:pPr>
            <a:r>
              <a:rPr lang="de-DE" altLang="de-DE" sz="2000" b="1" dirty="0" smtClean="0">
                <a:latin typeface="Calibri" panose="020F0502020204030204" pitchFamily="34" charset="0"/>
              </a:rPr>
              <a:t>Workaround #2: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Improving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architectures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of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matching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data</a:t>
            </a:r>
            <a:r>
              <a:rPr lang="de-DE" altLang="de-DE" sz="2000" dirty="0">
                <a:latin typeface="Calibri" panose="020F0502020204030204" pitchFamily="34" charset="0"/>
              </a:rPr>
              <a:t> (e.g. </a:t>
            </a:r>
            <a:r>
              <a:rPr lang="de-DE" altLang="de-DE" sz="2000" dirty="0" err="1">
                <a:latin typeface="Calibri" panose="020F0502020204030204" pitchFamily="34" charset="0"/>
              </a:rPr>
              <a:t>by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involving</a:t>
            </a:r>
            <a:r>
              <a:rPr lang="de-DE" altLang="de-DE" sz="2000" dirty="0">
                <a:latin typeface="Calibri" panose="020F0502020204030204" pitchFamily="34" charset="0"/>
              </a:rPr>
              <a:t> „</a:t>
            </a:r>
            <a:r>
              <a:rPr lang="de-DE" altLang="de-DE" sz="2000" dirty="0" err="1">
                <a:latin typeface="Calibri" panose="020F0502020204030204" pitchFamily="34" charset="0"/>
              </a:rPr>
              <a:t>matching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institutions</a:t>
            </a:r>
            <a:r>
              <a:rPr lang="de-DE" altLang="it-IT" sz="2000" dirty="0" smtClean="0">
                <a:latin typeface="Calibri" panose="020F0502020204030204" pitchFamily="34" charset="0"/>
              </a:rPr>
              <a:t>“</a:t>
            </a:r>
            <a:r>
              <a:rPr lang="de-DE" altLang="de-DE" sz="2000" dirty="0" smtClean="0">
                <a:latin typeface="Calibri" panose="020F0502020204030204" pitchFamily="34" charset="0"/>
              </a:rPr>
              <a:t>)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and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data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access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for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researchers</a:t>
            </a:r>
            <a:r>
              <a:rPr lang="de-DE" altLang="de-DE" sz="2000" dirty="0">
                <a:latin typeface="Calibri" panose="020F0502020204030204" pitchFamily="34" charset="0"/>
              </a:rPr>
              <a:t> (e.g. </a:t>
            </a:r>
            <a:r>
              <a:rPr lang="de-DE" altLang="de-DE" sz="2000" dirty="0" err="1">
                <a:latin typeface="Calibri" panose="020F0502020204030204" pitchFamily="34" charset="0"/>
              </a:rPr>
              <a:t>by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improving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techniques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of</a:t>
            </a:r>
            <a:r>
              <a:rPr lang="de-DE" altLang="de-DE" sz="2000" dirty="0">
                <a:latin typeface="Calibri" panose="020F0502020204030204" pitchFamily="34" charset="0"/>
              </a:rPr>
              <a:t> </a:t>
            </a:r>
            <a:r>
              <a:rPr lang="de-DE" altLang="de-DE" sz="2000" dirty="0" err="1">
                <a:latin typeface="Calibri" panose="020F0502020204030204" pitchFamily="34" charset="0"/>
              </a:rPr>
              <a:t>data</a:t>
            </a:r>
            <a:r>
              <a:rPr lang="de-DE" altLang="de-DE" sz="2000" dirty="0">
                <a:latin typeface="Calibri" panose="020F0502020204030204" pitchFamily="34" charset="0"/>
              </a:rPr>
              <a:t> anonymisation)</a:t>
            </a:r>
            <a:endParaRPr lang="de-DE" altLang="de-DE" sz="2000" dirty="0" smtClean="0">
              <a:latin typeface="Calibri" panose="020F0502020204030204" pitchFamily="34" charset="0"/>
            </a:endParaRPr>
          </a:p>
          <a:p>
            <a:pPr>
              <a:buClr>
                <a:srgbClr val="00628C"/>
              </a:buClr>
            </a:pPr>
            <a:r>
              <a:rPr lang="de-DE" altLang="de-DE" sz="2000" b="1" dirty="0" smtClean="0">
                <a:latin typeface="Calibri" panose="020F0502020204030204" pitchFamily="34" charset="0"/>
              </a:rPr>
              <a:t>Workaround #3: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Supporting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and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coordinating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multiscope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cross-country</a:t>
            </a:r>
            <a:r>
              <a:rPr lang="de-DE" altLang="de-DE" sz="2000" dirty="0" smtClean="0">
                <a:latin typeface="Calibri" panose="020F0502020204030204" pitchFamily="34" charset="0"/>
              </a:rPr>
              <a:t> firm-level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surveys</a:t>
            </a:r>
            <a:r>
              <a:rPr lang="de-DE" altLang="de-DE" sz="2000" dirty="0" smtClean="0">
                <a:latin typeface="Calibri" panose="020F0502020204030204" pitchFamily="34" charset="0"/>
              </a:rPr>
              <a:t> –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and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linking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them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to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further</a:t>
            </a:r>
            <a:r>
              <a:rPr lang="de-DE" altLang="de-DE" sz="2000" dirty="0" smtClean="0">
                <a:latin typeface="Calibri" panose="020F0502020204030204" pitchFamily="34" charset="0"/>
              </a:rPr>
              <a:t> </a:t>
            </a:r>
            <a:r>
              <a:rPr lang="de-DE" altLang="de-DE" sz="2000" dirty="0" err="1" smtClean="0">
                <a:latin typeface="Calibri" panose="020F0502020204030204" pitchFamily="34" charset="0"/>
              </a:rPr>
              <a:t>data</a:t>
            </a:r>
            <a:endParaRPr lang="de-DE" altLang="de-DE" sz="2000" dirty="0" smtClean="0">
              <a:latin typeface="Calibri" panose="020F0502020204030204" pitchFamily="34" charset="0"/>
            </a:endParaRPr>
          </a:p>
          <a:p>
            <a:pPr>
              <a:buClr>
                <a:srgbClr val="00628C"/>
              </a:buClr>
            </a:pPr>
            <a:r>
              <a:rPr lang="de-DE" altLang="de-DE" sz="2000" b="1" dirty="0" smtClean="0">
                <a:latin typeface="Calibri" panose="020F0502020204030204" pitchFamily="34" charset="0"/>
              </a:rPr>
              <a:t>Workaround #4: </a:t>
            </a:r>
            <a:r>
              <a:rPr lang="de-DE" altLang="de-DE" sz="2000" dirty="0" smtClean="0">
                <a:latin typeface="Calibri" panose="020F0502020204030204" pitchFamily="34" charset="0"/>
              </a:rPr>
              <a:t>Alternative Data, e.g. Big Data</a:t>
            </a:r>
            <a:endParaRPr lang="de-DE" altLang="de-DE" sz="2000" dirty="0" smtClean="0">
              <a:latin typeface="Calibri" panose="020F0502020204030204" pitchFamily="34" charset="0"/>
            </a:endParaRPr>
          </a:p>
        </p:txBody>
      </p:sp>
      <p:sp>
        <p:nvSpPr>
          <p:cNvPr id="4" name="Titel 2"/>
          <p:cNvSpPr txBox="1">
            <a:spLocks/>
          </p:cNvSpPr>
          <p:nvPr/>
        </p:nvSpPr>
        <p:spPr bwMode="auto">
          <a:xfrm>
            <a:off x="250825" y="908720"/>
            <a:ext cx="8129588" cy="565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46799" tIns="46799" rIns="46799" bIns="46799" anchor="ctr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+mj-lt"/>
                <a:ea typeface="MS PGothic" pitchFamily="34" charset="-128"/>
                <a:cs typeface="+mj-cs"/>
                <a:sym typeface="Helvetica" pitchFamily="6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MS PGothic" pitchFamily="34" charset="-128"/>
                <a:cs typeface="Helvetica" charset="0"/>
                <a:sym typeface="Helvetica" pitchFamily="6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MS PGothic" pitchFamily="34" charset="-128"/>
                <a:cs typeface="Helvetica" charset="0"/>
                <a:sym typeface="Helvetica" pitchFamily="6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MS PGothic" pitchFamily="34" charset="-128"/>
                <a:cs typeface="Helvetica" charset="0"/>
                <a:sym typeface="Helvetica" pitchFamily="6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MS PGothic" pitchFamily="34" charset="-128"/>
                <a:cs typeface="Helvetica" charset="0"/>
                <a:sym typeface="Helvetica" pitchFamily="6" charset="0"/>
              </a:defRPr>
            </a:lvl5pPr>
            <a:lvl6pPr marL="4572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defRPr>
            </a:lvl6pPr>
            <a:lvl7pPr marL="9144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defRPr>
            </a:lvl7pPr>
            <a:lvl8pPr marL="13716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defRPr>
            </a:lvl8pPr>
            <a:lvl9pPr marL="1828800" algn="l" defTabSz="457200" rtl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ＭＳ Ｐゴシック" charset="0"/>
                <a:cs typeface="Helvetica" charset="0"/>
                <a:sym typeface="Helvetica" charset="0"/>
              </a:defRPr>
            </a:lvl9pPr>
          </a:lstStyle>
          <a:p>
            <a:pPr>
              <a:defRPr/>
            </a:pPr>
            <a:r>
              <a:rPr lang="de-DE" sz="3200" b="1" kern="0" dirty="0" err="1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</a:rPr>
              <a:t>Pathways</a:t>
            </a:r>
            <a:r>
              <a:rPr lang="de-DE" sz="3200" b="1" kern="0" dirty="0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</a:rPr>
              <a:t> </a:t>
            </a:r>
            <a:r>
              <a:rPr lang="de-DE" sz="3200" b="1" kern="0" dirty="0" err="1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</a:rPr>
              <a:t>to</a:t>
            </a:r>
            <a:r>
              <a:rPr lang="de-DE" sz="3200" b="1" kern="0" dirty="0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</a:rPr>
              <a:t> </a:t>
            </a:r>
            <a:r>
              <a:rPr lang="de-DE" sz="3200" b="1" kern="0" dirty="0" err="1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</a:rPr>
              <a:t>Improve</a:t>
            </a:r>
            <a:r>
              <a:rPr lang="de-DE" sz="3200" b="1" kern="0" dirty="0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</a:rPr>
              <a:t> </a:t>
            </a:r>
            <a:r>
              <a:rPr lang="de-DE" sz="3200" b="1" kern="0" dirty="0" err="1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</a:rPr>
              <a:t>Comparable</a:t>
            </a:r>
            <a:r>
              <a:rPr lang="de-DE" sz="3200" b="1" kern="0" dirty="0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</a:rPr>
              <a:t> Micro-Level Cross-Country Data on </a:t>
            </a:r>
            <a:r>
              <a:rPr lang="de-DE" sz="3200" b="1" kern="0" dirty="0" err="1" smtClean="0">
                <a:solidFill>
                  <a:srgbClr val="00628C"/>
                </a:solidFill>
                <a:latin typeface="Calibri" panose="020F0502020204030204" pitchFamily="34" charset="0"/>
                <a:cs typeface="Helvetica Light"/>
              </a:rPr>
              <a:t>Competitiveness</a:t>
            </a:r>
            <a:endParaRPr lang="de-DE" sz="2000" b="1" kern="0" dirty="0">
              <a:solidFill>
                <a:srgbClr val="00628C"/>
              </a:solidFill>
              <a:latin typeface="Calibri" panose="020F0502020204030204" pitchFamily="34" charset="0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76255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56" y="1349359"/>
            <a:ext cx="2584101" cy="1908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 txBox="1">
            <a:spLocks noChangeArrowheads="1"/>
          </p:cNvSpPr>
          <p:nvPr/>
        </p:nvSpPr>
        <p:spPr>
          <a:xfrm>
            <a:off x="717056" y="3645024"/>
            <a:ext cx="7700962" cy="302433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MetaNormalLF-Roman" pitchFamily="34" charset="0"/>
              </a:defRPr>
            </a:lvl9pPr>
          </a:lstStyle>
          <a:p>
            <a:pPr>
              <a:spcBef>
                <a:spcPts val="1200"/>
              </a:spcBef>
            </a:pPr>
            <a:r>
              <a:rPr lang="de-DE" sz="18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Thank</a:t>
            </a:r>
            <a:r>
              <a:rPr lang="de-DE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de-DE" sz="18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you</a:t>
            </a:r>
            <a:r>
              <a:rPr lang="de-DE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de-DE" sz="18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for</a:t>
            </a:r>
            <a:r>
              <a:rPr lang="de-DE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de-DE" sz="18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your</a:t>
            </a:r>
            <a:r>
              <a:rPr lang="de-DE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de-DE" sz="18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attention</a:t>
            </a:r>
            <a:r>
              <a:rPr lang="de-DE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!</a:t>
            </a:r>
            <a:endParaRPr lang="de-DE" sz="1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/>
            </a:r>
            <a:b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</a:br>
            <a: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Dr</a:t>
            </a:r>
            <a:r>
              <a:rPr lang="de-DE" sz="180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. Andreas </a:t>
            </a:r>
            <a: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Koch</a:t>
            </a:r>
          </a:p>
          <a:p>
            <a:pPr>
              <a:spcBef>
                <a:spcPts val="1200"/>
              </a:spcBef>
            </a:pPr>
            <a: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Institute </a:t>
            </a:r>
            <a:r>
              <a:rPr lang="de-DE" sz="180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for</a:t>
            </a:r>
            <a: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Applied </a:t>
            </a:r>
            <a:r>
              <a:rPr lang="de-DE" sz="180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Economic</a:t>
            </a:r>
            <a: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Research</a:t>
            </a:r>
            <a:b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</a:br>
            <a: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Ob </a:t>
            </a:r>
            <a: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dem Himmelreich 1</a:t>
            </a:r>
            <a:b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</a:br>
            <a: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D-72074 Tübingen</a:t>
            </a:r>
          </a:p>
          <a:p>
            <a:pPr>
              <a:spcBef>
                <a:spcPts val="1200"/>
              </a:spcBef>
            </a:pPr>
            <a: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Telefon:	07071 – 9896-12</a:t>
            </a:r>
            <a:b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</a:br>
            <a: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E-Mail: 	andreas.koch@iaw.edu</a:t>
            </a:r>
            <a:b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</a:br>
            <a:r>
              <a:rPr lang="de-DE" sz="1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www.iaw.edu</a:t>
            </a:r>
            <a:endParaRPr lang="de-DE" sz="18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de-DE" sz="105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17056" y="3254758"/>
            <a:ext cx="7700962" cy="8969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pic>
        <p:nvPicPr>
          <p:cNvPr id="1026" name="Picture 2" descr="C:\Users\shaeberle\Dropbox\4027_Handelbare Tätigkeiten_DFG\MODUL 1\Determining Offshoring Tasks\Präsentationen\ETSG 2012\sommer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349359"/>
            <a:ext cx="2549874" cy="190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717056" y="1268760"/>
            <a:ext cx="7700962" cy="8969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3404">
            <a:off x="3723856" y="1114039"/>
            <a:ext cx="1687361" cy="2379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31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ere Präsentation">
  <a:themeElements>
    <a:clrScheme name="Essenz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Leere Präsentation">
      <a:majorFont>
        <a:latin typeface="MetaNormalLF-Roman"/>
        <a:ea typeface=""/>
        <a:cs typeface=""/>
      </a:majorFont>
      <a:minorFont>
        <a:latin typeface="MetaNormalLF-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1082</Words>
  <Application>Microsoft Office PowerPoint</Application>
  <PresentationFormat>Bildschirmpräsentation (4:3)</PresentationFormat>
  <Paragraphs>338</Paragraphs>
  <Slides>11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24" baseType="lpstr">
      <vt:lpstr>MS PGothic</vt:lpstr>
      <vt:lpstr>Arial</vt:lpstr>
      <vt:lpstr>Calibri</vt:lpstr>
      <vt:lpstr>Helvetica</vt:lpstr>
      <vt:lpstr>Helvetica Light</vt:lpstr>
      <vt:lpstr>Helvetica Neue Light</vt:lpstr>
      <vt:lpstr>MetaNormalLF-Roman</vt:lpstr>
      <vt:lpstr>Myriad Pro</vt:lpstr>
      <vt:lpstr>Times</vt:lpstr>
      <vt:lpstr>Times New Roman</vt:lpstr>
      <vt:lpstr>Trebuchet MS</vt:lpstr>
      <vt:lpstr>Wingdings</vt:lpstr>
      <vt:lpstr>Leere Präsentation</vt:lpstr>
      <vt:lpstr>PowerPoint-Präsentation</vt:lpstr>
      <vt:lpstr>Motivation</vt:lpstr>
      <vt:lpstr>Aims of the MAPCOMPETE project</vt:lpstr>
      <vt:lpstr>PowerPoint-Präsentation</vt:lpstr>
      <vt:lpstr>PowerPoint-Präsentation</vt:lpstr>
      <vt:lpstr>Data matching is increasingly popular…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 Boockmann</dc:creator>
  <cp:lastModifiedBy>Andreas Koch</cp:lastModifiedBy>
  <cp:revision>1596</cp:revision>
  <cp:lastPrinted>2013-09-30T07:00:27Z</cp:lastPrinted>
  <dcterms:created xsi:type="dcterms:W3CDTF">2004-05-27T07:11:36Z</dcterms:created>
  <dcterms:modified xsi:type="dcterms:W3CDTF">2016-10-21T08:55:03Z</dcterms:modified>
</cp:coreProperties>
</file>