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  <p:sldMasterId id="2147483779" r:id="rId2"/>
  </p:sldMasterIdLst>
  <p:notesMasterIdLst>
    <p:notesMasterId r:id="rId14"/>
  </p:notesMasterIdLst>
  <p:handoutMasterIdLst>
    <p:handoutMasterId r:id="rId15"/>
  </p:handoutMasterIdLst>
  <p:sldIdLst>
    <p:sldId id="307" r:id="rId3"/>
    <p:sldId id="309" r:id="rId4"/>
    <p:sldId id="299" r:id="rId5"/>
    <p:sldId id="313" r:id="rId6"/>
    <p:sldId id="317" r:id="rId7"/>
    <p:sldId id="318" r:id="rId8"/>
    <p:sldId id="319" r:id="rId9"/>
    <p:sldId id="320" r:id="rId10"/>
    <p:sldId id="321" r:id="rId11"/>
    <p:sldId id="315" r:id="rId12"/>
    <p:sldId id="322" r:id="rId13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6025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-2160" y="-96"/>
      </p:cViewPr>
      <p:guideLst>
        <p:guide orient="horz" pos="832"/>
        <p:guide orient="horz" pos="436"/>
        <p:guide orient="horz" pos="3728"/>
        <p:guide orient="horz" pos="4110"/>
        <p:guide orient="horz" pos="897"/>
        <p:guide orient="horz" pos="1162"/>
        <p:guide orient="horz" pos="2362"/>
        <p:guide pos="5602"/>
        <p:guide pos="1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724" y="-102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162473593239867E-2"/>
          <c:y val="0.2409296304178194"/>
          <c:w val="0.85257947634594455"/>
          <c:h val="0.69032418245016669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'euro area'!$O$1</c:f>
              <c:strCache>
                <c:ptCount val="1"/>
                <c:pt idx="0">
                  <c:v>Difference between seasonal adjustment at quarterly and monthly frequency (right-hand scale)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val>
            <c:numRef>
              <c:f>'euro area'!$O$49:$O$114</c:f>
              <c:numCache>
                <c:formatCode>0.0</c:formatCode>
                <c:ptCount val="66"/>
                <c:pt idx="0" formatCode="General">
                  <c:v>0</c:v>
                </c:pt>
                <c:pt idx="1">
                  <c:v>7.4035641702607791E-2</c:v>
                </c:pt>
                <c:pt idx="2">
                  <c:v>-0.43727000016933193</c:v>
                </c:pt>
                <c:pt idx="3">
                  <c:v>0.4155053899280059</c:v>
                </c:pt>
                <c:pt idx="4">
                  <c:v>0.56023341379239922</c:v>
                </c:pt>
                <c:pt idx="5">
                  <c:v>-0.50870348306905067</c:v>
                </c:pt>
                <c:pt idx="6">
                  <c:v>-0.5476307933382496</c:v>
                </c:pt>
                <c:pt idx="7">
                  <c:v>0.44556439822450722</c:v>
                </c:pt>
                <c:pt idx="8">
                  <c:v>0.23453601583798278</c:v>
                </c:pt>
                <c:pt idx="9">
                  <c:v>-0.46133946826321104</c:v>
                </c:pt>
                <c:pt idx="10">
                  <c:v>0.65401980262271842</c:v>
                </c:pt>
                <c:pt idx="11">
                  <c:v>-0.37819465337382008</c:v>
                </c:pt>
                <c:pt idx="12">
                  <c:v>-0.3985660188537965</c:v>
                </c:pt>
                <c:pt idx="13">
                  <c:v>0.36321546102490165</c:v>
                </c:pt>
                <c:pt idx="14">
                  <c:v>0.72764934048841212</c:v>
                </c:pt>
                <c:pt idx="15">
                  <c:v>-0.70693129302965563</c:v>
                </c:pt>
                <c:pt idx="16">
                  <c:v>-0.35727369965610212</c:v>
                </c:pt>
                <c:pt idx="17">
                  <c:v>0.97881975327556159</c:v>
                </c:pt>
                <c:pt idx="18">
                  <c:v>-1.4754450214260473E-2</c:v>
                </c:pt>
                <c:pt idx="19">
                  <c:v>9.8786685399854246E-2</c:v>
                </c:pt>
                <c:pt idx="20">
                  <c:v>-0.65794673014698546</c:v>
                </c:pt>
                <c:pt idx="21">
                  <c:v>0.72761384437256549</c:v>
                </c:pt>
                <c:pt idx="22">
                  <c:v>-0.29579836363591294</c:v>
                </c:pt>
                <c:pt idx="23">
                  <c:v>-0.55244952457527141</c:v>
                </c:pt>
                <c:pt idx="24">
                  <c:v>0.99038273675617905</c:v>
                </c:pt>
                <c:pt idx="25">
                  <c:v>-0.74184868030318096</c:v>
                </c:pt>
                <c:pt idx="26">
                  <c:v>-0.45829068462370781</c:v>
                </c:pt>
                <c:pt idx="27">
                  <c:v>-9.2602285534448825E-2</c:v>
                </c:pt>
                <c:pt idx="28">
                  <c:v>0.95897205119888085</c:v>
                </c:pt>
                <c:pt idx="29">
                  <c:v>-0.59405976825070983</c:v>
                </c:pt>
                <c:pt idx="30">
                  <c:v>-0.41878797906391707</c:v>
                </c:pt>
                <c:pt idx="31">
                  <c:v>0.31433082949516855</c:v>
                </c:pt>
                <c:pt idx="32">
                  <c:v>-0.61070510148855117</c:v>
                </c:pt>
                <c:pt idx="33">
                  <c:v>1.5274155326118755</c:v>
                </c:pt>
                <c:pt idx="34">
                  <c:v>-0.13363983704868243</c:v>
                </c:pt>
                <c:pt idx="35">
                  <c:v>-0.30285848106487201</c:v>
                </c:pt>
                <c:pt idx="36">
                  <c:v>-0.6479796455861937</c:v>
                </c:pt>
                <c:pt idx="37">
                  <c:v>0.44566399625349806</c:v>
                </c:pt>
                <c:pt idx="38">
                  <c:v>0.49813831708982459</c:v>
                </c:pt>
                <c:pt idx="39">
                  <c:v>0.30614819174745733</c:v>
                </c:pt>
                <c:pt idx="40">
                  <c:v>-0.29267329409092824</c:v>
                </c:pt>
                <c:pt idx="41">
                  <c:v>-0.44711096991441046</c:v>
                </c:pt>
                <c:pt idx="42">
                  <c:v>0.15609113503884942</c:v>
                </c:pt>
                <c:pt idx="43">
                  <c:v>0.45629190070684</c:v>
                </c:pt>
                <c:pt idx="44">
                  <c:v>-0.37770206081153557</c:v>
                </c:pt>
                <c:pt idx="45">
                  <c:v>0.46312522707037118</c:v>
                </c:pt>
                <c:pt idx="46">
                  <c:v>-0.94901850911155439</c:v>
                </c:pt>
                <c:pt idx="47">
                  <c:v>-2.9481204246040171E-2</c:v>
                </c:pt>
                <c:pt idx="48">
                  <c:v>0.34205840625400885</c:v>
                </c:pt>
                <c:pt idx="49">
                  <c:v>-0.19802540633306887</c:v>
                </c:pt>
                <c:pt idx="50">
                  <c:v>-0.71589434340429969</c:v>
                </c:pt>
                <c:pt idx="51">
                  <c:v>0.66496535858203698</c:v>
                </c:pt>
                <c:pt idx="52">
                  <c:v>0.38038499151062943</c:v>
                </c:pt>
                <c:pt idx="53">
                  <c:v>-0.66577457425174291</c:v>
                </c:pt>
                <c:pt idx="54">
                  <c:v>0.33063049057642235</c:v>
                </c:pt>
                <c:pt idx="55">
                  <c:v>-0.12483613081670786</c:v>
                </c:pt>
                <c:pt idx="56">
                  <c:v>-0.29403887488738123</c:v>
                </c:pt>
                <c:pt idx="57">
                  <c:v>0.52597936752956098</c:v>
                </c:pt>
                <c:pt idx="58">
                  <c:v>0.19332619605141321</c:v>
                </c:pt>
                <c:pt idx="59">
                  <c:v>-0.36604041875403226</c:v>
                </c:pt>
                <c:pt idx="60">
                  <c:v>0.46132690570130919</c:v>
                </c:pt>
                <c:pt idx="61">
                  <c:v>-0.54459084139328873</c:v>
                </c:pt>
                <c:pt idx="62">
                  <c:v>0.51035818137035172</c:v>
                </c:pt>
                <c:pt idx="63">
                  <c:v>0.21746314115045351</c:v>
                </c:pt>
                <c:pt idx="64">
                  <c:v>-1.0598634610295643</c:v>
                </c:pt>
                <c:pt idx="65">
                  <c:v>1.453582389355168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279296"/>
        <c:axId val="148273408"/>
      </c:barChart>
      <c:lineChart>
        <c:grouping val="standard"/>
        <c:varyColors val="0"/>
        <c:ser>
          <c:idx val="0"/>
          <c:order val="0"/>
          <c:tx>
            <c:strRef>
              <c:f>'euro area'!$L$1</c:f>
              <c:strCache>
                <c:ptCount val="1"/>
                <c:pt idx="0">
                  <c:v>Seasonal adjustment at quarterly frequency (left-hand scale)</c:v>
                </c:pt>
              </c:strCache>
            </c:strRef>
          </c:tx>
          <c:spPr>
            <a:ln w="28575" cap="rnd" cmpd="sng" algn="ctr">
              <a:solidFill>
                <a:srgbClr val="003894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cat>
            <c:strRef>
              <c:f>'euro area'!$B$49:$B$114</c:f>
              <c:strCache>
                <c:ptCount val="66"/>
                <c:pt idx="0">
                  <c:v>2000Q1</c:v>
                </c:pt>
                <c:pt idx="1">
                  <c:v>2000Q2</c:v>
                </c:pt>
                <c:pt idx="2">
                  <c:v>2000Q3</c:v>
                </c:pt>
                <c:pt idx="3">
                  <c:v>2000Q4</c:v>
                </c:pt>
                <c:pt idx="4">
                  <c:v>2001Q1</c:v>
                </c:pt>
                <c:pt idx="5">
                  <c:v>2001Q2</c:v>
                </c:pt>
                <c:pt idx="6">
                  <c:v>2001Q3</c:v>
                </c:pt>
                <c:pt idx="7">
                  <c:v>2001Q4</c:v>
                </c:pt>
                <c:pt idx="8">
                  <c:v>2002Q1</c:v>
                </c:pt>
                <c:pt idx="9">
                  <c:v>2002Q2</c:v>
                </c:pt>
                <c:pt idx="10">
                  <c:v>2002Q3</c:v>
                </c:pt>
                <c:pt idx="11">
                  <c:v>2002Q4</c:v>
                </c:pt>
                <c:pt idx="12">
                  <c:v>2003Q1</c:v>
                </c:pt>
                <c:pt idx="13">
                  <c:v>2003Q2</c:v>
                </c:pt>
                <c:pt idx="14">
                  <c:v>2003Q3</c:v>
                </c:pt>
                <c:pt idx="15">
                  <c:v>2003Q4</c:v>
                </c:pt>
                <c:pt idx="16">
                  <c:v>2004Q1</c:v>
                </c:pt>
                <c:pt idx="17">
                  <c:v>2004Q2</c:v>
                </c:pt>
                <c:pt idx="18">
                  <c:v>2004Q3</c:v>
                </c:pt>
                <c:pt idx="19">
                  <c:v>2004Q4</c:v>
                </c:pt>
                <c:pt idx="20">
                  <c:v>2005Q1</c:v>
                </c:pt>
                <c:pt idx="21">
                  <c:v>2005Q2</c:v>
                </c:pt>
                <c:pt idx="22">
                  <c:v>2005Q3</c:v>
                </c:pt>
                <c:pt idx="23">
                  <c:v>2005Q4</c:v>
                </c:pt>
                <c:pt idx="24">
                  <c:v>2006Q1</c:v>
                </c:pt>
                <c:pt idx="25">
                  <c:v>2006Q2</c:v>
                </c:pt>
                <c:pt idx="26">
                  <c:v>2006Q3</c:v>
                </c:pt>
                <c:pt idx="27">
                  <c:v>2006Q4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  <c:pt idx="64">
                  <c:v>2016Q1</c:v>
                </c:pt>
                <c:pt idx="65">
                  <c:v>2016Q2</c:v>
                </c:pt>
              </c:strCache>
            </c:strRef>
          </c:cat>
          <c:val>
            <c:numRef>
              <c:f>'euro area'!$L$49:$L$114</c:f>
              <c:numCache>
                <c:formatCode>0.0</c:formatCode>
                <c:ptCount val="66"/>
                <c:pt idx="1">
                  <c:v>2.1285841298212205</c:v>
                </c:pt>
                <c:pt idx="2">
                  <c:v>0.40215444805478118</c:v>
                </c:pt>
                <c:pt idx="3">
                  <c:v>1.4014517797209747</c:v>
                </c:pt>
                <c:pt idx="4">
                  <c:v>0.43927288756495653</c:v>
                </c:pt>
                <c:pt idx="5">
                  <c:v>-1.3814757933914956</c:v>
                </c:pt>
                <c:pt idx="6">
                  <c:v>-1.1406008691080327</c:v>
                </c:pt>
                <c:pt idx="7">
                  <c:v>-1.2502062130281377</c:v>
                </c:pt>
                <c:pt idx="8">
                  <c:v>0.79134128878692866</c:v>
                </c:pt>
                <c:pt idx="9">
                  <c:v>0.38577086488869039</c:v>
                </c:pt>
                <c:pt idx="10">
                  <c:v>0.73389330064779212</c:v>
                </c:pt>
                <c:pt idx="11">
                  <c:v>-0.84576858064686622</c:v>
                </c:pt>
                <c:pt idx="12">
                  <c:v>0.22771613508485444</c:v>
                </c:pt>
                <c:pt idx="13">
                  <c:v>-0.81118636613890516</c:v>
                </c:pt>
                <c:pt idx="14">
                  <c:v>1.00396796619453</c:v>
                </c:pt>
                <c:pt idx="15">
                  <c:v>0.95549307601849875</c:v>
                </c:pt>
                <c:pt idx="16">
                  <c:v>-1.6996769045429794E-2</c:v>
                </c:pt>
                <c:pt idx="17">
                  <c:v>1.8226848398763762</c:v>
                </c:pt>
                <c:pt idx="18">
                  <c:v>5.7247512177549531E-2</c:v>
                </c:pt>
                <c:pt idx="19">
                  <c:v>8.4675980666149009E-2</c:v>
                </c:pt>
                <c:pt idx="20">
                  <c:v>-0.52880246675952591</c:v>
                </c:pt>
                <c:pt idx="21">
                  <c:v>1.2911246764396367</c:v>
                </c:pt>
                <c:pt idx="22">
                  <c:v>0.25921156209167684</c:v>
                </c:pt>
                <c:pt idx="23">
                  <c:v>0.89840013014828024</c:v>
                </c:pt>
                <c:pt idx="24">
                  <c:v>1.8575457467728818</c:v>
                </c:pt>
                <c:pt idx="25">
                  <c:v>0.90883971789674778</c:v>
                </c:pt>
                <c:pt idx="26">
                  <c:v>0.16056600063945048</c:v>
                </c:pt>
                <c:pt idx="27">
                  <c:v>1.0704084074333764</c:v>
                </c:pt>
                <c:pt idx="28">
                  <c:v>2.0902759410152294</c:v>
                </c:pt>
                <c:pt idx="29">
                  <c:v>5.7123808337422588E-2</c:v>
                </c:pt>
                <c:pt idx="30">
                  <c:v>0.58077629776478457</c:v>
                </c:pt>
                <c:pt idx="31">
                  <c:v>0.67284944261563062</c:v>
                </c:pt>
                <c:pt idx="32">
                  <c:v>0.25835726050464913</c:v>
                </c:pt>
                <c:pt idx="33">
                  <c:v>0.54285237932329977</c:v>
                </c:pt>
                <c:pt idx="34">
                  <c:v>-2.5164164918691445</c:v>
                </c:pt>
                <c:pt idx="35">
                  <c:v>-7.1220195637549555</c:v>
                </c:pt>
                <c:pt idx="36">
                  <c:v>-10.027909377468324</c:v>
                </c:pt>
                <c:pt idx="37">
                  <c:v>-0.74208605239003411</c:v>
                </c:pt>
                <c:pt idx="38">
                  <c:v>2.7764012972678609</c:v>
                </c:pt>
                <c:pt idx="39">
                  <c:v>1.5273825993809664</c:v>
                </c:pt>
                <c:pt idx="40">
                  <c:v>1.7965965482641622</c:v>
                </c:pt>
                <c:pt idx="41">
                  <c:v>2.3717028061342349</c:v>
                </c:pt>
                <c:pt idx="42">
                  <c:v>1.016118359482876</c:v>
                </c:pt>
                <c:pt idx="43">
                  <c:v>2.7063520306428446</c:v>
                </c:pt>
                <c:pt idx="44">
                  <c:v>0.69516783343346322</c:v>
                </c:pt>
                <c:pt idx="45">
                  <c:v>0.26358924894083202</c:v>
                </c:pt>
                <c:pt idx="46">
                  <c:v>-0.61449431210480743</c:v>
                </c:pt>
                <c:pt idx="47">
                  <c:v>-1.2633221252971505</c:v>
                </c:pt>
                <c:pt idx="48">
                  <c:v>-0.26032950081769091</c:v>
                </c:pt>
                <c:pt idx="49">
                  <c:v>-0.88799686072120743</c:v>
                </c:pt>
                <c:pt idx="50">
                  <c:v>-0.55357531334238042</c:v>
                </c:pt>
                <c:pt idx="51">
                  <c:v>-1.2361838760563737</c:v>
                </c:pt>
                <c:pt idx="52">
                  <c:v>0.38521681328609336</c:v>
                </c:pt>
                <c:pt idx="53">
                  <c:v>0.2218866154094723</c:v>
                </c:pt>
                <c:pt idx="54">
                  <c:v>0.36789745240426441</c:v>
                </c:pt>
                <c:pt idx="55">
                  <c:v>0.48268063873659894</c:v>
                </c:pt>
                <c:pt idx="56">
                  <c:v>-0.31270917792125541</c:v>
                </c:pt>
                <c:pt idx="57">
                  <c:v>0.77144301428897499</c:v>
                </c:pt>
                <c:pt idx="58">
                  <c:v>-7.6400603699866565E-2</c:v>
                </c:pt>
                <c:pt idx="59">
                  <c:v>0.2088670332145659</c:v>
                </c:pt>
                <c:pt idx="60">
                  <c:v>1.8180586885759409</c:v>
                </c:pt>
                <c:pt idx="61">
                  <c:v>-0.45845680797829136</c:v>
                </c:pt>
                <c:pt idx="62">
                  <c:v>0.92012597013910735</c:v>
                </c:pt>
                <c:pt idx="63">
                  <c:v>0.32840505435056677</c:v>
                </c:pt>
                <c:pt idx="64">
                  <c:v>-0.25053465539787156</c:v>
                </c:pt>
                <c:pt idx="65">
                  <c:v>1.1424765252438851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'euro area'!$F$1</c:f>
              <c:strCache>
                <c:ptCount val="1"/>
                <c:pt idx="0">
                  <c:v>Seasonal adjustment at monthly frequency (left-hand scale)</c:v>
                </c:pt>
              </c:strCache>
            </c:strRef>
          </c:tx>
          <c:spPr>
            <a:ln w="28575" cap="rnd" cmpd="sng" algn="ctr">
              <a:solidFill>
                <a:srgbClr val="00B1EA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cat>
            <c:strRef>
              <c:f>'euro area'!$B$49:$B$114</c:f>
              <c:strCache>
                <c:ptCount val="66"/>
                <c:pt idx="0">
                  <c:v>2000Q1</c:v>
                </c:pt>
                <c:pt idx="1">
                  <c:v>2000Q2</c:v>
                </c:pt>
                <c:pt idx="2">
                  <c:v>2000Q3</c:v>
                </c:pt>
                <c:pt idx="3">
                  <c:v>2000Q4</c:v>
                </c:pt>
                <c:pt idx="4">
                  <c:v>2001Q1</c:v>
                </c:pt>
                <c:pt idx="5">
                  <c:v>2001Q2</c:v>
                </c:pt>
                <c:pt idx="6">
                  <c:v>2001Q3</c:v>
                </c:pt>
                <c:pt idx="7">
                  <c:v>2001Q4</c:v>
                </c:pt>
                <c:pt idx="8">
                  <c:v>2002Q1</c:v>
                </c:pt>
                <c:pt idx="9">
                  <c:v>2002Q2</c:v>
                </c:pt>
                <c:pt idx="10">
                  <c:v>2002Q3</c:v>
                </c:pt>
                <c:pt idx="11">
                  <c:v>2002Q4</c:v>
                </c:pt>
                <c:pt idx="12">
                  <c:v>2003Q1</c:v>
                </c:pt>
                <c:pt idx="13">
                  <c:v>2003Q2</c:v>
                </c:pt>
                <c:pt idx="14">
                  <c:v>2003Q3</c:v>
                </c:pt>
                <c:pt idx="15">
                  <c:v>2003Q4</c:v>
                </c:pt>
                <c:pt idx="16">
                  <c:v>2004Q1</c:v>
                </c:pt>
                <c:pt idx="17">
                  <c:v>2004Q2</c:v>
                </c:pt>
                <c:pt idx="18">
                  <c:v>2004Q3</c:v>
                </c:pt>
                <c:pt idx="19">
                  <c:v>2004Q4</c:v>
                </c:pt>
                <c:pt idx="20">
                  <c:v>2005Q1</c:v>
                </c:pt>
                <c:pt idx="21">
                  <c:v>2005Q2</c:v>
                </c:pt>
                <c:pt idx="22">
                  <c:v>2005Q3</c:v>
                </c:pt>
                <c:pt idx="23">
                  <c:v>2005Q4</c:v>
                </c:pt>
                <c:pt idx="24">
                  <c:v>2006Q1</c:v>
                </c:pt>
                <c:pt idx="25">
                  <c:v>2006Q2</c:v>
                </c:pt>
                <c:pt idx="26">
                  <c:v>2006Q3</c:v>
                </c:pt>
                <c:pt idx="27">
                  <c:v>2006Q4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  <c:pt idx="64">
                  <c:v>2016Q1</c:v>
                </c:pt>
                <c:pt idx="65">
                  <c:v>2016Q2</c:v>
                </c:pt>
              </c:strCache>
            </c:strRef>
          </c:cat>
          <c:val>
            <c:numRef>
              <c:f>'euro area'!$F$49:$F$114</c:f>
              <c:numCache>
                <c:formatCode>0.0</c:formatCode>
                <c:ptCount val="66"/>
                <c:pt idx="0">
                  <c:v>0.58015596961038529</c:v>
                </c:pt>
                <c:pt idx="1">
                  <c:v>2.0545484881186127</c:v>
                </c:pt>
                <c:pt idx="2">
                  <c:v>0.83942444822411311</c:v>
                </c:pt>
                <c:pt idx="3">
                  <c:v>0.98594638979296878</c:v>
                </c:pt>
                <c:pt idx="4">
                  <c:v>-0.12096052622744269</c:v>
                </c:pt>
                <c:pt idx="5">
                  <c:v>-0.87277231032244496</c:v>
                </c:pt>
                <c:pt idx="6">
                  <c:v>-0.59297007576978311</c:v>
                </c:pt>
                <c:pt idx="7">
                  <c:v>-1.6957706112526449</c:v>
                </c:pt>
                <c:pt idx="8">
                  <c:v>0.55680527294894588</c:v>
                </c:pt>
                <c:pt idx="9">
                  <c:v>0.84711033315190143</c:v>
                </c:pt>
                <c:pt idx="10">
                  <c:v>7.9873498025073708E-2</c:v>
                </c:pt>
                <c:pt idx="11">
                  <c:v>-0.46757392727304614</c:v>
                </c:pt>
                <c:pt idx="12">
                  <c:v>0.62628215393865094</c:v>
                </c:pt>
                <c:pt idx="13">
                  <c:v>-1.1744018271638068</c:v>
                </c:pt>
                <c:pt idx="14">
                  <c:v>0.27631862570611787</c:v>
                </c:pt>
                <c:pt idx="15">
                  <c:v>1.6624243690481544</c:v>
                </c:pt>
                <c:pt idx="16">
                  <c:v>0.34027693061067232</c:v>
                </c:pt>
                <c:pt idx="17">
                  <c:v>0.84386508660081461</c:v>
                </c:pt>
                <c:pt idx="18">
                  <c:v>7.2001962391810004E-2</c:v>
                </c:pt>
                <c:pt idx="19">
                  <c:v>-1.4110704733705237E-2</c:v>
                </c:pt>
                <c:pt idx="20">
                  <c:v>0.12914426338745955</c:v>
                </c:pt>
                <c:pt idx="21">
                  <c:v>0.5635108320670712</c:v>
                </c:pt>
                <c:pt idx="22">
                  <c:v>0.55500992572758978</c:v>
                </c:pt>
                <c:pt idx="23">
                  <c:v>1.4508496547235517</c:v>
                </c:pt>
                <c:pt idx="24">
                  <c:v>0.86716301001670271</c:v>
                </c:pt>
                <c:pt idx="25">
                  <c:v>1.6506883981999287</c:v>
                </c:pt>
                <c:pt idx="26">
                  <c:v>0.61885668526315829</c:v>
                </c:pt>
                <c:pt idx="27">
                  <c:v>1.1630106929678252</c:v>
                </c:pt>
                <c:pt idx="28">
                  <c:v>1.1313038898163486</c:v>
                </c:pt>
                <c:pt idx="29">
                  <c:v>0.65118357658813242</c:v>
                </c:pt>
                <c:pt idx="30">
                  <c:v>0.99956427682870164</c:v>
                </c:pt>
                <c:pt idx="31">
                  <c:v>0.35851861312046207</c:v>
                </c:pt>
                <c:pt idx="32">
                  <c:v>0.86906236199320031</c:v>
                </c:pt>
                <c:pt idx="33">
                  <c:v>-0.98456315328857569</c:v>
                </c:pt>
                <c:pt idx="34">
                  <c:v>-2.3827766548204621</c:v>
                </c:pt>
                <c:pt idx="35">
                  <c:v>-6.8191610826900835</c:v>
                </c:pt>
                <c:pt idx="36">
                  <c:v>-9.3799297318821306</c:v>
                </c:pt>
                <c:pt idx="37">
                  <c:v>-1.1877500486435322</c:v>
                </c:pt>
                <c:pt idx="38">
                  <c:v>2.2782629801780363</c:v>
                </c:pt>
                <c:pt idx="39">
                  <c:v>1.2212344076335091</c:v>
                </c:pt>
                <c:pt idx="40">
                  <c:v>2.0892698423550904</c:v>
                </c:pt>
                <c:pt idx="41">
                  <c:v>2.8188137760486454</c:v>
                </c:pt>
                <c:pt idx="42">
                  <c:v>0.86002722444402657</c:v>
                </c:pt>
                <c:pt idx="43">
                  <c:v>2.2500601299360046</c:v>
                </c:pt>
                <c:pt idx="44">
                  <c:v>1.0728698942449988</c:v>
                </c:pt>
                <c:pt idx="45">
                  <c:v>-0.19953597812953916</c:v>
                </c:pt>
                <c:pt idx="46">
                  <c:v>0.33452419700674696</c:v>
                </c:pt>
                <c:pt idx="47">
                  <c:v>-1.2338409210511103</c:v>
                </c:pt>
                <c:pt idx="48">
                  <c:v>-0.60238790707169976</c:v>
                </c:pt>
                <c:pt idx="49">
                  <c:v>-0.68997145438813856</c:v>
                </c:pt>
                <c:pt idx="50">
                  <c:v>0.16231903006191928</c:v>
                </c:pt>
                <c:pt idx="51">
                  <c:v>-1.9011492346384107</c:v>
                </c:pt>
                <c:pt idx="52">
                  <c:v>4.8318217754639292E-3</c:v>
                </c:pt>
                <c:pt idx="53">
                  <c:v>0.88766118966121521</c:v>
                </c:pt>
                <c:pt idx="54">
                  <c:v>3.726696182784206E-2</c:v>
                </c:pt>
                <c:pt idx="55">
                  <c:v>0.6075167695533068</c:v>
                </c:pt>
                <c:pt idx="56">
                  <c:v>-1.867030303387418E-2</c:v>
                </c:pt>
                <c:pt idx="57">
                  <c:v>0.24546364675941401</c:v>
                </c:pt>
                <c:pt idx="58">
                  <c:v>-0.26972679975127978</c:v>
                </c:pt>
                <c:pt idx="59">
                  <c:v>0.57490745196859816</c:v>
                </c:pt>
                <c:pt idx="60">
                  <c:v>1.3567317828746317</c:v>
                </c:pt>
                <c:pt idx="61">
                  <c:v>8.6134033414997369E-2</c:v>
                </c:pt>
                <c:pt idx="62">
                  <c:v>0.40976778876875564</c:v>
                </c:pt>
                <c:pt idx="63">
                  <c:v>0.11094191320011326</c:v>
                </c:pt>
                <c:pt idx="64">
                  <c:v>0.80932880563169274</c:v>
                </c:pt>
                <c:pt idx="65">
                  <c:v>-0.31110586411128294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110336"/>
        <c:axId val="148271872"/>
      </c:lineChart>
      <c:catAx>
        <c:axId val="148110336"/>
        <c:scaling>
          <c:orientation val="minMax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en-US"/>
          </a:p>
        </c:txPr>
        <c:crossAx val="148271872"/>
        <c:crosses val="autoZero"/>
        <c:auto val="1"/>
        <c:lblAlgn val="ctr"/>
        <c:lblOffset val="100"/>
        <c:tickLblSkip val="8"/>
        <c:tickMarkSkip val="4"/>
        <c:noMultiLvlLbl val="0"/>
      </c:catAx>
      <c:valAx>
        <c:axId val="148271872"/>
        <c:scaling>
          <c:orientation val="minMax"/>
          <c:max val="4"/>
          <c:min val="-12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in"/>
        <c:minorTickMark val="none"/>
        <c:tickLblPos val="nextTo"/>
        <c:crossAx val="148110336"/>
        <c:crosses val="autoZero"/>
        <c:crossBetween val="between"/>
      </c:valAx>
      <c:valAx>
        <c:axId val="148273408"/>
        <c:scaling>
          <c:orientation val="minMax"/>
          <c:max val="2"/>
          <c:min val="-2"/>
        </c:scaling>
        <c:delete val="0"/>
        <c:axPos val="r"/>
        <c:numFmt formatCode="0.0" sourceLinked="0"/>
        <c:majorTickMark val="in"/>
        <c:minorTickMark val="none"/>
        <c:tickLblPos val="nextTo"/>
        <c:crossAx val="148279296"/>
        <c:crosses val="max"/>
        <c:crossBetween val="between"/>
        <c:majorUnit val="0.5"/>
      </c:valAx>
      <c:catAx>
        <c:axId val="148279296"/>
        <c:scaling>
          <c:orientation val="minMax"/>
        </c:scaling>
        <c:delete val="1"/>
        <c:axPos val="b"/>
        <c:majorTickMark val="out"/>
        <c:minorTickMark val="none"/>
        <c:tickLblPos val="nextTo"/>
        <c:crossAx val="148273408"/>
        <c:crosses val="autoZero"/>
        <c:auto val="1"/>
        <c:lblAlgn val="ctr"/>
        <c:lblOffset val="100"/>
        <c:noMultiLvlLbl val="0"/>
      </c:catAx>
      <c:spPr>
        <a:solidFill>
          <a:srgbClr val="FFFFFF"/>
        </a:solidFill>
      </c:spPr>
    </c:plotArea>
    <c:legend>
      <c:legendPos val="t"/>
      <c:layout>
        <c:manualLayout>
          <c:xMode val="edge"/>
          <c:yMode val="edge"/>
          <c:x val="5.0211382113821146E-2"/>
          <c:y val="7.7055401858551467E-3"/>
          <c:w val="0.88006504065040647"/>
          <c:h val="0.2400070937078811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ln w="9525">
      <a:noFill/>
    </a:ln>
  </c:spPr>
  <c:txPr>
    <a:bodyPr/>
    <a:lstStyle/>
    <a:p>
      <a:pPr>
        <a:defRPr sz="800" b="1" i="0" baseline="0">
          <a:solidFill>
            <a:sysClr val="windowText" lastClr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458672929041766E-2"/>
          <c:y val="0.25297611547671683"/>
          <c:w val="0.82809435004834919"/>
          <c:h val="0.67931588698304768"/>
        </c:manualLayout>
      </c:layout>
      <c:barChart>
        <c:barDir val="col"/>
        <c:grouping val="clustered"/>
        <c:varyColors val="0"/>
        <c:ser>
          <c:idx val="1"/>
          <c:order val="2"/>
          <c:tx>
            <c:strRef>
              <c:f>EA.Y!$AI$3</c:f>
              <c:strCache>
                <c:ptCount val="1"/>
                <c:pt idx="0">
                  <c:v>Difference between value added (calculated) and industrial production (right-hand scale)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val>
            <c:numRef>
              <c:f>EA.Y!$AI$24:$AI$83</c:f>
              <c:numCache>
                <c:formatCode>General</c:formatCode>
                <c:ptCount val="60"/>
                <c:pt idx="3" formatCode="0.00">
                  <c:v>0.1692785550869674</c:v>
                </c:pt>
                <c:pt idx="4" formatCode="0.00">
                  <c:v>2.7972989754640687</c:v>
                </c:pt>
                <c:pt idx="5" formatCode="0.00">
                  <c:v>-0.15180668825852672</c:v>
                </c:pt>
                <c:pt idx="6" formatCode="0.00">
                  <c:v>0.44790764617625989</c:v>
                </c:pt>
                <c:pt idx="7" formatCode="0.00">
                  <c:v>0.96847289660492164</c:v>
                </c:pt>
                <c:pt idx="8" formatCode="0.00">
                  <c:v>-0.88122330575761687</c:v>
                </c:pt>
                <c:pt idx="9" formatCode="0.00">
                  <c:v>0.17100444780571156</c:v>
                </c:pt>
                <c:pt idx="10" formatCode="0.00">
                  <c:v>0.44066067208119453</c:v>
                </c:pt>
                <c:pt idx="11" formatCode="0.00">
                  <c:v>0.73253260067785986</c:v>
                </c:pt>
                <c:pt idx="12" formatCode="0.00">
                  <c:v>-0.78130420323931915</c:v>
                </c:pt>
                <c:pt idx="13" formatCode="0.00">
                  <c:v>0.31324228811613342</c:v>
                </c:pt>
                <c:pt idx="14" formatCode="0.00">
                  <c:v>0.41867932375279082</c:v>
                </c:pt>
                <c:pt idx="15" formatCode="0.00">
                  <c:v>-0.26678380259885781</c:v>
                </c:pt>
                <c:pt idx="16" formatCode="0.00">
                  <c:v>0.41429764984206585</c:v>
                </c:pt>
                <c:pt idx="17" formatCode="0.00">
                  <c:v>0.13459576318561872</c:v>
                </c:pt>
                <c:pt idx="18" formatCode="0.00">
                  <c:v>-2.532234286196644E-2</c:v>
                </c:pt>
                <c:pt idx="19" formatCode="0.00">
                  <c:v>-0.16387071734766945</c:v>
                </c:pt>
                <c:pt idx="20" formatCode="0.00">
                  <c:v>0.273421130256013</c:v>
                </c:pt>
                <c:pt idx="21" formatCode="0.00">
                  <c:v>0.1551502678264205</c:v>
                </c:pt>
                <c:pt idx="22" formatCode="0.00">
                  <c:v>0.51449120106139556</c:v>
                </c:pt>
                <c:pt idx="23" formatCode="0.00">
                  <c:v>-0.45559910809336301</c:v>
                </c:pt>
                <c:pt idx="24" formatCode="0.00">
                  <c:v>1.2537924791649724</c:v>
                </c:pt>
                <c:pt idx="25" formatCode="0.00">
                  <c:v>-3.6870551765799675E-2</c:v>
                </c:pt>
                <c:pt idx="26" formatCode="0.00">
                  <c:v>3.354611515682393E-2</c:v>
                </c:pt>
                <c:pt idx="27" formatCode="0.00">
                  <c:v>0.26759005850616191</c:v>
                </c:pt>
                <c:pt idx="28" formatCode="0.00">
                  <c:v>-0.13809483655664589</c:v>
                </c:pt>
                <c:pt idx="29" formatCode="0.00">
                  <c:v>0.33624888695023003</c:v>
                </c:pt>
                <c:pt idx="30" formatCode="0.00">
                  <c:v>0.23664230379347728</c:v>
                </c:pt>
                <c:pt idx="31" formatCode="0.00">
                  <c:v>0.15802791339587507</c:v>
                </c:pt>
                <c:pt idx="32" formatCode="0.00">
                  <c:v>-1.9772985374563734</c:v>
                </c:pt>
                <c:pt idx="33" formatCode="0.00">
                  <c:v>0.25032582275085202</c:v>
                </c:pt>
                <c:pt idx="34" formatCode="0.00">
                  <c:v>0.33430741340676473</c:v>
                </c:pt>
                <c:pt idx="35" formatCode="0.00">
                  <c:v>0.16800500825305775</c:v>
                </c:pt>
                <c:pt idx="36" formatCode="0.00">
                  <c:v>-1.3168277963384813</c:v>
                </c:pt>
                <c:pt idx="37" formatCode="0.00">
                  <c:v>0.85627180365198674</c:v>
                </c:pt>
                <c:pt idx="38" formatCode="0.00">
                  <c:v>0.36166258893424175</c:v>
                </c:pt>
                <c:pt idx="39" formatCode="0.00">
                  <c:v>0.471124583725957</c:v>
                </c:pt>
                <c:pt idx="40" formatCode="0.00">
                  <c:v>1.8370959716025759</c:v>
                </c:pt>
                <c:pt idx="41" formatCode="0.00">
                  <c:v>-3.0811900944560655E-2</c:v>
                </c:pt>
                <c:pt idx="42" formatCode="0.00">
                  <c:v>0.47869052567246495</c:v>
                </c:pt>
                <c:pt idx="43" formatCode="0.00">
                  <c:v>-0.39066698617926665</c:v>
                </c:pt>
                <c:pt idx="44" formatCode="0.00">
                  <c:v>0.57997343130200552</c:v>
                </c:pt>
                <c:pt idx="45" formatCode="0.00">
                  <c:v>-0.10251766081712521</c:v>
                </c:pt>
                <c:pt idx="46" formatCode="0.00">
                  <c:v>0.11917305851121274</c:v>
                </c:pt>
                <c:pt idx="47" formatCode="0.00">
                  <c:v>0.11272833374417202</c:v>
                </c:pt>
                <c:pt idx="48" formatCode="0.00">
                  <c:v>1.0030550939368776</c:v>
                </c:pt>
                <c:pt idx="49" formatCode="0.00">
                  <c:v>0.43480235927971789</c:v>
                </c:pt>
                <c:pt idx="50" formatCode="0.00">
                  <c:v>5.4768187754561382E-2</c:v>
                </c:pt>
                <c:pt idx="51" formatCode="0.00">
                  <c:v>-0.24353502429740326</c:v>
                </c:pt>
                <c:pt idx="52" formatCode="0.00">
                  <c:v>-6.8123761670113581E-2</c:v>
                </c:pt>
                <c:pt idx="53" formatCode="0.00">
                  <c:v>-0.48845941026725015</c:v>
                </c:pt>
                <c:pt idx="54" formatCode="0.00">
                  <c:v>6.1131113488355204E-2</c:v>
                </c:pt>
                <c:pt idx="55" formatCode="0.00">
                  <c:v>8.5449886469635139E-2</c:v>
                </c:pt>
                <c:pt idx="56" formatCode="0.00">
                  <c:v>-6.0344106099918804E-2</c:v>
                </c:pt>
                <c:pt idx="57" formatCode="0.00">
                  <c:v>-0.4041142048535451</c:v>
                </c:pt>
                <c:pt idx="58" formatCode="0.00">
                  <c:v>0.58809238481090098</c:v>
                </c:pt>
                <c:pt idx="59" formatCode="0.00">
                  <c:v>-0.40108615683935867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044608"/>
        <c:axId val="149043072"/>
      </c:barChart>
      <c:lineChart>
        <c:grouping val="standard"/>
        <c:varyColors val="0"/>
        <c:ser>
          <c:idx val="0"/>
          <c:order val="0"/>
          <c:tx>
            <c:strRef>
              <c:f>EA.Y!$W$3</c:f>
              <c:strCache>
                <c:ptCount val="1"/>
                <c:pt idx="0">
                  <c:v>Industrial value added excluding construction (calculated), q-o-q growth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EA.Y!$B$24:$B$83</c:f>
              <c:strCache>
                <c:ptCount val="60"/>
                <c:pt idx="0">
                  <c:v>2000Q1</c:v>
                </c:pt>
                <c:pt idx="1">
                  <c:v>2000Q2</c:v>
                </c:pt>
                <c:pt idx="2">
                  <c:v>2000Q3</c:v>
                </c:pt>
                <c:pt idx="3">
                  <c:v>2000Q4</c:v>
                </c:pt>
                <c:pt idx="4">
                  <c:v>2001Q1</c:v>
                </c:pt>
                <c:pt idx="5">
                  <c:v>2001Q2</c:v>
                </c:pt>
                <c:pt idx="6">
                  <c:v>2001Q3</c:v>
                </c:pt>
                <c:pt idx="7">
                  <c:v>2001Q4</c:v>
                </c:pt>
                <c:pt idx="8">
                  <c:v>2002Q1</c:v>
                </c:pt>
                <c:pt idx="9">
                  <c:v>2002Q2</c:v>
                </c:pt>
                <c:pt idx="10">
                  <c:v>2002Q3</c:v>
                </c:pt>
                <c:pt idx="11">
                  <c:v>2002Q4</c:v>
                </c:pt>
                <c:pt idx="12">
                  <c:v>2003Q1</c:v>
                </c:pt>
                <c:pt idx="13">
                  <c:v>2003Q2</c:v>
                </c:pt>
                <c:pt idx="14">
                  <c:v>2003Q3</c:v>
                </c:pt>
                <c:pt idx="15">
                  <c:v>2003Q4</c:v>
                </c:pt>
                <c:pt idx="16">
                  <c:v>2004Q1</c:v>
                </c:pt>
                <c:pt idx="17">
                  <c:v>2004Q2</c:v>
                </c:pt>
                <c:pt idx="18">
                  <c:v>2004Q3</c:v>
                </c:pt>
                <c:pt idx="19">
                  <c:v>2004Q4</c:v>
                </c:pt>
                <c:pt idx="20">
                  <c:v>2005Q1</c:v>
                </c:pt>
                <c:pt idx="21">
                  <c:v>2005Q2</c:v>
                </c:pt>
                <c:pt idx="22">
                  <c:v>2005Q3</c:v>
                </c:pt>
                <c:pt idx="23">
                  <c:v>2005Q4</c:v>
                </c:pt>
                <c:pt idx="24">
                  <c:v>2006Q1</c:v>
                </c:pt>
                <c:pt idx="25">
                  <c:v>2006Q2</c:v>
                </c:pt>
                <c:pt idx="26">
                  <c:v>2006Q3</c:v>
                </c:pt>
                <c:pt idx="27">
                  <c:v>2006Q4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</c:strCache>
            </c:strRef>
          </c:cat>
          <c:val>
            <c:numRef>
              <c:f>EA.Y!$W$24:$W$83</c:f>
              <c:numCache>
                <c:formatCode>General</c:formatCode>
                <c:ptCount val="60"/>
                <c:pt idx="4" formatCode="0.00">
                  <c:v>2.676338449236626</c:v>
                </c:pt>
                <c:pt idx="5" formatCode="0.00">
                  <c:v>-1.0245789985809717</c:v>
                </c:pt>
                <c:pt idx="6" formatCode="0.00">
                  <c:v>-0.14506242959352322</c:v>
                </c:pt>
                <c:pt idx="7" formatCode="0.00">
                  <c:v>-0.7272977146477233</c:v>
                </c:pt>
                <c:pt idx="8" formatCode="0.00">
                  <c:v>-0.32441803280867099</c:v>
                </c:pt>
                <c:pt idx="9" formatCode="0.00">
                  <c:v>1.018114780957613</c:v>
                </c:pt>
                <c:pt idx="10" formatCode="0.00">
                  <c:v>0.52053417010626823</c:v>
                </c:pt>
                <c:pt idx="11" formatCode="0.00">
                  <c:v>0.26495867340481372</c:v>
                </c:pt>
                <c:pt idx="12" formatCode="0.00">
                  <c:v>-0.15502204930066821</c:v>
                </c:pt>
                <c:pt idx="13" formatCode="0.00">
                  <c:v>-0.86115953904767339</c:v>
                </c:pt>
                <c:pt idx="14" formatCode="0.00">
                  <c:v>0.69499794945890869</c:v>
                </c:pt>
                <c:pt idx="15" formatCode="0.00">
                  <c:v>1.3956405664492966</c:v>
                </c:pt>
                <c:pt idx="16" formatCode="0.00">
                  <c:v>0.75457458045273818</c:v>
                </c:pt>
                <c:pt idx="17" formatCode="0.00">
                  <c:v>0.97846084978643333</c:v>
                </c:pt>
                <c:pt idx="18" formatCode="0.00">
                  <c:v>4.6679619529843563E-2</c:v>
                </c:pt>
                <c:pt idx="19" formatCode="0.00">
                  <c:v>-0.17798142208137469</c:v>
                </c:pt>
                <c:pt idx="20" formatCode="0.00">
                  <c:v>0.40256539364347255</c:v>
                </c:pt>
                <c:pt idx="21" formatCode="0.00">
                  <c:v>0.71866109989349169</c:v>
                </c:pt>
                <c:pt idx="22" formatCode="0.00">
                  <c:v>1.0695011267889853</c:v>
                </c:pt>
                <c:pt idx="23" formatCode="0.00">
                  <c:v>0.99525054663018864</c:v>
                </c:pt>
                <c:pt idx="24" formatCode="0.00">
                  <c:v>2.1209554891816751</c:v>
                </c:pt>
                <c:pt idx="25" formatCode="0.00">
                  <c:v>1.6138178464341291</c:v>
                </c:pt>
                <c:pt idx="26" formatCode="0.00">
                  <c:v>0.65240280041998222</c:v>
                </c:pt>
                <c:pt idx="27" formatCode="0.00">
                  <c:v>1.4306007514739871</c:v>
                </c:pt>
                <c:pt idx="28" formatCode="0.00">
                  <c:v>0.99320905325970266</c:v>
                </c:pt>
                <c:pt idx="29" formatCode="0.00">
                  <c:v>0.98743246353836245</c:v>
                </c:pt>
                <c:pt idx="30" formatCode="0.00">
                  <c:v>1.2362065806221789</c:v>
                </c:pt>
                <c:pt idx="31" formatCode="0.00">
                  <c:v>0.51654652651633715</c:v>
                </c:pt>
                <c:pt idx="32" formatCode="0.00">
                  <c:v>-1.1082361754631731</c:v>
                </c:pt>
                <c:pt idx="33" formatCode="0.00">
                  <c:v>-0.73423733053772366</c:v>
                </c:pt>
                <c:pt idx="34" formatCode="0.00">
                  <c:v>-2.0484692414136974</c:v>
                </c:pt>
                <c:pt idx="35" formatCode="0.00">
                  <c:v>-6.6511560744370257</c:v>
                </c:pt>
                <c:pt idx="36" formatCode="0.00">
                  <c:v>-10.696757528220612</c:v>
                </c:pt>
                <c:pt idx="37" formatCode="0.00">
                  <c:v>-0.33147824499154543</c:v>
                </c:pt>
                <c:pt idx="38" formatCode="0.00">
                  <c:v>2.639925569112278</c:v>
                </c:pt>
                <c:pt idx="39" formatCode="0.00">
                  <c:v>1.6923589913594661</c:v>
                </c:pt>
                <c:pt idx="40" formatCode="0.00">
                  <c:v>3.9263658139576663</c:v>
                </c:pt>
                <c:pt idx="41" formatCode="0.00">
                  <c:v>2.7880018751040847</c:v>
                </c:pt>
                <c:pt idx="42" formatCode="0.00">
                  <c:v>1.3387177501164915</c:v>
                </c:pt>
                <c:pt idx="43" formatCode="0.00">
                  <c:v>1.8593931437567379</c:v>
                </c:pt>
                <c:pt idx="44" formatCode="0.00">
                  <c:v>1.6528433255470043</c:v>
                </c:pt>
                <c:pt idx="45" formatCode="0.00">
                  <c:v>-0.30205363894666437</c:v>
                </c:pt>
                <c:pt idx="46" formatCode="0.00">
                  <c:v>0.4536972555179597</c:v>
                </c:pt>
                <c:pt idx="47" formatCode="0.00">
                  <c:v>-1.1211125873069383</c:v>
                </c:pt>
                <c:pt idx="48" formatCode="0.00">
                  <c:v>0.40066718686517788</c:v>
                </c:pt>
                <c:pt idx="49" formatCode="0.00">
                  <c:v>-0.25516909510842067</c:v>
                </c:pt>
                <c:pt idx="50" formatCode="0.00">
                  <c:v>0.21708721781648066</c:v>
                </c:pt>
                <c:pt idx="51" formatCode="0.00">
                  <c:v>-2.1446842589358139</c:v>
                </c:pt>
                <c:pt idx="52" formatCode="0.00">
                  <c:v>-6.3291939894649651E-2</c:v>
                </c:pt>
                <c:pt idx="53" formatCode="0.00">
                  <c:v>0.39920177939396506</c:v>
                </c:pt>
                <c:pt idx="54" formatCode="0.00">
                  <c:v>9.8398075316197264E-2</c:v>
                </c:pt>
                <c:pt idx="55" formatCode="0.00">
                  <c:v>0.69296665602294194</c:v>
                </c:pt>
                <c:pt idx="56" formatCode="0.00">
                  <c:v>-7.9014409133792984E-2</c:v>
                </c:pt>
                <c:pt idx="57" formatCode="0.00">
                  <c:v>-0.15865055809413109</c:v>
                </c:pt>
                <c:pt idx="58" formatCode="0.00">
                  <c:v>0.3183655850596212</c:v>
                </c:pt>
                <c:pt idx="59" formatCode="0.00">
                  <c:v>0.17382129512923949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EA.Y!$AH$3</c:f>
              <c:strCache>
                <c:ptCount val="1"/>
                <c:pt idx="0">
                  <c:v>Industrial production excluding construction, q-o-q growth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EA.Y!$B$24:$B$83</c:f>
              <c:strCache>
                <c:ptCount val="60"/>
                <c:pt idx="0">
                  <c:v>2000Q1</c:v>
                </c:pt>
                <c:pt idx="1">
                  <c:v>2000Q2</c:v>
                </c:pt>
                <c:pt idx="2">
                  <c:v>2000Q3</c:v>
                </c:pt>
                <c:pt idx="3">
                  <c:v>2000Q4</c:v>
                </c:pt>
                <c:pt idx="4">
                  <c:v>2001Q1</c:v>
                </c:pt>
                <c:pt idx="5">
                  <c:v>2001Q2</c:v>
                </c:pt>
                <c:pt idx="6">
                  <c:v>2001Q3</c:v>
                </c:pt>
                <c:pt idx="7">
                  <c:v>2001Q4</c:v>
                </c:pt>
                <c:pt idx="8">
                  <c:v>2002Q1</c:v>
                </c:pt>
                <c:pt idx="9">
                  <c:v>2002Q2</c:v>
                </c:pt>
                <c:pt idx="10">
                  <c:v>2002Q3</c:v>
                </c:pt>
                <c:pt idx="11">
                  <c:v>2002Q4</c:v>
                </c:pt>
                <c:pt idx="12">
                  <c:v>2003Q1</c:v>
                </c:pt>
                <c:pt idx="13">
                  <c:v>2003Q2</c:v>
                </c:pt>
                <c:pt idx="14">
                  <c:v>2003Q3</c:v>
                </c:pt>
                <c:pt idx="15">
                  <c:v>2003Q4</c:v>
                </c:pt>
                <c:pt idx="16">
                  <c:v>2004Q1</c:v>
                </c:pt>
                <c:pt idx="17">
                  <c:v>2004Q2</c:v>
                </c:pt>
                <c:pt idx="18">
                  <c:v>2004Q3</c:v>
                </c:pt>
                <c:pt idx="19">
                  <c:v>2004Q4</c:v>
                </c:pt>
                <c:pt idx="20">
                  <c:v>2005Q1</c:v>
                </c:pt>
                <c:pt idx="21">
                  <c:v>2005Q2</c:v>
                </c:pt>
                <c:pt idx="22">
                  <c:v>2005Q3</c:v>
                </c:pt>
                <c:pt idx="23">
                  <c:v>2005Q4</c:v>
                </c:pt>
                <c:pt idx="24">
                  <c:v>2006Q1</c:v>
                </c:pt>
                <c:pt idx="25">
                  <c:v>2006Q2</c:v>
                </c:pt>
                <c:pt idx="26">
                  <c:v>2006Q3</c:v>
                </c:pt>
                <c:pt idx="27">
                  <c:v>2006Q4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</c:strCache>
            </c:strRef>
          </c:cat>
          <c:val>
            <c:numRef>
              <c:f>EA.Y!$AH$24:$AH$83</c:f>
              <c:numCache>
                <c:formatCode>0.00</c:formatCode>
                <c:ptCount val="60"/>
                <c:pt idx="0">
                  <c:v>0.58015596961038529</c:v>
                </c:pt>
                <c:pt idx="1">
                  <c:v>2.0545484881186127</c:v>
                </c:pt>
                <c:pt idx="2">
                  <c:v>0.83942444822411311</c:v>
                </c:pt>
                <c:pt idx="3">
                  <c:v>0.98594638979296878</c:v>
                </c:pt>
                <c:pt idx="4">
                  <c:v>-0.12096052622744269</c:v>
                </c:pt>
                <c:pt idx="5">
                  <c:v>-0.87277231032244496</c:v>
                </c:pt>
                <c:pt idx="6">
                  <c:v>-0.59297007576978311</c:v>
                </c:pt>
                <c:pt idx="7">
                  <c:v>-1.6957706112526449</c:v>
                </c:pt>
                <c:pt idx="8">
                  <c:v>0.55680527294894588</c:v>
                </c:pt>
                <c:pt idx="9">
                  <c:v>0.84711033315190143</c:v>
                </c:pt>
                <c:pt idx="10">
                  <c:v>7.9873498025073708E-2</c:v>
                </c:pt>
                <c:pt idx="11">
                  <c:v>-0.46757392727304614</c:v>
                </c:pt>
                <c:pt idx="12">
                  <c:v>0.62628215393865094</c:v>
                </c:pt>
                <c:pt idx="13">
                  <c:v>-1.1744018271638068</c:v>
                </c:pt>
                <c:pt idx="14">
                  <c:v>0.27631862570611787</c:v>
                </c:pt>
                <c:pt idx="15">
                  <c:v>1.6624243690481544</c:v>
                </c:pt>
                <c:pt idx="16">
                  <c:v>0.34027693061067232</c:v>
                </c:pt>
                <c:pt idx="17">
                  <c:v>0.84386508660081461</c:v>
                </c:pt>
                <c:pt idx="18">
                  <c:v>7.2001962391810004E-2</c:v>
                </c:pt>
                <c:pt idx="19">
                  <c:v>-1.4110704733705237E-2</c:v>
                </c:pt>
                <c:pt idx="20">
                  <c:v>0.12914426338745955</c:v>
                </c:pt>
                <c:pt idx="21">
                  <c:v>0.5635108320670712</c:v>
                </c:pt>
                <c:pt idx="22">
                  <c:v>0.55500992572758978</c:v>
                </c:pt>
                <c:pt idx="23">
                  <c:v>1.4508496547235517</c:v>
                </c:pt>
                <c:pt idx="24">
                  <c:v>0.86716301001670271</c:v>
                </c:pt>
                <c:pt idx="25">
                  <c:v>1.6506883981999287</c:v>
                </c:pt>
                <c:pt idx="26">
                  <c:v>0.61885668526315829</c:v>
                </c:pt>
                <c:pt idx="27">
                  <c:v>1.1630106929678252</c:v>
                </c:pt>
                <c:pt idx="28">
                  <c:v>1.1313038898163486</c:v>
                </c:pt>
                <c:pt idx="29">
                  <c:v>0.65118357658813242</c:v>
                </c:pt>
                <c:pt idx="30">
                  <c:v>0.99956427682870164</c:v>
                </c:pt>
                <c:pt idx="31">
                  <c:v>0.35851861312046207</c:v>
                </c:pt>
                <c:pt idx="32">
                  <c:v>0.86906236199320031</c:v>
                </c:pt>
                <c:pt idx="33">
                  <c:v>-0.98456315328857569</c:v>
                </c:pt>
                <c:pt idx="34">
                  <c:v>-2.3827766548204621</c:v>
                </c:pt>
                <c:pt idx="35">
                  <c:v>-6.8191610826900835</c:v>
                </c:pt>
                <c:pt idx="36">
                  <c:v>-9.3799297318821306</c:v>
                </c:pt>
                <c:pt idx="37">
                  <c:v>-1.1877500486435322</c:v>
                </c:pt>
                <c:pt idx="38">
                  <c:v>2.2782629801780363</c:v>
                </c:pt>
                <c:pt idx="39">
                  <c:v>1.2212344076335091</c:v>
                </c:pt>
                <c:pt idx="40">
                  <c:v>2.0892698423550904</c:v>
                </c:pt>
                <c:pt idx="41">
                  <c:v>2.8188137760486454</c:v>
                </c:pt>
                <c:pt idx="42">
                  <c:v>0.86002722444402657</c:v>
                </c:pt>
                <c:pt idx="43">
                  <c:v>2.2500601299360046</c:v>
                </c:pt>
                <c:pt idx="44">
                  <c:v>1.0728698942449988</c:v>
                </c:pt>
                <c:pt idx="45">
                  <c:v>-0.19953597812953916</c:v>
                </c:pt>
                <c:pt idx="46">
                  <c:v>0.33452419700674696</c:v>
                </c:pt>
                <c:pt idx="47">
                  <c:v>-1.2338409210511103</c:v>
                </c:pt>
                <c:pt idx="48">
                  <c:v>-0.60238790707169976</c:v>
                </c:pt>
                <c:pt idx="49">
                  <c:v>-0.68997145438813856</c:v>
                </c:pt>
                <c:pt idx="50">
                  <c:v>0.16231903006191928</c:v>
                </c:pt>
                <c:pt idx="51">
                  <c:v>-1.9011492346384107</c:v>
                </c:pt>
                <c:pt idx="52">
                  <c:v>4.8318217754639292E-3</c:v>
                </c:pt>
                <c:pt idx="53">
                  <c:v>0.88766118966121521</c:v>
                </c:pt>
                <c:pt idx="54">
                  <c:v>3.726696182784206E-2</c:v>
                </c:pt>
                <c:pt idx="55">
                  <c:v>0.6075167695533068</c:v>
                </c:pt>
                <c:pt idx="56">
                  <c:v>-1.867030303387418E-2</c:v>
                </c:pt>
                <c:pt idx="57">
                  <c:v>0.24546364675941401</c:v>
                </c:pt>
                <c:pt idx="58">
                  <c:v>-0.26972679975127978</c:v>
                </c:pt>
                <c:pt idx="59">
                  <c:v>0.57490745196859816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925056"/>
        <c:axId val="149041536"/>
      </c:lineChart>
      <c:catAx>
        <c:axId val="148925056"/>
        <c:scaling>
          <c:orientation val="minMax"/>
        </c:scaling>
        <c:delete val="0"/>
        <c:axPos val="b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majorTickMark val="out"/>
        <c:minorTickMark val="none"/>
        <c:tickLblPos val="low"/>
        <c:txPr>
          <a:bodyPr/>
          <a:lstStyle/>
          <a:p>
            <a:pPr>
              <a:defRPr b="1">
                <a:solidFill>
                  <a:sysClr val="windowText" lastClr="000000"/>
                </a:solidFill>
              </a:defRPr>
            </a:pPr>
            <a:endParaRPr lang="en-US"/>
          </a:p>
        </c:txPr>
        <c:crossAx val="149041536"/>
        <c:crosses val="autoZero"/>
        <c:auto val="1"/>
        <c:lblAlgn val="ctr"/>
        <c:lblOffset val="100"/>
        <c:tickLblSkip val="8"/>
        <c:tickMarkSkip val="4"/>
        <c:noMultiLvlLbl val="0"/>
      </c:catAx>
      <c:valAx>
        <c:axId val="149041536"/>
        <c:scaling>
          <c:orientation val="minMax"/>
          <c:max val="4"/>
          <c:min val="-12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ysClr val="windowText" lastClr="000000"/>
                </a:solidFill>
              </a:defRPr>
            </a:pPr>
            <a:endParaRPr lang="en-US"/>
          </a:p>
        </c:txPr>
        <c:crossAx val="148925056"/>
        <c:crosses val="autoZero"/>
        <c:crossBetween val="between"/>
        <c:majorUnit val="2"/>
      </c:valAx>
      <c:valAx>
        <c:axId val="149043072"/>
        <c:scaling>
          <c:orientation val="minMax"/>
          <c:max val="3"/>
          <c:min val="-2"/>
        </c:scaling>
        <c:delete val="0"/>
        <c:axPos val="r"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ysClr val="windowText" lastClr="000000"/>
                </a:solidFill>
              </a:defRPr>
            </a:pPr>
            <a:endParaRPr lang="en-US"/>
          </a:p>
        </c:txPr>
        <c:crossAx val="149044608"/>
        <c:crosses val="max"/>
        <c:crossBetween val="between"/>
        <c:majorUnit val="0.62500000000000011"/>
      </c:valAx>
      <c:catAx>
        <c:axId val="149044608"/>
        <c:scaling>
          <c:orientation val="minMax"/>
        </c:scaling>
        <c:delete val="1"/>
        <c:axPos val="b"/>
        <c:majorTickMark val="out"/>
        <c:minorTickMark val="none"/>
        <c:tickLblPos val="nextTo"/>
        <c:crossAx val="14904307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6.8901551779711745E-2"/>
          <c:y val="2.0050120037595289E-2"/>
          <c:w val="0.86219689644057651"/>
          <c:h val="0.23447191806981135"/>
        </c:manualLayout>
      </c:layout>
      <c:overlay val="0"/>
      <c:txPr>
        <a:bodyPr/>
        <a:lstStyle/>
        <a:p>
          <a:pPr>
            <a:defRPr b="1">
              <a:solidFill>
                <a:sysClr val="windowText" lastClr="000000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7511817-A4C8-4395-998C-909202C2E7C0}" type="datetimeFigureOut">
              <a:rPr lang="en-GB"/>
              <a:pPr>
                <a:defRPr/>
              </a:pPr>
              <a:t>14/10/2016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2B707C0-7B20-46A3-8D3E-ACCD5C9E1E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672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72BA262-9B3A-46CD-BB20-03C94608B79A}" type="datetimeFigureOut">
              <a:rPr lang="en-GB"/>
              <a:pPr>
                <a:defRPr/>
              </a:pPr>
              <a:t>14/10/2016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B7937A-42CC-4A7A-A81D-CE8F5C05EC7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027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B7937A-42CC-4A7A-A81D-CE8F5C05EC7D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856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97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2730AFE-9EEF-4CB5-AAE4-18DB8EBB46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1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8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5015928"/>
            <a:ext cx="10107334" cy="1989989"/>
          </a:xfrm>
          <a:prstGeom prst="rect">
            <a:avLst/>
          </a:prstGeom>
        </p:spPr>
      </p:pic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en-GB" sz="90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D6F16238-B954-47D8-92BC-07FD1231F4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7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53E0C64-8F75-4256-8CE5-EA3E66937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07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69875" y="1428750"/>
            <a:ext cx="8594725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871E8605-E6B1-4CAC-B3B4-89C36E760F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20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AEDAAAF-04D6-4ADF-9CE7-43FE3AB51D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2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947051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933750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B02C528-208F-4F13-A4B1-20CD390951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48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51539071-43C6-4920-90FC-91BA5B988A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875" y="1428750"/>
            <a:ext cx="4221163" cy="446881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428750"/>
            <a:ext cx="4221162" cy="446881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17D7D75E-E052-4AFE-969B-147837BD75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43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412875"/>
            <a:ext cx="4224337" cy="4486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428576"/>
            <a:ext cx="4224338" cy="446087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83FEA2A-2BBE-4C65-9F64-DE7F5C3CBF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45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844674"/>
            <a:ext cx="8613775" cy="40735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8613775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8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9328769-39A6-42D0-A4D6-66C41A0D2E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160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63E5681-E108-45B3-988D-BD3CB84A2F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05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8" y="4293096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4292997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0" y="3872261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8" y="3867398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09159ADB-9729-4FCB-8868-A07C407AD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226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425302"/>
            <a:ext cx="4154560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2065064"/>
            <a:ext cx="4154560" cy="385313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423988"/>
            <a:ext cx="4173984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2063750"/>
            <a:ext cx="4173984" cy="38544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BD0E6A18-741E-4D2E-8CF1-E245464B13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409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5" y="1428750"/>
            <a:ext cx="4221163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428750"/>
            <a:ext cx="4221162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5" y="3738563"/>
            <a:ext cx="4221163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738563"/>
            <a:ext cx="4221162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991C0586-9CAE-4864-8082-E3FC0F5567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759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or other visualiz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69875" y="1428750"/>
            <a:ext cx="8594725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B52F2C2-13DE-44E7-B4B5-61751A72B3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282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875" y="1428750"/>
            <a:ext cx="4139287" cy="4468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428750"/>
            <a:ext cx="4148584" cy="4468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57A0401-641A-4F68-B249-C4C04EF1DF3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938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875" y="1428750"/>
            <a:ext cx="4221163" cy="4468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428750"/>
            <a:ext cx="4221162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8E49796D-F81B-456D-B8F4-A6AC6E2647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69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315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E0435A5-23CC-4BB2-B09E-4B6197A349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03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472D7CB-BC01-4D25-8368-727DBF5452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79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3EAD675-125C-412C-ADCC-B098EEA84E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8872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60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269875" y="2181225"/>
            <a:ext cx="3813175" cy="3254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tIns="32400"/>
          <a:lstStyle>
            <a:lvl1pPr>
              <a:lnSpc>
                <a:spcPct val="100000"/>
              </a:lnSpc>
              <a:defRPr sz="1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dirty="0" smtClean="0">
                <a:solidFill>
                  <a:srgbClr val="BEBEBE"/>
                </a:solidFill>
                <a:ea typeface="ヒラギノ角ゴ Pro W3" pitchFamily="-64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3039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269875" y="2181225"/>
            <a:ext cx="3813175" cy="3254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tIns="32400"/>
          <a:lstStyle>
            <a:lvl1pPr>
              <a:lnSpc>
                <a:spcPct val="100000"/>
              </a:lnSpc>
              <a:defRPr sz="1800" b="1"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 dirty="0" smtClean="0">
                <a:solidFill>
                  <a:schemeClr val="tx2"/>
                </a:solidFill>
                <a:ea typeface="ヒラギノ角ゴ Pro W3" pitchFamily="-64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22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80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5015928"/>
            <a:ext cx="10107334" cy="1989989"/>
          </a:xfrm>
          <a:prstGeom prst="rect">
            <a:avLst/>
          </a:prstGeom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de-DE" sz="90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E81C58-DB85-409B-B95D-59B1B265AC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4279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68C523-88F4-42D3-A4B0-56B89302A5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7846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69875" y="1428750"/>
            <a:ext cx="8594725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7CAE2A-3F92-4DAE-86A9-AA19F115B7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047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86164-1C68-4450-8E93-266AF87791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238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947051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933750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ftr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7" name="Rectangle 7"/>
          <p:cNvSpPr>
            <a:spLocks noGrp="1" noChangeArrowheads="1"/>
          </p:cNvSpPr>
          <p:nvPr>
            <p:ph type="sldNum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94EA7-A51B-4C13-9CF8-0727848654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79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CB568-C781-4BFC-805E-9F7167B7099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44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875" y="1428750"/>
            <a:ext cx="4221163" cy="446881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428750"/>
            <a:ext cx="4221162" cy="446881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29633-99F3-485D-96BC-A685CE1FB1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11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412875"/>
            <a:ext cx="4224337" cy="4486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428576"/>
            <a:ext cx="4224338" cy="4460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CC522-4CAD-4909-9323-2FC1070265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2442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844674"/>
            <a:ext cx="8613775" cy="40735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8613775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773793-4AF1-435E-B110-FA3C305634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3312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F8042-D726-4302-B27C-AD415485CA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90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8" y="4293096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4292997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0" y="3872261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8" y="3867398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5A447-B8DB-4447-8069-7C8231A615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730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425302"/>
            <a:ext cx="4154560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2065064"/>
            <a:ext cx="4154560" cy="385313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423988"/>
            <a:ext cx="4173984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2063750"/>
            <a:ext cx="4173984" cy="38544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91A6E-D793-44FE-8095-47FFA138F0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4231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5" y="1428750"/>
            <a:ext cx="4221163" cy="21574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428750"/>
            <a:ext cx="4221162" cy="21574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5" y="3738563"/>
            <a:ext cx="4221163" cy="215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738563"/>
            <a:ext cx="4221162" cy="215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9AC2EB-05B2-4F9D-8837-7E7B1C7A24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1917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Organization Chart or other visualiz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69875" y="1428750"/>
            <a:ext cx="8594725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8F4284-D738-4383-ABE2-14435798EC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1759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875" y="1428750"/>
            <a:ext cx="4139287" cy="4468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428750"/>
            <a:ext cx="4148584" cy="4468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694325-BB98-45CA-BB6C-15C400F323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7214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875" y="1428750"/>
            <a:ext cx="4221163" cy="4468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428750"/>
            <a:ext cx="4221162" cy="446881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0107EC-539F-4CEB-BCA8-FCEBF6200F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522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601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472D7CB-BC01-4D25-8368-727DBF5452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791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65B92FA-03C8-4124-A66E-A5E49A73C1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5232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3EAD675-125C-412C-ADCC-B098EEA84E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8872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E0435A5-23CC-4BB2-B09E-4B6197A349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0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GB" dirty="0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428750"/>
            <a:ext cx="859472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660400"/>
            <a:ext cx="8594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6477000"/>
            <a:ext cx="3213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1200"/>
              </a:lnSpc>
              <a:spcBef>
                <a:spcPct val="0"/>
              </a:spcBef>
              <a:defRPr sz="900" smtClean="0">
                <a:solidFill>
                  <a:srgbClr val="004B95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Measurement of value added in QNA and industrial production</a:t>
            </a:r>
            <a:endParaRPr lang="en-GB" dirty="0"/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8" y="6477000"/>
            <a:ext cx="414337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900">
                <a:solidFill>
                  <a:srgbClr val="585858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fld id="{58FE2FD9-F603-4D0E-9144-F33151DF1E3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en-GB" sz="900" dirty="0">
                <a:solidFill>
                  <a:srgbClr val="004B95"/>
                </a:solidFill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47783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  <p:sldLayoutId id="2147483877" r:id="rId18"/>
    <p:sldLayoutId id="2147483878" r:id="rId19"/>
    <p:sldLayoutId id="2147483912" r:id="rId20"/>
    <p:sldLayoutId id="2147483913" r:id="rId21"/>
    <p:sldLayoutId id="2147483914" r:id="rId22"/>
    <p:sldLayoutId id="2147483907" r:id="rId2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96900" indent="-296863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914400" indent="-315913" algn="l" rtl="0" eaLnBrk="0" fontAlgn="base" hangingPunct="0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219200" indent="-303213" algn="l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524000" indent="-303213" algn="l" rtl="0" eaLnBrk="0" fontAlgn="base" hangingPunct="0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7942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de-DE" dirty="0" err="1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  <a:endParaRPr lang="de-DE" dirty="0">
              <a:solidFill>
                <a:srgbClr val="FFFFFF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428750"/>
            <a:ext cx="859472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660400"/>
            <a:ext cx="8594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6477000"/>
            <a:ext cx="3213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1200"/>
              </a:lnSpc>
              <a:spcBef>
                <a:spcPct val="0"/>
              </a:spcBef>
              <a:defRPr sz="900" smtClean="0">
                <a:solidFill>
                  <a:srgbClr val="004B95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Measurement of value added in QNA and industrial production</a:t>
            </a:r>
            <a:endParaRPr lang="en-GB"/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8" y="6477000"/>
            <a:ext cx="414337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900" smtClean="0">
                <a:solidFill>
                  <a:srgbClr val="585858"/>
                </a:solidFill>
              </a:defRPr>
            </a:lvl1pPr>
          </a:lstStyle>
          <a:p>
            <a:pPr>
              <a:defRPr/>
            </a:pPr>
            <a:fld id="{030BBB69-A065-4D3E-A25D-EE46E1E84D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56" name="Rectangle 2"/>
          <p:cNvSpPr>
            <a:spLocks noChangeArrowheads="1"/>
          </p:cNvSpPr>
          <p:nvPr/>
        </p:nvSpPr>
        <p:spPr bwMode="auto">
          <a:xfrm>
            <a:off x="0" y="0"/>
            <a:ext cx="9144000" cy="47942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2057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de-DE">
                <a:solidFill>
                  <a:srgbClr val="FFFFFF"/>
                </a:solidFill>
                <a:ea typeface="ヒラギノ角ゴ Pro W3"/>
                <a:cs typeface="ヒラギノ角ゴ Pro W3"/>
              </a:rPr>
              <a:t>Use as rubric line or delete on slide master</a:t>
            </a:r>
          </a:p>
        </p:txBody>
      </p:sp>
      <p:sp>
        <p:nvSpPr>
          <p:cNvPr id="2058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de-DE" sz="900">
                <a:solidFill>
                  <a:srgbClr val="004B95"/>
                </a:solidFill>
              </a:rPr>
              <a:t>www.ecb.europa.eu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84" r:id="rId11"/>
    <p:sldLayoutId id="2147483857" r:id="rId12"/>
    <p:sldLayoutId id="2147483858" r:id="rId13"/>
    <p:sldLayoutId id="2147483859" r:id="rId14"/>
    <p:sldLayoutId id="2147483885" r:id="rId15"/>
    <p:sldLayoutId id="2147483886" r:id="rId16"/>
    <p:sldLayoutId id="2147483887" r:id="rId17"/>
    <p:sldLayoutId id="2147483888" r:id="rId18"/>
    <p:sldLayoutId id="2147483889" r:id="rId19"/>
    <p:sldLayoutId id="2147483890" r:id="rId20"/>
    <p:sldLayoutId id="2147483892" r:id="rId21"/>
    <p:sldLayoutId id="2147483893" r:id="rId22"/>
    <p:sldLayoutId id="2147483894" r:id="rId2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fontAlgn="base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fontAlgn="base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fontAlgn="base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96900" indent="-296863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914400" indent="-315913" algn="l" rtl="0" fontAlgn="base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219200" indent="-303213" algn="l" rtl="0" fontAlgn="base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524000" indent="-303213" algn="l" rtl="0" fontAlgn="base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0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2"/>
          <p:cNvSpPr>
            <a:spLocks noGrp="1"/>
          </p:cNvSpPr>
          <p:nvPr>
            <p:ph type="ctrTitle"/>
          </p:nvPr>
        </p:nvSpPr>
        <p:spPr>
          <a:xfrm>
            <a:off x="2987824" y="2181225"/>
            <a:ext cx="5730726" cy="29146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</a:rPr>
              <a:t>A </a:t>
            </a:r>
            <a:r>
              <a:rPr lang="en-US" dirty="0">
                <a:latin typeface="Arial" pitchFamily="34" charset="0"/>
              </a:rPr>
              <a:t>comparative analysis between industrial gross value added and production in the euro area</a:t>
            </a:r>
            <a:r>
              <a:rPr lang="en-GB" dirty="0" smtClean="0">
                <a:latin typeface="Arial" pitchFamily="34" charset="0"/>
              </a:rPr>
              <a:t/>
            </a:r>
            <a:br>
              <a:rPr lang="en-GB" dirty="0" smtClean="0">
                <a:latin typeface="Arial" pitchFamily="34" charset="0"/>
              </a:rPr>
            </a:br>
            <a:r>
              <a:rPr lang="en-GB" dirty="0" smtClean="0">
                <a:latin typeface="Arial" pitchFamily="34" charset="0"/>
              </a:rPr>
              <a:t/>
            </a:r>
            <a:br>
              <a:rPr lang="en-GB" dirty="0" smtClean="0">
                <a:latin typeface="Arial" pitchFamily="34" charset="0"/>
              </a:rPr>
            </a:br>
            <a:r>
              <a:rPr lang="en-GB" dirty="0" smtClean="0">
                <a:latin typeface="Arial" pitchFamily="34" charset="0"/>
              </a:rPr>
              <a:t/>
            </a:r>
            <a:br>
              <a:rPr lang="en-GB" dirty="0" smtClean="0">
                <a:latin typeface="Arial" pitchFamily="34" charset="0"/>
              </a:rPr>
            </a:br>
            <a:r>
              <a:rPr lang="en-GB" sz="2400" i="1" dirty="0" smtClean="0">
                <a:latin typeface="Arial" pitchFamily="34" charset="0"/>
              </a:rPr>
              <a:t>– Session D12 Multisource statistics</a:t>
            </a:r>
          </a:p>
        </p:txBody>
      </p:sp>
      <p:sp>
        <p:nvSpPr>
          <p:cNvPr id="37891" name="Subtitle 4"/>
          <p:cNvSpPr>
            <a:spLocks noGrp="1"/>
          </p:cNvSpPr>
          <p:nvPr>
            <p:ph type="subTitle" idx="1"/>
          </p:nvPr>
        </p:nvSpPr>
        <p:spPr>
          <a:xfrm>
            <a:off x="395288" y="5522913"/>
            <a:ext cx="8329612" cy="90963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Conference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of European Statistics Stakeholders, </a:t>
            </a: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2016</a:t>
            </a:r>
            <a:endParaRPr lang="en-GB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tx1">
                    <a:lumMod val="50000"/>
                  </a:schemeClr>
                </a:solidFill>
              </a:rPr>
              <a:t>Budapest, 20-21 October 2016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dirty="0"/>
              <a:t>Gabe </a:t>
            </a:r>
            <a:r>
              <a:rPr lang="en-GB" dirty="0" smtClean="0"/>
              <a:t>de Bondt</a:t>
            </a:r>
          </a:p>
          <a:p>
            <a:pPr>
              <a:spcBef>
                <a:spcPts val="0"/>
              </a:spcBef>
              <a:defRPr/>
            </a:pPr>
            <a:r>
              <a:rPr lang="en-GB" b="0" dirty="0"/>
              <a:t>European Central Bank</a:t>
            </a:r>
          </a:p>
          <a:p>
            <a:pPr>
              <a:spcBef>
                <a:spcPts val="0"/>
              </a:spcBef>
              <a:defRPr/>
            </a:pPr>
            <a:r>
              <a:rPr lang="en-GB" b="0" dirty="0" smtClean="0"/>
              <a:t>DG-Economics</a:t>
            </a:r>
          </a:p>
          <a:p>
            <a:pPr>
              <a:spcBef>
                <a:spcPts val="0"/>
              </a:spcBef>
              <a:defRPr/>
            </a:pPr>
            <a:endParaRPr lang="en-GB" dirty="0" smtClean="0"/>
          </a:p>
          <a:p>
            <a:pPr>
              <a:spcBef>
                <a:spcPts val="0"/>
              </a:spcBef>
              <a:defRPr/>
            </a:pPr>
            <a:r>
              <a:rPr lang="en-GB" dirty="0" smtClean="0"/>
              <a:t>Stanimira Kosekova </a:t>
            </a:r>
          </a:p>
          <a:p>
            <a:pPr>
              <a:spcBef>
                <a:spcPts val="0"/>
              </a:spcBef>
              <a:defRPr/>
            </a:pPr>
            <a:r>
              <a:rPr lang="en-GB" b="0" dirty="0" smtClean="0"/>
              <a:t>European </a:t>
            </a:r>
            <a:r>
              <a:rPr lang="en-GB" b="0" dirty="0"/>
              <a:t>Central Bank</a:t>
            </a:r>
          </a:p>
          <a:p>
            <a:pPr>
              <a:spcBef>
                <a:spcPts val="0"/>
              </a:spcBef>
              <a:defRPr/>
            </a:pPr>
            <a:r>
              <a:rPr lang="en-GB" b="0" dirty="0"/>
              <a:t>DG-Statistics</a:t>
            </a:r>
            <a:br>
              <a:rPr lang="en-GB" b="0" dirty="0"/>
            </a:br>
            <a:endParaRPr lang="en-GB" dirty="0"/>
          </a:p>
        </p:txBody>
      </p:sp>
      <p:sp>
        <p:nvSpPr>
          <p:cNvPr id="2" name="Classification"/>
          <p:cNvSpPr txBox="1"/>
          <p:nvPr/>
        </p:nvSpPr>
        <p:spPr>
          <a:xfrm>
            <a:off x="7019925" y="139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DocumentStatus"/>
          <p:cNvSpPr txBox="1"/>
          <p:nvPr/>
        </p:nvSpPr>
        <p:spPr>
          <a:xfrm>
            <a:off x="7019925" y="1651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FINAL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Agenda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395536" y="6453336"/>
            <a:ext cx="3512889" cy="1889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Comparative analysis between industrial value added and production</a:t>
            </a:r>
            <a:endParaRPr lang="en-GB" dirty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5452F41-1211-47E2-A595-67C3A758537E}" type="slidenum">
              <a:rPr lang="en-GB" altLang="en-US" smtClean="0">
                <a:solidFill>
                  <a:srgbClr val="585858"/>
                </a:solidFill>
              </a:rPr>
              <a:pPr eaLnBrk="1" hangingPunct="1"/>
              <a:t>2</a:t>
            </a:fld>
            <a:endParaRPr lang="en-GB" altLang="en-US" dirty="0" smtClean="0">
              <a:solidFill>
                <a:srgbClr val="585858"/>
              </a:solidFill>
            </a:endParaRPr>
          </a:p>
        </p:txBody>
      </p:sp>
      <p:sp>
        <p:nvSpPr>
          <p:cNvPr id="37892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4325" y="2047875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GB" altLang="en-US" b="1" dirty="0">
                <a:solidFill>
                  <a:srgbClr val="FFFFFF"/>
                </a:solidFill>
                <a:ea typeface="ＭＳ Ｐゴシック" pitchFamily="34" charset="-128"/>
              </a:rPr>
              <a:t>1</a:t>
            </a:r>
          </a:p>
        </p:txBody>
      </p:sp>
      <p:sp>
        <p:nvSpPr>
          <p:cNvPr id="37893" name="Rectangle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17563" y="2047875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altLang="en-US" dirty="0" smtClean="0">
                <a:ea typeface="ＭＳ Ｐゴシック" pitchFamily="34" charset="-128"/>
              </a:rPr>
              <a:t>Motivation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7894" name="Rectangle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325" y="2547938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GB" altLang="en-US" b="1" dirty="0">
                <a:solidFill>
                  <a:srgbClr val="FFFFFF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37895" name="Rectangle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4325" y="3060700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GB" altLang="en-US" b="1" dirty="0">
                <a:solidFill>
                  <a:srgbClr val="FFFFFF"/>
                </a:solidFill>
                <a:ea typeface="ＭＳ Ｐゴシック" pitchFamily="34" charset="-128"/>
              </a:rPr>
              <a:t>3</a:t>
            </a:r>
          </a:p>
        </p:txBody>
      </p:sp>
      <p:sp>
        <p:nvSpPr>
          <p:cNvPr id="37896" name="Rectangle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4325" y="3522663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GB" altLang="en-US" b="1" dirty="0">
                <a:solidFill>
                  <a:srgbClr val="FFFFFF"/>
                </a:solidFill>
                <a:ea typeface="ＭＳ Ｐゴシック" pitchFamily="34" charset="-128"/>
              </a:rPr>
              <a:t>4</a:t>
            </a:r>
          </a:p>
        </p:txBody>
      </p:sp>
      <p:sp>
        <p:nvSpPr>
          <p:cNvPr id="37897" name="Rectangle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11213" y="2559050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altLang="en-US" dirty="0" smtClean="0">
                <a:ea typeface="ＭＳ Ｐゴシック" pitchFamily="34" charset="-128"/>
              </a:rPr>
              <a:t>Euro area developments in value added and industrial production</a:t>
            </a: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37898" name="Rectangle 2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20738" y="3048000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altLang="en-US" dirty="0" smtClean="0">
                <a:ea typeface="ＭＳ Ｐゴシック" pitchFamily="34" charset="-128"/>
              </a:rPr>
              <a:t>Country results</a:t>
            </a: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37899" name="Rectangle 2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20738" y="3538538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altLang="en-US" dirty="0">
                <a:ea typeface="ＭＳ Ｐゴシック" pitchFamily="34" charset="-128"/>
              </a:rPr>
              <a:t>Conceptual and statistical differences</a:t>
            </a:r>
          </a:p>
        </p:txBody>
      </p:sp>
      <p:sp>
        <p:nvSpPr>
          <p:cNvPr id="37900" name="Rectangle 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14325" y="4032250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GB" altLang="en-US" b="1" dirty="0">
                <a:solidFill>
                  <a:srgbClr val="FFFFFF"/>
                </a:solidFill>
                <a:ea typeface="ＭＳ Ｐゴシック" pitchFamily="34" charset="-128"/>
              </a:rPr>
              <a:t>5</a:t>
            </a:r>
          </a:p>
        </p:txBody>
      </p:sp>
      <p:sp>
        <p:nvSpPr>
          <p:cNvPr id="37901" name="Rectangle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1213" y="4032250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altLang="en-US" dirty="0" smtClean="0">
                <a:ea typeface="ＭＳ Ｐゴシック" pitchFamily="34" charset="-128"/>
              </a:rPr>
              <a:t>Conclusion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2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113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Industrial production quarterly growth not 1-to-1 translated into industrial value added growth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556792"/>
            <a:ext cx="8208912" cy="4124747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Industrial production widely used for conjunctural analysis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Monthly available and comparatively short reporting lag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Industrial production excluding construction (IP) might provide misleading signals for value added (VA)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2016Q2: IP -0.4% (12 August) vs. VA +0.5% (6 September)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Warrants a closer look at the differences between IP and VA</a:t>
            </a:r>
          </a:p>
          <a:p>
            <a:pPr>
              <a:defRPr/>
            </a:pPr>
            <a:endParaRPr lang="en-GB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Motivation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7" name="Footer Placeholder 2"/>
          <p:cNvSpPr>
            <a:spLocks noGrp="1"/>
          </p:cNvSpPr>
          <p:nvPr>
            <p:ph type="ftr" sz="quarter" idx="13"/>
          </p:nvPr>
        </p:nvSpPr>
        <p:spPr>
          <a:xfrm>
            <a:off x="269874" y="6477000"/>
            <a:ext cx="3582045" cy="19236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</a:t>
            </a:r>
            <a:r>
              <a:rPr lang="en-US" dirty="0">
                <a:solidFill>
                  <a:srgbClr val="004B95"/>
                </a:solidFill>
              </a:rPr>
              <a:t>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3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DocumentStatus"/>
          <p:cNvSpPr txBox="1"/>
          <p:nvPr/>
        </p:nvSpPr>
        <p:spPr>
          <a:xfrm>
            <a:off x="7019925" y="254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FINAL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51519" y="660400"/>
            <a:ext cx="8784977" cy="628650"/>
          </a:xfrm>
        </p:spPr>
        <p:txBody>
          <a:bodyPr/>
          <a:lstStyle/>
          <a:p>
            <a:r>
              <a:rPr lang="en-US" dirty="0" smtClean="0"/>
              <a:t>Euro area industry excluding construction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GB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Euro area developments </a:t>
            </a:r>
            <a:r>
              <a:rPr lang="en-GB" altLang="en-US" dirty="0">
                <a:ea typeface="ＭＳ Ｐゴシック" pitchFamily="34" charset="-128"/>
              </a:rPr>
              <a:t>in value added and industrial production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4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51519" y="1434062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kern="0" dirty="0" smtClean="0"/>
              <a:t>Level                                                                   Quarter-on-quarter growth</a:t>
            </a:r>
            <a:endParaRPr lang="en-GB" sz="1400" kern="0" dirty="0" smtClean="0"/>
          </a:p>
        </p:txBody>
      </p: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395536" y="5733256"/>
            <a:ext cx="853256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1200" kern="0" dirty="0" smtClean="0"/>
              <a:t>Note: </a:t>
            </a:r>
            <a:r>
              <a:rPr lang="en-US" sz="1200" kern="0" dirty="0" smtClean="0"/>
              <a:t>gross value added: calendar and seasonally adjusted chain-linked volumes</a:t>
            </a:r>
            <a:r>
              <a:rPr lang="en-US" sz="1200" kern="0" dirty="0"/>
              <a:t>; industrial production index: quarterly </a:t>
            </a:r>
            <a:r>
              <a:rPr lang="en-US" sz="1200" kern="0" dirty="0" smtClean="0"/>
              <a:t>average of working day and seasonally adjusted monthly data</a:t>
            </a:r>
            <a:endParaRPr lang="en-GB" kern="0" dirty="0" smtClean="0"/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endParaRPr lang="en-GB" kern="0" dirty="0" smtClean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251519" y="1642473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(2000=100</a:t>
            </a:r>
            <a:r>
              <a:rPr lang="en-US" sz="1400" kern="0" dirty="0" smtClean="0"/>
              <a:t>)                                                          (%; percentage points)</a:t>
            </a:r>
            <a:endParaRPr lang="en-GB" sz="1400" kern="0" dirty="0" smtClean="0"/>
          </a:p>
        </p:txBody>
      </p:sp>
      <p:sp>
        <p:nvSpPr>
          <p:cNvPr id="13" name="Footer Placeholder 2"/>
          <p:cNvSpPr txBox="1">
            <a:spLocks/>
          </p:cNvSpPr>
          <p:nvPr/>
        </p:nvSpPr>
        <p:spPr bwMode="auto">
          <a:xfrm>
            <a:off x="291533" y="6472054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33" y="1988840"/>
            <a:ext cx="376078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42" y="2038518"/>
            <a:ext cx="3785989" cy="369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1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07504" y="660400"/>
            <a:ext cx="9036495" cy="628650"/>
          </a:xfrm>
        </p:spPr>
        <p:txBody>
          <a:bodyPr/>
          <a:lstStyle/>
          <a:p>
            <a:r>
              <a:rPr lang="en-US" dirty="0" smtClean="0"/>
              <a:t>Overview growth rate difference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GB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Country results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5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143123" y="980728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(1999Q1 </a:t>
            </a:r>
            <a:r>
              <a:rPr lang="en-US" sz="1400" i="1" kern="0" dirty="0"/>
              <a:t>to </a:t>
            </a:r>
            <a:r>
              <a:rPr lang="en-US" sz="1400" i="1" kern="0" dirty="0" smtClean="0"/>
              <a:t>2016Q2) </a:t>
            </a:r>
            <a:endParaRPr lang="en-GB" sz="1400" i="1" kern="0" dirty="0" smtClean="0"/>
          </a:p>
        </p:txBody>
      </p:sp>
      <p:sp>
        <p:nvSpPr>
          <p:cNvPr id="12" name="Footer Placeholder 2"/>
          <p:cNvSpPr txBox="1">
            <a:spLocks/>
          </p:cNvSpPr>
          <p:nvPr/>
        </p:nvSpPr>
        <p:spPr bwMode="auto">
          <a:xfrm>
            <a:off x="251520" y="6472054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2" y="1376772"/>
            <a:ext cx="8605341" cy="28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5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51519" y="660400"/>
            <a:ext cx="8784977" cy="628650"/>
          </a:xfrm>
        </p:spPr>
        <p:txBody>
          <a:bodyPr/>
          <a:lstStyle/>
          <a:p>
            <a:r>
              <a:rPr lang="en-US" dirty="0" smtClean="0"/>
              <a:t>Level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GB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Country results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6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51519" y="1434062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kern="0" dirty="0" smtClean="0"/>
              <a:t>Spain                                                                  Luxembourg</a:t>
            </a:r>
            <a:endParaRPr lang="en-GB" sz="1400" kern="0" dirty="0" smtClean="0"/>
          </a:p>
        </p:txBody>
      </p: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395536" y="5733256"/>
            <a:ext cx="853256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1200" kern="0" dirty="0" smtClean="0"/>
              <a:t>Note: </a:t>
            </a:r>
            <a:r>
              <a:rPr lang="en-US" sz="1200" kern="0" dirty="0" smtClean="0"/>
              <a:t>gross value added: calendar and seasonally adjusted chain linked volumes</a:t>
            </a:r>
            <a:r>
              <a:rPr lang="en-US" sz="1200" kern="0" dirty="0"/>
              <a:t>; industrial production index: quarterly averages </a:t>
            </a:r>
            <a:r>
              <a:rPr lang="en-US" sz="1200" kern="0" dirty="0" smtClean="0"/>
              <a:t>of monthly working and seasonal adjusted data</a:t>
            </a:r>
            <a:endParaRPr lang="en-GB" kern="0" dirty="0" smtClean="0"/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endParaRPr lang="en-GB" kern="0" dirty="0" smtClean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269329" y="908720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(2000=100)                                                          </a:t>
            </a:r>
            <a:endParaRPr lang="en-GB" sz="1400" i="1" kern="0" dirty="0" smtClean="0"/>
          </a:p>
        </p:txBody>
      </p:sp>
      <p:sp>
        <p:nvSpPr>
          <p:cNvPr id="13" name="Footer Placeholder 2"/>
          <p:cNvSpPr txBox="1">
            <a:spLocks/>
          </p:cNvSpPr>
          <p:nvPr/>
        </p:nvSpPr>
        <p:spPr bwMode="auto">
          <a:xfrm>
            <a:off x="269329" y="6472054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0" y="1830106"/>
            <a:ext cx="3942630" cy="383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18" y="1830106"/>
            <a:ext cx="3798614" cy="389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8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51519" y="660400"/>
            <a:ext cx="8784977" cy="628650"/>
          </a:xfrm>
        </p:spPr>
        <p:txBody>
          <a:bodyPr/>
          <a:lstStyle/>
          <a:p>
            <a:r>
              <a:rPr lang="en-US" dirty="0" smtClean="0"/>
              <a:t>Quarter-on-quarter growth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GB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Country results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7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51519" y="1434062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kern="0" dirty="0" smtClean="0"/>
              <a:t>Spain                                                                   Belgium</a:t>
            </a:r>
            <a:endParaRPr lang="en-GB" sz="1400" kern="0" dirty="0" smtClean="0"/>
          </a:p>
        </p:txBody>
      </p: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395536" y="5733256"/>
            <a:ext cx="853256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1200" kern="0" dirty="0" smtClean="0"/>
              <a:t>Note: </a:t>
            </a:r>
            <a:r>
              <a:rPr lang="en-US" sz="1200" kern="0" dirty="0" smtClean="0"/>
              <a:t>gross value added: calendar and seasonally adjusted chain linked volumes</a:t>
            </a:r>
            <a:r>
              <a:rPr lang="en-US" sz="1200" kern="0" dirty="0"/>
              <a:t>; industrial production index: quarterly averages </a:t>
            </a:r>
            <a:r>
              <a:rPr lang="en-US" sz="1200" kern="0" dirty="0" smtClean="0"/>
              <a:t>of monthly working and seasonal adjusted data</a:t>
            </a:r>
            <a:endParaRPr lang="en-GB" kern="0" dirty="0" smtClean="0"/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endParaRPr lang="en-GB" kern="0" dirty="0" smtClean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269329" y="980728"/>
            <a:ext cx="878497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(%; percentage points)</a:t>
            </a:r>
            <a:endParaRPr lang="en-GB" sz="1400" i="1" kern="0" dirty="0" smtClean="0"/>
          </a:p>
        </p:txBody>
      </p:sp>
      <p:sp>
        <p:nvSpPr>
          <p:cNvPr id="13" name="Footer Placeholder 2"/>
          <p:cNvSpPr txBox="1">
            <a:spLocks/>
          </p:cNvSpPr>
          <p:nvPr/>
        </p:nvSpPr>
        <p:spPr bwMode="auto">
          <a:xfrm>
            <a:off x="269329" y="6457850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5" y="1838014"/>
            <a:ext cx="3998415" cy="3823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26" y="1838682"/>
            <a:ext cx="3744417" cy="383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22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51520" y="568102"/>
            <a:ext cx="8594725" cy="628650"/>
          </a:xfrm>
        </p:spPr>
        <p:txBody>
          <a:bodyPr/>
          <a:lstStyle/>
          <a:p>
            <a:r>
              <a:rPr lang="en-GB" dirty="0" smtClean="0"/>
              <a:t>Concepts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5462" y="1052736"/>
            <a:ext cx="4158108" cy="5256584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Value added (volume)</a:t>
            </a:r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Basic prices</a:t>
            </a:r>
          </a:p>
          <a:p>
            <a:pPr>
              <a:spcBef>
                <a:spcPts val="600"/>
              </a:spcBef>
              <a:defRPr/>
            </a:pPr>
            <a:r>
              <a:rPr lang="en-GB" dirty="0"/>
              <a:t>Double deflation approach (deflated output less deflated intermediate consumption</a:t>
            </a:r>
            <a:r>
              <a:rPr lang="en-GB" dirty="0" smtClean="0"/>
              <a:t>)</a:t>
            </a:r>
          </a:p>
          <a:p>
            <a:pPr>
              <a:spcBef>
                <a:spcPts val="600"/>
              </a:spcBef>
              <a:defRPr/>
            </a:pPr>
            <a:r>
              <a:rPr lang="en-GB" dirty="0"/>
              <a:t>Chain-linking approaches</a:t>
            </a:r>
          </a:p>
          <a:p>
            <a:pPr>
              <a:spcBef>
                <a:spcPts val="600"/>
              </a:spcBef>
              <a:defRPr/>
            </a:pPr>
            <a:endParaRPr lang="en-GB" dirty="0"/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Seasonally </a:t>
            </a:r>
            <a:r>
              <a:rPr lang="en-GB" dirty="0"/>
              <a:t>adjusted at </a:t>
            </a:r>
            <a:r>
              <a:rPr lang="en-GB" dirty="0" smtClean="0"/>
              <a:t>quarterly </a:t>
            </a:r>
            <a:r>
              <a:rPr lang="en-GB" dirty="0" smtClean="0"/>
              <a:t>frequency; direct vs. indirect adjustment</a:t>
            </a:r>
            <a:endParaRPr lang="en-GB" dirty="0" smtClean="0"/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Euro area excludes Malta</a:t>
            </a:r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NACE Rev 2: B to E</a:t>
            </a:r>
          </a:p>
          <a:p>
            <a:pPr>
              <a:spcBef>
                <a:spcPts val="600"/>
              </a:spcBef>
              <a:defRPr/>
            </a:pPr>
            <a:r>
              <a:rPr lang="en-GB" dirty="0"/>
              <a:t>Aiming at exhaustive coverage (other sources may be used)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>
                <a:ea typeface="ＭＳ Ｐゴシック" pitchFamily="34" charset="-128"/>
              </a:rPr>
              <a:t>Conceptual and statistical differences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8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 bwMode="auto">
          <a:xfrm>
            <a:off x="4496204" y="1104352"/>
            <a:ext cx="442810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b="1" kern="0" dirty="0" smtClean="0">
                <a:solidFill>
                  <a:schemeClr val="tx2"/>
                </a:solidFill>
              </a:rPr>
              <a:t>Industrial production(volume)</a:t>
            </a:r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Factor costs</a:t>
            </a:r>
          </a:p>
          <a:p>
            <a:pPr>
              <a:spcBef>
                <a:spcPts val="600"/>
              </a:spcBef>
              <a:defRPr/>
            </a:pPr>
            <a:r>
              <a:rPr lang="en-GB" dirty="0"/>
              <a:t>Combination of source data is used; output index using value added as </a:t>
            </a:r>
            <a:r>
              <a:rPr lang="en-GB" dirty="0" smtClean="0"/>
              <a:t>weights</a:t>
            </a:r>
          </a:p>
          <a:p>
            <a:pPr>
              <a:spcBef>
                <a:spcPts val="600"/>
              </a:spcBef>
              <a:defRPr/>
            </a:pPr>
            <a:r>
              <a:rPr lang="en-GB" dirty="0"/>
              <a:t>Chain-linking &amp; fixed </a:t>
            </a:r>
            <a:r>
              <a:rPr lang="en-GB" dirty="0" smtClean="0"/>
              <a:t>base approaches</a:t>
            </a:r>
            <a:endParaRPr lang="en-GB" dirty="0"/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Seasonally adjusted at monthly </a:t>
            </a:r>
            <a:r>
              <a:rPr lang="en-GB" dirty="0" smtClean="0"/>
              <a:t>frequency; direct </a:t>
            </a:r>
            <a:r>
              <a:rPr lang="en-GB" dirty="0"/>
              <a:t>vs. indirect </a:t>
            </a:r>
            <a:r>
              <a:rPr lang="en-GB" dirty="0" smtClean="0"/>
              <a:t>adjustment</a:t>
            </a:r>
            <a:endParaRPr lang="en-GB" dirty="0" smtClean="0"/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Euro area based on 19 countries</a:t>
            </a:r>
          </a:p>
          <a:p>
            <a:pPr>
              <a:spcBef>
                <a:spcPts val="600"/>
              </a:spcBef>
              <a:defRPr/>
            </a:pPr>
            <a:r>
              <a:rPr lang="en-GB" dirty="0" smtClean="0"/>
              <a:t>NACE </a:t>
            </a:r>
            <a:r>
              <a:rPr lang="en-GB" dirty="0"/>
              <a:t>Rev 2: B to </a:t>
            </a:r>
            <a:r>
              <a:rPr lang="en-GB" dirty="0" smtClean="0"/>
              <a:t>D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Covers firms above </a:t>
            </a:r>
            <a:r>
              <a:rPr lang="en-US" dirty="0"/>
              <a:t>a </a:t>
            </a:r>
            <a:r>
              <a:rPr lang="en-US" dirty="0" smtClean="0"/>
              <a:t>threshold </a:t>
            </a:r>
            <a:r>
              <a:rPr lang="en-US" dirty="0"/>
              <a:t>(turnover or </a:t>
            </a:r>
            <a:r>
              <a:rPr lang="en-US" dirty="0" smtClean="0"/>
              <a:t># </a:t>
            </a:r>
            <a:r>
              <a:rPr lang="en-US" dirty="0"/>
              <a:t>of employees)</a:t>
            </a:r>
            <a:endParaRPr lang="en-GB" kern="0" dirty="0" smtClean="0"/>
          </a:p>
        </p:txBody>
      </p:sp>
      <p:sp>
        <p:nvSpPr>
          <p:cNvPr id="12" name="Footer Placeholder 2"/>
          <p:cNvSpPr txBox="1">
            <a:spLocks/>
          </p:cNvSpPr>
          <p:nvPr/>
        </p:nvSpPr>
        <p:spPr bwMode="auto">
          <a:xfrm>
            <a:off x="251520" y="6457850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4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differences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>
                <a:ea typeface="ＭＳ Ｐゴシック" pitchFamily="34" charset="-128"/>
              </a:rPr>
              <a:t>Conceptual and statistical differences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9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 bwMode="auto">
          <a:xfrm>
            <a:off x="269876" y="1428751"/>
            <a:ext cx="4590156" cy="63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b="1" kern="0" dirty="0" smtClean="0">
                <a:solidFill>
                  <a:schemeClr val="tx2"/>
                </a:solidFill>
              </a:rPr>
              <a:t>Impact of seasonal adjustment on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b="1" kern="0" dirty="0" smtClean="0">
                <a:solidFill>
                  <a:schemeClr val="tx2"/>
                </a:solidFill>
              </a:rPr>
              <a:t>euro area industrial production</a:t>
            </a:r>
          </a:p>
        </p:txBody>
      </p:sp>
      <p:sp>
        <p:nvSpPr>
          <p:cNvPr id="17" name="Content Placeholder 4"/>
          <p:cNvSpPr txBox="1">
            <a:spLocks/>
          </p:cNvSpPr>
          <p:nvPr/>
        </p:nvSpPr>
        <p:spPr bwMode="auto">
          <a:xfrm>
            <a:off x="4595118" y="1428750"/>
            <a:ext cx="4297362" cy="63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GB" kern="0" dirty="0" smtClean="0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 bwMode="auto">
          <a:xfrm>
            <a:off x="4610236" y="2420888"/>
            <a:ext cx="429736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kern="0" dirty="0" smtClean="0"/>
              <a:t>Industrial </a:t>
            </a:r>
            <a:r>
              <a:rPr lang="en-US" kern="0" dirty="0"/>
              <a:t>production </a:t>
            </a:r>
            <a:r>
              <a:rPr lang="en-US" kern="0" dirty="0" smtClean="0"/>
              <a:t>seasonally </a:t>
            </a:r>
            <a:r>
              <a:rPr lang="en-US" kern="0" dirty="0"/>
              <a:t>adjusted </a:t>
            </a:r>
            <a:r>
              <a:rPr lang="en-US" kern="0" dirty="0" smtClean="0"/>
              <a:t>at quarterly frequency</a:t>
            </a:r>
          </a:p>
          <a:p>
            <a:pPr>
              <a:spcBef>
                <a:spcPts val="0"/>
              </a:spcBef>
              <a:defRPr/>
            </a:pPr>
            <a:endParaRPr lang="en-US" kern="0" dirty="0" smtClean="0"/>
          </a:p>
          <a:p>
            <a:pPr>
              <a:spcBef>
                <a:spcPts val="0"/>
              </a:spcBef>
              <a:defRPr/>
            </a:pPr>
            <a:r>
              <a:rPr lang="en-US" kern="0" dirty="0" smtClean="0"/>
              <a:t>Defining seasonal adjustment parameters matters</a:t>
            </a:r>
          </a:p>
          <a:p>
            <a:pPr>
              <a:spcBef>
                <a:spcPts val="0"/>
              </a:spcBef>
              <a:defRPr/>
            </a:pPr>
            <a:endParaRPr lang="en-US" kern="0" dirty="0" smtClean="0"/>
          </a:p>
          <a:p>
            <a:pPr>
              <a:spcBef>
                <a:spcPts val="0"/>
              </a:spcBef>
              <a:defRPr/>
            </a:pPr>
            <a:r>
              <a:rPr lang="en-GB" kern="0" dirty="0" smtClean="0"/>
              <a:t>Does not diminish the impact of other factors</a:t>
            </a:r>
          </a:p>
        </p:txBody>
      </p:sp>
      <p:sp>
        <p:nvSpPr>
          <p:cNvPr id="12" name="Footer Placeholder 2"/>
          <p:cNvSpPr txBox="1">
            <a:spLocks/>
          </p:cNvSpPr>
          <p:nvPr/>
        </p:nvSpPr>
        <p:spPr bwMode="auto">
          <a:xfrm>
            <a:off x="274247" y="6446534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80901"/>
              </p:ext>
            </p:extLst>
          </p:nvPr>
        </p:nvGraphicFramePr>
        <p:xfrm>
          <a:off x="249617" y="2442569"/>
          <a:ext cx="3942085" cy="316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 bwMode="auto">
          <a:xfrm>
            <a:off x="295750" y="2060849"/>
            <a:ext cx="453840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kern="0" dirty="0" smtClean="0"/>
              <a:t>(%; percentage points)</a:t>
            </a:r>
            <a:endParaRPr lang="en-GB" sz="1400" kern="0" dirty="0" smtClean="0"/>
          </a:p>
        </p:txBody>
      </p:sp>
    </p:spTree>
    <p:extLst>
      <p:ext uri="{BB962C8B-B14F-4D97-AF65-F5344CB8AC3E}">
        <p14:creationId xmlns:p14="http://schemas.microsoft.com/office/powerpoint/2010/main" val="24906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differences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>
                <a:ea typeface="ＭＳ Ｐゴシック" pitchFamily="34" charset="-128"/>
              </a:rPr>
              <a:t>Conceptual and statistical differences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10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 bwMode="auto">
          <a:xfrm>
            <a:off x="269876" y="1428751"/>
            <a:ext cx="8406580" cy="63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98450" indent="-29845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b="1" kern="0" dirty="0" smtClean="0">
                <a:solidFill>
                  <a:schemeClr val="tx2"/>
                </a:solidFill>
              </a:rPr>
              <a:t>Impact of coverage of Sector E</a:t>
            </a:r>
            <a:endParaRPr lang="en-GB" b="1" kern="0" dirty="0" smtClean="0">
              <a:solidFill>
                <a:schemeClr val="tx2"/>
              </a:solidFill>
            </a:endParaRPr>
          </a:p>
        </p:txBody>
      </p:sp>
      <p:sp>
        <p:nvSpPr>
          <p:cNvPr id="11" name="Footer Placeholder 2"/>
          <p:cNvSpPr txBox="1">
            <a:spLocks/>
          </p:cNvSpPr>
          <p:nvPr/>
        </p:nvSpPr>
        <p:spPr bwMode="auto">
          <a:xfrm>
            <a:off x="274247" y="6449539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22554" y="1988840"/>
            <a:ext cx="4538407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(%; percentage points)</a:t>
            </a:r>
            <a:endParaRPr lang="en-GB" sz="1400" i="1" kern="0" dirty="0" smtClean="0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860961" y="2015790"/>
            <a:ext cx="3959511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l" rtl="0" eaLnBrk="0" fontAlgn="base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l" rtl="0" eaLnBrk="1" fontAlgn="base" hangingPunct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r>
              <a:rPr lang="en-US" sz="1400" i="1" kern="0" dirty="0" smtClean="0"/>
              <a:t>(%)</a:t>
            </a:r>
            <a:endParaRPr lang="en-GB" sz="1400" i="1" kern="0" dirty="0" smtClean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402508362"/>
              </p:ext>
            </p:extLst>
          </p:nvPr>
        </p:nvGraphicFramePr>
        <p:xfrm>
          <a:off x="322554" y="2492896"/>
          <a:ext cx="403342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8" name="Picture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888432" cy="3547264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58299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620688"/>
            <a:ext cx="8594725" cy="4468813"/>
          </a:xfrm>
        </p:spPr>
        <p:txBody>
          <a:bodyPr/>
          <a:lstStyle/>
          <a:p>
            <a:pPr>
              <a:spcBef>
                <a:spcPts val="500"/>
              </a:spcBef>
              <a:defRPr/>
            </a:pPr>
            <a:r>
              <a:rPr lang="en-US" dirty="0" smtClean="0"/>
              <a:t>Close </a:t>
            </a:r>
            <a:r>
              <a:rPr lang="en-US" dirty="0"/>
              <a:t>link between value added and industrial </a:t>
            </a:r>
            <a:r>
              <a:rPr lang="en-US" dirty="0" smtClean="0"/>
              <a:t>production…</a:t>
            </a:r>
          </a:p>
          <a:p>
            <a:pPr>
              <a:spcBef>
                <a:spcPts val="500"/>
              </a:spcBef>
              <a:defRPr/>
            </a:pPr>
            <a:endParaRPr lang="en-US" dirty="0" smtClean="0"/>
          </a:p>
          <a:p>
            <a:pPr>
              <a:spcBef>
                <a:spcPts val="500"/>
              </a:spcBef>
              <a:defRPr/>
            </a:pPr>
            <a:r>
              <a:rPr lang="en-US" dirty="0" smtClean="0"/>
              <a:t>but differences exist due to various factors…</a:t>
            </a:r>
          </a:p>
          <a:p>
            <a:pPr>
              <a:spcBef>
                <a:spcPts val="500"/>
              </a:spcBef>
              <a:defRPr/>
            </a:pPr>
            <a:endParaRPr lang="en-US" dirty="0"/>
          </a:p>
          <a:p>
            <a:pPr>
              <a:spcBef>
                <a:spcPts val="500"/>
              </a:spcBef>
              <a:defRPr/>
            </a:pPr>
            <a:r>
              <a:rPr lang="en-US" dirty="0" smtClean="0"/>
              <a:t>which relative </a:t>
            </a:r>
            <a:r>
              <a:rPr lang="en-US" dirty="0"/>
              <a:t>importance is difficult </a:t>
            </a:r>
            <a:r>
              <a:rPr lang="en-US" dirty="0" smtClean="0"/>
              <a:t>to assess </a:t>
            </a:r>
          </a:p>
          <a:p>
            <a:pPr lvl="1">
              <a:spcBef>
                <a:spcPts val="500"/>
              </a:spcBef>
              <a:defRPr/>
            </a:pPr>
            <a:endParaRPr lang="en-US" dirty="0" smtClean="0"/>
          </a:p>
          <a:p>
            <a:pPr>
              <a:spcBef>
                <a:spcPts val="1200"/>
              </a:spcBef>
              <a:defRPr/>
            </a:pPr>
            <a:r>
              <a:rPr lang="en-US" dirty="0" smtClean="0"/>
              <a:t>In order to enhance the information content of IP </a:t>
            </a:r>
            <a:r>
              <a:rPr lang="en-US" dirty="0"/>
              <a:t>for </a:t>
            </a:r>
            <a:r>
              <a:rPr lang="en-US" dirty="0" smtClean="0"/>
              <a:t>VA further </a:t>
            </a:r>
            <a:r>
              <a:rPr lang="en-US" dirty="0"/>
              <a:t>harmonisation is needed </a:t>
            </a:r>
            <a:r>
              <a:rPr lang="en-US" dirty="0" smtClean="0"/>
              <a:t>between</a:t>
            </a:r>
          </a:p>
          <a:p>
            <a:pPr lvl="1">
              <a:spcBef>
                <a:spcPts val="500"/>
              </a:spcBef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National </a:t>
            </a:r>
            <a:r>
              <a:rPr lang="en-US" dirty="0"/>
              <a:t>accounts and short-term </a:t>
            </a:r>
            <a:r>
              <a:rPr lang="en-US" dirty="0" smtClean="0"/>
              <a:t>statistics, i.e. the same activity coverage in NACE available at monthly and quarterly frequency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National </a:t>
            </a:r>
            <a:r>
              <a:rPr lang="en-US" dirty="0"/>
              <a:t>practices </a:t>
            </a:r>
            <a:r>
              <a:rPr lang="en-US" dirty="0" smtClean="0"/>
              <a:t>for seasonal adjustment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r>
              <a:rPr lang="en-US" dirty="0" smtClean="0"/>
              <a:t>Approaches </a:t>
            </a:r>
            <a:r>
              <a:rPr lang="en-US" dirty="0"/>
              <a:t>to volume </a:t>
            </a:r>
            <a:r>
              <a:rPr lang="en-US" dirty="0" smtClean="0"/>
              <a:t>data, </a:t>
            </a:r>
            <a:r>
              <a:rPr lang="en-US" dirty="0"/>
              <a:t>i.e. </a:t>
            </a:r>
            <a:r>
              <a:rPr lang="en-US" dirty="0" smtClean="0"/>
              <a:t>common application </a:t>
            </a:r>
            <a:r>
              <a:rPr lang="en-US" dirty="0"/>
              <a:t>of </a:t>
            </a:r>
            <a:r>
              <a:rPr lang="en-US" dirty="0" smtClean="0"/>
              <a:t>chain-linking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Metadata at euro area and country level </a:t>
            </a:r>
            <a:endParaRPr lang="en-US" dirty="0" smtClean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 smtClean="0"/>
          </a:p>
          <a:p>
            <a:pPr marL="0" indent="0">
              <a:buFontTx/>
              <a:buNone/>
              <a:defRPr/>
            </a:pPr>
            <a:endParaRPr lang="en-GB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251520" y="44624"/>
            <a:ext cx="8547100" cy="360362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ea typeface="ＭＳ Ｐゴシック" pitchFamily="34" charset="-128"/>
              </a:rPr>
              <a:t>Conclusion</a:t>
            </a:r>
            <a:endParaRPr lang="en-JM" altLang="en-US" dirty="0">
              <a:ea typeface="ＭＳ Ｐゴシック" pitchFamily="34" charset="-128"/>
            </a:endParaRPr>
          </a:p>
        </p:txBody>
      </p:sp>
      <p:sp>
        <p:nvSpPr>
          <p:cNvPr id="38918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BFA2F590-30E2-4E88-B62E-FFD1F2BD609B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11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4" name="Classification"/>
          <p:cNvSpPr txBox="1"/>
          <p:nvPr/>
        </p:nvSpPr>
        <p:spPr>
          <a:xfrm>
            <a:off x="7019925" y="127000"/>
            <a:ext cx="1908175" cy="20005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GB" sz="700" b="1" dirty="0" smtClean="0">
                <a:solidFill>
                  <a:srgbClr val="FFFFFF"/>
                </a:solidFill>
                <a:latin typeface="Arial"/>
              </a:rPr>
              <a:t>ECB-UNRESTRICTED</a:t>
            </a:r>
            <a:endParaRPr lang="en-GB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Footer Placeholder 2"/>
          <p:cNvSpPr txBox="1">
            <a:spLocks/>
          </p:cNvSpPr>
          <p:nvPr/>
        </p:nvSpPr>
        <p:spPr bwMode="auto">
          <a:xfrm>
            <a:off x="323528" y="6464095"/>
            <a:ext cx="3582045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auto" hangingPunct="0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n-US" dirty="0" smtClean="0">
                <a:solidFill>
                  <a:srgbClr val="004B95"/>
                </a:solidFill>
              </a:rPr>
              <a:t>Comparative analysis between industrial value added and production</a:t>
            </a:r>
          </a:p>
          <a:p>
            <a:pPr eaLnBrk="1" fontAlgn="base" hangingPunct="1">
              <a:spcAft>
                <a:spcPct val="0"/>
              </a:spcAft>
            </a:pPr>
            <a:endParaRPr lang="en-GB" dirty="0">
              <a:solidFill>
                <a:srgbClr val="004B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heme/theme1.xml><?xml version="1.0" encoding="utf-8"?>
<a:theme xmlns:a="http://schemas.openxmlformats.org/drawingml/2006/main" name="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</TotalTime>
  <Words>633</Words>
  <Application>Microsoft Office PowerPoint</Application>
  <PresentationFormat>On-screen Show (4:3)</PresentationFormat>
  <Paragraphs>135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ECB Default</vt:lpstr>
      <vt:lpstr>1_ECB default</vt:lpstr>
      <vt:lpstr>A comparative analysis between industrial gross value added and production in the euro area   – Session D12 Multisource statistics</vt:lpstr>
      <vt:lpstr>Agenda</vt:lpstr>
      <vt:lpstr>Industrial production quarterly growth not 1-to-1 translated into industrial value added growth    </vt:lpstr>
      <vt:lpstr>Euro area industry excluding construction  </vt:lpstr>
      <vt:lpstr>Overview growth rate difference  </vt:lpstr>
      <vt:lpstr>Level  </vt:lpstr>
      <vt:lpstr>Quarter-on-quarter growth  </vt:lpstr>
      <vt:lpstr>Concepts</vt:lpstr>
      <vt:lpstr>Statistical differences</vt:lpstr>
      <vt:lpstr>Statistical differences</vt:lpstr>
      <vt:lpstr>PowerPoint Presentation</vt:lpstr>
    </vt:vector>
  </TitlesOfParts>
  <Company>European Central 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Bertram, Britta</dc:creator>
  <cp:lastModifiedBy>Kosekova, Stanimira</cp:lastModifiedBy>
  <cp:revision>94</cp:revision>
  <cp:lastPrinted>2016-10-11T14:48:47Z</cp:lastPrinted>
  <dcterms:created xsi:type="dcterms:W3CDTF">2013-04-23T12:27:02Z</dcterms:created>
  <dcterms:modified xsi:type="dcterms:W3CDTF">2016-10-14T17:28:35Z</dcterms:modified>
</cp:coreProperties>
</file>