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handoutMasterIdLst>
    <p:handoutMasterId r:id="rId26"/>
  </p:handoutMasterIdLst>
  <p:sldIdLst>
    <p:sldId id="304" r:id="rId3"/>
    <p:sldId id="281" r:id="rId4"/>
    <p:sldId id="321" r:id="rId5"/>
    <p:sldId id="294" r:id="rId6"/>
    <p:sldId id="295" r:id="rId7"/>
    <p:sldId id="324" r:id="rId8"/>
    <p:sldId id="320" r:id="rId9"/>
    <p:sldId id="318" r:id="rId10"/>
    <p:sldId id="266" r:id="rId11"/>
    <p:sldId id="269" r:id="rId12"/>
    <p:sldId id="303" r:id="rId13"/>
    <p:sldId id="288" r:id="rId14"/>
    <p:sldId id="315" r:id="rId15"/>
    <p:sldId id="305" r:id="rId16"/>
    <p:sldId id="292" r:id="rId17"/>
    <p:sldId id="301" r:id="rId18"/>
    <p:sldId id="314" r:id="rId19"/>
    <p:sldId id="258" r:id="rId20"/>
    <p:sldId id="279" r:id="rId21"/>
    <p:sldId id="322" r:id="rId22"/>
    <p:sldId id="323" r:id="rId23"/>
    <p:sldId id="285" r:id="rId24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2D5EC1"/>
    <a:srgbClr val="3166CF"/>
    <a:srgbClr val="3E6FD2"/>
    <a:srgbClr val="BDDEFF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160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ESTAT\B\1\Confidentiality\Confidentiality\Confidentiality%20contributions\2016.10.20%20CESS%20Microdata%20access%20sessions\Copy%20of%20Requests%20for%20recognition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ESTAT\B\1\Confidentiality\Confidentiality\Confidentiality%20contributions\2016.10.20%20CESS%20Microdata%20access%20sessions\Copy%20of%20Requests%20for%20recognition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ESTAT\B\1\Confidentiality\Confidentiality\Confidentiality%20contributions\2016.10.20%20CESS%20Microdata%20access%20sessions\Copy%20of%20Requests%20for%20recognition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ESTAT\B\1\Confidentiality\Confidentiality\Confidentiality%20contributions\2016.10.20%20CESS%20Microdata%20access%20sessions\Copy%20of%20Requests%20for%20recognition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ESTAT\enc\B1\Microdata%20Access\Research%20entity%20recognition\01.%20Follow-up%20tables\Statistics\Break%20down%20organis%20statistic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ESTAT\B\1\Confidentiality\Confidentiality\A%20Implementation%20of%20the%20new%20regulation\Statistics\datasets%202016%2009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Sheet3!$A$2:$A$29</c:f>
              <c:strCache>
                <c:ptCount val="28"/>
                <c:pt idx="0">
                  <c:v>DE</c:v>
                </c:pt>
                <c:pt idx="1">
                  <c:v>UK</c:v>
                </c:pt>
                <c:pt idx="2">
                  <c:v>IT</c:v>
                </c:pt>
                <c:pt idx="3">
                  <c:v>ES</c:v>
                </c:pt>
                <c:pt idx="4">
                  <c:v>FR</c:v>
                </c:pt>
                <c:pt idx="5">
                  <c:v>BE</c:v>
                </c:pt>
                <c:pt idx="6">
                  <c:v>NL</c:v>
                </c:pt>
                <c:pt idx="7">
                  <c:v>AT</c:v>
                </c:pt>
                <c:pt idx="8">
                  <c:v>PL</c:v>
                </c:pt>
                <c:pt idx="9">
                  <c:v>PT</c:v>
                </c:pt>
                <c:pt idx="10">
                  <c:v>CZ</c:v>
                </c:pt>
                <c:pt idx="11">
                  <c:v>HU</c:v>
                </c:pt>
                <c:pt idx="12">
                  <c:v>EL</c:v>
                </c:pt>
                <c:pt idx="13">
                  <c:v>FI</c:v>
                </c:pt>
                <c:pt idx="14">
                  <c:v>IE</c:v>
                </c:pt>
                <c:pt idx="15">
                  <c:v>SE</c:v>
                </c:pt>
                <c:pt idx="16">
                  <c:v>DK</c:v>
                </c:pt>
                <c:pt idx="17">
                  <c:v>SK</c:v>
                </c:pt>
                <c:pt idx="18">
                  <c:v>EE</c:v>
                </c:pt>
                <c:pt idx="19">
                  <c:v>HR</c:v>
                </c:pt>
                <c:pt idx="20">
                  <c:v>LU</c:v>
                </c:pt>
                <c:pt idx="21">
                  <c:v>BG</c:v>
                </c:pt>
                <c:pt idx="22">
                  <c:v>LT</c:v>
                </c:pt>
                <c:pt idx="23">
                  <c:v>RO</c:v>
                </c:pt>
                <c:pt idx="24">
                  <c:v>SI</c:v>
                </c:pt>
                <c:pt idx="25">
                  <c:v>CY</c:v>
                </c:pt>
                <c:pt idx="26">
                  <c:v>LV</c:v>
                </c:pt>
                <c:pt idx="27">
                  <c:v>MT</c:v>
                </c:pt>
              </c:strCache>
            </c:strRef>
          </c:cat>
          <c:val>
            <c:numRef>
              <c:f>Sheet3!$B$2:$B$29</c:f>
              <c:numCache>
                <c:formatCode>General</c:formatCode>
                <c:ptCount val="28"/>
                <c:pt idx="0">
                  <c:v>66</c:v>
                </c:pt>
                <c:pt idx="1">
                  <c:v>61</c:v>
                </c:pt>
                <c:pt idx="2">
                  <c:v>53</c:v>
                </c:pt>
                <c:pt idx="3">
                  <c:v>51</c:v>
                </c:pt>
                <c:pt idx="4">
                  <c:v>39</c:v>
                </c:pt>
                <c:pt idx="5">
                  <c:v>25</c:v>
                </c:pt>
                <c:pt idx="6">
                  <c:v>24</c:v>
                </c:pt>
                <c:pt idx="7">
                  <c:v>23</c:v>
                </c:pt>
                <c:pt idx="8">
                  <c:v>16</c:v>
                </c:pt>
                <c:pt idx="9">
                  <c:v>13</c:v>
                </c:pt>
                <c:pt idx="10">
                  <c:v>10</c:v>
                </c:pt>
                <c:pt idx="11">
                  <c:v>10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8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5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535872"/>
        <c:axId val="53537408"/>
      </c:barChart>
      <c:catAx>
        <c:axId val="53535872"/>
        <c:scaling>
          <c:orientation val="minMax"/>
        </c:scaling>
        <c:delete val="0"/>
        <c:axPos val="b"/>
        <c:majorTickMark val="out"/>
        <c:minorTickMark val="none"/>
        <c:tickLblPos val="nextTo"/>
        <c:crossAx val="53537408"/>
        <c:crosses val="autoZero"/>
        <c:auto val="1"/>
        <c:lblAlgn val="ctr"/>
        <c:lblOffset val="100"/>
        <c:noMultiLvlLbl val="0"/>
      </c:catAx>
      <c:valAx>
        <c:axId val="5353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535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</c:spPr>
          <c:invertIfNegative val="0"/>
          <c:cat>
            <c:strRef>
              <c:f>Sheet3!$D$9:$D$11</c:f>
              <c:strCache>
                <c:ptCount val="3"/>
                <c:pt idx="0">
                  <c:v>CH</c:v>
                </c:pt>
                <c:pt idx="1">
                  <c:v>NO</c:v>
                </c:pt>
                <c:pt idx="2">
                  <c:v>IS</c:v>
                </c:pt>
              </c:strCache>
            </c:strRef>
          </c:cat>
          <c:val>
            <c:numRef>
              <c:f>Sheet3!$E$9:$E$11</c:f>
              <c:numCache>
                <c:formatCode>General</c:formatCode>
                <c:ptCount val="3"/>
                <c:pt idx="0">
                  <c:v>22</c:v>
                </c:pt>
                <c:pt idx="1">
                  <c:v>10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831552"/>
        <c:axId val="53833088"/>
      </c:barChart>
      <c:catAx>
        <c:axId val="53831552"/>
        <c:scaling>
          <c:orientation val="minMax"/>
        </c:scaling>
        <c:delete val="0"/>
        <c:axPos val="b"/>
        <c:majorTickMark val="out"/>
        <c:minorTickMark val="none"/>
        <c:tickLblPos val="nextTo"/>
        <c:crossAx val="53833088"/>
        <c:crosses val="autoZero"/>
        <c:auto val="1"/>
        <c:lblAlgn val="ctr"/>
        <c:lblOffset val="100"/>
        <c:noMultiLvlLbl val="0"/>
      </c:catAx>
      <c:valAx>
        <c:axId val="53833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83155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</c:spPr>
          <c:invertIfNegative val="0"/>
          <c:cat>
            <c:strRef>
              <c:f>Sheet3!$D$2:$D$8</c:f>
              <c:strCache>
                <c:ptCount val="7"/>
                <c:pt idx="0">
                  <c:v>US</c:v>
                </c:pt>
                <c:pt idx="1">
                  <c:v>CA</c:v>
                </c:pt>
                <c:pt idx="2">
                  <c:v>KR</c:v>
                </c:pt>
                <c:pt idx="3">
                  <c:v>AU</c:v>
                </c:pt>
                <c:pt idx="4">
                  <c:v>IL</c:v>
                </c:pt>
                <c:pt idx="5">
                  <c:v>UA</c:v>
                </c:pt>
                <c:pt idx="6">
                  <c:v>TN</c:v>
                </c:pt>
              </c:strCache>
            </c:strRef>
          </c:cat>
          <c:val>
            <c:numRef>
              <c:f>Sheet3!$E$2:$E$8</c:f>
              <c:numCache>
                <c:formatCode>General</c:formatCode>
                <c:ptCount val="7"/>
                <c:pt idx="0">
                  <c:v>29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844992"/>
        <c:axId val="53867264"/>
      </c:barChart>
      <c:catAx>
        <c:axId val="53844992"/>
        <c:scaling>
          <c:orientation val="minMax"/>
        </c:scaling>
        <c:delete val="0"/>
        <c:axPos val="b"/>
        <c:majorTickMark val="out"/>
        <c:minorTickMark val="none"/>
        <c:tickLblPos val="nextTo"/>
        <c:crossAx val="53867264"/>
        <c:crosses val="autoZero"/>
        <c:auto val="1"/>
        <c:lblAlgn val="ctr"/>
        <c:lblOffset val="100"/>
        <c:noMultiLvlLbl val="0"/>
      </c:catAx>
      <c:valAx>
        <c:axId val="53867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84499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</c:spPr>
          <c:invertIfNegative val="0"/>
          <c:cat>
            <c:strRef>
              <c:f>Sheet3!$G$2:$G$4</c:f>
              <c:strCache>
                <c:ptCount val="3"/>
                <c:pt idx="0">
                  <c:v>TR</c:v>
                </c:pt>
                <c:pt idx="1">
                  <c:v>RS</c:v>
                </c:pt>
                <c:pt idx="2">
                  <c:v>MK</c:v>
                </c:pt>
              </c:strCache>
            </c:strRef>
          </c:cat>
          <c:val>
            <c:numRef>
              <c:f>Sheet3!$H$2:$H$4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694848"/>
        <c:axId val="53696384"/>
      </c:barChart>
      <c:catAx>
        <c:axId val="53694848"/>
        <c:scaling>
          <c:orientation val="minMax"/>
        </c:scaling>
        <c:delete val="0"/>
        <c:axPos val="b"/>
        <c:majorTickMark val="out"/>
        <c:minorTickMark val="none"/>
        <c:tickLblPos val="nextTo"/>
        <c:crossAx val="53696384"/>
        <c:crosses val="autoZero"/>
        <c:auto val="1"/>
        <c:lblAlgn val="ctr"/>
        <c:lblOffset val="100"/>
        <c:noMultiLvlLbl val="0"/>
      </c:catAx>
      <c:valAx>
        <c:axId val="53696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69484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Pt>
            <c:idx val="5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4.2622970739768637E-3"/>
                  <c:y val="-0.1479022604903977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1345022844366677E-2"/>
                  <c:y val="-3.114468549704974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8.9234470691163612E-3"/>
                  <c:y val="2.645450568678915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1.7045056867891515E-2"/>
                  <c:y val="1.05107174103237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3.1754824049771556E-2"/>
                  <c:y val="5.730780816052533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3.3193472343734813E-2"/>
                  <c:y val="1.400844938797335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Sheet1!$A$5:$A$11</c:f>
              <c:strCache>
                <c:ptCount val="7"/>
                <c:pt idx="0">
                  <c:v>Universities/ Schools</c:v>
                </c:pt>
                <c:pt idx="1">
                  <c:v>Research organisations</c:v>
                </c:pt>
                <c:pt idx="2">
                  <c:v>Banks</c:v>
                </c:pt>
                <c:pt idx="3">
                  <c:v>International organisations</c:v>
                </c:pt>
                <c:pt idx="4">
                  <c:v>European DGs/Agencies</c:v>
                </c:pt>
                <c:pt idx="5">
                  <c:v>Private companies</c:v>
                </c:pt>
                <c:pt idx="6">
                  <c:v>Governmental organisations</c:v>
                </c:pt>
              </c:strCache>
            </c:strRef>
          </c:cat>
          <c:val>
            <c:numRef>
              <c:f>Sheet1!$B$5:$B$11</c:f>
              <c:numCache>
                <c:formatCode>General</c:formatCode>
                <c:ptCount val="7"/>
                <c:pt idx="0">
                  <c:v>308</c:v>
                </c:pt>
                <c:pt idx="1">
                  <c:v>135</c:v>
                </c:pt>
                <c:pt idx="2">
                  <c:v>10</c:v>
                </c:pt>
                <c:pt idx="3">
                  <c:v>7</c:v>
                </c:pt>
                <c:pt idx="4">
                  <c:v>12</c:v>
                </c:pt>
                <c:pt idx="5">
                  <c:v>22</c:v>
                </c:pt>
                <c:pt idx="6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en-US"/>
          </a:p>
        </c:txPr>
      </c:legendEntry>
      <c:layout>
        <c:manualLayout>
          <c:xMode val="edge"/>
          <c:yMode val="edge"/>
          <c:x val="0.64787335958005254"/>
          <c:y val="6.862423447069119E-3"/>
          <c:w val="0.33545997375328085"/>
          <c:h val="0.9770158938466024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Sheet8!$C$27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Sheet8!$D$26:$N$26</c:f>
              <c:strCache>
                <c:ptCount val="11"/>
                <c:pt idx="0">
                  <c:v>EU-SILC</c:v>
                </c:pt>
                <c:pt idx="1">
                  <c:v>EU-LFS</c:v>
                </c:pt>
                <c:pt idx="2">
                  <c:v>ECHP</c:v>
                </c:pt>
                <c:pt idx="3">
                  <c:v>CIS</c:v>
                </c:pt>
                <c:pt idx="4">
                  <c:v>SES</c:v>
                </c:pt>
                <c:pt idx="5">
                  <c:v>AES</c:v>
                </c:pt>
                <c:pt idx="6">
                  <c:v>EHIS</c:v>
                </c:pt>
                <c:pt idx="7">
                  <c:v>CVTS</c:v>
                </c:pt>
                <c:pt idx="8">
                  <c:v>CSIS</c:v>
                </c:pt>
                <c:pt idx="9">
                  <c:v>MMD</c:v>
                </c:pt>
                <c:pt idx="10">
                  <c:v>ERFT</c:v>
                </c:pt>
              </c:strCache>
            </c:strRef>
          </c:cat>
          <c:val>
            <c:numRef>
              <c:f>Sheet8!$D$27:$N$27</c:f>
              <c:numCache>
                <c:formatCode>General</c:formatCode>
                <c:ptCount val="11"/>
                <c:pt idx="0">
                  <c:v>45</c:v>
                </c:pt>
                <c:pt idx="1">
                  <c:v>38</c:v>
                </c:pt>
                <c:pt idx="2">
                  <c:v>7</c:v>
                </c:pt>
                <c:pt idx="3">
                  <c:v>13</c:v>
                </c:pt>
                <c:pt idx="4">
                  <c:v>7</c:v>
                </c:pt>
                <c:pt idx="5">
                  <c:v>6</c:v>
                </c:pt>
                <c:pt idx="6">
                  <c:v>3</c:v>
                </c:pt>
                <c:pt idx="1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Sheet8!$C$28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Sheet8!$D$26:$N$26</c:f>
              <c:strCache>
                <c:ptCount val="11"/>
                <c:pt idx="0">
                  <c:v>EU-SILC</c:v>
                </c:pt>
                <c:pt idx="1">
                  <c:v>EU-LFS</c:v>
                </c:pt>
                <c:pt idx="2">
                  <c:v>ECHP</c:v>
                </c:pt>
                <c:pt idx="3">
                  <c:v>CIS</c:v>
                </c:pt>
                <c:pt idx="4">
                  <c:v>SES</c:v>
                </c:pt>
                <c:pt idx="5">
                  <c:v>AES</c:v>
                </c:pt>
                <c:pt idx="6">
                  <c:v>EHIS</c:v>
                </c:pt>
                <c:pt idx="7">
                  <c:v>CVTS</c:v>
                </c:pt>
                <c:pt idx="8">
                  <c:v>CSIS</c:v>
                </c:pt>
                <c:pt idx="9">
                  <c:v>MMD</c:v>
                </c:pt>
                <c:pt idx="10">
                  <c:v>ERFT</c:v>
                </c:pt>
              </c:strCache>
            </c:strRef>
          </c:cat>
          <c:val>
            <c:numRef>
              <c:f>Sheet8!$D$28:$N$28</c:f>
              <c:numCache>
                <c:formatCode>General</c:formatCode>
                <c:ptCount val="11"/>
                <c:pt idx="0">
                  <c:v>164</c:v>
                </c:pt>
                <c:pt idx="1">
                  <c:v>134</c:v>
                </c:pt>
                <c:pt idx="2">
                  <c:v>41</c:v>
                </c:pt>
                <c:pt idx="3">
                  <c:v>32</c:v>
                </c:pt>
                <c:pt idx="4">
                  <c:v>32</c:v>
                </c:pt>
                <c:pt idx="5">
                  <c:v>21</c:v>
                </c:pt>
                <c:pt idx="6">
                  <c:v>13</c:v>
                </c:pt>
                <c:pt idx="7">
                  <c:v>8</c:v>
                </c:pt>
                <c:pt idx="8">
                  <c:v>2</c:v>
                </c:pt>
                <c:pt idx="1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Sheet8!$C$29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</c:spPr>
          <c:invertIfNegative val="0"/>
          <c:cat>
            <c:strRef>
              <c:f>Sheet8!$D$26:$N$26</c:f>
              <c:strCache>
                <c:ptCount val="11"/>
                <c:pt idx="0">
                  <c:v>EU-SILC</c:v>
                </c:pt>
                <c:pt idx="1">
                  <c:v>EU-LFS</c:v>
                </c:pt>
                <c:pt idx="2">
                  <c:v>ECHP</c:v>
                </c:pt>
                <c:pt idx="3">
                  <c:v>CIS</c:v>
                </c:pt>
                <c:pt idx="4">
                  <c:v>SES</c:v>
                </c:pt>
                <c:pt idx="5">
                  <c:v>AES</c:v>
                </c:pt>
                <c:pt idx="6">
                  <c:v>EHIS</c:v>
                </c:pt>
                <c:pt idx="7">
                  <c:v>CVTS</c:v>
                </c:pt>
                <c:pt idx="8">
                  <c:v>CSIS</c:v>
                </c:pt>
                <c:pt idx="9">
                  <c:v>MMD</c:v>
                </c:pt>
                <c:pt idx="10">
                  <c:v>ERFT</c:v>
                </c:pt>
              </c:strCache>
            </c:strRef>
          </c:cat>
          <c:val>
            <c:numRef>
              <c:f>Sheet8!$D$29:$N$29</c:f>
              <c:numCache>
                <c:formatCode>General</c:formatCode>
                <c:ptCount val="11"/>
                <c:pt idx="0">
                  <c:v>206</c:v>
                </c:pt>
                <c:pt idx="1">
                  <c:v>152</c:v>
                </c:pt>
                <c:pt idx="2">
                  <c:v>40</c:v>
                </c:pt>
                <c:pt idx="3">
                  <c:v>36</c:v>
                </c:pt>
                <c:pt idx="4">
                  <c:v>28</c:v>
                </c:pt>
                <c:pt idx="5">
                  <c:v>14</c:v>
                </c:pt>
                <c:pt idx="6">
                  <c:v>15</c:v>
                </c:pt>
                <c:pt idx="7">
                  <c:v>6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</c:numCache>
            </c:numRef>
          </c:val>
        </c:ser>
        <c:ser>
          <c:idx val="3"/>
          <c:order val="3"/>
          <c:tx>
            <c:strRef>
              <c:f>Sheet8!$C$30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Sheet8!$D$26:$N$26</c:f>
              <c:strCache>
                <c:ptCount val="11"/>
                <c:pt idx="0">
                  <c:v>EU-SILC</c:v>
                </c:pt>
                <c:pt idx="1">
                  <c:v>EU-LFS</c:v>
                </c:pt>
                <c:pt idx="2">
                  <c:v>ECHP</c:v>
                </c:pt>
                <c:pt idx="3">
                  <c:v>CIS</c:v>
                </c:pt>
                <c:pt idx="4">
                  <c:v>SES</c:v>
                </c:pt>
                <c:pt idx="5">
                  <c:v>AES</c:v>
                </c:pt>
                <c:pt idx="6">
                  <c:v>EHIS</c:v>
                </c:pt>
                <c:pt idx="7">
                  <c:v>CVTS</c:v>
                </c:pt>
                <c:pt idx="8">
                  <c:v>CSIS</c:v>
                </c:pt>
                <c:pt idx="9">
                  <c:v>MMD</c:v>
                </c:pt>
                <c:pt idx="10">
                  <c:v>ERFT</c:v>
                </c:pt>
              </c:strCache>
            </c:strRef>
          </c:cat>
          <c:val>
            <c:numRef>
              <c:f>Sheet8!$D$30:$N$30</c:f>
              <c:numCache>
                <c:formatCode>General</c:formatCode>
                <c:ptCount val="11"/>
                <c:pt idx="0">
                  <c:v>121</c:v>
                </c:pt>
                <c:pt idx="1">
                  <c:v>71</c:v>
                </c:pt>
                <c:pt idx="2">
                  <c:v>27</c:v>
                </c:pt>
                <c:pt idx="3">
                  <c:v>26</c:v>
                </c:pt>
                <c:pt idx="4">
                  <c:v>21</c:v>
                </c:pt>
                <c:pt idx="5">
                  <c:v>7</c:v>
                </c:pt>
                <c:pt idx="6">
                  <c:v>16</c:v>
                </c:pt>
                <c:pt idx="7">
                  <c:v>5</c:v>
                </c:pt>
                <c:pt idx="8">
                  <c:v>6</c:v>
                </c:pt>
                <c:pt idx="9">
                  <c:v>5</c:v>
                </c:pt>
                <c:pt idx="1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785344"/>
        <c:axId val="53786880"/>
      </c:barChart>
      <c:catAx>
        <c:axId val="53785344"/>
        <c:scaling>
          <c:orientation val="minMax"/>
        </c:scaling>
        <c:delete val="0"/>
        <c:axPos val="b"/>
        <c:majorTickMark val="out"/>
        <c:minorTickMark val="none"/>
        <c:tickLblPos val="nextTo"/>
        <c:crossAx val="53786880"/>
        <c:crosses val="autoZero"/>
        <c:auto val="1"/>
        <c:lblAlgn val="ctr"/>
        <c:lblOffset val="100"/>
        <c:noMultiLvlLbl val="0"/>
      </c:catAx>
      <c:valAx>
        <c:axId val="53786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7853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7C108-6D3B-4712-B7DF-DE199E7DCA6A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66B4BB1-21FE-47F1-8D58-94A050E5B56A}">
      <dgm:prSet phldrT="[Text]" custT="1"/>
      <dgm:spPr/>
      <dgm:t>
        <a:bodyPr/>
        <a:lstStyle/>
        <a:p>
          <a:r>
            <a:rPr lang="en-GB" sz="1800" b="1" dirty="0" smtClean="0">
              <a:solidFill>
                <a:srgbClr val="002060"/>
              </a:solidFill>
            </a:rPr>
            <a:t>Microdata </a:t>
          </a:r>
          <a:endParaRPr lang="en-GB" sz="1800" b="1" dirty="0">
            <a:solidFill>
              <a:srgbClr val="002060"/>
            </a:solidFill>
          </a:endParaRPr>
        </a:p>
      </dgm:t>
    </dgm:pt>
    <dgm:pt modelId="{F6F81200-6C6B-46FB-A651-694AB250FEF4}" type="parTrans" cxnId="{E4428EFF-9D99-40C8-A4F2-2DC00F6A3AEB}">
      <dgm:prSet/>
      <dgm:spPr/>
      <dgm:t>
        <a:bodyPr/>
        <a:lstStyle/>
        <a:p>
          <a:endParaRPr lang="en-GB"/>
        </a:p>
      </dgm:t>
    </dgm:pt>
    <dgm:pt modelId="{5052D500-050F-4BFB-ADF2-DD2961E64F5C}" type="sibTrans" cxnId="{E4428EFF-9D99-40C8-A4F2-2DC00F6A3AEB}">
      <dgm:prSet/>
      <dgm:spPr/>
      <dgm:t>
        <a:bodyPr/>
        <a:lstStyle/>
        <a:p>
          <a:endParaRPr lang="en-GB"/>
        </a:p>
      </dgm:t>
    </dgm:pt>
    <dgm:pt modelId="{331122CF-F8AB-446A-97B9-62D66018A1F3}">
      <dgm:prSet phldrT="[Text]" custT="1"/>
      <dgm:spPr/>
      <dgm:t>
        <a:bodyPr/>
        <a:lstStyle/>
        <a:p>
          <a:r>
            <a:rPr lang="en-GB" sz="1400" b="1" dirty="0" smtClean="0">
              <a:solidFill>
                <a:srgbClr val="002060"/>
              </a:solidFill>
            </a:rPr>
            <a:t>confidential data </a:t>
          </a:r>
          <a:endParaRPr lang="en-GB" sz="1400" b="1" dirty="0">
            <a:solidFill>
              <a:srgbClr val="002060"/>
            </a:solidFill>
          </a:endParaRPr>
        </a:p>
      </dgm:t>
    </dgm:pt>
    <dgm:pt modelId="{11A82148-349E-4AE4-BA59-B40C9AB937BA}" type="parTrans" cxnId="{50998B22-1739-4026-82FE-8D6E90D99954}">
      <dgm:prSet/>
      <dgm:spPr/>
      <dgm:t>
        <a:bodyPr/>
        <a:lstStyle/>
        <a:p>
          <a:endParaRPr lang="en-GB"/>
        </a:p>
      </dgm:t>
    </dgm:pt>
    <dgm:pt modelId="{C1B5A741-9CBC-487A-BB79-C99D3A37D5FE}" type="sibTrans" cxnId="{50998B22-1739-4026-82FE-8D6E90D99954}">
      <dgm:prSet/>
      <dgm:spPr/>
      <dgm:t>
        <a:bodyPr/>
        <a:lstStyle/>
        <a:p>
          <a:endParaRPr lang="en-GB"/>
        </a:p>
      </dgm:t>
    </dgm:pt>
    <dgm:pt modelId="{872981A7-47C7-453A-B123-20B68CC13176}">
      <dgm:prSet phldrT="[Text]" custT="1"/>
      <dgm:spPr/>
      <dgm:t>
        <a:bodyPr/>
        <a:lstStyle/>
        <a:p>
          <a:r>
            <a:rPr lang="en-GB" sz="1400" b="1" dirty="0" smtClean="0">
              <a:solidFill>
                <a:srgbClr val="002060"/>
              </a:solidFill>
            </a:rPr>
            <a:t>for scientific purposes</a:t>
          </a:r>
          <a:endParaRPr lang="en-GB" sz="1400" b="1" dirty="0">
            <a:solidFill>
              <a:srgbClr val="002060"/>
            </a:solidFill>
          </a:endParaRPr>
        </a:p>
      </dgm:t>
    </dgm:pt>
    <dgm:pt modelId="{CB54B670-2BFC-4F0F-8721-D1980D4B48BD}" type="parTrans" cxnId="{340F598C-1CDE-4B44-9222-C706853FFD61}">
      <dgm:prSet/>
      <dgm:spPr/>
      <dgm:t>
        <a:bodyPr/>
        <a:lstStyle/>
        <a:p>
          <a:endParaRPr lang="en-GB"/>
        </a:p>
      </dgm:t>
    </dgm:pt>
    <dgm:pt modelId="{67EBBBE3-76D1-4F5C-95EB-2206C39B0F01}" type="sibTrans" cxnId="{340F598C-1CDE-4B44-9222-C706853FFD61}">
      <dgm:prSet/>
      <dgm:spPr/>
      <dgm:t>
        <a:bodyPr/>
        <a:lstStyle/>
        <a:p>
          <a:endParaRPr lang="en-GB"/>
        </a:p>
      </dgm:t>
    </dgm:pt>
    <dgm:pt modelId="{78ABF378-2900-4FCC-A36C-7E76137C3289}">
      <dgm:prSet phldrT="[Text]" custT="1"/>
      <dgm:spPr/>
      <dgm:t>
        <a:bodyPr/>
        <a:lstStyle/>
        <a:p>
          <a:r>
            <a:rPr lang="en-GB" sz="1400" b="1" dirty="0" smtClean="0">
              <a:solidFill>
                <a:srgbClr val="002060"/>
              </a:solidFill>
            </a:rPr>
            <a:t>scientific use files</a:t>
          </a:r>
        </a:p>
        <a:p>
          <a:r>
            <a:rPr lang="en-GB" sz="1200" b="0" dirty="0" smtClean="0">
              <a:solidFill>
                <a:srgbClr val="002060"/>
              </a:solidFill>
            </a:rPr>
            <a:t>(pseudo</a:t>
          </a:r>
          <a:r>
            <a:rPr lang="pl-PL" sz="1200" b="0" dirty="0" err="1" smtClean="0">
              <a:solidFill>
                <a:srgbClr val="002060"/>
              </a:solidFill>
            </a:rPr>
            <a:t>nymised</a:t>
          </a:r>
          <a:r>
            <a:rPr lang="pl-PL" sz="1200" b="0" dirty="0" smtClean="0">
              <a:solidFill>
                <a:srgbClr val="002060"/>
              </a:solidFill>
            </a:rPr>
            <a:t> </a:t>
          </a:r>
          <a:r>
            <a:rPr lang="pl-PL" sz="1200" b="0" dirty="0" err="1" smtClean="0">
              <a:solidFill>
                <a:srgbClr val="002060"/>
              </a:solidFill>
            </a:rPr>
            <a:t>datasets</a:t>
          </a:r>
          <a:r>
            <a:rPr lang="pl-PL" sz="1200" b="0" dirty="0" smtClean="0">
              <a:solidFill>
                <a:srgbClr val="002060"/>
              </a:solidFill>
            </a:rPr>
            <a:t> </a:t>
          </a:r>
          <a:r>
            <a:rPr lang="en-GB" sz="1200" b="0" dirty="0" smtClean="0">
              <a:solidFill>
                <a:srgbClr val="002060"/>
              </a:solidFill>
            </a:rPr>
            <a:t>sent to researchers</a:t>
          </a:r>
          <a:r>
            <a:rPr lang="pl-PL" sz="1200" b="0" dirty="0" smtClean="0">
              <a:solidFill>
                <a:srgbClr val="002060"/>
              </a:solidFill>
            </a:rPr>
            <a:t> on DVD</a:t>
          </a:r>
          <a:r>
            <a:rPr lang="en-GB" sz="1200" b="0" dirty="0" smtClean="0">
              <a:solidFill>
                <a:srgbClr val="002060"/>
              </a:solidFill>
            </a:rPr>
            <a:t>)</a:t>
          </a:r>
          <a:endParaRPr lang="en-GB" sz="1200" b="0" dirty="0">
            <a:solidFill>
              <a:srgbClr val="002060"/>
            </a:solidFill>
          </a:endParaRPr>
        </a:p>
      </dgm:t>
    </dgm:pt>
    <dgm:pt modelId="{8798C415-7816-4387-96C5-A44B9BD55DCC}" type="parTrans" cxnId="{0707CDCF-B2F1-4562-843D-8AC116E71623}">
      <dgm:prSet/>
      <dgm:spPr/>
      <dgm:t>
        <a:bodyPr/>
        <a:lstStyle/>
        <a:p>
          <a:endParaRPr lang="en-GB"/>
        </a:p>
      </dgm:t>
    </dgm:pt>
    <dgm:pt modelId="{E0053144-941B-409A-A49A-14986A2740A5}" type="sibTrans" cxnId="{0707CDCF-B2F1-4562-843D-8AC116E71623}">
      <dgm:prSet/>
      <dgm:spPr/>
      <dgm:t>
        <a:bodyPr/>
        <a:lstStyle/>
        <a:p>
          <a:endParaRPr lang="en-GB"/>
        </a:p>
      </dgm:t>
    </dgm:pt>
    <dgm:pt modelId="{4FB318EB-F324-4DC7-8815-C4A42FA0CEC3}">
      <dgm:prSet phldrT="[Text]" custT="1"/>
      <dgm:spPr/>
      <dgm:t>
        <a:bodyPr/>
        <a:lstStyle/>
        <a:p>
          <a:r>
            <a:rPr lang="en-GB" sz="1400" b="1" dirty="0" smtClean="0">
              <a:solidFill>
                <a:srgbClr val="002060"/>
              </a:solidFill>
            </a:rPr>
            <a:t>public use files</a:t>
          </a:r>
          <a:endParaRPr lang="pl-PL" sz="1400" b="1" dirty="0" smtClean="0">
            <a:solidFill>
              <a:srgbClr val="002060"/>
            </a:solidFill>
          </a:endParaRPr>
        </a:p>
        <a:p>
          <a:r>
            <a:rPr lang="pl-PL" sz="1200" b="0" dirty="0" smtClean="0">
              <a:solidFill>
                <a:srgbClr val="002060"/>
              </a:solidFill>
            </a:rPr>
            <a:t>(anonymised </a:t>
          </a:r>
          <a:r>
            <a:rPr lang="pl-PL" sz="1200" b="0" dirty="0" err="1" smtClean="0">
              <a:solidFill>
                <a:srgbClr val="002060"/>
              </a:solidFill>
            </a:rPr>
            <a:t>datasets</a:t>
          </a:r>
          <a:r>
            <a:rPr lang="pl-PL" sz="1200" b="0" dirty="0" smtClean="0">
              <a:solidFill>
                <a:srgbClr val="002060"/>
              </a:solidFill>
            </a:rPr>
            <a:t>; </a:t>
          </a:r>
          <a:r>
            <a:rPr lang="pl-PL" sz="1200" b="0" dirty="0" err="1" smtClean="0">
              <a:solidFill>
                <a:srgbClr val="002060"/>
              </a:solidFill>
            </a:rPr>
            <a:t>identification</a:t>
          </a:r>
          <a:r>
            <a:rPr lang="pl-PL" sz="1200" b="0" dirty="0" smtClean="0">
              <a:solidFill>
                <a:srgbClr val="002060"/>
              </a:solidFill>
            </a:rPr>
            <a:t> of </a:t>
          </a:r>
          <a:r>
            <a:rPr lang="pl-PL" sz="1200" b="0" dirty="0" err="1" smtClean="0">
              <a:solidFill>
                <a:srgbClr val="002060"/>
              </a:solidFill>
            </a:rPr>
            <a:t>statistical</a:t>
          </a:r>
          <a:r>
            <a:rPr lang="pl-PL" sz="1200" b="0" dirty="0" smtClean="0">
              <a:solidFill>
                <a:srgbClr val="002060"/>
              </a:solidFill>
            </a:rPr>
            <a:t> </a:t>
          </a:r>
          <a:r>
            <a:rPr lang="pl-PL" sz="1200" b="0" dirty="0" err="1" smtClean="0">
              <a:solidFill>
                <a:srgbClr val="002060"/>
              </a:solidFill>
            </a:rPr>
            <a:t>units</a:t>
          </a:r>
          <a:r>
            <a:rPr lang="pl-PL" sz="1200" b="0" dirty="0" smtClean="0">
              <a:solidFill>
                <a:srgbClr val="002060"/>
              </a:solidFill>
            </a:rPr>
            <a:t> </a:t>
          </a:r>
          <a:r>
            <a:rPr lang="pl-PL" sz="1200" b="0" dirty="0" err="1" smtClean="0">
              <a:solidFill>
                <a:srgbClr val="002060"/>
              </a:solidFill>
            </a:rPr>
            <a:t>is</a:t>
          </a:r>
          <a:r>
            <a:rPr lang="pl-PL" sz="1200" b="0" dirty="0" smtClean="0">
              <a:solidFill>
                <a:srgbClr val="002060"/>
              </a:solidFill>
            </a:rPr>
            <a:t> not </a:t>
          </a:r>
          <a:r>
            <a:rPr lang="pl-PL" sz="1200" b="0" dirty="0" err="1" smtClean="0">
              <a:solidFill>
                <a:srgbClr val="002060"/>
              </a:solidFill>
            </a:rPr>
            <a:t>possible</a:t>
          </a:r>
          <a:r>
            <a:rPr lang="pl-PL" sz="1200" b="0" dirty="0" smtClean="0">
              <a:solidFill>
                <a:srgbClr val="002060"/>
              </a:solidFill>
            </a:rPr>
            <a:t>)</a:t>
          </a:r>
          <a:endParaRPr lang="en-GB" sz="1200" b="0" dirty="0">
            <a:solidFill>
              <a:srgbClr val="002060"/>
            </a:solidFill>
          </a:endParaRPr>
        </a:p>
      </dgm:t>
    </dgm:pt>
    <dgm:pt modelId="{B9CC5552-7A19-4A2D-B3DA-1F50859C6C56}" type="parTrans" cxnId="{1F094755-C809-493A-BEF9-554D0ECC3991}">
      <dgm:prSet/>
      <dgm:spPr/>
      <dgm:t>
        <a:bodyPr/>
        <a:lstStyle/>
        <a:p>
          <a:endParaRPr lang="en-GB"/>
        </a:p>
      </dgm:t>
    </dgm:pt>
    <dgm:pt modelId="{E0546215-9F33-41B9-826C-D6AAD056491B}" type="sibTrans" cxnId="{1F094755-C809-493A-BEF9-554D0ECC3991}">
      <dgm:prSet/>
      <dgm:spPr/>
      <dgm:t>
        <a:bodyPr/>
        <a:lstStyle/>
        <a:p>
          <a:endParaRPr lang="en-GB"/>
        </a:p>
      </dgm:t>
    </dgm:pt>
    <dgm:pt modelId="{01B41585-4F43-4586-87AE-7E253C339EB0}">
      <dgm:prSet phldrT="[Text]" custT="1"/>
      <dgm:spPr/>
      <dgm:t>
        <a:bodyPr/>
        <a:lstStyle/>
        <a:p>
          <a:r>
            <a:rPr lang="en-GB" sz="1400" b="1" dirty="0" smtClean="0">
              <a:solidFill>
                <a:srgbClr val="002060"/>
              </a:solidFill>
            </a:rPr>
            <a:t>secure use files</a:t>
          </a:r>
        </a:p>
        <a:p>
          <a:r>
            <a:rPr lang="en-GB" sz="1200" b="1" dirty="0" smtClean="0">
              <a:solidFill>
                <a:srgbClr val="002060"/>
              </a:solidFill>
            </a:rPr>
            <a:t> </a:t>
          </a:r>
          <a:r>
            <a:rPr lang="en-GB" sz="1200" b="0" dirty="0" smtClean="0">
              <a:solidFill>
                <a:srgbClr val="002060"/>
              </a:solidFill>
            </a:rPr>
            <a:t>(</a:t>
          </a:r>
          <a:r>
            <a:rPr lang="pl-PL" sz="1200" b="0" dirty="0" err="1" smtClean="0">
              <a:solidFill>
                <a:srgbClr val="002060"/>
              </a:solidFill>
            </a:rPr>
            <a:t>datasets</a:t>
          </a:r>
          <a:r>
            <a:rPr lang="pl-PL" sz="1200" b="0" dirty="0" smtClean="0">
              <a:solidFill>
                <a:srgbClr val="002060"/>
              </a:solidFill>
            </a:rPr>
            <a:t> </a:t>
          </a:r>
          <a:r>
            <a:rPr lang="pl-PL" sz="1200" b="0" dirty="0" err="1" smtClean="0">
              <a:solidFill>
                <a:srgbClr val="002060"/>
              </a:solidFill>
            </a:rPr>
            <a:t>accessed</a:t>
          </a:r>
          <a:r>
            <a:rPr lang="pl-PL" sz="1200" b="0" dirty="0" smtClean="0">
              <a:solidFill>
                <a:srgbClr val="002060"/>
              </a:solidFill>
            </a:rPr>
            <a:t/>
          </a:r>
          <a:br>
            <a:rPr lang="pl-PL" sz="1200" b="0" dirty="0" smtClean="0">
              <a:solidFill>
                <a:srgbClr val="002060"/>
              </a:solidFill>
            </a:rPr>
          </a:br>
          <a:r>
            <a:rPr lang="en-GB" sz="1200" b="0" dirty="0" smtClean="0">
              <a:solidFill>
                <a:srgbClr val="002060"/>
              </a:solidFill>
            </a:rPr>
            <a:t>in Eurostat</a:t>
          </a:r>
          <a:r>
            <a:rPr lang="pl-PL" sz="1200" b="0" dirty="0" smtClean="0">
              <a:solidFill>
                <a:srgbClr val="002060"/>
              </a:solidFill>
            </a:rPr>
            <a:t>'s</a:t>
          </a:r>
          <a:r>
            <a:rPr lang="en-GB" sz="1200" b="0" dirty="0" smtClean="0">
              <a:solidFill>
                <a:srgbClr val="002060"/>
              </a:solidFill>
            </a:rPr>
            <a:t> Safe Centre</a:t>
          </a:r>
          <a:r>
            <a:rPr lang="pl-PL" sz="1200" b="0" dirty="0" smtClean="0">
              <a:solidFill>
                <a:srgbClr val="002060"/>
              </a:solidFill>
            </a:rPr>
            <a:t>, </a:t>
          </a:r>
          <a:r>
            <a:rPr lang="pl-PL" sz="1200" b="0" dirty="0" err="1" smtClean="0">
              <a:solidFill>
                <a:srgbClr val="002060"/>
              </a:solidFill>
            </a:rPr>
            <a:t>outputs</a:t>
          </a:r>
          <a:r>
            <a:rPr lang="pl-PL" sz="1200" b="0" dirty="0" smtClean="0">
              <a:solidFill>
                <a:srgbClr val="002060"/>
              </a:solidFill>
            </a:rPr>
            <a:t> </a:t>
          </a:r>
          <a:r>
            <a:rPr lang="pl-PL" sz="1200" b="0" dirty="0" err="1" smtClean="0">
              <a:solidFill>
                <a:srgbClr val="002060"/>
              </a:solidFill>
            </a:rPr>
            <a:t>checked</a:t>
          </a:r>
          <a:r>
            <a:rPr lang="pl-PL" sz="1200" b="0" dirty="0" smtClean="0">
              <a:solidFill>
                <a:srgbClr val="002060"/>
              </a:solidFill>
            </a:rPr>
            <a:t> for </a:t>
          </a:r>
          <a:r>
            <a:rPr lang="pl-PL" sz="1200" b="0" dirty="0" err="1" smtClean="0">
              <a:solidFill>
                <a:srgbClr val="002060"/>
              </a:solidFill>
            </a:rPr>
            <a:t>confidentiality</a:t>
          </a:r>
          <a:r>
            <a:rPr lang="en-GB" sz="1200" b="0" dirty="0" smtClean="0">
              <a:solidFill>
                <a:srgbClr val="002060"/>
              </a:solidFill>
            </a:rPr>
            <a:t>)</a:t>
          </a:r>
          <a:endParaRPr lang="en-GB" sz="1200" b="0" dirty="0">
            <a:solidFill>
              <a:srgbClr val="002060"/>
            </a:solidFill>
          </a:endParaRPr>
        </a:p>
      </dgm:t>
    </dgm:pt>
    <dgm:pt modelId="{3785D1B0-C347-4FB9-AC51-BFB70A8F5716}" type="parTrans" cxnId="{55943722-BA63-4736-A0AB-E9F1B7BA50CC}">
      <dgm:prSet/>
      <dgm:spPr/>
      <dgm:t>
        <a:bodyPr/>
        <a:lstStyle/>
        <a:p>
          <a:endParaRPr lang="en-GB"/>
        </a:p>
      </dgm:t>
    </dgm:pt>
    <dgm:pt modelId="{EE1195BE-A025-4E00-BF59-EDBAAF281AF6}" type="sibTrans" cxnId="{55943722-BA63-4736-A0AB-E9F1B7BA50CC}">
      <dgm:prSet/>
      <dgm:spPr/>
      <dgm:t>
        <a:bodyPr/>
        <a:lstStyle/>
        <a:p>
          <a:endParaRPr lang="en-GB"/>
        </a:p>
      </dgm:t>
    </dgm:pt>
    <dgm:pt modelId="{B7A62E0D-4DDC-4E58-8034-C546DE46A0BC}">
      <dgm:prSet phldrT="[Text]" custT="1"/>
      <dgm:spPr/>
      <dgm:t>
        <a:bodyPr/>
        <a:lstStyle/>
        <a:p>
          <a:r>
            <a:rPr lang="pl-PL" sz="1400" b="1" dirty="0" smtClean="0">
              <a:solidFill>
                <a:srgbClr val="002060"/>
              </a:solidFill>
            </a:rPr>
            <a:t>for </a:t>
          </a:r>
          <a:r>
            <a:rPr lang="pl-PL" sz="1400" b="1" dirty="0" err="1" smtClean="0">
              <a:solidFill>
                <a:srgbClr val="002060"/>
              </a:solidFill>
            </a:rPr>
            <a:t>statistical</a:t>
          </a:r>
          <a:r>
            <a:rPr lang="pl-PL" sz="1400" b="1" dirty="0" smtClean="0">
              <a:solidFill>
                <a:srgbClr val="002060"/>
              </a:solidFill>
            </a:rPr>
            <a:t> </a:t>
          </a:r>
          <a:r>
            <a:rPr lang="pl-PL" sz="1400" b="1" dirty="0" err="1" smtClean="0">
              <a:solidFill>
                <a:srgbClr val="002060"/>
              </a:solidFill>
            </a:rPr>
            <a:t>purposes</a:t>
          </a:r>
          <a:endParaRPr lang="en-GB" sz="1400" b="1" dirty="0">
            <a:solidFill>
              <a:srgbClr val="002060"/>
            </a:solidFill>
          </a:endParaRPr>
        </a:p>
      </dgm:t>
    </dgm:pt>
    <dgm:pt modelId="{F5892A55-CB67-4F5C-BE21-CF0BC2037E78}" type="parTrans" cxnId="{4B2F3668-9922-4503-B378-19BD2CFA6EA2}">
      <dgm:prSet/>
      <dgm:spPr/>
      <dgm:t>
        <a:bodyPr/>
        <a:lstStyle/>
        <a:p>
          <a:endParaRPr lang="en-GB"/>
        </a:p>
      </dgm:t>
    </dgm:pt>
    <dgm:pt modelId="{9DFB4489-288E-4394-B0A1-0401FE864A9B}" type="sibTrans" cxnId="{4B2F3668-9922-4503-B378-19BD2CFA6EA2}">
      <dgm:prSet/>
      <dgm:spPr/>
      <dgm:t>
        <a:bodyPr/>
        <a:lstStyle/>
        <a:p>
          <a:endParaRPr lang="en-GB"/>
        </a:p>
      </dgm:t>
    </dgm:pt>
    <dgm:pt modelId="{35936FF4-0CD3-4D64-ADA5-7850FE276147}">
      <dgm:prSet phldrT="[Text]" custT="1"/>
      <dgm:spPr/>
      <dgm:t>
        <a:bodyPr/>
        <a:lstStyle/>
        <a:p>
          <a:r>
            <a:rPr lang="pl-PL" sz="1400" b="1" dirty="0" err="1" smtClean="0">
              <a:solidFill>
                <a:srgbClr val="002060"/>
              </a:solidFill>
            </a:rPr>
            <a:t>national</a:t>
          </a:r>
          <a:r>
            <a:rPr lang="pl-PL" sz="1400" b="1" dirty="0" smtClean="0">
              <a:solidFill>
                <a:srgbClr val="002060"/>
              </a:solidFill>
            </a:rPr>
            <a:t> </a:t>
          </a:r>
          <a:r>
            <a:rPr lang="en-GB" sz="1400" b="1" dirty="0" smtClean="0">
              <a:solidFill>
                <a:srgbClr val="002060"/>
              </a:solidFill>
            </a:rPr>
            <a:t/>
          </a:r>
          <a:br>
            <a:rPr lang="en-GB" sz="1400" b="1" dirty="0" smtClean="0">
              <a:solidFill>
                <a:srgbClr val="002060"/>
              </a:solidFill>
            </a:rPr>
          </a:br>
          <a:r>
            <a:rPr lang="pl-PL" sz="1400" b="1" dirty="0" err="1" smtClean="0">
              <a:solidFill>
                <a:srgbClr val="002060"/>
              </a:solidFill>
            </a:rPr>
            <a:t>statistical</a:t>
          </a:r>
          <a:r>
            <a:rPr lang="pl-PL" sz="1400" b="1" dirty="0" smtClean="0">
              <a:solidFill>
                <a:srgbClr val="002060"/>
              </a:solidFill>
            </a:rPr>
            <a:t>  </a:t>
          </a:r>
          <a:r>
            <a:rPr lang="pl-PL" sz="1400" b="1" dirty="0" err="1" smtClean="0">
              <a:solidFill>
                <a:srgbClr val="002060"/>
              </a:solidFill>
            </a:rPr>
            <a:t>production</a:t>
          </a:r>
          <a:endParaRPr lang="en-GB" sz="1400" b="1" dirty="0">
            <a:solidFill>
              <a:srgbClr val="002060"/>
            </a:solidFill>
          </a:endParaRPr>
        </a:p>
      </dgm:t>
    </dgm:pt>
    <dgm:pt modelId="{FE803783-A27D-4499-A0DF-1FDF10A16BFB}" type="parTrans" cxnId="{905CF652-54F3-458F-8061-692011520C12}">
      <dgm:prSet/>
      <dgm:spPr/>
      <dgm:t>
        <a:bodyPr/>
        <a:lstStyle/>
        <a:p>
          <a:endParaRPr lang="en-GB"/>
        </a:p>
      </dgm:t>
    </dgm:pt>
    <dgm:pt modelId="{14BDF786-48E7-4019-AC11-77CEF5D7D9C2}" type="sibTrans" cxnId="{905CF652-54F3-458F-8061-692011520C12}">
      <dgm:prSet/>
      <dgm:spPr/>
      <dgm:t>
        <a:bodyPr/>
        <a:lstStyle/>
        <a:p>
          <a:endParaRPr lang="en-GB"/>
        </a:p>
      </dgm:t>
    </dgm:pt>
    <dgm:pt modelId="{17CD54D1-27AB-46CA-A98C-F96937BEBB0E}">
      <dgm:prSet phldrT="[Text]" custT="1"/>
      <dgm:spPr/>
      <dgm:t>
        <a:bodyPr/>
        <a:lstStyle/>
        <a:p>
          <a:pPr algn="ctr"/>
          <a:r>
            <a:rPr lang="pl-PL" sz="1400" b="1" dirty="0" err="1" smtClean="0">
              <a:solidFill>
                <a:srgbClr val="002060"/>
              </a:solidFill>
            </a:rPr>
            <a:t>secure</a:t>
          </a:r>
          <a:r>
            <a:rPr lang="pl-PL" sz="1400" b="1" dirty="0" smtClean="0">
              <a:solidFill>
                <a:srgbClr val="002060"/>
              </a:solidFill>
            </a:rPr>
            <a:t> data  exchange</a:t>
          </a:r>
          <a:r>
            <a:rPr lang="en-GB" sz="1400" b="1" dirty="0" smtClean="0">
              <a:solidFill>
                <a:srgbClr val="002060"/>
              </a:solidFill>
            </a:rPr>
            <a:t/>
          </a:r>
          <a:br>
            <a:rPr lang="en-GB" sz="1400" b="1" dirty="0" smtClean="0">
              <a:solidFill>
                <a:srgbClr val="002060"/>
              </a:solidFill>
            </a:rPr>
          </a:br>
          <a:r>
            <a:rPr lang="pl-PL" sz="1400" b="1" dirty="0" smtClean="0">
              <a:solidFill>
                <a:srgbClr val="002060"/>
              </a:solidFill>
            </a:rPr>
            <a:t>(</a:t>
          </a:r>
          <a:r>
            <a:rPr lang="pl-PL" sz="1400" b="1" dirty="0" err="1" smtClean="0">
              <a:solidFill>
                <a:srgbClr val="002060"/>
              </a:solidFill>
            </a:rPr>
            <a:t>within</a:t>
          </a:r>
          <a:r>
            <a:rPr lang="pl-PL" sz="1400" b="1" dirty="0" smtClean="0">
              <a:solidFill>
                <a:srgbClr val="002060"/>
              </a:solidFill>
            </a:rPr>
            <a:t> ESS)</a:t>
          </a:r>
          <a:endParaRPr lang="en-GB" sz="1400" b="1" dirty="0">
            <a:solidFill>
              <a:srgbClr val="002060"/>
            </a:solidFill>
          </a:endParaRPr>
        </a:p>
      </dgm:t>
    </dgm:pt>
    <dgm:pt modelId="{BDD1E4EF-7699-423F-8C37-757FE7181EA8}" type="parTrans" cxnId="{C0DE376B-850C-4A24-B605-77143DEE9005}">
      <dgm:prSet/>
      <dgm:spPr/>
      <dgm:t>
        <a:bodyPr/>
        <a:lstStyle/>
        <a:p>
          <a:endParaRPr lang="en-GB"/>
        </a:p>
      </dgm:t>
    </dgm:pt>
    <dgm:pt modelId="{418E9AE1-1F4F-41D7-961D-51410C151583}" type="sibTrans" cxnId="{C0DE376B-850C-4A24-B605-77143DEE9005}">
      <dgm:prSet/>
      <dgm:spPr/>
      <dgm:t>
        <a:bodyPr/>
        <a:lstStyle/>
        <a:p>
          <a:endParaRPr lang="en-GB"/>
        </a:p>
      </dgm:t>
    </dgm:pt>
    <dgm:pt modelId="{C7752B3B-A764-4760-82D7-B525B12447D3}" type="pres">
      <dgm:prSet presAssocID="{8E47C108-6D3B-4712-B7DF-DE199E7DCA6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CE6C775-2841-44C6-A2B5-618B1D8840B5}" type="pres">
      <dgm:prSet presAssocID="{8E47C108-6D3B-4712-B7DF-DE199E7DCA6A}" presName="hierFlow" presStyleCnt="0"/>
      <dgm:spPr/>
    </dgm:pt>
    <dgm:pt modelId="{F5683951-735E-4589-BB8C-C741ABD5E0A9}" type="pres">
      <dgm:prSet presAssocID="{8E47C108-6D3B-4712-B7DF-DE199E7DCA6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E92FF99-211B-42B2-80C3-4C016A9437EE}" type="pres">
      <dgm:prSet presAssocID="{466B4BB1-21FE-47F1-8D58-94A050E5B56A}" presName="Name17" presStyleCnt="0"/>
      <dgm:spPr/>
    </dgm:pt>
    <dgm:pt modelId="{B9AE9317-F39C-4B38-B475-3282534C964F}" type="pres">
      <dgm:prSet presAssocID="{466B4BB1-21FE-47F1-8D58-94A050E5B56A}" presName="level1Shape" presStyleLbl="node0" presStyleIdx="0" presStyleCnt="1" custScaleX="183512" custScaleY="206915" custLinFactNeighborX="-102" custLinFactNeighborY="-5894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A39B59A-67C5-484B-AACB-B48E8EC24A99}" type="pres">
      <dgm:prSet presAssocID="{466B4BB1-21FE-47F1-8D58-94A050E5B56A}" presName="hierChild2" presStyleCnt="0"/>
      <dgm:spPr/>
    </dgm:pt>
    <dgm:pt modelId="{E43FBC0F-8AC6-4795-8576-EEB2A7155668}" type="pres">
      <dgm:prSet presAssocID="{11A82148-349E-4AE4-BA59-B40C9AB937BA}" presName="Name25" presStyleLbl="parChTrans1D2" presStyleIdx="0" presStyleCnt="2"/>
      <dgm:spPr/>
      <dgm:t>
        <a:bodyPr/>
        <a:lstStyle/>
        <a:p>
          <a:endParaRPr lang="en-GB"/>
        </a:p>
      </dgm:t>
    </dgm:pt>
    <dgm:pt modelId="{7EA996CB-DF2A-4F02-84DB-271F57E85C29}" type="pres">
      <dgm:prSet presAssocID="{11A82148-349E-4AE4-BA59-B40C9AB937BA}" presName="connTx" presStyleLbl="parChTrans1D2" presStyleIdx="0" presStyleCnt="2"/>
      <dgm:spPr/>
      <dgm:t>
        <a:bodyPr/>
        <a:lstStyle/>
        <a:p>
          <a:endParaRPr lang="en-GB"/>
        </a:p>
      </dgm:t>
    </dgm:pt>
    <dgm:pt modelId="{03C986C3-BB5B-406B-B150-B0E1E1D9B741}" type="pres">
      <dgm:prSet presAssocID="{331122CF-F8AB-446A-97B9-62D66018A1F3}" presName="Name30" presStyleCnt="0"/>
      <dgm:spPr/>
    </dgm:pt>
    <dgm:pt modelId="{27C36CF1-9ABE-4620-960B-631FD0B6F6D7}" type="pres">
      <dgm:prSet presAssocID="{331122CF-F8AB-446A-97B9-62D66018A1F3}" presName="level2Shape" presStyleLbl="node2" presStyleIdx="0" presStyleCnt="2" custScaleX="189528" custScaleY="207092" custLinFactY="-52002" custLinFactNeighborX="-3704" custLinFactNeighborY="-100000"/>
      <dgm:spPr/>
      <dgm:t>
        <a:bodyPr/>
        <a:lstStyle/>
        <a:p>
          <a:endParaRPr lang="en-GB"/>
        </a:p>
      </dgm:t>
    </dgm:pt>
    <dgm:pt modelId="{CF86B6C6-4B80-4EEB-81AA-25FC0DC2D937}" type="pres">
      <dgm:prSet presAssocID="{331122CF-F8AB-446A-97B9-62D66018A1F3}" presName="hierChild3" presStyleCnt="0"/>
      <dgm:spPr/>
    </dgm:pt>
    <dgm:pt modelId="{0272983A-6BF3-4EF5-8085-725DCAD805D7}" type="pres">
      <dgm:prSet presAssocID="{F5892A55-CB67-4F5C-BE21-CF0BC2037E78}" presName="Name25" presStyleLbl="parChTrans1D3" presStyleIdx="0" presStyleCnt="2"/>
      <dgm:spPr/>
      <dgm:t>
        <a:bodyPr/>
        <a:lstStyle/>
        <a:p>
          <a:endParaRPr lang="en-GB"/>
        </a:p>
      </dgm:t>
    </dgm:pt>
    <dgm:pt modelId="{7630585F-5B8C-4166-8FBE-3CEA150B8AE3}" type="pres">
      <dgm:prSet presAssocID="{F5892A55-CB67-4F5C-BE21-CF0BC2037E78}" presName="connTx" presStyleLbl="parChTrans1D3" presStyleIdx="0" presStyleCnt="2"/>
      <dgm:spPr/>
      <dgm:t>
        <a:bodyPr/>
        <a:lstStyle/>
        <a:p>
          <a:endParaRPr lang="en-GB"/>
        </a:p>
      </dgm:t>
    </dgm:pt>
    <dgm:pt modelId="{B826FA63-0A6A-496C-8587-880D85F732D2}" type="pres">
      <dgm:prSet presAssocID="{B7A62E0D-4DDC-4E58-8034-C546DE46A0BC}" presName="Name30" presStyleCnt="0"/>
      <dgm:spPr/>
    </dgm:pt>
    <dgm:pt modelId="{836E3929-B000-49F1-9C68-A205EED2A2BE}" type="pres">
      <dgm:prSet presAssocID="{B7A62E0D-4DDC-4E58-8034-C546DE46A0BC}" presName="level2Shape" presStyleLbl="node3" presStyleIdx="0" presStyleCnt="2" custScaleX="201861" custScaleY="230337" custLinFactNeighborX="5003" custLinFactNeighborY="-26895"/>
      <dgm:spPr/>
      <dgm:t>
        <a:bodyPr/>
        <a:lstStyle/>
        <a:p>
          <a:endParaRPr lang="en-GB"/>
        </a:p>
      </dgm:t>
    </dgm:pt>
    <dgm:pt modelId="{1AD90DCD-BD80-43E4-AB94-738D32685E5F}" type="pres">
      <dgm:prSet presAssocID="{B7A62E0D-4DDC-4E58-8034-C546DE46A0BC}" presName="hierChild3" presStyleCnt="0"/>
      <dgm:spPr/>
    </dgm:pt>
    <dgm:pt modelId="{99E89F1E-BC47-452C-9C4B-E130ACB49238}" type="pres">
      <dgm:prSet presAssocID="{FE803783-A27D-4499-A0DF-1FDF10A16BFB}" presName="Name25" presStyleLbl="parChTrans1D4" presStyleIdx="0" presStyleCnt="4"/>
      <dgm:spPr/>
      <dgm:t>
        <a:bodyPr/>
        <a:lstStyle/>
        <a:p>
          <a:endParaRPr lang="en-GB"/>
        </a:p>
      </dgm:t>
    </dgm:pt>
    <dgm:pt modelId="{96822897-A4F3-46B0-9F05-78AF53374F9B}" type="pres">
      <dgm:prSet presAssocID="{FE803783-A27D-4499-A0DF-1FDF10A16BFB}" presName="connTx" presStyleLbl="parChTrans1D4" presStyleIdx="0" presStyleCnt="4"/>
      <dgm:spPr/>
      <dgm:t>
        <a:bodyPr/>
        <a:lstStyle/>
        <a:p>
          <a:endParaRPr lang="en-GB"/>
        </a:p>
      </dgm:t>
    </dgm:pt>
    <dgm:pt modelId="{AD23E211-03A4-415F-A881-99DBADD702F4}" type="pres">
      <dgm:prSet presAssocID="{35936FF4-0CD3-4D64-ADA5-7850FE276147}" presName="Name30" presStyleCnt="0"/>
      <dgm:spPr/>
    </dgm:pt>
    <dgm:pt modelId="{D71D2EC5-C47D-48F3-8CCD-F82892E04987}" type="pres">
      <dgm:prSet presAssocID="{35936FF4-0CD3-4D64-ADA5-7850FE276147}" presName="level2Shape" presStyleLbl="node4" presStyleIdx="0" presStyleCnt="4" custScaleX="245932" custScaleY="183991" custLinFactNeighborX="25" custLinFactNeighborY="-42973"/>
      <dgm:spPr/>
      <dgm:t>
        <a:bodyPr/>
        <a:lstStyle/>
        <a:p>
          <a:endParaRPr lang="en-GB"/>
        </a:p>
      </dgm:t>
    </dgm:pt>
    <dgm:pt modelId="{42374D0F-901D-4E6B-95E9-74D9EE706964}" type="pres">
      <dgm:prSet presAssocID="{35936FF4-0CD3-4D64-ADA5-7850FE276147}" presName="hierChild3" presStyleCnt="0"/>
      <dgm:spPr/>
    </dgm:pt>
    <dgm:pt modelId="{0ECE9690-CD77-4B7A-B499-9FD12834749E}" type="pres">
      <dgm:prSet presAssocID="{BDD1E4EF-7699-423F-8C37-757FE7181EA8}" presName="Name25" presStyleLbl="parChTrans1D4" presStyleIdx="1" presStyleCnt="4"/>
      <dgm:spPr/>
      <dgm:t>
        <a:bodyPr/>
        <a:lstStyle/>
        <a:p>
          <a:endParaRPr lang="en-GB"/>
        </a:p>
      </dgm:t>
    </dgm:pt>
    <dgm:pt modelId="{AAFFFBB2-9DE9-4564-8444-AF8E208678EF}" type="pres">
      <dgm:prSet presAssocID="{BDD1E4EF-7699-423F-8C37-757FE7181EA8}" presName="connTx" presStyleLbl="parChTrans1D4" presStyleIdx="1" presStyleCnt="4"/>
      <dgm:spPr/>
      <dgm:t>
        <a:bodyPr/>
        <a:lstStyle/>
        <a:p>
          <a:endParaRPr lang="en-GB"/>
        </a:p>
      </dgm:t>
    </dgm:pt>
    <dgm:pt modelId="{BA750E98-81A3-4381-80F1-3BE18F2CD11E}" type="pres">
      <dgm:prSet presAssocID="{17CD54D1-27AB-46CA-A98C-F96937BEBB0E}" presName="Name30" presStyleCnt="0"/>
      <dgm:spPr/>
    </dgm:pt>
    <dgm:pt modelId="{7D072F70-47CF-4F18-AEB0-6EF33CE0A8EC}" type="pres">
      <dgm:prSet presAssocID="{17CD54D1-27AB-46CA-A98C-F96937BEBB0E}" presName="level2Shape" presStyleLbl="node4" presStyleIdx="1" presStyleCnt="4" custScaleX="248885" custScaleY="196780" custLinFactNeighborX="25" custLinFactNeighborY="-54013"/>
      <dgm:spPr/>
      <dgm:t>
        <a:bodyPr/>
        <a:lstStyle/>
        <a:p>
          <a:endParaRPr lang="en-GB"/>
        </a:p>
      </dgm:t>
    </dgm:pt>
    <dgm:pt modelId="{C1AF39BB-8E13-4EA7-9679-24BFBD07A5B5}" type="pres">
      <dgm:prSet presAssocID="{17CD54D1-27AB-46CA-A98C-F96937BEBB0E}" presName="hierChild3" presStyleCnt="0"/>
      <dgm:spPr/>
    </dgm:pt>
    <dgm:pt modelId="{496041A9-8C8F-4F3C-96F1-592CEB69B5CE}" type="pres">
      <dgm:prSet presAssocID="{CB54B670-2BFC-4F0F-8721-D1980D4B48BD}" presName="Name25" presStyleLbl="parChTrans1D3" presStyleIdx="1" presStyleCnt="2"/>
      <dgm:spPr/>
      <dgm:t>
        <a:bodyPr/>
        <a:lstStyle/>
        <a:p>
          <a:endParaRPr lang="en-GB"/>
        </a:p>
      </dgm:t>
    </dgm:pt>
    <dgm:pt modelId="{D6EA6657-16E7-4633-A773-9C246F634CAF}" type="pres">
      <dgm:prSet presAssocID="{CB54B670-2BFC-4F0F-8721-D1980D4B48BD}" presName="connTx" presStyleLbl="parChTrans1D3" presStyleIdx="1" presStyleCnt="2"/>
      <dgm:spPr/>
      <dgm:t>
        <a:bodyPr/>
        <a:lstStyle/>
        <a:p>
          <a:endParaRPr lang="en-GB"/>
        </a:p>
      </dgm:t>
    </dgm:pt>
    <dgm:pt modelId="{A399A045-7139-4632-9E68-EC2B3C3A01AA}" type="pres">
      <dgm:prSet presAssocID="{872981A7-47C7-453A-B123-20B68CC13176}" presName="Name30" presStyleCnt="0"/>
      <dgm:spPr/>
    </dgm:pt>
    <dgm:pt modelId="{18DC90D8-F109-4F2C-B80C-0AB616007937}" type="pres">
      <dgm:prSet presAssocID="{872981A7-47C7-453A-B123-20B68CC13176}" presName="level2Shape" presStyleLbl="node3" presStyleIdx="1" presStyleCnt="2" custScaleX="197411" custScaleY="195004" custLinFactY="-100000" custLinFactNeighborX="5003" custLinFactNeighborY="-170871"/>
      <dgm:spPr/>
      <dgm:t>
        <a:bodyPr/>
        <a:lstStyle/>
        <a:p>
          <a:endParaRPr lang="en-GB"/>
        </a:p>
      </dgm:t>
    </dgm:pt>
    <dgm:pt modelId="{FDA0A5EF-388E-45EC-8CAA-60E21571F4DB}" type="pres">
      <dgm:prSet presAssocID="{872981A7-47C7-453A-B123-20B68CC13176}" presName="hierChild3" presStyleCnt="0"/>
      <dgm:spPr/>
    </dgm:pt>
    <dgm:pt modelId="{36AE26B5-E3BA-474E-ABBE-D219B8F8851F}" type="pres">
      <dgm:prSet presAssocID="{8798C415-7816-4387-96C5-A44B9BD55DCC}" presName="Name25" presStyleLbl="parChTrans1D4" presStyleIdx="2" presStyleCnt="4"/>
      <dgm:spPr/>
      <dgm:t>
        <a:bodyPr/>
        <a:lstStyle/>
        <a:p>
          <a:endParaRPr lang="en-GB"/>
        </a:p>
      </dgm:t>
    </dgm:pt>
    <dgm:pt modelId="{F54EAD80-1358-4A19-80EB-C88B055C90FE}" type="pres">
      <dgm:prSet presAssocID="{8798C415-7816-4387-96C5-A44B9BD55DCC}" presName="connTx" presStyleLbl="parChTrans1D4" presStyleIdx="2" presStyleCnt="4"/>
      <dgm:spPr/>
      <dgm:t>
        <a:bodyPr/>
        <a:lstStyle/>
        <a:p>
          <a:endParaRPr lang="en-GB"/>
        </a:p>
      </dgm:t>
    </dgm:pt>
    <dgm:pt modelId="{C9543013-71F6-4788-83AF-737B93AB77C6}" type="pres">
      <dgm:prSet presAssocID="{78ABF378-2900-4FCC-A36C-7E76137C3289}" presName="Name30" presStyleCnt="0"/>
      <dgm:spPr/>
    </dgm:pt>
    <dgm:pt modelId="{A553916A-BBFD-4DE1-AC33-18325DF552BC}" type="pres">
      <dgm:prSet presAssocID="{78ABF378-2900-4FCC-A36C-7E76137C3289}" presName="level2Shape" presStyleLbl="node4" presStyleIdx="2" presStyleCnt="4" custScaleX="247356" custScaleY="296650" custLinFactNeighborX="10703" custLinFactNeighborY="16531"/>
      <dgm:spPr/>
      <dgm:t>
        <a:bodyPr/>
        <a:lstStyle/>
        <a:p>
          <a:endParaRPr lang="en-GB"/>
        </a:p>
      </dgm:t>
    </dgm:pt>
    <dgm:pt modelId="{B335DC9D-A655-4FD5-9E35-13BEF958928D}" type="pres">
      <dgm:prSet presAssocID="{78ABF378-2900-4FCC-A36C-7E76137C3289}" presName="hierChild3" presStyleCnt="0"/>
      <dgm:spPr/>
    </dgm:pt>
    <dgm:pt modelId="{9C138CE4-2EDC-40EE-B90A-0532C3879604}" type="pres">
      <dgm:prSet presAssocID="{3785D1B0-C347-4FB9-AC51-BFB70A8F5716}" presName="Name25" presStyleLbl="parChTrans1D4" presStyleIdx="3" presStyleCnt="4"/>
      <dgm:spPr/>
      <dgm:t>
        <a:bodyPr/>
        <a:lstStyle/>
        <a:p>
          <a:endParaRPr lang="en-GB"/>
        </a:p>
      </dgm:t>
    </dgm:pt>
    <dgm:pt modelId="{4B3B35A2-E9FB-4941-B625-220849206517}" type="pres">
      <dgm:prSet presAssocID="{3785D1B0-C347-4FB9-AC51-BFB70A8F5716}" presName="connTx" presStyleLbl="parChTrans1D4" presStyleIdx="3" presStyleCnt="4"/>
      <dgm:spPr/>
      <dgm:t>
        <a:bodyPr/>
        <a:lstStyle/>
        <a:p>
          <a:endParaRPr lang="en-GB"/>
        </a:p>
      </dgm:t>
    </dgm:pt>
    <dgm:pt modelId="{9DA7565C-BFC6-4173-B0CB-0D6259B958E3}" type="pres">
      <dgm:prSet presAssocID="{01B41585-4F43-4586-87AE-7E253C339EB0}" presName="Name30" presStyleCnt="0"/>
      <dgm:spPr/>
    </dgm:pt>
    <dgm:pt modelId="{03CA43CB-F75F-465A-A7AA-B392E8FCBED6}" type="pres">
      <dgm:prSet presAssocID="{01B41585-4F43-4586-87AE-7E253C339EB0}" presName="level2Shape" presStyleLbl="node4" presStyleIdx="3" presStyleCnt="4" custScaleX="247078" custScaleY="319335" custLinFactNeighborX="13873" custLinFactNeighborY="23998"/>
      <dgm:spPr/>
      <dgm:t>
        <a:bodyPr/>
        <a:lstStyle/>
        <a:p>
          <a:endParaRPr lang="en-GB"/>
        </a:p>
      </dgm:t>
    </dgm:pt>
    <dgm:pt modelId="{24B00C55-5667-4F73-A83A-54B0D3713005}" type="pres">
      <dgm:prSet presAssocID="{01B41585-4F43-4586-87AE-7E253C339EB0}" presName="hierChild3" presStyleCnt="0"/>
      <dgm:spPr/>
    </dgm:pt>
    <dgm:pt modelId="{32835EF4-2B39-4ECB-98A2-A1A5B8636FA9}" type="pres">
      <dgm:prSet presAssocID="{B9CC5552-7A19-4A2D-B3DA-1F50859C6C56}" presName="Name25" presStyleLbl="parChTrans1D2" presStyleIdx="1" presStyleCnt="2"/>
      <dgm:spPr/>
      <dgm:t>
        <a:bodyPr/>
        <a:lstStyle/>
        <a:p>
          <a:endParaRPr lang="en-GB"/>
        </a:p>
      </dgm:t>
    </dgm:pt>
    <dgm:pt modelId="{F0F44D58-2770-41C0-B17E-6EE066E0A05C}" type="pres">
      <dgm:prSet presAssocID="{B9CC5552-7A19-4A2D-B3DA-1F50859C6C56}" presName="connTx" presStyleLbl="parChTrans1D2" presStyleIdx="1" presStyleCnt="2"/>
      <dgm:spPr/>
      <dgm:t>
        <a:bodyPr/>
        <a:lstStyle/>
        <a:p>
          <a:endParaRPr lang="en-GB"/>
        </a:p>
      </dgm:t>
    </dgm:pt>
    <dgm:pt modelId="{AFC6A47E-BB30-45D7-97C3-4816D6B1E7F2}" type="pres">
      <dgm:prSet presAssocID="{4FB318EB-F324-4DC7-8815-C4A42FA0CEC3}" presName="Name30" presStyleCnt="0"/>
      <dgm:spPr/>
    </dgm:pt>
    <dgm:pt modelId="{D01B520E-14C1-4ECF-B6B2-E8DF8045D951}" type="pres">
      <dgm:prSet presAssocID="{4FB318EB-F324-4DC7-8815-C4A42FA0CEC3}" presName="level2Shape" presStyleLbl="node2" presStyleIdx="1" presStyleCnt="2" custScaleX="191514" custScaleY="385125" custLinFactY="36629" custLinFactNeighborX="1207" custLinFactNeighborY="100000"/>
      <dgm:spPr/>
      <dgm:t>
        <a:bodyPr/>
        <a:lstStyle/>
        <a:p>
          <a:endParaRPr lang="en-GB"/>
        </a:p>
      </dgm:t>
    </dgm:pt>
    <dgm:pt modelId="{FDF93EB3-CC3C-4068-AC11-17BF1F97DAC8}" type="pres">
      <dgm:prSet presAssocID="{4FB318EB-F324-4DC7-8815-C4A42FA0CEC3}" presName="hierChild3" presStyleCnt="0"/>
      <dgm:spPr/>
    </dgm:pt>
    <dgm:pt modelId="{E6FB8FD0-9FAC-431F-91B9-9A856138ED64}" type="pres">
      <dgm:prSet presAssocID="{8E47C108-6D3B-4712-B7DF-DE199E7DCA6A}" presName="bgShapesFlow" presStyleCnt="0"/>
      <dgm:spPr/>
    </dgm:pt>
  </dgm:ptLst>
  <dgm:cxnLst>
    <dgm:cxn modelId="{FE021526-89D7-4CF9-BAC6-8176DDD42F2E}" type="presOf" srcId="{3785D1B0-C347-4FB9-AC51-BFB70A8F5716}" destId="{9C138CE4-2EDC-40EE-B90A-0532C3879604}" srcOrd="0" destOrd="0" presId="urn:microsoft.com/office/officeart/2005/8/layout/hierarchy5"/>
    <dgm:cxn modelId="{07F306BA-2F19-402A-9490-F1C068BC805D}" type="presOf" srcId="{35936FF4-0CD3-4D64-ADA5-7850FE276147}" destId="{D71D2EC5-C47D-48F3-8CCD-F82892E04987}" srcOrd="0" destOrd="0" presId="urn:microsoft.com/office/officeart/2005/8/layout/hierarchy5"/>
    <dgm:cxn modelId="{331E38A8-CD67-456B-8132-F7A48E3B6CEF}" type="presOf" srcId="{01B41585-4F43-4586-87AE-7E253C339EB0}" destId="{03CA43CB-F75F-465A-A7AA-B392E8FCBED6}" srcOrd="0" destOrd="0" presId="urn:microsoft.com/office/officeart/2005/8/layout/hierarchy5"/>
    <dgm:cxn modelId="{50998B22-1739-4026-82FE-8D6E90D99954}" srcId="{466B4BB1-21FE-47F1-8D58-94A050E5B56A}" destId="{331122CF-F8AB-446A-97B9-62D66018A1F3}" srcOrd="0" destOrd="0" parTransId="{11A82148-349E-4AE4-BA59-B40C9AB937BA}" sibTransId="{C1B5A741-9CBC-487A-BB79-C99D3A37D5FE}"/>
    <dgm:cxn modelId="{4B792DC9-3DE7-4C13-8AC3-60D7FB41C384}" type="presOf" srcId="{872981A7-47C7-453A-B123-20B68CC13176}" destId="{18DC90D8-F109-4F2C-B80C-0AB616007937}" srcOrd="0" destOrd="0" presId="urn:microsoft.com/office/officeart/2005/8/layout/hierarchy5"/>
    <dgm:cxn modelId="{905CF652-54F3-458F-8061-692011520C12}" srcId="{B7A62E0D-4DDC-4E58-8034-C546DE46A0BC}" destId="{35936FF4-0CD3-4D64-ADA5-7850FE276147}" srcOrd="0" destOrd="0" parTransId="{FE803783-A27D-4499-A0DF-1FDF10A16BFB}" sibTransId="{14BDF786-48E7-4019-AC11-77CEF5D7D9C2}"/>
    <dgm:cxn modelId="{035876D8-3507-4D27-A6A7-A05ACB17C1D5}" type="presOf" srcId="{B9CC5552-7A19-4A2D-B3DA-1F50859C6C56}" destId="{F0F44D58-2770-41C0-B17E-6EE066E0A05C}" srcOrd="1" destOrd="0" presId="urn:microsoft.com/office/officeart/2005/8/layout/hierarchy5"/>
    <dgm:cxn modelId="{4F77D95D-745B-4CEC-BF8F-C764D4CA1DBB}" type="presOf" srcId="{CB54B670-2BFC-4F0F-8721-D1980D4B48BD}" destId="{D6EA6657-16E7-4633-A773-9C246F634CAF}" srcOrd="1" destOrd="0" presId="urn:microsoft.com/office/officeart/2005/8/layout/hierarchy5"/>
    <dgm:cxn modelId="{C0DE376B-850C-4A24-B605-77143DEE9005}" srcId="{B7A62E0D-4DDC-4E58-8034-C546DE46A0BC}" destId="{17CD54D1-27AB-46CA-A98C-F96937BEBB0E}" srcOrd="1" destOrd="0" parTransId="{BDD1E4EF-7699-423F-8C37-757FE7181EA8}" sibTransId="{418E9AE1-1F4F-41D7-961D-51410C151583}"/>
    <dgm:cxn modelId="{6F35CF56-EF2D-427E-8E7F-0F3FBF6A13A3}" type="presOf" srcId="{8E47C108-6D3B-4712-B7DF-DE199E7DCA6A}" destId="{C7752B3B-A764-4760-82D7-B525B12447D3}" srcOrd="0" destOrd="0" presId="urn:microsoft.com/office/officeart/2005/8/layout/hierarchy5"/>
    <dgm:cxn modelId="{1F5B18DD-3955-4B75-88FD-818F653C8F36}" type="presOf" srcId="{F5892A55-CB67-4F5C-BE21-CF0BC2037E78}" destId="{7630585F-5B8C-4166-8FBE-3CEA150B8AE3}" srcOrd="1" destOrd="0" presId="urn:microsoft.com/office/officeart/2005/8/layout/hierarchy5"/>
    <dgm:cxn modelId="{7E9EC67D-81D5-4F3B-B8C1-F2C16AE9FC64}" type="presOf" srcId="{BDD1E4EF-7699-423F-8C37-757FE7181EA8}" destId="{0ECE9690-CD77-4B7A-B499-9FD12834749E}" srcOrd="0" destOrd="0" presId="urn:microsoft.com/office/officeart/2005/8/layout/hierarchy5"/>
    <dgm:cxn modelId="{7A3047E5-BEEB-4044-B6CB-8D074E2D8AEF}" type="presOf" srcId="{17CD54D1-27AB-46CA-A98C-F96937BEBB0E}" destId="{7D072F70-47CF-4F18-AEB0-6EF33CE0A8EC}" srcOrd="0" destOrd="0" presId="urn:microsoft.com/office/officeart/2005/8/layout/hierarchy5"/>
    <dgm:cxn modelId="{83B2820C-D4F4-49DE-87B4-F2168AE8628F}" type="presOf" srcId="{BDD1E4EF-7699-423F-8C37-757FE7181EA8}" destId="{AAFFFBB2-9DE9-4564-8444-AF8E208678EF}" srcOrd="1" destOrd="0" presId="urn:microsoft.com/office/officeart/2005/8/layout/hierarchy5"/>
    <dgm:cxn modelId="{41291398-1B93-4366-BB68-82A415BC012E}" type="presOf" srcId="{FE803783-A27D-4499-A0DF-1FDF10A16BFB}" destId="{96822897-A4F3-46B0-9F05-78AF53374F9B}" srcOrd="1" destOrd="0" presId="urn:microsoft.com/office/officeart/2005/8/layout/hierarchy5"/>
    <dgm:cxn modelId="{504795B5-7658-461B-9686-7CFC0F112433}" type="presOf" srcId="{B9CC5552-7A19-4A2D-B3DA-1F50859C6C56}" destId="{32835EF4-2B39-4ECB-98A2-A1A5B8636FA9}" srcOrd="0" destOrd="0" presId="urn:microsoft.com/office/officeart/2005/8/layout/hierarchy5"/>
    <dgm:cxn modelId="{EDAA72BF-E938-4026-8A75-A41FE16442EB}" type="presOf" srcId="{FE803783-A27D-4499-A0DF-1FDF10A16BFB}" destId="{99E89F1E-BC47-452C-9C4B-E130ACB49238}" srcOrd="0" destOrd="0" presId="urn:microsoft.com/office/officeart/2005/8/layout/hierarchy5"/>
    <dgm:cxn modelId="{CA24A448-5ABE-4822-A91E-BA9A92242C4D}" type="presOf" srcId="{F5892A55-CB67-4F5C-BE21-CF0BC2037E78}" destId="{0272983A-6BF3-4EF5-8085-725DCAD805D7}" srcOrd="0" destOrd="0" presId="urn:microsoft.com/office/officeart/2005/8/layout/hierarchy5"/>
    <dgm:cxn modelId="{311CED5D-10C0-4D48-BE12-C473DA542E3A}" type="presOf" srcId="{3785D1B0-C347-4FB9-AC51-BFB70A8F5716}" destId="{4B3B35A2-E9FB-4941-B625-220849206517}" srcOrd="1" destOrd="0" presId="urn:microsoft.com/office/officeart/2005/8/layout/hierarchy5"/>
    <dgm:cxn modelId="{C7C4A0BE-D094-45D3-86D7-212ADFD09E45}" type="presOf" srcId="{4FB318EB-F324-4DC7-8815-C4A42FA0CEC3}" destId="{D01B520E-14C1-4ECF-B6B2-E8DF8045D951}" srcOrd="0" destOrd="0" presId="urn:microsoft.com/office/officeart/2005/8/layout/hierarchy5"/>
    <dgm:cxn modelId="{0707CDCF-B2F1-4562-843D-8AC116E71623}" srcId="{872981A7-47C7-453A-B123-20B68CC13176}" destId="{78ABF378-2900-4FCC-A36C-7E76137C3289}" srcOrd="0" destOrd="0" parTransId="{8798C415-7816-4387-96C5-A44B9BD55DCC}" sibTransId="{E0053144-941B-409A-A49A-14986A2740A5}"/>
    <dgm:cxn modelId="{DE383028-EB50-4CF8-8FC3-9FE4CE88A503}" type="presOf" srcId="{466B4BB1-21FE-47F1-8D58-94A050E5B56A}" destId="{B9AE9317-F39C-4B38-B475-3282534C964F}" srcOrd="0" destOrd="0" presId="urn:microsoft.com/office/officeart/2005/8/layout/hierarchy5"/>
    <dgm:cxn modelId="{F5D6B4FC-0B38-4B41-AC61-A03B15B1F47A}" type="presOf" srcId="{11A82148-349E-4AE4-BA59-B40C9AB937BA}" destId="{E43FBC0F-8AC6-4795-8576-EEB2A7155668}" srcOrd="0" destOrd="0" presId="urn:microsoft.com/office/officeart/2005/8/layout/hierarchy5"/>
    <dgm:cxn modelId="{0BC99071-6AB3-4A4E-8E9A-FBB4B7B0051C}" type="presOf" srcId="{B7A62E0D-4DDC-4E58-8034-C546DE46A0BC}" destId="{836E3929-B000-49F1-9C68-A205EED2A2BE}" srcOrd="0" destOrd="0" presId="urn:microsoft.com/office/officeart/2005/8/layout/hierarchy5"/>
    <dgm:cxn modelId="{1F094755-C809-493A-BEF9-554D0ECC3991}" srcId="{466B4BB1-21FE-47F1-8D58-94A050E5B56A}" destId="{4FB318EB-F324-4DC7-8815-C4A42FA0CEC3}" srcOrd="1" destOrd="0" parTransId="{B9CC5552-7A19-4A2D-B3DA-1F50859C6C56}" sibTransId="{E0546215-9F33-41B9-826C-D6AAD056491B}"/>
    <dgm:cxn modelId="{55943722-BA63-4736-A0AB-E9F1B7BA50CC}" srcId="{872981A7-47C7-453A-B123-20B68CC13176}" destId="{01B41585-4F43-4586-87AE-7E253C339EB0}" srcOrd="1" destOrd="0" parTransId="{3785D1B0-C347-4FB9-AC51-BFB70A8F5716}" sibTransId="{EE1195BE-A025-4E00-BF59-EDBAAF281AF6}"/>
    <dgm:cxn modelId="{1625E636-08F3-4DE1-BFF6-7FBB71F4D002}" type="presOf" srcId="{331122CF-F8AB-446A-97B9-62D66018A1F3}" destId="{27C36CF1-9ABE-4620-960B-631FD0B6F6D7}" srcOrd="0" destOrd="0" presId="urn:microsoft.com/office/officeart/2005/8/layout/hierarchy5"/>
    <dgm:cxn modelId="{1543C449-3913-4163-B082-70368BD891B9}" type="presOf" srcId="{8798C415-7816-4387-96C5-A44B9BD55DCC}" destId="{36AE26B5-E3BA-474E-ABBE-D219B8F8851F}" srcOrd="0" destOrd="0" presId="urn:microsoft.com/office/officeart/2005/8/layout/hierarchy5"/>
    <dgm:cxn modelId="{27AE63FF-BDCF-41DD-8849-89ABC456A42F}" type="presOf" srcId="{11A82148-349E-4AE4-BA59-B40C9AB937BA}" destId="{7EA996CB-DF2A-4F02-84DB-271F57E85C29}" srcOrd="1" destOrd="0" presId="urn:microsoft.com/office/officeart/2005/8/layout/hierarchy5"/>
    <dgm:cxn modelId="{4B2F3668-9922-4503-B378-19BD2CFA6EA2}" srcId="{331122CF-F8AB-446A-97B9-62D66018A1F3}" destId="{B7A62E0D-4DDC-4E58-8034-C546DE46A0BC}" srcOrd="0" destOrd="0" parTransId="{F5892A55-CB67-4F5C-BE21-CF0BC2037E78}" sibTransId="{9DFB4489-288E-4394-B0A1-0401FE864A9B}"/>
    <dgm:cxn modelId="{17F490F5-BA9D-4136-81FE-41C77FB6B2E2}" type="presOf" srcId="{CB54B670-2BFC-4F0F-8721-D1980D4B48BD}" destId="{496041A9-8C8F-4F3C-96F1-592CEB69B5CE}" srcOrd="0" destOrd="0" presId="urn:microsoft.com/office/officeart/2005/8/layout/hierarchy5"/>
    <dgm:cxn modelId="{340F598C-1CDE-4B44-9222-C706853FFD61}" srcId="{331122CF-F8AB-446A-97B9-62D66018A1F3}" destId="{872981A7-47C7-453A-B123-20B68CC13176}" srcOrd="1" destOrd="0" parTransId="{CB54B670-2BFC-4F0F-8721-D1980D4B48BD}" sibTransId="{67EBBBE3-76D1-4F5C-95EB-2206C39B0F01}"/>
    <dgm:cxn modelId="{03625F56-C841-44BA-8E2C-26410608B6C6}" type="presOf" srcId="{8798C415-7816-4387-96C5-A44B9BD55DCC}" destId="{F54EAD80-1358-4A19-80EB-C88B055C90FE}" srcOrd="1" destOrd="0" presId="urn:microsoft.com/office/officeart/2005/8/layout/hierarchy5"/>
    <dgm:cxn modelId="{E4428EFF-9D99-40C8-A4F2-2DC00F6A3AEB}" srcId="{8E47C108-6D3B-4712-B7DF-DE199E7DCA6A}" destId="{466B4BB1-21FE-47F1-8D58-94A050E5B56A}" srcOrd="0" destOrd="0" parTransId="{F6F81200-6C6B-46FB-A651-694AB250FEF4}" sibTransId="{5052D500-050F-4BFB-ADF2-DD2961E64F5C}"/>
    <dgm:cxn modelId="{7A5B4820-E2BF-4D5A-99E7-0E15F9DECE31}" type="presOf" srcId="{78ABF378-2900-4FCC-A36C-7E76137C3289}" destId="{A553916A-BBFD-4DE1-AC33-18325DF552BC}" srcOrd="0" destOrd="0" presId="urn:microsoft.com/office/officeart/2005/8/layout/hierarchy5"/>
    <dgm:cxn modelId="{BD8C9266-D6CC-4BA5-ABDC-6B21329A9FD7}" type="presParOf" srcId="{C7752B3B-A764-4760-82D7-B525B12447D3}" destId="{FCE6C775-2841-44C6-A2B5-618B1D8840B5}" srcOrd="0" destOrd="0" presId="urn:microsoft.com/office/officeart/2005/8/layout/hierarchy5"/>
    <dgm:cxn modelId="{943F7319-B0A0-4CE9-A6C4-5363DC115D14}" type="presParOf" srcId="{FCE6C775-2841-44C6-A2B5-618B1D8840B5}" destId="{F5683951-735E-4589-BB8C-C741ABD5E0A9}" srcOrd="0" destOrd="0" presId="urn:microsoft.com/office/officeart/2005/8/layout/hierarchy5"/>
    <dgm:cxn modelId="{EFDC49A6-E39F-4DBA-957F-1B581C1FADD9}" type="presParOf" srcId="{F5683951-735E-4589-BB8C-C741ABD5E0A9}" destId="{EE92FF99-211B-42B2-80C3-4C016A9437EE}" srcOrd="0" destOrd="0" presId="urn:microsoft.com/office/officeart/2005/8/layout/hierarchy5"/>
    <dgm:cxn modelId="{168C0AC5-A659-4F51-9ED0-17AC4F572E86}" type="presParOf" srcId="{EE92FF99-211B-42B2-80C3-4C016A9437EE}" destId="{B9AE9317-F39C-4B38-B475-3282534C964F}" srcOrd="0" destOrd="0" presId="urn:microsoft.com/office/officeart/2005/8/layout/hierarchy5"/>
    <dgm:cxn modelId="{8F0B7CC3-671D-4A76-93EF-A086D59D987A}" type="presParOf" srcId="{EE92FF99-211B-42B2-80C3-4C016A9437EE}" destId="{3A39B59A-67C5-484B-AACB-B48E8EC24A99}" srcOrd="1" destOrd="0" presId="urn:microsoft.com/office/officeart/2005/8/layout/hierarchy5"/>
    <dgm:cxn modelId="{7D728B1E-BFE3-47B6-8993-83989FA1A84D}" type="presParOf" srcId="{3A39B59A-67C5-484B-AACB-B48E8EC24A99}" destId="{E43FBC0F-8AC6-4795-8576-EEB2A7155668}" srcOrd="0" destOrd="0" presId="urn:microsoft.com/office/officeart/2005/8/layout/hierarchy5"/>
    <dgm:cxn modelId="{189AF71B-B6C9-4966-97AA-71585AB5C36C}" type="presParOf" srcId="{E43FBC0F-8AC6-4795-8576-EEB2A7155668}" destId="{7EA996CB-DF2A-4F02-84DB-271F57E85C29}" srcOrd="0" destOrd="0" presId="urn:microsoft.com/office/officeart/2005/8/layout/hierarchy5"/>
    <dgm:cxn modelId="{63136815-2B89-466E-ABDF-4F71D8951FB2}" type="presParOf" srcId="{3A39B59A-67C5-484B-AACB-B48E8EC24A99}" destId="{03C986C3-BB5B-406B-B150-B0E1E1D9B741}" srcOrd="1" destOrd="0" presId="urn:microsoft.com/office/officeart/2005/8/layout/hierarchy5"/>
    <dgm:cxn modelId="{0218632A-9B93-4C2B-8B9C-55770728D7D1}" type="presParOf" srcId="{03C986C3-BB5B-406B-B150-B0E1E1D9B741}" destId="{27C36CF1-9ABE-4620-960B-631FD0B6F6D7}" srcOrd="0" destOrd="0" presId="urn:microsoft.com/office/officeart/2005/8/layout/hierarchy5"/>
    <dgm:cxn modelId="{3F5C429B-C4C1-4D21-99CB-04A235A2AC54}" type="presParOf" srcId="{03C986C3-BB5B-406B-B150-B0E1E1D9B741}" destId="{CF86B6C6-4B80-4EEB-81AA-25FC0DC2D937}" srcOrd="1" destOrd="0" presId="urn:microsoft.com/office/officeart/2005/8/layout/hierarchy5"/>
    <dgm:cxn modelId="{72AA6928-D3A3-408E-B75B-2D3BB9531275}" type="presParOf" srcId="{CF86B6C6-4B80-4EEB-81AA-25FC0DC2D937}" destId="{0272983A-6BF3-4EF5-8085-725DCAD805D7}" srcOrd="0" destOrd="0" presId="urn:microsoft.com/office/officeart/2005/8/layout/hierarchy5"/>
    <dgm:cxn modelId="{FC96FA2A-2AF6-4D2E-BE62-78E31A4E3832}" type="presParOf" srcId="{0272983A-6BF3-4EF5-8085-725DCAD805D7}" destId="{7630585F-5B8C-4166-8FBE-3CEA150B8AE3}" srcOrd="0" destOrd="0" presId="urn:microsoft.com/office/officeart/2005/8/layout/hierarchy5"/>
    <dgm:cxn modelId="{742FB2F0-5FF9-4A67-B339-B17221946202}" type="presParOf" srcId="{CF86B6C6-4B80-4EEB-81AA-25FC0DC2D937}" destId="{B826FA63-0A6A-496C-8587-880D85F732D2}" srcOrd="1" destOrd="0" presId="urn:microsoft.com/office/officeart/2005/8/layout/hierarchy5"/>
    <dgm:cxn modelId="{9D01EAFB-7E37-4C06-B43D-98F4CBFFF193}" type="presParOf" srcId="{B826FA63-0A6A-496C-8587-880D85F732D2}" destId="{836E3929-B000-49F1-9C68-A205EED2A2BE}" srcOrd="0" destOrd="0" presId="urn:microsoft.com/office/officeart/2005/8/layout/hierarchy5"/>
    <dgm:cxn modelId="{72F56495-7E05-4905-9692-8F186ACDA38D}" type="presParOf" srcId="{B826FA63-0A6A-496C-8587-880D85F732D2}" destId="{1AD90DCD-BD80-43E4-AB94-738D32685E5F}" srcOrd="1" destOrd="0" presId="urn:microsoft.com/office/officeart/2005/8/layout/hierarchy5"/>
    <dgm:cxn modelId="{FE90805E-0C43-4D12-90EB-CFBDCAC99285}" type="presParOf" srcId="{1AD90DCD-BD80-43E4-AB94-738D32685E5F}" destId="{99E89F1E-BC47-452C-9C4B-E130ACB49238}" srcOrd="0" destOrd="0" presId="urn:microsoft.com/office/officeart/2005/8/layout/hierarchy5"/>
    <dgm:cxn modelId="{BFDF7276-A384-4913-8D7D-4C41E215ECBD}" type="presParOf" srcId="{99E89F1E-BC47-452C-9C4B-E130ACB49238}" destId="{96822897-A4F3-46B0-9F05-78AF53374F9B}" srcOrd="0" destOrd="0" presId="urn:microsoft.com/office/officeart/2005/8/layout/hierarchy5"/>
    <dgm:cxn modelId="{0CE95B80-DAE8-48AE-A72F-B70152864D7B}" type="presParOf" srcId="{1AD90DCD-BD80-43E4-AB94-738D32685E5F}" destId="{AD23E211-03A4-415F-A881-99DBADD702F4}" srcOrd="1" destOrd="0" presId="urn:microsoft.com/office/officeart/2005/8/layout/hierarchy5"/>
    <dgm:cxn modelId="{44116881-70BF-4196-9A2A-2B4FF3CF96AF}" type="presParOf" srcId="{AD23E211-03A4-415F-A881-99DBADD702F4}" destId="{D71D2EC5-C47D-48F3-8CCD-F82892E04987}" srcOrd="0" destOrd="0" presId="urn:microsoft.com/office/officeart/2005/8/layout/hierarchy5"/>
    <dgm:cxn modelId="{BB45D31A-FC0A-4E33-B2B5-B7B2D0D81D98}" type="presParOf" srcId="{AD23E211-03A4-415F-A881-99DBADD702F4}" destId="{42374D0F-901D-4E6B-95E9-74D9EE706964}" srcOrd="1" destOrd="0" presId="urn:microsoft.com/office/officeart/2005/8/layout/hierarchy5"/>
    <dgm:cxn modelId="{CD069C29-B3E6-47D8-A194-7206A5DEB8DA}" type="presParOf" srcId="{1AD90DCD-BD80-43E4-AB94-738D32685E5F}" destId="{0ECE9690-CD77-4B7A-B499-9FD12834749E}" srcOrd="2" destOrd="0" presId="urn:microsoft.com/office/officeart/2005/8/layout/hierarchy5"/>
    <dgm:cxn modelId="{B7A2E221-A6D4-402C-86AB-F7B26A21B6F4}" type="presParOf" srcId="{0ECE9690-CD77-4B7A-B499-9FD12834749E}" destId="{AAFFFBB2-9DE9-4564-8444-AF8E208678EF}" srcOrd="0" destOrd="0" presId="urn:microsoft.com/office/officeart/2005/8/layout/hierarchy5"/>
    <dgm:cxn modelId="{5712FADF-FF88-4DB5-860D-2D159C470650}" type="presParOf" srcId="{1AD90DCD-BD80-43E4-AB94-738D32685E5F}" destId="{BA750E98-81A3-4381-80F1-3BE18F2CD11E}" srcOrd="3" destOrd="0" presId="urn:microsoft.com/office/officeart/2005/8/layout/hierarchy5"/>
    <dgm:cxn modelId="{091C3A4A-0A21-4DFE-BC79-B62D85BE3890}" type="presParOf" srcId="{BA750E98-81A3-4381-80F1-3BE18F2CD11E}" destId="{7D072F70-47CF-4F18-AEB0-6EF33CE0A8EC}" srcOrd="0" destOrd="0" presId="urn:microsoft.com/office/officeart/2005/8/layout/hierarchy5"/>
    <dgm:cxn modelId="{3B060C34-71E0-49AF-BFD6-3F0CEED42080}" type="presParOf" srcId="{BA750E98-81A3-4381-80F1-3BE18F2CD11E}" destId="{C1AF39BB-8E13-4EA7-9679-24BFBD07A5B5}" srcOrd="1" destOrd="0" presId="urn:microsoft.com/office/officeart/2005/8/layout/hierarchy5"/>
    <dgm:cxn modelId="{61405B47-C96D-4AC3-98BA-10922E90B39B}" type="presParOf" srcId="{CF86B6C6-4B80-4EEB-81AA-25FC0DC2D937}" destId="{496041A9-8C8F-4F3C-96F1-592CEB69B5CE}" srcOrd="2" destOrd="0" presId="urn:microsoft.com/office/officeart/2005/8/layout/hierarchy5"/>
    <dgm:cxn modelId="{A04BD7CF-C47A-4E00-A36B-9C7B16122E36}" type="presParOf" srcId="{496041A9-8C8F-4F3C-96F1-592CEB69B5CE}" destId="{D6EA6657-16E7-4633-A773-9C246F634CAF}" srcOrd="0" destOrd="0" presId="urn:microsoft.com/office/officeart/2005/8/layout/hierarchy5"/>
    <dgm:cxn modelId="{8AC4996B-8AEF-4630-B7DE-BF77A4BFF75D}" type="presParOf" srcId="{CF86B6C6-4B80-4EEB-81AA-25FC0DC2D937}" destId="{A399A045-7139-4632-9E68-EC2B3C3A01AA}" srcOrd="3" destOrd="0" presId="urn:microsoft.com/office/officeart/2005/8/layout/hierarchy5"/>
    <dgm:cxn modelId="{C81854AC-28C4-415E-9DDB-F3F2AA13E4D7}" type="presParOf" srcId="{A399A045-7139-4632-9E68-EC2B3C3A01AA}" destId="{18DC90D8-F109-4F2C-B80C-0AB616007937}" srcOrd="0" destOrd="0" presId="urn:microsoft.com/office/officeart/2005/8/layout/hierarchy5"/>
    <dgm:cxn modelId="{89A8561D-161C-430B-AF57-98F9A63E9313}" type="presParOf" srcId="{A399A045-7139-4632-9E68-EC2B3C3A01AA}" destId="{FDA0A5EF-388E-45EC-8CAA-60E21571F4DB}" srcOrd="1" destOrd="0" presId="urn:microsoft.com/office/officeart/2005/8/layout/hierarchy5"/>
    <dgm:cxn modelId="{7B7BD054-523B-47C4-B649-BB9B38E6FBE7}" type="presParOf" srcId="{FDA0A5EF-388E-45EC-8CAA-60E21571F4DB}" destId="{36AE26B5-E3BA-474E-ABBE-D219B8F8851F}" srcOrd="0" destOrd="0" presId="urn:microsoft.com/office/officeart/2005/8/layout/hierarchy5"/>
    <dgm:cxn modelId="{5DCB7B70-C27E-409E-97F6-43C5B47096E1}" type="presParOf" srcId="{36AE26B5-E3BA-474E-ABBE-D219B8F8851F}" destId="{F54EAD80-1358-4A19-80EB-C88B055C90FE}" srcOrd="0" destOrd="0" presId="urn:microsoft.com/office/officeart/2005/8/layout/hierarchy5"/>
    <dgm:cxn modelId="{69E0FDF0-DC97-44CC-BDDD-EDA19397852A}" type="presParOf" srcId="{FDA0A5EF-388E-45EC-8CAA-60E21571F4DB}" destId="{C9543013-71F6-4788-83AF-737B93AB77C6}" srcOrd="1" destOrd="0" presId="urn:microsoft.com/office/officeart/2005/8/layout/hierarchy5"/>
    <dgm:cxn modelId="{8F6575DC-B070-4F4F-A676-2FE163FD6F8A}" type="presParOf" srcId="{C9543013-71F6-4788-83AF-737B93AB77C6}" destId="{A553916A-BBFD-4DE1-AC33-18325DF552BC}" srcOrd="0" destOrd="0" presId="urn:microsoft.com/office/officeart/2005/8/layout/hierarchy5"/>
    <dgm:cxn modelId="{7D3F66BD-6840-4495-8E0E-A0F8DDD92921}" type="presParOf" srcId="{C9543013-71F6-4788-83AF-737B93AB77C6}" destId="{B335DC9D-A655-4FD5-9E35-13BEF958928D}" srcOrd="1" destOrd="0" presId="urn:microsoft.com/office/officeart/2005/8/layout/hierarchy5"/>
    <dgm:cxn modelId="{D423CABF-6DB3-4D58-BF73-C2DFB3BD8C58}" type="presParOf" srcId="{FDA0A5EF-388E-45EC-8CAA-60E21571F4DB}" destId="{9C138CE4-2EDC-40EE-B90A-0532C3879604}" srcOrd="2" destOrd="0" presId="urn:microsoft.com/office/officeart/2005/8/layout/hierarchy5"/>
    <dgm:cxn modelId="{BD35E088-11E6-47E2-A0CE-35536DAF1129}" type="presParOf" srcId="{9C138CE4-2EDC-40EE-B90A-0532C3879604}" destId="{4B3B35A2-E9FB-4941-B625-220849206517}" srcOrd="0" destOrd="0" presId="urn:microsoft.com/office/officeart/2005/8/layout/hierarchy5"/>
    <dgm:cxn modelId="{C7524E25-B8F7-4F70-B704-B79CD18000E6}" type="presParOf" srcId="{FDA0A5EF-388E-45EC-8CAA-60E21571F4DB}" destId="{9DA7565C-BFC6-4173-B0CB-0D6259B958E3}" srcOrd="3" destOrd="0" presId="urn:microsoft.com/office/officeart/2005/8/layout/hierarchy5"/>
    <dgm:cxn modelId="{5838B4AB-EBDD-4564-93D0-3728E446C60E}" type="presParOf" srcId="{9DA7565C-BFC6-4173-B0CB-0D6259B958E3}" destId="{03CA43CB-F75F-465A-A7AA-B392E8FCBED6}" srcOrd="0" destOrd="0" presId="urn:microsoft.com/office/officeart/2005/8/layout/hierarchy5"/>
    <dgm:cxn modelId="{917A40A1-1AA5-4EA8-B163-A1C30E777770}" type="presParOf" srcId="{9DA7565C-BFC6-4173-B0CB-0D6259B958E3}" destId="{24B00C55-5667-4F73-A83A-54B0D3713005}" srcOrd="1" destOrd="0" presId="urn:microsoft.com/office/officeart/2005/8/layout/hierarchy5"/>
    <dgm:cxn modelId="{3E972212-3352-4181-AD61-6C8580F855C8}" type="presParOf" srcId="{3A39B59A-67C5-484B-AACB-B48E8EC24A99}" destId="{32835EF4-2B39-4ECB-98A2-A1A5B8636FA9}" srcOrd="2" destOrd="0" presId="urn:microsoft.com/office/officeart/2005/8/layout/hierarchy5"/>
    <dgm:cxn modelId="{87E20DA9-3E2D-4A0F-9489-BF699C8D86C4}" type="presParOf" srcId="{32835EF4-2B39-4ECB-98A2-A1A5B8636FA9}" destId="{F0F44D58-2770-41C0-B17E-6EE066E0A05C}" srcOrd="0" destOrd="0" presId="urn:microsoft.com/office/officeart/2005/8/layout/hierarchy5"/>
    <dgm:cxn modelId="{93CE8D9A-94B2-416D-A959-34D9429B37B2}" type="presParOf" srcId="{3A39B59A-67C5-484B-AACB-B48E8EC24A99}" destId="{AFC6A47E-BB30-45D7-97C3-4816D6B1E7F2}" srcOrd="3" destOrd="0" presId="urn:microsoft.com/office/officeart/2005/8/layout/hierarchy5"/>
    <dgm:cxn modelId="{9A158F6B-5AC1-4EF0-9E6E-E14A20DF5DFE}" type="presParOf" srcId="{AFC6A47E-BB30-45D7-97C3-4816D6B1E7F2}" destId="{D01B520E-14C1-4ECF-B6B2-E8DF8045D951}" srcOrd="0" destOrd="0" presId="urn:microsoft.com/office/officeart/2005/8/layout/hierarchy5"/>
    <dgm:cxn modelId="{1FB55B08-F7AF-4789-86CB-ACCDFB601F2E}" type="presParOf" srcId="{AFC6A47E-BB30-45D7-97C3-4816D6B1E7F2}" destId="{FDF93EB3-CC3C-4068-AC11-17BF1F97DAC8}" srcOrd="1" destOrd="0" presId="urn:microsoft.com/office/officeart/2005/8/layout/hierarchy5"/>
    <dgm:cxn modelId="{2373ED4E-00A1-445E-9693-4FABF66EB96B}" type="presParOf" srcId="{C7752B3B-A764-4760-82D7-B525B12447D3}" destId="{E6FB8FD0-9FAC-431F-91B9-9A856138ED64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E9317-F39C-4B38-B475-3282534C964F}">
      <dsp:nvSpPr>
        <dsp:cNvPr id="0" name=""/>
        <dsp:cNvSpPr/>
      </dsp:nvSpPr>
      <dsp:spPr>
        <a:xfrm>
          <a:off x="4330" y="2116929"/>
          <a:ext cx="1412152" cy="796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rgbClr val="002060"/>
              </a:solidFill>
            </a:rPr>
            <a:t>Microdata </a:t>
          </a:r>
          <a:endParaRPr lang="en-GB" sz="1800" b="1" kern="1200" dirty="0">
            <a:solidFill>
              <a:srgbClr val="002060"/>
            </a:solidFill>
          </a:endParaRPr>
        </a:p>
      </dsp:txBody>
      <dsp:txXfrm>
        <a:off x="27648" y="2140247"/>
        <a:ext cx="1365516" cy="749485"/>
      </dsp:txXfrm>
    </dsp:sp>
    <dsp:sp modelId="{E43FBC0F-8AC6-4795-8576-EEB2A7155668}">
      <dsp:nvSpPr>
        <dsp:cNvPr id="0" name=""/>
        <dsp:cNvSpPr/>
      </dsp:nvSpPr>
      <dsp:spPr>
        <a:xfrm rot="17036818">
          <a:off x="975488" y="1943324"/>
          <a:ext cx="1162077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1162077" y="77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527475" y="1922028"/>
        <a:ext cx="58103" cy="58103"/>
      </dsp:txXfrm>
    </dsp:sp>
    <dsp:sp modelId="{27C36CF1-9ABE-4620-960B-631FD0B6F6D7}">
      <dsp:nvSpPr>
        <dsp:cNvPr id="0" name=""/>
        <dsp:cNvSpPr/>
      </dsp:nvSpPr>
      <dsp:spPr>
        <a:xfrm>
          <a:off x="1696571" y="988770"/>
          <a:ext cx="1458446" cy="796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002060"/>
              </a:solidFill>
            </a:rPr>
            <a:t>confidential data 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1719909" y="1012108"/>
        <a:ext cx="1411770" cy="750126"/>
      </dsp:txXfrm>
    </dsp:sp>
    <dsp:sp modelId="{0272983A-6BF3-4EF5-8085-725DCAD805D7}">
      <dsp:nvSpPr>
        <dsp:cNvPr id="0" name=""/>
        <dsp:cNvSpPr/>
      </dsp:nvSpPr>
      <dsp:spPr>
        <a:xfrm rot="18407585">
          <a:off x="3029522" y="1128843"/>
          <a:ext cx="625798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625798" y="77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326777" y="1120955"/>
        <a:ext cx="31289" cy="31289"/>
      </dsp:txXfrm>
    </dsp:sp>
    <dsp:sp modelId="{836E3929-B000-49F1-9C68-A205EED2A2BE}">
      <dsp:nvSpPr>
        <dsp:cNvPr id="0" name=""/>
        <dsp:cNvSpPr/>
      </dsp:nvSpPr>
      <dsp:spPr>
        <a:xfrm>
          <a:off x="3529826" y="442909"/>
          <a:ext cx="1553351" cy="8862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rgbClr val="002060"/>
              </a:solidFill>
            </a:rPr>
            <a:t>for </a:t>
          </a:r>
          <a:r>
            <a:rPr lang="pl-PL" sz="1400" b="1" kern="1200" dirty="0" err="1" smtClean="0">
              <a:solidFill>
                <a:srgbClr val="002060"/>
              </a:solidFill>
            </a:rPr>
            <a:t>statistical</a:t>
          </a:r>
          <a:r>
            <a:rPr lang="pl-PL" sz="1400" b="1" kern="1200" dirty="0" smtClean="0">
              <a:solidFill>
                <a:srgbClr val="002060"/>
              </a:solidFill>
            </a:rPr>
            <a:t> </a:t>
          </a:r>
          <a:r>
            <a:rPr lang="pl-PL" sz="1400" b="1" kern="1200" dirty="0" err="1" smtClean="0">
              <a:solidFill>
                <a:srgbClr val="002060"/>
              </a:solidFill>
            </a:rPr>
            <a:t>purposes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3555783" y="468866"/>
        <a:ext cx="1501437" cy="834325"/>
      </dsp:txXfrm>
    </dsp:sp>
    <dsp:sp modelId="{99E89F1E-BC47-452C-9C4B-E130ACB49238}">
      <dsp:nvSpPr>
        <dsp:cNvPr id="0" name=""/>
        <dsp:cNvSpPr/>
      </dsp:nvSpPr>
      <dsp:spPr>
        <a:xfrm rot="17992078">
          <a:off x="4947346" y="643632"/>
          <a:ext cx="541160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541160" y="77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4397" y="637859"/>
        <a:ext cx="27058" cy="27058"/>
      </dsp:txXfrm>
    </dsp:sp>
    <dsp:sp modelId="{D71D2EC5-C47D-48F3-8CCD-F82892E04987}">
      <dsp:nvSpPr>
        <dsp:cNvPr id="0" name=""/>
        <dsp:cNvSpPr/>
      </dsp:nvSpPr>
      <dsp:spPr>
        <a:xfrm>
          <a:off x="5352676" y="62788"/>
          <a:ext cx="1892484" cy="707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err="1" smtClean="0">
              <a:solidFill>
                <a:srgbClr val="002060"/>
              </a:solidFill>
            </a:rPr>
            <a:t>national</a:t>
          </a:r>
          <a:r>
            <a:rPr lang="pl-PL" sz="1400" b="1" kern="1200" dirty="0" smtClean="0">
              <a:solidFill>
                <a:srgbClr val="002060"/>
              </a:solidFill>
            </a:rPr>
            <a:t> </a:t>
          </a:r>
          <a:r>
            <a:rPr lang="en-GB" sz="1400" b="1" kern="1200" dirty="0" smtClean="0">
              <a:solidFill>
                <a:srgbClr val="002060"/>
              </a:solidFill>
            </a:rPr>
            <a:t/>
          </a:r>
          <a:br>
            <a:rPr lang="en-GB" sz="1400" b="1" kern="1200" dirty="0" smtClean="0">
              <a:solidFill>
                <a:srgbClr val="002060"/>
              </a:solidFill>
            </a:rPr>
          </a:br>
          <a:r>
            <a:rPr lang="pl-PL" sz="1400" b="1" kern="1200" dirty="0" err="1" smtClean="0">
              <a:solidFill>
                <a:srgbClr val="002060"/>
              </a:solidFill>
            </a:rPr>
            <a:t>statistical</a:t>
          </a:r>
          <a:r>
            <a:rPr lang="pl-PL" sz="1400" b="1" kern="1200" dirty="0" smtClean="0">
              <a:solidFill>
                <a:srgbClr val="002060"/>
              </a:solidFill>
            </a:rPr>
            <a:t>  </a:t>
          </a:r>
          <a:r>
            <a:rPr lang="pl-PL" sz="1400" b="1" kern="1200" dirty="0" err="1" smtClean="0">
              <a:solidFill>
                <a:srgbClr val="002060"/>
              </a:solidFill>
            </a:rPr>
            <a:t>production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5373410" y="83522"/>
        <a:ext cx="1851016" cy="666451"/>
      </dsp:txXfrm>
    </dsp:sp>
    <dsp:sp modelId="{0ECE9690-CD77-4B7A-B499-9FD12834749E}">
      <dsp:nvSpPr>
        <dsp:cNvPr id="0" name=""/>
        <dsp:cNvSpPr/>
      </dsp:nvSpPr>
      <dsp:spPr>
        <a:xfrm rot="2756321">
          <a:off x="5024161" y="1017511"/>
          <a:ext cx="387530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387530" y="77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8238" y="1015579"/>
        <a:ext cx="19376" cy="19376"/>
      </dsp:txXfrm>
    </dsp:sp>
    <dsp:sp modelId="{7D072F70-47CF-4F18-AEB0-6EF33CE0A8EC}">
      <dsp:nvSpPr>
        <dsp:cNvPr id="0" name=""/>
        <dsp:cNvSpPr/>
      </dsp:nvSpPr>
      <dsp:spPr>
        <a:xfrm>
          <a:off x="5352676" y="785944"/>
          <a:ext cx="1915207" cy="757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err="1" smtClean="0">
              <a:solidFill>
                <a:srgbClr val="002060"/>
              </a:solidFill>
            </a:rPr>
            <a:t>secure</a:t>
          </a:r>
          <a:r>
            <a:rPr lang="pl-PL" sz="1400" b="1" kern="1200" dirty="0" smtClean="0">
              <a:solidFill>
                <a:srgbClr val="002060"/>
              </a:solidFill>
            </a:rPr>
            <a:t> data  exchange</a:t>
          </a:r>
          <a:r>
            <a:rPr lang="en-GB" sz="1400" b="1" kern="1200" dirty="0" smtClean="0">
              <a:solidFill>
                <a:srgbClr val="002060"/>
              </a:solidFill>
            </a:rPr>
            <a:t/>
          </a:r>
          <a:br>
            <a:rPr lang="en-GB" sz="1400" b="1" kern="1200" dirty="0" smtClean="0">
              <a:solidFill>
                <a:srgbClr val="002060"/>
              </a:solidFill>
            </a:rPr>
          </a:br>
          <a:r>
            <a:rPr lang="pl-PL" sz="1400" b="1" kern="1200" dirty="0" smtClean="0">
              <a:solidFill>
                <a:srgbClr val="002060"/>
              </a:solidFill>
            </a:rPr>
            <a:t>(</a:t>
          </a:r>
          <a:r>
            <a:rPr lang="pl-PL" sz="1400" b="1" kern="1200" dirty="0" err="1" smtClean="0">
              <a:solidFill>
                <a:srgbClr val="002060"/>
              </a:solidFill>
            </a:rPr>
            <a:t>within</a:t>
          </a:r>
          <a:r>
            <a:rPr lang="pl-PL" sz="1400" b="1" kern="1200" dirty="0" smtClean="0">
              <a:solidFill>
                <a:srgbClr val="002060"/>
              </a:solidFill>
            </a:rPr>
            <a:t> ESS)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5374851" y="808119"/>
        <a:ext cx="1870857" cy="712775"/>
      </dsp:txXfrm>
    </dsp:sp>
    <dsp:sp modelId="{496041A9-8C8F-4F3C-96F1-592CEB69B5CE}">
      <dsp:nvSpPr>
        <dsp:cNvPr id="0" name=""/>
        <dsp:cNvSpPr/>
      </dsp:nvSpPr>
      <dsp:spPr>
        <a:xfrm rot="3462600">
          <a:off x="2991613" y="1675973"/>
          <a:ext cx="701618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701618" y="77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324881" y="1666188"/>
        <a:ext cx="35080" cy="35080"/>
      </dsp:txXfrm>
    </dsp:sp>
    <dsp:sp modelId="{18DC90D8-F109-4F2C-B80C-0AB616007937}">
      <dsp:nvSpPr>
        <dsp:cNvPr id="0" name=""/>
        <dsp:cNvSpPr/>
      </dsp:nvSpPr>
      <dsp:spPr>
        <a:xfrm>
          <a:off x="3529826" y="1605141"/>
          <a:ext cx="1519107" cy="7502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002060"/>
              </a:solidFill>
            </a:rPr>
            <a:t>for scientific purposes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3551801" y="1627116"/>
        <a:ext cx="1475157" cy="706342"/>
      </dsp:txXfrm>
    </dsp:sp>
    <dsp:sp modelId="{36AE26B5-E3BA-474E-ABBE-D219B8F8851F}">
      <dsp:nvSpPr>
        <dsp:cNvPr id="0" name=""/>
        <dsp:cNvSpPr/>
      </dsp:nvSpPr>
      <dsp:spPr>
        <a:xfrm rot="3317473">
          <a:off x="4927775" y="2203836"/>
          <a:ext cx="562748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562748" y="77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195081" y="2197524"/>
        <a:ext cx="28137" cy="28137"/>
      </dsp:txXfrm>
    </dsp:sp>
    <dsp:sp modelId="{A553916A-BBFD-4DE1-AC33-18325DF552BC}">
      <dsp:nvSpPr>
        <dsp:cNvPr id="0" name=""/>
        <dsp:cNvSpPr/>
      </dsp:nvSpPr>
      <dsp:spPr>
        <a:xfrm>
          <a:off x="5369366" y="1872207"/>
          <a:ext cx="1903441" cy="1141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002060"/>
              </a:solidFill>
            </a:rPr>
            <a:t>scientific use files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0" kern="1200" dirty="0" smtClean="0">
              <a:solidFill>
                <a:srgbClr val="002060"/>
              </a:solidFill>
            </a:rPr>
            <a:t>(pseudo</a:t>
          </a:r>
          <a:r>
            <a:rPr lang="pl-PL" sz="1200" b="0" kern="1200" dirty="0" err="1" smtClean="0">
              <a:solidFill>
                <a:srgbClr val="002060"/>
              </a:solidFill>
            </a:rPr>
            <a:t>nymised</a:t>
          </a:r>
          <a:r>
            <a:rPr lang="pl-PL" sz="1200" b="0" kern="1200" dirty="0" smtClean="0">
              <a:solidFill>
                <a:srgbClr val="002060"/>
              </a:solidFill>
            </a:rPr>
            <a:t> </a:t>
          </a:r>
          <a:r>
            <a:rPr lang="pl-PL" sz="1200" b="0" kern="1200" dirty="0" err="1" smtClean="0">
              <a:solidFill>
                <a:srgbClr val="002060"/>
              </a:solidFill>
            </a:rPr>
            <a:t>datasets</a:t>
          </a:r>
          <a:r>
            <a:rPr lang="pl-PL" sz="1200" b="0" kern="1200" dirty="0" smtClean="0">
              <a:solidFill>
                <a:srgbClr val="002060"/>
              </a:solidFill>
            </a:rPr>
            <a:t> </a:t>
          </a:r>
          <a:r>
            <a:rPr lang="en-GB" sz="1200" b="0" kern="1200" dirty="0" smtClean="0">
              <a:solidFill>
                <a:srgbClr val="002060"/>
              </a:solidFill>
            </a:rPr>
            <a:t>sent to researchers</a:t>
          </a:r>
          <a:r>
            <a:rPr lang="pl-PL" sz="1200" b="0" kern="1200" dirty="0" smtClean="0">
              <a:solidFill>
                <a:srgbClr val="002060"/>
              </a:solidFill>
            </a:rPr>
            <a:t> on DVD</a:t>
          </a:r>
          <a:r>
            <a:rPr lang="en-GB" sz="1200" b="0" kern="1200" dirty="0" smtClean="0">
              <a:solidFill>
                <a:srgbClr val="002060"/>
              </a:solidFill>
            </a:rPr>
            <a:t>)</a:t>
          </a:r>
          <a:endParaRPr lang="en-GB" sz="1200" b="0" kern="1200" dirty="0">
            <a:solidFill>
              <a:srgbClr val="002060"/>
            </a:solidFill>
          </a:endParaRPr>
        </a:p>
      </dsp:txBody>
      <dsp:txXfrm>
        <a:off x="5402796" y="1905637"/>
        <a:ext cx="1836581" cy="1074523"/>
      </dsp:txXfrm>
    </dsp:sp>
    <dsp:sp modelId="{9C138CE4-2EDC-40EE-B90A-0532C3879604}">
      <dsp:nvSpPr>
        <dsp:cNvPr id="0" name=""/>
        <dsp:cNvSpPr/>
      </dsp:nvSpPr>
      <dsp:spPr>
        <a:xfrm rot="4767741">
          <a:off x="4328306" y="2839570"/>
          <a:ext cx="1763826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1763826" y="77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5166123" y="2803231"/>
        <a:ext cx="88191" cy="88191"/>
      </dsp:txXfrm>
    </dsp:sp>
    <dsp:sp modelId="{03CA43CB-F75F-465A-A7AA-B392E8FCBED6}">
      <dsp:nvSpPr>
        <dsp:cNvPr id="0" name=""/>
        <dsp:cNvSpPr/>
      </dsp:nvSpPr>
      <dsp:spPr>
        <a:xfrm>
          <a:off x="5371505" y="3100034"/>
          <a:ext cx="1901302" cy="12286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002060"/>
              </a:solidFill>
            </a:rPr>
            <a:t>secure use files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002060"/>
              </a:solidFill>
            </a:rPr>
            <a:t> </a:t>
          </a:r>
          <a:r>
            <a:rPr lang="en-GB" sz="1200" b="0" kern="1200" dirty="0" smtClean="0">
              <a:solidFill>
                <a:srgbClr val="002060"/>
              </a:solidFill>
            </a:rPr>
            <a:t>(</a:t>
          </a:r>
          <a:r>
            <a:rPr lang="pl-PL" sz="1200" b="0" kern="1200" dirty="0" err="1" smtClean="0">
              <a:solidFill>
                <a:srgbClr val="002060"/>
              </a:solidFill>
            </a:rPr>
            <a:t>datasets</a:t>
          </a:r>
          <a:r>
            <a:rPr lang="pl-PL" sz="1200" b="0" kern="1200" dirty="0" smtClean="0">
              <a:solidFill>
                <a:srgbClr val="002060"/>
              </a:solidFill>
            </a:rPr>
            <a:t> </a:t>
          </a:r>
          <a:r>
            <a:rPr lang="pl-PL" sz="1200" b="0" kern="1200" dirty="0" err="1" smtClean="0">
              <a:solidFill>
                <a:srgbClr val="002060"/>
              </a:solidFill>
            </a:rPr>
            <a:t>accessed</a:t>
          </a:r>
          <a:r>
            <a:rPr lang="pl-PL" sz="1200" b="0" kern="1200" dirty="0" smtClean="0">
              <a:solidFill>
                <a:srgbClr val="002060"/>
              </a:solidFill>
            </a:rPr>
            <a:t/>
          </a:r>
          <a:br>
            <a:rPr lang="pl-PL" sz="1200" b="0" kern="1200" dirty="0" smtClean="0">
              <a:solidFill>
                <a:srgbClr val="002060"/>
              </a:solidFill>
            </a:rPr>
          </a:br>
          <a:r>
            <a:rPr lang="en-GB" sz="1200" b="0" kern="1200" dirty="0" smtClean="0">
              <a:solidFill>
                <a:srgbClr val="002060"/>
              </a:solidFill>
            </a:rPr>
            <a:t>in Eurostat</a:t>
          </a:r>
          <a:r>
            <a:rPr lang="pl-PL" sz="1200" b="0" kern="1200" dirty="0" smtClean="0">
              <a:solidFill>
                <a:srgbClr val="002060"/>
              </a:solidFill>
            </a:rPr>
            <a:t>'s</a:t>
          </a:r>
          <a:r>
            <a:rPr lang="en-GB" sz="1200" b="0" kern="1200" dirty="0" smtClean="0">
              <a:solidFill>
                <a:srgbClr val="002060"/>
              </a:solidFill>
            </a:rPr>
            <a:t> Safe Centre</a:t>
          </a:r>
          <a:r>
            <a:rPr lang="pl-PL" sz="1200" b="0" kern="1200" dirty="0" smtClean="0">
              <a:solidFill>
                <a:srgbClr val="002060"/>
              </a:solidFill>
            </a:rPr>
            <a:t>, </a:t>
          </a:r>
          <a:r>
            <a:rPr lang="pl-PL" sz="1200" b="0" kern="1200" dirty="0" err="1" smtClean="0">
              <a:solidFill>
                <a:srgbClr val="002060"/>
              </a:solidFill>
            </a:rPr>
            <a:t>outputs</a:t>
          </a:r>
          <a:r>
            <a:rPr lang="pl-PL" sz="1200" b="0" kern="1200" dirty="0" smtClean="0">
              <a:solidFill>
                <a:srgbClr val="002060"/>
              </a:solidFill>
            </a:rPr>
            <a:t> </a:t>
          </a:r>
          <a:r>
            <a:rPr lang="pl-PL" sz="1200" b="0" kern="1200" dirty="0" err="1" smtClean="0">
              <a:solidFill>
                <a:srgbClr val="002060"/>
              </a:solidFill>
            </a:rPr>
            <a:t>checked</a:t>
          </a:r>
          <a:r>
            <a:rPr lang="pl-PL" sz="1200" b="0" kern="1200" dirty="0" smtClean="0">
              <a:solidFill>
                <a:srgbClr val="002060"/>
              </a:solidFill>
            </a:rPr>
            <a:t> for </a:t>
          </a:r>
          <a:r>
            <a:rPr lang="pl-PL" sz="1200" b="0" kern="1200" dirty="0" err="1" smtClean="0">
              <a:solidFill>
                <a:srgbClr val="002060"/>
              </a:solidFill>
            </a:rPr>
            <a:t>confidentiality</a:t>
          </a:r>
          <a:r>
            <a:rPr lang="en-GB" sz="1200" b="0" kern="1200" dirty="0" smtClean="0">
              <a:solidFill>
                <a:srgbClr val="002060"/>
              </a:solidFill>
            </a:rPr>
            <a:t>)</a:t>
          </a:r>
          <a:endParaRPr lang="en-GB" sz="1200" b="0" kern="1200" dirty="0">
            <a:solidFill>
              <a:srgbClr val="002060"/>
            </a:solidFill>
          </a:endParaRPr>
        </a:p>
      </dsp:txBody>
      <dsp:txXfrm>
        <a:off x="5407491" y="3136020"/>
        <a:ext cx="1829330" cy="1156693"/>
      </dsp:txXfrm>
    </dsp:sp>
    <dsp:sp modelId="{32835EF4-2B39-4ECB-98A2-A1A5B8636FA9}">
      <dsp:nvSpPr>
        <dsp:cNvPr id="0" name=""/>
        <dsp:cNvSpPr/>
      </dsp:nvSpPr>
      <dsp:spPr>
        <a:xfrm rot="4495182">
          <a:off x="964522" y="3097095"/>
          <a:ext cx="1221800" cy="15512"/>
        </a:xfrm>
        <a:custGeom>
          <a:avLst/>
          <a:gdLst/>
          <a:ahLst/>
          <a:cxnLst/>
          <a:rect l="0" t="0" r="0" b="0"/>
          <a:pathLst>
            <a:path>
              <a:moveTo>
                <a:pt x="0" y="7756"/>
              </a:moveTo>
              <a:lnTo>
                <a:pt x="1221800" y="77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544878" y="3074307"/>
        <a:ext cx="61090" cy="61090"/>
      </dsp:txXfrm>
    </dsp:sp>
    <dsp:sp modelId="{D01B520E-14C1-4ECF-B6B2-E8DF8045D951}">
      <dsp:nvSpPr>
        <dsp:cNvPr id="0" name=""/>
        <dsp:cNvSpPr/>
      </dsp:nvSpPr>
      <dsp:spPr>
        <a:xfrm>
          <a:off x="1734362" y="2953815"/>
          <a:ext cx="1473729" cy="1481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002060"/>
              </a:solidFill>
            </a:rPr>
            <a:t>public use files</a:t>
          </a:r>
          <a:endParaRPr lang="pl-PL" sz="1400" b="1" kern="1200" dirty="0" smtClean="0">
            <a:solidFill>
              <a:srgbClr val="00206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0" kern="1200" dirty="0" smtClean="0">
              <a:solidFill>
                <a:srgbClr val="002060"/>
              </a:solidFill>
            </a:rPr>
            <a:t>(anonymised </a:t>
          </a:r>
          <a:r>
            <a:rPr lang="pl-PL" sz="1200" b="0" kern="1200" dirty="0" err="1" smtClean="0">
              <a:solidFill>
                <a:srgbClr val="002060"/>
              </a:solidFill>
            </a:rPr>
            <a:t>datasets</a:t>
          </a:r>
          <a:r>
            <a:rPr lang="pl-PL" sz="1200" b="0" kern="1200" dirty="0" smtClean="0">
              <a:solidFill>
                <a:srgbClr val="002060"/>
              </a:solidFill>
            </a:rPr>
            <a:t>; </a:t>
          </a:r>
          <a:r>
            <a:rPr lang="pl-PL" sz="1200" b="0" kern="1200" dirty="0" err="1" smtClean="0">
              <a:solidFill>
                <a:srgbClr val="002060"/>
              </a:solidFill>
            </a:rPr>
            <a:t>identification</a:t>
          </a:r>
          <a:r>
            <a:rPr lang="pl-PL" sz="1200" b="0" kern="1200" dirty="0" smtClean="0">
              <a:solidFill>
                <a:srgbClr val="002060"/>
              </a:solidFill>
            </a:rPr>
            <a:t> of </a:t>
          </a:r>
          <a:r>
            <a:rPr lang="pl-PL" sz="1200" b="0" kern="1200" dirty="0" err="1" smtClean="0">
              <a:solidFill>
                <a:srgbClr val="002060"/>
              </a:solidFill>
            </a:rPr>
            <a:t>statistical</a:t>
          </a:r>
          <a:r>
            <a:rPr lang="pl-PL" sz="1200" b="0" kern="1200" dirty="0" smtClean="0">
              <a:solidFill>
                <a:srgbClr val="002060"/>
              </a:solidFill>
            </a:rPr>
            <a:t> </a:t>
          </a:r>
          <a:r>
            <a:rPr lang="pl-PL" sz="1200" b="0" kern="1200" dirty="0" err="1" smtClean="0">
              <a:solidFill>
                <a:srgbClr val="002060"/>
              </a:solidFill>
            </a:rPr>
            <a:t>units</a:t>
          </a:r>
          <a:r>
            <a:rPr lang="pl-PL" sz="1200" b="0" kern="1200" dirty="0" smtClean="0">
              <a:solidFill>
                <a:srgbClr val="002060"/>
              </a:solidFill>
            </a:rPr>
            <a:t> </a:t>
          </a:r>
          <a:r>
            <a:rPr lang="pl-PL" sz="1200" b="0" kern="1200" dirty="0" err="1" smtClean="0">
              <a:solidFill>
                <a:srgbClr val="002060"/>
              </a:solidFill>
            </a:rPr>
            <a:t>is</a:t>
          </a:r>
          <a:r>
            <a:rPr lang="pl-PL" sz="1200" b="0" kern="1200" dirty="0" smtClean="0">
              <a:solidFill>
                <a:srgbClr val="002060"/>
              </a:solidFill>
            </a:rPr>
            <a:t> not </a:t>
          </a:r>
          <a:r>
            <a:rPr lang="pl-PL" sz="1200" b="0" kern="1200" dirty="0" err="1" smtClean="0">
              <a:solidFill>
                <a:srgbClr val="002060"/>
              </a:solidFill>
            </a:rPr>
            <a:t>possible</a:t>
          </a:r>
          <a:r>
            <a:rPr lang="pl-PL" sz="1200" b="0" kern="1200" dirty="0" smtClean="0">
              <a:solidFill>
                <a:srgbClr val="002060"/>
              </a:solidFill>
            </a:rPr>
            <a:t>)</a:t>
          </a:r>
          <a:endParaRPr lang="en-GB" sz="1200" b="0" kern="1200" dirty="0">
            <a:solidFill>
              <a:srgbClr val="002060"/>
            </a:solidFill>
          </a:endParaRPr>
        </a:p>
      </dsp:txBody>
      <dsp:txXfrm>
        <a:off x="1777526" y="2996979"/>
        <a:ext cx="1387401" cy="1395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B66DB2B3-D5A1-4B07-BB45-157D0A8023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7090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7E2F66EE-42C6-4E65-BD71-5EC2253AAD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1834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F66EE-42C6-4E65-BD71-5EC2253AAD57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5655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F66EE-42C6-4E65-BD71-5EC2253AAD57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2330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55FD90FE-EC14-4371-8D68-847669595E50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8E820-445A-45A4-A664-5E231A8EB1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166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49558-7195-4A7D-BB93-3378E1F48E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5586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61A33-1456-4D3B-9573-8A47C47960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641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147D6-598E-4EEF-9B1C-12D6BE9CA4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619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9B769-51DA-43D7-89A8-0BAAEF3002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600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A5A7D-0601-4226-801A-1D3C936618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207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6CF83-61E1-4BCC-A4CA-719C8BC1A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472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400E3-3132-4636-9E5F-C1A3FBA8CC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250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D8CF3-D0EE-466C-AD76-C372D9196F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510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EB475-C3E1-4645-98E3-1F051C9EEF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92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078098"/>
            <a:ext cx="5202903" cy="2736645"/>
          </a:xfrm>
          <a:prstGeom prst="rect">
            <a:avLst/>
          </a:prstGeom>
          <a:solidFill>
            <a:srgbClr val="0E4D9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16460"/>
            <a:ext cx="4402221" cy="1545891"/>
          </a:xfrm>
        </p:spPr>
        <p:txBody>
          <a:bodyPr anchor="t"/>
          <a:lstStyle>
            <a:lvl1pPr algn="l"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615035"/>
            <a:ext cx="3600115" cy="1414379"/>
          </a:xfrm>
        </p:spPr>
        <p:txBody>
          <a:bodyPr anchor="t"/>
          <a:lstStyle>
            <a:lvl1pPr marL="0" indent="0" algn="l">
              <a:lnSpc>
                <a:spcPct val="80000"/>
              </a:lnSpc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25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217"/>
            <a:ext cx="4649537" cy="1143000"/>
          </a:xfrm>
        </p:spPr>
        <p:txBody>
          <a:bodyPr anchor="t"/>
          <a:lstStyle>
            <a:lvl1pPr>
              <a:lnSpc>
                <a:spcPct val="80000"/>
              </a:lnSpc>
              <a:defRPr>
                <a:solidFill>
                  <a:srgbClr val="0E4D9D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2896"/>
            <a:ext cx="8232273" cy="3085430"/>
          </a:xfrm>
        </p:spPr>
        <p:txBody>
          <a:bodyPr anchor="t"/>
          <a:lstStyle/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48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217"/>
            <a:ext cx="8229600" cy="1143000"/>
          </a:xfrm>
        </p:spPr>
        <p:txBody>
          <a:bodyPr anchor="t"/>
          <a:lstStyle>
            <a:lvl1pPr>
              <a:lnSpc>
                <a:spcPct val="80000"/>
              </a:lnSpc>
              <a:defRPr>
                <a:solidFill>
                  <a:srgbClr val="0E4D9D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63879"/>
            <a:ext cx="4038600" cy="36944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66553"/>
            <a:ext cx="4038600" cy="36944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1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7487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F7F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7487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F7F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003217"/>
            <a:ext cx="8229600" cy="1143000"/>
          </a:xfrm>
        </p:spPr>
        <p:txBody>
          <a:bodyPr anchor="t"/>
          <a:lstStyle>
            <a:lvl1pPr>
              <a:lnSpc>
                <a:spcPct val="80000"/>
              </a:lnSpc>
              <a:defRPr>
                <a:solidFill>
                  <a:srgbClr val="0E4D9D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/>
          </p:nvPr>
        </p:nvSpPr>
        <p:spPr>
          <a:xfrm>
            <a:off x="457200" y="2864852"/>
            <a:ext cx="4038600" cy="2590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867526"/>
            <a:ext cx="4038600" cy="2590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8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4"/>
            <a:ext cx="5486400" cy="40661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739022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078098"/>
            <a:ext cx="5202903" cy="2736645"/>
          </a:xfrm>
          <a:prstGeom prst="rect">
            <a:avLst/>
          </a:prstGeom>
          <a:solidFill>
            <a:srgbClr val="0E4D9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5779" y="1794043"/>
            <a:ext cx="2249905" cy="216969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78052" y="5872453"/>
            <a:ext cx="1811421" cy="808791"/>
          </a:xfrm>
        </p:spPr>
        <p:txBody>
          <a:bodyPr anchor="b">
            <a:norm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Partnership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2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48573"/>
            <a:ext cx="8229600" cy="635160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defRPr sz="3200">
                <a:solidFill>
                  <a:srgbClr val="0E4D9D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57200" y="1244600"/>
            <a:ext cx="8232273" cy="42164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 marL="742950" indent="-285750">
              <a:buFont typeface="Arial" panose="020B0604020202020204" pitchFamily="34" charset="0"/>
              <a:buChar char="•"/>
              <a:defRPr sz="1800">
                <a:latin typeface="ITC Officina Serif Book"/>
              </a:defRPr>
            </a:lvl2pPr>
            <a:lvl3pPr marL="1143000" indent="-228600">
              <a:buFont typeface="Arial" panose="020B0604020202020204" pitchFamily="34" charset="0"/>
              <a:buChar char="•"/>
              <a:defRPr sz="1600">
                <a:latin typeface="ITC Officina Serif Book"/>
              </a:defRPr>
            </a:lvl3pPr>
            <a:lvl4pPr>
              <a:defRPr sz="1400">
                <a:latin typeface="ITC Officina Serif Book"/>
              </a:defRPr>
            </a:lvl4pPr>
            <a:lvl5pPr>
              <a:defRPr sz="1200">
                <a:latin typeface="ITC Officina Serif Boo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39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81E2060B-5FC7-48A5-B45F-61EB403988D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7" name="Picture 6" descr="EUROMOD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5" y="5763225"/>
            <a:ext cx="2124748" cy="83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6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TC Officina Serif Bold"/>
          <a:ea typeface="+mj-ea"/>
          <a:cs typeface="ITC Officina Serif Bold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0" i="0" kern="1200">
          <a:solidFill>
            <a:schemeClr val="tx1"/>
          </a:solidFill>
          <a:latin typeface="ITC Officina Serif Book"/>
          <a:ea typeface="+mn-ea"/>
          <a:cs typeface="ITC Officina Serif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eurostat/web/microdata/overview/self-study-material-for-microdata-user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er.essex.ac.uk/euromod20" TargetMode="Externa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7544" y="1124744"/>
            <a:ext cx="8568506" cy="2952328"/>
          </a:xfrm>
        </p:spPr>
        <p:txBody>
          <a:bodyPr/>
          <a:lstStyle/>
          <a:p>
            <a:r>
              <a:rPr lang="en-GB" altLang="en-US" sz="4000" dirty="0"/>
              <a:t>Access to </a:t>
            </a:r>
            <a:r>
              <a:rPr lang="en-GB" altLang="en-US" sz="4000" dirty="0" smtClean="0"/>
              <a:t/>
            </a:r>
            <a:br>
              <a:rPr lang="en-GB" altLang="en-US" sz="4000" dirty="0" smtClean="0"/>
            </a:br>
            <a:r>
              <a:rPr lang="en-GB" altLang="en-US" sz="4000" dirty="0" smtClean="0"/>
              <a:t>European </a:t>
            </a:r>
            <a:r>
              <a:rPr lang="en-GB" altLang="en-US" sz="4000" dirty="0"/>
              <a:t>Statistical System microdata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67544" y="4797152"/>
            <a:ext cx="8532812" cy="1512763"/>
          </a:xfrm>
        </p:spPr>
        <p:txBody>
          <a:bodyPr/>
          <a:lstStyle/>
          <a:p>
            <a:r>
              <a:rPr lang="en-GB" altLang="en-US" sz="2400" dirty="0"/>
              <a:t>Aleksandra Bujnowska</a:t>
            </a:r>
          </a:p>
          <a:p>
            <a:r>
              <a:rPr lang="en-GB" altLang="en-US" sz="2400" dirty="0"/>
              <a:t>Statistical confidentiality and microdata </a:t>
            </a:r>
            <a:r>
              <a:rPr lang="en-GB" altLang="en-US" sz="2400" dirty="0" smtClean="0"/>
              <a:t>access, Eurostat Unit B1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7505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</a:t>
            </a:r>
            <a:r>
              <a:rPr lang="pl-PL" dirty="0" err="1" smtClean="0"/>
              <a:t>resentation</a:t>
            </a:r>
            <a:r>
              <a:rPr lang="en-GB" dirty="0" smtClean="0"/>
              <a:t>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Aft>
                <a:spcPts val="120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GB" dirty="0" smtClean="0"/>
              <a:t>Microdata as source and output type </a:t>
            </a:r>
          </a:p>
          <a:p>
            <a:pPr marL="457200" indent="-457200">
              <a:spcAft>
                <a:spcPts val="120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GB" dirty="0" smtClean="0"/>
              <a:t>Access to microdata in Eurostat (eligibility criteria, procedures, microdata available, some statistics)</a:t>
            </a:r>
          </a:p>
          <a:p>
            <a:pPr marL="457200" indent="-457200">
              <a:spcAft>
                <a:spcPts val="120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GB" dirty="0" smtClean="0"/>
              <a:t>Recent initiatives in microdata access services in Eurostat</a:t>
            </a:r>
          </a:p>
          <a:p>
            <a:pPr marL="457200" indent="-457200">
              <a:spcAft>
                <a:spcPts val="120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GB" dirty="0" err="1" smtClean="0"/>
              <a:t>Euromod</a:t>
            </a:r>
            <a:r>
              <a:rPr lang="en-GB" dirty="0" smtClean="0"/>
              <a:t> project</a:t>
            </a:r>
          </a:p>
          <a:p>
            <a:pPr marL="457200" indent="-457200">
              <a:spcAft>
                <a:spcPts val="1200"/>
              </a:spcAft>
              <a:buClr>
                <a:srgbClr val="0F5494"/>
              </a:buClr>
              <a:buFont typeface="+mj-lt"/>
              <a:buAutoNum type="arabicPeriod"/>
            </a:pP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098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339850"/>
            <a:ext cx="8496944" cy="936625"/>
          </a:xfrm>
        </p:spPr>
        <p:txBody>
          <a:bodyPr/>
          <a:lstStyle/>
          <a:p>
            <a:r>
              <a:rPr lang="en-GB" dirty="0" smtClean="0"/>
              <a:t>European Statistical System (ESS)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507288" cy="3600500"/>
          </a:xfrm>
        </p:spPr>
        <p:txBody>
          <a:bodyPr/>
          <a:lstStyle/>
          <a:p>
            <a:pPr marL="342900" lvl="1" indent="-342900">
              <a:buClrTx/>
            </a:pPr>
            <a:r>
              <a:rPr lang="en-GB" sz="2400" i="1" dirty="0" smtClean="0">
                <a:ea typeface="+mn-ea"/>
                <a:cs typeface="+mn-cs"/>
              </a:rPr>
              <a:t>Members of ESS</a:t>
            </a:r>
          </a:p>
          <a:p>
            <a:pPr marL="742950" lvl="2" indent="-342900">
              <a:buFontTx/>
              <a:buChar char="-"/>
            </a:pPr>
            <a:r>
              <a:rPr lang="en-GB" sz="2400" i="1" dirty="0">
                <a:ea typeface="+mn-ea"/>
                <a:cs typeface="+mn-cs"/>
              </a:rPr>
              <a:t>Eurostat</a:t>
            </a:r>
          </a:p>
          <a:p>
            <a:pPr marL="742950" lvl="2" indent="-342900">
              <a:buFontTx/>
              <a:buChar char="-"/>
            </a:pPr>
            <a:r>
              <a:rPr lang="en-GB" sz="2400" i="1" dirty="0">
                <a:ea typeface="+mn-ea"/>
                <a:cs typeface="+mn-cs"/>
              </a:rPr>
              <a:t>NSIs</a:t>
            </a:r>
          </a:p>
          <a:p>
            <a:pPr marL="742950" lvl="2" indent="-342900">
              <a:buFontTx/>
              <a:buChar char="-"/>
            </a:pPr>
            <a:r>
              <a:rPr lang="en-GB" sz="2400" i="1" dirty="0">
                <a:ea typeface="+mn-ea"/>
                <a:cs typeface="+mn-cs"/>
              </a:rPr>
              <a:t>other authorities producing EUROPEAN statistics</a:t>
            </a:r>
          </a:p>
          <a:p>
            <a:pPr marL="342900" lvl="1" indent="-342900">
              <a:buClrTx/>
            </a:pPr>
            <a:r>
              <a:rPr lang="en-GB" sz="2400" i="1" dirty="0" smtClean="0">
                <a:ea typeface="+mn-ea"/>
                <a:cs typeface="+mn-cs"/>
              </a:rPr>
              <a:t>European </a:t>
            </a:r>
            <a:r>
              <a:rPr lang="en-GB" sz="2400" i="1" dirty="0">
                <a:ea typeface="+mn-ea"/>
                <a:cs typeface="+mn-cs"/>
              </a:rPr>
              <a:t>statistics</a:t>
            </a:r>
            <a:endParaRPr lang="en-GB" sz="2400" b="0" i="1" dirty="0" smtClean="0">
              <a:ea typeface="+mn-ea"/>
              <a:cs typeface="+mn-cs"/>
            </a:endParaRPr>
          </a:p>
          <a:p>
            <a:pPr marL="742950" lvl="2" indent="-342900">
              <a:buClrTx/>
              <a:buFontTx/>
              <a:buChar char="-"/>
            </a:pPr>
            <a:r>
              <a:rPr lang="en-GB" sz="2400" i="1" dirty="0" smtClean="0">
                <a:ea typeface="+mn-ea"/>
                <a:cs typeface="+mn-cs"/>
              </a:rPr>
              <a:t>statistics </a:t>
            </a:r>
            <a:r>
              <a:rPr lang="en-GB" sz="2400" i="1" dirty="0">
                <a:ea typeface="+mn-ea"/>
                <a:cs typeface="+mn-cs"/>
              </a:rPr>
              <a:t>necessary for the performance of the activities of the Community; </a:t>
            </a:r>
          </a:p>
          <a:p>
            <a:pPr marL="742950" lvl="2" indent="-342900">
              <a:buClrTx/>
              <a:buFontTx/>
              <a:buChar char="-"/>
            </a:pPr>
            <a:r>
              <a:rPr lang="en-GB" sz="2400" i="1" dirty="0">
                <a:ea typeface="+mn-ea"/>
                <a:cs typeface="+mn-cs"/>
              </a:rPr>
              <a:t>defined in the statistical Work Programmes</a:t>
            </a:r>
            <a:br>
              <a:rPr lang="en-GB" sz="2400" i="1" dirty="0">
                <a:ea typeface="+mn-ea"/>
                <a:cs typeface="+mn-cs"/>
              </a:rPr>
            </a:br>
            <a:endParaRPr lang="en-GB" sz="2400" i="1" dirty="0">
              <a:ea typeface="+mn-ea"/>
              <a:cs typeface="+mn-cs"/>
            </a:endParaRPr>
          </a:p>
          <a:p>
            <a:pPr marL="342900" lvl="1" indent="-342900">
              <a:buClrTx/>
            </a:pPr>
            <a:endParaRPr lang="en-GB" sz="2400" b="0" i="1" dirty="0" smtClean="0">
              <a:ea typeface="+mn-ea"/>
              <a:cs typeface="+mn-cs"/>
            </a:endParaRPr>
          </a:p>
          <a:p>
            <a:pPr marL="0" lvl="1" indent="0">
              <a:buClrTx/>
              <a:buNone/>
            </a:pPr>
            <a:r>
              <a:rPr lang="en-GB" sz="2400" b="0" i="1" dirty="0">
                <a:ea typeface="+mn-ea"/>
                <a:cs typeface="+mn-cs"/>
              </a:rPr>
              <a:t>	</a:t>
            </a:r>
          </a:p>
          <a:p>
            <a:pPr marL="0" indent="0">
              <a:buClrTx/>
              <a:buNone/>
            </a:pPr>
            <a:endParaRPr lang="en-GB" dirty="0"/>
          </a:p>
          <a:p>
            <a:pPr>
              <a:buClrTx/>
            </a:pPr>
            <a:endParaRPr lang="en-GB" sz="2400" i="1" dirty="0"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3950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686800" cy="3529013"/>
          </a:xfrm>
        </p:spPr>
        <p:txBody>
          <a:bodyPr/>
          <a:lstStyle/>
          <a:p>
            <a:pPr>
              <a:buClrTx/>
            </a:pPr>
            <a:r>
              <a:rPr lang="en-GB" b="1" dirty="0" smtClean="0"/>
              <a:t>Confidential data: </a:t>
            </a:r>
            <a:r>
              <a:rPr lang="en-GB" dirty="0" smtClean="0"/>
              <a:t>data </a:t>
            </a:r>
            <a:r>
              <a:rPr lang="en-GB" dirty="0"/>
              <a:t>which allow statistical units to be identified, either directly or indirectly, thereby disclosing individual information. </a:t>
            </a:r>
            <a:endParaRPr lang="en-GB" dirty="0" smtClean="0"/>
          </a:p>
          <a:p>
            <a:pPr>
              <a:buClrTx/>
            </a:pPr>
            <a:r>
              <a:rPr lang="en-GB" b="1" dirty="0" smtClean="0"/>
              <a:t>Microdata:</a:t>
            </a:r>
            <a:r>
              <a:rPr lang="en-GB" dirty="0" smtClean="0"/>
              <a:t> sets </a:t>
            </a:r>
            <a:r>
              <a:rPr lang="en-GB" dirty="0"/>
              <a:t>of records (lines in the file) containing information on individual persons, households or business entities, i.e. statistical units</a:t>
            </a:r>
            <a:r>
              <a:rPr lang="en-GB" dirty="0" smtClean="0"/>
              <a:t>.</a:t>
            </a:r>
            <a:br>
              <a:rPr lang="en-GB" dirty="0" smtClean="0"/>
            </a:br>
            <a:r>
              <a:rPr lang="en-GB" dirty="0" smtClean="0"/>
              <a:t>Each record represents information on individual. </a:t>
            </a:r>
          </a:p>
          <a:p>
            <a:pPr>
              <a:buClrTx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10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of microdata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5</a:t>
            </a:fld>
            <a:endParaRPr lang="en-GB" alt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46207292"/>
              </p:ext>
            </p:extLst>
          </p:nvPr>
        </p:nvGraphicFramePr>
        <p:xfrm>
          <a:off x="683568" y="2132856"/>
          <a:ext cx="727280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056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339850"/>
            <a:ext cx="8569200" cy="936625"/>
          </a:xfrm>
        </p:spPr>
        <p:txBody>
          <a:bodyPr/>
          <a:lstStyle/>
          <a:p>
            <a:r>
              <a:rPr lang="en-GB" dirty="0"/>
              <a:t>Incentives (for statistical </a:t>
            </a:r>
            <a:r>
              <a:rPr lang="en-GB" dirty="0" smtClean="0"/>
              <a:t>institutes) of </a:t>
            </a:r>
            <a:r>
              <a:rPr lang="en-GB" dirty="0"/>
              <a:t>granting access to </a:t>
            </a:r>
            <a:r>
              <a:rPr lang="en-GB" dirty="0" smtClean="0"/>
              <a:t>microdata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GB" dirty="0"/>
              <a:t>In-depth analysis of the data (data linking, data matching, analysis of relationships, concentration, regressions, </a:t>
            </a:r>
            <a:r>
              <a:rPr lang="en-GB" dirty="0" smtClean="0"/>
              <a:t>modelling) </a:t>
            </a:r>
            <a:endParaRPr lang="en-GB" dirty="0"/>
          </a:p>
          <a:p>
            <a:pPr fontAlgn="t">
              <a:buClrTx/>
            </a:pPr>
            <a:r>
              <a:rPr lang="en-GB" dirty="0" smtClean="0"/>
              <a:t>Better </a:t>
            </a:r>
            <a:r>
              <a:rPr lang="en-GB" dirty="0"/>
              <a:t>use of the data collected</a:t>
            </a:r>
          </a:p>
          <a:p>
            <a:pPr fontAlgn="t">
              <a:buClrTx/>
            </a:pPr>
            <a:r>
              <a:rPr lang="en-GB" dirty="0"/>
              <a:t>Feedback on data content and </a:t>
            </a:r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084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 of granting access to microdata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GB" dirty="0" smtClean="0"/>
              <a:t>To answer questions in the fields of economic, social, environmental and political science</a:t>
            </a:r>
          </a:p>
          <a:p>
            <a:pPr>
              <a:buClrTx/>
            </a:pPr>
            <a:r>
              <a:rPr lang="en-GB" dirty="0" smtClean="0"/>
              <a:t>In the interest of scientific progress</a:t>
            </a:r>
          </a:p>
          <a:p>
            <a:pPr>
              <a:buClrTx/>
            </a:pPr>
            <a:endParaRPr lang="en-GB" dirty="0" smtClean="0"/>
          </a:p>
          <a:p>
            <a:pPr>
              <a:buClrTx/>
            </a:pPr>
            <a:endParaRPr lang="en-GB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GB" dirty="0" smtClean="0"/>
              <a:t>Without compromising the high level of protection that confidential statistical data require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506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the access to microdata is restricted?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GB" dirty="0"/>
              <a:t>Risk of disclosure</a:t>
            </a:r>
          </a:p>
          <a:p>
            <a:pPr>
              <a:buClrTx/>
            </a:pPr>
            <a:r>
              <a:rPr lang="en-GB" dirty="0" smtClean="0"/>
              <a:t>Legal obligation of statistical institutes to use the data only for calculating aggregates (statistics)</a:t>
            </a:r>
          </a:p>
          <a:p>
            <a:pPr>
              <a:buClrTx/>
            </a:pPr>
            <a:r>
              <a:rPr lang="en-GB" dirty="0" smtClean="0"/>
              <a:t>Specific rules and protocols allow access to microdata for </a:t>
            </a:r>
            <a:r>
              <a:rPr lang="en-GB" dirty="0" smtClean="0">
                <a:solidFill>
                  <a:srgbClr val="FF0000"/>
                </a:solidFill>
              </a:rPr>
              <a:t>research purposes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21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20888"/>
            <a:ext cx="8507288" cy="3816424"/>
          </a:xfrm>
        </p:spPr>
        <p:txBody>
          <a:bodyPr/>
          <a:lstStyle/>
          <a:p>
            <a:pPr marL="342900" lvl="1" indent="-342900">
              <a:buClrTx/>
              <a:defRPr/>
            </a:pPr>
            <a:r>
              <a:rPr lang="pl-PL" altLang="en-US" sz="1800" b="0" i="1" dirty="0" err="1" smtClean="0">
                <a:ea typeface="+mn-ea"/>
                <a:cs typeface="+mn-cs"/>
              </a:rPr>
              <a:t>Regulation</a:t>
            </a:r>
            <a:r>
              <a:rPr lang="pl-PL" altLang="en-US" sz="1800" b="0" i="1" dirty="0" smtClean="0">
                <a:ea typeface="+mn-ea"/>
                <a:cs typeface="+mn-cs"/>
              </a:rPr>
              <a:t> </a:t>
            </a:r>
            <a:r>
              <a:rPr lang="pl-PL" altLang="en-US" sz="1800" b="0" i="1" dirty="0">
                <a:ea typeface="+mn-ea"/>
                <a:cs typeface="+mn-cs"/>
              </a:rPr>
              <a:t>(EC) No 223/2009 of the European </a:t>
            </a:r>
            <a:r>
              <a:rPr lang="pl-PL" altLang="en-US" sz="1800" b="0" i="1" dirty="0" err="1">
                <a:ea typeface="+mn-ea"/>
                <a:cs typeface="+mn-cs"/>
              </a:rPr>
              <a:t>Parliament</a:t>
            </a:r>
            <a:r>
              <a:rPr lang="pl-PL" altLang="en-US" sz="1800" b="0" i="1" dirty="0">
                <a:ea typeface="+mn-ea"/>
                <a:cs typeface="+mn-cs"/>
              </a:rPr>
              <a:t> and of the </a:t>
            </a:r>
            <a:r>
              <a:rPr lang="pl-PL" altLang="en-US" sz="1800" b="0" i="1" dirty="0" err="1">
                <a:ea typeface="+mn-ea"/>
                <a:cs typeface="+mn-cs"/>
              </a:rPr>
              <a:t>Coun</a:t>
            </a:r>
            <a:r>
              <a:rPr lang="en-GB" altLang="en-US" sz="1800" b="0" i="1" dirty="0">
                <a:ea typeface="+mn-ea"/>
                <a:cs typeface="+mn-cs"/>
              </a:rPr>
              <a:t>c</a:t>
            </a:r>
            <a:r>
              <a:rPr lang="pl-PL" altLang="en-US" sz="1800" b="0" i="1" dirty="0" err="1">
                <a:ea typeface="+mn-ea"/>
                <a:cs typeface="+mn-cs"/>
              </a:rPr>
              <a:t>il</a:t>
            </a:r>
            <a:r>
              <a:rPr lang="pl-PL" altLang="en-US" sz="1800" b="0" i="1" dirty="0">
                <a:ea typeface="+mn-ea"/>
                <a:cs typeface="+mn-cs"/>
              </a:rPr>
              <a:t> on European </a:t>
            </a:r>
            <a:r>
              <a:rPr lang="pl-PL" altLang="en-US" sz="1800" b="0" i="1" dirty="0" err="1">
                <a:ea typeface="+mn-ea"/>
                <a:cs typeface="+mn-cs"/>
              </a:rPr>
              <a:t>statistics</a:t>
            </a:r>
            <a:endParaRPr lang="pl-PL" altLang="en-US" sz="1800" b="0" i="1" dirty="0">
              <a:ea typeface="+mn-ea"/>
              <a:cs typeface="+mn-cs"/>
            </a:endParaRPr>
          </a:p>
          <a:p>
            <a:pPr marL="342900" lvl="1" indent="-342900">
              <a:buClrTx/>
              <a:defRPr/>
            </a:pPr>
            <a:r>
              <a:rPr lang="en-US" altLang="en-US" sz="1800" b="0" i="1" dirty="0">
                <a:ea typeface="+mn-ea"/>
                <a:cs typeface="+mn-cs"/>
              </a:rPr>
              <a:t>Commission Regulation (EU) No 557/2013 on access to confidential data for scientific purposes </a:t>
            </a:r>
          </a:p>
          <a:p>
            <a:pPr>
              <a:buClrTx/>
              <a:defRPr/>
            </a:pPr>
            <a:r>
              <a:rPr lang="pl-PL" altLang="en-US" b="1" dirty="0"/>
              <a:t>Access </a:t>
            </a:r>
            <a:r>
              <a:rPr lang="en-GB" altLang="en-US" b="1" dirty="0"/>
              <a:t>safeguards</a:t>
            </a:r>
            <a:r>
              <a:rPr lang="en-US" altLang="en-US" b="1" dirty="0"/>
              <a:t>: </a:t>
            </a:r>
          </a:p>
          <a:p>
            <a:pPr marL="742950" lvl="2" indent="-342900">
              <a:buFont typeface="Wingdings" panose="05000000000000000000" pitchFamily="2" charset="2"/>
              <a:buChar char="ü"/>
              <a:defRPr/>
            </a:pPr>
            <a:r>
              <a:rPr lang="en-GB" altLang="en-US" sz="2400" b="0" i="1" dirty="0">
                <a:ea typeface="+mn-ea"/>
                <a:cs typeface="+mn-cs"/>
              </a:rPr>
              <a:t>Specific datasets</a:t>
            </a:r>
          </a:p>
          <a:p>
            <a:pPr marL="742950" lvl="2" indent="-342900">
              <a:buFont typeface="Wingdings" panose="05000000000000000000" pitchFamily="2" charset="2"/>
              <a:buChar char="ü"/>
              <a:defRPr/>
            </a:pPr>
            <a:r>
              <a:rPr lang="en-GB" altLang="en-US" sz="2400" b="0" i="1" dirty="0" err="1">
                <a:ea typeface="+mn-ea"/>
                <a:cs typeface="+mn-cs"/>
              </a:rPr>
              <a:t>Recogni</a:t>
            </a:r>
            <a:r>
              <a:rPr lang="pl-PL" altLang="en-US" sz="2400" b="0" i="1" dirty="0" err="1">
                <a:ea typeface="+mn-ea"/>
                <a:cs typeface="+mn-cs"/>
              </a:rPr>
              <a:t>tion</a:t>
            </a:r>
            <a:r>
              <a:rPr lang="pl-PL" altLang="en-US" sz="2400" b="0" i="1" dirty="0">
                <a:ea typeface="+mn-ea"/>
                <a:cs typeface="+mn-cs"/>
              </a:rPr>
              <a:t> as</a:t>
            </a:r>
            <a:r>
              <a:rPr lang="en-GB" altLang="en-US" sz="2400" b="0" i="1" dirty="0">
                <a:ea typeface="+mn-ea"/>
                <a:cs typeface="+mn-cs"/>
              </a:rPr>
              <a:t> research </a:t>
            </a:r>
            <a:r>
              <a:rPr lang="en-GB" altLang="en-US" sz="2400" b="0" i="1" dirty="0" err="1">
                <a:ea typeface="+mn-ea"/>
                <a:cs typeface="+mn-cs"/>
              </a:rPr>
              <a:t>entit</a:t>
            </a:r>
            <a:r>
              <a:rPr lang="pl-PL" altLang="en-US" sz="2400" b="0" i="1" dirty="0">
                <a:ea typeface="+mn-ea"/>
                <a:cs typeface="+mn-cs"/>
              </a:rPr>
              <a:t>y</a:t>
            </a:r>
            <a:endParaRPr lang="en-GB" altLang="en-US" sz="2400" b="0" i="1" dirty="0">
              <a:ea typeface="+mn-ea"/>
              <a:cs typeface="+mn-cs"/>
            </a:endParaRPr>
          </a:p>
          <a:p>
            <a:pPr marL="742950" lvl="2" indent="-342900">
              <a:buFont typeface="Wingdings" panose="05000000000000000000" pitchFamily="2" charset="2"/>
              <a:buChar char="ü"/>
              <a:defRPr/>
            </a:pPr>
            <a:r>
              <a:rPr lang="en-GB" altLang="en-US" sz="2400" b="0" i="1" dirty="0">
                <a:ea typeface="+mn-ea"/>
                <a:cs typeface="+mn-cs"/>
              </a:rPr>
              <a:t>Approved research </a:t>
            </a:r>
            <a:r>
              <a:rPr lang="en-GB" altLang="en-US" sz="2400" b="0" i="1" dirty="0" smtClean="0">
                <a:ea typeface="+mn-ea"/>
                <a:cs typeface="+mn-cs"/>
              </a:rPr>
              <a:t>project (specifying: names of researchers, access </a:t>
            </a:r>
            <a:r>
              <a:rPr lang="en-GB" altLang="en-US" sz="2400" b="0" i="1" dirty="0">
                <a:ea typeface="+mn-ea"/>
                <a:cs typeface="+mn-cs"/>
              </a:rPr>
              <a:t>period, </a:t>
            </a:r>
            <a:r>
              <a:rPr lang="en-GB" altLang="en-US" sz="2400" b="0" i="1" dirty="0" smtClean="0">
                <a:ea typeface="+mn-ea"/>
                <a:cs typeface="+mn-cs"/>
              </a:rPr>
              <a:t>use of the data, </a:t>
            </a:r>
            <a:r>
              <a:rPr lang="en-GB" altLang="en-US" sz="2400" b="0" i="1" dirty="0">
                <a:ea typeface="+mn-ea"/>
                <a:cs typeface="+mn-cs"/>
              </a:rPr>
              <a:t>security, publication of results)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9</a:t>
            </a:fld>
            <a:endParaRPr lang="en-GB" alt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95288" y="126876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GB" kern="0" dirty="0" smtClean="0"/>
              <a:t>Microdata access for scientific purposes at the EU level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80253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268760"/>
            <a:ext cx="8748712" cy="936625"/>
          </a:xfrm>
        </p:spPr>
        <p:txBody>
          <a:bodyPr/>
          <a:lstStyle/>
          <a:p>
            <a:r>
              <a:rPr lang="en-GB" dirty="0"/>
              <a:t>ESS microdata </a:t>
            </a:r>
            <a:r>
              <a:rPr lang="en-GB" dirty="0" smtClean="0"/>
              <a:t>for scientific purposes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032969"/>
          </a:xfrm>
        </p:spPr>
        <p:txBody>
          <a:bodyPr/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European </a:t>
            </a:r>
            <a:r>
              <a:rPr lang="en-GB" sz="1800" dirty="0"/>
              <a:t>Community Household Panel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European </a:t>
            </a:r>
            <a:r>
              <a:rPr lang="en-GB" sz="1800" dirty="0"/>
              <a:t>Union Labour Force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Community </a:t>
            </a:r>
            <a:r>
              <a:rPr lang="en-GB" sz="1800" dirty="0"/>
              <a:t>Innovation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European </a:t>
            </a:r>
            <a:r>
              <a:rPr lang="en-GB" sz="1800" dirty="0"/>
              <a:t>Union Statistics on Income and Living Conditions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Structure </a:t>
            </a:r>
            <a:r>
              <a:rPr lang="en-GB" sz="1800" dirty="0"/>
              <a:t>of Earnings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Adult </a:t>
            </a:r>
            <a:r>
              <a:rPr lang="en-GB" sz="1800" dirty="0"/>
              <a:t>Education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European </a:t>
            </a:r>
            <a:r>
              <a:rPr lang="en-GB" sz="1800" dirty="0"/>
              <a:t>Road Freight Transport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European </a:t>
            </a:r>
            <a:r>
              <a:rPr lang="en-GB" sz="1800" dirty="0"/>
              <a:t>Health Interview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Continuing </a:t>
            </a:r>
            <a:r>
              <a:rPr lang="en-GB" sz="1800" dirty="0"/>
              <a:t>Vocational Training Survey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Community </a:t>
            </a:r>
            <a:r>
              <a:rPr lang="en-GB" sz="1800" dirty="0"/>
              <a:t>Statistics on </a:t>
            </a:r>
            <a:r>
              <a:rPr lang="pl-PL" sz="1800" dirty="0" smtClean="0"/>
              <a:t>I</a:t>
            </a:r>
            <a:r>
              <a:rPr lang="en-GB" sz="1800" dirty="0" err="1" smtClean="0"/>
              <a:t>nformation</a:t>
            </a:r>
            <a:r>
              <a:rPr lang="en-GB" sz="1800" dirty="0" smtClean="0"/>
              <a:t> </a:t>
            </a:r>
            <a:r>
              <a:rPr lang="en-GB" sz="1800" dirty="0"/>
              <a:t>Society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 smtClean="0"/>
              <a:t>Micro-Moments Dataset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1800" dirty="0"/>
              <a:t>Household Budget Survey </a:t>
            </a:r>
            <a:r>
              <a:rPr lang="en-GB" sz="1800" dirty="0" smtClean="0"/>
              <a:t>(since September 2016)</a:t>
            </a:r>
          </a:p>
          <a:p>
            <a:pPr marL="0" indent="0">
              <a:lnSpc>
                <a:spcPct val="150000"/>
              </a:lnSpc>
              <a:buClrTx/>
              <a:buNone/>
            </a:pPr>
            <a:r>
              <a:rPr lang="en-GB" sz="1800" i="0" dirty="0" smtClean="0">
                <a:solidFill>
                  <a:srgbClr val="FF0000"/>
                </a:solidFill>
              </a:rPr>
              <a:t>More microdata sets available at the national level!</a:t>
            </a:r>
            <a:endParaRPr lang="en-GB" sz="1800" i="0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899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339850"/>
            <a:ext cx="8748712" cy="936625"/>
          </a:xfrm>
        </p:spPr>
        <p:txBody>
          <a:bodyPr/>
          <a:lstStyle/>
          <a:p>
            <a:r>
              <a:rPr lang="en-GB" dirty="0" smtClean="0"/>
              <a:t>Institutions eligible to request access to microdata (recognition criteria)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507288" cy="3816424"/>
          </a:xfrm>
        </p:spPr>
        <p:txBody>
          <a:bodyPr/>
          <a:lstStyle/>
          <a:p>
            <a:pPr>
              <a:buClrTx/>
            </a:pPr>
            <a:r>
              <a:rPr lang="en-GB" dirty="0" smtClean="0"/>
              <a:t>Reference </a:t>
            </a:r>
            <a:r>
              <a:rPr lang="en-GB" dirty="0"/>
              <a:t>to research in </a:t>
            </a:r>
            <a:r>
              <a:rPr lang="en-GB" dirty="0" smtClean="0"/>
              <a:t>the purpose </a:t>
            </a:r>
            <a:r>
              <a:rPr lang="en-GB" dirty="0"/>
              <a:t>(mission, </a:t>
            </a:r>
            <a:r>
              <a:rPr lang="en-GB" dirty="0" smtClean="0"/>
              <a:t>statute, objectives) </a:t>
            </a:r>
            <a:r>
              <a:rPr lang="en-GB" dirty="0"/>
              <a:t>of the </a:t>
            </a:r>
            <a:r>
              <a:rPr lang="en-GB" dirty="0" smtClean="0"/>
              <a:t>entity;</a:t>
            </a:r>
            <a:endParaRPr lang="en-GB" dirty="0">
              <a:solidFill>
                <a:srgbClr val="FF0000"/>
              </a:solidFill>
            </a:endParaRPr>
          </a:p>
          <a:p>
            <a:pPr>
              <a:buClrTx/>
            </a:pPr>
            <a:r>
              <a:rPr lang="en-GB" dirty="0" smtClean="0"/>
              <a:t>List </a:t>
            </a:r>
            <a:r>
              <a:rPr lang="en-GB" dirty="0"/>
              <a:t>of scientific publications and research projects;</a:t>
            </a:r>
          </a:p>
          <a:p>
            <a:pPr>
              <a:buClrTx/>
            </a:pPr>
            <a:r>
              <a:rPr lang="en-GB" dirty="0" smtClean="0"/>
              <a:t>Independency </a:t>
            </a:r>
            <a:r>
              <a:rPr lang="en-GB" dirty="0"/>
              <a:t>in formulating scientific conclusions;</a:t>
            </a:r>
          </a:p>
          <a:p>
            <a:pPr>
              <a:buClrTx/>
            </a:pPr>
            <a:r>
              <a:rPr lang="en-GB" dirty="0" smtClean="0"/>
              <a:t>Adequate </a:t>
            </a:r>
            <a:r>
              <a:rPr lang="en-GB" dirty="0"/>
              <a:t>security </a:t>
            </a:r>
            <a:r>
              <a:rPr lang="en-GB" dirty="0" smtClean="0"/>
              <a:t>safeguards.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19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Recognised research entities, by country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12</a:t>
            </a:fld>
            <a:endParaRPr lang="en-GB" alt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098780"/>
              </p:ext>
            </p:extLst>
          </p:nvPr>
        </p:nvGraphicFramePr>
        <p:xfrm>
          <a:off x="457200" y="2492375"/>
          <a:ext cx="8229600" cy="352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163218"/>
              </p:ext>
            </p:extLst>
          </p:nvPr>
        </p:nvGraphicFramePr>
        <p:xfrm>
          <a:off x="2483768" y="2780928"/>
          <a:ext cx="1440160" cy="1154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655238"/>
              </p:ext>
            </p:extLst>
          </p:nvPr>
        </p:nvGraphicFramePr>
        <p:xfrm>
          <a:off x="5724128" y="2492896"/>
          <a:ext cx="2880320" cy="1449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152480"/>
              </p:ext>
            </p:extLst>
          </p:nvPr>
        </p:nvGraphicFramePr>
        <p:xfrm>
          <a:off x="4067944" y="3212976"/>
          <a:ext cx="1512168" cy="72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307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Recognised research entities, by </a:t>
            </a:r>
            <a:r>
              <a:rPr lang="en-GB" dirty="0" smtClean="0"/>
              <a:t>entity type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13</a:t>
            </a:fld>
            <a:endParaRPr lang="en-GB" alt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515070"/>
              </p:ext>
            </p:extLst>
          </p:nvPr>
        </p:nvGraphicFramePr>
        <p:xfrm>
          <a:off x="457200" y="2492375"/>
          <a:ext cx="8229600" cy="352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092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>
            <a:stCxn id="7" idx="3"/>
            <a:endCxn id="33" idx="1"/>
          </p:cNvCxnSpPr>
          <p:nvPr/>
        </p:nvCxnSpPr>
        <p:spPr bwMode="auto">
          <a:xfrm flipV="1">
            <a:off x="5240977" y="4796945"/>
            <a:ext cx="707014" cy="13411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6" idx="3"/>
            <a:endCxn id="33" idx="1"/>
          </p:cNvCxnSpPr>
          <p:nvPr/>
        </p:nvCxnSpPr>
        <p:spPr bwMode="auto">
          <a:xfrm>
            <a:off x="5003176" y="4778664"/>
            <a:ext cx="944815" cy="1828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9624" y="1404302"/>
            <a:ext cx="2808312" cy="1949733"/>
          </a:xfrm>
          <a:ln>
            <a:solidFill>
              <a:schemeClr val="tx1"/>
            </a:solidFill>
          </a:ln>
        </p:spPr>
        <p:txBody>
          <a:bodyPr/>
          <a:lstStyle/>
          <a:p>
            <a:pPr marL="0" algn="ctr"/>
            <a:r>
              <a:rPr lang="en-GB" sz="2400" b="0" dirty="0" smtClean="0"/>
              <a:t>Recognition of the research entity</a:t>
            </a:r>
            <a:br>
              <a:rPr lang="en-GB" sz="2400" b="0" dirty="0" smtClean="0"/>
            </a:br>
            <a:r>
              <a:rPr lang="en-GB" sz="2400" b="0" dirty="0" smtClean="0"/>
              <a:t>(institutional eligibility)</a:t>
            </a:r>
            <a:endParaRPr lang="en-GB" sz="2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14</a:t>
            </a:fld>
            <a:endParaRPr lang="en-GB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30968" y="3993834"/>
            <a:ext cx="187220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Request for access to microdata 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8769" y="4146234"/>
            <a:ext cx="187220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Request for access to microdata 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6117" y="4362806"/>
            <a:ext cx="187220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Research proposals (Requests for access) </a:t>
            </a:r>
            <a:endParaRPr lang="en-GB" sz="2400" dirty="0"/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323528" y="3429000"/>
            <a:ext cx="8568952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>
            <a:off x="323528" y="112474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Step 1</a:t>
            </a:r>
          </a:p>
          <a:p>
            <a:r>
              <a:rPr lang="en-GB" sz="1600" dirty="0" smtClean="0"/>
              <a:t>Institutional level</a:t>
            </a:r>
          </a:p>
          <a:p>
            <a:r>
              <a:rPr lang="en-GB" sz="1600" dirty="0" smtClean="0"/>
              <a:t>(1 month) </a:t>
            </a:r>
            <a:endParaRPr lang="en-GB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310352" y="3440033"/>
            <a:ext cx="1741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Step 2</a:t>
            </a:r>
          </a:p>
          <a:p>
            <a:r>
              <a:rPr lang="en-GB" sz="1600" dirty="0" smtClean="0"/>
              <a:t>Researchers</a:t>
            </a:r>
          </a:p>
          <a:p>
            <a:r>
              <a:rPr lang="en-GB" sz="1600" dirty="0" smtClean="0"/>
              <a:t>(2 months) </a:t>
            </a:r>
            <a:endParaRPr lang="en-GB" sz="1600" dirty="0"/>
          </a:p>
        </p:txBody>
      </p:sp>
      <p:cxnSp>
        <p:nvCxnSpPr>
          <p:cNvPr id="25" name="Straight Arrow Connector 24"/>
          <p:cNvCxnSpPr>
            <a:stCxn id="2" idx="2"/>
            <a:endCxn id="8" idx="0"/>
          </p:cNvCxnSpPr>
          <p:nvPr/>
        </p:nvCxnSpPr>
        <p:spPr bwMode="auto">
          <a:xfrm>
            <a:off x="4343780" y="3354035"/>
            <a:ext cx="188441" cy="100877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2" idx="2"/>
            <a:endCxn id="6" idx="0"/>
          </p:cNvCxnSpPr>
          <p:nvPr/>
        </p:nvCxnSpPr>
        <p:spPr bwMode="auto">
          <a:xfrm flipH="1">
            <a:off x="4067072" y="3354035"/>
            <a:ext cx="276708" cy="63979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2" idx="2"/>
            <a:endCxn id="7" idx="0"/>
          </p:cNvCxnSpPr>
          <p:nvPr/>
        </p:nvCxnSpPr>
        <p:spPr bwMode="auto">
          <a:xfrm flipH="1">
            <a:off x="4304873" y="3354035"/>
            <a:ext cx="38907" cy="79219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5947991" y="4658445"/>
            <a:ext cx="201622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Eurostat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5947991" y="5332661"/>
            <a:ext cx="2016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National statistical authorities </a:t>
            </a:r>
          </a:p>
          <a:p>
            <a:pPr algn="ctr"/>
            <a:r>
              <a:rPr lang="en-GB" dirty="0" smtClean="0"/>
              <a:t>(4 weeks)</a:t>
            </a:r>
            <a:endParaRPr lang="en-GB" dirty="0"/>
          </a:p>
        </p:txBody>
      </p:sp>
      <p:cxnSp>
        <p:nvCxnSpPr>
          <p:cNvPr id="36" name="Straight Arrow Connector 35"/>
          <p:cNvCxnSpPr>
            <a:stCxn id="8" idx="3"/>
            <a:endCxn id="33" idx="1"/>
          </p:cNvCxnSpPr>
          <p:nvPr/>
        </p:nvCxnSpPr>
        <p:spPr bwMode="auto">
          <a:xfrm flipV="1">
            <a:off x="5468325" y="4796945"/>
            <a:ext cx="479666" cy="35069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33" idx="2"/>
            <a:endCxn id="34" idx="0"/>
          </p:cNvCxnSpPr>
          <p:nvPr/>
        </p:nvCxnSpPr>
        <p:spPr bwMode="auto">
          <a:xfrm>
            <a:off x="6956103" y="4935444"/>
            <a:ext cx="0" cy="39721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8" name="Group 87"/>
          <p:cNvGrpSpPr/>
          <p:nvPr/>
        </p:nvGrpSpPr>
        <p:grpSpPr>
          <a:xfrm>
            <a:off x="6930769" y="1416097"/>
            <a:ext cx="1584176" cy="860775"/>
            <a:chOff x="6930769" y="1416097"/>
            <a:chExt cx="1584176" cy="860775"/>
          </a:xfrm>
        </p:grpSpPr>
        <p:sp>
          <p:nvSpPr>
            <p:cNvPr id="86" name="Rectangular Callout 85"/>
            <p:cNvSpPr/>
            <p:nvPr/>
          </p:nvSpPr>
          <p:spPr bwMode="auto">
            <a:xfrm>
              <a:off x="6930769" y="1416097"/>
              <a:ext cx="1584176" cy="860775"/>
            </a:xfrm>
            <a:prstGeom prst="wedgeRectCallout">
              <a:avLst>
                <a:gd name="adj1" fmla="val -74854"/>
                <a:gd name="adj2" fmla="val 40793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092280" y="1520787"/>
              <a:ext cx="129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Is the entity doing research? </a:t>
              </a:r>
              <a:endParaRPr lang="en-GB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956103" y="3502031"/>
            <a:ext cx="1584176" cy="860775"/>
            <a:chOff x="6930769" y="1416097"/>
            <a:chExt cx="1584176" cy="860775"/>
          </a:xfrm>
        </p:grpSpPr>
        <p:sp>
          <p:nvSpPr>
            <p:cNvPr id="90" name="Rectangular Callout 89"/>
            <p:cNvSpPr/>
            <p:nvPr/>
          </p:nvSpPr>
          <p:spPr bwMode="auto">
            <a:xfrm>
              <a:off x="6930769" y="1416097"/>
              <a:ext cx="1584176" cy="860775"/>
            </a:xfrm>
            <a:prstGeom prst="wedgeRectCallout">
              <a:avLst>
                <a:gd name="adj1" fmla="val -74854"/>
                <a:gd name="adj2" fmla="val 40793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092280" y="1520787"/>
              <a:ext cx="129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Is the access for scientific purposes?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1280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15</a:t>
            </a:fld>
            <a:endParaRPr lang="en-GB" alt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288" y="1339850"/>
            <a:ext cx="8229600" cy="936625"/>
          </a:xfrm>
        </p:spPr>
        <p:txBody>
          <a:bodyPr/>
          <a:lstStyle/>
          <a:p>
            <a:r>
              <a:rPr lang="en-GB" dirty="0" smtClean="0"/>
              <a:t>Research proposals received by data collections, 2013-2016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944999"/>
              </p:ext>
            </p:extLst>
          </p:nvPr>
        </p:nvGraphicFramePr>
        <p:xfrm>
          <a:off x="539552" y="2780928"/>
          <a:ext cx="792088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826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microdata for scientific purposes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16</a:t>
            </a:fld>
            <a:endParaRPr lang="en-GB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66239"/>
              </p:ext>
            </p:extLst>
          </p:nvPr>
        </p:nvGraphicFramePr>
        <p:xfrm>
          <a:off x="611560" y="2420888"/>
          <a:ext cx="8208912" cy="344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3096344"/>
                <a:gridCol w="3168352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0F5494"/>
                          </a:solidFill>
                          <a:latin typeface="+mj-lt"/>
                          <a:ea typeface="+mj-ea"/>
                          <a:cs typeface="+mj-cs"/>
                        </a:rPr>
                        <a:t>Scientific use files</a:t>
                      </a:r>
                      <a:endParaRPr lang="en-GB" sz="2000" b="1" dirty="0">
                        <a:solidFill>
                          <a:srgbClr val="0F5494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0F5494"/>
                          </a:solidFill>
                          <a:latin typeface="+mj-lt"/>
                          <a:ea typeface="+mj-ea"/>
                          <a:cs typeface="+mj-cs"/>
                        </a:rPr>
                        <a:t>Secure use files </a:t>
                      </a:r>
                    </a:p>
                    <a:p>
                      <a:pPr algn="ctr"/>
                      <a:endParaRPr lang="en-GB" sz="2000" b="1" dirty="0">
                        <a:solidFill>
                          <a:srgbClr val="0F5494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Access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At</a:t>
                      </a:r>
                      <a:r>
                        <a:rPr lang="en-GB" baseline="0" dirty="0" smtClean="0">
                          <a:solidFill>
                            <a:srgbClr val="0F5494"/>
                          </a:solidFill>
                        </a:rPr>
                        <a:t> researchers' workplace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In</a:t>
                      </a:r>
                      <a:r>
                        <a:rPr lang="en-GB" baseline="0" dirty="0" smtClean="0">
                          <a:solidFill>
                            <a:srgbClr val="0F5494"/>
                          </a:solidFill>
                        </a:rPr>
                        <a:t> NSIs controlled environment (e.g. safe centre or via remote access)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Data preparation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Data</a:t>
                      </a:r>
                      <a:r>
                        <a:rPr lang="en-GB" baseline="0" dirty="0" smtClean="0">
                          <a:solidFill>
                            <a:srgbClr val="0F5494"/>
                          </a:solidFill>
                        </a:rPr>
                        <a:t> a</a:t>
                      </a:r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nonymised</a:t>
                      </a:r>
                      <a:r>
                        <a:rPr lang="en-GB" baseline="0" dirty="0" smtClean="0">
                          <a:solidFill>
                            <a:srgbClr val="0F5494"/>
                          </a:solidFill>
                        </a:rPr>
                        <a:t> (variables grouped together, rounded, swapped or suppressed)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Only direct</a:t>
                      </a:r>
                      <a:r>
                        <a:rPr lang="en-GB" baseline="0" dirty="0" smtClean="0">
                          <a:solidFill>
                            <a:srgbClr val="0F5494"/>
                          </a:solidFill>
                        </a:rPr>
                        <a:t> identifiers removed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Identification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Possible but difficult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F5494"/>
                          </a:solidFill>
                        </a:rPr>
                        <a:t>Possible</a:t>
                      </a:r>
                      <a:endParaRPr lang="en-GB" dirty="0">
                        <a:solidFill>
                          <a:srgbClr val="0F549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53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Topics of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579296" cy="396096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Adult </a:t>
            </a:r>
            <a:r>
              <a:rPr lang="en-GB" dirty="0" smtClean="0"/>
              <a:t>learning, Children, Competitiveness,</a:t>
            </a:r>
            <a:br>
              <a:rPr lang="en-GB" dirty="0" smtClean="0"/>
            </a:br>
            <a:r>
              <a:rPr lang="en-GB" dirty="0" smtClean="0"/>
              <a:t>Consumption, Crisis, Culture, Debt, Demography, Deprivation, Disabilities, Discrimination, Distribution, Economy, Education, Employment, Environment, Family, Gender equality/inequality, Growth, Health, Housing, ICT, Income, Inequalities, Innovation, Labour market, Migration, Mobility, Pension, Savings, Social policies, Taxes, Transport, Unemployment, Wages, Well-being…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384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Recent initiatives: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GB" altLang="en-US" dirty="0" smtClean="0"/>
              <a:t>Self-study material for microdata users: </a:t>
            </a:r>
          </a:p>
          <a:p>
            <a:pPr lvl="1">
              <a:buClrTx/>
            </a:pPr>
            <a:r>
              <a:rPr lang="en-GB" altLang="en-US" i="1" dirty="0">
                <a:hlinkClick r:id="rId2"/>
              </a:rPr>
              <a:t>http://</a:t>
            </a:r>
            <a:r>
              <a:rPr lang="en-GB" altLang="en-US" i="1" dirty="0" smtClean="0">
                <a:hlinkClick r:id="rId2"/>
              </a:rPr>
              <a:t>ec.europa.eu/eurostat/web/microdata/overview/self-study-material-for-microdata-users</a:t>
            </a:r>
            <a:endParaRPr lang="en-GB" altLang="en-US" i="1" dirty="0" smtClean="0"/>
          </a:p>
          <a:p>
            <a:pPr>
              <a:buClrTx/>
            </a:pPr>
            <a:r>
              <a:rPr lang="en-GB" altLang="en-US" dirty="0" smtClean="0"/>
              <a:t>Household </a:t>
            </a:r>
            <a:r>
              <a:rPr lang="en-GB" altLang="en-US" dirty="0"/>
              <a:t>Budget Survey </a:t>
            </a:r>
            <a:r>
              <a:rPr lang="en-GB" altLang="en-US" dirty="0" smtClean="0"/>
              <a:t>2010 available for scientific purposes</a:t>
            </a:r>
          </a:p>
          <a:p>
            <a:pPr>
              <a:buClrTx/>
            </a:pPr>
            <a:r>
              <a:rPr lang="en-GB" altLang="en-US" dirty="0"/>
              <a:t>Public use files for EU-SILC and EU-LFS </a:t>
            </a:r>
            <a:r>
              <a:rPr lang="en-GB" altLang="en-US" dirty="0" smtClean="0"/>
              <a:t>(some MS in 2016, all MS in 2017)</a:t>
            </a:r>
          </a:p>
          <a:p>
            <a:pPr>
              <a:buClrTx/>
            </a:pPr>
            <a:endParaRPr lang="en-GB" altLang="en-US" i="0" dirty="0" smtClean="0"/>
          </a:p>
          <a:p>
            <a:pPr>
              <a:buClrTx/>
            </a:pPr>
            <a:endParaRPr lang="en-GB" altLang="en-US" dirty="0" smtClean="0"/>
          </a:p>
          <a:p>
            <a:pPr>
              <a:buClrTx/>
            </a:pPr>
            <a:endParaRPr lang="en-GB" altLang="en-US" dirty="0" smtClean="0"/>
          </a:p>
          <a:p>
            <a:pPr>
              <a:buClrTx/>
            </a:pPr>
            <a:endParaRPr lang="en-GB" altLang="en-US" dirty="0" smtClean="0"/>
          </a:p>
          <a:p>
            <a:pPr>
              <a:buClrTx/>
            </a:pPr>
            <a:endParaRPr lang="en-GB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54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936625"/>
          </a:xfrm>
        </p:spPr>
        <p:txBody>
          <a:bodyPr/>
          <a:lstStyle/>
          <a:p>
            <a:r>
              <a:rPr lang="pl-PL" dirty="0" err="1" smtClean="0"/>
              <a:t>Enhancing</a:t>
            </a:r>
            <a:r>
              <a:rPr lang="pl-PL" dirty="0" smtClean="0"/>
              <a:t> the </a:t>
            </a:r>
            <a:r>
              <a:rPr lang="pl-PL" dirty="0" err="1" smtClean="0"/>
              <a:t>use</a:t>
            </a:r>
            <a:r>
              <a:rPr lang="pl-PL" dirty="0" smtClean="0"/>
              <a:t> of microdata: </a:t>
            </a:r>
            <a:r>
              <a:rPr lang="en-GB" dirty="0" smtClean="0"/>
              <a:t>some </a:t>
            </a:r>
            <a:r>
              <a:rPr lang="en-GB" dirty="0"/>
              <a:t>ideas for further </a:t>
            </a:r>
            <a:r>
              <a:rPr lang="en-GB" dirty="0" smtClean="0"/>
              <a:t>development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56992"/>
            <a:ext cx="8229600" cy="2664296"/>
          </a:xfrm>
        </p:spPr>
        <p:txBody>
          <a:bodyPr/>
          <a:lstStyle/>
          <a:p>
            <a:pPr>
              <a:buClrTx/>
              <a:buFont typeface="Verdana" panose="020B0604030504040204" pitchFamily="34" charset="0"/>
              <a:buChar char="•"/>
            </a:pPr>
            <a:r>
              <a:rPr lang="en-GB" dirty="0" smtClean="0"/>
              <a:t>Exploitation of research results</a:t>
            </a:r>
          </a:p>
          <a:p>
            <a:pPr>
              <a:buClrTx/>
              <a:buFont typeface="Verdana" panose="020B0604030504040204" pitchFamily="34" charset="0"/>
              <a:buChar char="•"/>
            </a:pPr>
            <a:r>
              <a:rPr lang="en-GB" dirty="0" smtClean="0"/>
              <a:t>Table builder allowing tailored tabulations (confidentiality on the fly)</a:t>
            </a:r>
            <a:endParaRPr lang="pl-PL" dirty="0"/>
          </a:p>
          <a:p>
            <a:pPr>
              <a:buClrTx/>
              <a:buFont typeface="Verdana" panose="020B0604030504040204" pitchFamily="34" charset="0"/>
              <a:buChar char="•"/>
            </a:pPr>
            <a:r>
              <a:rPr lang="en-GB" dirty="0" smtClean="0"/>
              <a:t>Collaboration with Council of European Social Science Data Archives - CESSDA (entry point for national microdata access systems)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307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altLang="en-US" b="1" dirty="0" smtClean="0"/>
              <a:t>EUROMOD: How Eurostat data underpin a key cross-national research project (1 of 2)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180754" y="1361558"/>
            <a:ext cx="8793126" cy="473089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 smtClean="0">
                <a:ea typeface="Calibri"/>
              </a:rPr>
              <a:t>EUROMOD </a:t>
            </a:r>
            <a:r>
              <a:rPr lang="en-GB" dirty="0">
                <a:ea typeface="Calibri"/>
              </a:rPr>
              <a:t>is a </a:t>
            </a:r>
            <a:r>
              <a:rPr lang="en-GB" dirty="0" smtClean="0">
                <a:ea typeface="Calibri"/>
              </a:rPr>
              <a:t>tax-benefit </a:t>
            </a:r>
            <a:r>
              <a:rPr lang="en-GB" dirty="0">
                <a:ea typeface="Calibri"/>
              </a:rPr>
              <a:t>microsimulation model for the </a:t>
            </a:r>
            <a:r>
              <a:rPr lang="en-GB" dirty="0" smtClean="0">
                <a:ea typeface="Calibri"/>
              </a:rPr>
              <a:t>EU</a:t>
            </a:r>
            <a:r>
              <a:rPr lang="en-GB" dirty="0" smtClean="0"/>
              <a:t>, celebrating its 20</a:t>
            </a:r>
            <a:r>
              <a:rPr lang="en-GB" baseline="30000" dirty="0" smtClean="0"/>
              <a:t>th</a:t>
            </a:r>
            <a:r>
              <a:rPr lang="en-GB" dirty="0" smtClean="0"/>
              <a:t> </a:t>
            </a:r>
            <a:r>
              <a:rPr lang="en-GB" dirty="0"/>
              <a:t>anniversary in </a:t>
            </a:r>
            <a:r>
              <a:rPr lang="en-GB" dirty="0" smtClean="0"/>
              <a:t>2016! </a:t>
            </a:r>
            <a:r>
              <a:rPr lang="en-GB" dirty="0" smtClean="0">
                <a:hlinkClick r:id="rId2"/>
              </a:rPr>
              <a:t>www.iser.essex.ac.uk/euromod20</a:t>
            </a:r>
            <a:endParaRPr lang="en-GB" dirty="0" smtClean="0"/>
          </a:p>
          <a:p>
            <a:pPr>
              <a:spcAft>
                <a:spcPts val="600"/>
              </a:spcAft>
            </a:pPr>
            <a:r>
              <a:rPr lang="en-GB" dirty="0" smtClean="0"/>
              <a:t>Model is highly </a:t>
            </a:r>
            <a:r>
              <a:rPr lang="en-GB" dirty="0"/>
              <a:t>flexible, </a:t>
            </a:r>
            <a:r>
              <a:rPr lang="en-GB" dirty="0" smtClean="0"/>
              <a:t>documented</a:t>
            </a:r>
            <a:r>
              <a:rPr lang="en-GB" dirty="0"/>
              <a:t>, validated and transparent</a:t>
            </a:r>
          </a:p>
          <a:p>
            <a:pPr lvl="1">
              <a:spcAft>
                <a:spcPts val="600"/>
              </a:spcAft>
            </a:pPr>
            <a:r>
              <a:rPr lang="en-GB" dirty="0"/>
              <a:t>Purpose-built software: “tax-benefit modelling” language; user interface; “plug-ins” and “add-ons” for special purpose analysis</a:t>
            </a:r>
          </a:p>
          <a:p>
            <a:pPr lvl="1">
              <a:spcAft>
                <a:spcPts val="600"/>
              </a:spcAft>
            </a:pPr>
            <a:r>
              <a:rPr lang="en-GB" dirty="0"/>
              <a:t>(Relatively) easy to simulate major reforms to policy structures (without programming skills); many types of application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dirty="0" smtClean="0"/>
              <a:t>Managed</a:t>
            </a:r>
            <a:r>
              <a:rPr lang="en-GB" dirty="0"/>
              <a:t>, maintained and </a:t>
            </a:r>
            <a:r>
              <a:rPr lang="en-GB" dirty="0" smtClean="0"/>
              <a:t>developed by </a:t>
            </a:r>
            <a:r>
              <a:rPr lang="en-GB" dirty="0"/>
              <a:t>the University of </a:t>
            </a:r>
            <a:r>
              <a:rPr lang="en-GB" dirty="0" smtClean="0"/>
              <a:t>Essex, the model </a:t>
            </a:r>
            <a:r>
              <a:rPr lang="en-GB" dirty="0"/>
              <a:t>is updated annually in collaboration with national experts from each EU member state, </a:t>
            </a:r>
            <a:r>
              <a:rPr lang="en-GB" dirty="0">
                <a:solidFill>
                  <a:srgbClr val="0E41B0"/>
                </a:solidFill>
              </a:rPr>
              <a:t>making use of micro-data from the </a:t>
            </a:r>
            <a:r>
              <a:rPr lang="en-GB" dirty="0" smtClean="0">
                <a:solidFill>
                  <a:srgbClr val="0E41B0"/>
                </a:solidFill>
              </a:rPr>
              <a:t>EU-SILC</a:t>
            </a:r>
            <a:endParaRPr lang="en-GB" dirty="0">
              <a:solidFill>
                <a:srgbClr val="0E41B0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Since </a:t>
            </a:r>
            <a:r>
              <a:rPr lang="en-US" dirty="0"/>
              <a:t>2009, </a:t>
            </a:r>
            <a:r>
              <a:rPr lang="en-US" dirty="0" smtClean="0"/>
              <a:t>the project has been supported </a:t>
            </a:r>
            <a:r>
              <a:rPr lang="en-US" dirty="0"/>
              <a:t>by the European Commission’s </a:t>
            </a:r>
            <a:r>
              <a:rPr lang="en-US" dirty="0" smtClean="0"/>
              <a:t>DG-EMPL</a:t>
            </a:r>
            <a:endParaRPr lang="en-US" dirty="0"/>
          </a:p>
          <a:p>
            <a:pPr lvl="1">
              <a:spcAft>
                <a:spcPts val="600"/>
              </a:spcAft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6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altLang="en-US" b="1" dirty="0" smtClean="0"/>
              <a:t>EUROMOD: How Eurostat data underpin a key cross-national research project (2 of 2)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02019" y="1373962"/>
            <a:ext cx="8718697" cy="462866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600" dirty="0" smtClean="0"/>
              <a:t>Open access to model/software</a:t>
            </a:r>
            <a:endParaRPr lang="en-GB" sz="2600" dirty="0"/>
          </a:p>
          <a:p>
            <a:pPr marL="685800" lvl="1">
              <a:spcAft>
                <a:spcPts val="600"/>
              </a:spcAft>
            </a:pPr>
            <a:r>
              <a:rPr lang="en-GB" sz="2300" dirty="0" smtClean="0"/>
              <a:t>Freely accessible for non-commercial use</a:t>
            </a:r>
          </a:p>
          <a:p>
            <a:pPr marL="685800" lvl="1">
              <a:spcAft>
                <a:spcPts val="600"/>
              </a:spcAft>
            </a:pPr>
            <a:r>
              <a:rPr lang="en-GB" sz="2300" dirty="0" smtClean="0"/>
              <a:t>Many </a:t>
            </a:r>
            <a:r>
              <a:rPr lang="en-GB" sz="2300" dirty="0"/>
              <a:t>users and </a:t>
            </a:r>
            <a:r>
              <a:rPr lang="en-GB" sz="2300" dirty="0" smtClean="0"/>
              <a:t>stakeholders – provide quality assurance</a:t>
            </a:r>
            <a:endParaRPr lang="en-GB" sz="2300" dirty="0"/>
          </a:p>
          <a:p>
            <a:pPr marL="685800" lvl="1">
              <a:spcAft>
                <a:spcPts val="600"/>
              </a:spcAft>
            </a:pPr>
            <a:r>
              <a:rPr lang="en-GB" sz="2300" dirty="0" smtClean="0"/>
              <a:t>Regular </a:t>
            </a:r>
            <a:r>
              <a:rPr lang="en-GB" sz="2300" dirty="0"/>
              <a:t>use of EUROMOD by the EC now established </a:t>
            </a:r>
            <a:endParaRPr lang="en-GB" sz="2300" dirty="0" smtClean="0"/>
          </a:p>
          <a:p>
            <a:pPr marL="1543050" lvl="3" indent="-285750">
              <a:spcAft>
                <a:spcPts val="600"/>
              </a:spcAft>
            </a:pPr>
            <a:r>
              <a:rPr lang="en-GB" sz="2300" dirty="0" smtClean="0"/>
              <a:t>(</a:t>
            </a:r>
            <a:r>
              <a:rPr lang="en-GB" sz="2300" dirty="0"/>
              <a:t>e.g.) to inform the European Semester process (JRC/DG-ECFIN &amp; others); development of a method to provide flash estimates of income distribution (</a:t>
            </a:r>
            <a:r>
              <a:rPr lang="en-GB" sz="2300" dirty="0" smtClean="0"/>
              <a:t>Eurostat)</a:t>
            </a:r>
          </a:p>
          <a:p>
            <a:pPr marL="685800" lvl="1">
              <a:spcAft>
                <a:spcPts val="600"/>
              </a:spcAft>
            </a:pPr>
            <a:r>
              <a:rPr lang="en-GB" sz="2300" dirty="0" smtClean="0">
                <a:solidFill>
                  <a:prstClr val="black"/>
                </a:solidFill>
              </a:rPr>
              <a:t>Bridges </a:t>
            </a:r>
            <a:r>
              <a:rPr lang="en-GB" sz="2300" dirty="0">
                <a:solidFill>
                  <a:prstClr val="black"/>
                </a:solidFill>
              </a:rPr>
              <a:t>the gap between academic research and policymaking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2600" dirty="0" smtClean="0">
                <a:solidFill>
                  <a:srgbClr val="0E41B0"/>
                </a:solidFill>
              </a:rPr>
              <a:t>Controlled access to EU-SILC data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300" dirty="0" smtClean="0">
                <a:solidFill>
                  <a:prstClr val="black"/>
                </a:solidFill>
              </a:rPr>
              <a:t>SILC data re-formatted and </a:t>
            </a:r>
            <a:r>
              <a:rPr lang="en-US" sz="2300" dirty="0" err="1" smtClean="0">
                <a:solidFill>
                  <a:prstClr val="black"/>
                </a:solidFill>
              </a:rPr>
              <a:t>harmonised</a:t>
            </a:r>
            <a:r>
              <a:rPr lang="en-US" sz="2300" dirty="0" smtClean="0">
                <a:solidFill>
                  <a:prstClr val="black"/>
                </a:solidFill>
              </a:rPr>
              <a:t> for use as input data in the model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300" dirty="0" smtClean="0">
                <a:solidFill>
                  <a:prstClr val="black"/>
                </a:solidFill>
              </a:rPr>
              <a:t>Users wishing to use EUROMOD input data must meet standard Eurostat conditions (work at a </a:t>
            </a:r>
            <a:r>
              <a:rPr lang="en-US" sz="2300" dirty="0" err="1" smtClean="0">
                <a:solidFill>
                  <a:prstClr val="black"/>
                </a:solidFill>
              </a:rPr>
              <a:t>recognised</a:t>
            </a:r>
            <a:r>
              <a:rPr lang="en-US" sz="2300" dirty="0" smtClean="0">
                <a:solidFill>
                  <a:prstClr val="black"/>
                </a:solidFill>
              </a:rPr>
              <a:t> research entity and hold a current, approved research proposal)</a:t>
            </a:r>
          </a:p>
          <a:p>
            <a:pPr marL="457200" lvl="1" indent="0">
              <a:lnSpc>
                <a:spcPct val="110000"/>
              </a:lnSpc>
              <a:spcAft>
                <a:spcPts val="600"/>
              </a:spcAft>
              <a:buNone/>
            </a:pPr>
            <a:endParaRPr lang="en-GB" dirty="0"/>
          </a:p>
          <a:p>
            <a:pPr marL="457200" lvl="1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01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936625"/>
          </a:xfrm>
        </p:spPr>
        <p:txBody>
          <a:bodyPr/>
          <a:lstStyle/>
          <a:p>
            <a:pPr algn="ctr"/>
            <a:r>
              <a:rPr lang="en-GB" dirty="0" smtClean="0"/>
              <a:t>Thank you for your attention!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8E820-445A-45A4-A664-5E231A8EB1B5}" type="slidenum">
              <a:rPr lang="en-GB" altLang="en-US" smtClean="0"/>
              <a:pPr/>
              <a:t>22</a:t>
            </a:fld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376364"/>
          </a:xfrm>
        </p:spPr>
        <p:txBody>
          <a:bodyPr/>
          <a:lstStyle/>
          <a:p>
            <a:pPr algn="ctr"/>
            <a:r>
              <a:rPr lang="en-GB" dirty="0" smtClean="0"/>
              <a:t>Aleksandra.Bujnowska@ec.europa.eu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8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3108</TotalTime>
  <Words>1028</Words>
  <Application>Microsoft Office PowerPoint</Application>
  <PresentationFormat>On-screen Show (4:3)</PresentationFormat>
  <Paragraphs>166</Paragraphs>
  <Slides>22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blank</vt:lpstr>
      <vt:lpstr>Office Theme</vt:lpstr>
      <vt:lpstr>Access to  European Statistical System microdata</vt:lpstr>
      <vt:lpstr>Presentation outline</vt:lpstr>
      <vt:lpstr>European Statistical System (ESS)</vt:lpstr>
      <vt:lpstr>Definitions</vt:lpstr>
      <vt:lpstr>Use of microdata</vt:lpstr>
      <vt:lpstr>Incentives (for statistical institutes) of granting access to microdata</vt:lpstr>
      <vt:lpstr>Benefits of granting access to microdata</vt:lpstr>
      <vt:lpstr>Why the access to microdata is restricted? </vt:lpstr>
      <vt:lpstr>PowerPoint Presentation</vt:lpstr>
      <vt:lpstr>ESS microdata for scientific purposes</vt:lpstr>
      <vt:lpstr>Institutions eligible to request access to microdata (recognition criteria)</vt:lpstr>
      <vt:lpstr>Recognised research entities, by country</vt:lpstr>
      <vt:lpstr>Recognised research entities, by entity type </vt:lpstr>
      <vt:lpstr>Recognition of the research entity (institutional eligibility)</vt:lpstr>
      <vt:lpstr>Research proposals received by data collections, 2013-2016</vt:lpstr>
      <vt:lpstr>Types of microdata for scientific purposes</vt:lpstr>
      <vt:lpstr>Topics of research</vt:lpstr>
      <vt:lpstr>Recent initiatives:</vt:lpstr>
      <vt:lpstr>Enhancing the use of microdata: some ideas for further development </vt:lpstr>
      <vt:lpstr>EUROMOD: How Eurostat data underpin a key cross-national research project (1 of 2)</vt:lpstr>
      <vt:lpstr>EUROMOD: How Eurostat data underpin a key cross-national research project (2 of 2)</vt:lpstr>
      <vt:lpstr>Thank you for your attention!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Improved acces to microdata</dc:title>
  <dc:creator>BUJNOWSKA Aleksandra (ESTAT)</dc:creator>
  <cp:lastModifiedBy>BUJNOWSKA Aleksandra (ESTAT)</cp:lastModifiedBy>
  <cp:revision>158</cp:revision>
  <cp:lastPrinted>2016-09-20T11:12:17Z</cp:lastPrinted>
  <dcterms:created xsi:type="dcterms:W3CDTF">2016-04-25T11:24:01Z</dcterms:created>
  <dcterms:modified xsi:type="dcterms:W3CDTF">2016-10-17T11:46:41Z</dcterms:modified>
</cp:coreProperties>
</file>