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  <p:sldMasterId id="2147483766" r:id="rId2"/>
  </p:sldMasterIdLst>
  <p:notesMasterIdLst>
    <p:notesMasterId r:id="rId22"/>
  </p:notesMasterIdLst>
  <p:handoutMasterIdLst>
    <p:handoutMasterId r:id="rId23"/>
  </p:handoutMasterIdLst>
  <p:sldIdLst>
    <p:sldId id="343" r:id="rId3"/>
    <p:sldId id="417" r:id="rId4"/>
    <p:sldId id="456" r:id="rId5"/>
    <p:sldId id="457" r:id="rId6"/>
    <p:sldId id="421" r:id="rId7"/>
    <p:sldId id="445" r:id="rId8"/>
    <p:sldId id="460" r:id="rId9"/>
    <p:sldId id="461" r:id="rId10"/>
    <p:sldId id="444" r:id="rId11"/>
    <p:sldId id="448" r:id="rId12"/>
    <p:sldId id="447" r:id="rId13"/>
    <p:sldId id="450" r:id="rId14"/>
    <p:sldId id="439" r:id="rId15"/>
    <p:sldId id="441" r:id="rId16"/>
    <p:sldId id="451" r:id="rId17"/>
    <p:sldId id="442" r:id="rId18"/>
    <p:sldId id="428" r:id="rId19"/>
    <p:sldId id="454" r:id="rId20"/>
    <p:sldId id="455" r:id="rId21"/>
  </p:sldIdLst>
  <p:sldSz cx="9144000" cy="6858000" type="screen4x3"/>
  <p:notesSz cx="6797675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nkelejda Havari" initials="E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494"/>
    <a:srgbClr val="034EA2"/>
    <a:srgbClr val="0050A0"/>
    <a:srgbClr val="2E6437"/>
    <a:srgbClr val="500F28"/>
    <a:srgbClr val="0F5494"/>
    <a:srgbClr val="3166CF"/>
    <a:srgbClr val="2D5EC1"/>
    <a:srgbClr val="FFD624"/>
    <a:srgbClr val="3E6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6652" autoAdjust="0"/>
  </p:normalViewPr>
  <p:slideViewPr>
    <p:cSldViewPr>
      <p:cViewPr varScale="1">
        <p:scale>
          <a:sx n="88" d="100"/>
          <a:sy n="88" d="100"/>
        </p:scale>
        <p:origin x="-114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2" y="-9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46400" cy="49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29677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677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EC7A9CE-B5D3-4830-AA57-DD8049CE9F2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766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46400" cy="49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5" y="4715634"/>
            <a:ext cx="5438775" cy="446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429677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677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6441B25-C4D1-47DB-817D-B9C4FC5392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923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604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Message:</a:t>
            </a:r>
            <a:r>
              <a:rPr lang="en-US" baseline="0" dirty="0" smtClean="0"/>
              <a:t> push the agenda on administrative data for better policies. How do we press for data availability?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04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EH: scholarship treshold </a:t>
            </a:r>
            <a:endParaRPr lang="it-IT" dirty="0"/>
          </a:p>
          <a:p>
            <a:r>
              <a:rPr lang="it-IT" baseline="0" dirty="0" smtClean="0"/>
              <a:t>Comment: Randomised control trials are not feasible. That is why scientists need to manipulate the data and create quasi-experments to answer some research questions. Think about the following example. We would like to know whether receiving a scholarship helps reduce time to graduation and improve students’ outcomes. Scholarships are often assigned based on the GPA and Sat score. Fixing a threshold, is like doing an experiment: we can compare the outcomes of students whose SAT score/GPA is just above the threshold with those that lie just below the threshold. This is called a regression discontinuity design and is often used when we use thresholds, sharp laws to estimate the impact of an intervention.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266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EH: example</a:t>
            </a:r>
            <a:r>
              <a:rPr lang="en-US" baseline="0" dirty="0" smtClean="0"/>
              <a:t> with longitudinal data</a:t>
            </a:r>
          </a:p>
          <a:p>
            <a:r>
              <a:rPr lang="en-US" baseline="0" dirty="0" smtClean="0"/>
              <a:t>Administrative data have a longitudinal structure (by construction), allowing to calculate the impact of a policy change or a specific intervention, simply comparing the outcomes of individuals, firms,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 before and after the intervention. </a:t>
            </a:r>
          </a:p>
          <a:p>
            <a:r>
              <a:rPr lang="en-US" baseline="0" dirty="0" smtClean="0"/>
              <a:t>One example is participation into a training </a:t>
            </a:r>
            <a:r>
              <a:rPr lang="en-US" baseline="0" dirty="0" err="1" smtClean="0"/>
              <a:t>programme</a:t>
            </a:r>
            <a:r>
              <a:rPr lang="en-US" baseline="0" dirty="0" smtClean="0"/>
              <a:t>/counselling </a:t>
            </a:r>
            <a:r>
              <a:rPr lang="en-US" baseline="0" dirty="0" err="1" smtClean="0"/>
              <a:t>programme</a:t>
            </a:r>
            <a:r>
              <a:rPr lang="en-US" baseline="0" dirty="0" smtClean="0"/>
              <a:t> to help unemployed find a job. From administrative data (unemployment lists usually), you can observe the employment outcomes of individuals who participated in the training and those who didn’t.</a:t>
            </a:r>
          </a:p>
          <a:p>
            <a:r>
              <a:rPr lang="en-US" baseline="0" dirty="0" smtClean="0"/>
              <a:t>By computing this double difference one can calculate the impact of the intervention comparing the </a:t>
            </a:r>
            <a:r>
              <a:rPr lang="en-US" baseline="0" dirty="0" err="1" smtClean="0"/>
              <a:t>labour</a:t>
            </a:r>
            <a:r>
              <a:rPr lang="en-US" baseline="0" dirty="0" smtClean="0"/>
              <a:t> market outcomes of the treated and control group before and after the </a:t>
            </a:r>
            <a:r>
              <a:rPr lang="en-US" baseline="0" dirty="0" err="1" smtClean="0"/>
              <a:t>programme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The same method can be used to estimate the impact of an intervention targeted to firms (a tax credit), by comparing the profits of firms before and after.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3501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3872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Call for papers still open until the end of May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996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</a:t>
            </a:r>
            <a:r>
              <a:rPr lang="en-US" dirty="0" err="1" smtClean="0"/>
              <a:t>organised</a:t>
            </a:r>
            <a:r>
              <a:rPr lang="en-US" dirty="0" smtClean="0"/>
              <a:t> many</a:t>
            </a:r>
            <a:r>
              <a:rPr lang="en-US" baseline="0" dirty="0" smtClean="0"/>
              <a:t> training courses in different member states.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1111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</a:t>
            </a:r>
            <a:r>
              <a:rPr lang="en-US" dirty="0" err="1" smtClean="0"/>
              <a:t>organised</a:t>
            </a:r>
            <a:r>
              <a:rPr lang="en-US" dirty="0" smtClean="0"/>
              <a:t> 4 regional workshop on counterfactual</a:t>
            </a:r>
            <a:r>
              <a:rPr lang="en-US" baseline="0" dirty="0" smtClean="0"/>
              <a:t> impact evaluation between April – November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0629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We can download publication metadata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880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EH: Add one example</a:t>
            </a:r>
          </a:p>
          <a:p>
            <a:r>
              <a:rPr lang="it-IT" dirty="0" smtClean="0"/>
              <a:t>This</a:t>
            </a:r>
            <a:r>
              <a:rPr lang="it-IT" baseline="0" dirty="0" smtClean="0"/>
              <a:t> project is targeted to interventions financed under the European Social Fund.</a:t>
            </a:r>
          </a:p>
          <a:p>
            <a:r>
              <a:rPr lang="it-IT" baseline="0" dirty="0" smtClean="0"/>
              <a:t>What we expect from participants in the call is a clear description of the intervention and the data.</a:t>
            </a:r>
          </a:p>
          <a:p>
            <a:r>
              <a:rPr lang="it-IT" baseline="0" dirty="0" smtClean="0"/>
              <a:t>The focus is mainly on active labour market policies (training to </a:t>
            </a:r>
            <a:r>
              <a:rPr lang="it-IT" baseline="0" smtClean="0"/>
              <a:t>the unemployed, job search counselling) </a:t>
            </a:r>
            <a:r>
              <a:rPr lang="it-IT" baseline="0" dirty="0" smtClean="0"/>
              <a:t>and social inclusion (programmes targeted to minority groups).</a:t>
            </a:r>
            <a:endParaRPr lang="it-I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754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Message:</a:t>
            </a:r>
            <a:r>
              <a:rPr lang="en-US" baseline="0" dirty="0" smtClean="0"/>
              <a:t> push the agenda on administrative data for better policies. How do we press for data availability?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0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idx="11"/>
          </p:nvPr>
        </p:nvSpPr>
        <p:spPr>
          <a:xfrm>
            <a:off x="0" y="2852937"/>
            <a:ext cx="9144000" cy="4005064"/>
          </a:xfrm>
          <a:prstGeom prst="rect">
            <a:avLst/>
          </a:prstGeom>
        </p:spPr>
        <p:txBody>
          <a:bodyPr lIns="360000" tIns="288000" rIns="0" bIns="0"/>
          <a:lstStyle>
            <a:lvl1pPr>
              <a:lnSpc>
                <a:spcPct val="150000"/>
              </a:lnSpc>
              <a:defRPr sz="1600" b="1"/>
            </a:lvl1pPr>
            <a:lvl2pPr>
              <a:lnSpc>
                <a:spcPct val="150000"/>
              </a:lnSpc>
              <a:defRPr sz="1600"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idx="1"/>
          </p:nvPr>
        </p:nvSpPr>
        <p:spPr>
          <a:xfrm>
            <a:off x="0" y="3473"/>
            <a:ext cx="9144000" cy="2232248"/>
          </a:xfrm>
          <a:prstGeom prst="rect">
            <a:avLst/>
          </a:prstGeom>
        </p:spPr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0" y="2232248"/>
            <a:ext cx="9144000" cy="620688"/>
          </a:xfrm>
          <a:prstGeom prst="rect">
            <a:avLst/>
          </a:prstGeom>
        </p:spPr>
        <p:txBody>
          <a:bodyPr lIns="360000" tIns="216000" rIns="0" bIns="0"/>
          <a:lstStyle/>
          <a:p>
            <a:r>
              <a:rPr lang="en-GB" altLang="en-US" dirty="0" smtClean="0">
                <a:latin typeface="+mj-lt"/>
              </a:rPr>
              <a:t>JRC Role. Facts </a:t>
            </a:r>
            <a:r>
              <a:rPr lang="en-GB" altLang="en-US" dirty="0">
                <a:latin typeface="+mj-lt"/>
              </a:rPr>
              <a:t>&amp; </a:t>
            </a:r>
            <a:r>
              <a:rPr lang="en-GB" altLang="en-US" dirty="0" smtClean="0">
                <a:latin typeface="+mj-lt"/>
              </a:rPr>
              <a:t>Figures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68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B56E3-6B5F-43C2-AF8F-DF3938242BC3}" type="datetimeFigureOut">
              <a:rPr lang="it-IT"/>
              <a:pPr>
                <a:defRPr/>
              </a:pPr>
              <a:t>05/10/2016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7F4E8-76F2-4C70-A6E8-6A7F72EEECFA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55996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08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716016" y="2276872"/>
            <a:ext cx="4176464" cy="1800200"/>
          </a:xfrm>
          <a:prstGeom prst="rect">
            <a:avLst/>
          </a:prstGeom>
        </p:spPr>
        <p:txBody>
          <a:bodyPr lIns="0" tIns="900000" rIns="0" bIns="0" anchor="t"/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714017" y="4077072"/>
            <a:ext cx="4178464" cy="915318"/>
          </a:xfrm>
          <a:prstGeom prst="rect">
            <a:avLst/>
          </a:prstGeom>
        </p:spPr>
        <p:txBody>
          <a:bodyPr lIns="0" tIns="360000" rIns="0"/>
          <a:lstStyle>
            <a:lvl1pPr marL="0" indent="0" algn="r">
              <a:buClr>
                <a:srgbClr val="1E4494"/>
              </a:buClr>
              <a:buFont typeface="Arial" panose="020B0604020202020204" pitchFamily="34" charset="0"/>
              <a:buNone/>
              <a:defRPr sz="1800" b="1"/>
            </a:lvl1pPr>
            <a:lvl2pPr marL="2286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 sz="1800"/>
            </a:lvl2pPr>
            <a:lvl3pPr marL="4572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3pPr>
            <a:lvl4pPr marL="6858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4pPr>
            <a:lvl5pPr marL="9144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716016" y="5517232"/>
            <a:ext cx="4178464" cy="648072"/>
          </a:xfrm>
          <a:prstGeom prst="rect">
            <a:avLst/>
          </a:prstGeom>
        </p:spPr>
        <p:txBody>
          <a:bodyPr lIns="0" rIns="0" bIns="360000" anchor="b"/>
          <a:lstStyle>
            <a:lvl1pPr marL="0" indent="0" algn="r">
              <a:buClr>
                <a:srgbClr val="1E4494"/>
              </a:buClr>
              <a:buFont typeface="Arial" panose="020B0604020202020204" pitchFamily="34" charset="0"/>
              <a:buNone/>
              <a:defRPr sz="1600" b="1"/>
            </a:lvl1pPr>
            <a:lvl2pPr marL="2286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 sz="1600"/>
            </a:lvl2pPr>
            <a:lvl3pPr marL="4572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3pPr>
            <a:lvl4pPr marL="6858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4pPr>
            <a:lvl5pPr marL="9144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763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idx="11"/>
          </p:nvPr>
        </p:nvSpPr>
        <p:spPr>
          <a:xfrm>
            <a:off x="0" y="2852937"/>
            <a:ext cx="9144000" cy="4005064"/>
          </a:xfrm>
          <a:prstGeom prst="rect">
            <a:avLst/>
          </a:prstGeom>
        </p:spPr>
        <p:txBody>
          <a:bodyPr lIns="360000" tIns="288000" rIns="0" bIns="0"/>
          <a:lstStyle>
            <a:lvl1pPr>
              <a:lnSpc>
                <a:spcPct val="150000"/>
              </a:lnSpc>
              <a:defRPr sz="1600" b="1"/>
            </a:lvl1pPr>
            <a:lvl2pPr>
              <a:lnSpc>
                <a:spcPct val="150000"/>
              </a:lnSpc>
              <a:defRPr sz="1600"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idx="1"/>
          </p:nvPr>
        </p:nvSpPr>
        <p:spPr>
          <a:xfrm>
            <a:off x="0" y="3473"/>
            <a:ext cx="9144000" cy="2232248"/>
          </a:xfrm>
          <a:prstGeom prst="rect">
            <a:avLst/>
          </a:prstGeom>
        </p:spPr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0" y="2232248"/>
            <a:ext cx="9144000" cy="620688"/>
          </a:xfrm>
          <a:prstGeom prst="rect">
            <a:avLst/>
          </a:prstGeom>
        </p:spPr>
        <p:txBody>
          <a:bodyPr lIns="360000" tIns="216000" rIns="0" bIns="0"/>
          <a:lstStyle/>
          <a:p>
            <a:r>
              <a:rPr lang="en-GB" altLang="en-US" dirty="0" smtClean="0">
                <a:latin typeface="+mj-lt"/>
              </a:rPr>
              <a:t>JRC Role. Facts </a:t>
            </a:r>
            <a:r>
              <a:rPr lang="en-GB" altLang="en-US" dirty="0">
                <a:latin typeface="+mj-lt"/>
              </a:rPr>
              <a:t>&amp; </a:t>
            </a:r>
            <a:r>
              <a:rPr lang="en-GB" altLang="en-US" dirty="0" smtClean="0">
                <a:latin typeface="+mj-lt"/>
              </a:rPr>
              <a:t>Figures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973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7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357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80" r:id="rId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4"/>
          </a:solidFill>
          <a:latin typeface="Verdana"/>
          <a:ea typeface="MS PGothic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 charset="0"/>
          <a:ea typeface="MS PGothic" pitchFamily="34" charset="-128"/>
          <a:cs typeface="ＭＳ Ｐゴシック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charset="0"/>
          <a:ea typeface="ＭＳ Ｐゴシック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charset="0"/>
          <a:ea typeface="ＭＳ Ｐゴシック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charset="0"/>
          <a:ea typeface="ＭＳ Ｐゴシック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1E4494"/>
        </a:buClr>
        <a:buFont typeface="Verdana" pitchFamily="34" charset="0"/>
        <a:defRPr>
          <a:solidFill>
            <a:srgbClr val="004494"/>
          </a:solidFill>
          <a:latin typeface="Verdana"/>
          <a:ea typeface="MS PGothic" pitchFamily="34" charset="-128"/>
          <a:cs typeface="ＭＳ Ｐゴシック" charset="0"/>
        </a:defRPr>
      </a:lvl1pPr>
      <a:lvl2pPr marL="2286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1E4494"/>
        </a:buClr>
        <a:buFont typeface="Verdana" pitchFamily="34" charset="0"/>
        <a:buChar char="•"/>
        <a:defRPr>
          <a:solidFill>
            <a:srgbClr val="004494"/>
          </a:solidFill>
          <a:latin typeface="Verdana"/>
          <a:ea typeface="MS PGothic" pitchFamily="34" charset="-128"/>
        </a:defRPr>
      </a:lvl2pPr>
      <a:lvl3pPr marL="4572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1E4494"/>
        </a:buClr>
        <a:buFont typeface="Wingdings" pitchFamily="2" charset="2"/>
        <a:buChar char="§"/>
        <a:defRPr sz="1600">
          <a:solidFill>
            <a:srgbClr val="004494"/>
          </a:solidFill>
          <a:latin typeface="Verdana"/>
          <a:ea typeface="MS PGothic" pitchFamily="34" charset="-128"/>
        </a:defRPr>
      </a:lvl3pPr>
      <a:lvl4pPr marL="6858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1E4494"/>
        </a:buClr>
        <a:buFont typeface="Arial" charset="0"/>
        <a:buChar char="•"/>
        <a:defRPr sz="1600">
          <a:solidFill>
            <a:srgbClr val="004494"/>
          </a:solidFill>
          <a:latin typeface="Verdana"/>
          <a:ea typeface="MS PGothic" pitchFamily="34" charset="-128"/>
        </a:defRPr>
      </a:lvl4pPr>
      <a:lvl5pPr marL="9144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1E4494"/>
        </a:buClr>
        <a:buFont typeface="Verdana" pitchFamily="34" charset="0"/>
        <a:buChar char="–"/>
        <a:defRPr sz="1600">
          <a:solidFill>
            <a:srgbClr val="004494"/>
          </a:solidFill>
          <a:latin typeface="Verdana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140"/>
            <a:ext cx="9143999" cy="6851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7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1547341" y="476672"/>
            <a:ext cx="7272809" cy="1008112"/>
          </a:xfrm>
          <a:prstGeom prst="rect">
            <a:avLst/>
          </a:prstGeom>
        </p:spPr>
        <p:txBody>
          <a:bodyPr lIns="0" tIns="46800" rIns="0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/>
                <a:ea typeface="MS PGothic" pitchFamily="34" charset="-128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9pPr>
          </a:lstStyle>
          <a:p>
            <a:pPr>
              <a:lnSpc>
                <a:spcPts val="3400"/>
              </a:lnSpc>
            </a:pPr>
            <a:r>
              <a:rPr lang="en-US" kern="0" dirty="0" smtClean="0"/>
              <a:t>Joint Research</a:t>
            </a:r>
            <a:r>
              <a:rPr lang="en-US" kern="0" baseline="0" dirty="0" smtClean="0"/>
              <a:t> Centre</a:t>
            </a:r>
          </a:p>
          <a:p>
            <a:pPr>
              <a:lnSpc>
                <a:spcPts val="3400"/>
              </a:lnSpc>
            </a:pPr>
            <a:r>
              <a:rPr lang="en-GB" sz="1800" kern="0" dirty="0" smtClean="0"/>
              <a:t>the European Commission's in-house science service</a:t>
            </a:r>
            <a:endParaRPr lang="en-GB" sz="1800" kern="0" dirty="0"/>
          </a:p>
        </p:txBody>
      </p:sp>
      <p:sp>
        <p:nvSpPr>
          <p:cNvPr id="14" name="Content Placeholder 2"/>
          <p:cNvSpPr txBox="1">
            <a:spLocks/>
          </p:cNvSpPr>
          <p:nvPr userDrawn="1"/>
        </p:nvSpPr>
        <p:spPr>
          <a:xfrm>
            <a:off x="4641685" y="1649586"/>
            <a:ext cx="4178464" cy="915318"/>
          </a:xfrm>
          <a:prstGeom prst="rect">
            <a:avLst/>
          </a:prstGeom>
        </p:spPr>
        <p:txBody>
          <a:bodyPr lIns="0" tIns="46800" rIns="0"/>
          <a:lstStyle>
            <a:lvl1pPr marL="342900" indent="-342900" algn="r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Arial" panose="020B0604020202020204" pitchFamily="34" charset="0"/>
              <a:buChar char="•"/>
              <a:defRPr b="1">
                <a:solidFill>
                  <a:srgbClr val="004494"/>
                </a:solidFill>
                <a:latin typeface="Verdana"/>
                <a:ea typeface="MS PGothic" pitchFamily="34" charset="-128"/>
                <a:cs typeface="ＭＳ Ｐゴシック" charset="0"/>
              </a:defRPr>
            </a:lvl1pPr>
            <a:lvl2pPr marL="228600" indent="-228600" algn="r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Arial" panose="020B0604020202020204" pitchFamily="34" charset="0"/>
              <a:buChar char="•"/>
              <a:defRPr>
                <a:solidFill>
                  <a:srgbClr val="004494"/>
                </a:solidFill>
                <a:latin typeface="Verdana"/>
                <a:ea typeface="MS PGothic" pitchFamily="34" charset="-128"/>
              </a:defRPr>
            </a:lvl2pPr>
            <a:lvl3pPr marL="457200" indent="-228600" algn="r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Arial" panose="020B0604020202020204" pitchFamily="34" charset="0"/>
              <a:buChar char="•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3pPr>
            <a:lvl4pPr marL="685800" indent="-228600" algn="r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Arial" panose="020B0604020202020204" pitchFamily="34" charset="0"/>
              <a:buChar char="•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4pPr>
            <a:lvl5pPr marL="914400" indent="-228600" algn="r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Arial" panose="020B0604020202020204" pitchFamily="34" charset="0"/>
              <a:buChar char="•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0" indent="0">
              <a:lnSpc>
                <a:spcPts val="1560"/>
              </a:lnSpc>
              <a:buNone/>
            </a:pPr>
            <a:r>
              <a:rPr lang="en-GB" sz="1300" b="0" i="1" kern="0" dirty="0" smtClean="0"/>
              <a:t>Serving society</a:t>
            </a:r>
          </a:p>
          <a:p>
            <a:pPr marL="0" indent="0">
              <a:lnSpc>
                <a:spcPts val="1560"/>
              </a:lnSpc>
              <a:buNone/>
            </a:pPr>
            <a:r>
              <a:rPr lang="en-GB" sz="1300" b="0" i="1" kern="0" dirty="0" smtClean="0"/>
              <a:t>Stimulating innovation</a:t>
            </a:r>
          </a:p>
          <a:p>
            <a:pPr marL="0" indent="0">
              <a:lnSpc>
                <a:spcPts val="1560"/>
              </a:lnSpc>
              <a:buNone/>
            </a:pPr>
            <a:r>
              <a:rPr lang="en-GB" sz="1300" b="0" i="1" kern="0" dirty="0" smtClean="0"/>
              <a:t>Supporting legislation</a:t>
            </a:r>
            <a:endParaRPr lang="en-US" sz="1300" b="0" i="1" kern="0" dirty="0" smtClean="0"/>
          </a:p>
        </p:txBody>
      </p:sp>
    </p:spTree>
    <p:extLst>
      <p:ext uri="{BB962C8B-B14F-4D97-AF65-F5344CB8AC3E}">
        <p14:creationId xmlns:p14="http://schemas.microsoft.com/office/powerpoint/2010/main" val="264881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/>
          <a:ea typeface="MS PGothic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494"/>
          </a:solidFill>
          <a:latin typeface="Verdana" charset="0"/>
          <a:ea typeface="MS PGothic" pitchFamily="34" charset="-128"/>
          <a:cs typeface="ＭＳ Ｐゴシック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charset="0"/>
          <a:ea typeface="ＭＳ Ｐゴシック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charset="0"/>
          <a:ea typeface="ＭＳ Ｐゴシック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charset="0"/>
          <a:ea typeface="ＭＳ Ｐゴシック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37ACDE"/>
        </a:buClr>
        <a:buFont typeface="Verdana" pitchFamily="34" charset="0"/>
        <a:defRPr>
          <a:solidFill>
            <a:srgbClr val="004494"/>
          </a:solidFill>
          <a:latin typeface="Verdana"/>
          <a:ea typeface="MS PGothic" pitchFamily="34" charset="-128"/>
          <a:cs typeface="ＭＳ Ｐゴシック" charset="0"/>
        </a:defRPr>
      </a:lvl1pPr>
      <a:lvl2pPr marL="2286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37ACDE"/>
        </a:buClr>
        <a:buFont typeface="Verdana" pitchFamily="34" charset="0"/>
        <a:buChar char="•"/>
        <a:defRPr>
          <a:solidFill>
            <a:srgbClr val="004494"/>
          </a:solidFill>
          <a:latin typeface="Verdana"/>
          <a:ea typeface="MS PGothic" pitchFamily="34" charset="-128"/>
        </a:defRPr>
      </a:lvl2pPr>
      <a:lvl3pPr marL="4572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37ACDE"/>
        </a:buClr>
        <a:buFont typeface="Wingdings" pitchFamily="2" charset="2"/>
        <a:buChar char="§"/>
        <a:defRPr sz="1600">
          <a:solidFill>
            <a:srgbClr val="004494"/>
          </a:solidFill>
          <a:latin typeface="Verdana"/>
          <a:ea typeface="MS PGothic" pitchFamily="34" charset="-128"/>
        </a:defRPr>
      </a:lvl3pPr>
      <a:lvl4pPr marL="6858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37ACDE"/>
        </a:buClr>
        <a:buFont typeface="Arial" charset="0"/>
        <a:buChar char="•"/>
        <a:defRPr sz="1600">
          <a:solidFill>
            <a:srgbClr val="004494"/>
          </a:solidFill>
          <a:latin typeface="Verdana"/>
          <a:ea typeface="MS PGothic" pitchFamily="34" charset="-128"/>
        </a:defRPr>
      </a:lvl4pPr>
      <a:lvl5pPr marL="9144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rgbClr val="37ACDE"/>
        </a:buClr>
        <a:buFont typeface="Verdana" pitchFamily="34" charset="0"/>
        <a:buChar char="–"/>
        <a:defRPr sz="1600">
          <a:solidFill>
            <a:srgbClr val="004494"/>
          </a:solidFill>
          <a:latin typeface="Verdana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crie@jrc.ec.europa.eu" TargetMode="External"/><Relationship Id="rId2" Type="http://schemas.openxmlformats.org/officeDocument/2006/relationships/hyperlink" Target="https://ec.europa.eu/jrc/en/microeconomic-evaluation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864" y="1988840"/>
            <a:ext cx="5604642" cy="1368152"/>
          </a:xfrm>
        </p:spPr>
        <p:txBody>
          <a:bodyPr/>
          <a:lstStyle/>
          <a:p>
            <a:r>
              <a:rPr lang="en-US" sz="3600" b="0" dirty="0" smtClean="0"/>
              <a:t>BETTER DATA FOR BETTER ANALYSIS FOR BETTER POLICIES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400" b="0" dirty="0" smtClean="0"/>
              <a:t>Econometrics </a:t>
            </a:r>
            <a:r>
              <a:rPr lang="en-US" sz="1400" b="0" dirty="0"/>
              <a:t>and Applied </a:t>
            </a:r>
            <a:r>
              <a:rPr lang="en-US" sz="1400" b="0" dirty="0" smtClean="0"/>
              <a:t>Statistics </a:t>
            </a:r>
            <a:r>
              <a:rPr lang="en-US" sz="1400" dirty="0" smtClean="0"/>
              <a:t> </a:t>
            </a:r>
            <a:endParaRPr lang="en-US" sz="1400" dirty="0">
              <a:solidFill>
                <a:srgbClr val="1E449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20" y="4941168"/>
            <a:ext cx="6914768" cy="864096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en-US" sz="1600" dirty="0" smtClean="0">
              <a:solidFill>
                <a:srgbClr val="1E4494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400" b="0" dirty="0" smtClean="0">
                <a:solidFill>
                  <a:srgbClr val="1E4494"/>
                </a:solidFill>
              </a:rPr>
              <a:t>Competence Centre on Microeconomic Evaluation (CC-ME)</a:t>
            </a:r>
          </a:p>
          <a:p>
            <a:pPr>
              <a:lnSpc>
                <a:spcPct val="100000"/>
              </a:lnSpc>
            </a:pPr>
            <a:endParaRPr lang="en-US" sz="1600" dirty="0">
              <a:solidFill>
                <a:srgbClr val="1E4494"/>
              </a:solidFill>
            </a:endParaRPr>
          </a:p>
          <a:p>
            <a:pPr>
              <a:lnSpc>
                <a:spcPct val="100000"/>
              </a:lnSpc>
            </a:pPr>
            <a:endParaRPr lang="en-US" sz="1600" dirty="0" smtClean="0">
              <a:solidFill>
                <a:srgbClr val="1E4494"/>
              </a:solidFill>
            </a:endParaRPr>
          </a:p>
          <a:p>
            <a:pPr>
              <a:lnSpc>
                <a:spcPct val="100000"/>
              </a:lnSpc>
            </a:pPr>
            <a:endParaRPr lang="en-GB" sz="1600" dirty="0" smtClean="0">
              <a:solidFill>
                <a:srgbClr val="1E4494"/>
              </a:solidFill>
            </a:endParaRPr>
          </a:p>
          <a:p>
            <a:pPr>
              <a:lnSpc>
                <a:spcPct val="150000"/>
              </a:lnSpc>
            </a:pPr>
            <a:endParaRPr lang="en-GB" b="0" dirty="0" smtClean="0">
              <a:solidFill>
                <a:srgbClr val="1E4494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4716016" y="5877272"/>
            <a:ext cx="4178464" cy="648072"/>
          </a:xfrm>
        </p:spPr>
        <p:txBody>
          <a:bodyPr/>
          <a:lstStyle/>
          <a:p>
            <a:r>
              <a:rPr lang="en-US" sz="1500" b="0" dirty="0" smtClean="0">
                <a:solidFill>
                  <a:srgbClr val="1E4494"/>
                </a:solidFill>
              </a:rPr>
              <a:t>CESS, Budapest, 19 October 2016</a:t>
            </a:r>
            <a:endParaRPr lang="en-US" sz="1500" b="0" dirty="0"/>
          </a:p>
        </p:txBody>
      </p:sp>
    </p:spTree>
    <p:extLst>
      <p:ext uri="{BB962C8B-B14F-4D97-AF65-F5344CB8AC3E}">
        <p14:creationId xmlns:p14="http://schemas.microsoft.com/office/powerpoint/2010/main" val="77416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080120"/>
          </a:xfrm>
        </p:spPr>
        <p:txBody>
          <a:bodyPr/>
          <a:lstStyle/>
          <a:p>
            <a:pPr eaLnBrk="1" hangingPunct="1"/>
            <a:r>
              <a:rPr lang="it-IT" altLang="it-IT" dirty="0" smtClean="0"/>
              <a:t>JRC Competence </a:t>
            </a:r>
            <a:r>
              <a:rPr lang="it-IT" altLang="it-IT" dirty="0" smtClean="0"/>
              <a:t>Centre on Microeconomic </a:t>
            </a:r>
            <a:r>
              <a:rPr lang="it-IT" altLang="it-IT" dirty="0" smtClean="0"/>
              <a:t>Evaluation </a:t>
            </a:r>
            <a:r>
              <a:rPr lang="it-IT" altLang="it-IT" dirty="0" smtClean="0"/>
              <a:t>(CC-ME</a:t>
            </a:r>
            <a:r>
              <a:rPr lang="it-IT" altLang="it-IT" dirty="0" smtClean="0"/>
              <a:t>) mission:</a:t>
            </a:r>
            <a:endParaRPr lang="it-IT" altLang="it-IT" dirty="0" smtClean="0"/>
          </a:p>
        </p:txBody>
      </p:sp>
      <p:sp>
        <p:nvSpPr>
          <p:cNvPr id="3075" name="Segnaposto contenuto 2"/>
          <p:cNvSpPr>
            <a:spLocks noGrp="1"/>
          </p:cNvSpPr>
          <p:nvPr>
            <p:ph idx="1"/>
          </p:nvPr>
        </p:nvSpPr>
        <p:spPr>
          <a:xfrm>
            <a:off x="395536" y="2348880"/>
            <a:ext cx="8229600" cy="3600401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en-US" sz="2000" i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i="1" dirty="0" smtClean="0"/>
              <a:t>To provide evidence </a:t>
            </a:r>
            <a:r>
              <a:rPr lang="en-US" sz="2000" i="1" dirty="0" smtClean="0"/>
              <a:t>on the impact of EU policies, in order to improve effectiveness of public financing</a:t>
            </a:r>
          </a:p>
          <a:p>
            <a:pPr marL="0" indent="0"/>
            <a:endParaRPr lang="en-US" sz="2000" i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i="1" dirty="0" smtClean="0"/>
              <a:t>To contribute to developing a </a:t>
            </a:r>
            <a:r>
              <a:rPr lang="en-US" sz="2000" b="1" i="1" dirty="0" smtClean="0"/>
              <a:t>‘causal evidence culture’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i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i="1" dirty="0" smtClean="0"/>
              <a:t>To facilitate the contact </a:t>
            </a:r>
            <a:r>
              <a:rPr lang="en-US" sz="2000" i="1" dirty="0" smtClean="0"/>
              <a:t>between EU policy makers and the scientific community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it-IT" sz="2000" b="1" i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sz="2000" b="1" i="1" dirty="0" smtClean="0"/>
              <a:t>To support</a:t>
            </a:r>
            <a:r>
              <a:rPr lang="en-US" altLang="it-IT" sz="2000" i="1" dirty="0" smtClean="0"/>
              <a:t> the European Member States</a:t>
            </a:r>
            <a:endParaRPr lang="en-US" altLang="it-IT" sz="20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251520" y="332656"/>
            <a:ext cx="6399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2800" dirty="0">
                <a:solidFill>
                  <a:srgbClr val="C00000"/>
                </a:solidFill>
              </a:rPr>
              <a:t>1. Where are we coming from?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442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65125"/>
            <a:ext cx="8496944" cy="1325563"/>
          </a:xfrm>
        </p:spPr>
        <p:txBody>
          <a:bodyPr/>
          <a:lstStyle/>
          <a:p>
            <a:r>
              <a:rPr lang="pt-PT" sz="2800" dirty="0" smtClean="0">
                <a:solidFill>
                  <a:srgbClr val="C00000"/>
                </a:solidFill>
              </a:rPr>
              <a:t>2. Why do we want data to be available?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25934"/>
            <a:ext cx="7886700" cy="43513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t-PT" sz="2000" i="1" dirty="0" smtClean="0"/>
              <a:t>Public data is a </a:t>
            </a:r>
            <a:r>
              <a:rPr lang="pt-PT" sz="2000" b="1" i="1" dirty="0" smtClean="0"/>
              <a:t>public good </a:t>
            </a:r>
            <a:r>
              <a:rPr lang="pt-PT" sz="2000" i="1" dirty="0" smtClean="0"/>
              <a:t>– statistical authorities are only data keepers or data providers 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t-PT" sz="2000" i="1" dirty="0" smtClean="0"/>
              <a:t>Access to public data is a key element for democracy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t-PT" sz="2000" i="1" dirty="0" smtClean="0"/>
              <a:t>We need to know how public money is spent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t-PT" sz="2000" i="1" dirty="0" smtClean="0"/>
              <a:t>And whether it is </a:t>
            </a:r>
            <a:r>
              <a:rPr lang="pt-PT" sz="2000" b="1" i="1" dirty="0" smtClean="0"/>
              <a:t>well spent...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2000" b="1" i="1" dirty="0"/>
          </a:p>
          <a:p>
            <a:pPr>
              <a:buFont typeface="Arial" panose="020B0604020202020204" pitchFamily="34" charset="0"/>
              <a:buChar char="•"/>
            </a:pPr>
            <a:r>
              <a:rPr lang="pt-PT" sz="2000" i="1" dirty="0" smtClean="0"/>
              <a:t>Public knowledge also helps confronting spending; also helps the call for adequate studies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2000" i="1" dirty="0"/>
          </a:p>
          <a:p>
            <a:pPr>
              <a:buFont typeface="Arial" panose="020B0604020202020204" pitchFamily="34" charset="0"/>
              <a:buChar char="•"/>
            </a:pPr>
            <a:endParaRPr lang="en-US" sz="20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13173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692696"/>
            <a:ext cx="7886700" cy="3672408"/>
          </a:xfrm>
        </p:spPr>
        <p:txBody>
          <a:bodyPr/>
          <a:lstStyle/>
          <a:p>
            <a:r>
              <a:rPr lang="en-US" sz="2000" dirty="0" smtClean="0"/>
              <a:t>However... there are justifiable confidentiality concerns</a:t>
            </a:r>
          </a:p>
          <a:p>
            <a:endParaRPr lang="pt-PT" sz="2000" i="1" dirty="0"/>
          </a:p>
          <a:p>
            <a:r>
              <a:rPr lang="pt-PT" sz="2000" i="1" dirty="0" smtClean="0"/>
              <a:t>It’s our duty to protect people</a:t>
            </a:r>
          </a:p>
          <a:p>
            <a:endParaRPr lang="pt-PT" sz="2000" i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pt-PT" sz="2000" i="1" dirty="0"/>
              <a:t>k</a:t>
            </a:r>
            <a:r>
              <a:rPr lang="pt-PT" sz="2000" i="1" dirty="0" smtClean="0"/>
              <a:t>eep data secure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sz="2000" i="1" dirty="0"/>
              <a:t>h</a:t>
            </a:r>
            <a:r>
              <a:rPr lang="pt-PT" sz="2000" i="1" dirty="0" smtClean="0"/>
              <a:t>elp establishing security standards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2000" i="1" dirty="0"/>
          </a:p>
          <a:p>
            <a:r>
              <a:rPr lang="pt-PT" sz="2000" i="1" dirty="0" smtClean="0"/>
              <a:t> and to explain to people... </a:t>
            </a:r>
          </a:p>
          <a:p>
            <a:endParaRPr lang="pt-PT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t-PT" sz="2000" i="1" dirty="0"/>
              <a:t>d</a:t>
            </a:r>
            <a:r>
              <a:rPr lang="pt-PT" sz="2000" i="1" dirty="0" smtClean="0"/>
              <a:t>ata linkage can preserve confidential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sz="2000" i="1" dirty="0"/>
              <a:t>t</a:t>
            </a:r>
            <a:r>
              <a:rPr lang="pt-PT" sz="2000" i="1" dirty="0" smtClean="0"/>
              <a:t>here are safe protocols and algorithms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it-IT" altLang="it-IT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4941167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1E4494"/>
                </a:solidFill>
              </a:rPr>
              <a:t>But, after all, we need data to help knowing reality and to help improving public policies</a:t>
            </a:r>
          </a:p>
          <a:p>
            <a:endParaRPr lang="en-US" sz="2400" dirty="0">
              <a:solidFill>
                <a:srgbClr val="1E44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29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395536" y="188641"/>
            <a:ext cx="8229600" cy="792087"/>
          </a:xfrm>
        </p:spPr>
        <p:txBody>
          <a:bodyPr/>
          <a:lstStyle/>
          <a:p>
            <a:pPr eaLnBrk="1" hangingPunct="1"/>
            <a:r>
              <a:rPr lang="it-IT" altLang="it-IT" sz="2800" dirty="0" smtClean="0">
                <a:solidFill>
                  <a:srgbClr val="C00000"/>
                </a:solidFill>
              </a:rPr>
              <a:t>3. How can we evaluate </a:t>
            </a:r>
            <a:r>
              <a:rPr lang="it-IT" altLang="it-IT" sz="2800" dirty="0">
                <a:solidFill>
                  <a:srgbClr val="C00000"/>
                </a:solidFill>
              </a:rPr>
              <a:t>policy?</a:t>
            </a:r>
            <a:endParaRPr lang="it-IT" altLang="it-IT" sz="2800" dirty="0" smtClean="0">
              <a:solidFill>
                <a:srgbClr val="C00000"/>
              </a:solidFill>
            </a:endParaRPr>
          </a:p>
        </p:txBody>
      </p:sp>
      <p:sp>
        <p:nvSpPr>
          <p:cNvPr id="3075" name="Segnaposto contenuto 2"/>
          <p:cNvSpPr>
            <a:spLocks noGrp="1"/>
          </p:cNvSpPr>
          <p:nvPr>
            <p:ph idx="1"/>
          </p:nvPr>
        </p:nvSpPr>
        <p:spPr>
          <a:xfrm>
            <a:off x="395288" y="1268760"/>
            <a:ext cx="8065144" cy="5289203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altLang="it-IT" sz="2000" i="1" dirty="0" smtClean="0">
                <a:solidFill>
                  <a:schemeClr val="tx1"/>
                </a:solidFill>
              </a:rPr>
              <a:t>(Play video)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altLang="it-IT" sz="2000" i="1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altLang="it-IT" sz="2000" i="1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it-IT" altLang="it-IT" sz="2000" i="1" dirty="0"/>
              <a:t>The main challenge for impact evaluation methods is answering the following question:</a:t>
            </a:r>
          </a:p>
          <a:p>
            <a:pPr marL="571500" lvl="4" indent="0">
              <a:lnSpc>
                <a:spcPct val="100000"/>
              </a:lnSpc>
              <a:buNone/>
            </a:pPr>
            <a:endParaRPr lang="it-IT" altLang="it-IT" sz="2000" i="1" dirty="0"/>
          </a:p>
          <a:p>
            <a:pPr marL="571500" lvl="4" indent="0">
              <a:lnSpc>
                <a:spcPct val="100000"/>
              </a:lnSpc>
              <a:buNone/>
            </a:pPr>
            <a:r>
              <a:rPr lang="it-IT" altLang="it-IT" sz="2000" i="1" dirty="0" smtClean="0">
                <a:solidFill>
                  <a:srgbClr val="FF0000"/>
                </a:solidFill>
              </a:rPr>
              <a:t>What </a:t>
            </a:r>
            <a:r>
              <a:rPr lang="it-IT" altLang="it-IT" sz="2000" i="1" dirty="0">
                <a:solidFill>
                  <a:srgbClr val="FF0000"/>
                </a:solidFill>
              </a:rPr>
              <a:t>would have happened to the beneficiaries of a programme (individuals, families, </a:t>
            </a:r>
            <a:r>
              <a:rPr lang="it-IT" altLang="it-IT" sz="2000" i="1" dirty="0" smtClean="0">
                <a:solidFill>
                  <a:srgbClr val="FF0000"/>
                </a:solidFill>
              </a:rPr>
              <a:t>firms, etc) </a:t>
            </a:r>
            <a:r>
              <a:rPr lang="it-IT" altLang="it-IT" sz="2000" i="1" dirty="0" smtClean="0">
                <a:solidFill>
                  <a:srgbClr val="FF0000"/>
                </a:solidFill>
              </a:rPr>
              <a:t>                     had </a:t>
            </a:r>
            <a:r>
              <a:rPr lang="it-IT" altLang="it-IT" sz="2000" i="1" dirty="0">
                <a:solidFill>
                  <a:srgbClr val="FF0000"/>
                </a:solidFill>
              </a:rPr>
              <a:t>the programme not existed?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it-IT" altLang="it-IT" sz="2000" i="1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it-IT" altLang="it-IT" sz="2000" i="1" dirty="0"/>
              <a:t>We need good data in order to identify the comparison group </a:t>
            </a:r>
            <a:r>
              <a:rPr lang="it-IT" altLang="it-IT" sz="2000" i="1" dirty="0">
                <a:solidFill>
                  <a:srgbClr val="FF0000"/>
                </a:solidFill>
              </a:rPr>
              <a:t>(</a:t>
            </a:r>
            <a:r>
              <a:rPr lang="it-IT" altLang="it-IT" sz="2000" i="1" dirty="0" smtClean="0">
                <a:solidFill>
                  <a:srgbClr val="FF0000"/>
                </a:solidFill>
              </a:rPr>
              <a:t>the so called </a:t>
            </a:r>
            <a:r>
              <a:rPr lang="it-IT" altLang="it-IT" sz="2000" i="1" dirty="0">
                <a:solidFill>
                  <a:srgbClr val="FF0000"/>
                </a:solidFill>
              </a:rPr>
              <a:t>counterfactual</a:t>
            </a:r>
            <a:r>
              <a:rPr lang="it-IT" altLang="it-IT" sz="2000" i="1" dirty="0" smtClean="0">
                <a:solidFill>
                  <a:srgbClr val="FF0000"/>
                </a:solidFill>
              </a:rPr>
              <a:t>) </a:t>
            </a:r>
            <a:r>
              <a:rPr lang="it-IT" altLang="it-IT" sz="2000" i="1" dirty="0"/>
              <a:t>and quantify the impact of the programme.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it-IT" altLang="it-IT" sz="2000" i="1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altLang="it-IT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392442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egnaposto contenuto 2"/>
          <p:cNvSpPr>
            <a:spLocks noGrp="1"/>
          </p:cNvSpPr>
          <p:nvPr>
            <p:ph idx="1"/>
          </p:nvPr>
        </p:nvSpPr>
        <p:spPr>
          <a:xfrm>
            <a:off x="395288" y="476672"/>
            <a:ext cx="8281168" cy="619268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it-IT" sz="2000" i="1" dirty="0" smtClean="0"/>
              <a:t>R</a:t>
            </a:r>
            <a:r>
              <a:rPr lang="en-US" altLang="it-IT" i="1" dirty="0" smtClean="0"/>
              <a:t>andomized control trials are not always feasible        (ethical issues, external validity, costs...)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altLang="it-IT" i="1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it-IT" i="1" dirty="0" smtClean="0"/>
              <a:t>But... we can rely on other research designs (quasi-experiments) </a:t>
            </a:r>
            <a:r>
              <a:rPr lang="en-US" altLang="it-IT" b="1" i="1" dirty="0" smtClean="0"/>
              <a:t>if</a:t>
            </a:r>
            <a:r>
              <a:rPr lang="en-US" altLang="it-IT" i="1" dirty="0" smtClean="0"/>
              <a:t> we have good microdata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altLang="it-IT" i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i="1" dirty="0" smtClean="0"/>
              <a:t> The </a:t>
            </a:r>
            <a:r>
              <a:rPr lang="en-US" i="1" dirty="0"/>
              <a:t>scientific instruments </a:t>
            </a:r>
            <a:r>
              <a:rPr lang="en-US" i="1" dirty="0" smtClean="0"/>
              <a:t>exist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lvl="2"/>
            <a:r>
              <a:rPr lang="en-US" dirty="0"/>
              <a:t>Regression discontinuity</a:t>
            </a:r>
          </a:p>
          <a:p>
            <a:pPr marL="457200" lvl="3" indent="0">
              <a:buNone/>
            </a:pPr>
            <a:r>
              <a:rPr lang="en-US" i="1" dirty="0">
                <a:solidFill>
                  <a:srgbClr val="FF0000"/>
                </a:solidFill>
              </a:rPr>
              <a:t>compare units just below and just above the </a:t>
            </a:r>
            <a:r>
              <a:rPr lang="en-US" i="1" dirty="0" smtClean="0">
                <a:solidFill>
                  <a:srgbClr val="FF0000"/>
                </a:solidFill>
              </a:rPr>
              <a:t>threshold</a:t>
            </a:r>
            <a:endParaRPr lang="en-US" sz="1800" dirty="0"/>
          </a:p>
          <a:p>
            <a:pPr lvl="2"/>
            <a:r>
              <a:rPr lang="en-US" dirty="0"/>
              <a:t>Propensity score matching</a:t>
            </a:r>
          </a:p>
          <a:p>
            <a:pPr marL="457200" lvl="3" indent="0">
              <a:buNone/>
            </a:pPr>
            <a:r>
              <a:rPr lang="en-US" i="1" dirty="0">
                <a:solidFill>
                  <a:srgbClr val="FF0000"/>
                </a:solidFill>
              </a:rPr>
              <a:t>matching units in with units out for exogenous </a:t>
            </a:r>
            <a:r>
              <a:rPr lang="en-US" i="1" dirty="0" smtClean="0">
                <a:solidFill>
                  <a:srgbClr val="FF0000"/>
                </a:solidFill>
              </a:rPr>
              <a:t>reasons</a:t>
            </a:r>
            <a:endParaRPr lang="en-US" dirty="0"/>
          </a:p>
          <a:p>
            <a:pPr lvl="2"/>
            <a:r>
              <a:rPr lang="en-US" dirty="0"/>
              <a:t>Differences in differences</a:t>
            </a:r>
          </a:p>
          <a:p>
            <a:pPr marL="457200" lvl="3" indent="0">
              <a:buNone/>
            </a:pPr>
            <a:r>
              <a:rPr lang="en-US" i="1" dirty="0">
                <a:solidFill>
                  <a:srgbClr val="FF0000"/>
                </a:solidFill>
              </a:rPr>
              <a:t>measuring the evolution of different </a:t>
            </a:r>
            <a:r>
              <a:rPr lang="en-US" i="1" dirty="0" smtClean="0">
                <a:solidFill>
                  <a:srgbClr val="FF0000"/>
                </a:solidFill>
              </a:rPr>
              <a:t>groups</a:t>
            </a:r>
            <a:endParaRPr lang="en-US" dirty="0"/>
          </a:p>
          <a:p>
            <a:pPr lvl="2"/>
            <a:r>
              <a:rPr lang="en-US" dirty="0"/>
              <a:t>Instrumental Variables</a:t>
            </a:r>
            <a:r>
              <a:rPr lang="en-US" dirty="0" smtClean="0"/>
              <a:t>...</a:t>
            </a:r>
          </a:p>
          <a:p>
            <a:pPr lvl="2"/>
            <a:endParaRPr lang="pt-PT" dirty="0"/>
          </a:p>
          <a:p>
            <a:pPr lvl="2"/>
            <a:r>
              <a:rPr lang="en-US" sz="1800" dirty="0"/>
              <a:t>But for this we need microdata, and a special type of data</a:t>
            </a:r>
            <a:r>
              <a:rPr lang="en-US" sz="1800" dirty="0" smtClean="0"/>
              <a:t>...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4458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it-IT" altLang="it-IT" dirty="0"/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87611"/>
          </a:xfrm>
        </p:spPr>
        <p:txBody>
          <a:bodyPr/>
          <a:lstStyle/>
          <a:p>
            <a:pPr eaLnBrk="1" hangingPunct="1"/>
            <a:r>
              <a:rPr lang="it-IT" altLang="it-IT" sz="2800" dirty="0" smtClean="0">
                <a:solidFill>
                  <a:srgbClr val="C00000"/>
                </a:solidFill>
              </a:rPr>
              <a:t>4. We need administrative data</a:t>
            </a:r>
            <a:endParaRPr lang="it-IT" altLang="it-IT" sz="2800" dirty="0" smtClean="0">
              <a:solidFill>
                <a:srgbClr val="C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7886700" cy="435133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it-IT" sz="2000" i="1" dirty="0" smtClean="0"/>
              <a:t>Administrative </a:t>
            </a:r>
            <a:r>
              <a:rPr lang="en-US" altLang="it-IT" sz="2000" i="1" dirty="0"/>
              <a:t>data have enormous advantages over survey </a:t>
            </a:r>
            <a:r>
              <a:rPr lang="en-US" altLang="it-IT" sz="2000" i="1" dirty="0" smtClean="0"/>
              <a:t>data (and other microdata):</a:t>
            </a:r>
            <a:endParaRPr lang="en-US" altLang="it-IT" sz="2000" i="1" dirty="0"/>
          </a:p>
          <a:p>
            <a:pPr marL="571500" lvl="4" indent="0">
              <a:buNone/>
            </a:pPr>
            <a:endParaRPr lang="en-US" altLang="it-IT" sz="1800" b="1" i="1" dirty="0" smtClean="0">
              <a:cs typeface="ＭＳ Ｐゴシック" charset="0"/>
            </a:endParaRPr>
          </a:p>
          <a:p>
            <a:pPr marL="857250" lvl="4" indent="-285750">
              <a:buFont typeface="Wingdings" panose="05000000000000000000" pitchFamily="2" charset="2"/>
              <a:buChar char="§"/>
            </a:pPr>
            <a:r>
              <a:rPr lang="pt-PT" altLang="it-IT" sz="1800" b="1" i="1" dirty="0">
                <a:cs typeface="ＭＳ Ｐゴシック" charset="0"/>
              </a:rPr>
              <a:t>already</a:t>
            </a:r>
            <a:r>
              <a:rPr lang="pt-PT" altLang="it-IT" sz="1800" i="1" dirty="0">
                <a:cs typeface="ＭＳ Ｐゴシック" charset="0"/>
              </a:rPr>
              <a:t> collected </a:t>
            </a:r>
            <a:r>
              <a:rPr lang="pt-PT" altLang="it-IT" sz="1800" i="1" dirty="0" smtClean="0">
                <a:cs typeface="ＭＳ Ｐゴシック" charset="0"/>
              </a:rPr>
              <a:t>– collection not intrusive</a:t>
            </a:r>
          </a:p>
          <a:p>
            <a:pPr marL="857250" lvl="4" indent="-285750">
              <a:buFont typeface="Wingdings" panose="05000000000000000000" pitchFamily="2" charset="2"/>
              <a:buChar char="§"/>
            </a:pPr>
            <a:endParaRPr lang="en-US" altLang="it-IT" sz="1800" i="1" dirty="0">
              <a:cs typeface="ＭＳ Ｐゴシック" charset="0"/>
            </a:endParaRPr>
          </a:p>
          <a:p>
            <a:pPr marL="857250" lvl="4" indent="-285750">
              <a:buFont typeface="Wingdings" panose="05000000000000000000" pitchFamily="2" charset="2"/>
              <a:buChar char="§"/>
            </a:pPr>
            <a:r>
              <a:rPr lang="en-US" altLang="it-IT" sz="1800" b="1" i="1" dirty="0" smtClean="0">
                <a:cs typeface="ＭＳ Ｐゴシック" charset="0"/>
              </a:rPr>
              <a:t>large </a:t>
            </a:r>
            <a:r>
              <a:rPr lang="en-US" altLang="it-IT" sz="1800" b="1" i="1" dirty="0">
                <a:cs typeface="ＭＳ Ｐゴシック" charset="0"/>
              </a:rPr>
              <a:t>samples </a:t>
            </a:r>
            <a:r>
              <a:rPr lang="en-US" altLang="it-IT" sz="1800" i="1" dirty="0">
                <a:cs typeface="ＭＳ Ｐゴシック" charset="0"/>
              </a:rPr>
              <a:t>(high representativeness</a:t>
            </a:r>
            <a:r>
              <a:rPr lang="en-US" altLang="it-IT" sz="1800" i="1" dirty="0" smtClean="0">
                <a:cs typeface="ＭＳ Ｐゴシック" charset="0"/>
              </a:rPr>
              <a:t>)</a:t>
            </a:r>
          </a:p>
          <a:p>
            <a:pPr marL="857250" lvl="4" indent="-285750">
              <a:buFont typeface="Wingdings" panose="05000000000000000000" pitchFamily="2" charset="2"/>
              <a:buChar char="§"/>
            </a:pPr>
            <a:endParaRPr lang="en-US" altLang="it-IT" sz="1800" i="1" dirty="0" smtClean="0">
              <a:cs typeface="ＭＳ Ｐゴシック" charset="0"/>
            </a:endParaRPr>
          </a:p>
          <a:p>
            <a:pPr marL="857250" lvl="4" indent="-285750">
              <a:buFont typeface="Wingdings" panose="05000000000000000000" pitchFamily="2" charset="2"/>
              <a:buChar char="§"/>
            </a:pPr>
            <a:r>
              <a:rPr lang="en-US" altLang="it-IT" sz="1800" i="1" dirty="0" smtClean="0">
                <a:cs typeface="ＭＳ Ｐゴシック" charset="0"/>
              </a:rPr>
              <a:t>recorded</a:t>
            </a:r>
            <a:r>
              <a:rPr lang="en-US" altLang="it-IT" sz="1800" b="1" i="1" dirty="0" smtClean="0">
                <a:cs typeface="ＭＳ Ｐゴシック" charset="0"/>
              </a:rPr>
              <a:t> regularly</a:t>
            </a:r>
          </a:p>
          <a:p>
            <a:pPr marL="857250" lvl="4" indent="-285750">
              <a:buFont typeface="Wingdings" panose="05000000000000000000" pitchFamily="2" charset="2"/>
              <a:buChar char="§"/>
            </a:pPr>
            <a:endParaRPr lang="en-US" altLang="it-IT" sz="1800" b="1" i="1" dirty="0" smtClean="0">
              <a:cs typeface="ＭＳ Ｐゴシック" charset="0"/>
            </a:endParaRPr>
          </a:p>
          <a:p>
            <a:pPr marL="857250" lvl="4" indent="-285750">
              <a:buFont typeface="Wingdings" panose="05000000000000000000" pitchFamily="2" charset="2"/>
              <a:buChar char="§"/>
            </a:pPr>
            <a:r>
              <a:rPr lang="en-US" altLang="it-IT" sz="1800" b="1" i="1" dirty="0" smtClean="0">
                <a:cs typeface="ＭＳ Ｐゴシック" charset="0"/>
              </a:rPr>
              <a:t>longitudinal </a:t>
            </a:r>
            <a:r>
              <a:rPr lang="en-US" altLang="it-IT" sz="1800" b="1" i="1" dirty="0">
                <a:cs typeface="ＭＳ Ｐゴシック" charset="0"/>
              </a:rPr>
              <a:t>structure </a:t>
            </a:r>
            <a:r>
              <a:rPr lang="en-US" altLang="it-IT" sz="1800" i="1" dirty="0" smtClean="0">
                <a:cs typeface="ＭＳ Ｐゴシック" charset="0"/>
              </a:rPr>
              <a:t>- units can be followed </a:t>
            </a:r>
            <a:r>
              <a:rPr lang="en-US" altLang="it-IT" sz="1800" i="1" dirty="0">
                <a:cs typeface="ＭＳ Ｐゴシック" charset="0"/>
              </a:rPr>
              <a:t>over time</a:t>
            </a:r>
            <a:r>
              <a:rPr lang="en-US" altLang="it-IT" sz="1800" b="1" i="1" dirty="0">
                <a:cs typeface="ＭＳ Ｐゴシック" charset="0"/>
              </a:rPr>
              <a:t> </a:t>
            </a:r>
            <a:endParaRPr lang="en-US" altLang="it-IT" sz="1800" b="1" i="1" dirty="0" smtClean="0">
              <a:cs typeface="ＭＳ Ｐゴシック" charset="0"/>
            </a:endParaRPr>
          </a:p>
          <a:p>
            <a:pPr marL="857250" lvl="4" indent="-285750">
              <a:buFont typeface="Wingdings" panose="05000000000000000000" pitchFamily="2" charset="2"/>
              <a:buChar char="§"/>
            </a:pPr>
            <a:endParaRPr lang="en-US" altLang="it-IT" sz="1800" b="1" i="1" dirty="0">
              <a:cs typeface="ＭＳ Ｐゴシック" charset="0"/>
            </a:endParaRPr>
          </a:p>
          <a:p>
            <a:pPr marL="857250" lvl="4" indent="-285750">
              <a:buFont typeface="Wingdings" panose="05000000000000000000" pitchFamily="2" charset="2"/>
              <a:buChar char="§"/>
            </a:pPr>
            <a:r>
              <a:rPr lang="en-US" altLang="it-IT" sz="1800" i="1" dirty="0">
                <a:cs typeface="ＭＳ Ｐゴシック" charset="0"/>
              </a:rPr>
              <a:t>less affected by </a:t>
            </a:r>
            <a:r>
              <a:rPr lang="en-US" altLang="it-IT" sz="1800" i="1" dirty="0" smtClean="0">
                <a:cs typeface="ＭＳ Ｐゴシック" charset="0"/>
              </a:rPr>
              <a:t>some statistical </a:t>
            </a:r>
            <a:r>
              <a:rPr lang="en-US" altLang="it-IT" sz="1800" i="1" dirty="0">
                <a:cs typeface="ＭＳ Ｐゴシック" charset="0"/>
              </a:rPr>
              <a:t>problems (attrition, non-responses</a:t>
            </a:r>
            <a:r>
              <a:rPr lang="en-US" altLang="it-IT" sz="1800" i="1" dirty="0" smtClean="0">
                <a:cs typeface="ＭＳ Ｐゴシック" charset="0"/>
              </a:rPr>
              <a:t>...)</a:t>
            </a:r>
          </a:p>
          <a:p>
            <a:pPr marL="857250" lvl="4" indent="-285750">
              <a:buFont typeface="Wingdings" panose="05000000000000000000" pitchFamily="2" charset="2"/>
              <a:buChar char="§"/>
            </a:pPr>
            <a:endParaRPr lang="en-US" altLang="it-IT" sz="1800" i="1" dirty="0" smtClean="0">
              <a:cs typeface="ＭＳ Ｐゴシック" charset="0"/>
            </a:endParaRPr>
          </a:p>
          <a:p>
            <a:pPr marL="857250" lvl="4" indent="-285750">
              <a:buFont typeface="Wingdings" panose="05000000000000000000" pitchFamily="2" charset="2"/>
              <a:buChar char="§"/>
            </a:pPr>
            <a:r>
              <a:rPr lang="pt-PT" altLang="it-IT" sz="1800" i="1" dirty="0" smtClean="0">
                <a:cs typeface="ＭＳ Ｐゴシック" charset="0"/>
              </a:rPr>
              <a:t>already subject to </a:t>
            </a:r>
            <a:r>
              <a:rPr lang="pt-PT" altLang="it-IT" sz="1800" b="1" i="1" dirty="0" smtClean="0">
                <a:cs typeface="ＭＳ Ｐゴシック" charset="0"/>
              </a:rPr>
              <a:t>accuracy</a:t>
            </a:r>
            <a:r>
              <a:rPr lang="pt-PT" altLang="it-IT" sz="1800" i="1" dirty="0" smtClean="0">
                <a:cs typeface="ＭＳ Ｐゴシック" charset="0"/>
              </a:rPr>
              <a:t> tests</a:t>
            </a:r>
          </a:p>
          <a:p>
            <a:pPr marL="857250" lvl="4" indent="-285750">
              <a:buFont typeface="Wingdings" panose="05000000000000000000" pitchFamily="2" charset="2"/>
              <a:buChar char="§"/>
            </a:pPr>
            <a:endParaRPr lang="en-US" altLang="it-IT" sz="1800" i="1" dirty="0" smtClean="0">
              <a:cs typeface="ＭＳ Ｐゴシック" charset="0"/>
            </a:endParaRPr>
          </a:p>
          <a:p>
            <a:pPr marL="857250" lvl="4" indent="-285750">
              <a:buFont typeface="Wingdings" panose="05000000000000000000" pitchFamily="2" charset="2"/>
              <a:buChar char="§"/>
            </a:pPr>
            <a:r>
              <a:rPr lang="pt-PT" altLang="it-IT" sz="1800" i="1" dirty="0" smtClean="0">
                <a:cs typeface="ＭＳ Ｐゴシック" charset="0"/>
              </a:rPr>
              <a:t>have good unit </a:t>
            </a:r>
            <a:r>
              <a:rPr lang="pt-PT" altLang="it-IT" sz="1800" b="1" i="1" dirty="0" smtClean="0">
                <a:cs typeface="ＭＳ Ｐゴシック" charset="0"/>
              </a:rPr>
              <a:t>identifiers</a:t>
            </a:r>
            <a:r>
              <a:rPr lang="pt-PT" altLang="it-IT" sz="1800" i="1" dirty="0" smtClean="0">
                <a:cs typeface="ＭＳ Ｐゴシック" charset="0"/>
              </a:rPr>
              <a:t> that allow for linkage</a:t>
            </a:r>
            <a:endParaRPr lang="en-US" altLang="it-IT" sz="1800" i="1" dirty="0">
              <a:cs typeface="ＭＳ Ｐゴシック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6672"/>
            <a:ext cx="7886700" cy="5700291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sz="2000" b="1" i="1" dirty="0" smtClean="0"/>
              <a:t>Summing up:</a:t>
            </a:r>
          </a:p>
          <a:p>
            <a:pPr>
              <a:lnSpc>
                <a:spcPct val="114000"/>
              </a:lnSpc>
            </a:pPr>
            <a:endParaRPr lang="en-US" sz="2000" i="1" dirty="0" smtClean="0"/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i="1" dirty="0" smtClean="0"/>
              <a:t>We can save public money</a:t>
            </a:r>
          </a:p>
          <a:p>
            <a:pPr lvl="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i="1" dirty="0" smtClean="0"/>
              <a:t>Are we doing what we can to better the impact of public policies?</a:t>
            </a:r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i="1" dirty="0" smtClean="0"/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i="1" dirty="0" smtClean="0"/>
              <a:t>Research can help in </a:t>
            </a:r>
            <a:r>
              <a:rPr lang="en-US" sz="2000" b="1" i="1" dirty="0" smtClean="0"/>
              <a:t>evaluating</a:t>
            </a:r>
            <a:r>
              <a:rPr lang="en-US" sz="2000" i="1" dirty="0" smtClean="0"/>
              <a:t>, </a:t>
            </a:r>
            <a:r>
              <a:rPr lang="en-US" sz="2000" b="1" i="1" dirty="0" smtClean="0"/>
              <a:t>reassessing</a:t>
            </a:r>
            <a:r>
              <a:rPr lang="en-US" sz="2000" i="1" dirty="0" smtClean="0"/>
              <a:t>, and </a:t>
            </a:r>
            <a:r>
              <a:rPr lang="en-US" sz="2000" b="1" i="1" dirty="0" smtClean="0"/>
              <a:t>designing</a:t>
            </a:r>
            <a:r>
              <a:rPr lang="en-US" sz="2000" i="1" dirty="0" smtClean="0"/>
              <a:t> public policies</a:t>
            </a:r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i="1" dirty="0" smtClean="0"/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i="1" dirty="0" smtClean="0"/>
              <a:t>Scientific methods </a:t>
            </a:r>
            <a:r>
              <a:rPr lang="en-US" sz="2000" i="1" dirty="0" smtClean="0"/>
              <a:t>exist and resources exist</a:t>
            </a:r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i="1" dirty="0" smtClean="0"/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i="1" dirty="0" smtClean="0"/>
              <a:t>Data</a:t>
            </a:r>
            <a:r>
              <a:rPr lang="en-US" sz="2000" i="1" dirty="0" smtClean="0"/>
              <a:t> are there and can be protected and safely used</a:t>
            </a:r>
          </a:p>
          <a:p>
            <a:pPr lvl="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i="1" dirty="0" smtClean="0"/>
              <a:t>Linkage is possible, confidentiality can be protected</a:t>
            </a:r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i="1" dirty="0" smtClean="0"/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i="1" dirty="0" smtClean="0"/>
              <a:t>We need </a:t>
            </a:r>
            <a:r>
              <a:rPr lang="en-US" sz="2000" b="1" i="1" dirty="0" smtClean="0"/>
              <a:t>administrative data access</a:t>
            </a:r>
          </a:p>
          <a:p>
            <a:pPr lvl="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i="1" dirty="0" smtClean="0"/>
              <a:t>We should plan its availability from the beginning start</a:t>
            </a:r>
          </a:p>
          <a:p>
            <a:pPr lvl="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i="1" dirty="0" smtClean="0"/>
              <a:t>Conceive both institutional research access and public access</a:t>
            </a:r>
          </a:p>
          <a:p>
            <a:pPr lvl="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i="1" dirty="0" smtClean="0"/>
              <a:t>Impact assessment should be planned from the start of funding</a:t>
            </a:r>
            <a:endParaRPr lang="en-US" sz="2000" i="1" dirty="0" smtClean="0"/>
          </a:p>
          <a:p>
            <a:pPr>
              <a:lnSpc>
                <a:spcPct val="114000"/>
              </a:lnSpc>
            </a:pPr>
            <a:endParaRPr lang="en-US" sz="20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51353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egnaposto contenuto 2"/>
          <p:cNvSpPr>
            <a:spLocks noGrp="1"/>
          </p:cNvSpPr>
          <p:nvPr>
            <p:ph idx="1"/>
          </p:nvPr>
        </p:nvSpPr>
        <p:spPr>
          <a:xfrm>
            <a:off x="395288" y="1268760"/>
            <a:ext cx="8229600" cy="5289203"/>
          </a:xfrm>
        </p:spPr>
        <p:txBody>
          <a:bodyPr/>
          <a:lstStyle/>
          <a:p>
            <a:pPr marL="0" indent="0"/>
            <a:r>
              <a:rPr lang="it-IT" altLang="it-IT" sz="2000" b="1" i="1" dirty="0" smtClean="0"/>
              <a:t>Some </a:t>
            </a:r>
            <a:r>
              <a:rPr lang="it-IT" altLang="it-IT" sz="2000" b="1" i="1" dirty="0" smtClean="0"/>
              <a:t>past and ongoing activities...</a:t>
            </a:r>
          </a:p>
          <a:p>
            <a:pPr marL="0" lvl="1" indent="0">
              <a:buNone/>
            </a:pPr>
            <a:endParaRPr lang="it-IT" altLang="it-IT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60699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395536" y="188641"/>
            <a:ext cx="8229600" cy="648072"/>
          </a:xfrm>
        </p:spPr>
        <p:txBody>
          <a:bodyPr/>
          <a:lstStyle/>
          <a:p>
            <a:pPr eaLnBrk="1" hangingPunct="1"/>
            <a:r>
              <a:rPr lang="it-IT" altLang="it-IT" sz="2800" dirty="0" smtClean="0"/>
              <a:t>COMPIE </a:t>
            </a:r>
            <a:r>
              <a:rPr lang="it-IT" altLang="it-IT" sz="2800" dirty="0" smtClean="0"/>
              <a:t>Conferences</a:t>
            </a:r>
            <a:endParaRPr lang="it-IT" altLang="it-IT" sz="2800" dirty="0" smtClean="0"/>
          </a:p>
        </p:txBody>
      </p:sp>
      <p:pic>
        <p:nvPicPr>
          <p:cNvPr id="5" name="Picture 1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96753"/>
            <a:ext cx="2546436" cy="360039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35896" y="901001"/>
            <a:ext cx="4968552" cy="175432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2400" kern="0" dirty="0">
                <a:solidFill>
                  <a:srgbClr val="FF0000"/>
                </a:solidFill>
              </a:rPr>
              <a:t>COMPIE 2016: </a:t>
            </a:r>
            <a:endParaRPr lang="en-US" altLang="en-US" sz="2400" kern="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en-US" sz="2400" kern="0" dirty="0" smtClean="0">
                <a:solidFill>
                  <a:srgbClr val="FF0000"/>
                </a:solidFill>
              </a:rPr>
              <a:t>October 20-21 </a:t>
            </a:r>
          </a:p>
          <a:p>
            <a:pPr>
              <a:lnSpc>
                <a:spcPct val="150000"/>
              </a:lnSpc>
            </a:pPr>
            <a:r>
              <a:rPr lang="en-US" altLang="en-US" sz="2400" kern="0" dirty="0" smtClean="0">
                <a:solidFill>
                  <a:srgbClr val="FF0000"/>
                </a:solidFill>
              </a:rPr>
              <a:t>Milan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635896" y="2780928"/>
            <a:ext cx="4968552" cy="3312369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defRPr>
                <a:solidFill>
                  <a:srgbClr val="004494"/>
                </a:solidFill>
                <a:latin typeface="Verdana"/>
                <a:ea typeface="MS PGothic" pitchFamily="34" charset="-128"/>
                <a:cs typeface="ＭＳ Ｐゴシック" charset="0"/>
              </a:defRPr>
            </a:lvl1pPr>
            <a:lvl2pPr marL="2286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buChar char="•"/>
              <a:defRPr>
                <a:solidFill>
                  <a:srgbClr val="004494"/>
                </a:solidFill>
                <a:latin typeface="Verdana"/>
                <a:ea typeface="MS PGothic" pitchFamily="34" charset="-128"/>
              </a:defRPr>
            </a:lvl2pPr>
            <a:lvl3pPr marL="457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Wingdings" pitchFamily="2" charset="2"/>
              <a:buChar char="§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3pPr>
            <a:lvl4pPr marL="6858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Arial" charset="0"/>
              <a:buChar char="•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4pPr>
            <a:lvl5pPr marL="9144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buChar char="–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0" indent="0">
              <a:defRPr/>
            </a:pPr>
            <a:r>
              <a:rPr lang="en-US" altLang="en-US" sz="1600" b="0" kern="0" dirty="0" smtClean="0">
                <a:latin typeface="Verdana" pitchFamily="34" charset="0"/>
              </a:rPr>
              <a:t>Focus on </a:t>
            </a:r>
            <a:r>
              <a:rPr lang="en-US" altLang="en-US" sz="1600" b="1" kern="0" dirty="0" smtClean="0">
                <a:latin typeface="Verdana" pitchFamily="34" charset="0"/>
              </a:rPr>
              <a:t>employment, social inclusion </a:t>
            </a:r>
            <a:r>
              <a:rPr lang="en-US" altLang="en-US" sz="1600" b="0" kern="0" dirty="0" smtClean="0">
                <a:latin typeface="Verdana" pitchFamily="34" charset="0"/>
              </a:rPr>
              <a:t>and</a:t>
            </a:r>
            <a:r>
              <a:rPr lang="en-US" altLang="en-US" sz="1600" b="1" kern="0" dirty="0" smtClean="0">
                <a:latin typeface="Verdana" pitchFamily="34" charset="0"/>
              </a:rPr>
              <a:t> education policies</a:t>
            </a:r>
          </a:p>
          <a:p>
            <a:pPr marL="0" indent="0">
              <a:defRPr/>
            </a:pPr>
            <a:endParaRPr lang="en-US" altLang="en-US" sz="1600" b="0" kern="0" dirty="0" smtClean="0">
              <a:latin typeface="Verdana" pitchFamily="34" charset="0"/>
            </a:endParaRPr>
          </a:p>
          <a:p>
            <a:pPr marL="0" indent="0">
              <a:defRPr/>
            </a:pPr>
            <a:r>
              <a:rPr lang="en-US" altLang="en-US" sz="1600" kern="0" dirty="0" smtClean="0">
                <a:latin typeface="Verdana" pitchFamily="34" charset="0"/>
              </a:rPr>
              <a:t>173 </a:t>
            </a:r>
            <a:r>
              <a:rPr lang="en-US" altLang="en-US" sz="1600" kern="0" dirty="0" smtClean="0">
                <a:latin typeface="Verdana" pitchFamily="34" charset="0"/>
              </a:rPr>
              <a:t>delegates from </a:t>
            </a:r>
            <a:r>
              <a:rPr lang="en-US" altLang="en-US" sz="1600" kern="0" dirty="0" smtClean="0">
                <a:latin typeface="Verdana" pitchFamily="34" charset="0"/>
              </a:rPr>
              <a:t>33 countries</a:t>
            </a:r>
            <a:endParaRPr lang="en-US" altLang="en-US" sz="1600" kern="0" dirty="0" smtClean="0">
              <a:latin typeface="Verdana" pitchFamily="34" charset="0"/>
            </a:endParaRPr>
          </a:p>
          <a:p>
            <a:pPr marL="0" indent="0">
              <a:defRPr/>
            </a:pPr>
            <a:r>
              <a:rPr lang="en-US" altLang="en-US" sz="1600" b="0" kern="0" dirty="0" smtClean="0">
                <a:latin typeface="Verdana" pitchFamily="34" charset="0"/>
              </a:rPr>
              <a:t>11 % </a:t>
            </a:r>
            <a:r>
              <a:rPr lang="en-US" altLang="en-US" sz="1600" b="0" kern="0" dirty="0" smtClean="0">
                <a:latin typeface="Verdana" pitchFamily="34" charset="0"/>
              </a:rPr>
              <a:t>from the European Commission</a:t>
            </a:r>
          </a:p>
          <a:p>
            <a:pPr marL="0" indent="0">
              <a:defRPr/>
            </a:pPr>
            <a:r>
              <a:rPr lang="en-US" altLang="en-US" sz="1600" b="0" kern="0" dirty="0" smtClean="0">
                <a:latin typeface="Verdana" pitchFamily="34" charset="0"/>
              </a:rPr>
              <a:t>33 % </a:t>
            </a:r>
            <a:r>
              <a:rPr lang="en-US" altLang="en-US" sz="1600" b="0" kern="0" dirty="0" smtClean="0">
                <a:latin typeface="Verdana" pitchFamily="34" charset="0"/>
              </a:rPr>
              <a:t>from Universities</a:t>
            </a:r>
          </a:p>
          <a:p>
            <a:pPr marL="0" indent="0">
              <a:defRPr/>
            </a:pPr>
            <a:r>
              <a:rPr lang="en-US" altLang="en-US" sz="1600" b="0" kern="0" dirty="0" smtClean="0">
                <a:latin typeface="Verdana" pitchFamily="34" charset="0"/>
              </a:rPr>
              <a:t>56 % </a:t>
            </a:r>
            <a:r>
              <a:rPr lang="en-US" altLang="en-US" sz="1600" b="0" kern="0" dirty="0" smtClean="0">
                <a:latin typeface="Verdana" pitchFamily="34" charset="0"/>
              </a:rPr>
              <a:t>from </a:t>
            </a:r>
            <a:r>
              <a:rPr lang="en-US" altLang="en-US" sz="1600" b="0" kern="0" dirty="0" smtClean="0">
                <a:latin typeface="Verdana" pitchFamily="34" charset="0"/>
              </a:rPr>
              <a:t>Governmental </a:t>
            </a:r>
            <a:r>
              <a:rPr lang="en-US" altLang="en-US" sz="1600" b="0" kern="0" dirty="0" smtClean="0">
                <a:latin typeface="Verdana" pitchFamily="34" charset="0"/>
              </a:rPr>
              <a:t>Institutions</a:t>
            </a:r>
          </a:p>
          <a:p>
            <a:pPr marL="0" indent="0">
              <a:defRPr/>
            </a:pPr>
            <a:endParaRPr lang="en-US" altLang="en-US" sz="1600" b="0" kern="0" dirty="0" smtClean="0">
              <a:latin typeface="Verdana" pitchFamily="34" charset="0"/>
            </a:endParaRPr>
          </a:p>
          <a:p>
            <a:pPr marL="0" indent="0">
              <a:defRPr/>
            </a:pPr>
            <a:r>
              <a:rPr lang="en-US" altLang="en-US" sz="1600" kern="0" dirty="0" smtClean="0">
                <a:latin typeface="Verdana" pitchFamily="34" charset="0"/>
              </a:rPr>
              <a:t>61 scientific </a:t>
            </a:r>
            <a:r>
              <a:rPr lang="en-US" altLang="en-US" sz="1600" kern="0" dirty="0" smtClean="0">
                <a:latin typeface="Verdana" pitchFamily="34" charset="0"/>
              </a:rPr>
              <a:t>papers, </a:t>
            </a:r>
            <a:r>
              <a:rPr lang="en-US" altLang="en-US" sz="1600" b="0" kern="0" dirty="0" smtClean="0">
                <a:latin typeface="Verdana" pitchFamily="34" charset="0"/>
              </a:rPr>
              <a:t>mostly on </a:t>
            </a:r>
            <a:r>
              <a:rPr lang="en-US" altLang="en-US" sz="1600" b="0" kern="0" dirty="0" err="1" smtClean="0">
                <a:latin typeface="Verdana" pitchFamily="34" charset="0"/>
              </a:rPr>
              <a:t>labour</a:t>
            </a:r>
            <a:r>
              <a:rPr lang="en-US" altLang="en-US" sz="1600" b="0" kern="0" dirty="0" smtClean="0">
                <a:latin typeface="Verdana" pitchFamily="34" charset="0"/>
              </a:rPr>
              <a:t> market and social inclusion </a:t>
            </a:r>
            <a:r>
              <a:rPr lang="en-US" altLang="en-US" sz="1600" b="0" kern="0" dirty="0" err="1" smtClean="0">
                <a:latin typeface="Verdana" pitchFamily="34" charset="0"/>
              </a:rPr>
              <a:t>programmes</a:t>
            </a:r>
            <a:endParaRPr lang="en-US" altLang="en-US" sz="1600" b="0" kern="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8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25537"/>
          </a:xfrm>
        </p:spPr>
        <p:txBody>
          <a:bodyPr/>
          <a:lstStyle/>
          <a:p>
            <a:pPr eaLnBrk="1" hangingPunct="1"/>
            <a:r>
              <a:rPr lang="it-IT" altLang="it-IT" sz="2800" dirty="0" smtClean="0"/>
              <a:t>Training courses on </a:t>
            </a:r>
            <a:r>
              <a:rPr lang="it-IT" altLang="it-IT" sz="2800" dirty="0" smtClean="0"/>
              <a:t/>
            </a:r>
            <a:br>
              <a:rPr lang="it-IT" altLang="it-IT" sz="2800" dirty="0" smtClean="0"/>
            </a:br>
            <a:r>
              <a:rPr lang="it-IT" altLang="it-IT" sz="2800" dirty="0" smtClean="0"/>
              <a:t>counterfactual </a:t>
            </a:r>
            <a:r>
              <a:rPr lang="it-IT" altLang="it-IT" sz="2800" dirty="0" smtClean="0"/>
              <a:t>impact </a:t>
            </a:r>
            <a:r>
              <a:rPr lang="it-IT" altLang="it-IT" sz="2800" dirty="0" smtClean="0"/>
              <a:t>evaluation</a:t>
            </a:r>
            <a:endParaRPr lang="it-IT" altLang="it-IT" sz="2800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34481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0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276872"/>
            <a:ext cx="4802263" cy="3636403"/>
          </a:xfrm>
        </p:spPr>
      </p:pic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25537"/>
          </a:xfrm>
        </p:spPr>
        <p:txBody>
          <a:bodyPr/>
          <a:lstStyle/>
          <a:p>
            <a:pPr eaLnBrk="1" hangingPunct="1"/>
            <a:r>
              <a:rPr lang="it-IT" altLang="it-IT" sz="3200" dirty="0" smtClean="0"/>
              <a:t>Regional Workshops 2015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389665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2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535493" y="1988840"/>
            <a:ext cx="5068955" cy="3816424"/>
          </a:xfrm>
        </p:spPr>
        <p:txBody>
          <a:bodyPr/>
          <a:lstStyle/>
          <a:p>
            <a:pPr marL="0" indent="0">
              <a:defRPr/>
            </a:pPr>
            <a:r>
              <a:rPr lang="en-US" sz="2000" dirty="0" smtClean="0"/>
              <a:t>Policy reports:</a:t>
            </a:r>
          </a:p>
          <a:p>
            <a:pPr marL="0" indent="0">
              <a:defRPr/>
            </a:pPr>
            <a:r>
              <a:rPr lang="en-US" sz="2000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Review </a:t>
            </a:r>
            <a:r>
              <a:rPr lang="en-US" sz="2000" dirty="0"/>
              <a:t>the existing evidence on </a:t>
            </a:r>
            <a:r>
              <a:rPr lang="en-US" sz="2000" dirty="0" smtClean="0"/>
              <a:t>the effect </a:t>
            </a:r>
            <a:r>
              <a:rPr lang="en-US" sz="2000" dirty="0"/>
              <a:t>of </a:t>
            </a:r>
            <a:r>
              <a:rPr lang="en-US" sz="2000" dirty="0" err="1" smtClean="0"/>
              <a:t>labour</a:t>
            </a:r>
            <a:r>
              <a:rPr lang="en-US" sz="2000" dirty="0" smtClean="0"/>
              <a:t> </a:t>
            </a:r>
            <a:r>
              <a:rPr lang="en-US" sz="2000" dirty="0" smtClean="0"/>
              <a:t>market policies</a:t>
            </a:r>
            <a:r>
              <a:rPr lang="en-US" sz="2000" dirty="0"/>
              <a:t>, and signal the areas where knowledge is </a:t>
            </a:r>
            <a:r>
              <a:rPr lang="en-US" sz="2000" dirty="0" smtClean="0"/>
              <a:t>scarce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 smtClean="0"/>
          </a:p>
          <a:p>
            <a:r>
              <a:rPr lang="en-US" sz="2000" dirty="0" smtClean="0"/>
              <a:t>2. Define </a:t>
            </a:r>
            <a:r>
              <a:rPr lang="en-US" sz="2000" dirty="0"/>
              <a:t>possible areas of priority for evaluations </a:t>
            </a:r>
            <a:r>
              <a:rPr lang="en-US" sz="2000" dirty="0" smtClean="0"/>
              <a:t>of ESF-type </a:t>
            </a:r>
            <a:r>
              <a:rPr lang="en-US" sz="2000" dirty="0"/>
              <a:t>interventions in the 2014-2020 </a:t>
            </a:r>
            <a:r>
              <a:rPr lang="en-US" sz="2000" dirty="0" smtClean="0"/>
              <a:t>programming period</a:t>
            </a:r>
            <a:r>
              <a:rPr lang="en-US" sz="2000" dirty="0"/>
              <a:t>.</a:t>
            </a:r>
            <a:endParaRPr lang="en-US" altLang="en-US" sz="2000" b="1" dirty="0">
              <a:latin typeface="Verdana" pitchFamily="34" charset="0"/>
            </a:endParaRPr>
          </a:p>
          <a:p>
            <a:pPr>
              <a:defRPr/>
            </a:pPr>
            <a:endParaRPr lang="en-US" altLang="en-US" dirty="0" smtClean="0">
              <a:latin typeface="Verdana" pitchFamily="34" charset="0"/>
            </a:endParaRPr>
          </a:p>
        </p:txBody>
      </p:sp>
      <p:pic>
        <p:nvPicPr>
          <p:cNvPr id="1229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43" y="2060848"/>
            <a:ext cx="2944331" cy="41640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8919" y="332656"/>
            <a:ext cx="8666162" cy="13843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4"/>
                </a:solidFill>
                <a:latin typeface="Verdana"/>
                <a:ea typeface="MS PGothic" pitchFamily="34" charset="-128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altLang="en-US" sz="3000" kern="0" dirty="0" smtClean="0">
                <a:latin typeface="Verdana" pitchFamily="34" charset="0"/>
              </a:rPr>
              <a:t>Knowledge gaps in evaluating </a:t>
            </a:r>
            <a:r>
              <a:rPr lang="en-US" altLang="en-US" sz="3000" kern="0" dirty="0" err="1" smtClean="0">
                <a:latin typeface="Verdana" pitchFamily="34" charset="0"/>
              </a:rPr>
              <a:t>labour</a:t>
            </a:r>
            <a:r>
              <a:rPr lang="en-US" altLang="en-US" sz="3000" kern="0" dirty="0" smtClean="0">
                <a:latin typeface="Verdana" pitchFamily="34" charset="0"/>
              </a:rPr>
              <a:t> </a:t>
            </a:r>
            <a:r>
              <a:rPr lang="en-US" altLang="en-US" sz="3000" kern="0" dirty="0" smtClean="0">
                <a:latin typeface="Verdana" pitchFamily="34" charset="0"/>
              </a:rPr>
              <a:t>market and social inclusion policies</a:t>
            </a:r>
          </a:p>
        </p:txBody>
      </p:sp>
    </p:spTree>
    <p:extLst>
      <p:ext uri="{BB962C8B-B14F-4D97-AF65-F5344CB8AC3E}">
        <p14:creationId xmlns:p14="http://schemas.microsoft.com/office/powerpoint/2010/main" val="170307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870825" cy="1938338"/>
          </a:xfrm>
        </p:spPr>
        <p:txBody>
          <a:bodyPr/>
          <a:lstStyle/>
          <a:p>
            <a:r>
              <a:rPr lang="it-IT" altLang="en-US" sz="3000" dirty="0" smtClean="0">
                <a:latin typeface="Verdana" pitchFamily="34" charset="0"/>
              </a:rPr>
              <a:t>Counterfactual Impact Evaluation Archive</a:t>
            </a:r>
            <a:endParaRPr lang="en-US" altLang="en-US" sz="3600" dirty="0" smtClean="0">
              <a:latin typeface="Verdana" pitchFamily="34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2776"/>
            <a:ext cx="6120680" cy="4423858"/>
          </a:xfrm>
          <a:ln>
            <a:solidFill>
              <a:srgbClr val="034EA2"/>
            </a:solidFill>
          </a:ln>
        </p:spPr>
      </p:pic>
    </p:spTree>
    <p:extLst>
      <p:ext uri="{BB962C8B-B14F-4D97-AF65-F5344CB8AC3E}">
        <p14:creationId xmlns:p14="http://schemas.microsoft.com/office/powerpoint/2010/main" val="45199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7772942" cy="4850478"/>
          </a:xfrm>
          <a:ln>
            <a:solidFill>
              <a:srgbClr val="034EA2"/>
            </a:solidFill>
          </a:ln>
        </p:spPr>
      </p:pic>
    </p:spTree>
    <p:extLst>
      <p:ext uri="{BB962C8B-B14F-4D97-AF65-F5344CB8AC3E}">
        <p14:creationId xmlns:p14="http://schemas.microsoft.com/office/powerpoint/2010/main" val="278366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800200"/>
          </a:xfrm>
        </p:spPr>
        <p:txBody>
          <a:bodyPr/>
          <a:lstStyle/>
          <a:p>
            <a:r>
              <a:rPr lang="en-GB" sz="3200" dirty="0" smtClean="0"/>
              <a:t>Supervision of pilot projects</a:t>
            </a:r>
            <a:r>
              <a:rPr lang="it-IT" altLang="en-US" sz="3200" dirty="0" smtClean="0">
                <a:latin typeface="Verdana" pitchFamily="34" charset="0"/>
              </a:rPr>
              <a:t/>
            </a:r>
            <a:br>
              <a:rPr lang="it-IT" altLang="en-US" sz="3200" dirty="0" smtClean="0">
                <a:latin typeface="Verdana" pitchFamily="34" charset="0"/>
              </a:rPr>
            </a:br>
            <a:endParaRPr lang="en-US" altLang="en-US" sz="3600" dirty="0" smtClean="0">
              <a:latin typeface="Verdana" pitchFamily="34" charset="0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24936" cy="4536504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dirty="0" smtClean="0">
                <a:latin typeface="Verdana" pitchFamily="34" charset="0"/>
              </a:rPr>
              <a:t>Eight </a:t>
            </a:r>
            <a:r>
              <a:rPr lang="en-US" altLang="en-US" dirty="0">
                <a:latin typeface="Verdana" pitchFamily="34" charset="0"/>
              </a:rPr>
              <a:t>pilot projects were awarded a </a:t>
            </a:r>
            <a:r>
              <a:rPr lang="en-US" altLang="en-US" dirty="0" smtClean="0">
                <a:latin typeface="Verdana" pitchFamily="34" charset="0"/>
              </a:rPr>
              <a:t>grant: </a:t>
            </a:r>
            <a:r>
              <a:rPr lang="en-US" altLang="en-US" b="1" dirty="0" smtClean="0">
                <a:latin typeface="Verdana" pitchFamily="34" charset="0"/>
              </a:rPr>
              <a:t>Italy (2), Spain, Estonia, Lithuania, Portugal (2), Slovakia.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b="1" dirty="0" smtClean="0">
                <a:latin typeface="Verdana" pitchFamily="34" charset="0"/>
              </a:rPr>
              <a:t>Main </a:t>
            </a:r>
            <a:r>
              <a:rPr lang="en-US" altLang="en-US" b="1" dirty="0">
                <a:latin typeface="Verdana" pitchFamily="34" charset="0"/>
              </a:rPr>
              <a:t>challenge </a:t>
            </a:r>
            <a:r>
              <a:rPr lang="en-US" altLang="en-US" b="1" dirty="0" smtClean="0">
                <a:latin typeface="Verdana" pitchFamily="34" charset="0"/>
              </a:rPr>
              <a:t>encountered</a:t>
            </a:r>
            <a:r>
              <a:rPr lang="en-US" altLang="en-US" dirty="0" smtClean="0">
                <a:latin typeface="Verdana" pitchFamily="34" charset="0"/>
              </a:rPr>
              <a:t>:</a:t>
            </a:r>
            <a:endParaRPr lang="en-US" altLang="en-US" b="1" dirty="0">
              <a:latin typeface="Verdana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b="1" dirty="0" smtClean="0">
              <a:latin typeface="Verdana" pitchFamily="34" charset="0"/>
            </a:endParaRPr>
          </a:p>
          <a:p>
            <a:pPr>
              <a:spcAft>
                <a:spcPts val="1200"/>
              </a:spcAft>
            </a:pPr>
            <a:endParaRPr lang="en-US" altLang="en-US" b="1" dirty="0" smtClean="0">
              <a:latin typeface="Verdana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23528" y="2239193"/>
            <a:ext cx="8424936" cy="45365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defRPr>
                <a:solidFill>
                  <a:srgbClr val="004494"/>
                </a:solidFill>
                <a:latin typeface="Verdana"/>
                <a:ea typeface="MS PGothic" pitchFamily="34" charset="-128"/>
                <a:cs typeface="ＭＳ Ｐゴシック" charset="0"/>
              </a:defRPr>
            </a:lvl1pPr>
            <a:lvl2pPr marL="2286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buChar char="•"/>
              <a:defRPr>
                <a:solidFill>
                  <a:srgbClr val="004494"/>
                </a:solidFill>
                <a:latin typeface="Verdana"/>
                <a:ea typeface="MS PGothic" pitchFamily="34" charset="-128"/>
              </a:defRPr>
            </a:lvl2pPr>
            <a:lvl3pPr marL="457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Wingdings" pitchFamily="2" charset="2"/>
              <a:buChar char="§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3pPr>
            <a:lvl4pPr marL="6858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Arial" charset="0"/>
              <a:buChar char="•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4pPr>
            <a:lvl5pPr marL="9144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buChar char="–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800" b="1" kern="0" dirty="0" smtClean="0">
                <a:latin typeface="Verdana" pitchFamily="34" charset="0"/>
              </a:rPr>
              <a:t>				</a:t>
            </a:r>
            <a:r>
              <a:rPr lang="en-US" altLang="en-US" sz="1800" kern="0" dirty="0">
                <a:latin typeface="Verdana" pitchFamily="34" charset="0"/>
              </a:rPr>
              <a:t> </a:t>
            </a:r>
            <a:r>
              <a:rPr lang="en-US" altLang="en-US" sz="1800" kern="0" dirty="0" smtClean="0">
                <a:latin typeface="Verdana" pitchFamily="34" charset="0"/>
              </a:rPr>
              <a:t>      </a:t>
            </a:r>
            <a:r>
              <a:rPr lang="en-US" altLang="en-US" sz="1800" b="1" kern="0" dirty="0" smtClean="0">
                <a:latin typeface="Verdana" pitchFamily="34" charset="0"/>
              </a:rPr>
              <a:t>availability and access to a suitable data set </a:t>
            </a:r>
            <a:r>
              <a:rPr lang="en-US" altLang="en-US" sz="1800" b="0" kern="0" dirty="0" smtClean="0">
                <a:latin typeface="Verdana" pitchFamily="34" charset="0"/>
              </a:rPr>
              <a:t>on the control group.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800" b="1" kern="0" dirty="0" smtClean="0">
                <a:latin typeface="Verdana" pitchFamily="34" charset="0"/>
              </a:rPr>
              <a:t>Merging of administrative data, </a:t>
            </a:r>
            <a:r>
              <a:rPr lang="en-US" altLang="en-US" sz="1800" b="0" kern="0" dirty="0" smtClean="0">
                <a:latin typeface="Verdana" pitchFamily="34" charset="0"/>
              </a:rPr>
              <a:t>often held by different agencies,</a:t>
            </a:r>
            <a:r>
              <a:rPr lang="en-US" altLang="en-US" sz="1800" b="1" kern="0" dirty="0" smtClean="0">
                <a:latin typeface="Verdana" pitchFamily="34" charset="0"/>
              </a:rPr>
              <a:t> </a:t>
            </a:r>
            <a:r>
              <a:rPr lang="en-US" altLang="en-US" sz="1800" b="0" kern="0" dirty="0" smtClean="0">
                <a:latin typeface="Verdana" pitchFamily="34" charset="0"/>
              </a:rPr>
              <a:t>was </a:t>
            </a:r>
            <a:r>
              <a:rPr lang="en-US" altLang="en-US" sz="1800" b="1" kern="0" dirty="0" smtClean="0">
                <a:latin typeface="Verdana" pitchFamily="34" charset="0"/>
              </a:rPr>
              <a:t>subject to countries' and regions' data protection laws.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800" b="1" i="1" kern="0" dirty="0" smtClean="0">
                <a:latin typeface="Verdana" pitchFamily="34" charset="0"/>
              </a:rPr>
              <a:t>Better data would have increased the quality of evaluation</a:t>
            </a:r>
            <a:r>
              <a:rPr lang="en-US" altLang="en-US" sz="1800" b="0" i="1" kern="0" dirty="0" smtClean="0">
                <a:latin typeface="Verdana" pitchFamily="34" charset="0"/>
              </a:rPr>
              <a:t>, allowing the implementation of several and more refined methods (rather than only Propensity Score Matching)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1800" b="1" kern="0" dirty="0" smtClean="0">
              <a:latin typeface="Verdana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1800" b="1" kern="0" dirty="0" smtClean="0">
              <a:latin typeface="Verdana" pitchFamily="34" charset="0"/>
            </a:endParaRPr>
          </a:p>
          <a:p>
            <a:pPr>
              <a:spcAft>
                <a:spcPts val="1200"/>
              </a:spcAft>
            </a:pPr>
            <a:endParaRPr lang="en-US" altLang="en-US" sz="1800" b="1" kern="0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20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25537"/>
          </a:xfrm>
        </p:spPr>
        <p:txBody>
          <a:bodyPr/>
          <a:lstStyle/>
          <a:p>
            <a:pPr eaLnBrk="1" hangingPunct="1"/>
            <a:r>
              <a:rPr lang="it-IT" altLang="it-IT" sz="3200" dirty="0" smtClean="0"/>
              <a:t>Data fitness initative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96952"/>
            <a:ext cx="4824536" cy="3281480"/>
          </a:xfrm>
          <a:ln>
            <a:solidFill>
              <a:srgbClr val="034EA2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67544" y="1268760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400" b="0" dirty="0" smtClean="0">
                <a:solidFill>
                  <a:srgbClr val="1E4494"/>
                </a:solidFill>
              </a:rPr>
              <a:t>Call closed in April: JRC will perform the studies proposed by the best projects: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0" dirty="0" smtClean="0">
                <a:solidFill>
                  <a:srgbClr val="1E4494"/>
                </a:solidFill>
              </a:rPr>
              <a:t>detailed </a:t>
            </a:r>
            <a:r>
              <a:rPr lang="it-IT" sz="1400" b="0" dirty="0">
                <a:solidFill>
                  <a:srgbClr val="1E4494"/>
                </a:solidFill>
              </a:rPr>
              <a:t>information on the intervention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0" dirty="0" smtClean="0">
                <a:solidFill>
                  <a:srgbClr val="1E4494"/>
                </a:solidFill>
              </a:rPr>
              <a:t>clear definition of a control group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0" dirty="0">
                <a:solidFill>
                  <a:srgbClr val="1E4494"/>
                </a:solidFill>
              </a:rPr>
              <a:t>better data</a:t>
            </a:r>
          </a:p>
          <a:p>
            <a:pPr marL="285750" indent="-285750">
              <a:buFontTx/>
              <a:buChar char="-"/>
            </a:pPr>
            <a:endParaRPr lang="it-IT" sz="1600" b="0" dirty="0">
              <a:solidFill>
                <a:srgbClr val="1E44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42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25537"/>
          </a:xfrm>
        </p:spPr>
        <p:txBody>
          <a:bodyPr/>
          <a:lstStyle/>
          <a:p>
            <a:pPr eaLnBrk="1" hangingPunct="1"/>
            <a:r>
              <a:rPr lang="it-IT" altLang="it-IT" sz="2800" dirty="0" smtClean="0">
                <a:solidFill>
                  <a:srgbClr val="C00000"/>
                </a:solidFill>
              </a:rPr>
              <a:t>... </a:t>
            </a:r>
            <a:r>
              <a:rPr lang="it-IT" altLang="it-IT" sz="2800" dirty="0">
                <a:solidFill>
                  <a:srgbClr val="C00000"/>
                </a:solidFill>
              </a:rPr>
              <a:t>l</a:t>
            </a:r>
            <a:r>
              <a:rPr lang="it-IT" altLang="it-IT" sz="2800" dirty="0" smtClean="0">
                <a:solidFill>
                  <a:srgbClr val="C00000"/>
                </a:solidFill>
              </a:rPr>
              <a:t>et’s get back to the main message</a:t>
            </a:r>
          </a:p>
        </p:txBody>
      </p:sp>
      <p:sp>
        <p:nvSpPr>
          <p:cNvPr id="3075" name="Segnaposto contenuto 2"/>
          <p:cNvSpPr>
            <a:spLocks noGrp="1"/>
          </p:cNvSpPr>
          <p:nvPr>
            <p:ph idx="1"/>
          </p:nvPr>
        </p:nvSpPr>
        <p:spPr>
          <a:xfrm>
            <a:off x="395288" y="1268760"/>
            <a:ext cx="8229600" cy="528920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i="1" dirty="0" smtClean="0"/>
              <a:t>We </a:t>
            </a:r>
            <a:r>
              <a:rPr lang="en-US" sz="2000" b="1" i="1" dirty="0"/>
              <a:t>need better </a:t>
            </a:r>
            <a:r>
              <a:rPr lang="en-US" sz="2000" b="1" i="1" dirty="0" smtClean="0"/>
              <a:t>data</a:t>
            </a:r>
            <a:endParaRPr lang="en-US" sz="2000" b="1" i="1" dirty="0"/>
          </a:p>
          <a:p>
            <a:pPr>
              <a:lnSpc>
                <a:spcPct val="150000"/>
              </a:lnSpc>
            </a:pPr>
            <a:r>
              <a:rPr lang="en-US" sz="2000" b="1" i="1" dirty="0" smtClean="0"/>
              <a:t>	</a:t>
            </a:r>
            <a:r>
              <a:rPr lang="en-US" sz="2000" b="1" i="1" dirty="0"/>
              <a:t>	</a:t>
            </a:r>
            <a:r>
              <a:rPr lang="en-US" sz="2000" b="1" i="1" dirty="0" smtClean="0"/>
              <a:t>	for </a:t>
            </a:r>
            <a:r>
              <a:rPr lang="en-US" sz="2000" b="1" i="1" dirty="0"/>
              <a:t>better </a:t>
            </a:r>
            <a:r>
              <a:rPr lang="en-US" sz="2000" b="1" i="1" dirty="0" smtClean="0"/>
              <a:t>evidence</a:t>
            </a:r>
            <a:endParaRPr lang="en-US" sz="2000" b="1" i="1" dirty="0"/>
          </a:p>
          <a:p>
            <a:pPr>
              <a:lnSpc>
                <a:spcPct val="150000"/>
              </a:lnSpc>
            </a:pPr>
            <a:r>
              <a:rPr lang="en-US" sz="2000" b="1" i="1" dirty="0" smtClean="0"/>
              <a:t>					for </a:t>
            </a:r>
            <a:r>
              <a:rPr lang="en-US" sz="2000" b="1" i="1" dirty="0"/>
              <a:t>better </a:t>
            </a:r>
            <a:r>
              <a:rPr lang="en-US" sz="2000" b="1" i="1" dirty="0" smtClean="0"/>
              <a:t>policies…</a:t>
            </a:r>
          </a:p>
          <a:p>
            <a:endParaRPr lang="en-US" sz="2000" b="1" i="1" dirty="0" smtClean="0"/>
          </a:p>
          <a:p>
            <a:endParaRPr lang="pt-PT" sz="2000" i="1" dirty="0" smtClean="0"/>
          </a:p>
          <a:p>
            <a:endParaRPr lang="en-US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i="1" dirty="0" smtClean="0"/>
              <a:t>How can we push at the macro level?</a:t>
            </a:r>
            <a:endParaRPr lang="en-US" sz="2000" i="1" dirty="0"/>
          </a:p>
          <a:p>
            <a:endParaRPr lang="en-US" sz="2000" i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i="1" dirty="0" smtClean="0"/>
              <a:t>How can we work on the micro level?</a:t>
            </a:r>
            <a:endParaRPr lang="en-US" sz="2000" i="1" dirty="0"/>
          </a:p>
          <a:p>
            <a:r>
              <a:rPr lang="en-US" sz="2000" i="1" dirty="0"/>
              <a:t> </a:t>
            </a:r>
          </a:p>
          <a:p>
            <a:pPr marL="0" indent="0"/>
            <a:endParaRPr lang="it-IT" altLang="it-IT" sz="2000" i="1" dirty="0"/>
          </a:p>
          <a:p>
            <a:pPr marL="0" indent="0"/>
            <a:endParaRPr lang="it-IT" altLang="it-IT" sz="2000" i="1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altLang="it-IT" sz="2000" i="1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altLang="it-IT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360805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1"/>
          </p:nvPr>
        </p:nvSpPr>
        <p:spPr>
          <a:xfrm>
            <a:off x="953" y="4149080"/>
            <a:ext cx="9144000" cy="1872208"/>
          </a:xfrm>
        </p:spPr>
        <p:txBody>
          <a:bodyPr/>
          <a:lstStyle/>
          <a:p>
            <a:pPr>
              <a:lnSpc>
                <a:spcPct val="200000"/>
              </a:lnSpc>
              <a:spcAft>
                <a:spcPts val="2400"/>
              </a:spcAft>
            </a:pPr>
            <a:r>
              <a:rPr lang="en-GB" dirty="0" smtClean="0"/>
              <a:t>	   CC-ME website</a:t>
            </a:r>
            <a:r>
              <a:rPr lang="en-GB" b="0" dirty="0"/>
              <a:t>: </a:t>
            </a:r>
            <a:r>
              <a:rPr lang="en-GB" b="0" dirty="0">
                <a:hlinkClick r:id="rId2"/>
              </a:rPr>
              <a:t>https</a:t>
            </a:r>
            <a:r>
              <a:rPr lang="en-GB" b="0" dirty="0" smtClean="0">
                <a:hlinkClick r:id="rId2"/>
              </a:rPr>
              <a:t>://</a:t>
            </a:r>
            <a:r>
              <a:rPr lang="fr-BE" b="0" dirty="0" smtClean="0">
                <a:hlinkClick r:id="rId2"/>
              </a:rPr>
              <a:t>ec.europa.eu/</a:t>
            </a:r>
            <a:r>
              <a:rPr lang="fr-BE" b="0" dirty="0" err="1" smtClean="0">
                <a:hlinkClick r:id="rId2"/>
              </a:rPr>
              <a:t>jrc</a:t>
            </a:r>
            <a:r>
              <a:rPr lang="fr-BE" b="0" dirty="0" smtClean="0">
                <a:hlinkClick r:id="rId2"/>
              </a:rPr>
              <a:t>/en/</a:t>
            </a:r>
            <a:r>
              <a:rPr lang="fr-BE" b="0" dirty="0" err="1" smtClean="0">
                <a:hlinkClick r:id="rId2"/>
              </a:rPr>
              <a:t>microeconomic-evaluation</a:t>
            </a:r>
            <a:endParaRPr lang="fr-BE" b="0" dirty="0"/>
          </a:p>
          <a:p>
            <a:pPr>
              <a:lnSpc>
                <a:spcPct val="200000"/>
              </a:lnSpc>
            </a:pPr>
            <a:r>
              <a:rPr lang="en-GB" dirty="0" smtClean="0"/>
              <a:t>	   </a:t>
            </a:r>
            <a:r>
              <a:rPr lang="en-GB" dirty="0"/>
              <a:t>email</a:t>
            </a:r>
            <a:r>
              <a:rPr lang="en-GB" b="0" dirty="0" smtClean="0"/>
              <a:t>:</a:t>
            </a:r>
            <a:r>
              <a:rPr lang="en-GB" dirty="0" smtClean="0"/>
              <a:t> </a:t>
            </a:r>
            <a:r>
              <a:rPr lang="en-GB" b="0" dirty="0" smtClean="0">
                <a:hlinkClick r:id="rId3"/>
              </a:rPr>
              <a:t>me@jrc.ec.europa.eu</a:t>
            </a:r>
            <a:endParaRPr lang="en-GB" b="0" dirty="0"/>
          </a:p>
          <a:p>
            <a:pPr>
              <a:lnSpc>
                <a:spcPct val="200000"/>
              </a:lnSpc>
            </a:pPr>
            <a:endParaRPr lang="en-GB" b="0" dirty="0" smtClean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029"/>
            <a:ext cx="9144000" cy="2231136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592288"/>
            <a:ext cx="9144000" cy="620688"/>
          </a:xfrm>
        </p:spPr>
        <p:txBody>
          <a:bodyPr/>
          <a:lstStyle/>
          <a:p>
            <a:r>
              <a:rPr lang="en-GB" dirty="0"/>
              <a:t>Stay in </a:t>
            </a:r>
            <a:r>
              <a:rPr lang="en-GB" dirty="0" smtClean="0"/>
              <a:t>touch!</a:t>
            </a:r>
            <a:endParaRPr lang="en-GB" dirty="0"/>
          </a:p>
        </p:txBody>
      </p:sp>
      <p:pic>
        <p:nvPicPr>
          <p:cNvPr id="1030" name="Picture 6" descr="H:\Desktop\NS_Visuals\Ppt\JRC ppt\2015 04 14 VS Expo\web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4" y="4368046"/>
            <a:ext cx="504056" cy="50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73" y="5229200"/>
            <a:ext cx="506446" cy="502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95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_Master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>
            <a:ln>
              <a:noFill/>
            </a:ln>
            <a:solidFill>
              <a:srgbClr val="FFD624"/>
            </a:solidFill>
            <a:effectLst/>
            <a:latin typeface="Verdan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>
            <a:ln>
              <a:noFill/>
            </a:ln>
            <a:solidFill>
              <a:srgbClr val="FFD624"/>
            </a:solidFill>
            <a:effectLst/>
            <a:latin typeface="Verdana" charset="0"/>
            <a:ea typeface="ＭＳ Ｐゴシック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lide_Master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>
            <a:ln>
              <a:noFill/>
            </a:ln>
            <a:solidFill>
              <a:srgbClr val="FFD624"/>
            </a:solidFill>
            <a:effectLst/>
            <a:latin typeface="Verdan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>
            <a:ln>
              <a:noFill/>
            </a:ln>
            <a:solidFill>
              <a:srgbClr val="FFD624"/>
            </a:solidFill>
            <a:effectLst/>
            <a:latin typeface="Verdana" charset="0"/>
            <a:ea typeface="ＭＳ Ｐゴシック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21929</TotalTime>
  <Words>1161</Words>
  <Application>Microsoft Office PowerPoint</Application>
  <PresentationFormat>On-screen Show (4:3)</PresentationFormat>
  <Paragraphs>175</Paragraphs>
  <Slides>19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Slide_Master</vt:lpstr>
      <vt:lpstr>1_Slide_Master</vt:lpstr>
      <vt:lpstr>BETTER DATA FOR BETTER ANALYSIS FOR BETTER POLICIES   Econometrics and Applied Statistics  </vt:lpstr>
      <vt:lpstr>JRC Competence Centre on Microeconomic Evaluation (CC-ME) mission:</vt:lpstr>
      <vt:lpstr>2. Why do we want data to be available?</vt:lpstr>
      <vt:lpstr>PowerPoint Presentation</vt:lpstr>
      <vt:lpstr>3. How can we evaluate policy?</vt:lpstr>
      <vt:lpstr>PowerPoint Presentation</vt:lpstr>
      <vt:lpstr>4. We need administrative data</vt:lpstr>
      <vt:lpstr>PowerPoint Presentation</vt:lpstr>
      <vt:lpstr>PowerPoint Presentation</vt:lpstr>
      <vt:lpstr>COMPIE Conferences</vt:lpstr>
      <vt:lpstr>Training courses on  counterfactual impact evaluation</vt:lpstr>
      <vt:lpstr>Regional Workshops 2015</vt:lpstr>
      <vt:lpstr>PowerPoint Presentation</vt:lpstr>
      <vt:lpstr>Counterfactual Impact Evaluation Archive</vt:lpstr>
      <vt:lpstr>PowerPoint Presentation</vt:lpstr>
      <vt:lpstr>Supervision of pilot projects </vt:lpstr>
      <vt:lpstr>Data fitness initative</vt:lpstr>
      <vt:lpstr>... let’s get back to the main message</vt:lpstr>
      <vt:lpstr>Stay in touch!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turneem</dc:creator>
  <cp:lastModifiedBy>Nuno Crato</cp:lastModifiedBy>
  <cp:revision>533</cp:revision>
  <cp:lastPrinted>2015-02-12T17:08:05Z</cp:lastPrinted>
  <dcterms:created xsi:type="dcterms:W3CDTF">2011-10-28T10:25:18Z</dcterms:created>
  <dcterms:modified xsi:type="dcterms:W3CDTF">2016-10-06T15:44:10Z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ServerID">
    <vt:lpwstr>0d3b22a6-6203-4efc-8e8e-b5279256493b</vt:lpwstr>
  </property>
  <property fmtid="{D5CDD505-2E9C-101B-9397-08002B2CF9AE}" pid="3" name="Jive_VersionGuid">
    <vt:lpwstr>06657587-5671-4b7d-9625-c4982d0f460a</vt:lpwstr>
  </property>
  <property fmtid="{D5CDD505-2E9C-101B-9397-08002B2CF9AE}" pid="4" name="Offisync_UniqueId">
    <vt:lpwstr>64605</vt:lpwstr>
  </property>
  <property fmtid="{D5CDD505-2E9C-101B-9397-08002B2CF9AE}" pid="5" name="Jive_LatestUserAccountName">
    <vt:lpwstr>santgiu</vt:lpwstr>
  </property>
  <property fmtid="{D5CDD505-2E9C-101B-9397-08002B2CF9AE}" pid="6" name="Offisync_UpdateToken">
    <vt:lpwstr>3</vt:lpwstr>
  </property>
  <property fmtid="{D5CDD505-2E9C-101B-9397-08002B2CF9AE}" pid="7" name="Offisync_ProviderInitializationData">
    <vt:lpwstr>https://connected.cnect.cec.eu.int</vt:lpwstr>
  </property>
</Properties>
</file>