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av" ContentType="audio/wav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2.xml" ContentType="application/vnd.openxmlformats-officedocument.drawingml.chart+xml"/>
  <Override PartName="/ppt/notesSlides/notesSlide10.xml" ContentType="application/vnd.openxmlformats-officedocument.presentationml.notesSlide+xml"/>
  <Override PartName="/ppt/charts/chart3.xml" ContentType="application/vnd.openxmlformats-officedocument.drawingml.chart+xml"/>
  <Override PartName="/ppt/notesSlides/notesSlide11.xml" ContentType="application/vnd.openxmlformats-officedocument.presentationml.notesSlide+xml"/>
  <Override PartName="/ppt/charts/chart4.xml" ContentType="application/vnd.openxmlformats-officedocument.drawingml.chart+xml"/>
  <Override PartName="/ppt/notesSlides/notesSlide12.xml" ContentType="application/vnd.openxmlformats-officedocument.presentationml.notesSlide+xml"/>
  <Override PartName="/ppt/charts/chart5.xml" ContentType="application/vnd.openxmlformats-officedocument.drawingml.char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58" r:id="rId5"/>
  </p:sldMasterIdLst>
  <p:notesMasterIdLst>
    <p:notesMasterId r:id="rId29"/>
  </p:notesMasterIdLst>
  <p:sldIdLst>
    <p:sldId id="256" r:id="rId6"/>
    <p:sldId id="257" r:id="rId7"/>
    <p:sldId id="259" r:id="rId8"/>
    <p:sldId id="262" r:id="rId9"/>
    <p:sldId id="263" r:id="rId10"/>
    <p:sldId id="285" r:id="rId11"/>
    <p:sldId id="281" r:id="rId12"/>
    <p:sldId id="268" r:id="rId13"/>
    <p:sldId id="269" r:id="rId14"/>
    <p:sldId id="282" r:id="rId15"/>
    <p:sldId id="284" r:id="rId16"/>
    <p:sldId id="283" r:id="rId17"/>
    <p:sldId id="258" r:id="rId18"/>
    <p:sldId id="265" r:id="rId19"/>
    <p:sldId id="264" r:id="rId20"/>
    <p:sldId id="266" r:id="rId21"/>
    <p:sldId id="279" r:id="rId22"/>
    <p:sldId id="286" r:id="rId23"/>
    <p:sldId id="277" r:id="rId24"/>
    <p:sldId id="287" r:id="rId25"/>
    <p:sldId id="288" r:id="rId26"/>
    <p:sldId id="289" r:id="rId27"/>
    <p:sldId id="290" r:id="rId28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25E5076-3810-47DD-B79F-674D7AD40C01}" styleName="Dunkle Formatvorlage 1 - Akz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113A9D2-9D6B-4929-AA2D-F23B5EE8CBE7}" styleName="Designformatvorlage 2 - Akz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54" autoAdjust="0"/>
    <p:restoredTop sz="84133" autoAdjust="0"/>
  </p:normalViewPr>
  <p:slideViewPr>
    <p:cSldViewPr>
      <p:cViewPr>
        <p:scale>
          <a:sx n="100" d="100"/>
          <a:sy n="100" d="100"/>
        </p:scale>
        <p:origin x="-979" y="32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8" d="100"/>
          <a:sy n="78" d="100"/>
        </p:scale>
        <p:origin x="-2870" y="-77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D:\Eigene%20Dateien\Dokumente\Meine%20empfangenen%20Dateien\GML\CESS\GML_DW_2016_10_10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TEMP\Tempor&#228;re%20Internetdateien\Content.Outlook\DZGCT0HO\DW_GML_2016_10_13_Aktualisiert_Endversion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TEMP\Tempor&#228;re%20Internetdateien\Content.Outlook\DZGCT0HO\DW_GML_2016_10_13_Aktualisiert_Endversion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D:\Eigene%20Dateien\Dokumente\Meine%20empfangenen%20Dateien\GML\CESS\Kopie%20von%20DW_GML_2016_10_13_Aktualisiert_Endversion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D:\Eigene%20Dateien\Dokumente\Meine%20empfangenen%20Dateien\GML\CESS\Kopie%20von%20DW_GML_2016_10_13_Aktualisiert_Endversion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Number of scientific use files</a:t>
            </a:r>
            <a:r>
              <a:rPr lang="en-US" baseline="0"/>
              <a:t> delivered by Eurostat</a:t>
            </a:r>
            <a:r>
              <a:rPr lang="en-US"/>
              <a:t> </a:t>
            </a:r>
          </a:p>
        </c:rich>
      </c:tx>
      <c:layout/>
      <c:overlay val="0"/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Tabelle7!$A$3</c:f>
              <c:strCache>
                <c:ptCount val="1"/>
                <c:pt idx="0">
                  <c:v>2013</c:v>
                </c:pt>
              </c:strCache>
            </c:strRef>
          </c:tx>
          <c:invertIfNegative val="0"/>
          <c:cat>
            <c:strRef>
              <c:f>Tabelle7!$B$2:$L$2</c:f>
              <c:strCache>
                <c:ptCount val="11"/>
                <c:pt idx="0">
                  <c:v>European community household panel</c:v>
                </c:pt>
                <c:pt idx="1">
                  <c:v>Labor force survey</c:v>
                </c:pt>
                <c:pt idx="2">
                  <c:v>Statistics on income and living conditions</c:v>
                </c:pt>
                <c:pt idx="3">
                  <c:v>Adult education survey</c:v>
                </c:pt>
                <c:pt idx="4">
                  <c:v>Community innovation survey</c:v>
                </c:pt>
                <c:pt idx="5">
                  <c:v>Structure of earnings survey</c:v>
                </c:pt>
                <c:pt idx="6">
                  <c:v>Micro Moments Dataset</c:v>
                </c:pt>
                <c:pt idx="7">
                  <c:v>European health interviews survey</c:v>
                </c:pt>
                <c:pt idx="8">
                  <c:v>European road freight transportation survey</c:v>
                </c:pt>
                <c:pt idx="9">
                  <c:v>Continuing vocational training survey</c:v>
                </c:pt>
                <c:pt idx="10">
                  <c:v>Comunity statistics on information survey</c:v>
                </c:pt>
              </c:strCache>
            </c:strRef>
          </c:cat>
          <c:val>
            <c:numRef>
              <c:f>Tabelle7!$B$3:$L$3</c:f>
              <c:numCache>
                <c:formatCode>General</c:formatCode>
                <c:ptCount val="11"/>
                <c:pt idx="0">
                  <c:v>7</c:v>
                </c:pt>
                <c:pt idx="1">
                  <c:v>38</c:v>
                </c:pt>
                <c:pt idx="2">
                  <c:v>45</c:v>
                </c:pt>
                <c:pt idx="3">
                  <c:v>6</c:v>
                </c:pt>
                <c:pt idx="4">
                  <c:v>13</c:v>
                </c:pt>
                <c:pt idx="5">
                  <c:v>7</c:v>
                </c:pt>
                <c:pt idx="7">
                  <c:v>3</c:v>
                </c:pt>
                <c:pt idx="8">
                  <c:v>1</c:v>
                </c:pt>
              </c:numCache>
            </c:numRef>
          </c:val>
        </c:ser>
        <c:ser>
          <c:idx val="1"/>
          <c:order val="1"/>
          <c:tx>
            <c:strRef>
              <c:f>Tabelle7!$A$4</c:f>
              <c:strCache>
                <c:ptCount val="1"/>
                <c:pt idx="0">
                  <c:v>2014</c:v>
                </c:pt>
              </c:strCache>
            </c:strRef>
          </c:tx>
          <c:invertIfNegative val="0"/>
          <c:cat>
            <c:strRef>
              <c:f>Tabelle7!$B$2:$L$2</c:f>
              <c:strCache>
                <c:ptCount val="11"/>
                <c:pt idx="0">
                  <c:v>European community household panel</c:v>
                </c:pt>
                <c:pt idx="1">
                  <c:v>Labor force survey</c:v>
                </c:pt>
                <c:pt idx="2">
                  <c:v>Statistics on income and living conditions</c:v>
                </c:pt>
                <c:pt idx="3">
                  <c:v>Adult education survey</c:v>
                </c:pt>
                <c:pt idx="4">
                  <c:v>Community innovation survey</c:v>
                </c:pt>
                <c:pt idx="5">
                  <c:v>Structure of earnings survey</c:v>
                </c:pt>
                <c:pt idx="6">
                  <c:v>Micro Moments Dataset</c:v>
                </c:pt>
                <c:pt idx="7">
                  <c:v>European health interviews survey</c:v>
                </c:pt>
                <c:pt idx="8">
                  <c:v>European road freight transportation survey</c:v>
                </c:pt>
                <c:pt idx="9">
                  <c:v>Continuing vocational training survey</c:v>
                </c:pt>
                <c:pt idx="10">
                  <c:v>Comunity statistics on information survey</c:v>
                </c:pt>
              </c:strCache>
            </c:strRef>
          </c:cat>
          <c:val>
            <c:numRef>
              <c:f>Tabelle7!$B$4:$L$4</c:f>
              <c:numCache>
                <c:formatCode>General</c:formatCode>
                <c:ptCount val="11"/>
                <c:pt idx="0">
                  <c:v>41</c:v>
                </c:pt>
                <c:pt idx="1">
                  <c:v>134</c:v>
                </c:pt>
                <c:pt idx="2">
                  <c:v>164</c:v>
                </c:pt>
                <c:pt idx="3">
                  <c:v>21</c:v>
                </c:pt>
                <c:pt idx="4">
                  <c:v>32</c:v>
                </c:pt>
                <c:pt idx="5">
                  <c:v>32</c:v>
                </c:pt>
                <c:pt idx="7">
                  <c:v>13</c:v>
                </c:pt>
                <c:pt idx="8">
                  <c:v>1</c:v>
                </c:pt>
                <c:pt idx="9">
                  <c:v>8</c:v>
                </c:pt>
                <c:pt idx="10">
                  <c:v>2</c:v>
                </c:pt>
              </c:numCache>
            </c:numRef>
          </c:val>
        </c:ser>
        <c:ser>
          <c:idx val="2"/>
          <c:order val="2"/>
          <c:tx>
            <c:strRef>
              <c:f>Tabelle7!$A$5</c:f>
              <c:strCache>
                <c:ptCount val="1"/>
                <c:pt idx="0">
                  <c:v>2015</c:v>
                </c:pt>
              </c:strCache>
            </c:strRef>
          </c:tx>
          <c:invertIfNegative val="0"/>
          <c:cat>
            <c:strRef>
              <c:f>Tabelle7!$B$2:$L$2</c:f>
              <c:strCache>
                <c:ptCount val="11"/>
                <c:pt idx="0">
                  <c:v>European community household panel</c:v>
                </c:pt>
                <c:pt idx="1">
                  <c:v>Labor force survey</c:v>
                </c:pt>
                <c:pt idx="2">
                  <c:v>Statistics on income and living conditions</c:v>
                </c:pt>
                <c:pt idx="3">
                  <c:v>Adult education survey</c:v>
                </c:pt>
                <c:pt idx="4">
                  <c:v>Community innovation survey</c:v>
                </c:pt>
                <c:pt idx="5">
                  <c:v>Structure of earnings survey</c:v>
                </c:pt>
                <c:pt idx="6">
                  <c:v>Micro Moments Dataset</c:v>
                </c:pt>
                <c:pt idx="7">
                  <c:v>European health interviews survey</c:v>
                </c:pt>
                <c:pt idx="8">
                  <c:v>European road freight transportation survey</c:v>
                </c:pt>
                <c:pt idx="9">
                  <c:v>Continuing vocational training survey</c:v>
                </c:pt>
                <c:pt idx="10">
                  <c:v>Comunity statistics on information survey</c:v>
                </c:pt>
              </c:strCache>
            </c:strRef>
          </c:cat>
          <c:val>
            <c:numRef>
              <c:f>Tabelle7!$B$5:$L$5</c:f>
              <c:numCache>
                <c:formatCode>General</c:formatCode>
                <c:ptCount val="11"/>
                <c:pt idx="0">
                  <c:v>40</c:v>
                </c:pt>
                <c:pt idx="1">
                  <c:v>152</c:v>
                </c:pt>
                <c:pt idx="2">
                  <c:v>206</c:v>
                </c:pt>
                <c:pt idx="3">
                  <c:v>14</c:v>
                </c:pt>
                <c:pt idx="4">
                  <c:v>36</c:v>
                </c:pt>
                <c:pt idx="5">
                  <c:v>28</c:v>
                </c:pt>
                <c:pt idx="6">
                  <c:v>4</c:v>
                </c:pt>
                <c:pt idx="7">
                  <c:v>15</c:v>
                </c:pt>
                <c:pt idx="8">
                  <c:v>4</c:v>
                </c:pt>
                <c:pt idx="9">
                  <c:v>6</c:v>
                </c:pt>
                <c:pt idx="10">
                  <c:v>7</c:v>
                </c:pt>
              </c:numCache>
            </c:numRef>
          </c:val>
        </c:ser>
        <c:ser>
          <c:idx val="3"/>
          <c:order val="3"/>
          <c:tx>
            <c:strRef>
              <c:f>Tabelle7!$A$6</c:f>
              <c:strCache>
                <c:ptCount val="1"/>
                <c:pt idx="0">
                  <c:v>2016</c:v>
                </c:pt>
              </c:strCache>
            </c:strRef>
          </c:tx>
          <c:invertIfNegative val="0"/>
          <c:cat>
            <c:strRef>
              <c:f>Tabelle7!$B$2:$L$2</c:f>
              <c:strCache>
                <c:ptCount val="11"/>
                <c:pt idx="0">
                  <c:v>European community household panel</c:v>
                </c:pt>
                <c:pt idx="1">
                  <c:v>Labor force survey</c:v>
                </c:pt>
                <c:pt idx="2">
                  <c:v>Statistics on income and living conditions</c:v>
                </c:pt>
                <c:pt idx="3">
                  <c:v>Adult education survey</c:v>
                </c:pt>
                <c:pt idx="4">
                  <c:v>Community innovation survey</c:v>
                </c:pt>
                <c:pt idx="5">
                  <c:v>Structure of earnings survey</c:v>
                </c:pt>
                <c:pt idx="6">
                  <c:v>Micro Moments Dataset</c:v>
                </c:pt>
                <c:pt idx="7">
                  <c:v>European health interviews survey</c:v>
                </c:pt>
                <c:pt idx="8">
                  <c:v>European road freight transportation survey</c:v>
                </c:pt>
                <c:pt idx="9">
                  <c:v>Continuing vocational training survey</c:v>
                </c:pt>
                <c:pt idx="10">
                  <c:v>Comunity statistics on information survey</c:v>
                </c:pt>
              </c:strCache>
            </c:strRef>
          </c:cat>
          <c:val>
            <c:numRef>
              <c:f>Tabelle7!$B$6:$L$6</c:f>
              <c:numCache>
                <c:formatCode>General</c:formatCode>
                <c:ptCount val="11"/>
                <c:pt idx="0">
                  <c:v>27</c:v>
                </c:pt>
                <c:pt idx="1">
                  <c:v>71</c:v>
                </c:pt>
                <c:pt idx="2">
                  <c:v>121</c:v>
                </c:pt>
                <c:pt idx="3">
                  <c:v>7</c:v>
                </c:pt>
                <c:pt idx="4">
                  <c:v>26</c:v>
                </c:pt>
                <c:pt idx="5">
                  <c:v>21</c:v>
                </c:pt>
                <c:pt idx="6">
                  <c:v>5</c:v>
                </c:pt>
                <c:pt idx="7">
                  <c:v>16</c:v>
                </c:pt>
                <c:pt idx="8">
                  <c:v>2</c:v>
                </c:pt>
                <c:pt idx="9">
                  <c:v>5</c:v>
                </c:pt>
                <c:pt idx="10">
                  <c:v>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overlap val="100"/>
        <c:axId val="71457024"/>
        <c:axId val="71475200"/>
      </c:barChart>
      <c:catAx>
        <c:axId val="71457024"/>
        <c:scaling>
          <c:orientation val="minMax"/>
        </c:scaling>
        <c:delete val="0"/>
        <c:axPos val="l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de-DE"/>
          </a:p>
        </c:txPr>
        <c:crossAx val="71475200"/>
        <c:crosses val="autoZero"/>
        <c:auto val="1"/>
        <c:lblAlgn val="ctr"/>
        <c:lblOffset val="100"/>
        <c:noMultiLvlLbl val="0"/>
      </c:catAx>
      <c:valAx>
        <c:axId val="71475200"/>
        <c:scaling>
          <c:orientation val="minMax"/>
        </c:scaling>
        <c:delete val="0"/>
        <c:axPos val="b"/>
        <c:majorGridlines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de-DE"/>
          </a:p>
        </c:txPr>
        <c:crossAx val="71457024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200"/>
          </a:pPr>
          <a:endParaRPr lang="de-DE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de-DE" dirty="0"/>
              <a:t>Downloads </a:t>
            </a:r>
            <a:r>
              <a:rPr lang="de-DE" dirty="0" smtClean="0"/>
              <a:t>(</a:t>
            </a:r>
            <a:r>
              <a:rPr lang="de-DE" dirty="0"/>
              <a:t>FDZ / GML und MISSY)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Downloads_GML!$B$2</c:f>
              <c:strCache>
                <c:ptCount val="1"/>
                <c:pt idx="0">
                  <c:v>Downloads Gesamt (FDZ / GML und MISSY)</c:v>
                </c:pt>
              </c:strCache>
            </c:strRef>
          </c:tx>
          <c:invertIfNegative val="0"/>
          <c:cat>
            <c:strRef>
              <c:f>Downloads_GML!$C$1:$H$1</c:f>
              <c:strCache>
                <c:ptCount val="6"/>
                <c:pt idx="0">
                  <c:v>2016 (End: 10.10.2016)</c:v>
                </c:pt>
                <c:pt idx="1">
                  <c:v>2015</c:v>
                </c:pt>
                <c:pt idx="2">
                  <c:v>2014</c:v>
                </c:pt>
                <c:pt idx="3">
                  <c:v>2013</c:v>
                </c:pt>
                <c:pt idx="4">
                  <c:v>2012</c:v>
                </c:pt>
                <c:pt idx="5">
                  <c:v>2011</c:v>
                </c:pt>
              </c:strCache>
            </c:strRef>
          </c:cat>
          <c:val>
            <c:numRef>
              <c:f>Downloads_GML!$C$2:$H$2</c:f>
              <c:numCache>
                <c:formatCode>#,##0</c:formatCode>
                <c:ptCount val="6"/>
                <c:pt idx="0">
                  <c:v>18247</c:v>
                </c:pt>
                <c:pt idx="1">
                  <c:v>33959</c:v>
                </c:pt>
                <c:pt idx="2">
                  <c:v>31186</c:v>
                </c:pt>
                <c:pt idx="3">
                  <c:v>28059</c:v>
                </c:pt>
                <c:pt idx="4">
                  <c:v>27096</c:v>
                </c:pt>
                <c:pt idx="5">
                  <c:v>22535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1399296"/>
        <c:axId val="71400832"/>
      </c:barChart>
      <c:catAx>
        <c:axId val="71399296"/>
        <c:scaling>
          <c:orientation val="minMax"/>
        </c:scaling>
        <c:delete val="0"/>
        <c:axPos val="b"/>
        <c:majorTickMark val="out"/>
        <c:minorTickMark val="none"/>
        <c:tickLblPos val="nextTo"/>
        <c:crossAx val="71400832"/>
        <c:crosses val="autoZero"/>
        <c:auto val="1"/>
        <c:lblAlgn val="ctr"/>
        <c:lblOffset val="100"/>
        <c:noMultiLvlLbl val="0"/>
      </c:catAx>
      <c:valAx>
        <c:axId val="71400832"/>
        <c:scaling>
          <c:orientation val="minMax"/>
          <c:max val="35000"/>
          <c:min val="0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crossAx val="7139929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lang="en-US" noProof="0"/>
            </a:pPr>
            <a:r>
              <a:rPr lang="en-US" noProof="0" dirty="0" smtClean="0"/>
              <a:t>Downloads</a:t>
            </a:r>
            <a:r>
              <a:rPr lang="en-US" baseline="0" noProof="0" dirty="0" smtClean="0"/>
              <a:t> </a:t>
            </a:r>
            <a:r>
              <a:rPr lang="en-US" baseline="0" noProof="0" dirty="0"/>
              <a:t>of </a:t>
            </a:r>
            <a:r>
              <a:rPr lang="en-US" baseline="0" noProof="0" dirty="0" smtClean="0"/>
              <a:t>documentation </a:t>
            </a:r>
            <a:r>
              <a:rPr lang="en-US" baseline="0" noProof="0" dirty="0"/>
              <a:t>for EU SILC and EU LFS</a:t>
            </a:r>
            <a:endParaRPr lang="en-US" noProof="0" dirty="0"/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Tabelle2!$B$1</c:f>
              <c:strCache>
                <c:ptCount val="1"/>
                <c:pt idx="0">
                  <c:v>2016 (End: 10.10.2016)</c:v>
                </c:pt>
              </c:strCache>
            </c:strRef>
          </c:tx>
          <c:invertIfNegative val="0"/>
          <c:cat>
            <c:strRef>
              <c:f>Tabelle2!$A$2:$A$3</c:f>
              <c:strCache>
                <c:ptCount val="2"/>
                <c:pt idx="0">
                  <c:v>EU SILC</c:v>
                </c:pt>
                <c:pt idx="1">
                  <c:v>EU-LFS </c:v>
                </c:pt>
              </c:strCache>
            </c:strRef>
          </c:cat>
          <c:val>
            <c:numRef>
              <c:f>Tabelle2!$B$2:$B$3</c:f>
              <c:numCache>
                <c:formatCode>#,##0</c:formatCode>
                <c:ptCount val="2"/>
                <c:pt idx="0">
                  <c:v>3652</c:v>
                </c:pt>
                <c:pt idx="1">
                  <c:v>629</c:v>
                </c:pt>
              </c:numCache>
            </c:numRef>
          </c:val>
        </c:ser>
        <c:ser>
          <c:idx val="1"/>
          <c:order val="1"/>
          <c:tx>
            <c:strRef>
              <c:f>Tabelle2!$C$1</c:f>
              <c:strCache>
                <c:ptCount val="1"/>
                <c:pt idx="0">
                  <c:v>2015</c:v>
                </c:pt>
              </c:strCache>
            </c:strRef>
          </c:tx>
          <c:invertIfNegative val="0"/>
          <c:cat>
            <c:strRef>
              <c:f>Tabelle2!$A$2:$A$3</c:f>
              <c:strCache>
                <c:ptCount val="2"/>
                <c:pt idx="0">
                  <c:v>EU SILC</c:v>
                </c:pt>
                <c:pt idx="1">
                  <c:v>EU-LFS </c:v>
                </c:pt>
              </c:strCache>
            </c:strRef>
          </c:cat>
          <c:val>
            <c:numRef>
              <c:f>Tabelle2!$C$2:$C$3</c:f>
              <c:numCache>
                <c:formatCode>#,##0</c:formatCode>
                <c:ptCount val="2"/>
                <c:pt idx="0">
                  <c:v>3308</c:v>
                </c:pt>
                <c:pt idx="1">
                  <c:v>1098</c:v>
                </c:pt>
              </c:numCache>
            </c:numRef>
          </c:val>
        </c:ser>
        <c:ser>
          <c:idx val="2"/>
          <c:order val="2"/>
          <c:tx>
            <c:strRef>
              <c:f>Tabelle2!$D$1</c:f>
              <c:strCache>
                <c:ptCount val="1"/>
                <c:pt idx="0">
                  <c:v>2014</c:v>
                </c:pt>
              </c:strCache>
            </c:strRef>
          </c:tx>
          <c:invertIfNegative val="0"/>
          <c:cat>
            <c:strRef>
              <c:f>Tabelle2!$A$2:$A$3</c:f>
              <c:strCache>
                <c:ptCount val="2"/>
                <c:pt idx="0">
                  <c:v>EU SILC</c:v>
                </c:pt>
                <c:pt idx="1">
                  <c:v>EU-LFS </c:v>
                </c:pt>
              </c:strCache>
            </c:strRef>
          </c:cat>
          <c:val>
            <c:numRef>
              <c:f>Tabelle2!$D$2:$D$3</c:f>
              <c:numCache>
                <c:formatCode>#,##0</c:formatCode>
                <c:ptCount val="2"/>
                <c:pt idx="0">
                  <c:v>6048</c:v>
                </c:pt>
                <c:pt idx="1">
                  <c:v>1515</c:v>
                </c:pt>
              </c:numCache>
            </c:numRef>
          </c:val>
        </c:ser>
        <c:ser>
          <c:idx val="3"/>
          <c:order val="3"/>
          <c:tx>
            <c:strRef>
              <c:f>Tabelle2!$E$1</c:f>
              <c:strCache>
                <c:ptCount val="1"/>
                <c:pt idx="0">
                  <c:v>2013</c:v>
                </c:pt>
              </c:strCache>
            </c:strRef>
          </c:tx>
          <c:invertIfNegative val="0"/>
          <c:cat>
            <c:strRef>
              <c:f>Tabelle2!$A$2:$A$3</c:f>
              <c:strCache>
                <c:ptCount val="2"/>
                <c:pt idx="0">
                  <c:v>EU SILC</c:v>
                </c:pt>
                <c:pt idx="1">
                  <c:v>EU-LFS </c:v>
                </c:pt>
              </c:strCache>
            </c:strRef>
          </c:cat>
          <c:val>
            <c:numRef>
              <c:f>Tabelle2!$E$2:$E$3</c:f>
              <c:numCache>
                <c:formatCode>#,##0</c:formatCode>
                <c:ptCount val="2"/>
                <c:pt idx="0">
                  <c:v>4844</c:v>
                </c:pt>
                <c:pt idx="1">
                  <c:v>1268</c:v>
                </c:pt>
              </c:numCache>
            </c:numRef>
          </c:val>
        </c:ser>
        <c:ser>
          <c:idx val="4"/>
          <c:order val="4"/>
          <c:tx>
            <c:strRef>
              <c:f>Tabelle2!$F$1</c:f>
              <c:strCache>
                <c:ptCount val="1"/>
                <c:pt idx="0">
                  <c:v>2012</c:v>
                </c:pt>
              </c:strCache>
            </c:strRef>
          </c:tx>
          <c:invertIfNegative val="0"/>
          <c:cat>
            <c:strRef>
              <c:f>Tabelle2!$A$2:$A$3</c:f>
              <c:strCache>
                <c:ptCount val="2"/>
                <c:pt idx="0">
                  <c:v>EU SILC</c:v>
                </c:pt>
                <c:pt idx="1">
                  <c:v>EU-LFS </c:v>
                </c:pt>
              </c:strCache>
            </c:strRef>
          </c:cat>
          <c:val>
            <c:numRef>
              <c:f>Tabelle2!$F$2:$F$3</c:f>
              <c:numCache>
                <c:formatCode>#,##0</c:formatCode>
                <c:ptCount val="2"/>
                <c:pt idx="0">
                  <c:v>6419</c:v>
                </c:pt>
                <c:pt idx="1">
                  <c:v>840</c:v>
                </c:pt>
              </c:numCache>
            </c:numRef>
          </c:val>
        </c:ser>
        <c:ser>
          <c:idx val="5"/>
          <c:order val="5"/>
          <c:tx>
            <c:strRef>
              <c:f>Tabelle2!$G$1</c:f>
              <c:strCache>
                <c:ptCount val="1"/>
                <c:pt idx="0">
                  <c:v>2011</c:v>
                </c:pt>
              </c:strCache>
            </c:strRef>
          </c:tx>
          <c:invertIfNegative val="0"/>
          <c:cat>
            <c:strRef>
              <c:f>Tabelle2!$A$2:$A$3</c:f>
              <c:strCache>
                <c:ptCount val="2"/>
                <c:pt idx="0">
                  <c:v>EU SILC</c:v>
                </c:pt>
                <c:pt idx="1">
                  <c:v>EU-LFS </c:v>
                </c:pt>
              </c:strCache>
            </c:strRef>
          </c:cat>
          <c:val>
            <c:numRef>
              <c:f>Tabelle2!$G$2:$G$3</c:f>
              <c:numCache>
                <c:formatCode>#,##0</c:formatCode>
                <c:ptCount val="2"/>
                <c:pt idx="0">
                  <c:v>427</c:v>
                </c:pt>
                <c:pt idx="1">
                  <c:v>121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1329280"/>
        <c:axId val="71330816"/>
      </c:barChart>
      <c:catAx>
        <c:axId val="71329280"/>
        <c:scaling>
          <c:orientation val="minMax"/>
        </c:scaling>
        <c:delete val="0"/>
        <c:axPos val="l"/>
        <c:majorTickMark val="none"/>
        <c:minorTickMark val="none"/>
        <c:tickLblPos val="nextTo"/>
        <c:crossAx val="71330816"/>
        <c:crosses val="autoZero"/>
        <c:auto val="1"/>
        <c:lblAlgn val="ctr"/>
        <c:lblOffset val="100"/>
        <c:noMultiLvlLbl val="0"/>
      </c:catAx>
      <c:valAx>
        <c:axId val="71330816"/>
        <c:scaling>
          <c:orientation val="minMax"/>
          <c:max val="7000"/>
        </c:scaling>
        <c:delete val="0"/>
        <c:axPos val="b"/>
        <c:majorGridlines/>
        <c:numFmt formatCode="#,##0" sourceLinked="1"/>
        <c:majorTickMark val="none"/>
        <c:minorTickMark val="none"/>
        <c:tickLblPos val="nextTo"/>
        <c:crossAx val="7132928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lang="en-US" noProof="0"/>
            </a:pPr>
            <a:r>
              <a:rPr lang="en-US" noProof="0" dirty="0"/>
              <a:t>Survey Documentation German </a:t>
            </a:r>
            <a:r>
              <a:rPr lang="en-US" noProof="0" dirty="0" err="1" smtClean="0"/>
              <a:t>Microcensus</a:t>
            </a:r>
            <a:endParaRPr lang="en-US" noProof="0" dirty="0"/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Tabelle3!$B$1</c:f>
              <c:strCache>
                <c:ptCount val="1"/>
                <c:pt idx="0">
                  <c:v>2016 (End: 10.10.2016)</c:v>
                </c:pt>
              </c:strCache>
            </c:strRef>
          </c:tx>
          <c:invertIfNegative val="0"/>
          <c:cat>
            <c:strRef>
              <c:f>Tabelle3!$A$2:$A$4</c:f>
              <c:strCache>
                <c:ptCount val="3"/>
                <c:pt idx="0">
                  <c:v>Questionnaires</c:v>
                </c:pt>
                <c:pt idx="1">
                  <c:v>Information for participants</c:v>
                </c:pt>
                <c:pt idx="2">
                  <c:v>Interviewer handbooks</c:v>
                </c:pt>
              </c:strCache>
            </c:strRef>
          </c:cat>
          <c:val>
            <c:numRef>
              <c:f>Tabelle3!$B$2:$B$4</c:f>
              <c:numCache>
                <c:formatCode>#,##0</c:formatCode>
                <c:ptCount val="3"/>
                <c:pt idx="0">
                  <c:v>781</c:v>
                </c:pt>
                <c:pt idx="1">
                  <c:v>62</c:v>
                </c:pt>
                <c:pt idx="2">
                  <c:v>274</c:v>
                </c:pt>
              </c:numCache>
            </c:numRef>
          </c:val>
        </c:ser>
        <c:ser>
          <c:idx val="1"/>
          <c:order val="1"/>
          <c:tx>
            <c:strRef>
              <c:f>Tabelle3!$C$1</c:f>
              <c:strCache>
                <c:ptCount val="1"/>
                <c:pt idx="0">
                  <c:v>2015</c:v>
                </c:pt>
              </c:strCache>
            </c:strRef>
          </c:tx>
          <c:invertIfNegative val="0"/>
          <c:cat>
            <c:strRef>
              <c:f>Tabelle3!$A$2:$A$4</c:f>
              <c:strCache>
                <c:ptCount val="3"/>
                <c:pt idx="0">
                  <c:v>Questionnaires</c:v>
                </c:pt>
                <c:pt idx="1">
                  <c:v>Information for participants</c:v>
                </c:pt>
                <c:pt idx="2">
                  <c:v>Interviewer handbooks</c:v>
                </c:pt>
              </c:strCache>
            </c:strRef>
          </c:cat>
          <c:val>
            <c:numRef>
              <c:f>Tabelle3!$C$2:$C$4</c:f>
              <c:numCache>
                <c:formatCode>#,##0</c:formatCode>
                <c:ptCount val="3"/>
                <c:pt idx="0">
                  <c:v>1907</c:v>
                </c:pt>
                <c:pt idx="1">
                  <c:v>111</c:v>
                </c:pt>
                <c:pt idx="2">
                  <c:v>462</c:v>
                </c:pt>
              </c:numCache>
            </c:numRef>
          </c:val>
        </c:ser>
        <c:ser>
          <c:idx val="2"/>
          <c:order val="2"/>
          <c:tx>
            <c:strRef>
              <c:f>Tabelle3!$D$1</c:f>
              <c:strCache>
                <c:ptCount val="1"/>
                <c:pt idx="0">
                  <c:v>2014</c:v>
                </c:pt>
              </c:strCache>
            </c:strRef>
          </c:tx>
          <c:invertIfNegative val="0"/>
          <c:cat>
            <c:strRef>
              <c:f>Tabelle3!$A$2:$A$4</c:f>
              <c:strCache>
                <c:ptCount val="3"/>
                <c:pt idx="0">
                  <c:v>Questionnaires</c:v>
                </c:pt>
                <c:pt idx="1">
                  <c:v>Information for participants</c:v>
                </c:pt>
                <c:pt idx="2">
                  <c:v>Interviewer handbooks</c:v>
                </c:pt>
              </c:strCache>
            </c:strRef>
          </c:cat>
          <c:val>
            <c:numRef>
              <c:f>Tabelle3!$D$2:$D$4</c:f>
              <c:numCache>
                <c:formatCode>#,##0</c:formatCode>
                <c:ptCount val="3"/>
                <c:pt idx="0">
                  <c:v>2250</c:v>
                </c:pt>
                <c:pt idx="1">
                  <c:v>129</c:v>
                </c:pt>
                <c:pt idx="2">
                  <c:v>581</c:v>
                </c:pt>
              </c:numCache>
            </c:numRef>
          </c:val>
        </c:ser>
        <c:ser>
          <c:idx val="3"/>
          <c:order val="3"/>
          <c:tx>
            <c:strRef>
              <c:f>Tabelle3!$E$1</c:f>
              <c:strCache>
                <c:ptCount val="1"/>
                <c:pt idx="0">
                  <c:v>2013</c:v>
                </c:pt>
              </c:strCache>
            </c:strRef>
          </c:tx>
          <c:invertIfNegative val="0"/>
          <c:cat>
            <c:strRef>
              <c:f>Tabelle3!$A$2:$A$4</c:f>
              <c:strCache>
                <c:ptCount val="3"/>
                <c:pt idx="0">
                  <c:v>Questionnaires</c:v>
                </c:pt>
                <c:pt idx="1">
                  <c:v>Information for participants</c:v>
                </c:pt>
                <c:pt idx="2">
                  <c:v>Interviewer handbooks</c:v>
                </c:pt>
              </c:strCache>
            </c:strRef>
          </c:cat>
          <c:val>
            <c:numRef>
              <c:f>Tabelle3!$E$2:$E$4</c:f>
              <c:numCache>
                <c:formatCode>#,##0</c:formatCode>
                <c:ptCount val="3"/>
                <c:pt idx="0">
                  <c:v>2081</c:v>
                </c:pt>
                <c:pt idx="1">
                  <c:v>114</c:v>
                </c:pt>
                <c:pt idx="2">
                  <c:v>512</c:v>
                </c:pt>
              </c:numCache>
            </c:numRef>
          </c:val>
        </c:ser>
        <c:ser>
          <c:idx val="4"/>
          <c:order val="4"/>
          <c:tx>
            <c:strRef>
              <c:f>Tabelle3!$F$1</c:f>
              <c:strCache>
                <c:ptCount val="1"/>
                <c:pt idx="0">
                  <c:v>2012</c:v>
                </c:pt>
              </c:strCache>
            </c:strRef>
          </c:tx>
          <c:invertIfNegative val="0"/>
          <c:cat>
            <c:strRef>
              <c:f>Tabelle3!$A$2:$A$4</c:f>
              <c:strCache>
                <c:ptCount val="3"/>
                <c:pt idx="0">
                  <c:v>Questionnaires</c:v>
                </c:pt>
                <c:pt idx="1">
                  <c:v>Information for participants</c:v>
                </c:pt>
                <c:pt idx="2">
                  <c:v>Interviewer handbooks</c:v>
                </c:pt>
              </c:strCache>
            </c:strRef>
          </c:cat>
          <c:val>
            <c:numRef>
              <c:f>Tabelle3!$F$2:$F$4</c:f>
              <c:numCache>
                <c:formatCode>#,##0</c:formatCode>
                <c:ptCount val="3"/>
                <c:pt idx="0">
                  <c:v>2437</c:v>
                </c:pt>
                <c:pt idx="1">
                  <c:v>96</c:v>
                </c:pt>
                <c:pt idx="2">
                  <c:v>566</c:v>
                </c:pt>
              </c:numCache>
            </c:numRef>
          </c:val>
        </c:ser>
        <c:ser>
          <c:idx val="5"/>
          <c:order val="5"/>
          <c:tx>
            <c:strRef>
              <c:f>Tabelle3!$G$1</c:f>
              <c:strCache>
                <c:ptCount val="1"/>
                <c:pt idx="0">
                  <c:v>2011</c:v>
                </c:pt>
              </c:strCache>
            </c:strRef>
          </c:tx>
          <c:invertIfNegative val="0"/>
          <c:cat>
            <c:strRef>
              <c:f>Tabelle3!$A$2:$A$4</c:f>
              <c:strCache>
                <c:ptCount val="3"/>
                <c:pt idx="0">
                  <c:v>Questionnaires</c:v>
                </c:pt>
                <c:pt idx="1">
                  <c:v>Information for participants</c:v>
                </c:pt>
                <c:pt idx="2">
                  <c:v>Interviewer handbooks</c:v>
                </c:pt>
              </c:strCache>
            </c:strRef>
          </c:cat>
          <c:val>
            <c:numRef>
              <c:f>Tabelle3!$G$2:$G$4</c:f>
              <c:numCache>
                <c:formatCode>#,##0</c:formatCode>
                <c:ptCount val="3"/>
                <c:pt idx="0">
                  <c:v>1819</c:v>
                </c:pt>
                <c:pt idx="1">
                  <c:v>75</c:v>
                </c:pt>
                <c:pt idx="2">
                  <c:v>547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4898944"/>
        <c:axId val="64900480"/>
      </c:barChart>
      <c:catAx>
        <c:axId val="64898944"/>
        <c:scaling>
          <c:orientation val="minMax"/>
        </c:scaling>
        <c:delete val="0"/>
        <c:axPos val="l"/>
        <c:majorTickMark val="none"/>
        <c:minorTickMark val="none"/>
        <c:tickLblPos val="nextTo"/>
        <c:crossAx val="64900480"/>
        <c:crosses val="autoZero"/>
        <c:auto val="1"/>
        <c:lblAlgn val="ctr"/>
        <c:lblOffset val="100"/>
        <c:noMultiLvlLbl val="0"/>
      </c:catAx>
      <c:valAx>
        <c:axId val="64900480"/>
        <c:scaling>
          <c:orientation val="minMax"/>
          <c:max val="2500"/>
        </c:scaling>
        <c:delete val="0"/>
        <c:axPos val="b"/>
        <c:majorGridlines/>
        <c:numFmt formatCode="#,##0" sourceLinked="1"/>
        <c:majorTickMark val="none"/>
        <c:minorTickMark val="none"/>
        <c:tickLblPos val="nextTo"/>
        <c:crossAx val="6489894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de-DE" dirty="0"/>
              <a:t>German </a:t>
            </a:r>
            <a:r>
              <a:rPr lang="de-DE" dirty="0" err="1" smtClean="0"/>
              <a:t>Microcensus</a:t>
            </a:r>
            <a:r>
              <a:rPr lang="de-DE" dirty="0" smtClean="0"/>
              <a:t> </a:t>
            </a:r>
            <a:r>
              <a:rPr lang="de-DE" dirty="0" err="1"/>
              <a:t>tools</a:t>
            </a:r>
            <a:endParaRPr lang="de-DE" dirty="0"/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Tabelle4!$B$1</c:f>
              <c:strCache>
                <c:ptCount val="1"/>
                <c:pt idx="0">
                  <c:v>2016 (End: 10.10.2016)</c:v>
                </c:pt>
              </c:strCache>
            </c:strRef>
          </c:tx>
          <c:invertIfNegative val="0"/>
          <c:cat>
            <c:strRef>
              <c:f>Tabelle4!$A$2:$A$14</c:f>
              <c:strCache>
                <c:ptCount val="13"/>
                <c:pt idx="0">
                  <c:v>Microdata-Tools  (MZ &amp; EVS)</c:v>
                </c:pt>
                <c:pt idx="1">
                  <c:v>missy Blossfeld classification </c:v>
                </c:pt>
                <c:pt idx="2">
                  <c:v>missy Casmin </c:v>
                </c:pt>
                <c:pt idx="3">
                  <c:v>EGP (Erikson; Goldthorp; Portocarero class classification)</c:v>
                </c:pt>
                <c:pt idx="4">
                  <c:v>ISEI  (international socioeconomic index of occupational status)</c:v>
                </c:pt>
                <c:pt idx="5">
                  <c:v>Migrationshintergrund  </c:v>
                </c:pt>
                <c:pt idx="6">
                  <c:v>MPS (magnitude prestigue scale)</c:v>
                </c:pt>
                <c:pt idx="7">
                  <c:v>Main breadwinner  </c:v>
                </c:pt>
                <c:pt idx="8">
                  <c:v>Cohabitation</c:v>
                </c:pt>
                <c:pt idx="9">
                  <c:v>Family / marital / houshold status</c:v>
                </c:pt>
                <c:pt idx="10">
                  <c:v>Generated variables</c:v>
                </c:pt>
                <c:pt idx="11">
                  <c:v>Employment status</c:v>
                </c:pt>
                <c:pt idx="12">
                  <c:v>Poverty measure</c:v>
                </c:pt>
              </c:strCache>
            </c:strRef>
          </c:cat>
          <c:val>
            <c:numRef>
              <c:f>Tabelle4!$B$2:$B$14</c:f>
              <c:numCache>
                <c:formatCode>#,##0</c:formatCode>
                <c:ptCount val="13"/>
                <c:pt idx="0">
                  <c:v>238</c:v>
                </c:pt>
                <c:pt idx="1">
                  <c:v>697</c:v>
                </c:pt>
                <c:pt idx="2">
                  <c:v>869</c:v>
                </c:pt>
                <c:pt idx="3">
                  <c:v>518</c:v>
                </c:pt>
                <c:pt idx="4">
                  <c:v>961</c:v>
                </c:pt>
                <c:pt idx="5">
                  <c:v>140</c:v>
                </c:pt>
                <c:pt idx="6">
                  <c:v>593</c:v>
                </c:pt>
                <c:pt idx="7">
                  <c:v>36</c:v>
                </c:pt>
                <c:pt idx="8">
                  <c:v>49</c:v>
                </c:pt>
                <c:pt idx="9">
                  <c:v>83</c:v>
                </c:pt>
                <c:pt idx="10">
                  <c:v>145</c:v>
                </c:pt>
                <c:pt idx="11">
                  <c:v>59</c:v>
                </c:pt>
                <c:pt idx="12">
                  <c:v>79</c:v>
                </c:pt>
              </c:numCache>
            </c:numRef>
          </c:val>
        </c:ser>
        <c:ser>
          <c:idx val="1"/>
          <c:order val="1"/>
          <c:tx>
            <c:strRef>
              <c:f>Tabelle4!$C$1</c:f>
              <c:strCache>
                <c:ptCount val="1"/>
                <c:pt idx="0">
                  <c:v>2015</c:v>
                </c:pt>
              </c:strCache>
            </c:strRef>
          </c:tx>
          <c:invertIfNegative val="0"/>
          <c:cat>
            <c:strRef>
              <c:f>Tabelle4!$A$2:$A$14</c:f>
              <c:strCache>
                <c:ptCount val="13"/>
                <c:pt idx="0">
                  <c:v>Microdata-Tools  (MZ &amp; EVS)</c:v>
                </c:pt>
                <c:pt idx="1">
                  <c:v>missy Blossfeld classification </c:v>
                </c:pt>
                <c:pt idx="2">
                  <c:v>missy Casmin </c:v>
                </c:pt>
                <c:pt idx="3">
                  <c:v>EGP (Erikson; Goldthorp; Portocarero class classification)</c:v>
                </c:pt>
                <c:pt idx="4">
                  <c:v>ISEI  (international socioeconomic index of occupational status)</c:v>
                </c:pt>
                <c:pt idx="5">
                  <c:v>Migrationshintergrund  </c:v>
                </c:pt>
                <c:pt idx="6">
                  <c:v>MPS (magnitude prestigue scale)</c:v>
                </c:pt>
                <c:pt idx="7">
                  <c:v>Main breadwinner  </c:v>
                </c:pt>
                <c:pt idx="8">
                  <c:v>Cohabitation</c:v>
                </c:pt>
                <c:pt idx="9">
                  <c:v>Family / marital / houshold status</c:v>
                </c:pt>
                <c:pt idx="10">
                  <c:v>Generated variables</c:v>
                </c:pt>
                <c:pt idx="11">
                  <c:v>Employment status</c:v>
                </c:pt>
                <c:pt idx="12">
                  <c:v>Poverty measure</c:v>
                </c:pt>
              </c:strCache>
            </c:strRef>
          </c:cat>
          <c:val>
            <c:numRef>
              <c:f>Tabelle4!$C$2:$C$14</c:f>
              <c:numCache>
                <c:formatCode>#,##0</c:formatCode>
                <c:ptCount val="13"/>
                <c:pt idx="0">
                  <c:v>489</c:v>
                </c:pt>
                <c:pt idx="1">
                  <c:v>1720</c:v>
                </c:pt>
                <c:pt idx="2">
                  <c:v>1784</c:v>
                </c:pt>
                <c:pt idx="3">
                  <c:v>2476</c:v>
                </c:pt>
                <c:pt idx="4">
                  <c:v>3004</c:v>
                </c:pt>
                <c:pt idx="5">
                  <c:v>376</c:v>
                </c:pt>
                <c:pt idx="6">
                  <c:v>1798</c:v>
                </c:pt>
                <c:pt idx="7">
                  <c:v>140</c:v>
                </c:pt>
                <c:pt idx="8">
                  <c:v>117</c:v>
                </c:pt>
                <c:pt idx="9">
                  <c:v>195</c:v>
                </c:pt>
                <c:pt idx="10">
                  <c:v>409</c:v>
                </c:pt>
                <c:pt idx="11">
                  <c:v>161</c:v>
                </c:pt>
                <c:pt idx="12">
                  <c:v>69</c:v>
                </c:pt>
              </c:numCache>
            </c:numRef>
          </c:val>
        </c:ser>
        <c:ser>
          <c:idx val="2"/>
          <c:order val="2"/>
          <c:tx>
            <c:strRef>
              <c:f>Tabelle4!$D$1</c:f>
              <c:strCache>
                <c:ptCount val="1"/>
                <c:pt idx="0">
                  <c:v>2014</c:v>
                </c:pt>
              </c:strCache>
            </c:strRef>
          </c:tx>
          <c:invertIfNegative val="0"/>
          <c:cat>
            <c:strRef>
              <c:f>Tabelle4!$A$2:$A$14</c:f>
              <c:strCache>
                <c:ptCount val="13"/>
                <c:pt idx="0">
                  <c:v>Microdata-Tools  (MZ &amp; EVS)</c:v>
                </c:pt>
                <c:pt idx="1">
                  <c:v>missy Blossfeld classification </c:v>
                </c:pt>
                <c:pt idx="2">
                  <c:v>missy Casmin </c:v>
                </c:pt>
                <c:pt idx="3">
                  <c:v>EGP (Erikson; Goldthorp; Portocarero class classification)</c:v>
                </c:pt>
                <c:pt idx="4">
                  <c:v>ISEI  (international socioeconomic index of occupational status)</c:v>
                </c:pt>
                <c:pt idx="5">
                  <c:v>Migrationshintergrund  </c:v>
                </c:pt>
                <c:pt idx="6">
                  <c:v>MPS (magnitude prestigue scale)</c:v>
                </c:pt>
                <c:pt idx="7">
                  <c:v>Main breadwinner  </c:v>
                </c:pt>
                <c:pt idx="8">
                  <c:v>Cohabitation</c:v>
                </c:pt>
                <c:pt idx="9">
                  <c:v>Family / marital / houshold status</c:v>
                </c:pt>
                <c:pt idx="10">
                  <c:v>Generated variables</c:v>
                </c:pt>
                <c:pt idx="11">
                  <c:v>Employment status</c:v>
                </c:pt>
                <c:pt idx="12">
                  <c:v>Poverty measure</c:v>
                </c:pt>
              </c:strCache>
            </c:strRef>
          </c:cat>
          <c:val>
            <c:numRef>
              <c:f>Tabelle4!$D$2:$D$14</c:f>
              <c:numCache>
                <c:formatCode>#,##0</c:formatCode>
                <c:ptCount val="13"/>
                <c:pt idx="0">
                  <c:v>486</c:v>
                </c:pt>
                <c:pt idx="1">
                  <c:v>1393</c:v>
                </c:pt>
                <c:pt idx="2">
                  <c:v>1309</c:v>
                </c:pt>
                <c:pt idx="3">
                  <c:v>2616</c:v>
                </c:pt>
                <c:pt idx="4">
                  <c:v>1979</c:v>
                </c:pt>
                <c:pt idx="5">
                  <c:v>285</c:v>
                </c:pt>
                <c:pt idx="6">
                  <c:v>1563</c:v>
                </c:pt>
                <c:pt idx="7">
                  <c:v>75</c:v>
                </c:pt>
                <c:pt idx="8">
                  <c:v>41</c:v>
                </c:pt>
                <c:pt idx="9">
                  <c:v>130</c:v>
                </c:pt>
                <c:pt idx="10">
                  <c:v>200</c:v>
                </c:pt>
                <c:pt idx="11">
                  <c:v>98</c:v>
                </c:pt>
              </c:numCache>
            </c:numRef>
          </c:val>
        </c:ser>
        <c:ser>
          <c:idx val="3"/>
          <c:order val="3"/>
          <c:tx>
            <c:strRef>
              <c:f>Tabelle4!$E$1</c:f>
              <c:strCache>
                <c:ptCount val="1"/>
                <c:pt idx="0">
                  <c:v>2013</c:v>
                </c:pt>
              </c:strCache>
            </c:strRef>
          </c:tx>
          <c:invertIfNegative val="0"/>
          <c:cat>
            <c:strRef>
              <c:f>Tabelle4!$A$2:$A$14</c:f>
              <c:strCache>
                <c:ptCount val="13"/>
                <c:pt idx="0">
                  <c:v>Microdata-Tools  (MZ &amp; EVS)</c:v>
                </c:pt>
                <c:pt idx="1">
                  <c:v>missy Blossfeld classification </c:v>
                </c:pt>
                <c:pt idx="2">
                  <c:v>missy Casmin </c:v>
                </c:pt>
                <c:pt idx="3">
                  <c:v>EGP (Erikson; Goldthorp; Portocarero class classification)</c:v>
                </c:pt>
                <c:pt idx="4">
                  <c:v>ISEI  (international socioeconomic index of occupational status)</c:v>
                </c:pt>
                <c:pt idx="5">
                  <c:v>Migrationshintergrund  </c:v>
                </c:pt>
                <c:pt idx="6">
                  <c:v>MPS (magnitude prestigue scale)</c:v>
                </c:pt>
                <c:pt idx="7">
                  <c:v>Main breadwinner  </c:v>
                </c:pt>
                <c:pt idx="8">
                  <c:v>Cohabitation</c:v>
                </c:pt>
                <c:pt idx="9">
                  <c:v>Family / marital / houshold status</c:v>
                </c:pt>
                <c:pt idx="10">
                  <c:v>Generated variables</c:v>
                </c:pt>
                <c:pt idx="11">
                  <c:v>Employment status</c:v>
                </c:pt>
                <c:pt idx="12">
                  <c:v>Poverty measure</c:v>
                </c:pt>
              </c:strCache>
            </c:strRef>
          </c:cat>
          <c:val>
            <c:numRef>
              <c:f>Tabelle4!$E$2:$E$14</c:f>
              <c:numCache>
                <c:formatCode>#,##0</c:formatCode>
                <c:ptCount val="13"/>
                <c:pt idx="0">
                  <c:v>408</c:v>
                </c:pt>
                <c:pt idx="1">
                  <c:v>1205</c:v>
                </c:pt>
                <c:pt idx="2">
                  <c:v>1330</c:v>
                </c:pt>
                <c:pt idx="3">
                  <c:v>1691</c:v>
                </c:pt>
                <c:pt idx="4">
                  <c:v>1520</c:v>
                </c:pt>
                <c:pt idx="5">
                  <c:v>285</c:v>
                </c:pt>
                <c:pt idx="6">
                  <c:v>1355</c:v>
                </c:pt>
                <c:pt idx="7">
                  <c:v>64</c:v>
                </c:pt>
                <c:pt idx="8">
                  <c:v>44</c:v>
                </c:pt>
                <c:pt idx="9">
                  <c:v>151</c:v>
                </c:pt>
                <c:pt idx="10">
                  <c:v>166</c:v>
                </c:pt>
                <c:pt idx="11">
                  <c:v>106</c:v>
                </c:pt>
              </c:numCache>
            </c:numRef>
          </c:val>
        </c:ser>
        <c:ser>
          <c:idx val="4"/>
          <c:order val="4"/>
          <c:tx>
            <c:strRef>
              <c:f>Tabelle4!$F$1</c:f>
              <c:strCache>
                <c:ptCount val="1"/>
                <c:pt idx="0">
                  <c:v>2012</c:v>
                </c:pt>
              </c:strCache>
            </c:strRef>
          </c:tx>
          <c:invertIfNegative val="0"/>
          <c:cat>
            <c:strRef>
              <c:f>Tabelle4!$A$2:$A$14</c:f>
              <c:strCache>
                <c:ptCount val="13"/>
                <c:pt idx="0">
                  <c:v>Microdata-Tools  (MZ &amp; EVS)</c:v>
                </c:pt>
                <c:pt idx="1">
                  <c:v>missy Blossfeld classification </c:v>
                </c:pt>
                <c:pt idx="2">
                  <c:v>missy Casmin </c:v>
                </c:pt>
                <c:pt idx="3">
                  <c:v>EGP (Erikson; Goldthorp; Portocarero class classification)</c:v>
                </c:pt>
                <c:pt idx="4">
                  <c:v>ISEI  (international socioeconomic index of occupational status)</c:v>
                </c:pt>
                <c:pt idx="5">
                  <c:v>Migrationshintergrund  </c:v>
                </c:pt>
                <c:pt idx="6">
                  <c:v>MPS (magnitude prestigue scale)</c:v>
                </c:pt>
                <c:pt idx="7">
                  <c:v>Main breadwinner  </c:v>
                </c:pt>
                <c:pt idx="8">
                  <c:v>Cohabitation</c:v>
                </c:pt>
                <c:pt idx="9">
                  <c:v>Family / marital / houshold status</c:v>
                </c:pt>
                <c:pt idx="10">
                  <c:v>Generated variables</c:v>
                </c:pt>
                <c:pt idx="11">
                  <c:v>Employment status</c:v>
                </c:pt>
                <c:pt idx="12">
                  <c:v>Poverty measure</c:v>
                </c:pt>
              </c:strCache>
            </c:strRef>
          </c:cat>
          <c:val>
            <c:numRef>
              <c:f>Tabelle4!$F$2:$F$14</c:f>
              <c:numCache>
                <c:formatCode>#,##0</c:formatCode>
                <c:ptCount val="13"/>
                <c:pt idx="0">
                  <c:v>281</c:v>
                </c:pt>
                <c:pt idx="1">
                  <c:v>878</c:v>
                </c:pt>
                <c:pt idx="2">
                  <c:v>915</c:v>
                </c:pt>
                <c:pt idx="3">
                  <c:v>1326</c:v>
                </c:pt>
                <c:pt idx="4">
                  <c:v>1605</c:v>
                </c:pt>
                <c:pt idx="5">
                  <c:v>110</c:v>
                </c:pt>
                <c:pt idx="6">
                  <c:v>1136</c:v>
                </c:pt>
                <c:pt idx="7">
                  <c:v>59</c:v>
                </c:pt>
                <c:pt idx="8">
                  <c:v>60</c:v>
                </c:pt>
                <c:pt idx="9">
                  <c:v>121</c:v>
                </c:pt>
                <c:pt idx="10">
                  <c:v>149</c:v>
                </c:pt>
                <c:pt idx="11">
                  <c:v>142</c:v>
                </c:pt>
              </c:numCache>
            </c:numRef>
          </c:val>
        </c:ser>
        <c:ser>
          <c:idx val="5"/>
          <c:order val="5"/>
          <c:tx>
            <c:strRef>
              <c:f>Tabelle4!$G$1</c:f>
              <c:strCache>
                <c:ptCount val="1"/>
                <c:pt idx="0">
                  <c:v>2011</c:v>
                </c:pt>
              </c:strCache>
            </c:strRef>
          </c:tx>
          <c:invertIfNegative val="0"/>
          <c:cat>
            <c:strRef>
              <c:f>Tabelle4!$A$2:$A$14</c:f>
              <c:strCache>
                <c:ptCount val="13"/>
                <c:pt idx="0">
                  <c:v>Microdata-Tools  (MZ &amp; EVS)</c:v>
                </c:pt>
                <c:pt idx="1">
                  <c:v>missy Blossfeld classification </c:v>
                </c:pt>
                <c:pt idx="2">
                  <c:v>missy Casmin </c:v>
                </c:pt>
                <c:pt idx="3">
                  <c:v>EGP (Erikson; Goldthorp; Portocarero class classification)</c:v>
                </c:pt>
                <c:pt idx="4">
                  <c:v>ISEI  (international socioeconomic index of occupational status)</c:v>
                </c:pt>
                <c:pt idx="5">
                  <c:v>Migrationshintergrund  </c:v>
                </c:pt>
                <c:pt idx="6">
                  <c:v>MPS (magnitude prestigue scale)</c:v>
                </c:pt>
                <c:pt idx="7">
                  <c:v>Main breadwinner  </c:v>
                </c:pt>
                <c:pt idx="8">
                  <c:v>Cohabitation</c:v>
                </c:pt>
                <c:pt idx="9">
                  <c:v>Family / marital / houshold status</c:v>
                </c:pt>
                <c:pt idx="10">
                  <c:v>Generated variables</c:v>
                </c:pt>
                <c:pt idx="11">
                  <c:v>Employment status</c:v>
                </c:pt>
                <c:pt idx="12">
                  <c:v>Poverty measure</c:v>
                </c:pt>
              </c:strCache>
            </c:strRef>
          </c:cat>
          <c:val>
            <c:numRef>
              <c:f>Tabelle4!$G$2:$G$14</c:f>
              <c:numCache>
                <c:formatCode>#,##0</c:formatCode>
                <c:ptCount val="13"/>
                <c:pt idx="0">
                  <c:v>142</c:v>
                </c:pt>
                <c:pt idx="1">
                  <c:v>1578</c:v>
                </c:pt>
                <c:pt idx="2">
                  <c:v>700</c:v>
                </c:pt>
                <c:pt idx="3">
                  <c:v>1215</c:v>
                </c:pt>
                <c:pt idx="4">
                  <c:v>1233</c:v>
                </c:pt>
                <c:pt idx="6">
                  <c:v>936</c:v>
                </c:pt>
                <c:pt idx="8">
                  <c:v>134</c:v>
                </c:pt>
                <c:pt idx="9">
                  <c:v>228</c:v>
                </c:pt>
                <c:pt idx="10">
                  <c:v>196</c:v>
                </c:pt>
                <c:pt idx="11">
                  <c:v>159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6703360"/>
        <c:axId val="66704896"/>
      </c:barChart>
      <c:catAx>
        <c:axId val="66703360"/>
        <c:scaling>
          <c:orientation val="minMax"/>
        </c:scaling>
        <c:delete val="0"/>
        <c:axPos val="l"/>
        <c:majorTickMark val="none"/>
        <c:minorTickMark val="none"/>
        <c:tickLblPos val="nextTo"/>
        <c:crossAx val="66704896"/>
        <c:crosses val="autoZero"/>
        <c:auto val="1"/>
        <c:lblAlgn val="ctr"/>
        <c:lblOffset val="100"/>
        <c:noMultiLvlLbl val="0"/>
      </c:catAx>
      <c:valAx>
        <c:axId val="66704896"/>
        <c:scaling>
          <c:orientation val="minMax"/>
        </c:scaling>
        <c:delete val="0"/>
        <c:axPos val="b"/>
        <c:majorGridlines/>
        <c:numFmt formatCode="#,##0" sourceLinked="1"/>
        <c:majorTickMark val="none"/>
        <c:minorTickMark val="none"/>
        <c:tickLblPos val="nextTo"/>
        <c:crossAx val="6670336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0.00779</cdr:x>
      <cdr:y>0.46973</cdr:y>
    </cdr:from>
    <cdr:to>
      <cdr:x>0.54376</cdr:x>
      <cdr:y>0.95824</cdr:y>
    </cdr:to>
    <cdr:sp macro="" textlink="">
      <cdr:nvSpPr>
        <cdr:cNvPr id="2" name="Ellipse 1"/>
        <cdr:cNvSpPr/>
      </cdr:nvSpPr>
      <cdr:spPr>
        <a:xfrm xmlns:a="http://schemas.openxmlformats.org/drawingml/2006/main">
          <a:off x="51261" y="1800200"/>
          <a:ext cx="3528421" cy="1872205"/>
        </a:xfrm>
        <a:prstGeom xmlns:a="http://schemas.openxmlformats.org/drawingml/2006/main" prst="ellipse">
          <a:avLst/>
        </a:prstGeom>
        <a:noFill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de-DE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FA7C3C-5108-4C45-BA58-DDEFC9EB2741}" type="datetimeFigureOut">
              <a:rPr lang="de-DE" smtClean="0"/>
              <a:t>17.10.2016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B8DFAB-5E93-49E7-B734-67F5C728124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274792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B8DFAB-5E93-49E7-B734-67F5C728124B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38559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B8DFAB-5E93-49E7-B734-67F5C728124B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370232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B8DFAB-5E93-49E7-B734-67F5C728124B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513483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B8DFAB-5E93-49E7-B734-67F5C728124B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643423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B8DFAB-5E93-49E7-B734-67F5C728124B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62486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B8DFAB-5E93-49E7-B734-67F5C728124B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662933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B8DFAB-5E93-49E7-B734-67F5C728124B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399040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B8DFAB-5E93-49E7-B734-67F5C728124B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639084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B8DFAB-5E93-49E7-B734-67F5C728124B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639084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B8DFAB-5E93-49E7-B734-67F5C728124B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639352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B8DFAB-5E93-49E7-B734-67F5C728124B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630026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B8DFAB-5E93-49E7-B734-67F5C728124B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9683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B8DFAB-5E93-49E7-B734-67F5C728124B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1390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B8DFAB-5E93-49E7-B734-67F5C728124B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363254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B8DFAB-5E93-49E7-B734-67F5C728124B}" type="slidenum">
              <a:rPr lang="de-DE" smtClean="0"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474686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B8DFAB-5E93-49E7-B734-67F5C728124B}" type="slidenum">
              <a:rPr lang="de-DE" smtClean="0"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730766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B8DFAB-5E93-49E7-B734-67F5C728124B}" type="slidenum">
              <a:rPr lang="de-DE" smtClean="0"/>
              <a:t>23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138211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Formatvorlage des Untertitelmasters durch Klicken</a:t>
            </a:r>
            <a:endParaRPr lang="de-DE" dirty="0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>
          <a:xfrm>
            <a:off x="1475656" y="6356350"/>
            <a:ext cx="1115144" cy="365125"/>
          </a:xfrm>
          <a:prstGeom prst="rect">
            <a:avLst/>
          </a:prstGeom>
        </p:spPr>
        <p:txBody>
          <a:bodyPr/>
          <a:lstStyle/>
          <a:p>
            <a:fld id="{20258719-CDB8-45E2-B905-DD706C21D5C9}" type="datetimeFigureOut">
              <a:rPr lang="de-DE" smtClean="0"/>
              <a:pPr/>
              <a:t>17.10.2016</a:t>
            </a:fld>
            <a:endParaRPr lang="de-DE" dirty="0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07C1131-679B-4DD1-802F-23CB41FA8BDC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0" name="Rechteck 9"/>
          <p:cNvSpPr/>
          <p:nvPr userDrawn="1"/>
        </p:nvSpPr>
        <p:spPr>
          <a:xfrm>
            <a:off x="0" y="2656200"/>
            <a:ext cx="9144000" cy="1289957"/>
          </a:xfrm>
          <a:prstGeom prst="rect">
            <a:avLst/>
          </a:prstGeom>
          <a:solidFill>
            <a:srgbClr val="C6D1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 userDrawn="1"/>
        </p:nvSpPr>
        <p:spPr>
          <a:xfrm>
            <a:off x="0" y="3946156"/>
            <a:ext cx="9144000" cy="1289957"/>
          </a:xfrm>
          <a:prstGeom prst="rect">
            <a:avLst/>
          </a:prstGeom>
          <a:solidFill>
            <a:srgbClr val="5874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2" name="Picture 2" descr="J:\Medien\Jahresbericht\Jahresbericht2011\Bilder\GS_Jahresbericht_2011_frontseite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2655997"/>
            <a:ext cx="3144243" cy="2580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Untertitel 2"/>
          <p:cNvSpPr txBox="1">
            <a:spLocks/>
          </p:cNvSpPr>
          <p:nvPr userDrawn="1"/>
        </p:nvSpPr>
        <p:spPr>
          <a:xfrm>
            <a:off x="3995936" y="4077072"/>
            <a:ext cx="4896544" cy="108012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bg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dirty="0"/>
          </a:p>
        </p:txBody>
      </p:sp>
      <p:pic>
        <p:nvPicPr>
          <p:cNvPr id="15" name="Grafik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53" y="980728"/>
            <a:ext cx="2987824" cy="625128"/>
          </a:xfrm>
          <a:prstGeom prst="rect">
            <a:avLst/>
          </a:prstGeom>
        </p:spPr>
      </p:pic>
      <p:pic>
        <p:nvPicPr>
          <p:cNvPr id="17" name="Grafik 1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6021288"/>
            <a:ext cx="921493" cy="6034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214422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2500306"/>
            <a:ext cx="8229600" cy="362585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>
          <a:xfrm>
            <a:off x="1115616" y="6356350"/>
            <a:ext cx="1475184" cy="365125"/>
          </a:xfrm>
          <a:prstGeom prst="rect">
            <a:avLst/>
          </a:prstGeom>
        </p:spPr>
        <p:txBody>
          <a:bodyPr/>
          <a:lstStyle/>
          <a:p>
            <a:fld id="{20258719-CDB8-45E2-B905-DD706C21D5C9}" type="datetimeFigureOut">
              <a:rPr lang="de-DE" smtClean="0"/>
              <a:pPr/>
              <a:t>17.10.2016</a:t>
            </a:fld>
            <a:endParaRPr 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07C1131-679B-4DD1-802F-23CB41FA8BDC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11" name="Picture 2" descr="J:\NEU\Corporate Design\Leibniz BMBF etc\Leibniz\Logos\Mitglieder Logos DE-EN\Member_WGL_4c_EN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408" y="6385956"/>
            <a:ext cx="542685" cy="355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Grafik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352" y="355600"/>
            <a:ext cx="1648400" cy="34488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07C1131-679B-4DD1-802F-23CB41FA8BDC}" type="slidenum">
              <a:rPr lang="de-DE" smtClean="0"/>
              <a:t>‹Nr.›</a:t>
            </a:fld>
            <a:endParaRPr lang="de-DE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>
          <a:xfrm>
            <a:off x="1115616" y="6356350"/>
            <a:ext cx="1475184" cy="365125"/>
          </a:xfrm>
          <a:prstGeom prst="rect">
            <a:avLst/>
          </a:prstGeom>
        </p:spPr>
        <p:txBody>
          <a:bodyPr/>
          <a:lstStyle/>
          <a:p>
            <a:fld id="{20258719-CDB8-45E2-B905-DD706C21D5C9}" type="datetimeFigureOut">
              <a:rPr lang="de-DE" smtClean="0"/>
              <a:pPr/>
              <a:t>17.10.2016</a:t>
            </a:fld>
            <a:endParaRPr lang="de-DE"/>
          </a:p>
        </p:txBody>
      </p:sp>
      <p:pic>
        <p:nvPicPr>
          <p:cNvPr id="8" name="Picture 2" descr="J:\NEU\Corporate Design\Leibniz BMBF etc\Leibniz\Logos\Mitglieder Logos DE-EN\Member_WGL_4c_EN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408" y="6385956"/>
            <a:ext cx="542685" cy="355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Grafik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352" y="355600"/>
            <a:ext cx="1648400" cy="34488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214422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2500306"/>
            <a:ext cx="4038600" cy="3625857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2500306"/>
            <a:ext cx="4038600" cy="3625857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07C1131-679B-4DD1-802F-23CB41FA8BDC}" type="slidenum">
              <a:rPr lang="de-DE" smtClean="0"/>
              <a:t>‹Nr.›</a:t>
            </a:fld>
            <a:endParaRPr lang="de-DE"/>
          </a:p>
        </p:txBody>
      </p:sp>
      <p:sp>
        <p:nvSpPr>
          <p:cNvPr id="8" name="Datumsplatzhalter 3"/>
          <p:cNvSpPr>
            <a:spLocks noGrp="1"/>
          </p:cNvSpPr>
          <p:nvPr>
            <p:ph type="dt" sz="half" idx="10"/>
          </p:nvPr>
        </p:nvSpPr>
        <p:spPr>
          <a:xfrm>
            <a:off x="1115616" y="6356350"/>
            <a:ext cx="1475184" cy="365125"/>
          </a:xfrm>
          <a:prstGeom prst="rect">
            <a:avLst/>
          </a:prstGeom>
        </p:spPr>
        <p:txBody>
          <a:bodyPr/>
          <a:lstStyle/>
          <a:p>
            <a:fld id="{20258719-CDB8-45E2-B905-DD706C21D5C9}" type="datetimeFigureOut">
              <a:rPr lang="de-DE" smtClean="0"/>
              <a:pPr/>
              <a:t>17.10.2016</a:t>
            </a:fld>
            <a:endParaRPr lang="de-DE"/>
          </a:p>
        </p:txBody>
      </p:sp>
      <p:pic>
        <p:nvPicPr>
          <p:cNvPr id="9" name="Picture 2" descr="J:\NEU\Corporate Design\Leibniz BMBF etc\Leibniz\Logos\Mitglieder Logos DE-EN\Member_WGL_4c_EN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408" y="6385956"/>
            <a:ext cx="542685" cy="355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Grafik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352" y="355600"/>
            <a:ext cx="1648400" cy="34488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214422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2500306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3214687"/>
            <a:ext cx="4040188" cy="291147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2500306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3214687"/>
            <a:ext cx="4041775" cy="291147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07C1131-679B-4DD1-802F-23CB41FA8BDC}" type="slidenum">
              <a:rPr lang="de-DE" smtClean="0"/>
              <a:t>‹Nr.›</a:t>
            </a:fld>
            <a:endParaRPr lang="de-DE"/>
          </a:p>
        </p:txBody>
      </p:sp>
      <p:sp>
        <p:nvSpPr>
          <p:cNvPr id="10" name="Datumsplatzhalter 3"/>
          <p:cNvSpPr>
            <a:spLocks noGrp="1"/>
          </p:cNvSpPr>
          <p:nvPr>
            <p:ph type="dt" sz="half" idx="10"/>
          </p:nvPr>
        </p:nvSpPr>
        <p:spPr>
          <a:xfrm>
            <a:off x="1115616" y="6356350"/>
            <a:ext cx="1475184" cy="365125"/>
          </a:xfrm>
          <a:prstGeom prst="rect">
            <a:avLst/>
          </a:prstGeom>
        </p:spPr>
        <p:txBody>
          <a:bodyPr/>
          <a:lstStyle/>
          <a:p>
            <a:fld id="{20258719-CDB8-45E2-B905-DD706C21D5C9}" type="datetimeFigureOut">
              <a:rPr lang="de-DE" smtClean="0"/>
              <a:pPr/>
              <a:t>17.10.2016</a:t>
            </a:fld>
            <a:endParaRPr lang="de-DE"/>
          </a:p>
        </p:txBody>
      </p:sp>
      <p:pic>
        <p:nvPicPr>
          <p:cNvPr id="11" name="Picture 2" descr="J:\NEU\Corporate Design\Leibniz BMBF etc\Leibniz\Logos\Mitglieder Logos DE-EN\Member_WGL_4c_EN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408" y="6385956"/>
            <a:ext cx="542685" cy="355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Grafik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352" y="355600"/>
            <a:ext cx="1648400" cy="34488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214422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07C1131-679B-4DD1-802F-23CB41FA8BDC}" type="slidenum">
              <a:rPr lang="de-DE" smtClean="0"/>
              <a:t>‹Nr.›</a:t>
            </a:fld>
            <a:endParaRPr lang="de-DE"/>
          </a:p>
        </p:txBody>
      </p:sp>
      <p:sp>
        <p:nvSpPr>
          <p:cNvPr id="6" name="Datumsplatzhalter 3"/>
          <p:cNvSpPr>
            <a:spLocks noGrp="1"/>
          </p:cNvSpPr>
          <p:nvPr>
            <p:ph type="dt" sz="half" idx="10"/>
          </p:nvPr>
        </p:nvSpPr>
        <p:spPr>
          <a:xfrm>
            <a:off x="1115616" y="6356350"/>
            <a:ext cx="1475184" cy="365125"/>
          </a:xfrm>
          <a:prstGeom prst="rect">
            <a:avLst/>
          </a:prstGeom>
        </p:spPr>
        <p:txBody>
          <a:bodyPr/>
          <a:lstStyle/>
          <a:p>
            <a:fld id="{20258719-CDB8-45E2-B905-DD706C21D5C9}" type="datetimeFigureOut">
              <a:rPr lang="de-DE" smtClean="0"/>
              <a:pPr/>
              <a:t>17.10.2016</a:t>
            </a:fld>
            <a:endParaRPr lang="de-DE"/>
          </a:p>
        </p:txBody>
      </p:sp>
      <p:pic>
        <p:nvPicPr>
          <p:cNvPr id="7" name="Picture 2" descr="J:\NEU\Corporate Design\Leibniz BMBF etc\Leibniz\Logos\Mitglieder Logos DE-EN\Member_WGL_4c_EN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408" y="6385956"/>
            <a:ext cx="542685" cy="355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Grafik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352" y="355600"/>
            <a:ext cx="1648400" cy="34488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07C1131-679B-4DD1-802F-23CB41FA8BDC}" type="slidenum">
              <a:rPr lang="de-DE" smtClean="0"/>
              <a:t>‹Nr.›</a:t>
            </a:fld>
            <a:endParaRPr lang="de-DE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>
          <a:xfrm>
            <a:off x="1115616" y="6356350"/>
            <a:ext cx="1475184" cy="365125"/>
          </a:xfrm>
          <a:prstGeom prst="rect">
            <a:avLst/>
          </a:prstGeom>
        </p:spPr>
        <p:txBody>
          <a:bodyPr/>
          <a:lstStyle/>
          <a:p>
            <a:fld id="{20258719-CDB8-45E2-B905-DD706C21D5C9}" type="datetimeFigureOut">
              <a:rPr lang="de-DE" smtClean="0"/>
              <a:pPr/>
              <a:t>17.10.2016</a:t>
            </a:fld>
            <a:endParaRPr lang="de-DE"/>
          </a:p>
        </p:txBody>
      </p:sp>
      <p:pic>
        <p:nvPicPr>
          <p:cNvPr id="8" name="Picture 2" descr="J:\NEU\Corporate Design\Leibniz BMBF etc\Leibniz\Logos\Mitglieder Logos DE-EN\Member_WGL_4c_EN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408" y="6385956"/>
            <a:ext cx="542685" cy="355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rafik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352" y="355600"/>
            <a:ext cx="1648400" cy="34488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214422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1214422"/>
            <a:ext cx="5111750" cy="4911741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2500306"/>
            <a:ext cx="3008313" cy="362585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 smtClean="0"/>
              <a:t>Textmasterformate durch Klicken bearbeiten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07C1131-679B-4DD1-802F-23CB41FA8BDC}" type="slidenum">
              <a:rPr lang="de-DE" smtClean="0"/>
              <a:t>‹Nr.›</a:t>
            </a:fld>
            <a:endParaRPr lang="de-DE"/>
          </a:p>
        </p:txBody>
      </p:sp>
      <p:sp>
        <p:nvSpPr>
          <p:cNvPr id="8" name="Datumsplatzhalter 3"/>
          <p:cNvSpPr>
            <a:spLocks noGrp="1"/>
          </p:cNvSpPr>
          <p:nvPr>
            <p:ph type="dt" sz="half" idx="10"/>
          </p:nvPr>
        </p:nvSpPr>
        <p:spPr>
          <a:xfrm>
            <a:off x="1115616" y="6356350"/>
            <a:ext cx="1475184" cy="365125"/>
          </a:xfrm>
          <a:prstGeom prst="rect">
            <a:avLst/>
          </a:prstGeom>
        </p:spPr>
        <p:txBody>
          <a:bodyPr/>
          <a:lstStyle/>
          <a:p>
            <a:fld id="{20258719-CDB8-45E2-B905-DD706C21D5C9}" type="datetimeFigureOut">
              <a:rPr lang="de-DE" smtClean="0"/>
              <a:pPr/>
              <a:t>17.10.2016</a:t>
            </a:fld>
            <a:endParaRPr lang="de-DE"/>
          </a:p>
        </p:txBody>
      </p:sp>
      <p:pic>
        <p:nvPicPr>
          <p:cNvPr id="9" name="Picture 2" descr="J:\NEU\Corporate Design\Leibniz BMBF etc\Leibniz\Logos\Mitglieder Logos DE-EN\Member_WGL_4c_EN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408" y="6385956"/>
            <a:ext cx="542685" cy="355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Grafik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352" y="355600"/>
            <a:ext cx="1648400" cy="34488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1196751"/>
            <a:ext cx="5486400" cy="35308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07C1131-679B-4DD1-802F-23CB41FA8BDC}" type="slidenum">
              <a:rPr lang="de-DE" smtClean="0"/>
              <a:t>‹Nr.›</a:t>
            </a:fld>
            <a:endParaRPr lang="de-DE"/>
          </a:p>
        </p:txBody>
      </p:sp>
      <p:sp>
        <p:nvSpPr>
          <p:cNvPr id="8" name="Datumsplatzhalter 3"/>
          <p:cNvSpPr>
            <a:spLocks noGrp="1"/>
          </p:cNvSpPr>
          <p:nvPr>
            <p:ph type="dt" sz="half" idx="10"/>
          </p:nvPr>
        </p:nvSpPr>
        <p:spPr>
          <a:xfrm>
            <a:off x="1115616" y="6356350"/>
            <a:ext cx="1475184" cy="365125"/>
          </a:xfrm>
          <a:prstGeom prst="rect">
            <a:avLst/>
          </a:prstGeom>
        </p:spPr>
        <p:txBody>
          <a:bodyPr/>
          <a:lstStyle/>
          <a:p>
            <a:fld id="{20258719-CDB8-45E2-B905-DD706C21D5C9}" type="datetimeFigureOut">
              <a:rPr lang="de-DE" smtClean="0"/>
              <a:pPr/>
              <a:t>17.10.2016</a:t>
            </a:fld>
            <a:endParaRPr lang="de-DE"/>
          </a:p>
        </p:txBody>
      </p:sp>
      <p:pic>
        <p:nvPicPr>
          <p:cNvPr id="9" name="Picture 2" descr="J:\NEU\Corporate Design\Leibniz BMBF etc\Leibniz\Logos\Mitglieder Logos DE-EN\Member_WGL_4c_EN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408" y="6385956"/>
            <a:ext cx="542685" cy="355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Grafik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352" y="355600"/>
            <a:ext cx="1648400" cy="34488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/>
          <p:cNvSpPr/>
          <p:nvPr userDrawn="1"/>
        </p:nvSpPr>
        <p:spPr>
          <a:xfrm>
            <a:off x="0" y="0"/>
            <a:ext cx="9144000" cy="188640"/>
          </a:xfrm>
          <a:prstGeom prst="rect">
            <a:avLst/>
          </a:prstGeom>
          <a:solidFill>
            <a:srgbClr val="5874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Rotis SemiSans Pro" pitchFamily="50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wav"/><Relationship Id="rId7" Type="http://schemas.openxmlformats.org/officeDocument/2006/relationships/image" Target="../media/image5.jpeg"/><Relationship Id="rId2" Type="http://schemas.microsoft.com/office/2007/relationships/media" Target="../media/media2.wav"/><Relationship Id="rId1" Type="http://schemas.openxmlformats.org/officeDocument/2006/relationships/tags" Target="../tags/tag1.xml"/><Relationship Id="rId6" Type="http://schemas.openxmlformats.org/officeDocument/2006/relationships/image" Target="../media/image6.png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7.emf"/><Relationship Id="rId4" Type="http://schemas.openxmlformats.org/officeDocument/2006/relationships/package" Target="../embeddings/Microsoft_Word_Document1.doc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esis.org/en/institute/competence-centers/rdc-german-microdata-lab/" TargetMode="External"/><Relationship Id="rId2" Type="http://schemas.openxmlformats.org/officeDocument/2006/relationships/hyperlink" Target="http://www.gesis.org/en/missy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ctrTitle"/>
          </p:nvPr>
        </p:nvSpPr>
        <p:spPr>
          <a:xfrm>
            <a:off x="323528" y="1268760"/>
            <a:ext cx="8496944" cy="2664296"/>
          </a:xfrm>
        </p:spPr>
        <p:txBody>
          <a:bodyPr>
            <a:noAutofit/>
          </a:bodyPr>
          <a:lstStyle/>
          <a:p>
            <a:r>
              <a:rPr lang="en-US" sz="2800" dirty="0" smtClean="0">
                <a:latin typeface="Arial Rounded MT Bold" panose="020F0704030504030204" pitchFamily="34" charset="0"/>
              </a:rPr>
              <a:t> </a:t>
            </a:r>
            <a:endParaRPr lang="en-US" sz="2800" dirty="0">
              <a:latin typeface="Arial Rounded MT Bold" panose="020F0704030504030204" pitchFamily="34" charset="0"/>
            </a:endParaRPr>
          </a:p>
        </p:txBody>
      </p:sp>
      <p:sp>
        <p:nvSpPr>
          <p:cNvPr id="7" name="Untertitel 6"/>
          <p:cNvSpPr>
            <a:spLocks noGrp="1"/>
          </p:cNvSpPr>
          <p:nvPr>
            <p:ph type="subTitle" idx="1"/>
          </p:nvPr>
        </p:nvSpPr>
        <p:spPr>
          <a:xfrm>
            <a:off x="3851920" y="3116560"/>
            <a:ext cx="5292080" cy="1392560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Arial Rounded MT Bold" panose="020F0704030504030204" pitchFamily="34" charset="0"/>
              </a:rPr>
              <a:t>Open Science=Open Methodology</a:t>
            </a:r>
          </a:p>
          <a:p>
            <a:endParaRPr lang="en-US" sz="2400" dirty="0">
              <a:latin typeface="Arial Rounded MT Bold" panose="020F0704030504030204" pitchFamily="34" charset="0"/>
            </a:endParaRPr>
          </a:p>
          <a:p>
            <a:r>
              <a:rPr lang="en-US" sz="2400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Oshrat Hochman &amp; Christof Wolf</a:t>
            </a:r>
            <a:endParaRPr lang="en-US" sz="24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440738" y="61547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970"/>
    </mc:Choice>
    <mc:Fallback xmlns="">
      <p:transition spd="slow" advTm="259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-36511" y="1214422"/>
            <a:ext cx="9180512" cy="1143000"/>
          </a:xfrm>
        </p:spPr>
        <p:txBody>
          <a:bodyPr>
            <a:normAutofit/>
          </a:bodyPr>
          <a:lstStyle/>
          <a:p>
            <a:r>
              <a:rPr lang="de-DE" dirty="0" smtClean="0">
                <a:latin typeface="Arial Rounded MT Bold" panose="020F0704030504030204" pitchFamily="34" charset="0"/>
              </a:rPr>
              <a:t>Open Science</a:t>
            </a:r>
            <a:endParaRPr lang="de-DE" dirty="0">
              <a:latin typeface="Arial Rounded MT Bold" panose="020F0704030504030204" pitchFamily="34" charset="0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de-DE" sz="2800" dirty="0" smtClean="0"/>
          </a:p>
          <a:p>
            <a:pPr marL="0" indent="0">
              <a:buNone/>
            </a:pPr>
            <a:endParaRPr lang="de-DE" sz="2800" dirty="0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440738" y="6154738"/>
            <a:ext cx="487362" cy="487362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352" y="355600"/>
            <a:ext cx="1648400" cy="344887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800708" y="2852936"/>
            <a:ext cx="7542584" cy="28050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smtClean="0"/>
              <a:t>“All </a:t>
            </a:r>
            <a:r>
              <a:rPr lang="en-US" sz="2400" dirty="0"/>
              <a:t>European researchers will be able to deposit, access and analyze European scientific data through a European Open Science Cloud</a:t>
            </a:r>
            <a:r>
              <a:rPr lang="en-US" sz="2400" dirty="0" smtClean="0"/>
              <a:t>.”</a:t>
            </a:r>
          </a:p>
          <a:p>
            <a:pPr algn="r" rtl="1">
              <a:lnSpc>
                <a:spcPct val="150000"/>
              </a:lnSpc>
            </a:pPr>
            <a:r>
              <a:rPr lang="en-US" sz="2400" dirty="0" smtClean="0"/>
              <a:t>European Commission</a:t>
            </a:r>
            <a:endParaRPr lang="de-DE" sz="2400" dirty="0"/>
          </a:p>
          <a:p>
            <a:pPr>
              <a:lnSpc>
                <a:spcPct val="150000"/>
              </a:lnSpc>
            </a:pPr>
            <a:endParaRPr lang="en-US" sz="2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52404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1828"/>
    </mc:Choice>
    <mc:Fallback xmlns="">
      <p:transition spd="slow" advTm="2418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Open Science</a:t>
            </a:r>
            <a:endParaRPr lang="en-US" b="1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Access </a:t>
            </a:r>
            <a:r>
              <a:rPr lang="en-US" dirty="0"/>
              <a:t>to </a:t>
            </a:r>
            <a:r>
              <a:rPr lang="en-US" dirty="0" smtClean="0"/>
              <a:t>publications</a:t>
            </a:r>
            <a:r>
              <a:rPr lang="en-US" dirty="0"/>
              <a:t>, </a:t>
            </a:r>
            <a:endParaRPr lang="en-US" dirty="0" smtClean="0"/>
          </a:p>
          <a:p>
            <a:r>
              <a:rPr lang="en-US" dirty="0" smtClean="0"/>
              <a:t>Access </a:t>
            </a:r>
            <a:r>
              <a:rPr lang="en-US" dirty="0"/>
              <a:t>to </a:t>
            </a:r>
            <a:r>
              <a:rPr lang="en-US" dirty="0" smtClean="0"/>
              <a:t>data</a:t>
            </a:r>
            <a:r>
              <a:rPr lang="en-US" dirty="0"/>
              <a:t>, </a:t>
            </a:r>
            <a:endParaRPr lang="en-US" dirty="0" smtClean="0"/>
          </a:p>
          <a:p>
            <a:r>
              <a:rPr lang="en-US" dirty="0" smtClean="0"/>
              <a:t>Access </a:t>
            </a:r>
            <a:r>
              <a:rPr lang="en-US" dirty="0"/>
              <a:t>to </a:t>
            </a:r>
            <a:r>
              <a:rPr lang="en-US" dirty="0" smtClean="0"/>
              <a:t>source code,</a:t>
            </a:r>
          </a:p>
        </p:txBody>
      </p:sp>
    </p:spTree>
    <p:extLst>
      <p:ext uri="{BB962C8B-B14F-4D97-AF65-F5344CB8AC3E}">
        <p14:creationId xmlns:p14="http://schemas.microsoft.com/office/powerpoint/2010/main" val="1978384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Open Science</a:t>
            </a:r>
            <a:endParaRPr lang="en-US" b="1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Access </a:t>
            </a:r>
            <a:r>
              <a:rPr lang="en-US" dirty="0"/>
              <a:t>to </a:t>
            </a:r>
            <a:r>
              <a:rPr lang="en-US" dirty="0" smtClean="0"/>
              <a:t>publications</a:t>
            </a:r>
            <a:r>
              <a:rPr lang="en-US" dirty="0"/>
              <a:t>, </a:t>
            </a:r>
            <a:endParaRPr lang="en-US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Access </a:t>
            </a:r>
            <a:r>
              <a:rPr lang="en-US" dirty="0">
                <a:solidFill>
                  <a:srgbClr val="FF0000"/>
                </a:solidFill>
              </a:rPr>
              <a:t>to </a:t>
            </a:r>
            <a:r>
              <a:rPr lang="en-US" dirty="0" smtClean="0">
                <a:solidFill>
                  <a:srgbClr val="FF0000"/>
                </a:solidFill>
              </a:rPr>
              <a:t>data</a:t>
            </a:r>
            <a:r>
              <a:rPr lang="en-US" dirty="0">
                <a:solidFill>
                  <a:srgbClr val="FF0000"/>
                </a:solidFill>
              </a:rPr>
              <a:t>, 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/>
              <a:t>Access </a:t>
            </a:r>
            <a:r>
              <a:rPr lang="en-US" dirty="0"/>
              <a:t>to </a:t>
            </a:r>
            <a:r>
              <a:rPr lang="en-US" dirty="0" smtClean="0"/>
              <a:t>source code</a:t>
            </a:r>
          </a:p>
        </p:txBody>
      </p:sp>
    </p:spTree>
    <p:extLst>
      <p:ext uri="{BB962C8B-B14F-4D97-AF65-F5344CB8AC3E}">
        <p14:creationId xmlns:p14="http://schemas.microsoft.com/office/powerpoint/2010/main" val="3751493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 smtClean="0"/>
              <a:t>Scientific use files of EU official statistics</a:t>
            </a:r>
            <a:endParaRPr lang="en-US" sz="3200" b="1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sz="2400" dirty="0" smtClean="0"/>
              <a:t>Reduced problem of item non-response </a:t>
            </a:r>
          </a:p>
          <a:p>
            <a:pPr>
              <a:lnSpc>
                <a:spcPct val="150000"/>
              </a:lnSpc>
            </a:pPr>
            <a:r>
              <a:rPr lang="en-US" sz="2400" dirty="0" smtClean="0"/>
              <a:t>Representativeness</a:t>
            </a:r>
          </a:p>
          <a:p>
            <a:pPr>
              <a:lnSpc>
                <a:spcPct val="150000"/>
              </a:lnSpc>
            </a:pPr>
            <a:r>
              <a:rPr lang="en-US" sz="2400" dirty="0" smtClean="0"/>
              <a:t>Comparability across countries</a:t>
            </a:r>
          </a:p>
          <a:p>
            <a:pPr>
              <a:lnSpc>
                <a:spcPct val="150000"/>
              </a:lnSpc>
            </a:pPr>
            <a:r>
              <a:rPr lang="en-US" sz="2400" dirty="0" smtClean="0"/>
              <a:t>Comparability across time</a:t>
            </a:r>
          </a:p>
          <a:p>
            <a:pPr>
              <a:lnSpc>
                <a:spcPct val="150000"/>
              </a:lnSpc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67035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m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93017785"/>
              </p:ext>
            </p:extLst>
          </p:nvPr>
        </p:nvGraphicFramePr>
        <p:xfrm>
          <a:off x="1280379" y="1340768"/>
          <a:ext cx="6583243" cy="3832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46178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9520033"/>
              </p:ext>
            </p:extLst>
          </p:nvPr>
        </p:nvGraphicFramePr>
        <p:xfrm>
          <a:off x="1331640" y="1340768"/>
          <a:ext cx="6538913" cy="4392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8" name="Dokument" r:id="rId4" imgW="6422863" imgH="4632740" progId="Word.Document.12">
                  <p:embed/>
                </p:oleObj>
              </mc:Choice>
              <mc:Fallback>
                <p:oleObj name="Dokument" r:id="rId4" imgW="6422863" imgH="463274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331640" y="1340768"/>
                        <a:ext cx="6538913" cy="43924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feld 6"/>
          <p:cNvSpPr txBox="1"/>
          <p:nvPr/>
        </p:nvSpPr>
        <p:spPr>
          <a:xfrm>
            <a:off x="395536" y="5022234"/>
            <a:ext cx="81369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 smtClean="0"/>
              <a:t>But</a:t>
            </a:r>
            <a:r>
              <a:rPr lang="en-US" sz="2400" dirty="0" smtClean="0"/>
              <a:t>: The data is </a:t>
            </a:r>
            <a:r>
              <a:rPr lang="en-US" sz="2400" b="1" dirty="0" smtClean="0"/>
              <a:t>not</a:t>
            </a:r>
            <a:r>
              <a:rPr lang="en-US" sz="2400" dirty="0" smtClean="0"/>
              <a:t> collected primarily for scientific purposes. </a:t>
            </a:r>
            <a:endParaRPr lang="en-US" sz="2400" dirty="0"/>
          </a:p>
        </p:txBody>
      </p:sp>
      <p:sp>
        <p:nvSpPr>
          <p:cNvPr id="2" name="Rechteck 1"/>
          <p:cNvSpPr/>
          <p:nvPr/>
        </p:nvSpPr>
        <p:spPr>
          <a:xfrm>
            <a:off x="1331640" y="4005064"/>
            <a:ext cx="6336704" cy="26687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hteck 4"/>
          <p:cNvSpPr/>
          <p:nvPr/>
        </p:nvSpPr>
        <p:spPr>
          <a:xfrm>
            <a:off x="1331640" y="2996952"/>
            <a:ext cx="6336704" cy="26687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hteck 7"/>
          <p:cNvSpPr/>
          <p:nvPr/>
        </p:nvSpPr>
        <p:spPr>
          <a:xfrm>
            <a:off x="1331640" y="2780928"/>
            <a:ext cx="6336704" cy="26687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hteck 8"/>
          <p:cNvSpPr/>
          <p:nvPr/>
        </p:nvSpPr>
        <p:spPr>
          <a:xfrm>
            <a:off x="1331640" y="2370036"/>
            <a:ext cx="6336704" cy="26687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hteck 9"/>
          <p:cNvSpPr/>
          <p:nvPr/>
        </p:nvSpPr>
        <p:spPr>
          <a:xfrm>
            <a:off x="1331640" y="3573016"/>
            <a:ext cx="6336704" cy="26687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79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 animBg="1"/>
      <p:bldP spid="2" grpId="1" animBg="1"/>
      <p:bldP spid="5" grpId="0" animBg="1"/>
      <p:bldP spid="5" grpId="1" animBg="1"/>
      <p:bldP spid="8" grpId="0" animBg="1"/>
      <p:bldP spid="8" grpId="1" animBg="1"/>
      <p:bldP spid="9" grpId="0" animBg="1"/>
      <p:bldP spid="9" grpId="1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smtClean="0"/>
              <a:t>The Metadata in GESIS GML</a:t>
            </a:r>
            <a:endParaRPr lang="en-US" sz="4000" b="1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62" t="11556" r="25062" b="36339"/>
          <a:stretch/>
        </p:blipFill>
        <p:spPr bwMode="auto">
          <a:xfrm>
            <a:off x="107504" y="1988840"/>
            <a:ext cx="6080760" cy="3573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62" t="11112" r="24375" b="5999"/>
          <a:stretch/>
        </p:blipFill>
        <p:spPr bwMode="auto">
          <a:xfrm>
            <a:off x="4499992" y="2276872"/>
            <a:ext cx="4514924" cy="4043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20" t="17667" r="26058" b="24505"/>
          <a:stretch/>
        </p:blipFill>
        <p:spPr bwMode="auto">
          <a:xfrm>
            <a:off x="1403648" y="2636912"/>
            <a:ext cx="5867032" cy="3965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512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1214422"/>
            <a:ext cx="9108504" cy="1143000"/>
          </a:xfrm>
        </p:spPr>
        <p:txBody>
          <a:bodyPr/>
          <a:lstStyle/>
          <a:p>
            <a:r>
              <a:rPr lang="en-US" sz="4000" b="1" dirty="0" smtClean="0"/>
              <a:t>The Metadata system in GML</a:t>
            </a:r>
            <a:endParaRPr lang="en-US" sz="4000" b="1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3625857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US" sz="2000" dirty="0" smtClean="0"/>
              <a:t>All the available metadata about the different datasets in one place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000" dirty="0" smtClean="0"/>
          </a:p>
          <a:p>
            <a:pPr marL="0" indent="0">
              <a:lnSpc>
                <a:spcPct val="150000"/>
              </a:lnSpc>
              <a:buNone/>
            </a:pPr>
            <a:endParaRPr lang="en-US" sz="2000" dirty="0"/>
          </a:p>
        </p:txBody>
      </p:sp>
      <p:graphicFrame>
        <p:nvGraphicFramePr>
          <p:cNvPr id="5" name="Diagramm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064693"/>
              </p:ext>
            </p:extLst>
          </p:nvPr>
        </p:nvGraphicFramePr>
        <p:xfrm>
          <a:off x="1727684" y="2636912"/>
          <a:ext cx="5688632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050622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m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64686538"/>
              </p:ext>
            </p:extLst>
          </p:nvPr>
        </p:nvGraphicFramePr>
        <p:xfrm>
          <a:off x="1148715" y="1700808"/>
          <a:ext cx="684657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3339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m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87268637"/>
              </p:ext>
            </p:extLst>
          </p:nvPr>
        </p:nvGraphicFramePr>
        <p:xfrm>
          <a:off x="1394674" y="2057400"/>
          <a:ext cx="6354653" cy="33158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18307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m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94133423"/>
              </p:ext>
            </p:extLst>
          </p:nvPr>
        </p:nvGraphicFramePr>
        <p:xfrm>
          <a:off x="502920" y="1329690"/>
          <a:ext cx="8138160" cy="41986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18852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The next step…</a:t>
            </a:r>
            <a:endParaRPr lang="en-US" b="1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000" dirty="0" smtClean="0"/>
              <a:t>“Non-reproducible </a:t>
            </a:r>
            <a:r>
              <a:rPr lang="en-US" sz="2000" dirty="0"/>
              <a:t>single occurrences are of </a:t>
            </a:r>
            <a:endParaRPr lang="en-US" sz="2000" dirty="0" smtClean="0"/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000" dirty="0" smtClean="0"/>
              <a:t>No significance </a:t>
            </a:r>
            <a:r>
              <a:rPr lang="en-US" sz="2000" dirty="0"/>
              <a:t>to science</a:t>
            </a:r>
            <a:r>
              <a:rPr lang="de-DE" sz="2000" dirty="0" smtClean="0"/>
              <a:t>” </a:t>
            </a:r>
          </a:p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de-DE" sz="2000" dirty="0" smtClean="0"/>
              <a:t>              (Popper)  </a:t>
            </a:r>
            <a:endParaRPr lang="en-US" sz="2000" dirty="0"/>
          </a:p>
          <a:p>
            <a:pPr marL="0" indent="0" algn="r" rtl="1">
              <a:lnSpc>
                <a:spcPct val="150000"/>
              </a:lnSpc>
              <a:spcBef>
                <a:spcPts val="0"/>
              </a:spcBef>
              <a:buNone/>
            </a:pPr>
            <a:endParaRPr lang="en-US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0876" y="2708920"/>
            <a:ext cx="2095500" cy="268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5948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Open Science</a:t>
            </a:r>
            <a:endParaRPr lang="en-US" b="1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Access </a:t>
            </a:r>
            <a:r>
              <a:rPr lang="en-US" dirty="0"/>
              <a:t>to </a:t>
            </a:r>
            <a:r>
              <a:rPr lang="en-US" dirty="0" smtClean="0"/>
              <a:t>publications</a:t>
            </a:r>
            <a:r>
              <a:rPr lang="en-US" dirty="0"/>
              <a:t>, </a:t>
            </a:r>
            <a:endParaRPr lang="en-US" dirty="0" smtClean="0"/>
          </a:p>
          <a:p>
            <a:r>
              <a:rPr lang="en-US" dirty="0" smtClean="0"/>
              <a:t>Access </a:t>
            </a:r>
            <a:r>
              <a:rPr lang="en-US" dirty="0"/>
              <a:t>to </a:t>
            </a:r>
            <a:r>
              <a:rPr lang="en-US" dirty="0" smtClean="0"/>
              <a:t>data</a:t>
            </a:r>
            <a:r>
              <a:rPr lang="en-US" dirty="0"/>
              <a:t>, </a:t>
            </a:r>
            <a:endParaRPr lang="en-US" dirty="0" smtClean="0"/>
          </a:p>
          <a:p>
            <a:r>
              <a:rPr lang="en-US" dirty="0" smtClean="0"/>
              <a:t>Access </a:t>
            </a:r>
            <a:r>
              <a:rPr lang="en-US" dirty="0"/>
              <a:t>to </a:t>
            </a:r>
            <a:r>
              <a:rPr lang="en-US" dirty="0" smtClean="0"/>
              <a:t>source code,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Access </a:t>
            </a:r>
            <a:r>
              <a:rPr lang="en-US" dirty="0">
                <a:solidFill>
                  <a:srgbClr val="FF0000"/>
                </a:solidFill>
              </a:rPr>
              <a:t>to </a:t>
            </a:r>
            <a:r>
              <a:rPr lang="en-US" dirty="0" smtClean="0">
                <a:solidFill>
                  <a:srgbClr val="FF0000"/>
                </a:solidFill>
              </a:rPr>
              <a:t>Methodology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8053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Challenges: Comparability</a:t>
            </a:r>
            <a:endParaRPr lang="en-US" b="1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sz="2400" dirty="0" smtClean="0"/>
              <a:t>Data collection mode: register, interview, proxy</a:t>
            </a:r>
          </a:p>
          <a:p>
            <a:pPr lvl="1">
              <a:lnSpc>
                <a:spcPct val="150000"/>
              </a:lnSpc>
            </a:pPr>
            <a:r>
              <a:rPr lang="en-US" sz="2000" dirty="0" smtClean="0"/>
              <a:t>Formulation of question, timing, subjectivity</a:t>
            </a:r>
            <a:endParaRPr lang="en-US" sz="2000" dirty="0"/>
          </a:p>
          <a:p>
            <a:pPr>
              <a:lnSpc>
                <a:spcPct val="150000"/>
              </a:lnSpc>
            </a:pPr>
            <a:r>
              <a:rPr lang="en-US" sz="2400" dirty="0" smtClean="0"/>
              <a:t>Operationalization: ex-post harmonization of indicators</a:t>
            </a:r>
          </a:p>
          <a:p>
            <a:pPr lvl="1">
              <a:lnSpc>
                <a:spcPct val="150000"/>
              </a:lnSpc>
            </a:pPr>
            <a:r>
              <a:rPr lang="en-US" sz="2000" dirty="0" smtClean="0"/>
              <a:t>Formulation, categorization into the ex post harmonized variables</a:t>
            </a:r>
          </a:p>
          <a:p>
            <a:pPr marL="457200" indent="-457200">
              <a:lnSpc>
                <a:spcPct val="150000"/>
              </a:lnSpc>
              <a:buNone/>
            </a:pPr>
            <a:r>
              <a:rPr lang="en-US" sz="1800" dirty="0" smtClean="0">
                <a:sym typeface="Wingdings" panose="05000000000000000000" pitchFamily="2" charset="2"/>
              </a:rPr>
              <a:t> Information on deviations from the guidelines is reported in the Eurostat and national quality reports. </a:t>
            </a:r>
            <a:endParaRPr 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4255515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Addressing the challenges</a:t>
            </a:r>
            <a:endParaRPr lang="en-US" b="1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sz="2400" dirty="0" smtClean="0"/>
              <a:t>Flag variable: Survey, Proxy or register? </a:t>
            </a:r>
          </a:p>
          <a:p>
            <a:pPr>
              <a:lnSpc>
                <a:spcPct val="150000"/>
              </a:lnSpc>
            </a:pPr>
            <a:r>
              <a:rPr lang="en-US" sz="2400" dirty="0" smtClean="0"/>
              <a:t>English </a:t>
            </a:r>
            <a:r>
              <a:rPr lang="en-US" sz="2400" dirty="0" smtClean="0"/>
              <a:t>translations of all country questionnaires</a:t>
            </a:r>
          </a:p>
          <a:p>
            <a:pPr>
              <a:lnSpc>
                <a:spcPct val="150000"/>
              </a:lnSpc>
            </a:pPr>
            <a:r>
              <a:rPr lang="en-US" sz="2400" dirty="0" smtClean="0"/>
              <a:t>Country specific description of the operationalization of the variables to be harmonized: how was the original classification applied in the harmonized variables?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800" dirty="0" smtClean="0">
                <a:sym typeface="Wingdings" panose="05000000000000000000" pitchFamily="2" charset="2"/>
              </a:rPr>
              <a:t></a:t>
            </a:r>
            <a:r>
              <a:rPr lang="en-US" sz="2000" dirty="0" smtClean="0">
                <a:sym typeface="Wingdings" panose="05000000000000000000" pitchFamily="2" charset="2"/>
              </a:rPr>
              <a:t> </a:t>
            </a:r>
            <a:r>
              <a:rPr lang="en-US" sz="1800" dirty="0" smtClean="0"/>
              <a:t>First step: for key harmonized (target or generated) variables like income, socioeconomic status, education, etc. </a:t>
            </a:r>
          </a:p>
          <a:p>
            <a:pPr>
              <a:lnSpc>
                <a:spcPct val="150000"/>
              </a:lnSpc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66423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4400" b="1" dirty="0" smtClean="0"/>
              <a:t>Thank you for your attention</a:t>
            </a:r>
          </a:p>
          <a:p>
            <a:pPr marL="0" indent="0" algn="ctr">
              <a:buNone/>
            </a:pPr>
            <a:r>
              <a:rPr lang="en-US" sz="2800" dirty="0">
                <a:hlinkClick r:id="rId2"/>
              </a:rPr>
              <a:t>http://</a:t>
            </a:r>
            <a:r>
              <a:rPr lang="en-US" sz="2800" dirty="0" smtClean="0">
                <a:hlinkClick r:id="rId2"/>
              </a:rPr>
              <a:t>www.gesis.org/en/missy</a:t>
            </a:r>
            <a:endParaRPr lang="en-US" sz="2800" dirty="0" smtClean="0"/>
          </a:p>
          <a:p>
            <a:pPr marL="0" indent="0" algn="ctr">
              <a:spcBef>
                <a:spcPts val="0"/>
              </a:spcBef>
              <a:buNone/>
            </a:pPr>
            <a:endParaRPr lang="en-US" sz="2800" dirty="0" smtClean="0"/>
          </a:p>
          <a:p>
            <a:pPr marL="0" indent="0" algn="ctr">
              <a:buNone/>
            </a:pPr>
            <a:r>
              <a:rPr lang="en-US" sz="2800" dirty="0">
                <a:hlinkClick r:id="rId3"/>
              </a:rPr>
              <a:t>http://www.gesis.org/en/institute/competence-centers/rdc-german-microdata-lab</a:t>
            </a:r>
            <a:r>
              <a:rPr lang="en-US" sz="2800" dirty="0" smtClean="0">
                <a:hlinkClick r:id="rId3"/>
              </a:rPr>
              <a:t>/</a:t>
            </a:r>
            <a:endParaRPr lang="en-US" sz="2800" dirty="0" smtClean="0"/>
          </a:p>
          <a:p>
            <a:pPr marL="0" indent="0" algn="ctr">
              <a:buNone/>
            </a:pPr>
            <a:endParaRPr lang="en-US" sz="2800" dirty="0"/>
          </a:p>
          <a:p>
            <a:pPr marL="0" indent="0" algn="ct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7734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26" t="17666" r="25124" b="21445"/>
          <a:stretch/>
        </p:blipFill>
        <p:spPr bwMode="auto">
          <a:xfrm>
            <a:off x="0" y="1916832"/>
            <a:ext cx="4907280" cy="4175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37" t="21000" r="26438" b="23617"/>
          <a:stretch/>
        </p:blipFill>
        <p:spPr bwMode="auto">
          <a:xfrm>
            <a:off x="3491880" y="2799204"/>
            <a:ext cx="5135880" cy="3798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el 1"/>
          <p:cNvSpPr>
            <a:spLocks noGrp="1"/>
          </p:cNvSpPr>
          <p:nvPr>
            <p:ph type="title"/>
          </p:nvPr>
        </p:nvSpPr>
        <p:spPr>
          <a:xfrm>
            <a:off x="457200" y="1214422"/>
            <a:ext cx="8229600" cy="1143000"/>
          </a:xfrm>
        </p:spPr>
        <p:txBody>
          <a:bodyPr/>
          <a:lstStyle/>
          <a:p>
            <a:r>
              <a:rPr lang="en-US" sz="4000" b="1" dirty="0" smtClean="0"/>
              <a:t>Variable level Information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2820358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 smtClean="0"/>
              <a:t>Additional Collection mode and operationalization examples</a:t>
            </a:r>
            <a:endParaRPr lang="en-US" sz="3600" b="1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US" sz="2400" dirty="0" smtClean="0"/>
              <a:t>Variations in order of questions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400" dirty="0" smtClean="0"/>
          </a:p>
          <a:p>
            <a:pPr>
              <a:lnSpc>
                <a:spcPct val="150000"/>
              </a:lnSpc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88229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Data collection mode</a:t>
            </a:r>
            <a:endParaRPr lang="en-US" b="1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US" sz="2400" dirty="0" smtClean="0"/>
              <a:t>Register data is likely to be less up to date than survey data.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 smtClean="0"/>
              <a:t>It may also be operationalized differentially than the survey items.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 smtClean="0"/>
              <a:t>Register data is objective while survey items are subjective.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38619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Operationalization</a:t>
            </a:r>
            <a:endParaRPr lang="en-US" b="1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US" sz="2400" dirty="0" smtClean="0"/>
              <a:t>Wirth 2016 (EU SILC):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 smtClean="0"/>
              <a:t>Childcare in the household should according to EU SILC guidelines be measured with the following categories: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 smtClean="0"/>
              <a:t>Preschool or equivalent; Primary school; Extracurricular childcare; Kindergartens or similar; Unstructured childcare;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 smtClean="0"/>
              <a:t>Childcare through grandparents or other relatives.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84402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US" sz="2000" dirty="0" smtClean="0"/>
              <a:t>In some countries, childcare also includes additional categories like parental child care (DE), or is differentiated by whether childcare is salaried or not (AT).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 smtClean="0"/>
              <a:t>Parental childcare, appears then under the SILC category “other”, yet this category implies additional childcare solutions in other countries.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 smtClean="0"/>
              <a:t>We do not know how the paid/unpaid childcare categories are entered into the SILC official categories. 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201796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US" sz="2400" dirty="0" smtClean="0"/>
              <a:t>Similar problems also exist in EU LFS</a:t>
            </a:r>
          </a:p>
          <a:p>
            <a:pPr>
              <a:lnSpc>
                <a:spcPct val="150000"/>
              </a:lnSpc>
            </a:pPr>
            <a:r>
              <a:rPr lang="en-US" sz="2400" dirty="0" smtClean="0"/>
              <a:t>Items for employment – e.g. hours worked  </a:t>
            </a:r>
          </a:p>
          <a:p>
            <a:pPr>
              <a:lnSpc>
                <a:spcPct val="150000"/>
              </a:lnSpc>
            </a:pPr>
            <a:r>
              <a:rPr lang="en-US" sz="2400" dirty="0" smtClean="0"/>
              <a:t>Items for marital status – e.g. cohabitation</a:t>
            </a:r>
          </a:p>
          <a:p>
            <a:pPr>
              <a:lnSpc>
                <a:spcPct val="150000"/>
              </a:lnSpc>
            </a:pPr>
            <a:r>
              <a:rPr lang="en-US" sz="2400" dirty="0" smtClean="0"/>
              <a:t>Items for drop-outs from school or vocational training programs 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35691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5|103.1|18.5|113.2"/>
</p:tagLst>
</file>

<file path=ppt/theme/theme1.xml><?xml version="1.0" encoding="utf-8"?>
<a:theme xmlns:a="http://schemas.openxmlformats.org/drawingml/2006/main" name="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>
  <documentManagement>
    <_dlc_DocIdUrl xmlns="f90a23b0-552c-4f8d-b330-f53f4fcdfcf9">
      <Url>http://intranet.gesis.intra/pr/Vorlagen/_layouts/DocIdRedir.aspx?ID=GESISDOC-552-18</Url>
      <Description>GESISDOC-552-18</Description>
    </_dlc_DocIdUrl>
    <_dlc_DocId xmlns="f90a23b0-552c-4f8d-b330-f53f4fcdfcf9">GESISDOC-552-18</_dlc_DocId>
    <Gremium_x0020_intern xmlns="f90a23b0-552c-4f8d-b330-f53f4fcdfcf9" xsi:nil="true"/>
  </documentManagement>
</p:properti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1ACB0F0E4D8D847898BCFF327EAA86F" ma:contentTypeVersion="14" ma:contentTypeDescription="Ein neues Dokument erstellen." ma:contentTypeScope="" ma:versionID="76c2ecf54bc48df689f7fd88d9137d51">
  <xsd:schema xmlns:xsd="http://www.w3.org/2001/XMLSchema" xmlns:xs="http://www.w3.org/2001/XMLSchema" xmlns:p="http://schemas.microsoft.com/office/2006/metadata/properties" xmlns:ns2="f90a23b0-552c-4f8d-b330-f53f4fcdfcf9" targetNamespace="http://schemas.microsoft.com/office/2006/metadata/properties" ma:root="true" ma:fieldsID="8cdd3350cfa562b8407acbb6ac326664" ns2:_="">
    <xsd:import namespace="f90a23b0-552c-4f8d-b330-f53f4fcdfcf9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2:Gremium_x0020_inter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90a23b0-552c-4f8d-b330-f53f4fcdfcf9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Wert der Dokument-ID" ma:description="Der Wert der diesem Element zugewiesenen Dokument-ID." ma:internalName="_dlc_DocId" ma:readOnly="true">
      <xsd:simpleType>
        <xsd:restriction base="dms:Text"/>
      </xsd:simpleType>
    </xsd:element>
    <xsd:element name="_dlc_DocIdUrl" ma:index="9" nillable="true" ma:displayName="Dokument-ID" ma:description="Permanenter Hyperlink zu diesem Dok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Beständige ID" ma:description="ID beim Hinzufügen beibehalten." ma:hidden="true" ma:internalName="_dlc_DocIdPersistId" ma:readOnly="true">
      <xsd:simpleType>
        <xsd:restriction base="dms:Boolean"/>
      </xsd:simpleType>
    </xsd:element>
    <xsd:element name="Gremium_x0020_intern" ma:index="11" nillable="true" ma:displayName="Gremium intern" ma:format="Dropdown" ma:internalName="Gremium_x0020_intern">
      <xsd:simpleType>
        <xsd:restriction base="dms:Choice">
          <xsd:enumeration value="KWA"/>
          <xsd:enumeration value="Institutsrat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12E0BAE-FAF0-4E78-A2C3-2AAC064B5FD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449D386-2FCB-4353-94CE-7C0896CF81B1}">
  <ds:schemaRefs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f90a23b0-552c-4f8d-b330-f53f4fcdfcf9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182FFA55-C622-4F3D-AABF-4236B175EAD1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14C6A0AD-9779-44C8-8F68-AE936549AF7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90a23b0-552c-4f8d-b330-f53f4fcdfcf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532</Words>
  <Application>Microsoft Office PowerPoint</Application>
  <PresentationFormat>Bildschirmpräsentation (4:3)</PresentationFormat>
  <Paragraphs>89</Paragraphs>
  <Slides>23</Slides>
  <Notes>17</Notes>
  <HiddenSlides>0</HiddenSlides>
  <MMClips>2</MMClips>
  <ScaleCrop>false</ScaleCrop>
  <HeadingPairs>
    <vt:vector size="6" baseType="variant"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23</vt:i4>
      </vt:variant>
    </vt:vector>
  </HeadingPairs>
  <TitlesOfParts>
    <vt:vector size="25" baseType="lpstr">
      <vt:lpstr>Benutzerdefiniertes Design</vt:lpstr>
      <vt:lpstr>Dokument</vt:lpstr>
      <vt:lpstr> </vt:lpstr>
      <vt:lpstr>Open Science</vt:lpstr>
      <vt:lpstr>Open Science</vt:lpstr>
      <vt:lpstr>Open Science</vt:lpstr>
      <vt:lpstr>Scientific use files of EU official statistics</vt:lpstr>
      <vt:lpstr>PowerPoint-Präsentation</vt:lpstr>
      <vt:lpstr>PowerPoint-Präsentation</vt:lpstr>
      <vt:lpstr>The Metadata in GESIS GML</vt:lpstr>
      <vt:lpstr>The Metadata system in GML</vt:lpstr>
      <vt:lpstr>PowerPoint-Präsentation</vt:lpstr>
      <vt:lpstr>PowerPoint-Präsentation</vt:lpstr>
      <vt:lpstr>PowerPoint-Präsentation</vt:lpstr>
      <vt:lpstr>The next step…</vt:lpstr>
      <vt:lpstr>Open Science</vt:lpstr>
      <vt:lpstr>Challenges: Comparability</vt:lpstr>
      <vt:lpstr>Addressing the challenges</vt:lpstr>
      <vt:lpstr>PowerPoint-Präsentation</vt:lpstr>
      <vt:lpstr>Variable level Information</vt:lpstr>
      <vt:lpstr>Additional Collection mode and operationalization examples</vt:lpstr>
      <vt:lpstr>Data collection mode</vt:lpstr>
      <vt:lpstr>Operationalization</vt:lpstr>
      <vt:lpstr>PowerPoint-Präsentation</vt:lpstr>
      <vt:lpstr>PowerPoint-Präsentation</vt:lpstr>
    </vt:vector>
  </TitlesOfParts>
  <Company>IZ Sozialwissenschaften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Heuser</dc:creator>
  <cp:lastModifiedBy>Oshrat Hochman</cp:lastModifiedBy>
  <cp:revision>185</cp:revision>
  <dcterms:created xsi:type="dcterms:W3CDTF">2009-05-26T11:46:45Z</dcterms:created>
  <dcterms:modified xsi:type="dcterms:W3CDTF">2016-10-17T10:53:41Z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0x010100B1ACB0F0E4D8D847898BCFF327EAA86F</vt:lpwstr>
  </property>
  <property fmtid="{D5CDD505-2E9C-101B-9397-08002B2CF9AE}" pid="3" name="_dlc_DocIdItemGuid">
    <vt:lpwstr>ae7fdbd2-8fd7-45a0-880e-d54d7bab26b5</vt:lpwstr>
  </property>
</Properties>
</file>