
<file path=[Content_Types].xml><?xml version="1.0" encoding="utf-8"?>
<Types xmlns="http://schemas.openxmlformats.org/package/2006/content-types">
  <Default Extension="xml" ContentType="application/xml"/>
  <Default Extension="png" ContentType="image/png"/>
  <Default Extension="jpg" ContentType="image/jpg"/>
  <Default Extension="emf" ContentType="image/x-emf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4" Type="http://schemas.openxmlformats.org/officeDocument/2006/relationships/custom-properties" Target="docProps/custom.xml"/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</p:sldIdLst>
  <p:sldSz cx="4610100" cy="3460750"/>
  <p:notesSz cx="4610100" cy="346075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492"/>
    <p:restoredTop sz="94579"/>
  </p:normalViewPr>
  <p:slideViewPr>
    <p:cSldViewPr>
      <p:cViewPr>
        <p:scale>
          <a:sx n="155" d="100"/>
          <a:sy n="155" d="100"/>
        </p:scale>
        <p:origin x="1640" y="34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presProps" Target="presProps.xml"/><Relationship Id="rId21" Type="http://schemas.openxmlformats.org/officeDocument/2006/relationships/viewProps" Target="viewProps.xml"/><Relationship Id="rId22" Type="http://schemas.openxmlformats.org/officeDocument/2006/relationships/theme" Target="theme/theme1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345757" y="1072832"/>
            <a:ext cx="3918585" cy="72675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691515" y="1938020"/>
            <a:ext cx="3227070" cy="86518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550" b="0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pPr marL="12700">
              <a:lnSpc>
                <a:spcPts val="635"/>
              </a:lnSpc>
            </a:pPr>
            <a:r>
              <a:rPr dirty="0"/>
              <a:t>Andreas </a:t>
            </a:r>
            <a:r>
              <a:rPr spc="-5" dirty="0"/>
              <a:t>Geyer-Schulz </a:t>
            </a:r>
            <a:r>
              <a:rPr dirty="0"/>
              <a:t>– Data at the Core: </a:t>
            </a:r>
            <a:r>
              <a:rPr spc="-5" dirty="0"/>
              <a:t>Archives </a:t>
            </a:r>
            <a:r>
              <a:rPr dirty="0"/>
              <a:t>of Data </a:t>
            </a:r>
            <a:r>
              <a:rPr spc="-5" dirty="0"/>
              <a:t>Science, </a:t>
            </a:r>
            <a:r>
              <a:rPr dirty="0"/>
              <a:t>Series B: (CESS</a:t>
            </a:r>
            <a:r>
              <a:rPr spc="30" dirty="0"/>
              <a:t> </a:t>
            </a:r>
            <a:r>
              <a:rPr dirty="0"/>
              <a:t>2016)</a:t>
            </a: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>
              <a:defRPr sz="550" b="0" i="0">
                <a:solidFill>
                  <a:srgbClr val="6C6C6C"/>
                </a:solidFill>
                <a:latin typeface="Arial"/>
                <a:cs typeface="Arial"/>
              </a:defRPr>
            </a:lvl1pPr>
          </a:lstStyle>
          <a:p>
            <a:pPr marL="12700">
              <a:lnSpc>
                <a:spcPts val="635"/>
              </a:lnSpc>
            </a:pPr>
            <a:r>
              <a:rPr spc="-5" dirty="0"/>
              <a:t>MotivationPerception </a:t>
            </a:r>
            <a:r>
              <a:rPr dirty="0"/>
              <a:t>and LearningScientific Research ProcessThe</a:t>
            </a:r>
            <a:r>
              <a:rPr spc="40" dirty="0"/>
              <a:t> </a:t>
            </a:r>
            <a:r>
              <a:rPr spc="-5" dirty="0"/>
              <a:t>JournalReferences</a:t>
            </a: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550" b="0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pPr marL="12700">
              <a:lnSpc>
                <a:spcPts val="635"/>
              </a:lnSpc>
            </a:pPr>
            <a:r>
              <a:rPr dirty="0"/>
              <a:t>17. Oktober </a:t>
            </a:r>
            <a:fld id="{81D60167-4931-47E6-BA6A-407CBD079E47}" type="slidenum">
              <a:rPr dirty="0"/>
              <a:t>‹Nr.›</a:t>
            </a:fld>
            <a:r>
              <a:rPr dirty="0"/>
              <a:t> /</a:t>
            </a:r>
            <a:r>
              <a:rPr spc="-105" dirty="0"/>
              <a:t> </a:t>
            </a:r>
            <a:r>
              <a:rPr dirty="0"/>
              <a:t>18</a:t>
            </a: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100" b="1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1000" b="0" i="1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550" b="0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pPr marL="12700">
              <a:lnSpc>
                <a:spcPts val="635"/>
              </a:lnSpc>
            </a:pPr>
            <a:r>
              <a:rPr dirty="0"/>
              <a:t>Andreas </a:t>
            </a:r>
            <a:r>
              <a:rPr spc="-5" dirty="0"/>
              <a:t>Geyer-Schulz </a:t>
            </a:r>
            <a:r>
              <a:rPr dirty="0"/>
              <a:t>– Data at the Core: </a:t>
            </a:r>
            <a:r>
              <a:rPr spc="-5" dirty="0"/>
              <a:t>Archives </a:t>
            </a:r>
            <a:r>
              <a:rPr dirty="0"/>
              <a:t>of Data </a:t>
            </a:r>
            <a:r>
              <a:rPr spc="-5" dirty="0"/>
              <a:t>Science, </a:t>
            </a:r>
            <a:r>
              <a:rPr dirty="0"/>
              <a:t>Series B: (CESS</a:t>
            </a:r>
            <a:r>
              <a:rPr spc="30" dirty="0"/>
              <a:t> </a:t>
            </a:r>
            <a:r>
              <a:rPr dirty="0"/>
              <a:t>2016)</a:t>
            </a: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>
              <a:defRPr sz="550" b="0" i="0">
                <a:solidFill>
                  <a:srgbClr val="6C6C6C"/>
                </a:solidFill>
                <a:latin typeface="Arial"/>
                <a:cs typeface="Arial"/>
              </a:defRPr>
            </a:lvl1pPr>
          </a:lstStyle>
          <a:p>
            <a:pPr marL="12700">
              <a:lnSpc>
                <a:spcPts val="635"/>
              </a:lnSpc>
            </a:pPr>
            <a:r>
              <a:rPr spc="-5" dirty="0"/>
              <a:t>MotivationPerception </a:t>
            </a:r>
            <a:r>
              <a:rPr dirty="0"/>
              <a:t>and LearningScientific Research ProcessThe</a:t>
            </a:r>
            <a:r>
              <a:rPr spc="40" dirty="0"/>
              <a:t> </a:t>
            </a:r>
            <a:r>
              <a:rPr spc="-5" dirty="0"/>
              <a:t>JournalReferences</a:t>
            </a: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550" b="0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pPr marL="12700">
              <a:lnSpc>
                <a:spcPts val="635"/>
              </a:lnSpc>
            </a:pPr>
            <a:r>
              <a:rPr dirty="0"/>
              <a:t>17. Oktober </a:t>
            </a:r>
            <a:fld id="{81D60167-4931-47E6-BA6A-407CBD079E47}" type="slidenum">
              <a:rPr dirty="0"/>
              <a:t>‹Nr.›</a:t>
            </a:fld>
            <a:r>
              <a:rPr dirty="0"/>
              <a:t> /</a:t>
            </a:r>
            <a:r>
              <a:rPr spc="-105" dirty="0"/>
              <a:t> </a:t>
            </a:r>
            <a:r>
              <a:rPr dirty="0"/>
              <a:t>18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100" b="1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230505" y="795972"/>
            <a:ext cx="2005393" cy="228409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2374201" y="795972"/>
            <a:ext cx="2005393" cy="228409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550" b="0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pPr marL="12700">
              <a:lnSpc>
                <a:spcPts val="635"/>
              </a:lnSpc>
            </a:pPr>
            <a:r>
              <a:rPr dirty="0"/>
              <a:t>Andreas </a:t>
            </a:r>
            <a:r>
              <a:rPr spc="-5" dirty="0"/>
              <a:t>Geyer-Schulz </a:t>
            </a:r>
            <a:r>
              <a:rPr dirty="0"/>
              <a:t>– Data at the Core: </a:t>
            </a:r>
            <a:r>
              <a:rPr spc="-5" dirty="0"/>
              <a:t>Archives </a:t>
            </a:r>
            <a:r>
              <a:rPr dirty="0"/>
              <a:t>of Data </a:t>
            </a:r>
            <a:r>
              <a:rPr spc="-5" dirty="0"/>
              <a:t>Science, </a:t>
            </a:r>
            <a:r>
              <a:rPr dirty="0"/>
              <a:t>Series B: (CESS</a:t>
            </a:r>
            <a:r>
              <a:rPr spc="30" dirty="0"/>
              <a:t> </a:t>
            </a:r>
            <a:r>
              <a:rPr dirty="0"/>
              <a:t>2016)</a:t>
            </a:r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>
              <a:defRPr sz="550" b="0" i="0">
                <a:solidFill>
                  <a:srgbClr val="6C6C6C"/>
                </a:solidFill>
                <a:latin typeface="Arial"/>
                <a:cs typeface="Arial"/>
              </a:defRPr>
            </a:lvl1pPr>
          </a:lstStyle>
          <a:p>
            <a:pPr marL="12700">
              <a:lnSpc>
                <a:spcPts val="635"/>
              </a:lnSpc>
            </a:pPr>
            <a:r>
              <a:rPr spc="-5" dirty="0"/>
              <a:t>MotivationPerception </a:t>
            </a:r>
            <a:r>
              <a:rPr dirty="0"/>
              <a:t>and LearningScientific Research ProcessThe</a:t>
            </a:r>
            <a:r>
              <a:rPr spc="40" dirty="0"/>
              <a:t> </a:t>
            </a:r>
            <a:r>
              <a:rPr spc="-5" dirty="0"/>
              <a:t>JournalReferences</a:t>
            </a:r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550" b="0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pPr marL="12700">
              <a:lnSpc>
                <a:spcPts val="635"/>
              </a:lnSpc>
            </a:pPr>
            <a:r>
              <a:rPr dirty="0"/>
              <a:t>17. Oktober </a:t>
            </a:r>
            <a:fld id="{81D60167-4931-47E6-BA6A-407CBD079E47}" type="slidenum">
              <a:rPr dirty="0"/>
              <a:t>‹Nr.›</a:t>
            </a:fld>
            <a:r>
              <a:rPr dirty="0"/>
              <a:t> /</a:t>
            </a:r>
            <a:r>
              <a:rPr spc="-105" dirty="0"/>
              <a:t> </a:t>
            </a:r>
            <a:r>
              <a:rPr dirty="0"/>
              <a:t>18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100" b="1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550" b="0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pPr marL="12700">
              <a:lnSpc>
                <a:spcPts val="635"/>
              </a:lnSpc>
            </a:pPr>
            <a:r>
              <a:rPr dirty="0"/>
              <a:t>Andreas </a:t>
            </a:r>
            <a:r>
              <a:rPr spc="-5" dirty="0"/>
              <a:t>Geyer-Schulz </a:t>
            </a:r>
            <a:r>
              <a:rPr dirty="0"/>
              <a:t>– Data at the Core: </a:t>
            </a:r>
            <a:r>
              <a:rPr spc="-5" dirty="0"/>
              <a:t>Archives </a:t>
            </a:r>
            <a:r>
              <a:rPr dirty="0"/>
              <a:t>of Data </a:t>
            </a:r>
            <a:r>
              <a:rPr spc="-5" dirty="0"/>
              <a:t>Science, </a:t>
            </a:r>
            <a:r>
              <a:rPr dirty="0"/>
              <a:t>Series B: (CESS</a:t>
            </a:r>
            <a:r>
              <a:rPr spc="30" dirty="0"/>
              <a:t> </a:t>
            </a:r>
            <a:r>
              <a:rPr dirty="0"/>
              <a:t>2016)</a:t>
            </a:r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>
              <a:defRPr sz="550" b="0" i="0">
                <a:solidFill>
                  <a:srgbClr val="6C6C6C"/>
                </a:solidFill>
                <a:latin typeface="Arial"/>
                <a:cs typeface="Arial"/>
              </a:defRPr>
            </a:lvl1pPr>
          </a:lstStyle>
          <a:p>
            <a:pPr marL="12700">
              <a:lnSpc>
                <a:spcPts val="635"/>
              </a:lnSpc>
            </a:pPr>
            <a:r>
              <a:rPr spc="-5" dirty="0"/>
              <a:t>MotivationPerception </a:t>
            </a:r>
            <a:r>
              <a:rPr dirty="0"/>
              <a:t>and LearningScientific Research ProcessThe</a:t>
            </a:r>
            <a:r>
              <a:rPr spc="40" dirty="0"/>
              <a:t> </a:t>
            </a:r>
            <a:r>
              <a:rPr spc="-5" dirty="0"/>
              <a:t>JournalReferences</a:t>
            </a:r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550" b="0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pPr marL="12700">
              <a:lnSpc>
                <a:spcPts val="635"/>
              </a:lnSpc>
            </a:pPr>
            <a:r>
              <a:rPr dirty="0"/>
              <a:t>17. Oktober </a:t>
            </a:r>
            <a:fld id="{81D60167-4931-47E6-BA6A-407CBD079E47}" type="slidenum">
              <a:rPr dirty="0"/>
              <a:t>‹Nr.›</a:t>
            </a:fld>
            <a:r>
              <a:rPr dirty="0"/>
              <a:t> /</a:t>
            </a:r>
            <a:r>
              <a:rPr spc="-105" dirty="0"/>
              <a:t> </a:t>
            </a:r>
            <a:r>
              <a:rPr dirty="0"/>
              <a:t>18</a:t>
            </a: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550" b="0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pPr marL="12700">
              <a:lnSpc>
                <a:spcPts val="635"/>
              </a:lnSpc>
            </a:pPr>
            <a:r>
              <a:rPr dirty="0"/>
              <a:t>Andreas </a:t>
            </a:r>
            <a:r>
              <a:rPr spc="-5" dirty="0"/>
              <a:t>Geyer-Schulz </a:t>
            </a:r>
            <a:r>
              <a:rPr dirty="0"/>
              <a:t>– Data at the Core: </a:t>
            </a:r>
            <a:r>
              <a:rPr spc="-5" dirty="0"/>
              <a:t>Archives </a:t>
            </a:r>
            <a:r>
              <a:rPr dirty="0"/>
              <a:t>of Data </a:t>
            </a:r>
            <a:r>
              <a:rPr spc="-5" dirty="0"/>
              <a:t>Science, </a:t>
            </a:r>
            <a:r>
              <a:rPr dirty="0"/>
              <a:t>Series B: (CESS</a:t>
            </a:r>
            <a:r>
              <a:rPr spc="30" dirty="0"/>
              <a:t> </a:t>
            </a:r>
            <a:r>
              <a:rPr dirty="0"/>
              <a:t>2016)</a:t>
            </a:r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>
              <a:defRPr sz="550" b="0" i="0">
                <a:solidFill>
                  <a:srgbClr val="6C6C6C"/>
                </a:solidFill>
                <a:latin typeface="Arial"/>
                <a:cs typeface="Arial"/>
              </a:defRPr>
            </a:lvl1pPr>
          </a:lstStyle>
          <a:p>
            <a:pPr marL="12700">
              <a:lnSpc>
                <a:spcPts val="635"/>
              </a:lnSpc>
            </a:pPr>
            <a:r>
              <a:rPr spc="-5" dirty="0"/>
              <a:t>MotivationPerception </a:t>
            </a:r>
            <a:r>
              <a:rPr dirty="0"/>
              <a:t>and LearningScientific Research ProcessThe</a:t>
            </a:r>
            <a:r>
              <a:rPr spc="40" dirty="0"/>
              <a:t> </a:t>
            </a:r>
            <a:r>
              <a:rPr spc="-5" dirty="0"/>
              <a:t>JournalReferences</a:t>
            </a:r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550" b="0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pPr marL="12700">
              <a:lnSpc>
                <a:spcPts val="635"/>
              </a:lnSpc>
            </a:pPr>
            <a:r>
              <a:rPr dirty="0"/>
              <a:t>17. Oktober </a:t>
            </a:r>
            <a:fld id="{81D60167-4931-47E6-BA6A-407CBD079E47}" type="slidenum">
              <a:rPr dirty="0"/>
              <a:t>‹Nr.›</a:t>
            </a:fld>
            <a:r>
              <a:rPr dirty="0"/>
              <a:t> /</a:t>
            </a:r>
            <a:r>
              <a:rPr spc="-105" dirty="0"/>
              <a:t> </a:t>
            </a:r>
            <a:r>
              <a:rPr dirty="0"/>
              <a:t>18</a:t>
            </a: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0" y="0"/>
            <a:ext cx="4608195" cy="3456304"/>
          </a:xfrm>
          <a:custGeom>
            <a:avLst/>
            <a:gdLst/>
            <a:ahLst/>
            <a:cxnLst/>
            <a:rect l="l" t="t" r="r" b="b"/>
            <a:pathLst>
              <a:path w="4608195" h="3456304">
                <a:moveTo>
                  <a:pt x="0" y="3456000"/>
                </a:moveTo>
                <a:lnTo>
                  <a:pt x="4608004" y="3456000"/>
                </a:lnTo>
                <a:lnTo>
                  <a:pt x="4608004" y="0"/>
                </a:lnTo>
                <a:lnTo>
                  <a:pt x="0" y="0"/>
                </a:lnTo>
                <a:lnTo>
                  <a:pt x="0" y="3456000"/>
                </a:lnTo>
                <a:close/>
              </a:path>
            </a:pathLst>
          </a:custGeom>
          <a:solidFill>
            <a:srgbClr val="D8D8D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bk object 17"/>
          <p:cNvSpPr/>
          <p:nvPr/>
        </p:nvSpPr>
        <p:spPr>
          <a:xfrm>
            <a:off x="36000" y="35953"/>
            <a:ext cx="4536440" cy="3096260"/>
          </a:xfrm>
          <a:custGeom>
            <a:avLst/>
            <a:gdLst/>
            <a:ahLst/>
            <a:cxnLst/>
            <a:rect l="l" t="t" r="r" b="b"/>
            <a:pathLst>
              <a:path w="4536440" h="3096260">
                <a:moveTo>
                  <a:pt x="0" y="0"/>
                </a:moveTo>
                <a:lnTo>
                  <a:pt x="0" y="3024041"/>
                </a:lnTo>
                <a:lnTo>
                  <a:pt x="5658" y="3052068"/>
                </a:lnTo>
                <a:lnTo>
                  <a:pt x="21088" y="3074954"/>
                </a:lnTo>
                <a:lnTo>
                  <a:pt x="43974" y="3090384"/>
                </a:lnTo>
                <a:lnTo>
                  <a:pt x="72000" y="3096042"/>
                </a:lnTo>
                <a:lnTo>
                  <a:pt x="4536063" y="3096042"/>
                </a:lnTo>
                <a:lnTo>
                  <a:pt x="0" y="0"/>
                </a:lnTo>
                <a:close/>
              </a:path>
              <a:path w="4536440" h="3096260">
                <a:moveTo>
                  <a:pt x="4464054" y="0"/>
                </a:moveTo>
                <a:lnTo>
                  <a:pt x="0" y="0"/>
                </a:lnTo>
                <a:lnTo>
                  <a:pt x="4536063" y="3096042"/>
                </a:lnTo>
                <a:lnTo>
                  <a:pt x="4536063" y="71996"/>
                </a:lnTo>
                <a:lnTo>
                  <a:pt x="4530403" y="43971"/>
                </a:lnTo>
                <a:lnTo>
                  <a:pt x="4514970" y="21086"/>
                </a:lnTo>
                <a:lnTo>
                  <a:pt x="4492081" y="5657"/>
                </a:lnTo>
                <a:lnTo>
                  <a:pt x="4464054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203301" y="109435"/>
            <a:ext cx="4203496" cy="18669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100" b="1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459409" y="835164"/>
            <a:ext cx="3691280" cy="152590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000" b="0" i="1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94284" y="3302592"/>
            <a:ext cx="2890520" cy="952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550" b="0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pPr marL="12700">
              <a:lnSpc>
                <a:spcPts val="635"/>
              </a:lnSpc>
            </a:pPr>
            <a:r>
              <a:rPr dirty="0"/>
              <a:t>Andreas </a:t>
            </a:r>
            <a:r>
              <a:rPr spc="-5" dirty="0"/>
              <a:t>Geyer-Schulz </a:t>
            </a:r>
            <a:r>
              <a:rPr dirty="0"/>
              <a:t>– Data at the Core: </a:t>
            </a:r>
            <a:r>
              <a:rPr spc="-5" dirty="0"/>
              <a:t>Archives </a:t>
            </a:r>
            <a:r>
              <a:rPr dirty="0"/>
              <a:t>of Data </a:t>
            </a:r>
            <a:r>
              <a:rPr spc="-5" dirty="0"/>
              <a:t>Science, </a:t>
            </a:r>
            <a:r>
              <a:rPr dirty="0"/>
              <a:t>Series B: (CESS</a:t>
            </a:r>
            <a:r>
              <a:rPr spc="30" dirty="0"/>
              <a:t> </a:t>
            </a:r>
            <a:r>
              <a:rPr dirty="0"/>
              <a:t>2016)</a:t>
            </a: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95300" y="3151728"/>
            <a:ext cx="2696210" cy="952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550" b="0" i="0">
                <a:solidFill>
                  <a:srgbClr val="6C6C6C"/>
                </a:solidFill>
                <a:latin typeface="Arial"/>
                <a:cs typeface="Arial"/>
              </a:defRPr>
            </a:lvl1pPr>
          </a:lstStyle>
          <a:p>
            <a:pPr marL="12700">
              <a:lnSpc>
                <a:spcPts val="635"/>
              </a:lnSpc>
            </a:pPr>
            <a:r>
              <a:rPr spc="-5" dirty="0"/>
              <a:t>MotivationPerception </a:t>
            </a:r>
            <a:r>
              <a:rPr dirty="0"/>
              <a:t>and LearningScientific Research ProcessThe</a:t>
            </a:r>
            <a:r>
              <a:rPr spc="40" dirty="0"/>
              <a:t> </a:t>
            </a:r>
            <a:r>
              <a:rPr spc="-5" dirty="0"/>
              <a:t>JournalReferences</a:t>
            </a: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3227692" y="3316371"/>
            <a:ext cx="779145" cy="952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550" b="0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pPr marL="12700">
              <a:lnSpc>
                <a:spcPts val="635"/>
              </a:lnSpc>
            </a:pPr>
            <a:r>
              <a:rPr dirty="0"/>
              <a:t>17. Oktober </a:t>
            </a:r>
            <a:fld id="{81D60167-4931-47E6-BA6A-407CBD079E47}" type="slidenum">
              <a:rPr dirty="0"/>
              <a:t>‹Nr.›</a:t>
            </a:fld>
            <a:r>
              <a:rPr dirty="0"/>
              <a:t> /</a:t>
            </a:r>
            <a:r>
              <a:rPr spc="-105" dirty="0"/>
              <a:t> </a:t>
            </a:r>
            <a:r>
              <a:rPr dirty="0"/>
              <a:t>18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4" Type="http://schemas.openxmlformats.org/officeDocument/2006/relationships/hyperlink" Target="http://www.kit.edu/" TargetMode="External"/><Relationship Id="rId5" Type="http://schemas.openxmlformats.org/officeDocument/2006/relationships/image" Target="../media/image3.jp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" Target="slide7.xml"/><Relationship Id="rId4" Type="http://schemas.openxmlformats.org/officeDocument/2006/relationships/slide" Target="slide1.xml"/><Relationship Id="rId5" Type="http://schemas.openxmlformats.org/officeDocument/2006/relationships/image" Target="../media/image5.emf"/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4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" Target="slide7.xml"/><Relationship Id="rId4" Type="http://schemas.openxmlformats.org/officeDocument/2006/relationships/slide" Target="slide1.xml"/><Relationship Id="rId5" Type="http://schemas.openxmlformats.org/officeDocument/2006/relationships/image" Target="../media/image7.emf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4" Type="http://schemas.openxmlformats.org/officeDocument/2006/relationships/image" Target="../media/image10.png"/><Relationship Id="rId5" Type="http://schemas.openxmlformats.org/officeDocument/2006/relationships/image" Target="../media/image11.jpg"/><Relationship Id="rId6" Type="http://schemas.openxmlformats.org/officeDocument/2006/relationships/image" Target="../media/image12.png"/><Relationship Id="rId7" Type="http://schemas.openxmlformats.org/officeDocument/2006/relationships/image" Target="../media/image13.jpg"/><Relationship Id="rId8" Type="http://schemas.openxmlformats.org/officeDocument/2006/relationships/image" Target="../media/image6.png"/><Relationship Id="rId9" Type="http://schemas.openxmlformats.org/officeDocument/2006/relationships/slide" Target="slide7.xml"/><Relationship Id="rId10" Type="http://schemas.openxmlformats.org/officeDocument/2006/relationships/slide" Target="slide1.xml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" Target="slide7.xml"/><Relationship Id="rId4" Type="http://schemas.openxmlformats.org/officeDocument/2006/relationships/slide" Target="slide1.xml"/><Relationship Id="rId5" Type="http://schemas.openxmlformats.org/officeDocument/2006/relationships/image" Target="../media/image14.emf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4" Type="http://schemas.openxmlformats.org/officeDocument/2006/relationships/slide" Target="slide7.xml"/><Relationship Id="rId5" Type="http://schemas.openxmlformats.org/officeDocument/2006/relationships/slide" Target="slide1.xml"/><Relationship Id="rId6" Type="http://schemas.openxmlformats.org/officeDocument/2006/relationships/image" Target="../media/image17.emf"/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5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4" Type="http://schemas.openxmlformats.org/officeDocument/2006/relationships/image" Target="../media/image20.png"/><Relationship Id="rId5" Type="http://schemas.openxmlformats.org/officeDocument/2006/relationships/image" Target="../media/image21.png"/><Relationship Id="rId6" Type="http://schemas.openxmlformats.org/officeDocument/2006/relationships/image" Target="../media/image6.png"/><Relationship Id="rId7" Type="http://schemas.openxmlformats.org/officeDocument/2006/relationships/slide" Target="slide7.xml"/><Relationship Id="rId8" Type="http://schemas.openxmlformats.org/officeDocument/2006/relationships/slide" Target="slide1.xml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8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" Target="slide7.xml"/><Relationship Id="rId4" Type="http://schemas.openxmlformats.org/officeDocument/2006/relationships/slide" Target="slide1.xml"/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6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4" Type="http://schemas.openxmlformats.org/officeDocument/2006/relationships/image" Target="../media/image24.png"/><Relationship Id="rId5" Type="http://schemas.openxmlformats.org/officeDocument/2006/relationships/image" Target="../media/image25.png"/><Relationship Id="rId6" Type="http://schemas.openxmlformats.org/officeDocument/2006/relationships/image" Target="../media/image26.png"/><Relationship Id="rId7" Type="http://schemas.openxmlformats.org/officeDocument/2006/relationships/image" Target="../media/image27.png"/><Relationship Id="rId8" Type="http://schemas.openxmlformats.org/officeDocument/2006/relationships/image" Target="../media/image6.png"/><Relationship Id="rId9" Type="http://schemas.openxmlformats.org/officeDocument/2006/relationships/slide" Target="slide7.xml"/><Relationship Id="rId10" Type="http://schemas.openxmlformats.org/officeDocument/2006/relationships/slide" Target="slide1.xml"/><Relationship Id="rId11" Type="http://schemas.openxmlformats.org/officeDocument/2006/relationships/image" Target="../media/image28.emf"/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2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4" Type="http://schemas.openxmlformats.org/officeDocument/2006/relationships/slide" Target="slide7.xml"/><Relationship Id="rId5" Type="http://schemas.openxmlformats.org/officeDocument/2006/relationships/slide" Target="slide1.xml"/><Relationship Id="rId6" Type="http://schemas.openxmlformats.org/officeDocument/2006/relationships/image" Target="../media/image29.emf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jp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" Target="slide7.xml"/><Relationship Id="rId4" Type="http://schemas.openxmlformats.org/officeDocument/2006/relationships/slide" Target="slide1.xml"/><Relationship Id="rId5" Type="http://schemas.openxmlformats.org/officeDocument/2006/relationships/image" Target="../media/image30.emf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" Target="slide7.xml"/><Relationship Id="rId4" Type="http://schemas.openxmlformats.org/officeDocument/2006/relationships/slide" Target="slide1.xml"/><Relationship Id="rId5" Type="http://schemas.openxmlformats.org/officeDocument/2006/relationships/image" Target="../media/image31.emf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4" Type="http://schemas.openxmlformats.org/officeDocument/2006/relationships/image" Target="../media/image34.png"/><Relationship Id="rId5" Type="http://schemas.openxmlformats.org/officeDocument/2006/relationships/image" Target="../media/image35.png"/><Relationship Id="rId6" Type="http://schemas.openxmlformats.org/officeDocument/2006/relationships/image" Target="../media/image36.png"/><Relationship Id="rId7" Type="http://schemas.openxmlformats.org/officeDocument/2006/relationships/image" Target="../media/image6.png"/><Relationship Id="rId8" Type="http://schemas.openxmlformats.org/officeDocument/2006/relationships/slide" Target="slide7.xml"/><Relationship Id="rId9" Type="http://schemas.openxmlformats.org/officeDocument/2006/relationships/slide" Target="slide1.xml"/><Relationship Id="rId10" Type="http://schemas.openxmlformats.org/officeDocument/2006/relationships/image" Target="../media/image37.emf"/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32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" Target="slide7.xml"/><Relationship Id="rId4" Type="http://schemas.openxmlformats.org/officeDocument/2006/relationships/slide" Target="slide1.xml"/><Relationship Id="rId5" Type="http://schemas.openxmlformats.org/officeDocument/2006/relationships/image" Target="../media/image38.emf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" Target="slide7.xml"/><Relationship Id="rId4" Type="http://schemas.openxmlformats.org/officeDocument/2006/relationships/slide" Target="slide1.xml"/><Relationship Id="rId5" Type="http://schemas.openxmlformats.org/officeDocument/2006/relationships/image" Target="../media/image39.emf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" Target="slide7.xml"/><Relationship Id="rId4" Type="http://schemas.openxmlformats.org/officeDocument/2006/relationships/slide" Target="slide1.xml"/><Relationship Id="rId5" Type="http://schemas.openxmlformats.org/officeDocument/2006/relationships/image" Target="../media/image40.emf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hyperlink" Target="http://www.archivesofdatascience.org/" TargetMode="External"/><Relationship Id="rId4" Type="http://schemas.openxmlformats.org/officeDocument/2006/relationships/image" Target="../media/image6.png"/><Relationship Id="rId5" Type="http://schemas.openxmlformats.org/officeDocument/2006/relationships/slide" Target="slide7.xml"/><Relationship Id="rId6" Type="http://schemas.openxmlformats.org/officeDocument/2006/relationships/slide" Target="slide1.xml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1.jp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4" Type="http://schemas.openxmlformats.org/officeDocument/2006/relationships/image" Target="../media/image44.png"/><Relationship Id="rId5" Type="http://schemas.openxmlformats.org/officeDocument/2006/relationships/image" Target="../media/image6.png"/><Relationship Id="rId6" Type="http://schemas.openxmlformats.org/officeDocument/2006/relationships/slide" Target="slide1.xml"/><Relationship Id="rId7" Type="http://schemas.openxmlformats.org/officeDocument/2006/relationships/slide" Target="slide7.xml"/><Relationship Id="rId8" Type="http://schemas.openxmlformats.org/officeDocument/2006/relationships/image" Target="../media/image45.emf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36004" y="1511997"/>
            <a:ext cx="4536440" cy="216535"/>
          </a:xfrm>
          <a:custGeom>
            <a:avLst/>
            <a:gdLst/>
            <a:ahLst/>
            <a:cxnLst/>
            <a:rect l="l" t="t" r="r" b="b"/>
            <a:pathLst>
              <a:path w="4536440" h="216535">
                <a:moveTo>
                  <a:pt x="0" y="216002"/>
                </a:moveTo>
                <a:lnTo>
                  <a:pt x="4536059" y="216002"/>
                </a:lnTo>
                <a:lnTo>
                  <a:pt x="4536059" y="0"/>
                </a:lnTo>
                <a:lnTo>
                  <a:pt x="0" y="0"/>
                </a:lnTo>
                <a:lnTo>
                  <a:pt x="0" y="216002"/>
                </a:lnTo>
                <a:close/>
              </a:path>
            </a:pathLst>
          </a:custGeom>
          <a:solidFill>
            <a:srgbClr val="7F7F7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205041" y="1568767"/>
            <a:ext cx="2776220" cy="1079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550" spc="40" dirty="0">
                <a:solidFill>
                  <a:srgbClr val="FFFFFF"/>
                </a:solidFill>
                <a:latin typeface="Arial"/>
                <a:cs typeface="Arial"/>
              </a:rPr>
              <a:t>I</a:t>
            </a:r>
            <a:r>
              <a:rPr sz="400" spc="40" dirty="0">
                <a:solidFill>
                  <a:srgbClr val="FFFFFF"/>
                </a:solidFill>
                <a:latin typeface="Arial"/>
                <a:cs typeface="Arial"/>
              </a:rPr>
              <a:t>NFORMATION </a:t>
            </a:r>
            <a:r>
              <a:rPr sz="550" spc="35" dirty="0">
                <a:solidFill>
                  <a:srgbClr val="FFFFFF"/>
                </a:solidFill>
                <a:latin typeface="Arial"/>
                <a:cs typeface="Arial"/>
              </a:rPr>
              <a:t>S</a:t>
            </a:r>
            <a:r>
              <a:rPr sz="400" spc="35" dirty="0">
                <a:solidFill>
                  <a:srgbClr val="FFFFFF"/>
                </a:solidFill>
                <a:latin typeface="Arial"/>
                <a:cs typeface="Arial"/>
              </a:rPr>
              <a:t>ERVICE </a:t>
            </a:r>
            <a:r>
              <a:rPr sz="400" spc="40" dirty="0">
                <a:solidFill>
                  <a:srgbClr val="FFFFFF"/>
                </a:solidFill>
                <a:latin typeface="Arial"/>
                <a:cs typeface="Arial"/>
              </a:rPr>
              <a:t>AND </a:t>
            </a:r>
            <a:r>
              <a:rPr sz="550" spc="40" dirty="0">
                <a:solidFill>
                  <a:srgbClr val="FFFFFF"/>
                </a:solidFill>
                <a:latin typeface="Arial"/>
                <a:cs typeface="Arial"/>
              </a:rPr>
              <a:t>E</a:t>
            </a:r>
            <a:r>
              <a:rPr sz="400" spc="40" dirty="0">
                <a:solidFill>
                  <a:srgbClr val="FFFFFF"/>
                </a:solidFill>
                <a:latin typeface="Arial"/>
                <a:cs typeface="Arial"/>
              </a:rPr>
              <a:t>LECTRONIC </a:t>
            </a:r>
            <a:r>
              <a:rPr sz="550" spc="40" dirty="0">
                <a:solidFill>
                  <a:srgbClr val="FFFFFF"/>
                </a:solidFill>
                <a:latin typeface="Arial"/>
                <a:cs typeface="Arial"/>
              </a:rPr>
              <a:t>M</a:t>
            </a:r>
            <a:r>
              <a:rPr sz="400" spc="40" dirty="0">
                <a:solidFill>
                  <a:srgbClr val="FFFFFF"/>
                </a:solidFill>
                <a:latin typeface="Arial"/>
                <a:cs typeface="Arial"/>
              </a:rPr>
              <a:t>ARKETS </a:t>
            </a:r>
            <a:r>
              <a:rPr sz="400" spc="17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600" spc="20" dirty="0">
                <a:solidFill>
                  <a:srgbClr val="FFFFFF"/>
                </a:solidFill>
                <a:latin typeface="Arial"/>
                <a:cs typeface="Arial"/>
              </a:rPr>
              <a:t>andreas.geyer-schulz@kit.edu</a:t>
            </a:r>
            <a:endParaRPr sz="600" dirty="0">
              <a:latin typeface="Arial"/>
              <a:cs typeface="Arial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216001" y="180003"/>
            <a:ext cx="827970" cy="38117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3743998" y="144011"/>
            <a:ext cx="719944" cy="271875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203301" y="657428"/>
            <a:ext cx="4232910" cy="8191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5080">
              <a:lnSpc>
                <a:spcPct val="114999"/>
              </a:lnSpc>
            </a:pPr>
            <a:r>
              <a:rPr sz="1300" spc="10" dirty="0"/>
              <a:t>Data </a:t>
            </a:r>
            <a:r>
              <a:rPr sz="1300" spc="5" dirty="0"/>
              <a:t>at </a:t>
            </a:r>
            <a:r>
              <a:rPr sz="1300" spc="10" dirty="0"/>
              <a:t>the Core: </a:t>
            </a:r>
            <a:r>
              <a:rPr sz="1300" dirty="0"/>
              <a:t>Archives </a:t>
            </a:r>
            <a:r>
              <a:rPr sz="1300" spc="5" dirty="0"/>
              <a:t>of </a:t>
            </a:r>
            <a:r>
              <a:rPr sz="1300" spc="10" dirty="0"/>
              <a:t>Data Science, </a:t>
            </a:r>
            <a:r>
              <a:rPr sz="1300" spc="5" dirty="0"/>
              <a:t>Series</a:t>
            </a:r>
            <a:r>
              <a:rPr sz="1300" spc="-15" dirty="0"/>
              <a:t> </a:t>
            </a:r>
            <a:r>
              <a:rPr sz="1300" spc="10" dirty="0"/>
              <a:t>B:  (CESS</a:t>
            </a:r>
            <a:r>
              <a:rPr sz="1300" spc="-85" dirty="0"/>
              <a:t> </a:t>
            </a:r>
            <a:r>
              <a:rPr sz="1300" spc="10" dirty="0"/>
              <a:t>2016)</a:t>
            </a:r>
            <a:endParaRPr sz="1300"/>
          </a:p>
          <a:p>
            <a:pPr marL="12700" marR="2477770">
              <a:lnSpc>
                <a:spcPct val="129900"/>
              </a:lnSpc>
              <a:spcBef>
                <a:spcPts val="180"/>
              </a:spcBef>
            </a:pPr>
            <a:r>
              <a:rPr sz="700" b="0" spc="15" dirty="0">
                <a:latin typeface="Arial"/>
                <a:cs typeface="Arial"/>
              </a:rPr>
              <a:t>Organizing a Journal Around Data Sets  Andreas </a:t>
            </a:r>
            <a:r>
              <a:rPr sz="700" b="0" spc="10" dirty="0">
                <a:latin typeface="Arial"/>
                <a:cs typeface="Arial"/>
              </a:rPr>
              <a:t>Geyer-Schulz </a:t>
            </a:r>
            <a:r>
              <a:rPr sz="800" b="0" i="1" spc="25" dirty="0">
                <a:latin typeface="Arial"/>
                <a:cs typeface="Arial"/>
              </a:rPr>
              <a:t>| </a:t>
            </a:r>
            <a:r>
              <a:rPr sz="700" b="0" spc="15" dirty="0">
                <a:latin typeface="Arial"/>
                <a:cs typeface="Arial"/>
              </a:rPr>
              <a:t>17. Oktober</a:t>
            </a:r>
            <a:r>
              <a:rPr sz="700" b="0" spc="-70" dirty="0">
                <a:latin typeface="Arial"/>
                <a:cs typeface="Arial"/>
              </a:rPr>
              <a:t> </a:t>
            </a:r>
            <a:r>
              <a:rPr sz="700" b="0" spc="15" dirty="0">
                <a:latin typeface="Arial"/>
                <a:cs typeface="Arial"/>
              </a:rPr>
              <a:t>2016</a:t>
            </a:r>
            <a:endParaRPr sz="700"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203301" y="3241070"/>
            <a:ext cx="1313180" cy="15299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5080">
              <a:lnSpc>
                <a:spcPct val="142300"/>
              </a:lnSpc>
            </a:pPr>
            <a:r>
              <a:rPr sz="350" spc="5" dirty="0">
                <a:latin typeface="Arial"/>
                <a:cs typeface="Arial"/>
              </a:rPr>
              <a:t>KIT – </a:t>
            </a:r>
            <a:r>
              <a:rPr sz="350" spc="-10" dirty="0" smtClean="0">
                <a:latin typeface="Arial"/>
                <a:cs typeface="Arial"/>
              </a:rPr>
              <a:t>Universit</a:t>
            </a:r>
            <a:r>
              <a:rPr lang="de-DE" sz="350" spc="-10" dirty="0" smtClean="0">
                <a:latin typeface="Arial"/>
                <a:cs typeface="Arial"/>
              </a:rPr>
              <a:t>ä</a:t>
            </a:r>
            <a:r>
              <a:rPr sz="350" dirty="0" smtClean="0">
                <a:latin typeface="Arial"/>
                <a:cs typeface="Arial"/>
              </a:rPr>
              <a:t>t </a:t>
            </a:r>
            <a:r>
              <a:rPr sz="350" spc="5" dirty="0">
                <a:latin typeface="Arial"/>
                <a:cs typeface="Arial"/>
              </a:rPr>
              <a:t>des Landes </a:t>
            </a:r>
            <a:r>
              <a:rPr sz="350" spc="-10" dirty="0" smtClean="0">
                <a:latin typeface="Arial"/>
                <a:cs typeface="Arial"/>
              </a:rPr>
              <a:t>Baden-W</a:t>
            </a:r>
            <a:r>
              <a:rPr lang="de-DE" sz="350" spc="-10" dirty="0" err="1" smtClean="0">
                <a:latin typeface="Arial"/>
                <a:cs typeface="Arial"/>
              </a:rPr>
              <a:t>ü</a:t>
            </a:r>
            <a:r>
              <a:rPr sz="350" spc="5" dirty="0" smtClean="0">
                <a:latin typeface="Arial"/>
                <a:cs typeface="Arial"/>
              </a:rPr>
              <a:t>rttemberg </a:t>
            </a:r>
            <a:r>
              <a:rPr sz="350" spc="5" dirty="0">
                <a:latin typeface="Arial"/>
                <a:cs typeface="Arial"/>
              </a:rPr>
              <a:t>und  nationales Forschungszentrum in der</a:t>
            </a:r>
            <a:r>
              <a:rPr sz="350" spc="35" dirty="0">
                <a:latin typeface="Arial"/>
                <a:cs typeface="Arial"/>
              </a:rPr>
              <a:t> </a:t>
            </a:r>
            <a:r>
              <a:rPr sz="350" spc="5" dirty="0">
                <a:latin typeface="Arial"/>
                <a:cs typeface="Arial"/>
              </a:rPr>
              <a:t>Helmholtz-Gemeinschaft</a:t>
            </a:r>
            <a:endParaRPr sz="350" dirty="0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3999973" y="3241070"/>
            <a:ext cx="565150" cy="12446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700" b="1" spc="25" dirty="0">
                <a:solidFill>
                  <a:srgbClr val="FFFFFF"/>
                </a:solidFill>
                <a:latin typeface="Arial"/>
                <a:cs typeface="Arial"/>
                <a:hlinkClick r:id="rId4"/>
              </a:rPr>
              <a:t>ww</a:t>
            </a:r>
            <a:r>
              <a:rPr sz="700" b="1" spc="-5" dirty="0">
                <a:solidFill>
                  <a:srgbClr val="FFFFFF"/>
                </a:solidFill>
                <a:latin typeface="Arial"/>
                <a:cs typeface="Arial"/>
                <a:hlinkClick r:id="rId4"/>
              </a:rPr>
              <a:t>w</a:t>
            </a:r>
            <a:r>
              <a:rPr sz="700" b="1" spc="10" dirty="0">
                <a:solidFill>
                  <a:srgbClr val="FFFFFF"/>
                </a:solidFill>
                <a:latin typeface="Arial"/>
                <a:cs typeface="Arial"/>
                <a:hlinkClick r:id="rId4"/>
              </a:rPr>
              <a:t>.kit.edu</a:t>
            </a:r>
            <a:endParaRPr sz="700">
              <a:latin typeface="Arial"/>
              <a:cs typeface="Arial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36004" y="1735728"/>
            <a:ext cx="4536302" cy="1440008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0" y="3105695"/>
            <a:ext cx="104139" cy="108585"/>
          </a:xfrm>
          <a:custGeom>
            <a:avLst/>
            <a:gdLst/>
            <a:ahLst/>
            <a:cxnLst/>
            <a:rect l="l" t="t" r="r" b="b"/>
            <a:pathLst>
              <a:path w="104139" h="108585">
                <a:moveTo>
                  <a:pt x="31517" y="0"/>
                </a:moveTo>
                <a:lnTo>
                  <a:pt x="0" y="94551"/>
                </a:lnTo>
                <a:lnTo>
                  <a:pt x="0" y="108001"/>
                </a:lnTo>
                <a:lnTo>
                  <a:pt x="103518" y="108001"/>
                </a:lnTo>
                <a:lnTo>
                  <a:pt x="103517" y="72000"/>
                </a:lnTo>
                <a:lnTo>
                  <a:pt x="75491" y="66342"/>
                </a:lnTo>
                <a:lnTo>
                  <a:pt x="52605" y="50912"/>
                </a:lnTo>
                <a:lnTo>
                  <a:pt x="37175" y="28026"/>
                </a:lnTo>
                <a:lnTo>
                  <a:pt x="31517" y="0"/>
                </a:lnTo>
                <a:close/>
              </a:path>
              <a:path w="104139" h="108585">
                <a:moveTo>
                  <a:pt x="31517" y="0"/>
                </a:moveTo>
                <a:lnTo>
                  <a:pt x="0" y="0"/>
                </a:lnTo>
                <a:lnTo>
                  <a:pt x="0" y="94551"/>
                </a:lnTo>
                <a:lnTo>
                  <a:pt x="31517" y="0"/>
                </a:lnTo>
                <a:close/>
              </a:path>
            </a:pathLst>
          </a:custGeom>
          <a:solidFill>
            <a:srgbClr val="D8D8D8"/>
          </a:solid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  <p:transition>
    <p:cut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448028" y="88863"/>
            <a:ext cx="1712078" cy="242141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203301" y="2606507"/>
            <a:ext cx="4175760" cy="43434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5080">
              <a:lnSpc>
                <a:spcPct val="114199"/>
              </a:lnSpc>
            </a:pPr>
            <a:r>
              <a:rPr sz="800" spc="10" dirty="0">
                <a:latin typeface="Arial"/>
                <a:cs typeface="Arial"/>
              </a:rPr>
              <a:t>CESS2016. Conference of European Statistics Stakeholders 20.10.-21.10.2016,  Budapest. Logo inspired </a:t>
            </a:r>
            <a:r>
              <a:rPr sz="800" dirty="0">
                <a:latin typeface="Arial"/>
                <a:cs typeface="Arial"/>
              </a:rPr>
              <a:t>by </a:t>
            </a:r>
            <a:r>
              <a:rPr sz="800" spc="10" dirty="0">
                <a:latin typeface="Arial"/>
                <a:cs typeface="Arial"/>
              </a:rPr>
              <a:t>Piet Mondrian: Composition with Red, </a:t>
            </a:r>
            <a:r>
              <a:rPr sz="800" spc="-15" dirty="0">
                <a:latin typeface="Arial"/>
                <a:cs typeface="Arial"/>
              </a:rPr>
              <a:t>Yellow, </a:t>
            </a:r>
            <a:r>
              <a:rPr sz="800" spc="10" dirty="0">
                <a:latin typeface="Arial"/>
                <a:cs typeface="Arial"/>
              </a:rPr>
              <a:t>Blue and </a:t>
            </a:r>
            <a:r>
              <a:rPr sz="800" spc="5" dirty="0">
                <a:latin typeface="Arial"/>
                <a:cs typeface="Arial"/>
              </a:rPr>
              <a:t>Black,  </a:t>
            </a:r>
            <a:r>
              <a:rPr sz="800" spc="10" dirty="0">
                <a:latin typeface="Arial"/>
                <a:cs typeface="Arial"/>
              </a:rPr>
              <a:t>1921, Gemeentemuseum </a:t>
            </a:r>
            <a:r>
              <a:rPr sz="800" spc="15" dirty="0">
                <a:latin typeface="Arial"/>
                <a:cs typeface="Arial"/>
              </a:rPr>
              <a:t>Den</a:t>
            </a:r>
            <a:r>
              <a:rPr sz="800" spc="-15" dirty="0">
                <a:latin typeface="Arial"/>
                <a:cs typeface="Arial"/>
              </a:rPr>
              <a:t> </a:t>
            </a:r>
            <a:r>
              <a:rPr sz="800" spc="10" dirty="0">
                <a:latin typeface="Arial"/>
                <a:cs typeface="Arial"/>
              </a:rPr>
              <a:t>Haag</a:t>
            </a:r>
            <a:endParaRPr sz="800">
              <a:latin typeface="Arial"/>
              <a:cs typeface="Arial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dt" sz="half" idx="6"/>
          </p:nvPr>
        </p:nvSpPr>
        <p:spPr>
          <a:xfrm>
            <a:off x="111188" y="3141204"/>
            <a:ext cx="4419550" cy="15388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635"/>
              </a:lnSpc>
            </a:pPr>
            <a:r>
              <a:rPr lang="de-DE" dirty="0"/>
              <a:t>Motivation </a:t>
            </a:r>
            <a:r>
              <a:rPr lang="de-DE" dirty="0" smtClean="0"/>
              <a:t>                     </a:t>
            </a:r>
            <a:r>
              <a:rPr lang="de-DE" dirty="0" err="1" smtClean="0"/>
              <a:t>Perception</a:t>
            </a:r>
            <a:r>
              <a:rPr lang="de-DE" dirty="0" smtClean="0"/>
              <a:t> </a:t>
            </a:r>
            <a:r>
              <a:rPr lang="de-DE" dirty="0" err="1"/>
              <a:t>and</a:t>
            </a:r>
            <a:r>
              <a:rPr lang="de-DE" dirty="0"/>
              <a:t> Learning </a:t>
            </a:r>
            <a:r>
              <a:rPr lang="de-DE" dirty="0" smtClean="0"/>
              <a:t>                        Scientific </a:t>
            </a:r>
            <a:r>
              <a:rPr lang="de-DE" dirty="0"/>
              <a:t>Research </a:t>
            </a:r>
            <a:r>
              <a:rPr lang="de-DE" dirty="0" err="1" smtClean="0"/>
              <a:t>Process</a:t>
            </a:r>
            <a:r>
              <a:rPr lang="de-DE" dirty="0" smtClean="0"/>
              <a:t>                      </a:t>
            </a:r>
            <a:r>
              <a:rPr lang="de-DE" dirty="0"/>
              <a:t>The Journal </a:t>
            </a:r>
            <a:r>
              <a:rPr lang="de-DE" dirty="0" smtClean="0"/>
              <a:t>                     References </a:t>
            </a:r>
            <a:endParaRPr lang="de-DE" dirty="0"/>
          </a:p>
          <a:p>
            <a:pPr marL="12700">
              <a:lnSpc>
                <a:spcPts val="635"/>
              </a:lnSpc>
            </a:pPr>
            <a:endParaRPr spc="-5" dirty="0">
              <a:hlinkClick r:id="rId3" action="ppaction://hlinksldjump"/>
            </a:endParaRPr>
          </a:p>
        </p:txBody>
      </p:sp>
      <p:sp>
        <p:nvSpPr>
          <p:cNvPr id="6" name="object 6"/>
          <p:cNvSpPr txBox="1">
            <a:spLocks noGrp="1"/>
          </p:cNvSpPr>
          <p:nvPr>
            <p:ph type="sldNum" sz="quarter" idx="7"/>
          </p:nvPr>
        </p:nvSpPr>
        <p:spPr>
          <a:xfrm>
            <a:off x="3227692" y="3295092"/>
            <a:ext cx="1303046" cy="769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635"/>
              </a:lnSpc>
            </a:pPr>
            <a:r>
              <a:rPr dirty="0"/>
              <a:t>17. Oktober </a:t>
            </a:r>
            <a:r>
              <a:rPr dirty="0" smtClean="0"/>
              <a:t>2016</a:t>
            </a:r>
            <a:r>
              <a:rPr lang="de-DE" dirty="0" smtClean="0"/>
              <a:t>                            </a:t>
            </a:r>
            <a:r>
              <a:rPr dirty="0" smtClean="0"/>
              <a:t>2 </a:t>
            </a:r>
            <a:r>
              <a:rPr dirty="0"/>
              <a:t>/</a:t>
            </a:r>
            <a:r>
              <a:rPr spc="-105" dirty="0"/>
              <a:t> </a:t>
            </a:r>
            <a:r>
              <a:rPr dirty="0"/>
              <a:t>18</a:t>
            </a:r>
          </a:p>
        </p:txBody>
      </p:sp>
      <p:sp>
        <p:nvSpPr>
          <p:cNvPr id="7" name="object 18"/>
          <p:cNvSpPr txBox="1">
            <a:spLocks noGrp="1"/>
          </p:cNvSpPr>
          <p:nvPr>
            <p:ph type="ftr" sz="quarter" idx="5"/>
          </p:nvPr>
        </p:nvSpPr>
        <p:spPr>
          <a:xfrm>
            <a:off x="94284" y="3302592"/>
            <a:ext cx="2890520" cy="15388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635"/>
              </a:lnSpc>
            </a:pPr>
            <a:r>
              <a:rPr lang="de-DE" dirty="0"/>
              <a:t>Andreas Geyer-Schulz – Data at </a:t>
            </a:r>
            <a:r>
              <a:rPr lang="de-DE" dirty="0" err="1"/>
              <a:t>the</a:t>
            </a:r>
            <a:r>
              <a:rPr lang="de-DE" dirty="0"/>
              <a:t> Core: Archives </a:t>
            </a:r>
            <a:r>
              <a:rPr lang="de-DE" dirty="0" err="1"/>
              <a:t>of</a:t>
            </a:r>
            <a:r>
              <a:rPr lang="de-DE" dirty="0"/>
              <a:t> Data Science, Series B: (CESS 2016) </a:t>
            </a:r>
            <a:endParaRPr lang="de-DE" dirty="0"/>
          </a:p>
          <a:p>
            <a:pPr marL="12700">
              <a:lnSpc>
                <a:spcPts val="635"/>
              </a:lnSpc>
            </a:pPr>
            <a:endParaRPr dirty="0">
              <a:hlinkClick r:id="rId4" action="ppaction://hlinksldjump"/>
            </a:endParaRPr>
          </a:p>
        </p:txBody>
      </p:sp>
      <p:pic>
        <p:nvPicPr>
          <p:cNvPr id="8" name="Bild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58750" y="53975"/>
            <a:ext cx="4279900" cy="2984500"/>
          </a:xfrm>
          <a:prstGeom prst="rect">
            <a:avLst/>
          </a:prstGeom>
        </p:spPr>
      </p:pic>
    </p:spTree>
  </p:cSld>
  <p:clrMapOvr>
    <a:masterClrMapping/>
  </p:clrMapOvr>
  <p:transition>
    <p:cut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/>
              <a:t>Content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203301" y="528116"/>
            <a:ext cx="1753870" cy="130035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54305" indent="-141605">
              <a:lnSpc>
                <a:spcPct val="100000"/>
              </a:lnSpc>
              <a:buAutoNum type="arabicPeriod"/>
              <a:tabLst>
                <a:tab pos="154940" algn="l"/>
              </a:tabLst>
            </a:pPr>
            <a:r>
              <a:rPr sz="1000" spc="-5" dirty="0">
                <a:latin typeface="Arial"/>
                <a:cs typeface="Arial"/>
              </a:rPr>
              <a:t>Motivation</a:t>
            </a:r>
            <a:endParaRPr sz="1000" dirty="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50"/>
              </a:spcBef>
            </a:pPr>
            <a:endParaRPr sz="1400" dirty="0">
              <a:latin typeface="Times New Roman"/>
              <a:cs typeface="Times New Roman"/>
            </a:endParaRPr>
          </a:p>
          <a:p>
            <a:pPr marL="154305" indent="-141605">
              <a:lnSpc>
                <a:spcPct val="100000"/>
              </a:lnSpc>
              <a:buAutoNum type="arabicPeriod"/>
              <a:tabLst>
                <a:tab pos="154940" algn="l"/>
              </a:tabLst>
            </a:pPr>
            <a:r>
              <a:rPr sz="1000" spc="-5" dirty="0">
                <a:latin typeface="Arial"/>
                <a:cs typeface="Arial"/>
              </a:rPr>
              <a:t>Perception </a:t>
            </a:r>
            <a:r>
              <a:rPr sz="1000" dirty="0">
                <a:latin typeface="Arial"/>
                <a:cs typeface="Arial"/>
              </a:rPr>
              <a:t>and</a:t>
            </a:r>
            <a:r>
              <a:rPr sz="1000" spc="-40" dirty="0">
                <a:latin typeface="Arial"/>
                <a:cs typeface="Arial"/>
              </a:rPr>
              <a:t> </a:t>
            </a:r>
            <a:r>
              <a:rPr sz="1000" dirty="0">
                <a:latin typeface="Arial"/>
                <a:cs typeface="Arial"/>
              </a:rPr>
              <a:t>Learning</a:t>
            </a:r>
          </a:p>
          <a:p>
            <a:pPr>
              <a:lnSpc>
                <a:spcPct val="100000"/>
              </a:lnSpc>
              <a:spcBef>
                <a:spcPts val="50"/>
              </a:spcBef>
              <a:buFont typeface="Arial"/>
              <a:buAutoNum type="arabicPeriod"/>
            </a:pPr>
            <a:endParaRPr sz="1400" dirty="0">
              <a:latin typeface="Times New Roman"/>
              <a:cs typeface="Times New Roman"/>
            </a:endParaRPr>
          </a:p>
          <a:p>
            <a:pPr marL="154305" indent="-141605">
              <a:lnSpc>
                <a:spcPct val="100000"/>
              </a:lnSpc>
              <a:buAutoNum type="arabicPeriod"/>
              <a:tabLst>
                <a:tab pos="154940" algn="l"/>
              </a:tabLst>
            </a:pPr>
            <a:r>
              <a:rPr sz="1000" dirty="0">
                <a:latin typeface="Arial"/>
                <a:cs typeface="Arial"/>
              </a:rPr>
              <a:t>Scientific Research</a:t>
            </a:r>
            <a:r>
              <a:rPr sz="1000" spc="-60" dirty="0">
                <a:latin typeface="Arial"/>
                <a:cs typeface="Arial"/>
              </a:rPr>
              <a:t> </a:t>
            </a:r>
            <a:r>
              <a:rPr sz="1000" dirty="0">
                <a:latin typeface="Arial"/>
                <a:cs typeface="Arial"/>
              </a:rPr>
              <a:t>Process</a:t>
            </a:r>
          </a:p>
          <a:p>
            <a:pPr>
              <a:lnSpc>
                <a:spcPct val="100000"/>
              </a:lnSpc>
              <a:spcBef>
                <a:spcPts val="50"/>
              </a:spcBef>
              <a:buFont typeface="Arial"/>
              <a:buAutoNum type="arabicPeriod"/>
            </a:pPr>
            <a:endParaRPr sz="1400" dirty="0">
              <a:latin typeface="Times New Roman"/>
              <a:cs typeface="Times New Roman"/>
            </a:endParaRPr>
          </a:p>
          <a:p>
            <a:pPr marL="154305" indent="-141605">
              <a:lnSpc>
                <a:spcPct val="100000"/>
              </a:lnSpc>
              <a:buAutoNum type="arabicPeriod"/>
              <a:tabLst>
                <a:tab pos="154940" algn="l"/>
              </a:tabLst>
            </a:pPr>
            <a:r>
              <a:rPr sz="1000" dirty="0">
                <a:latin typeface="Arial"/>
                <a:cs typeface="Arial"/>
              </a:rPr>
              <a:t>The</a:t>
            </a:r>
            <a:r>
              <a:rPr sz="1000" spc="-95" dirty="0">
                <a:latin typeface="Arial"/>
                <a:cs typeface="Arial"/>
              </a:rPr>
              <a:t> </a:t>
            </a:r>
            <a:r>
              <a:rPr sz="1000" spc="5" dirty="0">
                <a:latin typeface="Arial"/>
                <a:cs typeface="Arial"/>
              </a:rPr>
              <a:t>Journal</a:t>
            </a:r>
            <a:endParaRPr sz="1000" dirty="0">
              <a:latin typeface="Arial"/>
              <a:cs typeface="Arial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3888003" y="143994"/>
            <a:ext cx="504002" cy="23202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4"/>
          <p:cNvSpPr txBox="1">
            <a:spLocks noGrp="1"/>
          </p:cNvSpPr>
          <p:nvPr>
            <p:ph type="dt" sz="half" idx="6"/>
          </p:nvPr>
        </p:nvSpPr>
        <p:spPr>
          <a:xfrm>
            <a:off x="111188" y="3141204"/>
            <a:ext cx="4419550" cy="15388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635"/>
              </a:lnSpc>
            </a:pPr>
            <a:r>
              <a:rPr lang="de-DE" dirty="0"/>
              <a:t>Motivation </a:t>
            </a:r>
            <a:r>
              <a:rPr lang="de-DE" dirty="0" smtClean="0"/>
              <a:t>                     </a:t>
            </a:r>
            <a:r>
              <a:rPr lang="de-DE" dirty="0" err="1" smtClean="0"/>
              <a:t>Perception</a:t>
            </a:r>
            <a:r>
              <a:rPr lang="de-DE" dirty="0" smtClean="0"/>
              <a:t> </a:t>
            </a:r>
            <a:r>
              <a:rPr lang="de-DE" dirty="0" err="1"/>
              <a:t>and</a:t>
            </a:r>
            <a:r>
              <a:rPr lang="de-DE" dirty="0"/>
              <a:t> Learning </a:t>
            </a:r>
            <a:r>
              <a:rPr lang="de-DE" dirty="0" smtClean="0"/>
              <a:t>                        Scientific </a:t>
            </a:r>
            <a:r>
              <a:rPr lang="de-DE" dirty="0"/>
              <a:t>Research </a:t>
            </a:r>
            <a:r>
              <a:rPr lang="de-DE" dirty="0" err="1" smtClean="0"/>
              <a:t>Process</a:t>
            </a:r>
            <a:r>
              <a:rPr lang="de-DE" dirty="0" smtClean="0"/>
              <a:t>                      </a:t>
            </a:r>
            <a:r>
              <a:rPr lang="de-DE" dirty="0"/>
              <a:t>The Journal </a:t>
            </a:r>
            <a:r>
              <a:rPr lang="de-DE" dirty="0" smtClean="0"/>
              <a:t>                     References </a:t>
            </a:r>
            <a:endParaRPr lang="de-DE" dirty="0"/>
          </a:p>
          <a:p>
            <a:pPr marL="12700">
              <a:lnSpc>
                <a:spcPts val="635"/>
              </a:lnSpc>
            </a:pPr>
            <a:endParaRPr spc="-5" dirty="0">
              <a:hlinkClick r:id="rId3" action="ppaction://hlinksldjump"/>
            </a:endParaRPr>
          </a:p>
        </p:txBody>
      </p:sp>
      <p:sp>
        <p:nvSpPr>
          <p:cNvPr id="9" name="object 18"/>
          <p:cNvSpPr txBox="1">
            <a:spLocks noGrp="1"/>
          </p:cNvSpPr>
          <p:nvPr>
            <p:ph type="ftr" sz="quarter" idx="5"/>
          </p:nvPr>
        </p:nvSpPr>
        <p:spPr>
          <a:xfrm>
            <a:off x="94284" y="3302592"/>
            <a:ext cx="2890520" cy="15388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635"/>
              </a:lnSpc>
            </a:pPr>
            <a:r>
              <a:rPr lang="de-DE" dirty="0"/>
              <a:t>Andreas Geyer-Schulz – Data at </a:t>
            </a:r>
            <a:r>
              <a:rPr lang="de-DE" dirty="0" err="1"/>
              <a:t>the</a:t>
            </a:r>
            <a:r>
              <a:rPr lang="de-DE" dirty="0"/>
              <a:t> Core: Archives </a:t>
            </a:r>
            <a:r>
              <a:rPr lang="de-DE" dirty="0" err="1"/>
              <a:t>of</a:t>
            </a:r>
            <a:r>
              <a:rPr lang="de-DE" dirty="0"/>
              <a:t> Data Science, Series B: (CESS 2016) </a:t>
            </a:r>
            <a:endParaRPr lang="de-DE" dirty="0"/>
          </a:p>
          <a:p>
            <a:pPr marL="12700">
              <a:lnSpc>
                <a:spcPts val="635"/>
              </a:lnSpc>
            </a:pPr>
            <a:endParaRPr dirty="0">
              <a:hlinkClick r:id="rId4" action="ppaction://hlinksldjump"/>
            </a:endParaRPr>
          </a:p>
        </p:txBody>
      </p:sp>
      <p:sp>
        <p:nvSpPr>
          <p:cNvPr id="10" name="object 6"/>
          <p:cNvSpPr txBox="1">
            <a:spLocks noGrp="1"/>
          </p:cNvSpPr>
          <p:nvPr>
            <p:ph type="sldNum" sz="quarter" idx="7"/>
          </p:nvPr>
        </p:nvSpPr>
        <p:spPr>
          <a:xfrm>
            <a:off x="3227692" y="3302592"/>
            <a:ext cx="1303046" cy="769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635"/>
              </a:lnSpc>
            </a:pPr>
            <a:r>
              <a:rPr dirty="0"/>
              <a:t>17. Oktober </a:t>
            </a:r>
            <a:r>
              <a:rPr dirty="0" smtClean="0"/>
              <a:t>2016</a:t>
            </a:r>
            <a:r>
              <a:rPr lang="de-DE" dirty="0" smtClean="0"/>
              <a:t>                            </a:t>
            </a:r>
            <a:r>
              <a:rPr lang="de-DE" dirty="0"/>
              <a:t>3</a:t>
            </a:r>
            <a:r>
              <a:rPr dirty="0" smtClean="0"/>
              <a:t> </a:t>
            </a:r>
            <a:r>
              <a:rPr dirty="0"/>
              <a:t>/</a:t>
            </a:r>
            <a:r>
              <a:rPr spc="-105" dirty="0"/>
              <a:t> </a:t>
            </a:r>
            <a:r>
              <a:rPr dirty="0"/>
              <a:t>18</a:t>
            </a:r>
          </a:p>
        </p:txBody>
      </p:sp>
      <p:pic>
        <p:nvPicPr>
          <p:cNvPr id="14" name="Bild 1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5763" y="76156"/>
            <a:ext cx="4470400" cy="2997200"/>
          </a:xfrm>
          <a:prstGeom prst="rect">
            <a:avLst/>
          </a:prstGeom>
        </p:spPr>
      </p:pic>
    </p:spTree>
  </p:cSld>
  <p:clrMapOvr>
    <a:masterClrMapping/>
  </p:clrMapOvr>
  <p:transition>
    <p:cut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pc="-10" dirty="0"/>
              <a:t>Technology</a:t>
            </a:r>
            <a:r>
              <a:rPr spc="-85" dirty="0"/>
              <a:t> </a:t>
            </a:r>
            <a:r>
              <a:rPr spc="-15" dirty="0"/>
              <a:t>Trends</a:t>
            </a:r>
          </a:p>
        </p:txBody>
      </p:sp>
      <p:sp>
        <p:nvSpPr>
          <p:cNvPr id="3" name="object 3"/>
          <p:cNvSpPr/>
          <p:nvPr/>
        </p:nvSpPr>
        <p:spPr>
          <a:xfrm>
            <a:off x="215998" y="557615"/>
            <a:ext cx="3507104" cy="2118995"/>
          </a:xfrm>
          <a:custGeom>
            <a:avLst/>
            <a:gdLst/>
            <a:ahLst/>
            <a:cxnLst/>
            <a:rect l="l" t="t" r="r" b="b"/>
            <a:pathLst>
              <a:path w="3507104" h="2118995">
                <a:moveTo>
                  <a:pt x="0" y="2118972"/>
                </a:moveTo>
                <a:lnTo>
                  <a:pt x="3506992" y="2118972"/>
                </a:lnTo>
                <a:lnTo>
                  <a:pt x="3506992" y="0"/>
                </a:lnTo>
                <a:lnTo>
                  <a:pt x="0" y="0"/>
                </a:lnTo>
                <a:lnTo>
                  <a:pt x="0" y="2118972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2642538" y="1968181"/>
            <a:ext cx="790460" cy="66417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3213167" y="1318039"/>
            <a:ext cx="509823" cy="701592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185891" y="660993"/>
            <a:ext cx="1768012" cy="2058004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1010166" y="1631416"/>
            <a:ext cx="486437" cy="364828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621952" y="564996"/>
            <a:ext cx="491114" cy="500469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1491927" y="2033663"/>
            <a:ext cx="486437" cy="547242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 txBox="1"/>
          <p:nvPr/>
        </p:nvSpPr>
        <p:spPr>
          <a:xfrm>
            <a:off x="1178907" y="777582"/>
            <a:ext cx="422909" cy="1492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900" spc="5" dirty="0">
                <a:solidFill>
                  <a:srgbClr val="00207E"/>
                </a:solidFill>
                <a:latin typeface="Arial"/>
                <a:cs typeface="Arial"/>
              </a:rPr>
              <a:t>Inte</a:t>
            </a:r>
            <a:r>
              <a:rPr sz="900" spc="-10" dirty="0">
                <a:solidFill>
                  <a:srgbClr val="00207E"/>
                </a:solidFill>
                <a:latin typeface="Arial"/>
                <a:cs typeface="Arial"/>
              </a:rPr>
              <a:t>r</a:t>
            </a:r>
            <a:r>
              <a:rPr sz="900" spc="5" dirty="0">
                <a:solidFill>
                  <a:srgbClr val="00207E"/>
                </a:solidFill>
                <a:latin typeface="Arial"/>
                <a:cs typeface="Arial"/>
              </a:rPr>
              <a:t>net</a:t>
            </a:r>
            <a:endParaRPr sz="900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423149" y="1220422"/>
            <a:ext cx="1089660" cy="1492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900" spc="10" dirty="0">
                <a:solidFill>
                  <a:srgbClr val="00207E"/>
                </a:solidFill>
                <a:latin typeface="Arial"/>
                <a:cs typeface="Arial"/>
              </a:rPr>
              <a:t>Embedded</a:t>
            </a:r>
            <a:r>
              <a:rPr sz="900" spc="-5" dirty="0">
                <a:solidFill>
                  <a:srgbClr val="00207E"/>
                </a:solidFill>
                <a:latin typeface="Arial"/>
                <a:cs typeface="Arial"/>
              </a:rPr>
              <a:t> </a:t>
            </a:r>
            <a:r>
              <a:rPr sz="900" spc="15" dirty="0">
                <a:solidFill>
                  <a:srgbClr val="00207E"/>
                </a:solidFill>
                <a:latin typeface="Arial"/>
                <a:cs typeface="Arial"/>
              </a:rPr>
              <a:t>Systems</a:t>
            </a:r>
            <a:endParaRPr sz="900"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346717" y="1545966"/>
            <a:ext cx="888365" cy="1492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900" spc="15" dirty="0">
                <a:solidFill>
                  <a:srgbClr val="00207E"/>
                </a:solidFill>
                <a:latin typeface="Arial"/>
                <a:cs typeface="Arial"/>
              </a:rPr>
              <a:t>Sensor</a:t>
            </a:r>
            <a:r>
              <a:rPr sz="900" spc="-90" dirty="0">
                <a:solidFill>
                  <a:srgbClr val="00207E"/>
                </a:solidFill>
                <a:latin typeface="Arial"/>
                <a:cs typeface="Arial"/>
              </a:rPr>
              <a:t> </a:t>
            </a:r>
            <a:r>
              <a:rPr sz="900" spc="15" dirty="0">
                <a:solidFill>
                  <a:srgbClr val="00207E"/>
                </a:solidFill>
                <a:latin typeface="Arial"/>
                <a:cs typeface="Arial"/>
              </a:rPr>
              <a:t>Systems</a:t>
            </a:r>
            <a:endParaRPr sz="900"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581965" y="2060895"/>
            <a:ext cx="808990" cy="29273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5080">
              <a:lnSpc>
                <a:spcPct val="102299"/>
              </a:lnSpc>
            </a:pPr>
            <a:r>
              <a:rPr sz="900" spc="15" dirty="0">
                <a:solidFill>
                  <a:srgbClr val="00207E"/>
                </a:solidFill>
                <a:latin typeface="Arial"/>
                <a:cs typeface="Arial"/>
              </a:rPr>
              <a:t>Mobile</a:t>
            </a:r>
            <a:r>
              <a:rPr sz="900" spc="-55" dirty="0">
                <a:solidFill>
                  <a:srgbClr val="00207E"/>
                </a:solidFill>
                <a:latin typeface="Arial"/>
                <a:cs typeface="Arial"/>
              </a:rPr>
              <a:t> </a:t>
            </a:r>
            <a:r>
              <a:rPr sz="900" spc="10" dirty="0">
                <a:solidFill>
                  <a:srgbClr val="00207E"/>
                </a:solidFill>
                <a:latin typeface="Arial"/>
                <a:cs typeface="Arial"/>
              </a:rPr>
              <a:t>Phones  Voice over</a:t>
            </a:r>
            <a:r>
              <a:rPr sz="900" spc="-114" dirty="0">
                <a:solidFill>
                  <a:srgbClr val="00207E"/>
                </a:solidFill>
                <a:latin typeface="Arial"/>
                <a:cs typeface="Arial"/>
              </a:rPr>
              <a:t> </a:t>
            </a:r>
            <a:r>
              <a:rPr sz="900" spc="5" dirty="0">
                <a:solidFill>
                  <a:srgbClr val="00207E"/>
                </a:solidFill>
                <a:latin typeface="Arial"/>
                <a:cs typeface="Arial"/>
              </a:rPr>
              <a:t>IP</a:t>
            </a:r>
            <a:endParaRPr sz="900">
              <a:latin typeface="Arial"/>
              <a:cs typeface="Arial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1898433" y="1201655"/>
            <a:ext cx="851535" cy="105473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250" b="1" spc="-10" dirty="0">
                <a:solidFill>
                  <a:srgbClr val="00207E"/>
                </a:solidFill>
                <a:latin typeface="Arial"/>
                <a:cs typeface="Arial"/>
              </a:rPr>
              <a:t>Intelligent</a:t>
            </a:r>
            <a:endParaRPr sz="1250">
              <a:latin typeface="Arial"/>
              <a:cs typeface="Arial"/>
            </a:endParaRPr>
          </a:p>
          <a:p>
            <a:pPr marL="86995" indent="-74295">
              <a:lnSpc>
                <a:spcPct val="100000"/>
              </a:lnSpc>
              <a:spcBef>
                <a:spcPts val="30"/>
              </a:spcBef>
              <a:buChar char="•"/>
              <a:tabLst>
                <a:tab pos="87630" algn="l"/>
              </a:tabLst>
            </a:pPr>
            <a:r>
              <a:rPr sz="900" spc="10" dirty="0">
                <a:solidFill>
                  <a:srgbClr val="00207E"/>
                </a:solidFill>
                <a:latin typeface="Arial"/>
                <a:cs typeface="Arial"/>
              </a:rPr>
              <a:t>Houses/Cities</a:t>
            </a:r>
            <a:endParaRPr sz="900">
              <a:latin typeface="Arial"/>
              <a:cs typeface="Arial"/>
            </a:endParaRPr>
          </a:p>
          <a:p>
            <a:pPr marL="86995" indent="-74295">
              <a:lnSpc>
                <a:spcPct val="100000"/>
              </a:lnSpc>
              <a:spcBef>
                <a:spcPts val="60"/>
              </a:spcBef>
              <a:buChar char="•"/>
              <a:tabLst>
                <a:tab pos="87630" algn="l"/>
              </a:tabLst>
            </a:pPr>
            <a:r>
              <a:rPr sz="900" spc="5" dirty="0">
                <a:solidFill>
                  <a:srgbClr val="00207E"/>
                </a:solidFill>
                <a:latin typeface="Arial"/>
                <a:cs typeface="Arial"/>
              </a:rPr>
              <a:t>Cars</a:t>
            </a:r>
            <a:endParaRPr sz="900">
              <a:latin typeface="Arial"/>
              <a:cs typeface="Arial"/>
            </a:endParaRPr>
          </a:p>
          <a:p>
            <a:pPr marL="86995" indent="-74295">
              <a:lnSpc>
                <a:spcPct val="100000"/>
              </a:lnSpc>
              <a:spcBef>
                <a:spcPts val="25"/>
              </a:spcBef>
              <a:buChar char="•"/>
              <a:tabLst>
                <a:tab pos="87630" algn="l"/>
              </a:tabLst>
            </a:pPr>
            <a:r>
              <a:rPr sz="900" spc="5" dirty="0">
                <a:solidFill>
                  <a:srgbClr val="00207E"/>
                </a:solidFill>
                <a:latin typeface="Arial"/>
                <a:cs typeface="Arial"/>
              </a:rPr>
              <a:t>Infrastructures</a:t>
            </a:r>
            <a:endParaRPr sz="900">
              <a:latin typeface="Arial"/>
              <a:cs typeface="Arial"/>
            </a:endParaRPr>
          </a:p>
          <a:p>
            <a:pPr marL="86995" indent="-74295">
              <a:lnSpc>
                <a:spcPct val="100000"/>
              </a:lnSpc>
              <a:spcBef>
                <a:spcPts val="25"/>
              </a:spcBef>
              <a:buChar char="•"/>
              <a:tabLst>
                <a:tab pos="87630" algn="l"/>
              </a:tabLst>
            </a:pPr>
            <a:r>
              <a:rPr sz="900" spc="10" dirty="0">
                <a:solidFill>
                  <a:srgbClr val="00207E"/>
                </a:solidFill>
                <a:latin typeface="Arial"/>
                <a:cs typeface="Arial"/>
              </a:rPr>
              <a:t>Logistic</a:t>
            </a:r>
            <a:endParaRPr sz="900">
              <a:latin typeface="Arial"/>
              <a:cs typeface="Arial"/>
            </a:endParaRPr>
          </a:p>
          <a:p>
            <a:pPr marL="86995" indent="-74295">
              <a:lnSpc>
                <a:spcPct val="100000"/>
              </a:lnSpc>
              <a:spcBef>
                <a:spcPts val="60"/>
              </a:spcBef>
              <a:buChar char="•"/>
              <a:tabLst>
                <a:tab pos="87630" algn="l"/>
              </a:tabLst>
            </a:pPr>
            <a:r>
              <a:rPr sz="900" spc="5" dirty="0">
                <a:solidFill>
                  <a:srgbClr val="00207E"/>
                </a:solidFill>
                <a:latin typeface="Arial"/>
                <a:cs typeface="Arial"/>
              </a:rPr>
              <a:t>Libraries</a:t>
            </a:r>
            <a:endParaRPr sz="900">
              <a:latin typeface="Arial"/>
              <a:cs typeface="Arial"/>
            </a:endParaRPr>
          </a:p>
          <a:p>
            <a:pPr marL="86995" indent="-74295">
              <a:lnSpc>
                <a:spcPct val="100000"/>
              </a:lnSpc>
              <a:spcBef>
                <a:spcPts val="25"/>
              </a:spcBef>
              <a:buChar char="•"/>
              <a:tabLst>
                <a:tab pos="87630" algn="l"/>
              </a:tabLst>
            </a:pPr>
            <a:r>
              <a:rPr sz="900" spc="5" dirty="0">
                <a:solidFill>
                  <a:srgbClr val="00207E"/>
                </a:solidFill>
                <a:latin typeface="Arial"/>
                <a:cs typeface="Arial"/>
              </a:rPr>
              <a:t>Industry</a:t>
            </a:r>
            <a:r>
              <a:rPr sz="900" spc="-30" dirty="0">
                <a:solidFill>
                  <a:srgbClr val="00207E"/>
                </a:solidFill>
                <a:latin typeface="Arial"/>
                <a:cs typeface="Arial"/>
              </a:rPr>
              <a:t> </a:t>
            </a:r>
            <a:r>
              <a:rPr sz="900" spc="5" dirty="0">
                <a:solidFill>
                  <a:srgbClr val="00207E"/>
                </a:solidFill>
                <a:latin typeface="Arial"/>
                <a:cs typeface="Arial"/>
              </a:rPr>
              <a:t>4.0</a:t>
            </a:r>
            <a:endParaRPr sz="900">
              <a:latin typeface="Arial"/>
              <a:cs typeface="Arial"/>
            </a:endParaRPr>
          </a:p>
        </p:txBody>
      </p:sp>
      <p:sp>
        <p:nvSpPr>
          <p:cNvPr id="15" name="object 15"/>
          <p:cNvSpPr/>
          <p:nvPr/>
        </p:nvSpPr>
        <p:spPr>
          <a:xfrm>
            <a:off x="1555070" y="941517"/>
            <a:ext cx="349250" cy="263525"/>
          </a:xfrm>
          <a:custGeom>
            <a:avLst/>
            <a:gdLst/>
            <a:ahLst/>
            <a:cxnLst/>
            <a:rect l="l" t="t" r="r" b="b"/>
            <a:pathLst>
              <a:path w="349250" h="263525">
                <a:moveTo>
                  <a:pt x="0" y="0"/>
                </a:moveTo>
                <a:lnTo>
                  <a:pt x="348942" y="262955"/>
                </a:lnTo>
              </a:path>
            </a:pathLst>
          </a:custGeom>
          <a:ln w="1403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1868934" y="1170760"/>
            <a:ext cx="46355" cy="42545"/>
          </a:xfrm>
          <a:custGeom>
            <a:avLst/>
            <a:gdLst/>
            <a:ahLst/>
            <a:cxnLst/>
            <a:rect l="l" t="t" r="r" b="b"/>
            <a:pathLst>
              <a:path w="46355" h="42544">
                <a:moveTo>
                  <a:pt x="25327" y="0"/>
                </a:moveTo>
                <a:lnTo>
                  <a:pt x="0" y="33639"/>
                </a:lnTo>
                <a:lnTo>
                  <a:pt x="46286" y="42156"/>
                </a:lnTo>
                <a:lnTo>
                  <a:pt x="25327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1531683" y="1301668"/>
            <a:ext cx="341630" cy="53975"/>
          </a:xfrm>
          <a:custGeom>
            <a:avLst/>
            <a:gdLst/>
            <a:ahLst/>
            <a:cxnLst/>
            <a:rect l="l" t="t" r="r" b="b"/>
            <a:pathLst>
              <a:path w="341630" h="53975">
                <a:moveTo>
                  <a:pt x="0" y="0"/>
                </a:moveTo>
                <a:lnTo>
                  <a:pt x="341613" y="53962"/>
                </a:lnTo>
              </a:path>
            </a:pathLst>
          </a:custGeom>
          <a:ln w="14037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1842292" y="1330452"/>
            <a:ext cx="45085" cy="41910"/>
          </a:xfrm>
          <a:custGeom>
            <a:avLst/>
            <a:gdLst/>
            <a:ahLst/>
            <a:cxnLst/>
            <a:rect l="l" t="t" r="r" b="b"/>
            <a:pathLst>
              <a:path w="45085" h="41909">
                <a:moveTo>
                  <a:pt x="6566" y="0"/>
                </a:moveTo>
                <a:lnTo>
                  <a:pt x="0" y="41599"/>
                </a:lnTo>
                <a:lnTo>
                  <a:pt x="44864" y="27366"/>
                </a:lnTo>
                <a:lnTo>
                  <a:pt x="6566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1274433" y="1527873"/>
            <a:ext cx="589915" cy="73660"/>
          </a:xfrm>
          <a:custGeom>
            <a:avLst/>
            <a:gdLst/>
            <a:ahLst/>
            <a:cxnLst/>
            <a:rect l="l" t="t" r="r" b="b"/>
            <a:pathLst>
              <a:path w="589914" h="73659">
                <a:moveTo>
                  <a:pt x="0" y="73141"/>
                </a:moveTo>
                <a:lnTo>
                  <a:pt x="589444" y="0"/>
                </a:lnTo>
              </a:path>
            </a:pathLst>
          </a:custGeom>
          <a:ln w="14037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1833438" y="1510434"/>
            <a:ext cx="44450" cy="41910"/>
          </a:xfrm>
          <a:custGeom>
            <a:avLst/>
            <a:gdLst/>
            <a:ahLst/>
            <a:cxnLst/>
            <a:rect l="l" t="t" r="r" b="b"/>
            <a:pathLst>
              <a:path w="44450" h="41909">
                <a:moveTo>
                  <a:pt x="0" y="0"/>
                </a:moveTo>
                <a:lnTo>
                  <a:pt x="5177" y="41791"/>
                </a:lnTo>
                <a:lnTo>
                  <a:pt x="44364" y="1571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1410074" y="1699375"/>
            <a:ext cx="452755" cy="407034"/>
          </a:xfrm>
          <a:custGeom>
            <a:avLst/>
            <a:gdLst/>
            <a:ahLst/>
            <a:cxnLst/>
            <a:rect l="l" t="t" r="r" b="b"/>
            <a:pathLst>
              <a:path w="452755" h="407035">
                <a:moveTo>
                  <a:pt x="0" y="406785"/>
                </a:moveTo>
                <a:lnTo>
                  <a:pt x="452614" y="0"/>
                </a:lnTo>
              </a:path>
            </a:pathLst>
          </a:custGeom>
          <a:ln w="1403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1827746" y="1689995"/>
            <a:ext cx="45720" cy="43815"/>
          </a:xfrm>
          <a:custGeom>
            <a:avLst/>
            <a:gdLst/>
            <a:ahLst/>
            <a:cxnLst/>
            <a:rect l="l" t="t" r="r" b="b"/>
            <a:pathLst>
              <a:path w="45719" h="43814">
                <a:moveTo>
                  <a:pt x="45379" y="0"/>
                </a:moveTo>
                <a:lnTo>
                  <a:pt x="0" y="12478"/>
                </a:lnTo>
                <a:lnTo>
                  <a:pt x="28129" y="43807"/>
                </a:lnTo>
                <a:lnTo>
                  <a:pt x="45379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 txBox="1"/>
          <p:nvPr/>
        </p:nvSpPr>
        <p:spPr>
          <a:xfrm>
            <a:off x="2770138" y="574034"/>
            <a:ext cx="913765" cy="71882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5080">
              <a:lnSpc>
                <a:spcPct val="102299"/>
              </a:lnSpc>
            </a:pPr>
            <a:r>
              <a:rPr sz="900" spc="20" dirty="0">
                <a:solidFill>
                  <a:srgbClr val="00207E"/>
                </a:solidFill>
                <a:latin typeface="Arial"/>
                <a:cs typeface="Arial"/>
              </a:rPr>
              <a:t>M</a:t>
            </a:r>
            <a:r>
              <a:rPr sz="900" spc="10" dirty="0">
                <a:solidFill>
                  <a:srgbClr val="00207E"/>
                </a:solidFill>
                <a:latin typeface="Arial"/>
                <a:cs typeface="Arial"/>
              </a:rPr>
              <a:t>ob</a:t>
            </a:r>
            <a:r>
              <a:rPr sz="900" spc="15" dirty="0">
                <a:solidFill>
                  <a:srgbClr val="00207E"/>
                </a:solidFill>
                <a:latin typeface="Arial"/>
                <a:cs typeface="Arial"/>
              </a:rPr>
              <a:t>il</a:t>
            </a:r>
            <a:r>
              <a:rPr sz="900" spc="5" dirty="0">
                <a:solidFill>
                  <a:srgbClr val="00207E"/>
                </a:solidFill>
                <a:latin typeface="Arial"/>
                <a:cs typeface="Arial"/>
              </a:rPr>
              <a:t>e/</a:t>
            </a:r>
            <a:r>
              <a:rPr sz="900" spc="25" dirty="0">
                <a:solidFill>
                  <a:srgbClr val="00207E"/>
                </a:solidFill>
                <a:latin typeface="Arial"/>
                <a:cs typeface="Arial"/>
              </a:rPr>
              <a:t>W</a:t>
            </a:r>
            <a:r>
              <a:rPr sz="900" spc="10" dirty="0">
                <a:solidFill>
                  <a:srgbClr val="00207E"/>
                </a:solidFill>
                <a:latin typeface="Arial"/>
                <a:cs typeface="Arial"/>
              </a:rPr>
              <a:t>ea</a:t>
            </a:r>
            <a:r>
              <a:rPr sz="900" spc="-10" dirty="0">
                <a:solidFill>
                  <a:srgbClr val="00207E"/>
                </a:solidFill>
                <a:latin typeface="Arial"/>
                <a:cs typeface="Arial"/>
              </a:rPr>
              <a:t>r</a:t>
            </a:r>
            <a:r>
              <a:rPr sz="900" spc="10" dirty="0">
                <a:solidFill>
                  <a:srgbClr val="00207E"/>
                </a:solidFill>
                <a:latin typeface="Arial"/>
                <a:cs typeface="Arial"/>
              </a:rPr>
              <a:t>ab</a:t>
            </a:r>
            <a:r>
              <a:rPr sz="900" spc="15" dirty="0">
                <a:solidFill>
                  <a:srgbClr val="00207E"/>
                </a:solidFill>
                <a:latin typeface="Arial"/>
                <a:cs typeface="Arial"/>
              </a:rPr>
              <a:t>l</a:t>
            </a:r>
            <a:r>
              <a:rPr sz="900" spc="5" dirty="0">
                <a:solidFill>
                  <a:srgbClr val="00207E"/>
                </a:solidFill>
                <a:latin typeface="Arial"/>
                <a:cs typeface="Arial"/>
              </a:rPr>
              <a:t>e  </a:t>
            </a:r>
            <a:r>
              <a:rPr sz="900" spc="10" dirty="0">
                <a:solidFill>
                  <a:srgbClr val="00207E"/>
                </a:solidFill>
                <a:latin typeface="Arial"/>
                <a:cs typeface="Arial"/>
              </a:rPr>
              <a:t>Computing</a:t>
            </a:r>
            <a:endParaRPr sz="900">
              <a:latin typeface="Arial"/>
              <a:cs typeface="Arial"/>
            </a:endParaRPr>
          </a:p>
          <a:p>
            <a:pPr marL="86995" indent="-74295">
              <a:lnSpc>
                <a:spcPct val="100000"/>
              </a:lnSpc>
              <a:spcBef>
                <a:spcPts val="25"/>
              </a:spcBef>
              <a:buChar char="•"/>
              <a:tabLst>
                <a:tab pos="87630" algn="l"/>
              </a:tabLst>
            </a:pPr>
            <a:r>
              <a:rPr sz="900" spc="10" dirty="0">
                <a:solidFill>
                  <a:srgbClr val="00207E"/>
                </a:solidFill>
                <a:latin typeface="Arial"/>
                <a:cs typeface="Arial"/>
              </a:rPr>
              <a:t>Clothes</a:t>
            </a:r>
            <a:endParaRPr sz="900">
              <a:latin typeface="Arial"/>
              <a:cs typeface="Arial"/>
            </a:endParaRPr>
          </a:p>
          <a:p>
            <a:pPr marL="86995" indent="-74295">
              <a:lnSpc>
                <a:spcPct val="100000"/>
              </a:lnSpc>
              <a:spcBef>
                <a:spcPts val="60"/>
              </a:spcBef>
              <a:buChar char="•"/>
              <a:tabLst>
                <a:tab pos="87630" algn="l"/>
              </a:tabLst>
            </a:pPr>
            <a:r>
              <a:rPr sz="900" spc="10" dirty="0">
                <a:solidFill>
                  <a:srgbClr val="00207E"/>
                </a:solidFill>
                <a:latin typeface="Arial"/>
                <a:cs typeface="Arial"/>
              </a:rPr>
              <a:t>Implants</a:t>
            </a:r>
            <a:endParaRPr sz="900">
              <a:latin typeface="Arial"/>
              <a:cs typeface="Arial"/>
            </a:endParaRPr>
          </a:p>
          <a:p>
            <a:pPr marL="86995" indent="-74295">
              <a:lnSpc>
                <a:spcPct val="100000"/>
              </a:lnSpc>
              <a:spcBef>
                <a:spcPts val="25"/>
              </a:spcBef>
              <a:buChar char="•"/>
              <a:tabLst>
                <a:tab pos="87630" algn="l"/>
              </a:tabLst>
            </a:pPr>
            <a:r>
              <a:rPr sz="900" spc="10" dirty="0">
                <a:solidFill>
                  <a:srgbClr val="00207E"/>
                </a:solidFill>
                <a:latin typeface="Arial"/>
                <a:cs typeface="Arial"/>
              </a:rPr>
              <a:t>Glasses/Watch</a:t>
            </a:r>
            <a:endParaRPr sz="900">
              <a:latin typeface="Arial"/>
              <a:cs typeface="Arial"/>
            </a:endParaRPr>
          </a:p>
        </p:txBody>
      </p:sp>
      <p:sp>
        <p:nvSpPr>
          <p:cNvPr id="24" name="object 24"/>
          <p:cNvSpPr/>
          <p:nvPr/>
        </p:nvSpPr>
        <p:spPr>
          <a:xfrm>
            <a:off x="2439076" y="951559"/>
            <a:ext cx="266700" cy="280035"/>
          </a:xfrm>
          <a:custGeom>
            <a:avLst/>
            <a:gdLst/>
            <a:ahLst/>
            <a:cxnLst/>
            <a:rect l="l" t="t" r="r" b="b"/>
            <a:pathLst>
              <a:path w="266700" h="280034">
                <a:moveTo>
                  <a:pt x="0" y="279949"/>
                </a:moveTo>
                <a:lnTo>
                  <a:pt x="266286" y="0"/>
                </a:lnTo>
              </a:path>
            </a:pathLst>
          </a:custGeom>
          <a:ln w="1403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2670770" y="941391"/>
            <a:ext cx="44450" cy="45085"/>
          </a:xfrm>
          <a:custGeom>
            <a:avLst/>
            <a:gdLst/>
            <a:ahLst/>
            <a:cxnLst/>
            <a:rect l="l" t="t" r="r" b="b"/>
            <a:pathLst>
              <a:path w="44450" h="45084">
                <a:moveTo>
                  <a:pt x="44265" y="0"/>
                </a:moveTo>
                <a:lnTo>
                  <a:pt x="0" y="15991"/>
                </a:lnTo>
                <a:lnTo>
                  <a:pt x="30495" y="45023"/>
                </a:lnTo>
                <a:lnTo>
                  <a:pt x="44265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3888003" y="143994"/>
            <a:ext cx="504002" cy="232029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4"/>
          <p:cNvSpPr txBox="1">
            <a:spLocks noGrp="1"/>
          </p:cNvSpPr>
          <p:nvPr>
            <p:ph type="dt" sz="half" idx="6"/>
          </p:nvPr>
        </p:nvSpPr>
        <p:spPr>
          <a:xfrm>
            <a:off x="111188" y="3141204"/>
            <a:ext cx="4419550" cy="15388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635"/>
              </a:lnSpc>
            </a:pPr>
            <a:r>
              <a:rPr lang="de-DE" dirty="0"/>
              <a:t>Motivation </a:t>
            </a:r>
            <a:r>
              <a:rPr lang="de-DE" dirty="0" smtClean="0"/>
              <a:t>                     </a:t>
            </a:r>
            <a:r>
              <a:rPr lang="de-DE" dirty="0" err="1" smtClean="0"/>
              <a:t>Perception</a:t>
            </a:r>
            <a:r>
              <a:rPr lang="de-DE" dirty="0" smtClean="0"/>
              <a:t> </a:t>
            </a:r>
            <a:r>
              <a:rPr lang="de-DE" dirty="0" err="1"/>
              <a:t>and</a:t>
            </a:r>
            <a:r>
              <a:rPr lang="de-DE" dirty="0"/>
              <a:t> Learning </a:t>
            </a:r>
            <a:r>
              <a:rPr lang="de-DE" dirty="0" smtClean="0"/>
              <a:t>                        Scientific </a:t>
            </a:r>
            <a:r>
              <a:rPr lang="de-DE" dirty="0"/>
              <a:t>Research </a:t>
            </a:r>
            <a:r>
              <a:rPr lang="de-DE" dirty="0" err="1" smtClean="0"/>
              <a:t>Process</a:t>
            </a:r>
            <a:r>
              <a:rPr lang="de-DE" dirty="0" smtClean="0"/>
              <a:t>                      </a:t>
            </a:r>
            <a:r>
              <a:rPr lang="de-DE" dirty="0"/>
              <a:t>The Journal </a:t>
            </a:r>
            <a:r>
              <a:rPr lang="de-DE" dirty="0" smtClean="0"/>
              <a:t>                     References </a:t>
            </a:r>
            <a:endParaRPr lang="de-DE" dirty="0"/>
          </a:p>
          <a:p>
            <a:pPr marL="12700">
              <a:lnSpc>
                <a:spcPts val="635"/>
              </a:lnSpc>
            </a:pPr>
            <a:endParaRPr spc="-5" dirty="0">
              <a:hlinkClick r:id="rId9" action="ppaction://hlinksldjump"/>
            </a:endParaRPr>
          </a:p>
        </p:txBody>
      </p:sp>
      <p:sp>
        <p:nvSpPr>
          <p:cNvPr id="31" name="object 18"/>
          <p:cNvSpPr txBox="1">
            <a:spLocks noGrp="1"/>
          </p:cNvSpPr>
          <p:nvPr>
            <p:ph type="ftr" sz="quarter" idx="5"/>
          </p:nvPr>
        </p:nvSpPr>
        <p:spPr>
          <a:xfrm>
            <a:off x="94284" y="3302592"/>
            <a:ext cx="2890520" cy="15388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635"/>
              </a:lnSpc>
            </a:pPr>
            <a:r>
              <a:rPr lang="de-DE" dirty="0"/>
              <a:t>Andreas Geyer-Schulz – Data at </a:t>
            </a:r>
            <a:r>
              <a:rPr lang="de-DE" dirty="0" err="1"/>
              <a:t>the</a:t>
            </a:r>
            <a:r>
              <a:rPr lang="de-DE" dirty="0"/>
              <a:t> Core: Archives </a:t>
            </a:r>
            <a:r>
              <a:rPr lang="de-DE" dirty="0" err="1"/>
              <a:t>of</a:t>
            </a:r>
            <a:r>
              <a:rPr lang="de-DE" dirty="0"/>
              <a:t> Data Science, Series B: (CESS 2016) </a:t>
            </a:r>
            <a:endParaRPr lang="de-DE" dirty="0"/>
          </a:p>
          <a:p>
            <a:pPr marL="12700">
              <a:lnSpc>
                <a:spcPts val="635"/>
              </a:lnSpc>
            </a:pPr>
            <a:endParaRPr dirty="0">
              <a:hlinkClick r:id="rId10" action="ppaction://hlinksldjump"/>
            </a:endParaRPr>
          </a:p>
        </p:txBody>
      </p:sp>
      <p:sp>
        <p:nvSpPr>
          <p:cNvPr id="32" name="object 6"/>
          <p:cNvSpPr txBox="1">
            <a:spLocks noGrp="1"/>
          </p:cNvSpPr>
          <p:nvPr>
            <p:ph type="sldNum" sz="quarter" idx="7"/>
          </p:nvPr>
        </p:nvSpPr>
        <p:spPr>
          <a:xfrm>
            <a:off x="3227692" y="3302592"/>
            <a:ext cx="1303046" cy="769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635"/>
              </a:lnSpc>
            </a:pPr>
            <a:r>
              <a:rPr dirty="0"/>
              <a:t>17. Oktober </a:t>
            </a:r>
            <a:r>
              <a:rPr dirty="0" smtClean="0"/>
              <a:t>2016</a:t>
            </a:r>
            <a:r>
              <a:rPr lang="de-DE" dirty="0" smtClean="0"/>
              <a:t>                            4</a:t>
            </a:r>
            <a:r>
              <a:rPr dirty="0" smtClean="0"/>
              <a:t> </a:t>
            </a:r>
            <a:r>
              <a:rPr dirty="0"/>
              <a:t>/</a:t>
            </a:r>
            <a:r>
              <a:rPr spc="-105" dirty="0"/>
              <a:t> </a:t>
            </a:r>
            <a:r>
              <a:rPr dirty="0"/>
              <a:t>18</a:t>
            </a:r>
          </a:p>
        </p:txBody>
      </p:sp>
    </p:spTree>
  </p:cSld>
  <p:clrMapOvr>
    <a:masterClrMapping/>
  </p:clrMapOvr>
  <p:transition>
    <p:cut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/>
              <a:t>(Big) </a:t>
            </a:r>
            <a:r>
              <a:rPr spc="-5" dirty="0"/>
              <a:t>Data </a:t>
            </a:r>
            <a:r>
              <a:rPr dirty="0"/>
              <a:t>Challenges </a:t>
            </a:r>
            <a:r>
              <a:rPr spc="-10" dirty="0"/>
              <a:t>for </a:t>
            </a:r>
            <a:r>
              <a:rPr dirty="0"/>
              <a:t>Scientific</a:t>
            </a:r>
            <a:r>
              <a:rPr spc="-55" dirty="0"/>
              <a:t> </a:t>
            </a:r>
            <a:r>
              <a:rPr dirty="0"/>
              <a:t>Journals</a:t>
            </a:r>
          </a:p>
        </p:txBody>
      </p:sp>
      <p:sp>
        <p:nvSpPr>
          <p:cNvPr id="3" name="object 3"/>
          <p:cNvSpPr/>
          <p:nvPr/>
        </p:nvSpPr>
        <p:spPr>
          <a:xfrm>
            <a:off x="357162" y="895502"/>
            <a:ext cx="66675" cy="66675"/>
          </a:xfrm>
          <a:custGeom>
            <a:avLst/>
            <a:gdLst/>
            <a:ahLst/>
            <a:cxnLst/>
            <a:rect l="l" t="t" r="r" b="b"/>
            <a:pathLst>
              <a:path w="66675" h="66675">
                <a:moveTo>
                  <a:pt x="0" y="0"/>
                </a:moveTo>
                <a:lnTo>
                  <a:pt x="0" y="46663"/>
                </a:lnTo>
                <a:lnTo>
                  <a:pt x="1571" y="54448"/>
                </a:lnTo>
                <a:lnTo>
                  <a:pt x="5857" y="60805"/>
                </a:lnTo>
                <a:lnTo>
                  <a:pt x="12214" y="65091"/>
                </a:lnTo>
                <a:lnTo>
                  <a:pt x="19998" y="66662"/>
                </a:lnTo>
                <a:lnTo>
                  <a:pt x="66662" y="66662"/>
                </a:lnTo>
                <a:lnTo>
                  <a:pt x="0" y="0"/>
                </a:lnTo>
                <a:close/>
              </a:path>
              <a:path w="66675" h="66675">
                <a:moveTo>
                  <a:pt x="46663" y="0"/>
                </a:moveTo>
                <a:lnTo>
                  <a:pt x="0" y="0"/>
                </a:lnTo>
                <a:lnTo>
                  <a:pt x="66662" y="66662"/>
                </a:lnTo>
                <a:lnTo>
                  <a:pt x="66662" y="19998"/>
                </a:lnTo>
                <a:lnTo>
                  <a:pt x="65091" y="12214"/>
                </a:lnTo>
                <a:lnTo>
                  <a:pt x="60805" y="5857"/>
                </a:lnTo>
                <a:lnTo>
                  <a:pt x="54448" y="1571"/>
                </a:lnTo>
                <a:lnTo>
                  <a:pt x="46663" y="0"/>
                </a:lnTo>
                <a:close/>
              </a:path>
            </a:pathLst>
          </a:custGeom>
          <a:solidFill>
            <a:srgbClr val="00968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357162" y="1105534"/>
            <a:ext cx="66675" cy="66675"/>
          </a:xfrm>
          <a:custGeom>
            <a:avLst/>
            <a:gdLst/>
            <a:ahLst/>
            <a:cxnLst/>
            <a:rect l="l" t="t" r="r" b="b"/>
            <a:pathLst>
              <a:path w="66675" h="66675">
                <a:moveTo>
                  <a:pt x="0" y="0"/>
                </a:moveTo>
                <a:lnTo>
                  <a:pt x="0" y="46663"/>
                </a:lnTo>
                <a:lnTo>
                  <a:pt x="1571" y="54448"/>
                </a:lnTo>
                <a:lnTo>
                  <a:pt x="5857" y="60805"/>
                </a:lnTo>
                <a:lnTo>
                  <a:pt x="12214" y="65091"/>
                </a:lnTo>
                <a:lnTo>
                  <a:pt x="19998" y="66662"/>
                </a:lnTo>
                <a:lnTo>
                  <a:pt x="66662" y="66662"/>
                </a:lnTo>
                <a:lnTo>
                  <a:pt x="0" y="0"/>
                </a:lnTo>
                <a:close/>
              </a:path>
              <a:path w="66675" h="66675">
                <a:moveTo>
                  <a:pt x="46663" y="0"/>
                </a:moveTo>
                <a:lnTo>
                  <a:pt x="0" y="0"/>
                </a:lnTo>
                <a:lnTo>
                  <a:pt x="66662" y="66662"/>
                </a:lnTo>
                <a:lnTo>
                  <a:pt x="66662" y="19998"/>
                </a:lnTo>
                <a:lnTo>
                  <a:pt x="65091" y="12214"/>
                </a:lnTo>
                <a:lnTo>
                  <a:pt x="60805" y="5857"/>
                </a:lnTo>
                <a:lnTo>
                  <a:pt x="54448" y="1571"/>
                </a:lnTo>
                <a:lnTo>
                  <a:pt x="46663" y="0"/>
                </a:lnTo>
                <a:close/>
              </a:path>
            </a:pathLst>
          </a:custGeom>
          <a:solidFill>
            <a:srgbClr val="00968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357162" y="1659711"/>
            <a:ext cx="66675" cy="66675"/>
          </a:xfrm>
          <a:custGeom>
            <a:avLst/>
            <a:gdLst/>
            <a:ahLst/>
            <a:cxnLst/>
            <a:rect l="l" t="t" r="r" b="b"/>
            <a:pathLst>
              <a:path w="66675" h="66675">
                <a:moveTo>
                  <a:pt x="0" y="0"/>
                </a:moveTo>
                <a:lnTo>
                  <a:pt x="0" y="46663"/>
                </a:lnTo>
                <a:lnTo>
                  <a:pt x="1571" y="54448"/>
                </a:lnTo>
                <a:lnTo>
                  <a:pt x="5857" y="60805"/>
                </a:lnTo>
                <a:lnTo>
                  <a:pt x="12214" y="65091"/>
                </a:lnTo>
                <a:lnTo>
                  <a:pt x="19998" y="66662"/>
                </a:lnTo>
                <a:lnTo>
                  <a:pt x="66662" y="66662"/>
                </a:lnTo>
                <a:lnTo>
                  <a:pt x="0" y="0"/>
                </a:lnTo>
                <a:close/>
              </a:path>
              <a:path w="66675" h="66675">
                <a:moveTo>
                  <a:pt x="46663" y="0"/>
                </a:moveTo>
                <a:lnTo>
                  <a:pt x="0" y="0"/>
                </a:lnTo>
                <a:lnTo>
                  <a:pt x="66662" y="66662"/>
                </a:lnTo>
                <a:lnTo>
                  <a:pt x="66662" y="19998"/>
                </a:lnTo>
                <a:lnTo>
                  <a:pt x="65091" y="12214"/>
                </a:lnTo>
                <a:lnTo>
                  <a:pt x="60805" y="5857"/>
                </a:lnTo>
                <a:lnTo>
                  <a:pt x="54448" y="1571"/>
                </a:lnTo>
                <a:lnTo>
                  <a:pt x="46663" y="0"/>
                </a:lnTo>
                <a:close/>
              </a:path>
            </a:pathLst>
          </a:custGeom>
          <a:solidFill>
            <a:srgbClr val="00968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357162" y="1869744"/>
            <a:ext cx="66675" cy="66675"/>
          </a:xfrm>
          <a:custGeom>
            <a:avLst/>
            <a:gdLst/>
            <a:ahLst/>
            <a:cxnLst/>
            <a:rect l="l" t="t" r="r" b="b"/>
            <a:pathLst>
              <a:path w="66675" h="66675">
                <a:moveTo>
                  <a:pt x="0" y="0"/>
                </a:moveTo>
                <a:lnTo>
                  <a:pt x="0" y="46663"/>
                </a:lnTo>
                <a:lnTo>
                  <a:pt x="1571" y="54448"/>
                </a:lnTo>
                <a:lnTo>
                  <a:pt x="5857" y="60805"/>
                </a:lnTo>
                <a:lnTo>
                  <a:pt x="12214" y="65091"/>
                </a:lnTo>
                <a:lnTo>
                  <a:pt x="19998" y="66662"/>
                </a:lnTo>
                <a:lnTo>
                  <a:pt x="66662" y="66662"/>
                </a:lnTo>
                <a:lnTo>
                  <a:pt x="0" y="0"/>
                </a:lnTo>
                <a:close/>
              </a:path>
              <a:path w="66675" h="66675">
                <a:moveTo>
                  <a:pt x="46663" y="0"/>
                </a:moveTo>
                <a:lnTo>
                  <a:pt x="0" y="0"/>
                </a:lnTo>
                <a:lnTo>
                  <a:pt x="66662" y="66662"/>
                </a:lnTo>
                <a:lnTo>
                  <a:pt x="66662" y="19998"/>
                </a:lnTo>
                <a:lnTo>
                  <a:pt x="65091" y="12214"/>
                </a:lnTo>
                <a:lnTo>
                  <a:pt x="60805" y="5857"/>
                </a:lnTo>
                <a:lnTo>
                  <a:pt x="54448" y="1571"/>
                </a:lnTo>
                <a:lnTo>
                  <a:pt x="46663" y="0"/>
                </a:lnTo>
                <a:close/>
              </a:path>
            </a:pathLst>
          </a:custGeom>
          <a:solidFill>
            <a:srgbClr val="00968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357162" y="2079776"/>
            <a:ext cx="66675" cy="66675"/>
          </a:xfrm>
          <a:custGeom>
            <a:avLst/>
            <a:gdLst/>
            <a:ahLst/>
            <a:cxnLst/>
            <a:rect l="l" t="t" r="r" b="b"/>
            <a:pathLst>
              <a:path w="66675" h="66675">
                <a:moveTo>
                  <a:pt x="0" y="0"/>
                </a:moveTo>
                <a:lnTo>
                  <a:pt x="0" y="46663"/>
                </a:lnTo>
                <a:lnTo>
                  <a:pt x="1571" y="54448"/>
                </a:lnTo>
                <a:lnTo>
                  <a:pt x="5857" y="60805"/>
                </a:lnTo>
                <a:lnTo>
                  <a:pt x="12214" y="65091"/>
                </a:lnTo>
                <a:lnTo>
                  <a:pt x="19998" y="66662"/>
                </a:lnTo>
                <a:lnTo>
                  <a:pt x="66662" y="66662"/>
                </a:lnTo>
                <a:lnTo>
                  <a:pt x="0" y="0"/>
                </a:lnTo>
                <a:close/>
              </a:path>
              <a:path w="66675" h="66675">
                <a:moveTo>
                  <a:pt x="46663" y="0"/>
                </a:moveTo>
                <a:lnTo>
                  <a:pt x="0" y="0"/>
                </a:lnTo>
                <a:lnTo>
                  <a:pt x="66662" y="66662"/>
                </a:lnTo>
                <a:lnTo>
                  <a:pt x="66662" y="19998"/>
                </a:lnTo>
                <a:lnTo>
                  <a:pt x="65091" y="12214"/>
                </a:lnTo>
                <a:lnTo>
                  <a:pt x="60805" y="5857"/>
                </a:lnTo>
                <a:lnTo>
                  <a:pt x="54448" y="1571"/>
                </a:lnTo>
                <a:lnTo>
                  <a:pt x="46663" y="0"/>
                </a:lnTo>
                <a:close/>
              </a:path>
            </a:pathLst>
          </a:custGeom>
          <a:solidFill>
            <a:srgbClr val="00968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3655">
              <a:lnSpc>
                <a:spcPct val="100000"/>
              </a:lnSpc>
            </a:pPr>
            <a:r>
              <a:rPr spc="-5" dirty="0"/>
              <a:t>Integration </a:t>
            </a:r>
            <a:r>
              <a:rPr dirty="0"/>
              <a:t>of data from large scale distributed</a:t>
            </a:r>
            <a:r>
              <a:rPr spc="5" dirty="0"/>
              <a:t> </a:t>
            </a:r>
            <a:r>
              <a:rPr dirty="0"/>
              <a:t>systems</a:t>
            </a:r>
            <a:r>
              <a:rPr i="0" dirty="0">
                <a:latin typeface="Arial"/>
                <a:cs typeface="Arial"/>
              </a:rPr>
              <a:t>.</a:t>
            </a:r>
          </a:p>
          <a:p>
            <a:pPr marL="33655" marR="5080">
              <a:lnSpc>
                <a:spcPct val="112900"/>
              </a:lnSpc>
              <a:spcBef>
                <a:spcPts val="300"/>
              </a:spcBef>
            </a:pPr>
            <a:r>
              <a:rPr dirty="0"/>
              <a:t>Seamless </a:t>
            </a:r>
            <a:r>
              <a:rPr spc="-5" dirty="0"/>
              <a:t>integration </a:t>
            </a:r>
            <a:r>
              <a:rPr dirty="0"/>
              <a:t>of journals </a:t>
            </a:r>
            <a:r>
              <a:rPr i="0" dirty="0">
                <a:latin typeface="Arial"/>
                <a:cs typeface="Arial"/>
              </a:rPr>
              <a:t>into scientific infrastructure:  generation, </a:t>
            </a:r>
            <a:r>
              <a:rPr i="0" spc="-5" dirty="0">
                <a:latin typeface="Arial"/>
                <a:cs typeface="Arial"/>
              </a:rPr>
              <a:t>access, </a:t>
            </a:r>
            <a:r>
              <a:rPr i="0" dirty="0">
                <a:latin typeface="Arial"/>
                <a:cs typeface="Arial"/>
              </a:rPr>
              <a:t>storing, distribution, </a:t>
            </a:r>
            <a:r>
              <a:rPr i="0" spc="-5" dirty="0">
                <a:latin typeface="Arial"/>
                <a:cs typeface="Arial"/>
              </a:rPr>
              <a:t>analysis, </a:t>
            </a:r>
            <a:r>
              <a:rPr i="0" dirty="0">
                <a:latin typeface="Arial"/>
                <a:cs typeface="Arial"/>
              </a:rPr>
              <a:t>visualization of  data from </a:t>
            </a:r>
            <a:r>
              <a:rPr i="0" spc="-5" dirty="0">
                <a:latin typeface="Arial"/>
                <a:cs typeface="Arial"/>
              </a:rPr>
              <a:t>advanced </a:t>
            </a:r>
            <a:r>
              <a:rPr i="0" dirty="0">
                <a:latin typeface="Arial"/>
                <a:cs typeface="Arial"/>
              </a:rPr>
              <a:t>information</a:t>
            </a:r>
            <a:r>
              <a:rPr i="0" spc="-40" dirty="0">
                <a:latin typeface="Arial"/>
                <a:cs typeface="Arial"/>
              </a:rPr>
              <a:t> </a:t>
            </a:r>
            <a:r>
              <a:rPr i="0" dirty="0">
                <a:latin typeface="Arial"/>
                <a:cs typeface="Arial"/>
              </a:rPr>
              <a:t>technologies.</a:t>
            </a:r>
          </a:p>
          <a:p>
            <a:pPr marL="33655">
              <a:lnSpc>
                <a:spcPct val="100000"/>
              </a:lnSpc>
              <a:spcBef>
                <a:spcPts val="450"/>
              </a:spcBef>
            </a:pPr>
            <a:r>
              <a:rPr b="1" i="0" dirty="0">
                <a:latin typeface="Arial"/>
                <a:cs typeface="Arial"/>
              </a:rPr>
              <a:t>Incentives </a:t>
            </a:r>
            <a:r>
              <a:rPr b="1" i="0" spc="-5" dirty="0">
                <a:latin typeface="Arial"/>
                <a:cs typeface="Arial"/>
              </a:rPr>
              <a:t>for </a:t>
            </a:r>
            <a:r>
              <a:rPr b="1" i="0" dirty="0">
                <a:latin typeface="Arial"/>
                <a:cs typeface="Arial"/>
              </a:rPr>
              <a:t>open</a:t>
            </a:r>
            <a:r>
              <a:rPr b="1" i="0" spc="-60" dirty="0">
                <a:latin typeface="Arial"/>
                <a:cs typeface="Arial"/>
              </a:rPr>
              <a:t> </a:t>
            </a:r>
            <a:r>
              <a:rPr b="1" i="0" dirty="0">
                <a:latin typeface="Arial"/>
                <a:cs typeface="Arial"/>
              </a:rPr>
              <a:t>data.</a:t>
            </a:r>
          </a:p>
          <a:p>
            <a:pPr marL="33655">
              <a:lnSpc>
                <a:spcPct val="100000"/>
              </a:lnSpc>
              <a:spcBef>
                <a:spcPts val="450"/>
              </a:spcBef>
            </a:pPr>
            <a:r>
              <a:rPr b="1" i="0" dirty="0">
                <a:latin typeface="Arial"/>
                <a:cs typeface="Arial"/>
              </a:rPr>
              <a:t>Division of labor between scientists</a:t>
            </a:r>
            <a:r>
              <a:rPr i="0" dirty="0">
                <a:latin typeface="Arial"/>
                <a:cs typeface="Arial"/>
              </a:rPr>
              <a:t>. Across disciplines</a:t>
            </a:r>
            <a:r>
              <a:rPr i="0" spc="-20" dirty="0">
                <a:latin typeface="Arial"/>
                <a:cs typeface="Arial"/>
              </a:rPr>
              <a:t> </a:t>
            </a:r>
            <a:r>
              <a:rPr i="0" dirty="0">
                <a:latin typeface="Arial"/>
                <a:cs typeface="Arial"/>
              </a:rPr>
              <a:t>...</a:t>
            </a:r>
          </a:p>
          <a:p>
            <a:pPr marL="33655" marR="48260">
              <a:lnSpc>
                <a:spcPct val="112900"/>
              </a:lnSpc>
              <a:spcBef>
                <a:spcPts val="300"/>
              </a:spcBef>
            </a:pPr>
            <a:r>
              <a:rPr b="1" i="0" dirty="0">
                <a:latin typeface="Arial"/>
                <a:cs typeface="Arial"/>
              </a:rPr>
              <a:t>Quality management and </a:t>
            </a:r>
            <a:r>
              <a:rPr b="1" i="0" spc="-5" dirty="0">
                <a:latin typeface="Arial"/>
                <a:cs typeface="Arial"/>
              </a:rPr>
              <a:t>evaluation </a:t>
            </a:r>
            <a:r>
              <a:rPr b="1" i="0" dirty="0">
                <a:latin typeface="Arial"/>
                <a:cs typeface="Arial"/>
              </a:rPr>
              <a:t>of results</a:t>
            </a:r>
            <a:r>
              <a:rPr i="0" dirty="0">
                <a:latin typeface="Arial"/>
                <a:cs typeface="Arial"/>
              </a:rPr>
              <a:t>. E.g. machine  learning algorithms,</a:t>
            </a:r>
            <a:r>
              <a:rPr i="0" spc="-45" dirty="0">
                <a:latin typeface="Arial"/>
                <a:cs typeface="Arial"/>
              </a:rPr>
              <a:t> </a:t>
            </a:r>
            <a:r>
              <a:rPr i="0" dirty="0">
                <a:latin typeface="Arial"/>
                <a:cs typeface="Arial"/>
              </a:rPr>
              <a:t>...</a:t>
            </a:r>
          </a:p>
        </p:txBody>
      </p:sp>
      <p:sp>
        <p:nvSpPr>
          <p:cNvPr id="9" name="object 9"/>
          <p:cNvSpPr/>
          <p:nvPr/>
        </p:nvSpPr>
        <p:spPr>
          <a:xfrm>
            <a:off x="3888003" y="143994"/>
            <a:ext cx="504002" cy="23202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4"/>
          <p:cNvSpPr txBox="1">
            <a:spLocks noGrp="1"/>
          </p:cNvSpPr>
          <p:nvPr>
            <p:ph type="dt" sz="half" idx="6"/>
          </p:nvPr>
        </p:nvSpPr>
        <p:spPr>
          <a:xfrm>
            <a:off x="111188" y="3141204"/>
            <a:ext cx="4419550" cy="15388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635"/>
              </a:lnSpc>
            </a:pPr>
            <a:r>
              <a:rPr lang="de-DE" dirty="0"/>
              <a:t>Motivation </a:t>
            </a:r>
            <a:r>
              <a:rPr lang="de-DE" dirty="0" smtClean="0"/>
              <a:t>                     </a:t>
            </a:r>
            <a:r>
              <a:rPr lang="de-DE" dirty="0" err="1" smtClean="0"/>
              <a:t>Perception</a:t>
            </a:r>
            <a:r>
              <a:rPr lang="de-DE" dirty="0" smtClean="0"/>
              <a:t> </a:t>
            </a:r>
            <a:r>
              <a:rPr lang="de-DE" dirty="0" err="1"/>
              <a:t>and</a:t>
            </a:r>
            <a:r>
              <a:rPr lang="de-DE" dirty="0"/>
              <a:t> Learning </a:t>
            </a:r>
            <a:r>
              <a:rPr lang="de-DE" dirty="0" smtClean="0"/>
              <a:t>                        Scientific </a:t>
            </a:r>
            <a:r>
              <a:rPr lang="de-DE" dirty="0"/>
              <a:t>Research </a:t>
            </a:r>
            <a:r>
              <a:rPr lang="de-DE" dirty="0" err="1" smtClean="0"/>
              <a:t>Process</a:t>
            </a:r>
            <a:r>
              <a:rPr lang="de-DE" dirty="0" smtClean="0"/>
              <a:t>                      </a:t>
            </a:r>
            <a:r>
              <a:rPr lang="de-DE" dirty="0"/>
              <a:t>The Journal </a:t>
            </a:r>
            <a:r>
              <a:rPr lang="de-DE" dirty="0" smtClean="0"/>
              <a:t>                     References </a:t>
            </a:r>
            <a:endParaRPr lang="de-DE" dirty="0"/>
          </a:p>
          <a:p>
            <a:pPr marL="12700">
              <a:lnSpc>
                <a:spcPts val="635"/>
              </a:lnSpc>
            </a:pPr>
            <a:endParaRPr spc="-5" dirty="0">
              <a:hlinkClick r:id="rId3" action="ppaction://hlinksldjump"/>
            </a:endParaRPr>
          </a:p>
        </p:txBody>
      </p:sp>
      <p:sp>
        <p:nvSpPr>
          <p:cNvPr id="14" name="object 18"/>
          <p:cNvSpPr txBox="1">
            <a:spLocks noGrp="1"/>
          </p:cNvSpPr>
          <p:nvPr>
            <p:ph type="ftr" sz="quarter" idx="5"/>
          </p:nvPr>
        </p:nvSpPr>
        <p:spPr>
          <a:xfrm>
            <a:off x="94284" y="3302592"/>
            <a:ext cx="2890520" cy="15388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635"/>
              </a:lnSpc>
            </a:pPr>
            <a:r>
              <a:rPr lang="de-DE" dirty="0"/>
              <a:t>Andreas Geyer-Schulz – Data at </a:t>
            </a:r>
            <a:r>
              <a:rPr lang="de-DE" dirty="0" err="1"/>
              <a:t>the</a:t>
            </a:r>
            <a:r>
              <a:rPr lang="de-DE" dirty="0"/>
              <a:t> Core: Archives </a:t>
            </a:r>
            <a:r>
              <a:rPr lang="de-DE" dirty="0" err="1"/>
              <a:t>of</a:t>
            </a:r>
            <a:r>
              <a:rPr lang="de-DE" dirty="0"/>
              <a:t> Data Science, Series B: (CESS 2016) </a:t>
            </a:r>
            <a:endParaRPr lang="de-DE" dirty="0"/>
          </a:p>
          <a:p>
            <a:pPr marL="12700">
              <a:lnSpc>
                <a:spcPts val="635"/>
              </a:lnSpc>
            </a:pPr>
            <a:endParaRPr dirty="0">
              <a:hlinkClick r:id="rId4" action="ppaction://hlinksldjump"/>
            </a:endParaRPr>
          </a:p>
        </p:txBody>
      </p:sp>
      <p:sp>
        <p:nvSpPr>
          <p:cNvPr id="15" name="object 6"/>
          <p:cNvSpPr txBox="1">
            <a:spLocks noGrp="1"/>
          </p:cNvSpPr>
          <p:nvPr>
            <p:ph type="sldNum" sz="quarter" idx="7"/>
          </p:nvPr>
        </p:nvSpPr>
        <p:spPr>
          <a:xfrm>
            <a:off x="3227692" y="3302592"/>
            <a:ext cx="1303046" cy="769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635"/>
              </a:lnSpc>
            </a:pPr>
            <a:r>
              <a:rPr dirty="0"/>
              <a:t>17. Oktober </a:t>
            </a:r>
            <a:r>
              <a:rPr dirty="0" smtClean="0"/>
              <a:t>2016</a:t>
            </a:r>
            <a:r>
              <a:rPr lang="de-DE" dirty="0" smtClean="0"/>
              <a:t>                            5</a:t>
            </a:r>
            <a:r>
              <a:rPr dirty="0" smtClean="0"/>
              <a:t> </a:t>
            </a:r>
            <a:r>
              <a:rPr dirty="0"/>
              <a:t>/</a:t>
            </a:r>
            <a:r>
              <a:rPr spc="-105" dirty="0"/>
              <a:t> </a:t>
            </a:r>
            <a:r>
              <a:rPr dirty="0"/>
              <a:t>18</a:t>
            </a:r>
          </a:p>
        </p:txBody>
      </p:sp>
      <p:pic>
        <p:nvPicPr>
          <p:cNvPr id="16" name="Bild 1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5250" y="109435"/>
            <a:ext cx="4419600" cy="2971800"/>
          </a:xfrm>
          <a:prstGeom prst="rect">
            <a:avLst/>
          </a:prstGeom>
        </p:spPr>
      </p:pic>
    </p:spTree>
  </p:cSld>
  <p:clrMapOvr>
    <a:masterClrMapping/>
  </p:clrMapOvr>
  <p:transition>
    <p:cut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95999" y="366712"/>
            <a:ext cx="1440021" cy="193291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1991995" y="679458"/>
            <a:ext cx="2160224" cy="1620168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203301" y="2357399"/>
            <a:ext cx="2511425" cy="15430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900" spc="5" dirty="0">
                <a:latin typeface="Arial"/>
                <a:cs typeface="Arial"/>
              </a:rPr>
              <a:t>How we </a:t>
            </a:r>
            <a:r>
              <a:rPr sz="900" dirty="0">
                <a:latin typeface="Arial"/>
                <a:cs typeface="Arial"/>
              </a:rPr>
              <a:t>perceive </a:t>
            </a:r>
            <a:r>
              <a:rPr sz="900" spc="5" dirty="0">
                <a:latin typeface="Arial"/>
                <a:cs typeface="Arial"/>
              </a:rPr>
              <a:t>the world [Reichenbach,</a:t>
            </a:r>
            <a:r>
              <a:rPr sz="900" spc="-5" dirty="0">
                <a:latin typeface="Arial"/>
                <a:cs typeface="Arial"/>
              </a:rPr>
              <a:t> </a:t>
            </a:r>
            <a:r>
              <a:rPr sz="900" spc="5" dirty="0">
                <a:latin typeface="Arial"/>
                <a:cs typeface="Arial"/>
              </a:rPr>
              <a:t>1966]</a:t>
            </a:r>
            <a:endParaRPr sz="900" dirty="0">
              <a:latin typeface="Arial"/>
              <a:cs typeface="Arial"/>
            </a:endParaRPr>
          </a:p>
        </p:txBody>
      </p:sp>
      <p:sp>
        <p:nvSpPr>
          <p:cNvPr id="8" name="object 4"/>
          <p:cNvSpPr txBox="1">
            <a:spLocks noGrp="1"/>
          </p:cNvSpPr>
          <p:nvPr>
            <p:ph type="dt" sz="half" idx="6"/>
          </p:nvPr>
        </p:nvSpPr>
        <p:spPr>
          <a:xfrm>
            <a:off x="111188" y="3141204"/>
            <a:ext cx="4419550" cy="15388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635"/>
              </a:lnSpc>
            </a:pPr>
            <a:r>
              <a:rPr lang="de-DE" dirty="0"/>
              <a:t>Motivation </a:t>
            </a:r>
            <a:r>
              <a:rPr lang="de-DE" dirty="0" smtClean="0"/>
              <a:t>                     </a:t>
            </a:r>
            <a:r>
              <a:rPr lang="de-DE" dirty="0" err="1" smtClean="0"/>
              <a:t>Perception</a:t>
            </a:r>
            <a:r>
              <a:rPr lang="de-DE" dirty="0" smtClean="0"/>
              <a:t> </a:t>
            </a:r>
            <a:r>
              <a:rPr lang="de-DE" dirty="0" err="1"/>
              <a:t>and</a:t>
            </a:r>
            <a:r>
              <a:rPr lang="de-DE" dirty="0"/>
              <a:t> Learning </a:t>
            </a:r>
            <a:r>
              <a:rPr lang="de-DE" dirty="0" smtClean="0"/>
              <a:t>                        Scientific </a:t>
            </a:r>
            <a:r>
              <a:rPr lang="de-DE" dirty="0"/>
              <a:t>Research </a:t>
            </a:r>
            <a:r>
              <a:rPr lang="de-DE" dirty="0" err="1" smtClean="0"/>
              <a:t>Process</a:t>
            </a:r>
            <a:r>
              <a:rPr lang="de-DE" dirty="0" smtClean="0"/>
              <a:t>                      </a:t>
            </a:r>
            <a:r>
              <a:rPr lang="de-DE" dirty="0"/>
              <a:t>The Journal </a:t>
            </a:r>
            <a:r>
              <a:rPr lang="de-DE" dirty="0" smtClean="0"/>
              <a:t>                     References </a:t>
            </a:r>
            <a:endParaRPr lang="de-DE" dirty="0"/>
          </a:p>
          <a:p>
            <a:pPr marL="12700">
              <a:lnSpc>
                <a:spcPts val="635"/>
              </a:lnSpc>
            </a:pPr>
            <a:endParaRPr spc="-5" dirty="0">
              <a:hlinkClick r:id="rId4" action="ppaction://hlinksldjump"/>
            </a:endParaRPr>
          </a:p>
        </p:txBody>
      </p:sp>
      <p:sp>
        <p:nvSpPr>
          <p:cNvPr id="9" name="object 18"/>
          <p:cNvSpPr txBox="1">
            <a:spLocks noGrp="1"/>
          </p:cNvSpPr>
          <p:nvPr>
            <p:ph type="ftr" sz="quarter" idx="5"/>
          </p:nvPr>
        </p:nvSpPr>
        <p:spPr>
          <a:xfrm>
            <a:off x="94284" y="3302592"/>
            <a:ext cx="2890520" cy="15388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635"/>
              </a:lnSpc>
            </a:pPr>
            <a:r>
              <a:rPr lang="de-DE" dirty="0"/>
              <a:t>Andreas Geyer-Schulz – Data at </a:t>
            </a:r>
            <a:r>
              <a:rPr lang="de-DE" dirty="0" err="1"/>
              <a:t>the</a:t>
            </a:r>
            <a:r>
              <a:rPr lang="de-DE" dirty="0"/>
              <a:t> Core: Archives </a:t>
            </a:r>
            <a:r>
              <a:rPr lang="de-DE" dirty="0" err="1"/>
              <a:t>of</a:t>
            </a:r>
            <a:r>
              <a:rPr lang="de-DE" dirty="0"/>
              <a:t> Data Science, Series B: (CESS 2016) </a:t>
            </a:r>
            <a:endParaRPr lang="de-DE" dirty="0"/>
          </a:p>
          <a:p>
            <a:pPr marL="12700">
              <a:lnSpc>
                <a:spcPts val="635"/>
              </a:lnSpc>
            </a:pPr>
            <a:endParaRPr dirty="0">
              <a:hlinkClick r:id="rId5" action="ppaction://hlinksldjump"/>
            </a:endParaRPr>
          </a:p>
        </p:txBody>
      </p:sp>
      <p:sp>
        <p:nvSpPr>
          <p:cNvPr id="10" name="object 6"/>
          <p:cNvSpPr txBox="1">
            <a:spLocks noGrp="1"/>
          </p:cNvSpPr>
          <p:nvPr>
            <p:ph type="sldNum" sz="quarter" idx="7"/>
          </p:nvPr>
        </p:nvSpPr>
        <p:spPr>
          <a:xfrm>
            <a:off x="3227692" y="3302592"/>
            <a:ext cx="1303046" cy="769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635"/>
              </a:lnSpc>
            </a:pPr>
            <a:r>
              <a:rPr dirty="0"/>
              <a:t>17. Oktober </a:t>
            </a:r>
            <a:r>
              <a:rPr dirty="0" smtClean="0"/>
              <a:t>2016</a:t>
            </a:r>
            <a:r>
              <a:rPr lang="de-DE" dirty="0" smtClean="0"/>
              <a:t>                            </a:t>
            </a:r>
            <a:r>
              <a:rPr lang="de-DE" dirty="0"/>
              <a:t>6</a:t>
            </a:r>
            <a:r>
              <a:rPr dirty="0" smtClean="0"/>
              <a:t>/</a:t>
            </a:r>
            <a:r>
              <a:rPr spc="-105" dirty="0" smtClean="0"/>
              <a:t> </a:t>
            </a:r>
            <a:r>
              <a:rPr dirty="0"/>
              <a:t>18</a:t>
            </a:r>
          </a:p>
        </p:txBody>
      </p:sp>
      <p:pic>
        <p:nvPicPr>
          <p:cNvPr id="12" name="Bild 1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4284" y="130175"/>
            <a:ext cx="4419600" cy="2959100"/>
          </a:xfrm>
          <a:prstGeom prst="rect">
            <a:avLst/>
          </a:prstGeom>
        </p:spPr>
      </p:pic>
    </p:spTree>
  </p:cSld>
  <p:clrMapOvr>
    <a:masterClrMapping/>
  </p:clrMapOvr>
  <p:transition>
    <p:cut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/>
              <a:t>The Scientific </a:t>
            </a:r>
            <a:r>
              <a:rPr spc="-10" dirty="0"/>
              <a:t>Research</a:t>
            </a:r>
            <a:r>
              <a:rPr spc="-55" dirty="0"/>
              <a:t> </a:t>
            </a:r>
            <a:r>
              <a:rPr spc="-5" dirty="0"/>
              <a:t>Process</a:t>
            </a:r>
          </a:p>
        </p:txBody>
      </p:sp>
      <p:sp>
        <p:nvSpPr>
          <p:cNvPr id="3" name="object 3"/>
          <p:cNvSpPr/>
          <p:nvPr/>
        </p:nvSpPr>
        <p:spPr>
          <a:xfrm>
            <a:off x="761136" y="1415237"/>
            <a:ext cx="3153994" cy="52566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761136" y="1415237"/>
            <a:ext cx="3154045" cy="525780"/>
          </a:xfrm>
          <a:custGeom>
            <a:avLst/>
            <a:gdLst/>
            <a:ahLst/>
            <a:cxnLst/>
            <a:rect l="l" t="t" r="r" b="b"/>
            <a:pathLst>
              <a:path w="3154045" h="525780">
                <a:moveTo>
                  <a:pt x="3066383" y="0"/>
                </a:moveTo>
                <a:lnTo>
                  <a:pt x="3100483" y="6885"/>
                </a:lnTo>
                <a:lnTo>
                  <a:pt x="3128331" y="25661"/>
                </a:lnTo>
                <a:lnTo>
                  <a:pt x="3147108" y="53509"/>
                </a:lnTo>
                <a:lnTo>
                  <a:pt x="3153994" y="87610"/>
                </a:lnTo>
                <a:lnTo>
                  <a:pt x="3153994" y="438054"/>
                </a:lnTo>
                <a:lnTo>
                  <a:pt x="3147108" y="472155"/>
                </a:lnTo>
                <a:lnTo>
                  <a:pt x="3128331" y="500004"/>
                </a:lnTo>
                <a:lnTo>
                  <a:pt x="3100483" y="518780"/>
                </a:lnTo>
                <a:lnTo>
                  <a:pt x="3066383" y="525665"/>
                </a:lnTo>
                <a:lnTo>
                  <a:pt x="87610" y="525665"/>
                </a:lnTo>
                <a:lnTo>
                  <a:pt x="53509" y="518780"/>
                </a:lnTo>
                <a:lnTo>
                  <a:pt x="25661" y="500004"/>
                </a:lnTo>
                <a:lnTo>
                  <a:pt x="6885" y="472155"/>
                </a:lnTo>
                <a:lnTo>
                  <a:pt x="0" y="438054"/>
                </a:lnTo>
                <a:lnTo>
                  <a:pt x="0" y="87610"/>
                </a:lnTo>
                <a:lnTo>
                  <a:pt x="6885" y="53509"/>
                </a:lnTo>
                <a:lnTo>
                  <a:pt x="25661" y="25661"/>
                </a:lnTo>
                <a:lnTo>
                  <a:pt x="53509" y="6885"/>
                </a:lnTo>
                <a:lnTo>
                  <a:pt x="87610" y="0"/>
                </a:lnTo>
                <a:lnTo>
                  <a:pt x="3066383" y="0"/>
                </a:lnTo>
                <a:close/>
              </a:path>
            </a:pathLst>
          </a:custGeom>
          <a:ln w="16427">
            <a:solidFill>
              <a:srgbClr val="00FF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761136" y="714347"/>
            <a:ext cx="3153994" cy="525665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761136" y="714347"/>
            <a:ext cx="3154045" cy="525780"/>
          </a:xfrm>
          <a:custGeom>
            <a:avLst/>
            <a:gdLst/>
            <a:ahLst/>
            <a:cxnLst/>
            <a:rect l="l" t="t" r="r" b="b"/>
            <a:pathLst>
              <a:path w="3154045" h="525780">
                <a:moveTo>
                  <a:pt x="3066383" y="0"/>
                </a:moveTo>
                <a:lnTo>
                  <a:pt x="3100483" y="6885"/>
                </a:lnTo>
                <a:lnTo>
                  <a:pt x="3128331" y="25662"/>
                </a:lnTo>
                <a:lnTo>
                  <a:pt x="3147108" y="53511"/>
                </a:lnTo>
                <a:lnTo>
                  <a:pt x="3153994" y="87610"/>
                </a:lnTo>
                <a:lnTo>
                  <a:pt x="3153994" y="438054"/>
                </a:lnTo>
                <a:lnTo>
                  <a:pt x="3147108" y="472154"/>
                </a:lnTo>
                <a:lnTo>
                  <a:pt x="3128331" y="500002"/>
                </a:lnTo>
                <a:lnTo>
                  <a:pt x="3100483" y="518780"/>
                </a:lnTo>
                <a:lnTo>
                  <a:pt x="3066383" y="525665"/>
                </a:lnTo>
                <a:lnTo>
                  <a:pt x="87610" y="525665"/>
                </a:lnTo>
                <a:lnTo>
                  <a:pt x="53509" y="518780"/>
                </a:lnTo>
                <a:lnTo>
                  <a:pt x="25661" y="500002"/>
                </a:lnTo>
                <a:lnTo>
                  <a:pt x="6885" y="472154"/>
                </a:lnTo>
                <a:lnTo>
                  <a:pt x="0" y="438054"/>
                </a:lnTo>
                <a:lnTo>
                  <a:pt x="0" y="87610"/>
                </a:lnTo>
                <a:lnTo>
                  <a:pt x="6885" y="53511"/>
                </a:lnTo>
                <a:lnTo>
                  <a:pt x="25661" y="25662"/>
                </a:lnTo>
                <a:lnTo>
                  <a:pt x="53509" y="6885"/>
                </a:lnTo>
                <a:lnTo>
                  <a:pt x="87610" y="0"/>
                </a:lnTo>
                <a:lnTo>
                  <a:pt x="3066383" y="0"/>
                </a:lnTo>
                <a:close/>
              </a:path>
            </a:pathLst>
          </a:custGeom>
          <a:ln w="16427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848747" y="539125"/>
            <a:ext cx="876300" cy="1752600"/>
          </a:xfrm>
          <a:custGeom>
            <a:avLst/>
            <a:gdLst/>
            <a:ahLst/>
            <a:cxnLst/>
            <a:rect l="l" t="t" r="r" b="b"/>
            <a:pathLst>
              <a:path w="876300" h="1752600">
                <a:moveTo>
                  <a:pt x="788498" y="0"/>
                </a:moveTo>
                <a:lnTo>
                  <a:pt x="822598" y="6885"/>
                </a:lnTo>
                <a:lnTo>
                  <a:pt x="850446" y="25662"/>
                </a:lnTo>
                <a:lnTo>
                  <a:pt x="869223" y="53511"/>
                </a:lnTo>
                <a:lnTo>
                  <a:pt x="876109" y="87610"/>
                </a:lnTo>
                <a:lnTo>
                  <a:pt x="876109" y="1664610"/>
                </a:lnTo>
                <a:lnTo>
                  <a:pt x="869223" y="1698710"/>
                </a:lnTo>
                <a:lnTo>
                  <a:pt x="850446" y="1726559"/>
                </a:lnTo>
                <a:lnTo>
                  <a:pt x="822598" y="1745335"/>
                </a:lnTo>
                <a:lnTo>
                  <a:pt x="788498" y="1752220"/>
                </a:lnTo>
                <a:lnTo>
                  <a:pt x="87610" y="1752220"/>
                </a:lnTo>
                <a:lnTo>
                  <a:pt x="53509" y="1745335"/>
                </a:lnTo>
                <a:lnTo>
                  <a:pt x="25661" y="1726559"/>
                </a:lnTo>
                <a:lnTo>
                  <a:pt x="6885" y="1698710"/>
                </a:lnTo>
                <a:lnTo>
                  <a:pt x="0" y="1664610"/>
                </a:lnTo>
                <a:lnTo>
                  <a:pt x="0" y="87610"/>
                </a:lnTo>
                <a:lnTo>
                  <a:pt x="6885" y="53511"/>
                </a:lnTo>
                <a:lnTo>
                  <a:pt x="25661" y="25662"/>
                </a:lnTo>
                <a:lnTo>
                  <a:pt x="53509" y="6885"/>
                </a:lnTo>
                <a:lnTo>
                  <a:pt x="87610" y="0"/>
                </a:lnTo>
                <a:lnTo>
                  <a:pt x="788498" y="0"/>
                </a:lnTo>
                <a:close/>
              </a:path>
            </a:pathLst>
          </a:custGeom>
          <a:ln w="27378">
            <a:solidFill>
              <a:srgbClr val="00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936358" y="1152402"/>
            <a:ext cx="701040" cy="350520"/>
          </a:xfrm>
          <a:custGeom>
            <a:avLst/>
            <a:gdLst/>
            <a:ahLst/>
            <a:cxnLst/>
            <a:rect l="l" t="t" r="r" b="b"/>
            <a:pathLst>
              <a:path w="701039" h="350519">
                <a:moveTo>
                  <a:pt x="613276" y="0"/>
                </a:moveTo>
                <a:lnTo>
                  <a:pt x="647376" y="6885"/>
                </a:lnTo>
                <a:lnTo>
                  <a:pt x="675224" y="25662"/>
                </a:lnTo>
                <a:lnTo>
                  <a:pt x="694001" y="53511"/>
                </a:lnTo>
                <a:lnTo>
                  <a:pt x="700887" y="87610"/>
                </a:lnTo>
                <a:lnTo>
                  <a:pt x="700887" y="262834"/>
                </a:lnTo>
                <a:lnTo>
                  <a:pt x="694001" y="296935"/>
                </a:lnTo>
                <a:lnTo>
                  <a:pt x="675224" y="324784"/>
                </a:lnTo>
                <a:lnTo>
                  <a:pt x="647376" y="343560"/>
                </a:lnTo>
                <a:lnTo>
                  <a:pt x="613276" y="350445"/>
                </a:lnTo>
                <a:lnTo>
                  <a:pt x="87610" y="350445"/>
                </a:lnTo>
                <a:lnTo>
                  <a:pt x="53509" y="343560"/>
                </a:lnTo>
                <a:lnTo>
                  <a:pt x="25661" y="324784"/>
                </a:lnTo>
                <a:lnTo>
                  <a:pt x="6885" y="296935"/>
                </a:lnTo>
                <a:lnTo>
                  <a:pt x="0" y="262834"/>
                </a:lnTo>
                <a:lnTo>
                  <a:pt x="0" y="87610"/>
                </a:lnTo>
                <a:lnTo>
                  <a:pt x="6885" y="53511"/>
                </a:lnTo>
                <a:lnTo>
                  <a:pt x="25661" y="25662"/>
                </a:lnTo>
                <a:lnTo>
                  <a:pt x="53509" y="6885"/>
                </a:lnTo>
                <a:lnTo>
                  <a:pt x="87610" y="0"/>
                </a:lnTo>
                <a:lnTo>
                  <a:pt x="613276" y="0"/>
                </a:lnTo>
                <a:close/>
              </a:path>
            </a:pathLst>
          </a:custGeom>
          <a:ln w="54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3039021" y="1152402"/>
            <a:ext cx="701040" cy="350520"/>
          </a:xfrm>
          <a:custGeom>
            <a:avLst/>
            <a:gdLst/>
            <a:ahLst/>
            <a:cxnLst/>
            <a:rect l="l" t="t" r="r" b="b"/>
            <a:pathLst>
              <a:path w="701039" h="350519">
                <a:moveTo>
                  <a:pt x="613276" y="0"/>
                </a:moveTo>
                <a:lnTo>
                  <a:pt x="647376" y="6885"/>
                </a:lnTo>
                <a:lnTo>
                  <a:pt x="675224" y="25662"/>
                </a:lnTo>
                <a:lnTo>
                  <a:pt x="694001" y="53511"/>
                </a:lnTo>
                <a:lnTo>
                  <a:pt x="700887" y="87610"/>
                </a:lnTo>
                <a:lnTo>
                  <a:pt x="700887" y="262834"/>
                </a:lnTo>
                <a:lnTo>
                  <a:pt x="694001" y="296935"/>
                </a:lnTo>
                <a:lnTo>
                  <a:pt x="675224" y="324784"/>
                </a:lnTo>
                <a:lnTo>
                  <a:pt x="647376" y="343560"/>
                </a:lnTo>
                <a:lnTo>
                  <a:pt x="613276" y="350445"/>
                </a:lnTo>
                <a:lnTo>
                  <a:pt x="87610" y="350445"/>
                </a:lnTo>
                <a:lnTo>
                  <a:pt x="53511" y="343560"/>
                </a:lnTo>
                <a:lnTo>
                  <a:pt x="25662" y="324784"/>
                </a:lnTo>
                <a:lnTo>
                  <a:pt x="6885" y="296935"/>
                </a:lnTo>
                <a:lnTo>
                  <a:pt x="0" y="262834"/>
                </a:lnTo>
                <a:lnTo>
                  <a:pt x="0" y="87610"/>
                </a:lnTo>
                <a:lnTo>
                  <a:pt x="6885" y="53511"/>
                </a:lnTo>
                <a:lnTo>
                  <a:pt x="25662" y="25662"/>
                </a:lnTo>
                <a:lnTo>
                  <a:pt x="53511" y="6885"/>
                </a:lnTo>
                <a:lnTo>
                  <a:pt x="87610" y="0"/>
                </a:lnTo>
                <a:lnTo>
                  <a:pt x="613276" y="0"/>
                </a:lnTo>
                <a:close/>
              </a:path>
            </a:pathLst>
          </a:custGeom>
          <a:ln w="54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1987689" y="1152404"/>
            <a:ext cx="701040" cy="350520"/>
          </a:xfrm>
          <a:custGeom>
            <a:avLst/>
            <a:gdLst/>
            <a:ahLst/>
            <a:cxnLst/>
            <a:rect l="l" t="t" r="r" b="b"/>
            <a:pathLst>
              <a:path w="701039" h="350519">
                <a:moveTo>
                  <a:pt x="0" y="350443"/>
                </a:moveTo>
                <a:lnTo>
                  <a:pt x="700887" y="350443"/>
                </a:lnTo>
                <a:lnTo>
                  <a:pt x="700887" y="0"/>
                </a:lnTo>
                <a:lnTo>
                  <a:pt x="0" y="0"/>
                </a:lnTo>
                <a:lnTo>
                  <a:pt x="0" y="350443"/>
                </a:lnTo>
                <a:close/>
              </a:path>
            </a:pathLst>
          </a:custGeom>
          <a:ln w="10951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 txBox="1"/>
          <p:nvPr/>
        </p:nvSpPr>
        <p:spPr>
          <a:xfrm>
            <a:off x="2128269" y="1270705"/>
            <a:ext cx="420370" cy="13081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750" b="1" spc="10" dirty="0">
                <a:latin typeface="Arial"/>
                <a:cs typeface="Arial"/>
              </a:rPr>
              <a:t>Data</a:t>
            </a:r>
            <a:r>
              <a:rPr sz="750" b="1" spc="-70" dirty="0">
                <a:latin typeface="Arial"/>
                <a:cs typeface="Arial"/>
              </a:rPr>
              <a:t> </a:t>
            </a:r>
            <a:r>
              <a:rPr sz="750" b="1" spc="10" dirty="0">
                <a:latin typeface="Arial"/>
                <a:cs typeface="Arial"/>
              </a:rPr>
              <a:t>Set</a:t>
            </a:r>
            <a:endParaRPr sz="750"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956444" y="1571161"/>
            <a:ext cx="661035" cy="26860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38430" marR="5080" indent="-126364">
              <a:lnSpc>
                <a:spcPct val="110200"/>
              </a:lnSpc>
            </a:pPr>
            <a:r>
              <a:rPr sz="750" b="1" spc="10" dirty="0">
                <a:latin typeface="Arial"/>
                <a:cs typeface="Arial"/>
              </a:rPr>
              <a:t>Measurement  Process</a:t>
            </a:r>
            <a:endParaRPr sz="750"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1019426" y="870273"/>
            <a:ext cx="535305" cy="26860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75565" marR="5080" indent="-63500">
              <a:lnSpc>
                <a:spcPct val="110200"/>
              </a:lnSpc>
            </a:pPr>
            <a:r>
              <a:rPr sz="750" b="1" spc="10" dirty="0">
                <a:latin typeface="Arial"/>
                <a:cs typeface="Arial"/>
              </a:rPr>
              <a:t>Perception  Process</a:t>
            </a:r>
            <a:endParaRPr sz="750">
              <a:latin typeface="Arial"/>
              <a:cs typeface="Arial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3168657" y="870273"/>
            <a:ext cx="441959" cy="26860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8575" marR="5080" indent="-16510">
              <a:lnSpc>
                <a:spcPct val="110200"/>
              </a:lnSpc>
            </a:pPr>
            <a:r>
              <a:rPr sz="750" b="1" spc="10" dirty="0">
                <a:latin typeface="Arial"/>
                <a:cs typeface="Arial"/>
              </a:rPr>
              <a:t>Learning  Process</a:t>
            </a:r>
            <a:endParaRPr sz="750">
              <a:latin typeface="Arial"/>
              <a:cs typeface="Arial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3053592" y="1571161"/>
            <a:ext cx="671830" cy="26860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43510" marR="5080" indent="-131445">
              <a:lnSpc>
                <a:spcPct val="110200"/>
              </a:lnSpc>
            </a:pPr>
            <a:r>
              <a:rPr sz="750" b="1" spc="10" dirty="0">
                <a:latin typeface="Arial"/>
                <a:cs typeface="Arial"/>
              </a:rPr>
              <a:t>Data</a:t>
            </a:r>
            <a:r>
              <a:rPr sz="750" b="1" spc="-50" dirty="0">
                <a:latin typeface="Arial"/>
                <a:cs typeface="Arial"/>
              </a:rPr>
              <a:t> </a:t>
            </a:r>
            <a:r>
              <a:rPr sz="750" b="1" spc="10" dirty="0">
                <a:latin typeface="Arial"/>
                <a:cs typeface="Arial"/>
              </a:rPr>
              <a:t>Analysis  Process</a:t>
            </a:r>
            <a:endParaRPr sz="750">
              <a:latin typeface="Arial"/>
              <a:cs typeface="Arial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222770" y="1270705"/>
            <a:ext cx="304800" cy="13081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750" b="1" spc="10" dirty="0">
                <a:solidFill>
                  <a:srgbClr val="2E4F4F"/>
                </a:solidFill>
                <a:latin typeface="Arial"/>
                <a:cs typeface="Arial"/>
              </a:rPr>
              <a:t>World</a:t>
            </a:r>
            <a:endParaRPr sz="750">
              <a:latin typeface="Arial"/>
              <a:cs typeface="Arial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4077652" y="1270705"/>
            <a:ext cx="304800" cy="13081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750" b="1" spc="10" dirty="0">
                <a:solidFill>
                  <a:srgbClr val="2E4F4F"/>
                </a:solidFill>
                <a:latin typeface="Arial"/>
                <a:cs typeface="Arial"/>
              </a:rPr>
              <a:t>World</a:t>
            </a:r>
            <a:endParaRPr sz="750">
              <a:latin typeface="Arial"/>
              <a:cs typeface="Arial"/>
            </a:endParaRPr>
          </a:p>
        </p:txBody>
      </p:sp>
      <p:sp>
        <p:nvSpPr>
          <p:cNvPr id="18" name="object 18"/>
          <p:cNvSpPr/>
          <p:nvPr/>
        </p:nvSpPr>
        <p:spPr>
          <a:xfrm>
            <a:off x="585914" y="1327624"/>
            <a:ext cx="285115" cy="0"/>
          </a:xfrm>
          <a:custGeom>
            <a:avLst/>
            <a:gdLst/>
            <a:ahLst/>
            <a:cxnLst/>
            <a:rect l="l" t="t" r="r" b="b"/>
            <a:pathLst>
              <a:path w="285115">
                <a:moveTo>
                  <a:pt x="0" y="0"/>
                </a:moveTo>
                <a:lnTo>
                  <a:pt x="284735" y="0"/>
                </a:lnTo>
              </a:path>
            </a:pathLst>
          </a:custGeom>
          <a:ln w="16427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870650" y="1300250"/>
            <a:ext cx="66040" cy="55244"/>
          </a:xfrm>
          <a:custGeom>
            <a:avLst/>
            <a:gdLst/>
            <a:ahLst/>
            <a:cxnLst/>
            <a:rect l="l" t="t" r="r" b="b"/>
            <a:pathLst>
              <a:path w="66040" h="55244">
                <a:moveTo>
                  <a:pt x="0" y="0"/>
                </a:moveTo>
                <a:lnTo>
                  <a:pt x="0" y="54753"/>
                </a:lnTo>
                <a:lnTo>
                  <a:pt x="65708" y="27373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870650" y="1300250"/>
            <a:ext cx="66040" cy="55244"/>
          </a:xfrm>
          <a:custGeom>
            <a:avLst/>
            <a:gdLst/>
            <a:ahLst/>
            <a:cxnLst/>
            <a:rect l="l" t="t" r="r" b="b"/>
            <a:pathLst>
              <a:path w="66040" h="55244">
                <a:moveTo>
                  <a:pt x="0" y="0"/>
                </a:moveTo>
                <a:lnTo>
                  <a:pt x="0" y="54753"/>
                </a:lnTo>
                <a:lnTo>
                  <a:pt x="65708" y="27373"/>
                </a:lnTo>
                <a:lnTo>
                  <a:pt x="0" y="0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1637245" y="1327624"/>
            <a:ext cx="285115" cy="0"/>
          </a:xfrm>
          <a:custGeom>
            <a:avLst/>
            <a:gdLst/>
            <a:ahLst/>
            <a:cxnLst/>
            <a:rect l="l" t="t" r="r" b="b"/>
            <a:pathLst>
              <a:path w="285114">
                <a:moveTo>
                  <a:pt x="0" y="0"/>
                </a:moveTo>
                <a:lnTo>
                  <a:pt x="284735" y="0"/>
                </a:lnTo>
              </a:path>
            </a:pathLst>
          </a:custGeom>
          <a:ln w="16427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1921981" y="1300250"/>
            <a:ext cx="66040" cy="55244"/>
          </a:xfrm>
          <a:custGeom>
            <a:avLst/>
            <a:gdLst/>
            <a:ahLst/>
            <a:cxnLst/>
            <a:rect l="l" t="t" r="r" b="b"/>
            <a:pathLst>
              <a:path w="66039" h="55244">
                <a:moveTo>
                  <a:pt x="0" y="0"/>
                </a:moveTo>
                <a:lnTo>
                  <a:pt x="0" y="54753"/>
                </a:lnTo>
                <a:lnTo>
                  <a:pt x="65708" y="27373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1921981" y="1300250"/>
            <a:ext cx="66040" cy="55244"/>
          </a:xfrm>
          <a:custGeom>
            <a:avLst/>
            <a:gdLst/>
            <a:ahLst/>
            <a:cxnLst/>
            <a:rect l="l" t="t" r="r" b="b"/>
            <a:pathLst>
              <a:path w="66039" h="55244">
                <a:moveTo>
                  <a:pt x="0" y="0"/>
                </a:moveTo>
                <a:lnTo>
                  <a:pt x="0" y="54753"/>
                </a:lnTo>
                <a:lnTo>
                  <a:pt x="65708" y="27373"/>
                </a:lnTo>
                <a:lnTo>
                  <a:pt x="0" y="0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2688577" y="1327624"/>
            <a:ext cx="285115" cy="0"/>
          </a:xfrm>
          <a:custGeom>
            <a:avLst/>
            <a:gdLst/>
            <a:ahLst/>
            <a:cxnLst/>
            <a:rect l="l" t="t" r="r" b="b"/>
            <a:pathLst>
              <a:path w="285114">
                <a:moveTo>
                  <a:pt x="0" y="0"/>
                </a:moveTo>
                <a:lnTo>
                  <a:pt x="284735" y="0"/>
                </a:lnTo>
              </a:path>
            </a:pathLst>
          </a:custGeom>
          <a:ln w="16427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2973312" y="1300250"/>
            <a:ext cx="66040" cy="55244"/>
          </a:xfrm>
          <a:custGeom>
            <a:avLst/>
            <a:gdLst/>
            <a:ahLst/>
            <a:cxnLst/>
            <a:rect l="l" t="t" r="r" b="b"/>
            <a:pathLst>
              <a:path w="66039" h="55244">
                <a:moveTo>
                  <a:pt x="0" y="0"/>
                </a:moveTo>
                <a:lnTo>
                  <a:pt x="0" y="54753"/>
                </a:lnTo>
                <a:lnTo>
                  <a:pt x="65708" y="27373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2973312" y="1300250"/>
            <a:ext cx="66040" cy="55244"/>
          </a:xfrm>
          <a:custGeom>
            <a:avLst/>
            <a:gdLst/>
            <a:ahLst/>
            <a:cxnLst/>
            <a:rect l="l" t="t" r="r" b="b"/>
            <a:pathLst>
              <a:path w="66039" h="55244">
                <a:moveTo>
                  <a:pt x="0" y="0"/>
                </a:moveTo>
                <a:lnTo>
                  <a:pt x="0" y="54753"/>
                </a:lnTo>
                <a:lnTo>
                  <a:pt x="65708" y="27373"/>
                </a:lnTo>
                <a:lnTo>
                  <a:pt x="0" y="0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3739908" y="1327624"/>
            <a:ext cx="285115" cy="0"/>
          </a:xfrm>
          <a:custGeom>
            <a:avLst/>
            <a:gdLst/>
            <a:ahLst/>
            <a:cxnLst/>
            <a:rect l="l" t="t" r="r" b="b"/>
            <a:pathLst>
              <a:path w="285114">
                <a:moveTo>
                  <a:pt x="0" y="0"/>
                </a:moveTo>
                <a:lnTo>
                  <a:pt x="284735" y="0"/>
                </a:lnTo>
              </a:path>
            </a:pathLst>
          </a:custGeom>
          <a:ln w="16427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4024644" y="1300250"/>
            <a:ext cx="66040" cy="55244"/>
          </a:xfrm>
          <a:custGeom>
            <a:avLst/>
            <a:gdLst/>
            <a:ahLst/>
            <a:cxnLst/>
            <a:rect l="l" t="t" r="r" b="b"/>
            <a:pathLst>
              <a:path w="66039" h="55244">
                <a:moveTo>
                  <a:pt x="0" y="0"/>
                </a:moveTo>
                <a:lnTo>
                  <a:pt x="0" y="54753"/>
                </a:lnTo>
                <a:lnTo>
                  <a:pt x="65708" y="27373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4024644" y="1300250"/>
            <a:ext cx="66040" cy="55244"/>
          </a:xfrm>
          <a:custGeom>
            <a:avLst/>
            <a:gdLst/>
            <a:ahLst/>
            <a:cxnLst/>
            <a:rect l="l" t="t" r="r" b="b"/>
            <a:pathLst>
              <a:path w="66039" h="55244">
                <a:moveTo>
                  <a:pt x="0" y="0"/>
                </a:moveTo>
                <a:lnTo>
                  <a:pt x="0" y="54753"/>
                </a:lnTo>
                <a:lnTo>
                  <a:pt x="65708" y="27373"/>
                </a:lnTo>
                <a:lnTo>
                  <a:pt x="0" y="0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30"/>
          <p:cNvSpPr/>
          <p:nvPr/>
        </p:nvSpPr>
        <p:spPr>
          <a:xfrm>
            <a:off x="1943884" y="785531"/>
            <a:ext cx="788498" cy="257357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31"/>
          <p:cNvSpPr txBox="1"/>
          <p:nvPr/>
        </p:nvSpPr>
        <p:spPr>
          <a:xfrm>
            <a:off x="1936616" y="782660"/>
            <a:ext cx="803275" cy="26860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09550" marR="5080" indent="-197485">
              <a:lnSpc>
                <a:spcPct val="110200"/>
              </a:lnSpc>
            </a:pPr>
            <a:r>
              <a:rPr sz="750" b="1" spc="15" dirty="0">
                <a:solidFill>
                  <a:srgbClr val="FF0000"/>
                </a:solidFill>
                <a:latin typeface="Arial"/>
                <a:cs typeface="Arial"/>
              </a:rPr>
              <a:t>Human</a:t>
            </a:r>
            <a:r>
              <a:rPr sz="750" b="1" spc="-50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750" b="1" spc="10" dirty="0">
                <a:solidFill>
                  <a:srgbClr val="FF0000"/>
                </a:solidFill>
                <a:latin typeface="Arial"/>
                <a:cs typeface="Arial"/>
              </a:rPr>
              <a:t>Learning  Process</a:t>
            </a:r>
            <a:endParaRPr sz="750" dirty="0">
              <a:latin typeface="Arial"/>
              <a:cs typeface="Arial"/>
            </a:endParaRPr>
          </a:p>
        </p:txBody>
      </p:sp>
      <p:sp>
        <p:nvSpPr>
          <p:cNvPr id="32" name="object 32"/>
          <p:cNvSpPr/>
          <p:nvPr/>
        </p:nvSpPr>
        <p:spPr>
          <a:xfrm>
            <a:off x="1867224" y="1574032"/>
            <a:ext cx="936342" cy="257357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33"/>
          <p:cNvSpPr txBox="1"/>
          <p:nvPr/>
        </p:nvSpPr>
        <p:spPr>
          <a:xfrm>
            <a:off x="1870781" y="1571161"/>
            <a:ext cx="935355" cy="26860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75590" marR="5080" indent="-263525">
              <a:lnSpc>
                <a:spcPct val="110200"/>
              </a:lnSpc>
            </a:pPr>
            <a:r>
              <a:rPr sz="750" b="1" spc="10" dirty="0">
                <a:solidFill>
                  <a:srgbClr val="00FF00"/>
                </a:solidFill>
                <a:latin typeface="Arial"/>
                <a:cs typeface="Arial"/>
              </a:rPr>
              <a:t>Scientific</a:t>
            </a:r>
            <a:r>
              <a:rPr sz="750" b="1" spc="-40" dirty="0">
                <a:solidFill>
                  <a:srgbClr val="00FF00"/>
                </a:solidFill>
                <a:latin typeface="Arial"/>
                <a:cs typeface="Arial"/>
              </a:rPr>
              <a:t> </a:t>
            </a:r>
            <a:r>
              <a:rPr sz="750" b="1" spc="10" dirty="0">
                <a:solidFill>
                  <a:srgbClr val="00FF00"/>
                </a:solidFill>
                <a:latin typeface="Arial"/>
                <a:cs typeface="Arial"/>
              </a:rPr>
              <a:t>Research  Process</a:t>
            </a:r>
            <a:endParaRPr sz="750">
              <a:latin typeface="Arial"/>
              <a:cs typeface="Arial"/>
            </a:endParaRPr>
          </a:p>
        </p:txBody>
      </p:sp>
      <p:sp>
        <p:nvSpPr>
          <p:cNvPr id="34" name="object 34"/>
          <p:cNvSpPr/>
          <p:nvPr/>
        </p:nvSpPr>
        <p:spPr>
          <a:xfrm>
            <a:off x="2951410" y="539125"/>
            <a:ext cx="876300" cy="1752600"/>
          </a:xfrm>
          <a:custGeom>
            <a:avLst/>
            <a:gdLst/>
            <a:ahLst/>
            <a:cxnLst/>
            <a:rect l="l" t="t" r="r" b="b"/>
            <a:pathLst>
              <a:path w="876300" h="1752600">
                <a:moveTo>
                  <a:pt x="788498" y="0"/>
                </a:moveTo>
                <a:lnTo>
                  <a:pt x="822598" y="6885"/>
                </a:lnTo>
                <a:lnTo>
                  <a:pt x="850446" y="25662"/>
                </a:lnTo>
                <a:lnTo>
                  <a:pt x="869223" y="53511"/>
                </a:lnTo>
                <a:lnTo>
                  <a:pt x="876109" y="87610"/>
                </a:lnTo>
                <a:lnTo>
                  <a:pt x="876109" y="1664610"/>
                </a:lnTo>
                <a:lnTo>
                  <a:pt x="869223" y="1698710"/>
                </a:lnTo>
                <a:lnTo>
                  <a:pt x="850446" y="1726559"/>
                </a:lnTo>
                <a:lnTo>
                  <a:pt x="822598" y="1745335"/>
                </a:lnTo>
                <a:lnTo>
                  <a:pt x="788498" y="1752220"/>
                </a:lnTo>
                <a:lnTo>
                  <a:pt x="87610" y="1752220"/>
                </a:lnTo>
                <a:lnTo>
                  <a:pt x="53511" y="1745335"/>
                </a:lnTo>
                <a:lnTo>
                  <a:pt x="25662" y="1726559"/>
                </a:lnTo>
                <a:lnTo>
                  <a:pt x="6885" y="1698710"/>
                </a:lnTo>
                <a:lnTo>
                  <a:pt x="0" y="1664610"/>
                </a:lnTo>
                <a:lnTo>
                  <a:pt x="0" y="87610"/>
                </a:lnTo>
                <a:lnTo>
                  <a:pt x="6885" y="53511"/>
                </a:lnTo>
                <a:lnTo>
                  <a:pt x="25662" y="25662"/>
                </a:lnTo>
                <a:lnTo>
                  <a:pt x="53511" y="6885"/>
                </a:lnTo>
                <a:lnTo>
                  <a:pt x="87610" y="0"/>
                </a:lnTo>
                <a:lnTo>
                  <a:pt x="788498" y="0"/>
                </a:lnTo>
                <a:close/>
              </a:path>
            </a:pathLst>
          </a:custGeom>
          <a:ln w="27378">
            <a:solidFill>
              <a:srgbClr val="FF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" name="object 35"/>
          <p:cNvSpPr/>
          <p:nvPr/>
        </p:nvSpPr>
        <p:spPr>
          <a:xfrm>
            <a:off x="3888003" y="143994"/>
            <a:ext cx="504002" cy="232029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" name="object 4"/>
          <p:cNvSpPr txBox="1">
            <a:spLocks noGrp="1"/>
          </p:cNvSpPr>
          <p:nvPr>
            <p:ph type="dt" sz="half" idx="6"/>
          </p:nvPr>
        </p:nvSpPr>
        <p:spPr>
          <a:xfrm>
            <a:off x="111188" y="3141204"/>
            <a:ext cx="4419550" cy="15388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635"/>
              </a:lnSpc>
            </a:pPr>
            <a:r>
              <a:rPr lang="de-DE" dirty="0"/>
              <a:t>Motivation </a:t>
            </a:r>
            <a:r>
              <a:rPr lang="de-DE" dirty="0" smtClean="0"/>
              <a:t>                     </a:t>
            </a:r>
            <a:r>
              <a:rPr lang="de-DE" dirty="0" err="1" smtClean="0"/>
              <a:t>Perception</a:t>
            </a:r>
            <a:r>
              <a:rPr lang="de-DE" dirty="0" smtClean="0"/>
              <a:t> </a:t>
            </a:r>
            <a:r>
              <a:rPr lang="de-DE" dirty="0" err="1"/>
              <a:t>and</a:t>
            </a:r>
            <a:r>
              <a:rPr lang="de-DE" dirty="0"/>
              <a:t> Learning </a:t>
            </a:r>
            <a:r>
              <a:rPr lang="de-DE" dirty="0" smtClean="0"/>
              <a:t>                        Scientific </a:t>
            </a:r>
            <a:r>
              <a:rPr lang="de-DE" dirty="0"/>
              <a:t>Research </a:t>
            </a:r>
            <a:r>
              <a:rPr lang="de-DE" dirty="0" err="1" smtClean="0"/>
              <a:t>Process</a:t>
            </a:r>
            <a:r>
              <a:rPr lang="de-DE" dirty="0" smtClean="0"/>
              <a:t>                      </a:t>
            </a:r>
            <a:r>
              <a:rPr lang="de-DE" dirty="0"/>
              <a:t>The Journal </a:t>
            </a:r>
            <a:r>
              <a:rPr lang="de-DE" dirty="0" smtClean="0"/>
              <a:t>                     References </a:t>
            </a:r>
            <a:endParaRPr lang="de-DE" dirty="0"/>
          </a:p>
          <a:p>
            <a:pPr marL="12700">
              <a:lnSpc>
                <a:spcPts val="635"/>
              </a:lnSpc>
            </a:pPr>
            <a:endParaRPr spc="-5" dirty="0">
              <a:hlinkClick r:id="rId7" action="ppaction://hlinksldjump"/>
            </a:endParaRPr>
          </a:p>
        </p:txBody>
      </p:sp>
      <p:sp>
        <p:nvSpPr>
          <p:cNvPr id="40" name="object 18"/>
          <p:cNvSpPr txBox="1">
            <a:spLocks noGrp="1"/>
          </p:cNvSpPr>
          <p:nvPr>
            <p:ph type="ftr" sz="quarter" idx="5"/>
          </p:nvPr>
        </p:nvSpPr>
        <p:spPr>
          <a:xfrm>
            <a:off x="94284" y="3302592"/>
            <a:ext cx="2890520" cy="15388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635"/>
              </a:lnSpc>
            </a:pPr>
            <a:r>
              <a:rPr lang="de-DE" dirty="0"/>
              <a:t>Andreas Geyer-Schulz – Data at </a:t>
            </a:r>
            <a:r>
              <a:rPr lang="de-DE" dirty="0" err="1"/>
              <a:t>the</a:t>
            </a:r>
            <a:r>
              <a:rPr lang="de-DE" dirty="0"/>
              <a:t> Core: Archives </a:t>
            </a:r>
            <a:r>
              <a:rPr lang="de-DE" dirty="0" err="1"/>
              <a:t>of</a:t>
            </a:r>
            <a:r>
              <a:rPr lang="de-DE" dirty="0"/>
              <a:t> Data Science, Series B: (CESS 2016) </a:t>
            </a:r>
            <a:endParaRPr lang="de-DE" dirty="0"/>
          </a:p>
          <a:p>
            <a:pPr marL="12700">
              <a:lnSpc>
                <a:spcPts val="635"/>
              </a:lnSpc>
            </a:pPr>
            <a:endParaRPr dirty="0">
              <a:hlinkClick r:id="rId8" action="ppaction://hlinksldjump"/>
            </a:endParaRPr>
          </a:p>
        </p:txBody>
      </p:sp>
      <p:sp>
        <p:nvSpPr>
          <p:cNvPr id="41" name="object 6"/>
          <p:cNvSpPr txBox="1">
            <a:spLocks noGrp="1"/>
          </p:cNvSpPr>
          <p:nvPr>
            <p:ph type="sldNum" sz="quarter" idx="7"/>
          </p:nvPr>
        </p:nvSpPr>
        <p:spPr>
          <a:xfrm>
            <a:off x="3227692" y="3302592"/>
            <a:ext cx="1303046" cy="769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635"/>
              </a:lnSpc>
            </a:pPr>
            <a:r>
              <a:rPr dirty="0"/>
              <a:t>17. Oktober </a:t>
            </a:r>
            <a:r>
              <a:rPr dirty="0" smtClean="0"/>
              <a:t>2016</a:t>
            </a:r>
            <a:r>
              <a:rPr lang="de-DE" dirty="0" smtClean="0"/>
              <a:t>                            7</a:t>
            </a:r>
            <a:r>
              <a:rPr dirty="0" smtClean="0"/>
              <a:t> </a:t>
            </a:r>
            <a:r>
              <a:rPr dirty="0"/>
              <a:t>/</a:t>
            </a:r>
            <a:r>
              <a:rPr spc="-105" dirty="0"/>
              <a:t> </a:t>
            </a:r>
            <a:r>
              <a:rPr dirty="0"/>
              <a:t>18</a:t>
            </a:r>
          </a:p>
        </p:txBody>
      </p:sp>
    </p:spTree>
  </p:cSld>
  <p:clrMapOvr>
    <a:masterClrMapping/>
  </p:clrMapOvr>
  <p:transition>
    <p:cut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/>
              <a:t>Marketing</a:t>
            </a:r>
            <a:r>
              <a:rPr spc="-65" dirty="0"/>
              <a:t> </a:t>
            </a:r>
            <a:r>
              <a:rPr spc="-10" dirty="0"/>
              <a:t>Research</a:t>
            </a:r>
          </a:p>
        </p:txBody>
      </p:sp>
      <p:sp>
        <p:nvSpPr>
          <p:cNvPr id="3" name="object 3"/>
          <p:cNvSpPr/>
          <p:nvPr/>
        </p:nvSpPr>
        <p:spPr>
          <a:xfrm>
            <a:off x="313705" y="1201053"/>
            <a:ext cx="537845" cy="578485"/>
          </a:xfrm>
          <a:custGeom>
            <a:avLst/>
            <a:gdLst/>
            <a:ahLst/>
            <a:cxnLst/>
            <a:rect l="l" t="t" r="r" b="b"/>
            <a:pathLst>
              <a:path w="537844" h="578485">
                <a:moveTo>
                  <a:pt x="472237" y="0"/>
                </a:moveTo>
                <a:lnTo>
                  <a:pt x="497590" y="5119"/>
                </a:lnTo>
                <a:lnTo>
                  <a:pt x="518294" y="19079"/>
                </a:lnTo>
                <a:lnTo>
                  <a:pt x="532254" y="39783"/>
                </a:lnTo>
                <a:lnTo>
                  <a:pt x="537373" y="65136"/>
                </a:lnTo>
                <a:lnTo>
                  <a:pt x="537373" y="512947"/>
                </a:lnTo>
                <a:lnTo>
                  <a:pt x="532254" y="538302"/>
                </a:lnTo>
                <a:lnTo>
                  <a:pt x="518294" y="559006"/>
                </a:lnTo>
                <a:lnTo>
                  <a:pt x="497590" y="572964"/>
                </a:lnTo>
                <a:lnTo>
                  <a:pt x="472237" y="578083"/>
                </a:lnTo>
                <a:lnTo>
                  <a:pt x="65136" y="578083"/>
                </a:lnTo>
                <a:lnTo>
                  <a:pt x="39783" y="572964"/>
                </a:lnTo>
                <a:lnTo>
                  <a:pt x="19078" y="559006"/>
                </a:lnTo>
                <a:lnTo>
                  <a:pt x="5118" y="538302"/>
                </a:lnTo>
                <a:lnTo>
                  <a:pt x="0" y="512947"/>
                </a:lnTo>
                <a:lnTo>
                  <a:pt x="0" y="65136"/>
                </a:lnTo>
                <a:lnTo>
                  <a:pt x="5118" y="39783"/>
                </a:lnTo>
                <a:lnTo>
                  <a:pt x="19078" y="19079"/>
                </a:lnTo>
                <a:lnTo>
                  <a:pt x="39783" y="5119"/>
                </a:lnTo>
                <a:lnTo>
                  <a:pt x="65136" y="0"/>
                </a:lnTo>
                <a:lnTo>
                  <a:pt x="472237" y="0"/>
                </a:lnTo>
                <a:close/>
              </a:path>
            </a:pathLst>
          </a:custGeom>
          <a:ln w="814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920286" y="1209195"/>
            <a:ext cx="513080" cy="553720"/>
          </a:xfrm>
          <a:custGeom>
            <a:avLst/>
            <a:gdLst/>
            <a:ahLst/>
            <a:cxnLst/>
            <a:rect l="l" t="t" r="r" b="b"/>
            <a:pathLst>
              <a:path w="513080" h="553719">
                <a:moveTo>
                  <a:pt x="447814" y="0"/>
                </a:moveTo>
                <a:lnTo>
                  <a:pt x="473166" y="5119"/>
                </a:lnTo>
                <a:lnTo>
                  <a:pt x="493871" y="19079"/>
                </a:lnTo>
                <a:lnTo>
                  <a:pt x="507831" y="39783"/>
                </a:lnTo>
                <a:lnTo>
                  <a:pt x="512950" y="65136"/>
                </a:lnTo>
                <a:lnTo>
                  <a:pt x="512950" y="488521"/>
                </a:lnTo>
                <a:lnTo>
                  <a:pt x="507831" y="513876"/>
                </a:lnTo>
                <a:lnTo>
                  <a:pt x="493871" y="534580"/>
                </a:lnTo>
                <a:lnTo>
                  <a:pt x="473166" y="548538"/>
                </a:lnTo>
                <a:lnTo>
                  <a:pt x="447814" y="553657"/>
                </a:lnTo>
                <a:lnTo>
                  <a:pt x="65139" y="553657"/>
                </a:lnTo>
                <a:lnTo>
                  <a:pt x="39783" y="548538"/>
                </a:lnTo>
                <a:lnTo>
                  <a:pt x="19078" y="534580"/>
                </a:lnTo>
                <a:lnTo>
                  <a:pt x="5118" y="513876"/>
                </a:lnTo>
                <a:lnTo>
                  <a:pt x="0" y="488521"/>
                </a:lnTo>
                <a:lnTo>
                  <a:pt x="0" y="65136"/>
                </a:lnTo>
                <a:lnTo>
                  <a:pt x="5118" y="39783"/>
                </a:lnTo>
                <a:lnTo>
                  <a:pt x="19078" y="19079"/>
                </a:lnTo>
                <a:lnTo>
                  <a:pt x="39783" y="5119"/>
                </a:lnTo>
                <a:lnTo>
                  <a:pt x="65139" y="0"/>
                </a:lnTo>
                <a:lnTo>
                  <a:pt x="447814" y="0"/>
                </a:lnTo>
                <a:close/>
              </a:path>
            </a:pathLst>
          </a:custGeom>
          <a:ln w="814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272995" y="1164417"/>
            <a:ext cx="4063365" cy="769620"/>
          </a:xfrm>
          <a:custGeom>
            <a:avLst/>
            <a:gdLst/>
            <a:ahLst/>
            <a:cxnLst/>
            <a:rect l="l" t="t" r="r" b="b"/>
            <a:pathLst>
              <a:path w="4063365" h="769619">
                <a:moveTo>
                  <a:pt x="3997730" y="0"/>
                </a:moveTo>
                <a:lnTo>
                  <a:pt x="4023082" y="5119"/>
                </a:lnTo>
                <a:lnTo>
                  <a:pt x="4043787" y="19079"/>
                </a:lnTo>
                <a:lnTo>
                  <a:pt x="4057747" y="39783"/>
                </a:lnTo>
                <a:lnTo>
                  <a:pt x="4062866" y="65136"/>
                </a:lnTo>
                <a:lnTo>
                  <a:pt x="4062866" y="704280"/>
                </a:lnTo>
                <a:lnTo>
                  <a:pt x="4057747" y="729636"/>
                </a:lnTo>
                <a:lnTo>
                  <a:pt x="4043787" y="750340"/>
                </a:lnTo>
                <a:lnTo>
                  <a:pt x="4023082" y="764298"/>
                </a:lnTo>
                <a:lnTo>
                  <a:pt x="3997730" y="769417"/>
                </a:lnTo>
                <a:lnTo>
                  <a:pt x="65136" y="769417"/>
                </a:lnTo>
                <a:lnTo>
                  <a:pt x="39783" y="764298"/>
                </a:lnTo>
                <a:lnTo>
                  <a:pt x="19078" y="750340"/>
                </a:lnTo>
                <a:lnTo>
                  <a:pt x="5118" y="729636"/>
                </a:lnTo>
                <a:lnTo>
                  <a:pt x="0" y="704280"/>
                </a:lnTo>
                <a:lnTo>
                  <a:pt x="0" y="65136"/>
                </a:lnTo>
                <a:lnTo>
                  <a:pt x="5118" y="39783"/>
                </a:lnTo>
                <a:lnTo>
                  <a:pt x="19078" y="19079"/>
                </a:lnTo>
                <a:lnTo>
                  <a:pt x="39783" y="5119"/>
                </a:lnTo>
                <a:lnTo>
                  <a:pt x="65136" y="0"/>
                </a:lnTo>
                <a:lnTo>
                  <a:pt x="3997730" y="0"/>
                </a:lnTo>
                <a:close/>
              </a:path>
            </a:pathLst>
          </a:custGeom>
          <a:ln w="814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328666" y="1005005"/>
            <a:ext cx="972185" cy="984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550" b="1" spc="-5" dirty="0">
                <a:latin typeface="Arial"/>
                <a:cs typeface="Arial"/>
              </a:rPr>
              <a:t>Marketing Research</a:t>
            </a:r>
            <a:r>
              <a:rPr sz="550" b="1" spc="-55" dirty="0">
                <a:latin typeface="Arial"/>
                <a:cs typeface="Arial"/>
              </a:rPr>
              <a:t> </a:t>
            </a:r>
            <a:r>
              <a:rPr sz="550" b="1" spc="-5" dirty="0">
                <a:latin typeface="Arial"/>
                <a:cs typeface="Arial"/>
              </a:rPr>
              <a:t>Process</a:t>
            </a:r>
            <a:endParaRPr sz="550"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321106" y="1811065"/>
            <a:ext cx="645160" cy="984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550" b="1" spc="-5" dirty="0">
                <a:latin typeface="Arial"/>
                <a:cs typeface="Arial"/>
              </a:rPr>
              <a:t>IT-Service</a:t>
            </a:r>
            <a:r>
              <a:rPr sz="550" b="1" spc="-65" dirty="0">
                <a:latin typeface="Arial"/>
                <a:cs typeface="Arial"/>
              </a:rPr>
              <a:t> </a:t>
            </a:r>
            <a:r>
              <a:rPr sz="550" b="1" spc="-5" dirty="0">
                <a:latin typeface="Arial"/>
                <a:cs typeface="Arial"/>
              </a:rPr>
              <a:t>Process</a:t>
            </a:r>
            <a:endParaRPr sz="550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355922" y="1221256"/>
            <a:ext cx="453390" cy="49847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5080" algn="ctr">
              <a:lnSpc>
                <a:spcPct val="100000"/>
              </a:lnSpc>
            </a:pPr>
            <a:r>
              <a:rPr sz="450" spc="-5" dirty="0">
                <a:latin typeface="Arial"/>
                <a:cs typeface="Arial"/>
              </a:rPr>
              <a:t>e-resources,  planning of  schedule,  recording,  communcication,  coordination,  partner/problem</a:t>
            </a:r>
            <a:endParaRPr sz="45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965200" y="1245682"/>
            <a:ext cx="415290" cy="42925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80645" marR="5080" indent="-68580">
              <a:lnSpc>
                <a:spcPct val="100000"/>
              </a:lnSpc>
            </a:pPr>
            <a:r>
              <a:rPr sz="450" spc="-5" dirty="0">
                <a:latin typeface="Arial"/>
                <a:cs typeface="Arial"/>
              </a:rPr>
              <a:t>Scale</a:t>
            </a:r>
            <a:r>
              <a:rPr sz="450" spc="-40" dirty="0">
                <a:latin typeface="Arial"/>
                <a:cs typeface="Arial"/>
              </a:rPr>
              <a:t> </a:t>
            </a:r>
            <a:r>
              <a:rPr sz="450" spc="-5" dirty="0">
                <a:latin typeface="Arial"/>
                <a:cs typeface="Arial"/>
              </a:rPr>
              <a:t>inventory  integrated</a:t>
            </a:r>
            <a:endParaRPr sz="450">
              <a:latin typeface="Arial"/>
              <a:cs typeface="Arial"/>
            </a:endParaRPr>
          </a:p>
          <a:p>
            <a:pPr marL="81915" marR="22225" indent="-52705">
              <a:lnSpc>
                <a:spcPct val="100000"/>
              </a:lnSpc>
              <a:spcBef>
                <a:spcPts val="5"/>
              </a:spcBef>
            </a:pPr>
            <a:r>
              <a:rPr sz="450" spc="-5" dirty="0">
                <a:latin typeface="Arial"/>
                <a:cs typeface="Arial"/>
              </a:rPr>
              <a:t>with</a:t>
            </a:r>
            <a:r>
              <a:rPr sz="450" spc="-35" dirty="0">
                <a:latin typeface="Arial"/>
                <a:cs typeface="Arial"/>
              </a:rPr>
              <a:t> </a:t>
            </a:r>
            <a:r>
              <a:rPr sz="450" spc="-5" dirty="0">
                <a:latin typeface="Arial"/>
                <a:cs typeface="Arial"/>
              </a:rPr>
              <a:t>literature,  pro/con,  mind</a:t>
            </a:r>
            <a:r>
              <a:rPr sz="450" spc="-80" dirty="0">
                <a:latin typeface="Arial"/>
                <a:cs typeface="Arial"/>
              </a:rPr>
              <a:t> </a:t>
            </a:r>
            <a:r>
              <a:rPr sz="450" spc="-5" dirty="0">
                <a:latin typeface="Arial"/>
                <a:cs typeface="Arial"/>
              </a:rPr>
              <a:t>map</a:t>
            </a:r>
            <a:endParaRPr sz="450">
              <a:latin typeface="Arial"/>
              <a:cs typeface="Arial"/>
            </a:endParaRPr>
          </a:p>
          <a:p>
            <a:pPr algn="ctr">
              <a:lnSpc>
                <a:spcPct val="100000"/>
              </a:lnSpc>
              <a:spcBef>
                <a:spcPts val="5"/>
              </a:spcBef>
            </a:pPr>
            <a:r>
              <a:rPr sz="450" spc="-5" dirty="0">
                <a:latin typeface="Arial"/>
                <a:cs typeface="Arial"/>
              </a:rPr>
              <a:t>access</a:t>
            </a:r>
            <a:endParaRPr sz="450">
              <a:latin typeface="Arial"/>
              <a:cs typeface="Arial"/>
            </a:endParaRPr>
          </a:p>
        </p:txBody>
      </p:sp>
      <p:sp>
        <p:nvSpPr>
          <p:cNvPr id="10" name="object 10"/>
          <p:cNvSpPr/>
          <p:nvPr/>
        </p:nvSpPr>
        <p:spPr>
          <a:xfrm>
            <a:off x="293350" y="541549"/>
            <a:ext cx="578485" cy="2336800"/>
          </a:xfrm>
          <a:custGeom>
            <a:avLst/>
            <a:gdLst/>
            <a:ahLst/>
            <a:cxnLst/>
            <a:rect l="l" t="t" r="r" b="b"/>
            <a:pathLst>
              <a:path w="578485" h="2336800">
                <a:moveTo>
                  <a:pt x="512947" y="0"/>
                </a:moveTo>
                <a:lnTo>
                  <a:pt x="538300" y="5119"/>
                </a:lnTo>
                <a:lnTo>
                  <a:pt x="559004" y="19079"/>
                </a:lnTo>
                <a:lnTo>
                  <a:pt x="572964" y="39783"/>
                </a:lnTo>
                <a:lnTo>
                  <a:pt x="578083" y="65136"/>
                </a:lnTo>
                <a:lnTo>
                  <a:pt x="578083" y="2271625"/>
                </a:lnTo>
                <a:lnTo>
                  <a:pt x="572964" y="2296978"/>
                </a:lnTo>
                <a:lnTo>
                  <a:pt x="559004" y="2317683"/>
                </a:lnTo>
                <a:lnTo>
                  <a:pt x="538300" y="2331642"/>
                </a:lnTo>
                <a:lnTo>
                  <a:pt x="512947" y="2336761"/>
                </a:lnTo>
                <a:lnTo>
                  <a:pt x="65136" y="2336761"/>
                </a:lnTo>
                <a:lnTo>
                  <a:pt x="39783" y="2331642"/>
                </a:lnTo>
                <a:lnTo>
                  <a:pt x="19078" y="2317683"/>
                </a:lnTo>
                <a:lnTo>
                  <a:pt x="5118" y="2296978"/>
                </a:lnTo>
                <a:lnTo>
                  <a:pt x="0" y="2271625"/>
                </a:lnTo>
                <a:lnTo>
                  <a:pt x="0" y="65136"/>
                </a:lnTo>
                <a:lnTo>
                  <a:pt x="5118" y="39783"/>
                </a:lnTo>
                <a:lnTo>
                  <a:pt x="19078" y="19079"/>
                </a:lnTo>
                <a:lnTo>
                  <a:pt x="39783" y="5119"/>
                </a:lnTo>
                <a:lnTo>
                  <a:pt x="65136" y="0"/>
                </a:lnTo>
                <a:lnTo>
                  <a:pt x="512947" y="0"/>
                </a:lnTo>
                <a:close/>
              </a:path>
            </a:pathLst>
          </a:custGeom>
          <a:ln w="814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904002" y="549691"/>
            <a:ext cx="549910" cy="2316480"/>
          </a:xfrm>
          <a:custGeom>
            <a:avLst/>
            <a:gdLst/>
            <a:ahLst/>
            <a:cxnLst/>
            <a:rect l="l" t="t" r="r" b="b"/>
            <a:pathLst>
              <a:path w="549910" h="2316480">
                <a:moveTo>
                  <a:pt x="484450" y="0"/>
                </a:moveTo>
                <a:lnTo>
                  <a:pt x="509802" y="5119"/>
                </a:lnTo>
                <a:lnTo>
                  <a:pt x="530506" y="19079"/>
                </a:lnTo>
                <a:lnTo>
                  <a:pt x="544466" y="39783"/>
                </a:lnTo>
                <a:lnTo>
                  <a:pt x="549586" y="65136"/>
                </a:lnTo>
                <a:lnTo>
                  <a:pt x="549586" y="2251270"/>
                </a:lnTo>
                <a:lnTo>
                  <a:pt x="544466" y="2276623"/>
                </a:lnTo>
                <a:lnTo>
                  <a:pt x="530506" y="2297327"/>
                </a:lnTo>
                <a:lnTo>
                  <a:pt x="509802" y="2311287"/>
                </a:lnTo>
                <a:lnTo>
                  <a:pt x="484450" y="2316406"/>
                </a:lnTo>
                <a:lnTo>
                  <a:pt x="65139" y="2316406"/>
                </a:lnTo>
                <a:lnTo>
                  <a:pt x="39784" y="2311287"/>
                </a:lnTo>
                <a:lnTo>
                  <a:pt x="19079" y="2297327"/>
                </a:lnTo>
                <a:lnTo>
                  <a:pt x="5119" y="2276623"/>
                </a:lnTo>
                <a:lnTo>
                  <a:pt x="0" y="2251270"/>
                </a:lnTo>
                <a:lnTo>
                  <a:pt x="0" y="65136"/>
                </a:lnTo>
                <a:lnTo>
                  <a:pt x="5119" y="39783"/>
                </a:lnTo>
                <a:lnTo>
                  <a:pt x="19079" y="19079"/>
                </a:lnTo>
                <a:lnTo>
                  <a:pt x="39784" y="5119"/>
                </a:lnTo>
                <a:lnTo>
                  <a:pt x="65139" y="0"/>
                </a:lnTo>
                <a:lnTo>
                  <a:pt x="484450" y="0"/>
                </a:lnTo>
                <a:close/>
              </a:path>
            </a:pathLst>
          </a:custGeom>
          <a:ln w="814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268924" y="635186"/>
            <a:ext cx="4050665" cy="504825"/>
          </a:xfrm>
          <a:custGeom>
            <a:avLst/>
            <a:gdLst/>
            <a:ahLst/>
            <a:cxnLst/>
            <a:rect l="l" t="t" r="r" b="b"/>
            <a:pathLst>
              <a:path w="4050665" h="504825">
                <a:moveTo>
                  <a:pt x="3985517" y="0"/>
                </a:moveTo>
                <a:lnTo>
                  <a:pt x="4010869" y="5119"/>
                </a:lnTo>
                <a:lnTo>
                  <a:pt x="4031574" y="19079"/>
                </a:lnTo>
                <a:lnTo>
                  <a:pt x="4045534" y="39783"/>
                </a:lnTo>
                <a:lnTo>
                  <a:pt x="4050653" y="65136"/>
                </a:lnTo>
                <a:lnTo>
                  <a:pt x="4050653" y="439668"/>
                </a:lnTo>
                <a:lnTo>
                  <a:pt x="4045534" y="465021"/>
                </a:lnTo>
                <a:lnTo>
                  <a:pt x="4031574" y="485725"/>
                </a:lnTo>
                <a:lnTo>
                  <a:pt x="4010869" y="499685"/>
                </a:lnTo>
                <a:lnTo>
                  <a:pt x="3985517" y="504805"/>
                </a:lnTo>
                <a:lnTo>
                  <a:pt x="65136" y="504805"/>
                </a:lnTo>
                <a:lnTo>
                  <a:pt x="39783" y="499685"/>
                </a:lnTo>
                <a:lnTo>
                  <a:pt x="19078" y="485725"/>
                </a:lnTo>
                <a:lnTo>
                  <a:pt x="5118" y="465021"/>
                </a:lnTo>
                <a:lnTo>
                  <a:pt x="0" y="439668"/>
                </a:lnTo>
                <a:lnTo>
                  <a:pt x="0" y="65136"/>
                </a:lnTo>
                <a:lnTo>
                  <a:pt x="5118" y="39783"/>
                </a:lnTo>
                <a:lnTo>
                  <a:pt x="19078" y="19079"/>
                </a:lnTo>
                <a:lnTo>
                  <a:pt x="39783" y="5119"/>
                </a:lnTo>
                <a:lnTo>
                  <a:pt x="65136" y="0"/>
                </a:lnTo>
                <a:lnTo>
                  <a:pt x="3985517" y="0"/>
                </a:lnTo>
                <a:close/>
              </a:path>
            </a:pathLst>
          </a:custGeom>
          <a:ln w="814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309634" y="826520"/>
            <a:ext cx="41275" cy="33020"/>
          </a:xfrm>
          <a:custGeom>
            <a:avLst/>
            <a:gdLst/>
            <a:ahLst/>
            <a:cxnLst/>
            <a:rect l="l" t="t" r="r" b="b"/>
            <a:pathLst>
              <a:path w="41275" h="33019">
                <a:moveTo>
                  <a:pt x="0" y="0"/>
                </a:moveTo>
                <a:lnTo>
                  <a:pt x="0" y="32568"/>
                </a:lnTo>
                <a:lnTo>
                  <a:pt x="40710" y="16284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309634" y="826520"/>
            <a:ext cx="41275" cy="33020"/>
          </a:xfrm>
          <a:custGeom>
            <a:avLst/>
            <a:gdLst/>
            <a:ahLst/>
            <a:cxnLst/>
            <a:rect l="l" t="t" r="r" b="b"/>
            <a:pathLst>
              <a:path w="41275" h="33019">
                <a:moveTo>
                  <a:pt x="0" y="0"/>
                </a:moveTo>
                <a:lnTo>
                  <a:pt x="0" y="32568"/>
                </a:lnTo>
                <a:lnTo>
                  <a:pt x="40710" y="16284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765587" y="843752"/>
            <a:ext cx="134620" cy="3175"/>
          </a:xfrm>
          <a:custGeom>
            <a:avLst/>
            <a:gdLst/>
            <a:ahLst/>
            <a:cxnLst/>
            <a:rect l="l" t="t" r="r" b="b"/>
            <a:pathLst>
              <a:path w="134619" h="3175">
                <a:moveTo>
                  <a:pt x="0" y="3126"/>
                </a:moveTo>
                <a:lnTo>
                  <a:pt x="134354" y="0"/>
                </a:lnTo>
              </a:path>
            </a:pathLst>
          </a:custGeom>
          <a:ln w="814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899563" y="827475"/>
            <a:ext cx="41275" cy="33020"/>
          </a:xfrm>
          <a:custGeom>
            <a:avLst/>
            <a:gdLst/>
            <a:ahLst/>
            <a:cxnLst/>
            <a:rect l="l" t="t" r="r" b="b"/>
            <a:pathLst>
              <a:path w="41275" h="33019">
                <a:moveTo>
                  <a:pt x="0" y="0"/>
                </a:moveTo>
                <a:lnTo>
                  <a:pt x="757" y="32560"/>
                </a:lnTo>
                <a:lnTo>
                  <a:pt x="41077" y="15328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899563" y="827475"/>
            <a:ext cx="41275" cy="33020"/>
          </a:xfrm>
          <a:custGeom>
            <a:avLst/>
            <a:gdLst/>
            <a:ahLst/>
            <a:cxnLst/>
            <a:rect l="l" t="t" r="r" b="b"/>
            <a:pathLst>
              <a:path w="41275" h="33019">
                <a:moveTo>
                  <a:pt x="0" y="0"/>
                </a:moveTo>
                <a:lnTo>
                  <a:pt x="757" y="32560"/>
                </a:lnTo>
                <a:lnTo>
                  <a:pt x="41077" y="15328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1408810" y="842804"/>
            <a:ext cx="81915" cy="3175"/>
          </a:xfrm>
          <a:custGeom>
            <a:avLst/>
            <a:gdLst/>
            <a:ahLst/>
            <a:cxnLst/>
            <a:rect l="l" t="t" r="r" b="b"/>
            <a:pathLst>
              <a:path w="81915" h="3175">
                <a:moveTo>
                  <a:pt x="0" y="0"/>
                </a:moveTo>
                <a:lnTo>
                  <a:pt x="81441" y="2721"/>
                </a:lnTo>
              </a:path>
            </a:pathLst>
          </a:custGeom>
          <a:ln w="814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1489709" y="829248"/>
            <a:ext cx="41275" cy="33020"/>
          </a:xfrm>
          <a:custGeom>
            <a:avLst/>
            <a:gdLst/>
            <a:ahLst/>
            <a:cxnLst/>
            <a:rect l="l" t="t" r="r" b="b"/>
            <a:pathLst>
              <a:path w="41275" h="33019">
                <a:moveTo>
                  <a:pt x="1085" y="0"/>
                </a:moveTo>
                <a:lnTo>
                  <a:pt x="0" y="32553"/>
                </a:lnTo>
                <a:lnTo>
                  <a:pt x="41231" y="17630"/>
                </a:lnTo>
                <a:lnTo>
                  <a:pt x="1085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1489709" y="829248"/>
            <a:ext cx="41275" cy="33020"/>
          </a:xfrm>
          <a:custGeom>
            <a:avLst/>
            <a:gdLst/>
            <a:ahLst/>
            <a:cxnLst/>
            <a:rect l="l" t="t" r="r" b="b"/>
            <a:pathLst>
              <a:path w="41275" h="33019">
                <a:moveTo>
                  <a:pt x="1085" y="0"/>
                </a:moveTo>
                <a:lnTo>
                  <a:pt x="0" y="32553"/>
                </a:lnTo>
                <a:lnTo>
                  <a:pt x="41231" y="17630"/>
                </a:lnTo>
                <a:lnTo>
                  <a:pt x="1085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272995" y="1950118"/>
            <a:ext cx="4063365" cy="517525"/>
          </a:xfrm>
          <a:custGeom>
            <a:avLst/>
            <a:gdLst/>
            <a:ahLst/>
            <a:cxnLst/>
            <a:rect l="l" t="t" r="r" b="b"/>
            <a:pathLst>
              <a:path w="4063365" h="517525">
                <a:moveTo>
                  <a:pt x="3997730" y="0"/>
                </a:moveTo>
                <a:lnTo>
                  <a:pt x="4023082" y="5119"/>
                </a:lnTo>
                <a:lnTo>
                  <a:pt x="4043787" y="19079"/>
                </a:lnTo>
                <a:lnTo>
                  <a:pt x="4057747" y="39783"/>
                </a:lnTo>
                <a:lnTo>
                  <a:pt x="4062866" y="65136"/>
                </a:lnTo>
                <a:lnTo>
                  <a:pt x="4062866" y="451884"/>
                </a:lnTo>
                <a:lnTo>
                  <a:pt x="4057747" y="477237"/>
                </a:lnTo>
                <a:lnTo>
                  <a:pt x="4043787" y="497942"/>
                </a:lnTo>
                <a:lnTo>
                  <a:pt x="4023082" y="511902"/>
                </a:lnTo>
                <a:lnTo>
                  <a:pt x="3997730" y="517021"/>
                </a:lnTo>
                <a:lnTo>
                  <a:pt x="65136" y="517021"/>
                </a:lnTo>
                <a:lnTo>
                  <a:pt x="39783" y="511902"/>
                </a:lnTo>
                <a:lnTo>
                  <a:pt x="19078" y="497942"/>
                </a:lnTo>
                <a:lnTo>
                  <a:pt x="5118" y="477237"/>
                </a:lnTo>
                <a:lnTo>
                  <a:pt x="0" y="451884"/>
                </a:lnTo>
                <a:lnTo>
                  <a:pt x="0" y="65136"/>
                </a:lnTo>
                <a:lnTo>
                  <a:pt x="5118" y="39783"/>
                </a:lnTo>
                <a:lnTo>
                  <a:pt x="19078" y="19079"/>
                </a:lnTo>
                <a:lnTo>
                  <a:pt x="39783" y="5119"/>
                </a:lnTo>
                <a:lnTo>
                  <a:pt x="65136" y="0"/>
                </a:lnTo>
                <a:lnTo>
                  <a:pt x="3997730" y="0"/>
                </a:lnTo>
                <a:close/>
              </a:path>
            </a:pathLst>
          </a:custGeom>
          <a:ln w="814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 txBox="1"/>
          <p:nvPr/>
        </p:nvSpPr>
        <p:spPr>
          <a:xfrm>
            <a:off x="306009" y="2344366"/>
            <a:ext cx="821690" cy="984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550" b="1" spc="-5" dirty="0">
                <a:latin typeface="Arial"/>
                <a:cs typeface="Arial"/>
              </a:rPr>
              <a:t>Organisational</a:t>
            </a:r>
            <a:r>
              <a:rPr sz="550" b="1" spc="-55" dirty="0">
                <a:latin typeface="Arial"/>
                <a:cs typeface="Arial"/>
              </a:rPr>
              <a:t> </a:t>
            </a:r>
            <a:r>
              <a:rPr sz="550" b="1" spc="-5" dirty="0">
                <a:latin typeface="Arial"/>
                <a:cs typeface="Arial"/>
              </a:rPr>
              <a:t>Learning</a:t>
            </a:r>
            <a:endParaRPr sz="550">
              <a:latin typeface="Arial"/>
              <a:cs typeface="Arial"/>
            </a:endParaRPr>
          </a:p>
        </p:txBody>
      </p:sp>
      <p:sp>
        <p:nvSpPr>
          <p:cNvPr id="23" name="object 23"/>
          <p:cNvSpPr/>
          <p:nvPr/>
        </p:nvSpPr>
        <p:spPr>
          <a:xfrm>
            <a:off x="944715" y="708464"/>
            <a:ext cx="468630" cy="269240"/>
          </a:xfrm>
          <a:custGeom>
            <a:avLst/>
            <a:gdLst/>
            <a:ahLst/>
            <a:cxnLst/>
            <a:rect l="l" t="t" r="r" b="b"/>
            <a:pathLst>
              <a:path w="468630" h="269240">
                <a:moveTo>
                  <a:pt x="403026" y="0"/>
                </a:moveTo>
                <a:lnTo>
                  <a:pt x="428378" y="5119"/>
                </a:lnTo>
                <a:lnTo>
                  <a:pt x="449082" y="19079"/>
                </a:lnTo>
                <a:lnTo>
                  <a:pt x="463043" y="39783"/>
                </a:lnTo>
                <a:lnTo>
                  <a:pt x="468162" y="65136"/>
                </a:lnTo>
                <a:lnTo>
                  <a:pt x="468162" y="203550"/>
                </a:lnTo>
                <a:lnTo>
                  <a:pt x="463043" y="228902"/>
                </a:lnTo>
                <a:lnTo>
                  <a:pt x="449082" y="249607"/>
                </a:lnTo>
                <a:lnTo>
                  <a:pt x="428378" y="263567"/>
                </a:lnTo>
                <a:lnTo>
                  <a:pt x="403026" y="268686"/>
                </a:lnTo>
                <a:lnTo>
                  <a:pt x="65136" y="268686"/>
                </a:lnTo>
                <a:lnTo>
                  <a:pt x="39780" y="263567"/>
                </a:lnTo>
                <a:lnTo>
                  <a:pt x="19076" y="249607"/>
                </a:lnTo>
                <a:lnTo>
                  <a:pt x="5118" y="228902"/>
                </a:lnTo>
                <a:lnTo>
                  <a:pt x="0" y="203550"/>
                </a:lnTo>
                <a:lnTo>
                  <a:pt x="0" y="65136"/>
                </a:lnTo>
                <a:lnTo>
                  <a:pt x="5118" y="39783"/>
                </a:lnTo>
                <a:lnTo>
                  <a:pt x="19076" y="19079"/>
                </a:lnTo>
                <a:lnTo>
                  <a:pt x="39780" y="5119"/>
                </a:lnTo>
                <a:lnTo>
                  <a:pt x="65136" y="0"/>
                </a:lnTo>
                <a:lnTo>
                  <a:pt x="403026" y="0"/>
                </a:lnTo>
                <a:close/>
              </a:path>
            </a:pathLst>
          </a:custGeom>
          <a:ln w="814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 txBox="1"/>
          <p:nvPr/>
        </p:nvSpPr>
        <p:spPr>
          <a:xfrm>
            <a:off x="1032636" y="740877"/>
            <a:ext cx="288290" cy="22161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5080" algn="ctr">
              <a:lnSpc>
                <a:spcPct val="100000"/>
              </a:lnSpc>
            </a:pPr>
            <a:r>
              <a:rPr sz="450" spc="-5" dirty="0">
                <a:latin typeface="Arial"/>
                <a:cs typeface="Arial"/>
              </a:rPr>
              <a:t>Determine  research  design</a:t>
            </a:r>
            <a:endParaRPr sz="450">
              <a:latin typeface="Arial"/>
              <a:cs typeface="Arial"/>
            </a:endParaRPr>
          </a:p>
        </p:txBody>
      </p:sp>
      <p:sp>
        <p:nvSpPr>
          <p:cNvPr id="25" name="object 25"/>
          <p:cNvSpPr/>
          <p:nvPr/>
        </p:nvSpPr>
        <p:spPr>
          <a:xfrm>
            <a:off x="350344" y="741032"/>
            <a:ext cx="407670" cy="203835"/>
          </a:xfrm>
          <a:custGeom>
            <a:avLst/>
            <a:gdLst/>
            <a:ahLst/>
            <a:cxnLst/>
            <a:rect l="l" t="t" r="r" b="b"/>
            <a:pathLst>
              <a:path w="407670" h="203834">
                <a:moveTo>
                  <a:pt x="341964" y="0"/>
                </a:moveTo>
                <a:lnTo>
                  <a:pt x="367317" y="5119"/>
                </a:lnTo>
                <a:lnTo>
                  <a:pt x="388022" y="19079"/>
                </a:lnTo>
                <a:lnTo>
                  <a:pt x="401981" y="39783"/>
                </a:lnTo>
                <a:lnTo>
                  <a:pt x="407100" y="65136"/>
                </a:lnTo>
                <a:lnTo>
                  <a:pt x="407100" y="138414"/>
                </a:lnTo>
                <a:lnTo>
                  <a:pt x="401981" y="163766"/>
                </a:lnTo>
                <a:lnTo>
                  <a:pt x="388022" y="184470"/>
                </a:lnTo>
                <a:lnTo>
                  <a:pt x="367317" y="198431"/>
                </a:lnTo>
                <a:lnTo>
                  <a:pt x="341964" y="203550"/>
                </a:lnTo>
                <a:lnTo>
                  <a:pt x="65136" y="203550"/>
                </a:lnTo>
                <a:lnTo>
                  <a:pt x="39783" y="198431"/>
                </a:lnTo>
                <a:lnTo>
                  <a:pt x="19078" y="184470"/>
                </a:lnTo>
                <a:lnTo>
                  <a:pt x="5118" y="163766"/>
                </a:lnTo>
                <a:lnTo>
                  <a:pt x="0" y="138414"/>
                </a:lnTo>
                <a:lnTo>
                  <a:pt x="0" y="65136"/>
                </a:lnTo>
                <a:lnTo>
                  <a:pt x="5118" y="39783"/>
                </a:lnTo>
                <a:lnTo>
                  <a:pt x="19078" y="19079"/>
                </a:lnTo>
                <a:lnTo>
                  <a:pt x="39783" y="5119"/>
                </a:lnTo>
                <a:lnTo>
                  <a:pt x="65136" y="0"/>
                </a:lnTo>
                <a:lnTo>
                  <a:pt x="341964" y="0"/>
                </a:lnTo>
                <a:close/>
              </a:path>
            </a:pathLst>
          </a:custGeom>
          <a:ln w="814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 txBox="1"/>
          <p:nvPr/>
        </p:nvSpPr>
        <p:spPr>
          <a:xfrm>
            <a:off x="215514" y="773445"/>
            <a:ext cx="479425" cy="1524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34950" marR="5080" indent="-222885">
              <a:lnSpc>
                <a:spcPct val="100000"/>
              </a:lnSpc>
            </a:pPr>
            <a:r>
              <a:rPr sz="450" u="sng" spc="-5" dirty="0">
                <a:latin typeface="Arial"/>
                <a:cs typeface="Arial"/>
              </a:rPr>
              <a:t>      </a:t>
            </a:r>
            <a:r>
              <a:rPr sz="450" spc="-5" dirty="0">
                <a:latin typeface="Arial"/>
                <a:cs typeface="Arial"/>
              </a:rPr>
              <a:t>     </a:t>
            </a:r>
            <a:r>
              <a:rPr sz="450" spc="50" dirty="0">
                <a:latin typeface="Arial"/>
                <a:cs typeface="Arial"/>
              </a:rPr>
              <a:t> </a:t>
            </a:r>
            <a:r>
              <a:rPr sz="450" spc="-5" dirty="0">
                <a:latin typeface="Arial"/>
                <a:cs typeface="Arial"/>
              </a:rPr>
              <a:t>Formulate  problem</a:t>
            </a:r>
            <a:endParaRPr sz="450">
              <a:latin typeface="Arial"/>
              <a:cs typeface="Arial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988711" y="2552475"/>
            <a:ext cx="351790" cy="22161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5080" algn="ctr">
              <a:lnSpc>
                <a:spcPct val="100000"/>
              </a:lnSpc>
            </a:pPr>
            <a:r>
              <a:rPr sz="450" spc="-5" dirty="0">
                <a:latin typeface="Arial"/>
                <a:cs typeface="Arial"/>
              </a:rPr>
              <a:t>Marketing  scale  development</a:t>
            </a:r>
            <a:endParaRPr sz="450">
              <a:latin typeface="Arial"/>
              <a:cs typeface="Arial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440966" y="2523978"/>
            <a:ext cx="250825" cy="29083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5080" indent="-15875" algn="ctr">
              <a:lnSpc>
                <a:spcPct val="100000"/>
              </a:lnSpc>
            </a:pPr>
            <a:r>
              <a:rPr sz="450" spc="-5" dirty="0">
                <a:latin typeface="Arial"/>
                <a:cs typeface="Arial"/>
              </a:rPr>
              <a:t>Expert  advice  for</a:t>
            </a:r>
            <a:r>
              <a:rPr sz="450" spc="-55" dirty="0">
                <a:latin typeface="Arial"/>
                <a:cs typeface="Arial"/>
              </a:rPr>
              <a:t> </a:t>
            </a:r>
            <a:r>
              <a:rPr sz="450" spc="-5" dirty="0">
                <a:latin typeface="Arial"/>
                <a:cs typeface="Arial"/>
              </a:rPr>
              <a:t>scale  selection</a:t>
            </a:r>
            <a:endParaRPr sz="450">
              <a:latin typeface="Arial"/>
              <a:cs typeface="Arial"/>
            </a:endParaRPr>
          </a:p>
        </p:txBody>
      </p:sp>
      <p:sp>
        <p:nvSpPr>
          <p:cNvPr id="29" name="object 29"/>
          <p:cNvSpPr/>
          <p:nvPr/>
        </p:nvSpPr>
        <p:spPr>
          <a:xfrm>
            <a:off x="354415" y="2031539"/>
            <a:ext cx="407670" cy="203835"/>
          </a:xfrm>
          <a:custGeom>
            <a:avLst/>
            <a:gdLst/>
            <a:ahLst/>
            <a:cxnLst/>
            <a:rect l="l" t="t" r="r" b="b"/>
            <a:pathLst>
              <a:path w="407670" h="203835">
                <a:moveTo>
                  <a:pt x="341964" y="0"/>
                </a:moveTo>
                <a:lnTo>
                  <a:pt x="367317" y="5119"/>
                </a:lnTo>
                <a:lnTo>
                  <a:pt x="388022" y="19079"/>
                </a:lnTo>
                <a:lnTo>
                  <a:pt x="401981" y="39783"/>
                </a:lnTo>
                <a:lnTo>
                  <a:pt x="407100" y="65136"/>
                </a:lnTo>
                <a:lnTo>
                  <a:pt x="407100" y="138417"/>
                </a:lnTo>
                <a:lnTo>
                  <a:pt x="401981" y="163770"/>
                </a:lnTo>
                <a:lnTo>
                  <a:pt x="388022" y="184474"/>
                </a:lnTo>
                <a:lnTo>
                  <a:pt x="367317" y="198434"/>
                </a:lnTo>
                <a:lnTo>
                  <a:pt x="341964" y="203553"/>
                </a:lnTo>
                <a:lnTo>
                  <a:pt x="65136" y="203553"/>
                </a:lnTo>
                <a:lnTo>
                  <a:pt x="39783" y="198434"/>
                </a:lnTo>
                <a:lnTo>
                  <a:pt x="19078" y="184474"/>
                </a:lnTo>
                <a:lnTo>
                  <a:pt x="5118" y="163770"/>
                </a:lnTo>
                <a:lnTo>
                  <a:pt x="0" y="138417"/>
                </a:lnTo>
                <a:lnTo>
                  <a:pt x="0" y="65136"/>
                </a:lnTo>
                <a:lnTo>
                  <a:pt x="5118" y="39783"/>
                </a:lnTo>
                <a:lnTo>
                  <a:pt x="19078" y="19079"/>
                </a:lnTo>
                <a:lnTo>
                  <a:pt x="39783" y="5119"/>
                </a:lnTo>
                <a:lnTo>
                  <a:pt x="65136" y="0"/>
                </a:lnTo>
                <a:lnTo>
                  <a:pt x="341964" y="0"/>
                </a:lnTo>
                <a:close/>
              </a:path>
            </a:pathLst>
          </a:custGeom>
          <a:ln w="814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30"/>
          <p:cNvSpPr txBox="1"/>
          <p:nvPr/>
        </p:nvSpPr>
        <p:spPr>
          <a:xfrm>
            <a:off x="431258" y="2063951"/>
            <a:ext cx="254000" cy="1524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3020" marR="5080" indent="-20955">
              <a:lnSpc>
                <a:spcPct val="100000"/>
              </a:lnSpc>
            </a:pPr>
            <a:r>
              <a:rPr sz="450" spc="-5" dirty="0">
                <a:latin typeface="Arial"/>
                <a:cs typeface="Arial"/>
              </a:rPr>
              <a:t>Interview  training</a:t>
            </a:r>
            <a:endParaRPr sz="450">
              <a:latin typeface="Arial"/>
              <a:cs typeface="Arial"/>
            </a:endParaRPr>
          </a:p>
        </p:txBody>
      </p:sp>
      <p:sp>
        <p:nvSpPr>
          <p:cNvPr id="31" name="object 31"/>
          <p:cNvSpPr/>
          <p:nvPr/>
        </p:nvSpPr>
        <p:spPr>
          <a:xfrm>
            <a:off x="965067" y="1994903"/>
            <a:ext cx="431800" cy="276860"/>
          </a:xfrm>
          <a:custGeom>
            <a:avLst/>
            <a:gdLst/>
            <a:ahLst/>
            <a:cxnLst/>
            <a:rect l="l" t="t" r="r" b="b"/>
            <a:pathLst>
              <a:path w="431800" h="276860">
                <a:moveTo>
                  <a:pt x="366390" y="0"/>
                </a:moveTo>
                <a:lnTo>
                  <a:pt x="391742" y="5119"/>
                </a:lnTo>
                <a:lnTo>
                  <a:pt x="412447" y="19079"/>
                </a:lnTo>
                <a:lnTo>
                  <a:pt x="426407" y="39783"/>
                </a:lnTo>
                <a:lnTo>
                  <a:pt x="431526" y="65136"/>
                </a:lnTo>
                <a:lnTo>
                  <a:pt x="431526" y="211691"/>
                </a:lnTo>
                <a:lnTo>
                  <a:pt x="426407" y="237044"/>
                </a:lnTo>
                <a:lnTo>
                  <a:pt x="412447" y="257749"/>
                </a:lnTo>
                <a:lnTo>
                  <a:pt x="391742" y="271708"/>
                </a:lnTo>
                <a:lnTo>
                  <a:pt x="366390" y="276827"/>
                </a:lnTo>
                <a:lnTo>
                  <a:pt x="65136" y="276827"/>
                </a:lnTo>
                <a:lnTo>
                  <a:pt x="39783" y="271708"/>
                </a:lnTo>
                <a:lnTo>
                  <a:pt x="19079" y="257749"/>
                </a:lnTo>
                <a:lnTo>
                  <a:pt x="5119" y="237044"/>
                </a:lnTo>
                <a:lnTo>
                  <a:pt x="0" y="211691"/>
                </a:lnTo>
                <a:lnTo>
                  <a:pt x="0" y="65136"/>
                </a:lnTo>
                <a:lnTo>
                  <a:pt x="5119" y="39783"/>
                </a:lnTo>
                <a:lnTo>
                  <a:pt x="19079" y="19079"/>
                </a:lnTo>
                <a:lnTo>
                  <a:pt x="39783" y="5119"/>
                </a:lnTo>
                <a:lnTo>
                  <a:pt x="65136" y="0"/>
                </a:lnTo>
                <a:lnTo>
                  <a:pt x="366390" y="0"/>
                </a:lnTo>
                <a:close/>
              </a:path>
            </a:pathLst>
          </a:custGeom>
          <a:ln w="814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32"/>
          <p:cNvSpPr txBox="1"/>
          <p:nvPr/>
        </p:nvSpPr>
        <p:spPr>
          <a:xfrm>
            <a:off x="1046170" y="2031383"/>
            <a:ext cx="254000" cy="22161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6195" marR="5080" indent="-24130" algn="just">
              <a:lnSpc>
                <a:spcPct val="100000"/>
              </a:lnSpc>
            </a:pPr>
            <a:r>
              <a:rPr sz="450" spc="-5" dirty="0">
                <a:latin typeface="Arial"/>
                <a:cs typeface="Arial"/>
              </a:rPr>
              <a:t>Reuse</a:t>
            </a:r>
            <a:r>
              <a:rPr sz="450" spc="-65" dirty="0">
                <a:latin typeface="Arial"/>
                <a:cs typeface="Arial"/>
              </a:rPr>
              <a:t> </a:t>
            </a:r>
            <a:r>
              <a:rPr sz="450" spc="-5" dirty="0">
                <a:latin typeface="Arial"/>
                <a:cs typeface="Arial"/>
              </a:rPr>
              <a:t>of  existing  designs</a:t>
            </a:r>
            <a:endParaRPr sz="450">
              <a:latin typeface="Arial"/>
              <a:cs typeface="Arial"/>
            </a:endParaRPr>
          </a:p>
        </p:txBody>
      </p:sp>
      <p:sp>
        <p:nvSpPr>
          <p:cNvPr id="33" name="object 33"/>
          <p:cNvSpPr/>
          <p:nvPr/>
        </p:nvSpPr>
        <p:spPr>
          <a:xfrm>
            <a:off x="3159344" y="1245838"/>
            <a:ext cx="537845" cy="501015"/>
          </a:xfrm>
          <a:custGeom>
            <a:avLst/>
            <a:gdLst/>
            <a:ahLst/>
            <a:cxnLst/>
            <a:rect l="l" t="t" r="r" b="b"/>
            <a:pathLst>
              <a:path w="537845" h="501014">
                <a:moveTo>
                  <a:pt x="472237" y="0"/>
                </a:moveTo>
                <a:lnTo>
                  <a:pt x="497589" y="5119"/>
                </a:lnTo>
                <a:lnTo>
                  <a:pt x="518293" y="19079"/>
                </a:lnTo>
                <a:lnTo>
                  <a:pt x="532253" y="39783"/>
                </a:lnTo>
                <a:lnTo>
                  <a:pt x="537373" y="65136"/>
                </a:lnTo>
                <a:lnTo>
                  <a:pt x="537373" y="435594"/>
                </a:lnTo>
                <a:lnTo>
                  <a:pt x="532253" y="460949"/>
                </a:lnTo>
                <a:lnTo>
                  <a:pt x="518293" y="481653"/>
                </a:lnTo>
                <a:lnTo>
                  <a:pt x="497589" y="495612"/>
                </a:lnTo>
                <a:lnTo>
                  <a:pt x="472237" y="500730"/>
                </a:lnTo>
                <a:lnTo>
                  <a:pt x="65136" y="500730"/>
                </a:lnTo>
                <a:lnTo>
                  <a:pt x="39780" y="495612"/>
                </a:lnTo>
                <a:lnTo>
                  <a:pt x="19076" y="481653"/>
                </a:lnTo>
                <a:lnTo>
                  <a:pt x="5118" y="460949"/>
                </a:lnTo>
                <a:lnTo>
                  <a:pt x="0" y="435594"/>
                </a:lnTo>
                <a:lnTo>
                  <a:pt x="0" y="65136"/>
                </a:lnTo>
                <a:lnTo>
                  <a:pt x="5118" y="39783"/>
                </a:lnTo>
                <a:lnTo>
                  <a:pt x="19076" y="19079"/>
                </a:lnTo>
                <a:lnTo>
                  <a:pt x="39780" y="5119"/>
                </a:lnTo>
                <a:lnTo>
                  <a:pt x="65136" y="0"/>
                </a:lnTo>
                <a:lnTo>
                  <a:pt x="472237" y="0"/>
                </a:lnTo>
                <a:close/>
              </a:path>
            </a:pathLst>
          </a:custGeom>
          <a:ln w="8142">
            <a:solidFill>
              <a:srgbClr val="FF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34"/>
          <p:cNvSpPr/>
          <p:nvPr/>
        </p:nvSpPr>
        <p:spPr>
          <a:xfrm>
            <a:off x="3761853" y="1249905"/>
            <a:ext cx="492759" cy="488950"/>
          </a:xfrm>
          <a:custGeom>
            <a:avLst/>
            <a:gdLst/>
            <a:ahLst/>
            <a:cxnLst/>
            <a:rect l="l" t="t" r="r" b="b"/>
            <a:pathLst>
              <a:path w="492760" h="488950">
                <a:moveTo>
                  <a:pt x="427452" y="0"/>
                </a:moveTo>
                <a:lnTo>
                  <a:pt x="452804" y="5119"/>
                </a:lnTo>
                <a:lnTo>
                  <a:pt x="473508" y="19079"/>
                </a:lnTo>
                <a:lnTo>
                  <a:pt x="487469" y="39783"/>
                </a:lnTo>
                <a:lnTo>
                  <a:pt x="492588" y="65136"/>
                </a:lnTo>
                <a:lnTo>
                  <a:pt x="492588" y="423384"/>
                </a:lnTo>
                <a:lnTo>
                  <a:pt x="487469" y="448740"/>
                </a:lnTo>
                <a:lnTo>
                  <a:pt x="473508" y="469444"/>
                </a:lnTo>
                <a:lnTo>
                  <a:pt x="452804" y="483402"/>
                </a:lnTo>
                <a:lnTo>
                  <a:pt x="427452" y="488521"/>
                </a:lnTo>
                <a:lnTo>
                  <a:pt x="65136" y="488521"/>
                </a:lnTo>
                <a:lnTo>
                  <a:pt x="39780" y="483402"/>
                </a:lnTo>
                <a:lnTo>
                  <a:pt x="19076" y="469444"/>
                </a:lnTo>
                <a:lnTo>
                  <a:pt x="5118" y="448740"/>
                </a:lnTo>
                <a:lnTo>
                  <a:pt x="0" y="423384"/>
                </a:lnTo>
                <a:lnTo>
                  <a:pt x="0" y="65136"/>
                </a:lnTo>
                <a:lnTo>
                  <a:pt x="5118" y="39783"/>
                </a:lnTo>
                <a:lnTo>
                  <a:pt x="19076" y="19079"/>
                </a:lnTo>
                <a:lnTo>
                  <a:pt x="39780" y="5119"/>
                </a:lnTo>
                <a:lnTo>
                  <a:pt x="65136" y="0"/>
                </a:lnTo>
                <a:lnTo>
                  <a:pt x="427452" y="0"/>
                </a:lnTo>
                <a:close/>
              </a:path>
            </a:pathLst>
          </a:custGeom>
          <a:ln w="814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" name="object 35"/>
          <p:cNvSpPr txBox="1"/>
          <p:nvPr/>
        </p:nvSpPr>
        <p:spPr>
          <a:xfrm>
            <a:off x="3209262" y="1323027"/>
            <a:ext cx="421640" cy="29083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3664" marR="5080" indent="-101600">
              <a:lnSpc>
                <a:spcPct val="100000"/>
              </a:lnSpc>
            </a:pPr>
            <a:r>
              <a:rPr sz="450" spc="-5" dirty="0">
                <a:solidFill>
                  <a:srgbClr val="FF00FF"/>
                </a:solidFill>
                <a:latin typeface="Arial"/>
                <a:cs typeface="Arial"/>
              </a:rPr>
              <a:t>Statistic</a:t>
            </a:r>
            <a:r>
              <a:rPr sz="450" spc="-25" dirty="0">
                <a:solidFill>
                  <a:srgbClr val="FF00FF"/>
                </a:solidFill>
                <a:latin typeface="Arial"/>
                <a:cs typeface="Arial"/>
              </a:rPr>
              <a:t> </a:t>
            </a:r>
            <a:r>
              <a:rPr sz="450" spc="-5" dirty="0">
                <a:solidFill>
                  <a:srgbClr val="FF00FF"/>
                </a:solidFill>
                <a:latin typeface="Arial"/>
                <a:cs typeface="Arial"/>
              </a:rPr>
              <a:t>scripts,  reports,  links</a:t>
            </a:r>
            <a:r>
              <a:rPr sz="450" spc="-75" dirty="0">
                <a:solidFill>
                  <a:srgbClr val="FF00FF"/>
                </a:solidFill>
                <a:latin typeface="Arial"/>
                <a:cs typeface="Arial"/>
              </a:rPr>
              <a:t> </a:t>
            </a:r>
            <a:r>
              <a:rPr sz="450" spc="-5" dirty="0">
                <a:solidFill>
                  <a:srgbClr val="FF00FF"/>
                </a:solidFill>
                <a:latin typeface="Arial"/>
                <a:cs typeface="Arial"/>
              </a:rPr>
              <a:t>to</a:t>
            </a:r>
            <a:endParaRPr sz="450">
              <a:latin typeface="Arial"/>
              <a:cs typeface="Arial"/>
            </a:endParaRPr>
          </a:p>
          <a:p>
            <a:pPr marL="81915">
              <a:lnSpc>
                <a:spcPct val="100000"/>
              </a:lnSpc>
              <a:spcBef>
                <a:spcPts val="5"/>
              </a:spcBef>
            </a:pPr>
            <a:r>
              <a:rPr sz="450" spc="-5" dirty="0">
                <a:solidFill>
                  <a:srgbClr val="FF00FF"/>
                </a:solidFill>
                <a:latin typeface="Arial"/>
                <a:cs typeface="Arial"/>
              </a:rPr>
              <a:t>guidelines</a:t>
            </a:r>
            <a:endParaRPr sz="450">
              <a:latin typeface="Arial"/>
              <a:cs typeface="Arial"/>
            </a:endParaRPr>
          </a:p>
        </p:txBody>
      </p:sp>
      <p:sp>
        <p:nvSpPr>
          <p:cNvPr id="36" name="object 36"/>
          <p:cNvSpPr txBox="1"/>
          <p:nvPr/>
        </p:nvSpPr>
        <p:spPr>
          <a:xfrm>
            <a:off x="3778019" y="1286392"/>
            <a:ext cx="456565" cy="42925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5080" algn="ctr">
              <a:lnSpc>
                <a:spcPct val="100000"/>
              </a:lnSpc>
            </a:pPr>
            <a:r>
              <a:rPr sz="450" spc="-5" dirty="0">
                <a:latin typeface="Arial"/>
                <a:cs typeface="Arial"/>
              </a:rPr>
              <a:t>Text elements,  standard</a:t>
            </a:r>
            <a:r>
              <a:rPr sz="450" spc="-35" dirty="0">
                <a:latin typeface="Arial"/>
                <a:cs typeface="Arial"/>
              </a:rPr>
              <a:t> </a:t>
            </a:r>
            <a:r>
              <a:rPr sz="450" spc="-5" dirty="0">
                <a:latin typeface="Arial"/>
                <a:cs typeface="Arial"/>
              </a:rPr>
              <a:t>reports,  graphics,  literature,  structure,</a:t>
            </a:r>
            <a:endParaRPr sz="450">
              <a:latin typeface="Arial"/>
              <a:cs typeface="Arial"/>
            </a:endParaRPr>
          </a:p>
          <a:p>
            <a:pPr algn="ctr">
              <a:lnSpc>
                <a:spcPct val="100000"/>
              </a:lnSpc>
              <a:spcBef>
                <a:spcPts val="5"/>
              </a:spcBef>
            </a:pPr>
            <a:r>
              <a:rPr sz="450" spc="-5" dirty="0">
                <a:latin typeface="Arial"/>
                <a:cs typeface="Arial"/>
              </a:rPr>
              <a:t>layout</a:t>
            </a:r>
            <a:endParaRPr sz="450">
              <a:latin typeface="Arial"/>
              <a:cs typeface="Arial"/>
            </a:endParaRPr>
          </a:p>
        </p:txBody>
      </p:sp>
      <p:sp>
        <p:nvSpPr>
          <p:cNvPr id="37" name="object 37"/>
          <p:cNvSpPr/>
          <p:nvPr/>
        </p:nvSpPr>
        <p:spPr>
          <a:xfrm>
            <a:off x="3126776" y="541549"/>
            <a:ext cx="594360" cy="2304415"/>
          </a:xfrm>
          <a:custGeom>
            <a:avLst/>
            <a:gdLst/>
            <a:ahLst/>
            <a:cxnLst/>
            <a:rect l="l" t="t" r="r" b="b"/>
            <a:pathLst>
              <a:path w="594360" h="2304415">
                <a:moveTo>
                  <a:pt x="529231" y="0"/>
                </a:moveTo>
                <a:lnTo>
                  <a:pt x="554583" y="5119"/>
                </a:lnTo>
                <a:lnTo>
                  <a:pt x="575287" y="19079"/>
                </a:lnTo>
                <a:lnTo>
                  <a:pt x="589247" y="39783"/>
                </a:lnTo>
                <a:lnTo>
                  <a:pt x="594367" y="65136"/>
                </a:lnTo>
                <a:lnTo>
                  <a:pt x="594367" y="2239057"/>
                </a:lnTo>
                <a:lnTo>
                  <a:pt x="589247" y="2264410"/>
                </a:lnTo>
                <a:lnTo>
                  <a:pt x="575287" y="2285115"/>
                </a:lnTo>
                <a:lnTo>
                  <a:pt x="554583" y="2299074"/>
                </a:lnTo>
                <a:lnTo>
                  <a:pt x="529231" y="2304193"/>
                </a:lnTo>
                <a:lnTo>
                  <a:pt x="65136" y="2304193"/>
                </a:lnTo>
                <a:lnTo>
                  <a:pt x="39780" y="2299074"/>
                </a:lnTo>
                <a:lnTo>
                  <a:pt x="19076" y="2285115"/>
                </a:lnTo>
                <a:lnTo>
                  <a:pt x="5118" y="2264410"/>
                </a:lnTo>
                <a:lnTo>
                  <a:pt x="0" y="2239057"/>
                </a:lnTo>
                <a:lnTo>
                  <a:pt x="0" y="65136"/>
                </a:lnTo>
                <a:lnTo>
                  <a:pt x="5118" y="39783"/>
                </a:lnTo>
                <a:lnTo>
                  <a:pt x="19076" y="19079"/>
                </a:lnTo>
                <a:lnTo>
                  <a:pt x="39780" y="5119"/>
                </a:lnTo>
                <a:lnTo>
                  <a:pt x="65136" y="0"/>
                </a:lnTo>
                <a:lnTo>
                  <a:pt x="529231" y="0"/>
                </a:lnTo>
                <a:close/>
              </a:path>
            </a:pathLst>
          </a:custGeom>
          <a:ln w="8142">
            <a:solidFill>
              <a:srgbClr val="FF00FF"/>
            </a:solidFill>
          </a:ln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38" name="object 38"/>
          <p:cNvSpPr/>
          <p:nvPr/>
        </p:nvSpPr>
        <p:spPr>
          <a:xfrm>
            <a:off x="3741495" y="541549"/>
            <a:ext cx="541655" cy="2304415"/>
          </a:xfrm>
          <a:custGeom>
            <a:avLst/>
            <a:gdLst/>
            <a:ahLst/>
            <a:cxnLst/>
            <a:rect l="l" t="t" r="r" b="b"/>
            <a:pathLst>
              <a:path w="541654" h="2304415">
                <a:moveTo>
                  <a:pt x="476311" y="0"/>
                </a:moveTo>
                <a:lnTo>
                  <a:pt x="501663" y="5119"/>
                </a:lnTo>
                <a:lnTo>
                  <a:pt x="522368" y="19079"/>
                </a:lnTo>
                <a:lnTo>
                  <a:pt x="536328" y="39783"/>
                </a:lnTo>
                <a:lnTo>
                  <a:pt x="541447" y="65136"/>
                </a:lnTo>
                <a:lnTo>
                  <a:pt x="541447" y="2239057"/>
                </a:lnTo>
                <a:lnTo>
                  <a:pt x="536328" y="2264410"/>
                </a:lnTo>
                <a:lnTo>
                  <a:pt x="522368" y="2285115"/>
                </a:lnTo>
                <a:lnTo>
                  <a:pt x="501663" y="2299074"/>
                </a:lnTo>
                <a:lnTo>
                  <a:pt x="476311" y="2304193"/>
                </a:lnTo>
                <a:lnTo>
                  <a:pt x="65136" y="2304193"/>
                </a:lnTo>
                <a:lnTo>
                  <a:pt x="39783" y="2299074"/>
                </a:lnTo>
                <a:lnTo>
                  <a:pt x="19079" y="2285115"/>
                </a:lnTo>
                <a:lnTo>
                  <a:pt x="5119" y="2264410"/>
                </a:lnTo>
                <a:lnTo>
                  <a:pt x="0" y="2239057"/>
                </a:lnTo>
                <a:lnTo>
                  <a:pt x="0" y="65136"/>
                </a:lnTo>
                <a:lnTo>
                  <a:pt x="5119" y="39783"/>
                </a:lnTo>
                <a:lnTo>
                  <a:pt x="19079" y="19079"/>
                </a:lnTo>
                <a:lnTo>
                  <a:pt x="39783" y="5119"/>
                </a:lnTo>
                <a:lnTo>
                  <a:pt x="65136" y="0"/>
                </a:lnTo>
                <a:lnTo>
                  <a:pt x="476311" y="0"/>
                </a:lnTo>
                <a:close/>
              </a:path>
            </a:pathLst>
          </a:custGeom>
          <a:ln w="814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" name="object 39"/>
          <p:cNvSpPr/>
          <p:nvPr/>
        </p:nvSpPr>
        <p:spPr>
          <a:xfrm>
            <a:off x="3769995" y="826520"/>
            <a:ext cx="41275" cy="33020"/>
          </a:xfrm>
          <a:custGeom>
            <a:avLst/>
            <a:gdLst/>
            <a:ahLst/>
            <a:cxnLst/>
            <a:rect l="l" t="t" r="r" b="b"/>
            <a:pathLst>
              <a:path w="41275" h="33019">
                <a:moveTo>
                  <a:pt x="0" y="0"/>
                </a:moveTo>
                <a:lnTo>
                  <a:pt x="0" y="32568"/>
                </a:lnTo>
                <a:lnTo>
                  <a:pt x="40710" y="16284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" name="object 40"/>
          <p:cNvSpPr/>
          <p:nvPr/>
        </p:nvSpPr>
        <p:spPr>
          <a:xfrm>
            <a:off x="3769995" y="826520"/>
            <a:ext cx="41275" cy="33020"/>
          </a:xfrm>
          <a:custGeom>
            <a:avLst/>
            <a:gdLst/>
            <a:ahLst/>
            <a:cxnLst/>
            <a:rect l="l" t="t" r="r" b="b"/>
            <a:pathLst>
              <a:path w="41275" h="33019">
                <a:moveTo>
                  <a:pt x="0" y="0"/>
                </a:moveTo>
                <a:lnTo>
                  <a:pt x="0" y="32568"/>
                </a:lnTo>
                <a:lnTo>
                  <a:pt x="40710" y="16284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" name="object 41"/>
          <p:cNvSpPr/>
          <p:nvPr/>
        </p:nvSpPr>
        <p:spPr>
          <a:xfrm>
            <a:off x="4339937" y="826520"/>
            <a:ext cx="41275" cy="33020"/>
          </a:xfrm>
          <a:custGeom>
            <a:avLst/>
            <a:gdLst/>
            <a:ahLst/>
            <a:cxnLst/>
            <a:rect l="l" t="t" r="r" b="b"/>
            <a:pathLst>
              <a:path w="41275" h="33019">
                <a:moveTo>
                  <a:pt x="0" y="0"/>
                </a:moveTo>
                <a:lnTo>
                  <a:pt x="0" y="32568"/>
                </a:lnTo>
                <a:lnTo>
                  <a:pt x="40710" y="16284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" name="object 42"/>
          <p:cNvSpPr/>
          <p:nvPr/>
        </p:nvSpPr>
        <p:spPr>
          <a:xfrm>
            <a:off x="4339937" y="826520"/>
            <a:ext cx="41275" cy="33020"/>
          </a:xfrm>
          <a:custGeom>
            <a:avLst/>
            <a:gdLst/>
            <a:ahLst/>
            <a:cxnLst/>
            <a:rect l="l" t="t" r="r" b="b"/>
            <a:pathLst>
              <a:path w="41275" h="33019">
                <a:moveTo>
                  <a:pt x="0" y="0"/>
                </a:moveTo>
                <a:lnTo>
                  <a:pt x="0" y="32568"/>
                </a:lnTo>
                <a:lnTo>
                  <a:pt x="40710" y="16284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" name="object 43"/>
          <p:cNvSpPr/>
          <p:nvPr/>
        </p:nvSpPr>
        <p:spPr>
          <a:xfrm>
            <a:off x="3810705" y="708464"/>
            <a:ext cx="407670" cy="269240"/>
          </a:xfrm>
          <a:custGeom>
            <a:avLst/>
            <a:gdLst/>
            <a:ahLst/>
            <a:cxnLst/>
            <a:rect l="l" t="t" r="r" b="b"/>
            <a:pathLst>
              <a:path w="407670" h="269240">
                <a:moveTo>
                  <a:pt x="341964" y="0"/>
                </a:moveTo>
                <a:lnTo>
                  <a:pt x="367316" y="5119"/>
                </a:lnTo>
                <a:lnTo>
                  <a:pt x="388021" y="19079"/>
                </a:lnTo>
                <a:lnTo>
                  <a:pt x="401981" y="39783"/>
                </a:lnTo>
                <a:lnTo>
                  <a:pt x="407100" y="65136"/>
                </a:lnTo>
                <a:lnTo>
                  <a:pt x="407100" y="203550"/>
                </a:lnTo>
                <a:lnTo>
                  <a:pt x="401981" y="228902"/>
                </a:lnTo>
                <a:lnTo>
                  <a:pt x="388021" y="249607"/>
                </a:lnTo>
                <a:lnTo>
                  <a:pt x="367316" y="263567"/>
                </a:lnTo>
                <a:lnTo>
                  <a:pt x="341964" y="268686"/>
                </a:lnTo>
                <a:lnTo>
                  <a:pt x="65136" y="268686"/>
                </a:lnTo>
                <a:lnTo>
                  <a:pt x="39780" y="263567"/>
                </a:lnTo>
                <a:lnTo>
                  <a:pt x="19076" y="249607"/>
                </a:lnTo>
                <a:lnTo>
                  <a:pt x="5118" y="228902"/>
                </a:lnTo>
                <a:lnTo>
                  <a:pt x="0" y="203550"/>
                </a:lnTo>
                <a:lnTo>
                  <a:pt x="0" y="65136"/>
                </a:lnTo>
                <a:lnTo>
                  <a:pt x="5118" y="39783"/>
                </a:lnTo>
                <a:lnTo>
                  <a:pt x="19076" y="19079"/>
                </a:lnTo>
                <a:lnTo>
                  <a:pt x="39780" y="5119"/>
                </a:lnTo>
                <a:lnTo>
                  <a:pt x="65136" y="0"/>
                </a:lnTo>
                <a:lnTo>
                  <a:pt x="341964" y="0"/>
                </a:lnTo>
                <a:close/>
              </a:path>
            </a:pathLst>
          </a:custGeom>
          <a:ln w="814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" name="object 44"/>
          <p:cNvSpPr txBox="1"/>
          <p:nvPr/>
        </p:nvSpPr>
        <p:spPr>
          <a:xfrm>
            <a:off x="3890709" y="740877"/>
            <a:ext cx="476250" cy="20774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5080" indent="8890">
              <a:lnSpc>
                <a:spcPct val="100000"/>
              </a:lnSpc>
            </a:pPr>
            <a:r>
              <a:rPr sz="450" spc="-5" dirty="0">
                <a:latin typeface="Arial"/>
                <a:cs typeface="Arial"/>
              </a:rPr>
              <a:t>Prepare </a:t>
            </a:r>
            <a:endParaRPr lang="de-DE" sz="450" spc="-5" dirty="0" smtClean="0">
              <a:latin typeface="Arial"/>
              <a:cs typeface="Arial"/>
            </a:endParaRPr>
          </a:p>
          <a:p>
            <a:pPr marL="12700" marR="5080" indent="8890">
              <a:lnSpc>
                <a:spcPct val="100000"/>
              </a:lnSpc>
            </a:pPr>
            <a:r>
              <a:rPr lang="de-DE" sz="450" spc="-5" dirty="0" smtClean="0">
                <a:latin typeface="Arial"/>
                <a:cs typeface="Arial"/>
              </a:rPr>
              <a:t>R</a:t>
            </a:r>
            <a:r>
              <a:rPr sz="450" spc="-5" dirty="0" smtClean="0">
                <a:latin typeface="Arial"/>
                <a:cs typeface="Arial"/>
              </a:rPr>
              <a:t>esearch</a:t>
            </a:r>
            <a:endParaRPr lang="de-DE" sz="450" dirty="0">
              <a:latin typeface="Arial"/>
              <a:cs typeface="Arial"/>
            </a:endParaRPr>
          </a:p>
          <a:p>
            <a:pPr marL="12700" marR="5080" indent="8890">
              <a:lnSpc>
                <a:spcPct val="100000"/>
              </a:lnSpc>
            </a:pPr>
            <a:r>
              <a:rPr sz="450" spc="-5" dirty="0" smtClean="0">
                <a:latin typeface="Arial"/>
                <a:cs typeface="Arial"/>
              </a:rPr>
              <a:t>report</a:t>
            </a:r>
            <a:endParaRPr sz="450" dirty="0">
              <a:latin typeface="Arial"/>
              <a:cs typeface="Arial"/>
            </a:endParaRPr>
          </a:p>
        </p:txBody>
      </p:sp>
      <p:sp>
        <p:nvSpPr>
          <p:cNvPr id="45" name="object 45"/>
          <p:cNvSpPr/>
          <p:nvPr/>
        </p:nvSpPr>
        <p:spPr>
          <a:xfrm>
            <a:off x="3191912" y="724748"/>
            <a:ext cx="480695" cy="240665"/>
          </a:xfrm>
          <a:custGeom>
            <a:avLst/>
            <a:gdLst/>
            <a:ahLst/>
            <a:cxnLst/>
            <a:rect l="l" t="t" r="r" b="b"/>
            <a:pathLst>
              <a:path w="480695" h="240665">
                <a:moveTo>
                  <a:pt x="415242" y="0"/>
                </a:moveTo>
                <a:lnTo>
                  <a:pt x="440595" y="5119"/>
                </a:lnTo>
                <a:lnTo>
                  <a:pt x="461299" y="19079"/>
                </a:lnTo>
                <a:lnTo>
                  <a:pt x="475259" y="39783"/>
                </a:lnTo>
                <a:lnTo>
                  <a:pt x="480379" y="65136"/>
                </a:lnTo>
                <a:lnTo>
                  <a:pt x="480379" y="175049"/>
                </a:lnTo>
                <a:lnTo>
                  <a:pt x="475259" y="200405"/>
                </a:lnTo>
                <a:lnTo>
                  <a:pt x="461299" y="221109"/>
                </a:lnTo>
                <a:lnTo>
                  <a:pt x="440595" y="235067"/>
                </a:lnTo>
                <a:lnTo>
                  <a:pt x="415242" y="240185"/>
                </a:lnTo>
                <a:lnTo>
                  <a:pt x="65136" y="240185"/>
                </a:lnTo>
                <a:lnTo>
                  <a:pt x="39780" y="235067"/>
                </a:lnTo>
                <a:lnTo>
                  <a:pt x="19076" y="221109"/>
                </a:lnTo>
                <a:lnTo>
                  <a:pt x="5118" y="200405"/>
                </a:lnTo>
                <a:lnTo>
                  <a:pt x="0" y="175049"/>
                </a:lnTo>
                <a:lnTo>
                  <a:pt x="0" y="65136"/>
                </a:lnTo>
                <a:lnTo>
                  <a:pt x="5118" y="39783"/>
                </a:lnTo>
                <a:lnTo>
                  <a:pt x="19076" y="19079"/>
                </a:lnTo>
                <a:lnTo>
                  <a:pt x="39780" y="5119"/>
                </a:lnTo>
                <a:lnTo>
                  <a:pt x="65136" y="0"/>
                </a:lnTo>
                <a:lnTo>
                  <a:pt x="415242" y="0"/>
                </a:lnTo>
                <a:close/>
              </a:path>
            </a:pathLst>
          </a:custGeom>
          <a:ln w="16284">
            <a:solidFill>
              <a:srgbClr val="FF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" name="object 46"/>
          <p:cNvSpPr txBox="1"/>
          <p:nvPr/>
        </p:nvSpPr>
        <p:spPr>
          <a:xfrm>
            <a:off x="3251509" y="773445"/>
            <a:ext cx="545465" cy="1524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5080" indent="10795">
              <a:lnSpc>
                <a:spcPct val="100000"/>
              </a:lnSpc>
            </a:pPr>
            <a:r>
              <a:rPr sz="450" spc="-5" dirty="0">
                <a:solidFill>
                  <a:srgbClr val="FF00FF"/>
                </a:solidFill>
                <a:latin typeface="Arial"/>
                <a:cs typeface="Arial"/>
              </a:rPr>
              <a:t>Analyze and  interpret</a:t>
            </a:r>
            <a:r>
              <a:rPr sz="450" spc="-50" dirty="0">
                <a:solidFill>
                  <a:srgbClr val="FF00FF"/>
                </a:solidFill>
                <a:latin typeface="Arial"/>
                <a:cs typeface="Arial"/>
              </a:rPr>
              <a:t> </a:t>
            </a:r>
            <a:r>
              <a:rPr sz="450" spc="-5" dirty="0">
                <a:solidFill>
                  <a:srgbClr val="FF00FF"/>
                </a:solidFill>
                <a:latin typeface="Arial"/>
                <a:cs typeface="Arial"/>
              </a:rPr>
              <a:t>data</a:t>
            </a:r>
            <a:endParaRPr sz="450">
              <a:latin typeface="Arial"/>
              <a:cs typeface="Arial"/>
            </a:endParaRPr>
          </a:p>
        </p:txBody>
      </p:sp>
      <p:sp>
        <p:nvSpPr>
          <p:cNvPr id="47" name="object 47"/>
          <p:cNvSpPr txBox="1"/>
          <p:nvPr/>
        </p:nvSpPr>
        <p:spPr>
          <a:xfrm>
            <a:off x="3158565" y="2540266"/>
            <a:ext cx="523240" cy="22161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5080" indent="10795" algn="just">
              <a:lnSpc>
                <a:spcPct val="100000"/>
              </a:lnSpc>
            </a:pPr>
            <a:r>
              <a:rPr sz="450" spc="-5" dirty="0">
                <a:solidFill>
                  <a:srgbClr val="FF00FF"/>
                </a:solidFill>
                <a:latin typeface="Arial"/>
                <a:cs typeface="Arial"/>
              </a:rPr>
              <a:t>Design of methods  of summarizing</a:t>
            </a:r>
            <a:r>
              <a:rPr sz="450" spc="-35" dirty="0">
                <a:solidFill>
                  <a:srgbClr val="FF00FF"/>
                </a:solidFill>
                <a:latin typeface="Arial"/>
                <a:cs typeface="Arial"/>
              </a:rPr>
              <a:t> </a:t>
            </a:r>
            <a:r>
              <a:rPr sz="450" spc="-5" dirty="0">
                <a:solidFill>
                  <a:srgbClr val="FF00FF"/>
                </a:solidFill>
                <a:latin typeface="Arial"/>
                <a:cs typeface="Arial"/>
              </a:rPr>
              <a:t>and  interpreting</a:t>
            </a:r>
            <a:r>
              <a:rPr sz="450" spc="-25" dirty="0">
                <a:solidFill>
                  <a:srgbClr val="FF00FF"/>
                </a:solidFill>
                <a:latin typeface="Arial"/>
                <a:cs typeface="Arial"/>
              </a:rPr>
              <a:t> </a:t>
            </a:r>
            <a:r>
              <a:rPr sz="450" spc="-5" dirty="0">
                <a:solidFill>
                  <a:srgbClr val="FF00FF"/>
                </a:solidFill>
                <a:latin typeface="Arial"/>
                <a:cs typeface="Arial"/>
              </a:rPr>
              <a:t>results</a:t>
            </a:r>
            <a:endParaRPr sz="450">
              <a:latin typeface="Arial"/>
              <a:cs typeface="Arial"/>
            </a:endParaRPr>
          </a:p>
        </p:txBody>
      </p:sp>
      <p:sp>
        <p:nvSpPr>
          <p:cNvPr id="48" name="object 48"/>
          <p:cNvSpPr txBox="1"/>
          <p:nvPr/>
        </p:nvSpPr>
        <p:spPr>
          <a:xfrm>
            <a:off x="3829618" y="2515836"/>
            <a:ext cx="361315" cy="29083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5080" algn="ctr">
              <a:lnSpc>
                <a:spcPct val="100000"/>
              </a:lnSpc>
            </a:pPr>
            <a:r>
              <a:rPr sz="450" spc="-5" dirty="0">
                <a:latin typeface="Arial"/>
                <a:cs typeface="Arial"/>
              </a:rPr>
              <a:t>Development  of automatic  meta data  annotation</a:t>
            </a:r>
            <a:endParaRPr sz="450">
              <a:latin typeface="Arial"/>
              <a:cs typeface="Arial"/>
            </a:endParaRPr>
          </a:p>
        </p:txBody>
      </p:sp>
      <p:sp>
        <p:nvSpPr>
          <p:cNvPr id="49" name="object 49"/>
          <p:cNvSpPr/>
          <p:nvPr/>
        </p:nvSpPr>
        <p:spPr>
          <a:xfrm>
            <a:off x="3147127" y="1986761"/>
            <a:ext cx="537845" cy="281305"/>
          </a:xfrm>
          <a:custGeom>
            <a:avLst/>
            <a:gdLst/>
            <a:ahLst/>
            <a:cxnLst/>
            <a:rect l="l" t="t" r="r" b="b"/>
            <a:pathLst>
              <a:path w="537845" h="281305">
                <a:moveTo>
                  <a:pt x="472237" y="0"/>
                </a:moveTo>
                <a:lnTo>
                  <a:pt x="497589" y="5119"/>
                </a:lnTo>
                <a:lnTo>
                  <a:pt x="518293" y="19079"/>
                </a:lnTo>
                <a:lnTo>
                  <a:pt x="532253" y="39783"/>
                </a:lnTo>
                <a:lnTo>
                  <a:pt x="537373" y="65136"/>
                </a:lnTo>
                <a:lnTo>
                  <a:pt x="537373" y="215762"/>
                </a:lnTo>
                <a:lnTo>
                  <a:pt x="532253" y="241115"/>
                </a:lnTo>
                <a:lnTo>
                  <a:pt x="518293" y="261820"/>
                </a:lnTo>
                <a:lnTo>
                  <a:pt x="497589" y="275779"/>
                </a:lnTo>
                <a:lnTo>
                  <a:pt x="472237" y="280898"/>
                </a:lnTo>
                <a:lnTo>
                  <a:pt x="65136" y="280898"/>
                </a:lnTo>
                <a:lnTo>
                  <a:pt x="39783" y="275779"/>
                </a:lnTo>
                <a:lnTo>
                  <a:pt x="19079" y="261820"/>
                </a:lnTo>
                <a:lnTo>
                  <a:pt x="5119" y="241115"/>
                </a:lnTo>
                <a:lnTo>
                  <a:pt x="0" y="215762"/>
                </a:lnTo>
                <a:lnTo>
                  <a:pt x="0" y="65136"/>
                </a:lnTo>
                <a:lnTo>
                  <a:pt x="5119" y="39783"/>
                </a:lnTo>
                <a:lnTo>
                  <a:pt x="19079" y="19079"/>
                </a:lnTo>
                <a:lnTo>
                  <a:pt x="39783" y="5119"/>
                </a:lnTo>
                <a:lnTo>
                  <a:pt x="65136" y="0"/>
                </a:lnTo>
                <a:lnTo>
                  <a:pt x="472237" y="0"/>
                </a:lnTo>
                <a:close/>
              </a:path>
            </a:pathLst>
          </a:custGeom>
          <a:ln w="8142">
            <a:solidFill>
              <a:srgbClr val="FF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" name="object 50"/>
          <p:cNvSpPr txBox="1"/>
          <p:nvPr/>
        </p:nvSpPr>
        <p:spPr>
          <a:xfrm>
            <a:off x="3236817" y="2055809"/>
            <a:ext cx="358140" cy="1524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5080" indent="52069">
              <a:lnSpc>
                <a:spcPct val="100000"/>
              </a:lnSpc>
            </a:pPr>
            <a:r>
              <a:rPr sz="450" spc="-5" dirty="0">
                <a:solidFill>
                  <a:srgbClr val="FF00FF"/>
                </a:solidFill>
                <a:latin typeface="Arial"/>
                <a:cs typeface="Arial"/>
              </a:rPr>
              <a:t>Rules for  interpretation</a:t>
            </a:r>
            <a:endParaRPr sz="450">
              <a:latin typeface="Arial"/>
              <a:cs typeface="Arial"/>
            </a:endParaRPr>
          </a:p>
        </p:txBody>
      </p:sp>
      <p:sp>
        <p:nvSpPr>
          <p:cNvPr id="51" name="object 51"/>
          <p:cNvSpPr/>
          <p:nvPr/>
        </p:nvSpPr>
        <p:spPr>
          <a:xfrm>
            <a:off x="3757779" y="1994903"/>
            <a:ext cx="464184" cy="273050"/>
          </a:xfrm>
          <a:custGeom>
            <a:avLst/>
            <a:gdLst/>
            <a:ahLst/>
            <a:cxnLst/>
            <a:rect l="l" t="t" r="r" b="b"/>
            <a:pathLst>
              <a:path w="464185" h="273050">
                <a:moveTo>
                  <a:pt x="398958" y="0"/>
                </a:moveTo>
                <a:lnTo>
                  <a:pt x="424311" y="5119"/>
                </a:lnTo>
                <a:lnTo>
                  <a:pt x="445015" y="19079"/>
                </a:lnTo>
                <a:lnTo>
                  <a:pt x="458975" y="39783"/>
                </a:lnTo>
                <a:lnTo>
                  <a:pt x="464094" y="65136"/>
                </a:lnTo>
                <a:lnTo>
                  <a:pt x="464094" y="207620"/>
                </a:lnTo>
                <a:lnTo>
                  <a:pt x="458975" y="232973"/>
                </a:lnTo>
                <a:lnTo>
                  <a:pt x="445015" y="253678"/>
                </a:lnTo>
                <a:lnTo>
                  <a:pt x="424311" y="267637"/>
                </a:lnTo>
                <a:lnTo>
                  <a:pt x="398958" y="272756"/>
                </a:lnTo>
                <a:lnTo>
                  <a:pt x="65136" y="272756"/>
                </a:lnTo>
                <a:lnTo>
                  <a:pt x="39783" y="267637"/>
                </a:lnTo>
                <a:lnTo>
                  <a:pt x="19079" y="253678"/>
                </a:lnTo>
                <a:lnTo>
                  <a:pt x="5119" y="232973"/>
                </a:lnTo>
                <a:lnTo>
                  <a:pt x="0" y="207620"/>
                </a:lnTo>
                <a:lnTo>
                  <a:pt x="0" y="65136"/>
                </a:lnTo>
                <a:lnTo>
                  <a:pt x="5119" y="39783"/>
                </a:lnTo>
                <a:lnTo>
                  <a:pt x="19079" y="19079"/>
                </a:lnTo>
                <a:lnTo>
                  <a:pt x="39783" y="5119"/>
                </a:lnTo>
                <a:lnTo>
                  <a:pt x="65136" y="0"/>
                </a:lnTo>
                <a:lnTo>
                  <a:pt x="398958" y="0"/>
                </a:lnTo>
                <a:close/>
              </a:path>
            </a:pathLst>
          </a:custGeom>
          <a:ln w="814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" name="object 52"/>
          <p:cNvSpPr txBox="1"/>
          <p:nvPr/>
        </p:nvSpPr>
        <p:spPr>
          <a:xfrm>
            <a:off x="3842515" y="2059883"/>
            <a:ext cx="294640" cy="1524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3495" marR="5080" indent="-11430">
              <a:lnSpc>
                <a:spcPct val="100000"/>
              </a:lnSpc>
            </a:pPr>
            <a:r>
              <a:rPr sz="450" spc="-5" dirty="0">
                <a:latin typeface="Arial"/>
                <a:cs typeface="Arial"/>
              </a:rPr>
              <a:t>Guidelines  for</a:t>
            </a:r>
            <a:r>
              <a:rPr sz="450" spc="-65" dirty="0">
                <a:latin typeface="Arial"/>
                <a:cs typeface="Arial"/>
              </a:rPr>
              <a:t> </a:t>
            </a:r>
            <a:r>
              <a:rPr sz="450" spc="-5" dirty="0">
                <a:latin typeface="Arial"/>
                <a:cs typeface="Arial"/>
              </a:rPr>
              <a:t>writing</a:t>
            </a:r>
            <a:endParaRPr sz="450">
              <a:latin typeface="Arial"/>
              <a:cs typeface="Arial"/>
            </a:endParaRPr>
          </a:p>
        </p:txBody>
      </p:sp>
      <p:sp>
        <p:nvSpPr>
          <p:cNvPr id="53" name="object 53"/>
          <p:cNvSpPr/>
          <p:nvPr/>
        </p:nvSpPr>
        <p:spPr>
          <a:xfrm>
            <a:off x="2740026" y="696251"/>
            <a:ext cx="342265" cy="370840"/>
          </a:xfrm>
          <a:custGeom>
            <a:avLst/>
            <a:gdLst/>
            <a:ahLst/>
            <a:cxnLst/>
            <a:rect l="l" t="t" r="r" b="b"/>
            <a:pathLst>
              <a:path w="342264" h="370840">
                <a:moveTo>
                  <a:pt x="0" y="370461"/>
                </a:moveTo>
                <a:lnTo>
                  <a:pt x="341964" y="370461"/>
                </a:lnTo>
                <a:lnTo>
                  <a:pt x="341964" y="0"/>
                </a:lnTo>
                <a:lnTo>
                  <a:pt x="0" y="0"/>
                </a:lnTo>
                <a:lnTo>
                  <a:pt x="0" y="370461"/>
                </a:lnTo>
                <a:close/>
              </a:path>
            </a:pathLst>
          </a:custGeom>
          <a:ln w="814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4" name="object 54"/>
          <p:cNvSpPr/>
          <p:nvPr/>
        </p:nvSpPr>
        <p:spPr>
          <a:xfrm>
            <a:off x="3077924" y="859088"/>
            <a:ext cx="61594" cy="0"/>
          </a:xfrm>
          <a:custGeom>
            <a:avLst/>
            <a:gdLst/>
            <a:ahLst/>
            <a:cxnLst/>
            <a:rect l="l" t="t" r="r" b="b"/>
            <a:pathLst>
              <a:path w="61594">
                <a:moveTo>
                  <a:pt x="0" y="0"/>
                </a:moveTo>
                <a:lnTo>
                  <a:pt x="61061" y="0"/>
                </a:lnTo>
              </a:path>
            </a:pathLst>
          </a:custGeom>
          <a:ln w="814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5" name="object 55"/>
          <p:cNvSpPr/>
          <p:nvPr/>
        </p:nvSpPr>
        <p:spPr>
          <a:xfrm>
            <a:off x="3138985" y="842804"/>
            <a:ext cx="41275" cy="33020"/>
          </a:xfrm>
          <a:custGeom>
            <a:avLst/>
            <a:gdLst/>
            <a:ahLst/>
            <a:cxnLst/>
            <a:rect l="l" t="t" r="r" b="b"/>
            <a:pathLst>
              <a:path w="41275" h="33019">
                <a:moveTo>
                  <a:pt x="0" y="0"/>
                </a:moveTo>
                <a:lnTo>
                  <a:pt x="0" y="32568"/>
                </a:lnTo>
                <a:lnTo>
                  <a:pt x="40710" y="16284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6" name="object 56"/>
          <p:cNvSpPr/>
          <p:nvPr/>
        </p:nvSpPr>
        <p:spPr>
          <a:xfrm>
            <a:off x="3138985" y="842804"/>
            <a:ext cx="41275" cy="33020"/>
          </a:xfrm>
          <a:custGeom>
            <a:avLst/>
            <a:gdLst/>
            <a:ahLst/>
            <a:cxnLst/>
            <a:rect l="l" t="t" r="r" b="b"/>
            <a:pathLst>
              <a:path w="41275" h="33019">
                <a:moveTo>
                  <a:pt x="0" y="0"/>
                </a:moveTo>
                <a:lnTo>
                  <a:pt x="0" y="32568"/>
                </a:lnTo>
                <a:lnTo>
                  <a:pt x="40710" y="16284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7" name="object 57"/>
          <p:cNvSpPr txBox="1"/>
          <p:nvPr/>
        </p:nvSpPr>
        <p:spPr>
          <a:xfrm>
            <a:off x="2751724" y="817739"/>
            <a:ext cx="302895" cy="984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550" b="1" spc="-5" dirty="0">
                <a:latin typeface="Arial"/>
                <a:cs typeface="Arial"/>
              </a:rPr>
              <a:t>Data</a:t>
            </a:r>
            <a:r>
              <a:rPr sz="550" b="1" spc="-90" dirty="0">
                <a:latin typeface="Arial"/>
                <a:cs typeface="Arial"/>
              </a:rPr>
              <a:t> </a:t>
            </a:r>
            <a:r>
              <a:rPr sz="550" b="1" spc="-5" dirty="0">
                <a:latin typeface="Arial"/>
                <a:cs typeface="Arial"/>
              </a:rPr>
              <a:t>Set</a:t>
            </a:r>
            <a:endParaRPr sz="550">
              <a:latin typeface="Arial"/>
              <a:cs typeface="Arial"/>
            </a:endParaRPr>
          </a:p>
        </p:txBody>
      </p:sp>
      <p:sp>
        <p:nvSpPr>
          <p:cNvPr id="58" name="object 58"/>
          <p:cNvSpPr txBox="1"/>
          <p:nvPr/>
        </p:nvSpPr>
        <p:spPr>
          <a:xfrm>
            <a:off x="3184336" y="1786639"/>
            <a:ext cx="479425" cy="984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550" b="1" spc="-5" dirty="0">
                <a:solidFill>
                  <a:srgbClr val="FF00FF"/>
                </a:solidFill>
                <a:latin typeface="Arial"/>
                <a:cs typeface="Arial"/>
              </a:rPr>
              <a:t>Data</a:t>
            </a:r>
            <a:r>
              <a:rPr sz="550" b="1" spc="-80" dirty="0">
                <a:solidFill>
                  <a:srgbClr val="FF00FF"/>
                </a:solidFill>
                <a:latin typeface="Arial"/>
                <a:cs typeface="Arial"/>
              </a:rPr>
              <a:t> </a:t>
            </a:r>
            <a:r>
              <a:rPr sz="550" b="1" spc="-5" dirty="0">
                <a:solidFill>
                  <a:srgbClr val="FF00FF"/>
                </a:solidFill>
                <a:latin typeface="Arial"/>
                <a:cs typeface="Arial"/>
              </a:rPr>
              <a:t>Analysis</a:t>
            </a:r>
            <a:endParaRPr sz="550">
              <a:latin typeface="Arial"/>
              <a:cs typeface="Arial"/>
            </a:endParaRPr>
          </a:p>
        </p:txBody>
      </p:sp>
      <p:sp>
        <p:nvSpPr>
          <p:cNvPr id="59" name="object 59"/>
          <p:cNvSpPr/>
          <p:nvPr/>
        </p:nvSpPr>
        <p:spPr>
          <a:xfrm>
            <a:off x="1551292" y="1225479"/>
            <a:ext cx="521334" cy="529590"/>
          </a:xfrm>
          <a:custGeom>
            <a:avLst/>
            <a:gdLst/>
            <a:ahLst/>
            <a:cxnLst/>
            <a:rect l="l" t="t" r="r" b="b"/>
            <a:pathLst>
              <a:path w="521335" h="529589">
                <a:moveTo>
                  <a:pt x="455952" y="0"/>
                </a:moveTo>
                <a:lnTo>
                  <a:pt x="481305" y="5119"/>
                </a:lnTo>
                <a:lnTo>
                  <a:pt x="502009" y="19079"/>
                </a:lnTo>
                <a:lnTo>
                  <a:pt x="515969" y="39783"/>
                </a:lnTo>
                <a:lnTo>
                  <a:pt x="521089" y="65136"/>
                </a:lnTo>
                <a:lnTo>
                  <a:pt x="521089" y="464094"/>
                </a:lnTo>
                <a:lnTo>
                  <a:pt x="515969" y="489450"/>
                </a:lnTo>
                <a:lnTo>
                  <a:pt x="502009" y="510154"/>
                </a:lnTo>
                <a:lnTo>
                  <a:pt x="481305" y="524112"/>
                </a:lnTo>
                <a:lnTo>
                  <a:pt x="455952" y="529231"/>
                </a:lnTo>
                <a:lnTo>
                  <a:pt x="65136" y="529231"/>
                </a:lnTo>
                <a:lnTo>
                  <a:pt x="39783" y="524112"/>
                </a:lnTo>
                <a:lnTo>
                  <a:pt x="19079" y="510154"/>
                </a:lnTo>
                <a:lnTo>
                  <a:pt x="5119" y="489450"/>
                </a:lnTo>
                <a:lnTo>
                  <a:pt x="0" y="464094"/>
                </a:lnTo>
                <a:lnTo>
                  <a:pt x="0" y="65136"/>
                </a:lnTo>
                <a:lnTo>
                  <a:pt x="5119" y="39783"/>
                </a:lnTo>
                <a:lnTo>
                  <a:pt x="19079" y="19079"/>
                </a:lnTo>
                <a:lnTo>
                  <a:pt x="39783" y="5119"/>
                </a:lnTo>
                <a:lnTo>
                  <a:pt x="65136" y="0"/>
                </a:lnTo>
                <a:lnTo>
                  <a:pt x="455952" y="0"/>
                </a:lnTo>
                <a:close/>
              </a:path>
            </a:pathLst>
          </a:custGeom>
          <a:ln w="8142">
            <a:solidFill>
              <a:srgbClr val="00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0" name="object 60"/>
          <p:cNvSpPr/>
          <p:nvPr/>
        </p:nvSpPr>
        <p:spPr>
          <a:xfrm>
            <a:off x="2190444" y="1241763"/>
            <a:ext cx="476884" cy="513080"/>
          </a:xfrm>
          <a:custGeom>
            <a:avLst/>
            <a:gdLst/>
            <a:ahLst/>
            <a:cxnLst/>
            <a:rect l="l" t="t" r="r" b="b"/>
            <a:pathLst>
              <a:path w="476885" h="513080">
                <a:moveTo>
                  <a:pt x="411168" y="0"/>
                </a:moveTo>
                <a:lnTo>
                  <a:pt x="436520" y="5119"/>
                </a:lnTo>
                <a:lnTo>
                  <a:pt x="457224" y="19079"/>
                </a:lnTo>
                <a:lnTo>
                  <a:pt x="471185" y="39783"/>
                </a:lnTo>
                <a:lnTo>
                  <a:pt x="476304" y="65136"/>
                </a:lnTo>
                <a:lnTo>
                  <a:pt x="476304" y="447810"/>
                </a:lnTo>
                <a:lnTo>
                  <a:pt x="471185" y="473166"/>
                </a:lnTo>
                <a:lnTo>
                  <a:pt x="457224" y="493870"/>
                </a:lnTo>
                <a:lnTo>
                  <a:pt x="436520" y="507828"/>
                </a:lnTo>
                <a:lnTo>
                  <a:pt x="411168" y="512947"/>
                </a:lnTo>
                <a:lnTo>
                  <a:pt x="65136" y="512947"/>
                </a:lnTo>
                <a:lnTo>
                  <a:pt x="39780" y="507828"/>
                </a:lnTo>
                <a:lnTo>
                  <a:pt x="19076" y="493870"/>
                </a:lnTo>
                <a:lnTo>
                  <a:pt x="5118" y="473166"/>
                </a:lnTo>
                <a:lnTo>
                  <a:pt x="0" y="447810"/>
                </a:lnTo>
                <a:lnTo>
                  <a:pt x="0" y="65136"/>
                </a:lnTo>
                <a:lnTo>
                  <a:pt x="5118" y="39783"/>
                </a:lnTo>
                <a:lnTo>
                  <a:pt x="19076" y="19079"/>
                </a:lnTo>
                <a:lnTo>
                  <a:pt x="39780" y="5119"/>
                </a:lnTo>
                <a:lnTo>
                  <a:pt x="65136" y="0"/>
                </a:lnTo>
                <a:lnTo>
                  <a:pt x="411168" y="0"/>
                </a:lnTo>
                <a:close/>
              </a:path>
            </a:pathLst>
          </a:custGeom>
          <a:ln w="8142">
            <a:solidFill>
              <a:srgbClr val="00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1" name="object 61"/>
          <p:cNvSpPr txBox="1"/>
          <p:nvPr/>
        </p:nvSpPr>
        <p:spPr>
          <a:xfrm>
            <a:off x="1669033" y="1363737"/>
            <a:ext cx="269875" cy="1524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5080" indent="55244">
              <a:lnSpc>
                <a:spcPct val="100000"/>
              </a:lnSpc>
            </a:pPr>
            <a:r>
              <a:rPr sz="450" spc="-5" dirty="0">
                <a:solidFill>
                  <a:srgbClr val="00FFFF"/>
                </a:solidFill>
                <a:latin typeface="Arial"/>
                <a:cs typeface="Arial"/>
              </a:rPr>
              <a:t>Form  generator</a:t>
            </a:r>
            <a:endParaRPr sz="450">
              <a:latin typeface="Arial"/>
              <a:cs typeface="Arial"/>
            </a:endParaRPr>
          </a:p>
        </p:txBody>
      </p:sp>
      <p:sp>
        <p:nvSpPr>
          <p:cNvPr id="62" name="object 62"/>
          <p:cNvSpPr txBox="1"/>
          <p:nvPr/>
        </p:nvSpPr>
        <p:spPr>
          <a:xfrm>
            <a:off x="2252372" y="1294530"/>
            <a:ext cx="348615" cy="36004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065" marR="5080" algn="ctr">
              <a:lnSpc>
                <a:spcPct val="100000"/>
              </a:lnSpc>
            </a:pPr>
            <a:r>
              <a:rPr sz="450" spc="-5" dirty="0">
                <a:solidFill>
                  <a:srgbClr val="00FFFF"/>
                </a:solidFill>
                <a:latin typeface="Arial"/>
                <a:cs typeface="Arial"/>
              </a:rPr>
              <a:t>Addresses,  e-panels,  mass</a:t>
            </a:r>
            <a:r>
              <a:rPr sz="450" spc="-55" dirty="0">
                <a:solidFill>
                  <a:srgbClr val="00FFFF"/>
                </a:solidFill>
                <a:latin typeface="Arial"/>
                <a:cs typeface="Arial"/>
              </a:rPr>
              <a:t> </a:t>
            </a:r>
            <a:r>
              <a:rPr sz="450" spc="-5" dirty="0">
                <a:solidFill>
                  <a:srgbClr val="00FFFF"/>
                </a:solidFill>
                <a:latin typeface="Arial"/>
                <a:cs typeface="Arial"/>
              </a:rPr>
              <a:t>e-mail,  reminder  monitoring</a:t>
            </a:r>
            <a:endParaRPr sz="450">
              <a:latin typeface="Arial"/>
              <a:cs typeface="Arial"/>
            </a:endParaRPr>
          </a:p>
        </p:txBody>
      </p:sp>
      <p:sp>
        <p:nvSpPr>
          <p:cNvPr id="63" name="object 63"/>
          <p:cNvSpPr/>
          <p:nvPr/>
        </p:nvSpPr>
        <p:spPr>
          <a:xfrm>
            <a:off x="1478014" y="541549"/>
            <a:ext cx="647700" cy="2320925"/>
          </a:xfrm>
          <a:custGeom>
            <a:avLst/>
            <a:gdLst/>
            <a:ahLst/>
            <a:cxnLst/>
            <a:rect l="l" t="t" r="r" b="b"/>
            <a:pathLst>
              <a:path w="647700" h="2320925">
                <a:moveTo>
                  <a:pt x="582157" y="0"/>
                </a:moveTo>
                <a:lnTo>
                  <a:pt x="607510" y="5119"/>
                </a:lnTo>
                <a:lnTo>
                  <a:pt x="628214" y="19079"/>
                </a:lnTo>
                <a:lnTo>
                  <a:pt x="642174" y="39783"/>
                </a:lnTo>
                <a:lnTo>
                  <a:pt x="647294" y="65136"/>
                </a:lnTo>
                <a:lnTo>
                  <a:pt x="647294" y="2255341"/>
                </a:lnTo>
                <a:lnTo>
                  <a:pt x="642174" y="2280694"/>
                </a:lnTo>
                <a:lnTo>
                  <a:pt x="628214" y="2301398"/>
                </a:lnTo>
                <a:lnTo>
                  <a:pt x="607510" y="2315358"/>
                </a:lnTo>
                <a:lnTo>
                  <a:pt x="582157" y="2320477"/>
                </a:lnTo>
                <a:lnTo>
                  <a:pt x="65136" y="2320477"/>
                </a:lnTo>
                <a:lnTo>
                  <a:pt x="39783" y="2315358"/>
                </a:lnTo>
                <a:lnTo>
                  <a:pt x="19079" y="2301398"/>
                </a:lnTo>
                <a:lnTo>
                  <a:pt x="5119" y="2280694"/>
                </a:lnTo>
                <a:lnTo>
                  <a:pt x="0" y="2255341"/>
                </a:lnTo>
                <a:lnTo>
                  <a:pt x="0" y="65136"/>
                </a:lnTo>
                <a:lnTo>
                  <a:pt x="5119" y="39783"/>
                </a:lnTo>
                <a:lnTo>
                  <a:pt x="19079" y="19079"/>
                </a:lnTo>
                <a:lnTo>
                  <a:pt x="39783" y="5119"/>
                </a:lnTo>
                <a:lnTo>
                  <a:pt x="65136" y="0"/>
                </a:lnTo>
                <a:lnTo>
                  <a:pt x="582157" y="0"/>
                </a:lnTo>
                <a:close/>
              </a:path>
            </a:pathLst>
          </a:custGeom>
          <a:ln w="8142">
            <a:solidFill>
              <a:srgbClr val="00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4" name="object 64"/>
          <p:cNvSpPr/>
          <p:nvPr/>
        </p:nvSpPr>
        <p:spPr>
          <a:xfrm>
            <a:off x="2153801" y="541549"/>
            <a:ext cx="546100" cy="2312670"/>
          </a:xfrm>
          <a:custGeom>
            <a:avLst/>
            <a:gdLst/>
            <a:ahLst/>
            <a:cxnLst/>
            <a:rect l="l" t="t" r="r" b="b"/>
            <a:pathLst>
              <a:path w="546100" h="2312670">
                <a:moveTo>
                  <a:pt x="480379" y="0"/>
                </a:moveTo>
                <a:lnTo>
                  <a:pt x="505731" y="5119"/>
                </a:lnTo>
                <a:lnTo>
                  <a:pt x="526435" y="19079"/>
                </a:lnTo>
                <a:lnTo>
                  <a:pt x="540395" y="39783"/>
                </a:lnTo>
                <a:lnTo>
                  <a:pt x="545515" y="65136"/>
                </a:lnTo>
                <a:lnTo>
                  <a:pt x="545515" y="2247199"/>
                </a:lnTo>
                <a:lnTo>
                  <a:pt x="540395" y="2272552"/>
                </a:lnTo>
                <a:lnTo>
                  <a:pt x="526435" y="2293256"/>
                </a:lnTo>
                <a:lnTo>
                  <a:pt x="505731" y="2307216"/>
                </a:lnTo>
                <a:lnTo>
                  <a:pt x="480379" y="2312335"/>
                </a:lnTo>
                <a:lnTo>
                  <a:pt x="65136" y="2312335"/>
                </a:lnTo>
                <a:lnTo>
                  <a:pt x="39783" y="2307216"/>
                </a:lnTo>
                <a:lnTo>
                  <a:pt x="19079" y="2293256"/>
                </a:lnTo>
                <a:lnTo>
                  <a:pt x="5119" y="2272552"/>
                </a:lnTo>
                <a:lnTo>
                  <a:pt x="0" y="2247199"/>
                </a:lnTo>
                <a:lnTo>
                  <a:pt x="0" y="65136"/>
                </a:lnTo>
                <a:lnTo>
                  <a:pt x="5119" y="39783"/>
                </a:lnTo>
                <a:lnTo>
                  <a:pt x="19079" y="19079"/>
                </a:lnTo>
                <a:lnTo>
                  <a:pt x="39783" y="5119"/>
                </a:lnTo>
                <a:lnTo>
                  <a:pt x="65136" y="0"/>
                </a:lnTo>
                <a:lnTo>
                  <a:pt x="480379" y="0"/>
                </a:lnTo>
                <a:close/>
              </a:path>
            </a:pathLst>
          </a:custGeom>
          <a:ln w="8142">
            <a:solidFill>
              <a:srgbClr val="00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5" name="object 65"/>
          <p:cNvSpPr/>
          <p:nvPr/>
        </p:nvSpPr>
        <p:spPr>
          <a:xfrm>
            <a:off x="2137517" y="826520"/>
            <a:ext cx="41275" cy="33020"/>
          </a:xfrm>
          <a:custGeom>
            <a:avLst/>
            <a:gdLst/>
            <a:ahLst/>
            <a:cxnLst/>
            <a:rect l="l" t="t" r="r" b="b"/>
            <a:pathLst>
              <a:path w="41275" h="33019">
                <a:moveTo>
                  <a:pt x="0" y="0"/>
                </a:moveTo>
                <a:lnTo>
                  <a:pt x="0" y="32568"/>
                </a:lnTo>
                <a:lnTo>
                  <a:pt x="40710" y="16284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6" name="object 66"/>
          <p:cNvSpPr/>
          <p:nvPr/>
        </p:nvSpPr>
        <p:spPr>
          <a:xfrm>
            <a:off x="2137517" y="826520"/>
            <a:ext cx="41275" cy="33020"/>
          </a:xfrm>
          <a:custGeom>
            <a:avLst/>
            <a:gdLst/>
            <a:ahLst/>
            <a:cxnLst/>
            <a:rect l="l" t="t" r="r" b="b"/>
            <a:pathLst>
              <a:path w="41275" h="33019">
                <a:moveTo>
                  <a:pt x="0" y="0"/>
                </a:moveTo>
                <a:lnTo>
                  <a:pt x="0" y="32568"/>
                </a:lnTo>
                <a:lnTo>
                  <a:pt x="40710" y="16284"/>
                </a:lnTo>
                <a:lnTo>
                  <a:pt x="0" y="0"/>
                </a:lnTo>
                <a:close/>
              </a:path>
            </a:pathLst>
          </a:custGeom>
          <a:solidFill>
            <a:srgbClr val="00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7" name="object 67"/>
          <p:cNvSpPr/>
          <p:nvPr/>
        </p:nvSpPr>
        <p:spPr>
          <a:xfrm>
            <a:off x="2642322" y="855021"/>
            <a:ext cx="61594" cy="0"/>
          </a:xfrm>
          <a:custGeom>
            <a:avLst/>
            <a:gdLst/>
            <a:ahLst/>
            <a:cxnLst/>
            <a:rect l="l" t="t" r="r" b="b"/>
            <a:pathLst>
              <a:path w="61594">
                <a:moveTo>
                  <a:pt x="0" y="0"/>
                </a:moveTo>
                <a:lnTo>
                  <a:pt x="61068" y="0"/>
                </a:lnTo>
              </a:path>
            </a:pathLst>
          </a:custGeom>
          <a:ln w="8142">
            <a:solidFill>
              <a:srgbClr val="00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8" name="object 68"/>
          <p:cNvSpPr/>
          <p:nvPr/>
        </p:nvSpPr>
        <p:spPr>
          <a:xfrm>
            <a:off x="2703391" y="838737"/>
            <a:ext cx="41275" cy="33020"/>
          </a:xfrm>
          <a:custGeom>
            <a:avLst/>
            <a:gdLst/>
            <a:ahLst/>
            <a:cxnLst/>
            <a:rect l="l" t="t" r="r" b="b"/>
            <a:pathLst>
              <a:path w="41275" h="33019">
                <a:moveTo>
                  <a:pt x="0" y="0"/>
                </a:moveTo>
                <a:lnTo>
                  <a:pt x="0" y="32568"/>
                </a:lnTo>
                <a:lnTo>
                  <a:pt x="40710" y="16284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9" name="object 69"/>
          <p:cNvSpPr/>
          <p:nvPr/>
        </p:nvSpPr>
        <p:spPr>
          <a:xfrm>
            <a:off x="2703391" y="838737"/>
            <a:ext cx="41275" cy="33020"/>
          </a:xfrm>
          <a:custGeom>
            <a:avLst/>
            <a:gdLst/>
            <a:ahLst/>
            <a:cxnLst/>
            <a:rect l="l" t="t" r="r" b="b"/>
            <a:pathLst>
              <a:path w="41275" h="33019">
                <a:moveTo>
                  <a:pt x="0" y="0"/>
                </a:moveTo>
                <a:lnTo>
                  <a:pt x="0" y="32568"/>
                </a:lnTo>
                <a:lnTo>
                  <a:pt x="40710" y="16284"/>
                </a:lnTo>
                <a:lnTo>
                  <a:pt x="0" y="0"/>
                </a:lnTo>
                <a:close/>
              </a:path>
            </a:pathLst>
          </a:custGeom>
          <a:solidFill>
            <a:srgbClr val="00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0" name="object 70"/>
          <p:cNvSpPr/>
          <p:nvPr/>
        </p:nvSpPr>
        <p:spPr>
          <a:xfrm>
            <a:off x="1530941" y="684038"/>
            <a:ext cx="533400" cy="321945"/>
          </a:xfrm>
          <a:custGeom>
            <a:avLst/>
            <a:gdLst/>
            <a:ahLst/>
            <a:cxnLst/>
            <a:rect l="l" t="t" r="r" b="b"/>
            <a:pathLst>
              <a:path w="533400" h="321944">
                <a:moveTo>
                  <a:pt x="468162" y="0"/>
                </a:moveTo>
                <a:lnTo>
                  <a:pt x="493514" y="5119"/>
                </a:lnTo>
                <a:lnTo>
                  <a:pt x="514219" y="19079"/>
                </a:lnTo>
                <a:lnTo>
                  <a:pt x="528179" y="39783"/>
                </a:lnTo>
                <a:lnTo>
                  <a:pt x="533298" y="65136"/>
                </a:lnTo>
                <a:lnTo>
                  <a:pt x="533298" y="256469"/>
                </a:lnTo>
                <a:lnTo>
                  <a:pt x="528179" y="281825"/>
                </a:lnTo>
                <a:lnTo>
                  <a:pt x="514219" y="302529"/>
                </a:lnTo>
                <a:lnTo>
                  <a:pt x="493514" y="316487"/>
                </a:lnTo>
                <a:lnTo>
                  <a:pt x="468162" y="321606"/>
                </a:lnTo>
                <a:lnTo>
                  <a:pt x="65136" y="321606"/>
                </a:lnTo>
                <a:lnTo>
                  <a:pt x="39780" y="316487"/>
                </a:lnTo>
                <a:lnTo>
                  <a:pt x="19076" y="302529"/>
                </a:lnTo>
                <a:lnTo>
                  <a:pt x="5118" y="281825"/>
                </a:lnTo>
                <a:lnTo>
                  <a:pt x="0" y="256469"/>
                </a:lnTo>
                <a:lnTo>
                  <a:pt x="0" y="65136"/>
                </a:lnTo>
                <a:lnTo>
                  <a:pt x="5118" y="39783"/>
                </a:lnTo>
                <a:lnTo>
                  <a:pt x="19076" y="19079"/>
                </a:lnTo>
                <a:lnTo>
                  <a:pt x="39780" y="5119"/>
                </a:lnTo>
                <a:lnTo>
                  <a:pt x="65136" y="0"/>
                </a:lnTo>
                <a:lnTo>
                  <a:pt x="468162" y="0"/>
                </a:lnTo>
                <a:close/>
              </a:path>
            </a:pathLst>
          </a:custGeom>
          <a:ln w="12213">
            <a:solidFill>
              <a:srgbClr val="00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1" name="object 71"/>
          <p:cNvSpPr txBox="1"/>
          <p:nvPr/>
        </p:nvSpPr>
        <p:spPr>
          <a:xfrm>
            <a:off x="1630803" y="704234"/>
            <a:ext cx="329565" cy="29083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7465" marR="5080" indent="-25400">
              <a:lnSpc>
                <a:spcPct val="100000"/>
              </a:lnSpc>
            </a:pPr>
            <a:r>
              <a:rPr sz="450" spc="-5" dirty="0">
                <a:solidFill>
                  <a:srgbClr val="00FFFF"/>
                </a:solidFill>
                <a:latin typeface="Arial"/>
                <a:cs typeface="Arial"/>
              </a:rPr>
              <a:t>Design</a:t>
            </a:r>
            <a:r>
              <a:rPr sz="450" spc="-55" dirty="0">
                <a:solidFill>
                  <a:srgbClr val="00FFFF"/>
                </a:solidFill>
                <a:latin typeface="Arial"/>
                <a:cs typeface="Arial"/>
              </a:rPr>
              <a:t> </a:t>
            </a:r>
            <a:r>
              <a:rPr sz="450" spc="-5" dirty="0">
                <a:solidFill>
                  <a:srgbClr val="00FFFF"/>
                </a:solidFill>
                <a:latin typeface="Arial"/>
                <a:cs typeface="Arial"/>
              </a:rPr>
              <a:t>data  collection  methods  and</a:t>
            </a:r>
            <a:r>
              <a:rPr sz="450" spc="-75" dirty="0">
                <a:solidFill>
                  <a:srgbClr val="00FFFF"/>
                </a:solidFill>
                <a:latin typeface="Arial"/>
                <a:cs typeface="Arial"/>
              </a:rPr>
              <a:t> </a:t>
            </a:r>
            <a:r>
              <a:rPr sz="450" spc="-5" dirty="0">
                <a:solidFill>
                  <a:srgbClr val="00FFFF"/>
                </a:solidFill>
                <a:latin typeface="Arial"/>
                <a:cs typeface="Arial"/>
              </a:rPr>
              <a:t>forms</a:t>
            </a:r>
            <a:endParaRPr sz="450">
              <a:latin typeface="Arial"/>
              <a:cs typeface="Arial"/>
            </a:endParaRPr>
          </a:p>
        </p:txBody>
      </p:sp>
      <p:sp>
        <p:nvSpPr>
          <p:cNvPr id="72" name="object 72"/>
          <p:cNvSpPr/>
          <p:nvPr/>
        </p:nvSpPr>
        <p:spPr>
          <a:xfrm>
            <a:off x="2182302" y="728816"/>
            <a:ext cx="456565" cy="227965"/>
          </a:xfrm>
          <a:custGeom>
            <a:avLst/>
            <a:gdLst/>
            <a:ahLst/>
            <a:cxnLst/>
            <a:rect l="l" t="t" r="r" b="b"/>
            <a:pathLst>
              <a:path w="456564" h="227965">
                <a:moveTo>
                  <a:pt x="390816" y="0"/>
                </a:moveTo>
                <a:lnTo>
                  <a:pt x="416169" y="5119"/>
                </a:lnTo>
                <a:lnTo>
                  <a:pt x="436873" y="19079"/>
                </a:lnTo>
                <a:lnTo>
                  <a:pt x="450833" y="39783"/>
                </a:lnTo>
                <a:lnTo>
                  <a:pt x="455952" y="65136"/>
                </a:lnTo>
                <a:lnTo>
                  <a:pt x="455952" y="162840"/>
                </a:lnTo>
                <a:lnTo>
                  <a:pt x="450833" y="188195"/>
                </a:lnTo>
                <a:lnTo>
                  <a:pt x="436873" y="208899"/>
                </a:lnTo>
                <a:lnTo>
                  <a:pt x="416169" y="222858"/>
                </a:lnTo>
                <a:lnTo>
                  <a:pt x="390816" y="227976"/>
                </a:lnTo>
                <a:lnTo>
                  <a:pt x="65136" y="227976"/>
                </a:lnTo>
                <a:lnTo>
                  <a:pt x="39780" y="222858"/>
                </a:lnTo>
                <a:lnTo>
                  <a:pt x="19076" y="208899"/>
                </a:lnTo>
                <a:lnTo>
                  <a:pt x="5118" y="188195"/>
                </a:lnTo>
                <a:lnTo>
                  <a:pt x="0" y="162840"/>
                </a:lnTo>
                <a:lnTo>
                  <a:pt x="0" y="65136"/>
                </a:lnTo>
                <a:lnTo>
                  <a:pt x="5118" y="39783"/>
                </a:lnTo>
                <a:lnTo>
                  <a:pt x="19076" y="19079"/>
                </a:lnTo>
                <a:lnTo>
                  <a:pt x="39780" y="5119"/>
                </a:lnTo>
                <a:lnTo>
                  <a:pt x="65136" y="0"/>
                </a:lnTo>
                <a:lnTo>
                  <a:pt x="390816" y="0"/>
                </a:lnTo>
                <a:close/>
              </a:path>
            </a:pathLst>
          </a:custGeom>
          <a:ln w="12213">
            <a:solidFill>
              <a:srgbClr val="00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3" name="object 73"/>
          <p:cNvSpPr txBox="1"/>
          <p:nvPr/>
        </p:nvSpPr>
        <p:spPr>
          <a:xfrm>
            <a:off x="2055614" y="773441"/>
            <a:ext cx="563880" cy="1524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450" u="sng" spc="-5" dirty="0">
                <a:solidFill>
                  <a:srgbClr val="00FFFF"/>
                </a:solidFill>
                <a:latin typeface="Arial"/>
                <a:cs typeface="Arial"/>
              </a:rPr>
              <a:t>    </a:t>
            </a:r>
            <a:r>
              <a:rPr sz="450" u="sng" spc="25" dirty="0">
                <a:solidFill>
                  <a:srgbClr val="00FFFF"/>
                </a:solidFill>
                <a:latin typeface="Arial"/>
                <a:cs typeface="Arial"/>
              </a:rPr>
              <a:t> </a:t>
            </a:r>
            <a:r>
              <a:rPr sz="450" dirty="0">
                <a:solidFill>
                  <a:srgbClr val="00FFFF"/>
                </a:solidFill>
                <a:latin typeface="Arial"/>
                <a:cs typeface="Arial"/>
              </a:rPr>
              <a:t>   </a:t>
            </a:r>
            <a:r>
              <a:rPr sz="450" spc="-10" dirty="0">
                <a:solidFill>
                  <a:srgbClr val="00FFFF"/>
                </a:solidFill>
                <a:latin typeface="Arial"/>
                <a:cs typeface="Arial"/>
              </a:rPr>
              <a:t> </a:t>
            </a:r>
            <a:r>
              <a:rPr sz="450" spc="-5" dirty="0">
                <a:solidFill>
                  <a:srgbClr val="00FFFF"/>
                </a:solidFill>
                <a:latin typeface="Arial"/>
                <a:cs typeface="Arial"/>
              </a:rPr>
              <a:t>Design</a:t>
            </a:r>
            <a:r>
              <a:rPr sz="450" spc="-50" dirty="0">
                <a:solidFill>
                  <a:srgbClr val="00FFFF"/>
                </a:solidFill>
                <a:latin typeface="Arial"/>
                <a:cs typeface="Arial"/>
              </a:rPr>
              <a:t> </a:t>
            </a:r>
            <a:r>
              <a:rPr sz="450" spc="-5" dirty="0">
                <a:solidFill>
                  <a:srgbClr val="00FFFF"/>
                </a:solidFill>
                <a:latin typeface="Arial"/>
                <a:cs typeface="Arial"/>
              </a:rPr>
              <a:t>sample,</a:t>
            </a:r>
            <a:endParaRPr sz="450">
              <a:latin typeface="Arial"/>
              <a:cs typeface="Arial"/>
            </a:endParaRPr>
          </a:p>
          <a:p>
            <a:pPr marL="210185">
              <a:lnSpc>
                <a:spcPct val="100000"/>
              </a:lnSpc>
              <a:spcBef>
                <a:spcPts val="5"/>
              </a:spcBef>
            </a:pPr>
            <a:r>
              <a:rPr sz="450" spc="-5" dirty="0">
                <a:solidFill>
                  <a:srgbClr val="00FFFF"/>
                </a:solidFill>
                <a:latin typeface="Arial"/>
                <a:cs typeface="Arial"/>
              </a:rPr>
              <a:t>collect</a:t>
            </a:r>
            <a:r>
              <a:rPr sz="450" spc="-60" dirty="0">
                <a:solidFill>
                  <a:srgbClr val="00FFFF"/>
                </a:solidFill>
                <a:latin typeface="Arial"/>
                <a:cs typeface="Arial"/>
              </a:rPr>
              <a:t> </a:t>
            </a:r>
            <a:r>
              <a:rPr sz="450" spc="-5" dirty="0">
                <a:solidFill>
                  <a:srgbClr val="00FFFF"/>
                </a:solidFill>
                <a:latin typeface="Arial"/>
                <a:cs typeface="Arial"/>
              </a:rPr>
              <a:t>data</a:t>
            </a:r>
            <a:endParaRPr sz="450">
              <a:latin typeface="Arial"/>
              <a:cs typeface="Arial"/>
            </a:endParaRPr>
          </a:p>
        </p:txBody>
      </p:sp>
      <p:sp>
        <p:nvSpPr>
          <p:cNvPr id="74" name="object 74"/>
          <p:cNvSpPr txBox="1"/>
          <p:nvPr/>
        </p:nvSpPr>
        <p:spPr>
          <a:xfrm>
            <a:off x="1579699" y="2511765"/>
            <a:ext cx="399415" cy="29083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5080" indent="66040">
              <a:lnSpc>
                <a:spcPct val="100000"/>
              </a:lnSpc>
            </a:pPr>
            <a:r>
              <a:rPr sz="450" spc="-5" dirty="0">
                <a:solidFill>
                  <a:srgbClr val="00FFFF"/>
                </a:solidFill>
                <a:latin typeface="Arial"/>
                <a:cs typeface="Arial"/>
              </a:rPr>
              <a:t>Design of  user</a:t>
            </a:r>
            <a:r>
              <a:rPr sz="450" spc="-40" dirty="0">
                <a:solidFill>
                  <a:srgbClr val="00FFFF"/>
                </a:solidFill>
                <a:latin typeface="Arial"/>
                <a:cs typeface="Arial"/>
              </a:rPr>
              <a:t> </a:t>
            </a:r>
            <a:r>
              <a:rPr sz="450" spc="-5" dirty="0">
                <a:solidFill>
                  <a:srgbClr val="00FFFF"/>
                </a:solidFill>
                <a:latin typeface="Arial"/>
                <a:cs typeface="Arial"/>
              </a:rPr>
              <a:t>interfaces  and</a:t>
            </a:r>
            <a:r>
              <a:rPr sz="450" spc="-60" dirty="0">
                <a:solidFill>
                  <a:srgbClr val="00FFFF"/>
                </a:solidFill>
                <a:latin typeface="Arial"/>
                <a:cs typeface="Arial"/>
              </a:rPr>
              <a:t> </a:t>
            </a:r>
            <a:r>
              <a:rPr sz="450" spc="-5" dirty="0">
                <a:solidFill>
                  <a:srgbClr val="00FFFF"/>
                </a:solidFill>
                <a:latin typeface="Arial"/>
                <a:cs typeface="Arial"/>
              </a:rPr>
              <a:t>adaptive</a:t>
            </a:r>
            <a:endParaRPr sz="450">
              <a:latin typeface="Arial"/>
              <a:cs typeface="Arial"/>
            </a:endParaRPr>
          </a:p>
          <a:p>
            <a:pPr marL="67945">
              <a:lnSpc>
                <a:spcPct val="100000"/>
              </a:lnSpc>
              <a:spcBef>
                <a:spcPts val="5"/>
              </a:spcBef>
            </a:pPr>
            <a:r>
              <a:rPr sz="450" spc="-5" dirty="0">
                <a:solidFill>
                  <a:srgbClr val="00FFFF"/>
                </a:solidFill>
                <a:latin typeface="Arial"/>
                <a:cs typeface="Arial"/>
              </a:rPr>
              <a:t>interaction</a:t>
            </a:r>
            <a:endParaRPr sz="450">
              <a:latin typeface="Arial"/>
              <a:cs typeface="Arial"/>
            </a:endParaRPr>
          </a:p>
        </p:txBody>
      </p:sp>
      <p:sp>
        <p:nvSpPr>
          <p:cNvPr id="75" name="object 75"/>
          <p:cNvSpPr txBox="1"/>
          <p:nvPr/>
        </p:nvSpPr>
        <p:spPr>
          <a:xfrm>
            <a:off x="2233755" y="2515836"/>
            <a:ext cx="361315" cy="29083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5080" algn="ctr">
              <a:lnSpc>
                <a:spcPct val="100000"/>
              </a:lnSpc>
            </a:pPr>
            <a:r>
              <a:rPr sz="450" spc="-5" dirty="0">
                <a:solidFill>
                  <a:srgbClr val="00FFFF"/>
                </a:solidFill>
                <a:latin typeface="Arial"/>
                <a:cs typeface="Arial"/>
              </a:rPr>
              <a:t>Development  of innovative  sampling  strategies</a:t>
            </a:r>
            <a:endParaRPr sz="450">
              <a:latin typeface="Arial"/>
              <a:cs typeface="Arial"/>
            </a:endParaRPr>
          </a:p>
        </p:txBody>
      </p:sp>
      <p:sp>
        <p:nvSpPr>
          <p:cNvPr id="76" name="object 76"/>
          <p:cNvSpPr/>
          <p:nvPr/>
        </p:nvSpPr>
        <p:spPr>
          <a:xfrm>
            <a:off x="1506515" y="2015255"/>
            <a:ext cx="525145" cy="260985"/>
          </a:xfrm>
          <a:custGeom>
            <a:avLst/>
            <a:gdLst/>
            <a:ahLst/>
            <a:cxnLst/>
            <a:rect l="l" t="t" r="r" b="b"/>
            <a:pathLst>
              <a:path w="525144" h="260985">
                <a:moveTo>
                  <a:pt x="460020" y="0"/>
                </a:moveTo>
                <a:lnTo>
                  <a:pt x="485372" y="5119"/>
                </a:lnTo>
                <a:lnTo>
                  <a:pt x="506077" y="19079"/>
                </a:lnTo>
                <a:lnTo>
                  <a:pt x="520037" y="39783"/>
                </a:lnTo>
                <a:lnTo>
                  <a:pt x="525156" y="65136"/>
                </a:lnTo>
                <a:lnTo>
                  <a:pt x="525156" y="195411"/>
                </a:lnTo>
                <a:lnTo>
                  <a:pt x="520037" y="220764"/>
                </a:lnTo>
                <a:lnTo>
                  <a:pt x="506077" y="241468"/>
                </a:lnTo>
                <a:lnTo>
                  <a:pt x="485372" y="255428"/>
                </a:lnTo>
                <a:lnTo>
                  <a:pt x="460020" y="260547"/>
                </a:lnTo>
                <a:lnTo>
                  <a:pt x="65136" y="260547"/>
                </a:lnTo>
                <a:lnTo>
                  <a:pt x="39780" y="255428"/>
                </a:lnTo>
                <a:lnTo>
                  <a:pt x="19076" y="241468"/>
                </a:lnTo>
                <a:lnTo>
                  <a:pt x="5118" y="220764"/>
                </a:lnTo>
                <a:lnTo>
                  <a:pt x="0" y="195411"/>
                </a:lnTo>
                <a:lnTo>
                  <a:pt x="0" y="65136"/>
                </a:lnTo>
                <a:lnTo>
                  <a:pt x="5118" y="39783"/>
                </a:lnTo>
                <a:lnTo>
                  <a:pt x="19076" y="19079"/>
                </a:lnTo>
                <a:lnTo>
                  <a:pt x="39780" y="5119"/>
                </a:lnTo>
                <a:lnTo>
                  <a:pt x="65136" y="0"/>
                </a:lnTo>
                <a:lnTo>
                  <a:pt x="460020" y="0"/>
                </a:lnTo>
                <a:close/>
              </a:path>
            </a:pathLst>
          </a:custGeom>
          <a:ln w="8142">
            <a:solidFill>
              <a:srgbClr val="00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7" name="object 77"/>
          <p:cNvSpPr txBox="1"/>
          <p:nvPr/>
        </p:nvSpPr>
        <p:spPr>
          <a:xfrm>
            <a:off x="1645047" y="2043599"/>
            <a:ext cx="228600" cy="22161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5080" indent="12700" algn="just">
              <a:lnSpc>
                <a:spcPct val="100000"/>
              </a:lnSpc>
            </a:pPr>
            <a:r>
              <a:rPr sz="450" spc="-5" dirty="0">
                <a:solidFill>
                  <a:srgbClr val="00FFFF"/>
                </a:solidFill>
                <a:latin typeface="Arial"/>
                <a:cs typeface="Arial"/>
              </a:rPr>
              <a:t>How to  use</a:t>
            </a:r>
            <a:r>
              <a:rPr sz="450" spc="-70" dirty="0">
                <a:solidFill>
                  <a:srgbClr val="00FFFF"/>
                </a:solidFill>
                <a:latin typeface="Arial"/>
                <a:cs typeface="Arial"/>
              </a:rPr>
              <a:t> </a:t>
            </a:r>
            <a:r>
              <a:rPr sz="450" spc="-5" dirty="0">
                <a:solidFill>
                  <a:srgbClr val="00FFFF"/>
                </a:solidFill>
                <a:latin typeface="Arial"/>
                <a:cs typeface="Arial"/>
              </a:rPr>
              <a:t>and  setup</a:t>
            </a:r>
            <a:endParaRPr sz="450">
              <a:latin typeface="Arial"/>
              <a:cs typeface="Arial"/>
            </a:endParaRPr>
          </a:p>
        </p:txBody>
      </p:sp>
      <p:sp>
        <p:nvSpPr>
          <p:cNvPr id="78" name="object 78"/>
          <p:cNvSpPr/>
          <p:nvPr/>
        </p:nvSpPr>
        <p:spPr>
          <a:xfrm>
            <a:off x="2178227" y="2003045"/>
            <a:ext cx="488950" cy="264795"/>
          </a:xfrm>
          <a:custGeom>
            <a:avLst/>
            <a:gdLst/>
            <a:ahLst/>
            <a:cxnLst/>
            <a:rect l="l" t="t" r="r" b="b"/>
            <a:pathLst>
              <a:path w="488950" h="264794">
                <a:moveTo>
                  <a:pt x="423384" y="0"/>
                </a:moveTo>
                <a:lnTo>
                  <a:pt x="448737" y="5119"/>
                </a:lnTo>
                <a:lnTo>
                  <a:pt x="469441" y="19079"/>
                </a:lnTo>
                <a:lnTo>
                  <a:pt x="483401" y="39783"/>
                </a:lnTo>
                <a:lnTo>
                  <a:pt x="488521" y="65136"/>
                </a:lnTo>
                <a:lnTo>
                  <a:pt x="488521" y="199478"/>
                </a:lnTo>
                <a:lnTo>
                  <a:pt x="483401" y="224831"/>
                </a:lnTo>
                <a:lnTo>
                  <a:pt x="469441" y="245536"/>
                </a:lnTo>
                <a:lnTo>
                  <a:pt x="448737" y="259495"/>
                </a:lnTo>
                <a:lnTo>
                  <a:pt x="423384" y="264614"/>
                </a:lnTo>
                <a:lnTo>
                  <a:pt x="65136" y="264614"/>
                </a:lnTo>
                <a:lnTo>
                  <a:pt x="39783" y="259495"/>
                </a:lnTo>
                <a:lnTo>
                  <a:pt x="19079" y="245536"/>
                </a:lnTo>
                <a:lnTo>
                  <a:pt x="5119" y="224831"/>
                </a:lnTo>
                <a:lnTo>
                  <a:pt x="0" y="199478"/>
                </a:lnTo>
                <a:lnTo>
                  <a:pt x="0" y="65136"/>
                </a:lnTo>
                <a:lnTo>
                  <a:pt x="5119" y="39783"/>
                </a:lnTo>
                <a:lnTo>
                  <a:pt x="19079" y="19079"/>
                </a:lnTo>
                <a:lnTo>
                  <a:pt x="39783" y="5119"/>
                </a:lnTo>
                <a:lnTo>
                  <a:pt x="65136" y="0"/>
                </a:lnTo>
                <a:lnTo>
                  <a:pt x="423384" y="0"/>
                </a:lnTo>
                <a:close/>
              </a:path>
            </a:pathLst>
          </a:custGeom>
          <a:ln w="8142">
            <a:solidFill>
              <a:srgbClr val="00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9" name="object 79"/>
          <p:cNvSpPr txBox="1"/>
          <p:nvPr/>
        </p:nvSpPr>
        <p:spPr>
          <a:xfrm>
            <a:off x="2216592" y="2031383"/>
            <a:ext cx="412115" cy="22161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5080" algn="ctr">
              <a:lnSpc>
                <a:spcPct val="100000"/>
              </a:lnSpc>
            </a:pPr>
            <a:r>
              <a:rPr sz="450" spc="-5" dirty="0">
                <a:solidFill>
                  <a:srgbClr val="00FFFF"/>
                </a:solidFill>
                <a:latin typeface="Arial"/>
                <a:cs typeface="Arial"/>
              </a:rPr>
              <a:t>Incentives,  checks for  representativity</a:t>
            </a:r>
            <a:endParaRPr sz="450">
              <a:latin typeface="Arial"/>
              <a:cs typeface="Arial"/>
            </a:endParaRPr>
          </a:p>
        </p:txBody>
      </p:sp>
      <p:sp>
        <p:nvSpPr>
          <p:cNvPr id="80" name="object 80"/>
          <p:cNvSpPr txBox="1"/>
          <p:nvPr/>
        </p:nvSpPr>
        <p:spPr>
          <a:xfrm>
            <a:off x="1704593" y="1794777"/>
            <a:ext cx="760095" cy="984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550" b="1" spc="-5" dirty="0">
                <a:solidFill>
                  <a:srgbClr val="00FFFF"/>
                </a:solidFill>
                <a:latin typeface="Arial"/>
                <a:cs typeface="Arial"/>
              </a:rPr>
              <a:t>Measurement</a:t>
            </a:r>
            <a:r>
              <a:rPr sz="550" b="1" spc="-70" dirty="0">
                <a:solidFill>
                  <a:srgbClr val="00FFFF"/>
                </a:solidFill>
                <a:latin typeface="Arial"/>
                <a:cs typeface="Arial"/>
              </a:rPr>
              <a:t> </a:t>
            </a:r>
            <a:r>
              <a:rPr sz="550" b="1" spc="-5" dirty="0">
                <a:solidFill>
                  <a:srgbClr val="00FFFF"/>
                </a:solidFill>
                <a:latin typeface="Arial"/>
                <a:cs typeface="Arial"/>
              </a:rPr>
              <a:t>Process</a:t>
            </a:r>
            <a:endParaRPr sz="550">
              <a:latin typeface="Arial"/>
              <a:cs typeface="Arial"/>
            </a:endParaRPr>
          </a:p>
        </p:txBody>
      </p:sp>
      <p:sp>
        <p:nvSpPr>
          <p:cNvPr id="81" name="object 81"/>
          <p:cNvSpPr/>
          <p:nvPr/>
        </p:nvSpPr>
        <p:spPr>
          <a:xfrm>
            <a:off x="3888003" y="143994"/>
            <a:ext cx="504002" cy="23202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5" name="object 4"/>
          <p:cNvSpPr txBox="1">
            <a:spLocks noGrp="1"/>
          </p:cNvSpPr>
          <p:nvPr>
            <p:ph type="dt" sz="half" idx="6"/>
          </p:nvPr>
        </p:nvSpPr>
        <p:spPr>
          <a:xfrm>
            <a:off x="111188" y="3141204"/>
            <a:ext cx="4419550" cy="15388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635"/>
              </a:lnSpc>
            </a:pPr>
            <a:r>
              <a:rPr lang="de-DE" dirty="0"/>
              <a:t>Motivation </a:t>
            </a:r>
            <a:r>
              <a:rPr lang="de-DE" dirty="0" smtClean="0"/>
              <a:t>                     </a:t>
            </a:r>
            <a:r>
              <a:rPr lang="de-DE" dirty="0" err="1" smtClean="0"/>
              <a:t>Perception</a:t>
            </a:r>
            <a:r>
              <a:rPr lang="de-DE" dirty="0" smtClean="0"/>
              <a:t> </a:t>
            </a:r>
            <a:r>
              <a:rPr lang="de-DE" dirty="0" err="1"/>
              <a:t>and</a:t>
            </a:r>
            <a:r>
              <a:rPr lang="de-DE" dirty="0"/>
              <a:t> Learning </a:t>
            </a:r>
            <a:r>
              <a:rPr lang="de-DE" dirty="0" smtClean="0"/>
              <a:t>                        Scientific </a:t>
            </a:r>
            <a:r>
              <a:rPr lang="de-DE" dirty="0"/>
              <a:t>Research </a:t>
            </a:r>
            <a:r>
              <a:rPr lang="de-DE" dirty="0" err="1" smtClean="0"/>
              <a:t>Process</a:t>
            </a:r>
            <a:r>
              <a:rPr lang="de-DE" dirty="0" smtClean="0"/>
              <a:t>                      </a:t>
            </a:r>
            <a:r>
              <a:rPr lang="de-DE" dirty="0"/>
              <a:t>The Journal </a:t>
            </a:r>
            <a:r>
              <a:rPr lang="de-DE" dirty="0" smtClean="0"/>
              <a:t>                     References </a:t>
            </a:r>
            <a:endParaRPr lang="de-DE" dirty="0"/>
          </a:p>
          <a:p>
            <a:pPr marL="12700">
              <a:lnSpc>
                <a:spcPts val="635"/>
              </a:lnSpc>
            </a:pPr>
            <a:endParaRPr spc="-5" dirty="0">
              <a:hlinkClick r:id="rId3" action="ppaction://hlinksldjump"/>
            </a:endParaRPr>
          </a:p>
        </p:txBody>
      </p:sp>
      <p:sp>
        <p:nvSpPr>
          <p:cNvPr id="86" name="object 18"/>
          <p:cNvSpPr txBox="1">
            <a:spLocks noGrp="1"/>
          </p:cNvSpPr>
          <p:nvPr>
            <p:ph type="ftr" sz="quarter" idx="5"/>
          </p:nvPr>
        </p:nvSpPr>
        <p:spPr>
          <a:xfrm>
            <a:off x="94284" y="3302592"/>
            <a:ext cx="2890520" cy="15388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635"/>
              </a:lnSpc>
            </a:pPr>
            <a:r>
              <a:rPr lang="de-DE" dirty="0"/>
              <a:t>Andreas Geyer-Schulz – Data at </a:t>
            </a:r>
            <a:r>
              <a:rPr lang="de-DE" dirty="0" err="1"/>
              <a:t>the</a:t>
            </a:r>
            <a:r>
              <a:rPr lang="de-DE" dirty="0"/>
              <a:t> Core: Archives </a:t>
            </a:r>
            <a:r>
              <a:rPr lang="de-DE" dirty="0" err="1"/>
              <a:t>of</a:t>
            </a:r>
            <a:r>
              <a:rPr lang="de-DE" dirty="0"/>
              <a:t> Data Science, Series B: (CESS 2016) </a:t>
            </a:r>
            <a:endParaRPr lang="de-DE" dirty="0"/>
          </a:p>
          <a:p>
            <a:pPr marL="12700">
              <a:lnSpc>
                <a:spcPts val="635"/>
              </a:lnSpc>
            </a:pPr>
            <a:endParaRPr dirty="0">
              <a:hlinkClick r:id="rId4" action="ppaction://hlinksldjump"/>
            </a:endParaRPr>
          </a:p>
        </p:txBody>
      </p:sp>
      <p:sp>
        <p:nvSpPr>
          <p:cNvPr id="87" name="object 6"/>
          <p:cNvSpPr txBox="1">
            <a:spLocks noGrp="1"/>
          </p:cNvSpPr>
          <p:nvPr>
            <p:ph type="sldNum" sz="quarter" idx="7"/>
          </p:nvPr>
        </p:nvSpPr>
        <p:spPr>
          <a:xfrm>
            <a:off x="3227692" y="3302592"/>
            <a:ext cx="1303046" cy="769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635"/>
              </a:lnSpc>
            </a:pPr>
            <a:r>
              <a:rPr dirty="0"/>
              <a:t>17. Oktober </a:t>
            </a:r>
            <a:r>
              <a:rPr dirty="0" smtClean="0"/>
              <a:t>2016</a:t>
            </a:r>
            <a:r>
              <a:rPr lang="de-DE" dirty="0" smtClean="0"/>
              <a:t>                            8</a:t>
            </a:r>
            <a:r>
              <a:rPr dirty="0" smtClean="0"/>
              <a:t> </a:t>
            </a:r>
            <a:r>
              <a:rPr dirty="0"/>
              <a:t>/</a:t>
            </a:r>
            <a:r>
              <a:rPr spc="-105" dirty="0"/>
              <a:t> </a:t>
            </a:r>
            <a:r>
              <a:rPr dirty="0"/>
              <a:t>18</a:t>
            </a:r>
          </a:p>
        </p:txBody>
      </p:sp>
      <p:sp>
        <p:nvSpPr>
          <p:cNvPr id="88" name="object 54"/>
          <p:cNvSpPr/>
          <p:nvPr/>
        </p:nvSpPr>
        <p:spPr>
          <a:xfrm>
            <a:off x="3688285" y="842804"/>
            <a:ext cx="70498" cy="45719"/>
          </a:xfrm>
          <a:custGeom>
            <a:avLst/>
            <a:gdLst/>
            <a:ahLst/>
            <a:cxnLst/>
            <a:rect l="l" t="t" r="r" b="b"/>
            <a:pathLst>
              <a:path w="61594">
                <a:moveTo>
                  <a:pt x="0" y="0"/>
                </a:moveTo>
                <a:lnTo>
                  <a:pt x="61061" y="0"/>
                </a:lnTo>
              </a:path>
            </a:pathLst>
          </a:custGeom>
          <a:ln w="814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0" name="object 54"/>
          <p:cNvSpPr/>
          <p:nvPr/>
        </p:nvSpPr>
        <p:spPr>
          <a:xfrm flipV="1">
            <a:off x="4218375" y="795620"/>
            <a:ext cx="117985" cy="45719"/>
          </a:xfrm>
          <a:custGeom>
            <a:avLst/>
            <a:gdLst/>
            <a:ahLst/>
            <a:cxnLst/>
            <a:rect l="l" t="t" r="r" b="b"/>
            <a:pathLst>
              <a:path w="61594">
                <a:moveTo>
                  <a:pt x="0" y="0"/>
                </a:moveTo>
                <a:lnTo>
                  <a:pt x="61061" y="0"/>
                </a:lnTo>
              </a:path>
            </a:pathLst>
          </a:custGeom>
          <a:ln w="814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  <p:transition>
    <p:cut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pc="-5" dirty="0"/>
              <a:t>Product</a:t>
            </a:r>
            <a:r>
              <a:rPr spc="-90" dirty="0"/>
              <a:t> </a:t>
            </a:r>
            <a:r>
              <a:rPr dirty="0"/>
              <a:t>Configuration</a:t>
            </a:r>
          </a:p>
        </p:txBody>
      </p:sp>
      <p:sp>
        <p:nvSpPr>
          <p:cNvPr id="3" name="object 3"/>
          <p:cNvSpPr/>
          <p:nvPr/>
        </p:nvSpPr>
        <p:spPr>
          <a:xfrm>
            <a:off x="707029" y="1686783"/>
            <a:ext cx="3200532" cy="7704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707029" y="1686783"/>
            <a:ext cx="3201035" cy="770890"/>
          </a:xfrm>
          <a:custGeom>
            <a:avLst/>
            <a:gdLst/>
            <a:ahLst/>
            <a:cxnLst/>
            <a:rect l="l" t="t" r="r" b="b"/>
            <a:pathLst>
              <a:path w="3201035" h="770889">
                <a:moveTo>
                  <a:pt x="3141263" y="0"/>
                </a:moveTo>
                <a:lnTo>
                  <a:pt x="3164332" y="4658"/>
                </a:lnTo>
                <a:lnTo>
                  <a:pt x="3183171" y="17360"/>
                </a:lnTo>
                <a:lnTo>
                  <a:pt x="3195874" y="36200"/>
                </a:lnTo>
                <a:lnTo>
                  <a:pt x="3200532" y="59269"/>
                </a:lnTo>
                <a:lnTo>
                  <a:pt x="3200532" y="711230"/>
                </a:lnTo>
                <a:lnTo>
                  <a:pt x="3195874" y="734300"/>
                </a:lnTo>
                <a:lnTo>
                  <a:pt x="3183171" y="753139"/>
                </a:lnTo>
                <a:lnTo>
                  <a:pt x="3164332" y="765841"/>
                </a:lnTo>
                <a:lnTo>
                  <a:pt x="3141263" y="770499"/>
                </a:lnTo>
                <a:lnTo>
                  <a:pt x="59269" y="770499"/>
                </a:lnTo>
                <a:lnTo>
                  <a:pt x="36199" y="765841"/>
                </a:lnTo>
                <a:lnTo>
                  <a:pt x="17360" y="753139"/>
                </a:lnTo>
                <a:lnTo>
                  <a:pt x="4657" y="734300"/>
                </a:lnTo>
                <a:lnTo>
                  <a:pt x="0" y="711230"/>
                </a:lnTo>
                <a:lnTo>
                  <a:pt x="0" y="59269"/>
                </a:lnTo>
                <a:lnTo>
                  <a:pt x="4657" y="36200"/>
                </a:lnTo>
                <a:lnTo>
                  <a:pt x="17360" y="17360"/>
                </a:lnTo>
                <a:lnTo>
                  <a:pt x="36199" y="4658"/>
                </a:lnTo>
                <a:lnTo>
                  <a:pt x="59269" y="0"/>
                </a:lnTo>
                <a:lnTo>
                  <a:pt x="3141263" y="0"/>
                </a:lnTo>
                <a:close/>
              </a:path>
            </a:pathLst>
          </a:custGeom>
          <a:ln w="11112">
            <a:solidFill>
              <a:srgbClr val="FF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729255" y="1568244"/>
            <a:ext cx="533422" cy="1126114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729255" y="1568244"/>
            <a:ext cx="534035" cy="1126490"/>
          </a:xfrm>
          <a:custGeom>
            <a:avLst/>
            <a:gdLst/>
            <a:ahLst/>
            <a:cxnLst/>
            <a:rect l="l" t="t" r="r" b="b"/>
            <a:pathLst>
              <a:path w="534035" h="1126489">
                <a:moveTo>
                  <a:pt x="474152" y="0"/>
                </a:moveTo>
                <a:lnTo>
                  <a:pt x="497222" y="4658"/>
                </a:lnTo>
                <a:lnTo>
                  <a:pt x="516061" y="17360"/>
                </a:lnTo>
                <a:lnTo>
                  <a:pt x="528764" y="36200"/>
                </a:lnTo>
                <a:lnTo>
                  <a:pt x="533422" y="59269"/>
                </a:lnTo>
                <a:lnTo>
                  <a:pt x="533422" y="1066845"/>
                </a:lnTo>
                <a:lnTo>
                  <a:pt x="528764" y="1089914"/>
                </a:lnTo>
                <a:lnTo>
                  <a:pt x="516061" y="1108754"/>
                </a:lnTo>
                <a:lnTo>
                  <a:pt x="497222" y="1121456"/>
                </a:lnTo>
                <a:lnTo>
                  <a:pt x="474152" y="1126114"/>
                </a:lnTo>
                <a:lnTo>
                  <a:pt x="59269" y="1126114"/>
                </a:lnTo>
                <a:lnTo>
                  <a:pt x="36199" y="1121456"/>
                </a:lnTo>
                <a:lnTo>
                  <a:pt x="17360" y="1108754"/>
                </a:lnTo>
                <a:lnTo>
                  <a:pt x="4657" y="1089914"/>
                </a:lnTo>
                <a:lnTo>
                  <a:pt x="0" y="1066845"/>
                </a:lnTo>
                <a:lnTo>
                  <a:pt x="0" y="59269"/>
                </a:lnTo>
                <a:lnTo>
                  <a:pt x="4657" y="36200"/>
                </a:lnTo>
                <a:lnTo>
                  <a:pt x="17360" y="17360"/>
                </a:lnTo>
                <a:lnTo>
                  <a:pt x="36199" y="4658"/>
                </a:lnTo>
                <a:lnTo>
                  <a:pt x="59269" y="0"/>
                </a:lnTo>
                <a:lnTo>
                  <a:pt x="474152" y="0"/>
                </a:lnTo>
                <a:close/>
              </a:path>
            </a:pathLst>
          </a:custGeom>
          <a:ln w="3704">
            <a:solidFill>
              <a:srgbClr val="FF0000"/>
            </a:solidFill>
            <a:prstDash val="lgDash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3137063" y="1568244"/>
            <a:ext cx="592691" cy="1126114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3137063" y="1568244"/>
            <a:ext cx="593090" cy="1126490"/>
          </a:xfrm>
          <a:custGeom>
            <a:avLst/>
            <a:gdLst/>
            <a:ahLst/>
            <a:cxnLst/>
            <a:rect l="l" t="t" r="r" b="b"/>
            <a:pathLst>
              <a:path w="593089" h="1126489">
                <a:moveTo>
                  <a:pt x="533422" y="0"/>
                </a:moveTo>
                <a:lnTo>
                  <a:pt x="556490" y="4658"/>
                </a:lnTo>
                <a:lnTo>
                  <a:pt x="575330" y="17360"/>
                </a:lnTo>
                <a:lnTo>
                  <a:pt x="588033" y="36200"/>
                </a:lnTo>
                <a:lnTo>
                  <a:pt x="592691" y="59269"/>
                </a:lnTo>
                <a:lnTo>
                  <a:pt x="592691" y="1066845"/>
                </a:lnTo>
                <a:lnTo>
                  <a:pt x="588033" y="1089914"/>
                </a:lnTo>
                <a:lnTo>
                  <a:pt x="575330" y="1108754"/>
                </a:lnTo>
                <a:lnTo>
                  <a:pt x="556490" y="1121456"/>
                </a:lnTo>
                <a:lnTo>
                  <a:pt x="533422" y="1126114"/>
                </a:lnTo>
                <a:lnTo>
                  <a:pt x="59269" y="1126114"/>
                </a:lnTo>
                <a:lnTo>
                  <a:pt x="36200" y="1121456"/>
                </a:lnTo>
                <a:lnTo>
                  <a:pt x="17360" y="1108754"/>
                </a:lnTo>
                <a:lnTo>
                  <a:pt x="4658" y="1089914"/>
                </a:lnTo>
                <a:lnTo>
                  <a:pt x="0" y="1066845"/>
                </a:lnTo>
                <a:lnTo>
                  <a:pt x="0" y="59269"/>
                </a:lnTo>
                <a:lnTo>
                  <a:pt x="4658" y="36200"/>
                </a:lnTo>
                <a:lnTo>
                  <a:pt x="17360" y="17360"/>
                </a:lnTo>
                <a:lnTo>
                  <a:pt x="36200" y="4658"/>
                </a:lnTo>
                <a:lnTo>
                  <a:pt x="59269" y="0"/>
                </a:lnTo>
                <a:lnTo>
                  <a:pt x="533422" y="0"/>
                </a:lnTo>
                <a:close/>
              </a:path>
            </a:pathLst>
          </a:custGeom>
          <a:ln w="3704">
            <a:solidFill>
              <a:srgbClr val="FF0000"/>
            </a:solidFill>
            <a:prstDash val="lgDash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2010950" y="1568244"/>
            <a:ext cx="592691" cy="1126114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2010950" y="1568244"/>
            <a:ext cx="593090" cy="1126490"/>
          </a:xfrm>
          <a:custGeom>
            <a:avLst/>
            <a:gdLst/>
            <a:ahLst/>
            <a:cxnLst/>
            <a:rect l="l" t="t" r="r" b="b"/>
            <a:pathLst>
              <a:path w="593089" h="1126489">
                <a:moveTo>
                  <a:pt x="533422" y="0"/>
                </a:moveTo>
                <a:lnTo>
                  <a:pt x="556490" y="4658"/>
                </a:lnTo>
                <a:lnTo>
                  <a:pt x="575330" y="17360"/>
                </a:lnTo>
                <a:lnTo>
                  <a:pt x="588033" y="36200"/>
                </a:lnTo>
                <a:lnTo>
                  <a:pt x="592691" y="59269"/>
                </a:lnTo>
                <a:lnTo>
                  <a:pt x="592691" y="1066845"/>
                </a:lnTo>
                <a:lnTo>
                  <a:pt x="588033" y="1089914"/>
                </a:lnTo>
                <a:lnTo>
                  <a:pt x="575330" y="1108754"/>
                </a:lnTo>
                <a:lnTo>
                  <a:pt x="556490" y="1121456"/>
                </a:lnTo>
                <a:lnTo>
                  <a:pt x="533422" y="1126114"/>
                </a:lnTo>
                <a:lnTo>
                  <a:pt x="59269" y="1126114"/>
                </a:lnTo>
                <a:lnTo>
                  <a:pt x="36200" y="1121456"/>
                </a:lnTo>
                <a:lnTo>
                  <a:pt x="17360" y="1108754"/>
                </a:lnTo>
                <a:lnTo>
                  <a:pt x="4658" y="1089914"/>
                </a:lnTo>
                <a:lnTo>
                  <a:pt x="0" y="1066845"/>
                </a:lnTo>
                <a:lnTo>
                  <a:pt x="0" y="59269"/>
                </a:lnTo>
                <a:lnTo>
                  <a:pt x="4658" y="36200"/>
                </a:lnTo>
                <a:lnTo>
                  <a:pt x="17360" y="17360"/>
                </a:lnTo>
                <a:lnTo>
                  <a:pt x="36200" y="4658"/>
                </a:lnTo>
                <a:lnTo>
                  <a:pt x="59269" y="0"/>
                </a:lnTo>
                <a:lnTo>
                  <a:pt x="533422" y="0"/>
                </a:lnTo>
                <a:close/>
              </a:path>
            </a:pathLst>
          </a:custGeom>
          <a:ln w="3704">
            <a:solidFill>
              <a:srgbClr val="FF0000"/>
            </a:solidFill>
            <a:prstDash val="lgDash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1299720" y="1568244"/>
            <a:ext cx="592691" cy="1126114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1299720" y="1568244"/>
            <a:ext cx="593090" cy="1126490"/>
          </a:xfrm>
          <a:custGeom>
            <a:avLst/>
            <a:gdLst/>
            <a:ahLst/>
            <a:cxnLst/>
            <a:rect l="l" t="t" r="r" b="b"/>
            <a:pathLst>
              <a:path w="593089" h="1126489">
                <a:moveTo>
                  <a:pt x="533422" y="0"/>
                </a:moveTo>
                <a:lnTo>
                  <a:pt x="556490" y="4658"/>
                </a:lnTo>
                <a:lnTo>
                  <a:pt x="575330" y="17360"/>
                </a:lnTo>
                <a:lnTo>
                  <a:pt x="588033" y="36200"/>
                </a:lnTo>
                <a:lnTo>
                  <a:pt x="592691" y="59269"/>
                </a:lnTo>
                <a:lnTo>
                  <a:pt x="592691" y="1066845"/>
                </a:lnTo>
                <a:lnTo>
                  <a:pt x="588033" y="1089914"/>
                </a:lnTo>
                <a:lnTo>
                  <a:pt x="575330" y="1108754"/>
                </a:lnTo>
                <a:lnTo>
                  <a:pt x="556490" y="1121456"/>
                </a:lnTo>
                <a:lnTo>
                  <a:pt x="533422" y="1126114"/>
                </a:lnTo>
                <a:lnTo>
                  <a:pt x="59269" y="1126114"/>
                </a:lnTo>
                <a:lnTo>
                  <a:pt x="36199" y="1121456"/>
                </a:lnTo>
                <a:lnTo>
                  <a:pt x="17360" y="1108754"/>
                </a:lnTo>
                <a:lnTo>
                  <a:pt x="4657" y="1089914"/>
                </a:lnTo>
                <a:lnTo>
                  <a:pt x="0" y="1066845"/>
                </a:lnTo>
                <a:lnTo>
                  <a:pt x="0" y="59269"/>
                </a:lnTo>
                <a:lnTo>
                  <a:pt x="4657" y="36200"/>
                </a:lnTo>
                <a:lnTo>
                  <a:pt x="17360" y="17360"/>
                </a:lnTo>
                <a:lnTo>
                  <a:pt x="36199" y="4658"/>
                </a:lnTo>
                <a:lnTo>
                  <a:pt x="59269" y="0"/>
                </a:lnTo>
                <a:lnTo>
                  <a:pt x="533422" y="0"/>
                </a:lnTo>
                <a:close/>
              </a:path>
            </a:pathLst>
          </a:custGeom>
          <a:ln w="3704">
            <a:solidFill>
              <a:srgbClr val="FF0000"/>
            </a:solidFill>
            <a:prstDash val="lgDash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1299720" y="560669"/>
            <a:ext cx="1778073" cy="770498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1299720" y="560669"/>
            <a:ext cx="1778635" cy="770890"/>
          </a:xfrm>
          <a:custGeom>
            <a:avLst/>
            <a:gdLst/>
            <a:ahLst/>
            <a:cxnLst/>
            <a:rect l="l" t="t" r="r" b="b"/>
            <a:pathLst>
              <a:path w="1778635" h="770890">
                <a:moveTo>
                  <a:pt x="1718804" y="0"/>
                </a:moveTo>
                <a:lnTo>
                  <a:pt x="1741873" y="4658"/>
                </a:lnTo>
                <a:lnTo>
                  <a:pt x="1760712" y="17360"/>
                </a:lnTo>
                <a:lnTo>
                  <a:pt x="1773415" y="36200"/>
                </a:lnTo>
                <a:lnTo>
                  <a:pt x="1778073" y="59269"/>
                </a:lnTo>
                <a:lnTo>
                  <a:pt x="1778073" y="711229"/>
                </a:lnTo>
                <a:lnTo>
                  <a:pt x="1773415" y="734298"/>
                </a:lnTo>
                <a:lnTo>
                  <a:pt x="1760712" y="753137"/>
                </a:lnTo>
                <a:lnTo>
                  <a:pt x="1741873" y="765840"/>
                </a:lnTo>
                <a:lnTo>
                  <a:pt x="1718804" y="770498"/>
                </a:lnTo>
                <a:lnTo>
                  <a:pt x="59269" y="770498"/>
                </a:lnTo>
                <a:lnTo>
                  <a:pt x="36199" y="765840"/>
                </a:lnTo>
                <a:lnTo>
                  <a:pt x="17360" y="753137"/>
                </a:lnTo>
                <a:lnTo>
                  <a:pt x="4657" y="734298"/>
                </a:lnTo>
                <a:lnTo>
                  <a:pt x="0" y="711229"/>
                </a:lnTo>
                <a:lnTo>
                  <a:pt x="0" y="59269"/>
                </a:lnTo>
                <a:lnTo>
                  <a:pt x="4657" y="36200"/>
                </a:lnTo>
                <a:lnTo>
                  <a:pt x="17360" y="17360"/>
                </a:lnTo>
                <a:lnTo>
                  <a:pt x="36199" y="4658"/>
                </a:lnTo>
                <a:lnTo>
                  <a:pt x="59269" y="0"/>
                </a:lnTo>
                <a:lnTo>
                  <a:pt x="1718804" y="0"/>
                </a:lnTo>
                <a:close/>
              </a:path>
            </a:pathLst>
          </a:custGeom>
          <a:ln w="11112">
            <a:solidFill>
              <a:srgbClr val="00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2188757" y="679208"/>
            <a:ext cx="711835" cy="237490"/>
          </a:xfrm>
          <a:custGeom>
            <a:avLst/>
            <a:gdLst/>
            <a:ahLst/>
            <a:cxnLst/>
            <a:rect l="l" t="t" r="r" b="b"/>
            <a:pathLst>
              <a:path w="711835" h="237490">
                <a:moveTo>
                  <a:pt x="651960" y="0"/>
                </a:moveTo>
                <a:lnTo>
                  <a:pt x="675028" y="4658"/>
                </a:lnTo>
                <a:lnTo>
                  <a:pt x="693868" y="17360"/>
                </a:lnTo>
                <a:lnTo>
                  <a:pt x="706571" y="36200"/>
                </a:lnTo>
                <a:lnTo>
                  <a:pt x="711229" y="59269"/>
                </a:lnTo>
                <a:lnTo>
                  <a:pt x="711229" y="177807"/>
                </a:lnTo>
                <a:lnTo>
                  <a:pt x="706571" y="200876"/>
                </a:lnTo>
                <a:lnTo>
                  <a:pt x="693868" y="219715"/>
                </a:lnTo>
                <a:lnTo>
                  <a:pt x="675028" y="232418"/>
                </a:lnTo>
                <a:lnTo>
                  <a:pt x="651960" y="237076"/>
                </a:lnTo>
                <a:lnTo>
                  <a:pt x="59269" y="237076"/>
                </a:lnTo>
                <a:lnTo>
                  <a:pt x="36200" y="232418"/>
                </a:lnTo>
                <a:lnTo>
                  <a:pt x="17360" y="219715"/>
                </a:lnTo>
                <a:lnTo>
                  <a:pt x="4658" y="200876"/>
                </a:lnTo>
                <a:lnTo>
                  <a:pt x="0" y="177807"/>
                </a:lnTo>
                <a:lnTo>
                  <a:pt x="0" y="59269"/>
                </a:lnTo>
                <a:lnTo>
                  <a:pt x="4658" y="36200"/>
                </a:lnTo>
                <a:lnTo>
                  <a:pt x="17360" y="17360"/>
                </a:lnTo>
                <a:lnTo>
                  <a:pt x="36200" y="4658"/>
                </a:lnTo>
                <a:lnTo>
                  <a:pt x="59269" y="0"/>
                </a:lnTo>
                <a:lnTo>
                  <a:pt x="651960" y="0"/>
                </a:lnTo>
                <a:close/>
              </a:path>
            </a:pathLst>
          </a:custGeom>
          <a:ln w="7408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 txBox="1"/>
          <p:nvPr/>
        </p:nvSpPr>
        <p:spPr>
          <a:xfrm>
            <a:off x="2340813" y="706736"/>
            <a:ext cx="407670" cy="18605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5080" indent="34925">
              <a:lnSpc>
                <a:spcPct val="111800"/>
              </a:lnSpc>
            </a:pPr>
            <a:r>
              <a:rPr sz="500" b="1" spc="10" dirty="0">
                <a:solidFill>
                  <a:srgbClr val="FF0000"/>
                </a:solidFill>
                <a:latin typeface="Arial"/>
                <a:cs typeface="Arial"/>
              </a:rPr>
              <a:t>Customer  Preferences</a:t>
            </a:r>
            <a:endParaRPr sz="500">
              <a:latin typeface="Arial"/>
              <a:cs typeface="Arial"/>
            </a:endParaRPr>
          </a:p>
        </p:txBody>
      </p:sp>
      <p:sp>
        <p:nvSpPr>
          <p:cNvPr id="17" name="object 17"/>
          <p:cNvSpPr/>
          <p:nvPr/>
        </p:nvSpPr>
        <p:spPr>
          <a:xfrm>
            <a:off x="2070219" y="1034822"/>
            <a:ext cx="948690" cy="237490"/>
          </a:xfrm>
          <a:custGeom>
            <a:avLst/>
            <a:gdLst/>
            <a:ahLst/>
            <a:cxnLst/>
            <a:rect l="l" t="t" r="r" b="b"/>
            <a:pathLst>
              <a:path w="948689" h="237490">
                <a:moveTo>
                  <a:pt x="0" y="237076"/>
                </a:moveTo>
                <a:lnTo>
                  <a:pt x="948305" y="237076"/>
                </a:lnTo>
                <a:lnTo>
                  <a:pt x="948305" y="0"/>
                </a:lnTo>
                <a:lnTo>
                  <a:pt x="0" y="0"/>
                </a:lnTo>
                <a:lnTo>
                  <a:pt x="0" y="237076"/>
                </a:lnTo>
                <a:close/>
              </a:path>
            </a:pathLst>
          </a:custGeom>
          <a:ln w="7408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 txBox="1"/>
          <p:nvPr/>
        </p:nvSpPr>
        <p:spPr>
          <a:xfrm>
            <a:off x="2194596" y="1062351"/>
            <a:ext cx="699770" cy="18605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5080" indent="214629">
              <a:lnSpc>
                <a:spcPct val="111800"/>
              </a:lnSpc>
            </a:pPr>
            <a:r>
              <a:rPr sz="500" b="1" spc="10" dirty="0">
                <a:latin typeface="Arial"/>
                <a:cs typeface="Arial"/>
              </a:rPr>
              <a:t>Internet  Product</a:t>
            </a:r>
            <a:r>
              <a:rPr sz="500" b="1" spc="-40" dirty="0">
                <a:latin typeface="Arial"/>
                <a:cs typeface="Arial"/>
              </a:rPr>
              <a:t> </a:t>
            </a:r>
            <a:r>
              <a:rPr sz="500" b="1" spc="10" dirty="0">
                <a:latin typeface="Arial"/>
                <a:cs typeface="Arial"/>
              </a:rPr>
              <a:t>Configurator</a:t>
            </a:r>
            <a:endParaRPr sz="500">
              <a:latin typeface="Arial"/>
              <a:cs typeface="Arial"/>
            </a:endParaRPr>
          </a:p>
        </p:txBody>
      </p:sp>
      <p:sp>
        <p:nvSpPr>
          <p:cNvPr id="19" name="object 19"/>
          <p:cNvSpPr/>
          <p:nvPr/>
        </p:nvSpPr>
        <p:spPr>
          <a:xfrm>
            <a:off x="2188757" y="1390437"/>
            <a:ext cx="711835" cy="237490"/>
          </a:xfrm>
          <a:custGeom>
            <a:avLst/>
            <a:gdLst/>
            <a:ahLst/>
            <a:cxnLst/>
            <a:rect l="l" t="t" r="r" b="b"/>
            <a:pathLst>
              <a:path w="711835" h="237489">
                <a:moveTo>
                  <a:pt x="651960" y="0"/>
                </a:moveTo>
                <a:lnTo>
                  <a:pt x="59269" y="0"/>
                </a:lnTo>
                <a:lnTo>
                  <a:pt x="36200" y="4658"/>
                </a:lnTo>
                <a:lnTo>
                  <a:pt x="17360" y="17360"/>
                </a:lnTo>
                <a:lnTo>
                  <a:pt x="4658" y="36200"/>
                </a:lnTo>
                <a:lnTo>
                  <a:pt x="0" y="59269"/>
                </a:lnTo>
                <a:lnTo>
                  <a:pt x="0" y="177807"/>
                </a:lnTo>
                <a:lnTo>
                  <a:pt x="4658" y="200876"/>
                </a:lnTo>
                <a:lnTo>
                  <a:pt x="17360" y="219715"/>
                </a:lnTo>
                <a:lnTo>
                  <a:pt x="36200" y="232418"/>
                </a:lnTo>
                <a:lnTo>
                  <a:pt x="59269" y="237076"/>
                </a:lnTo>
                <a:lnTo>
                  <a:pt x="651960" y="237076"/>
                </a:lnTo>
                <a:lnTo>
                  <a:pt x="675028" y="232418"/>
                </a:lnTo>
                <a:lnTo>
                  <a:pt x="693868" y="219715"/>
                </a:lnTo>
                <a:lnTo>
                  <a:pt x="706571" y="200876"/>
                </a:lnTo>
                <a:lnTo>
                  <a:pt x="711229" y="177807"/>
                </a:lnTo>
                <a:lnTo>
                  <a:pt x="711229" y="59269"/>
                </a:lnTo>
                <a:lnTo>
                  <a:pt x="706571" y="36200"/>
                </a:lnTo>
                <a:lnTo>
                  <a:pt x="693868" y="17360"/>
                </a:lnTo>
                <a:lnTo>
                  <a:pt x="675028" y="4658"/>
                </a:lnTo>
                <a:lnTo>
                  <a:pt x="65196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2188757" y="1390437"/>
            <a:ext cx="711835" cy="237490"/>
          </a:xfrm>
          <a:custGeom>
            <a:avLst/>
            <a:gdLst/>
            <a:ahLst/>
            <a:cxnLst/>
            <a:rect l="l" t="t" r="r" b="b"/>
            <a:pathLst>
              <a:path w="711835" h="237489">
                <a:moveTo>
                  <a:pt x="651960" y="0"/>
                </a:moveTo>
                <a:lnTo>
                  <a:pt x="675028" y="4658"/>
                </a:lnTo>
                <a:lnTo>
                  <a:pt x="693868" y="17360"/>
                </a:lnTo>
                <a:lnTo>
                  <a:pt x="706571" y="36200"/>
                </a:lnTo>
                <a:lnTo>
                  <a:pt x="711229" y="59269"/>
                </a:lnTo>
                <a:lnTo>
                  <a:pt x="711229" y="177807"/>
                </a:lnTo>
                <a:lnTo>
                  <a:pt x="706571" y="200876"/>
                </a:lnTo>
                <a:lnTo>
                  <a:pt x="693868" y="219715"/>
                </a:lnTo>
                <a:lnTo>
                  <a:pt x="675028" y="232418"/>
                </a:lnTo>
                <a:lnTo>
                  <a:pt x="651960" y="237076"/>
                </a:lnTo>
                <a:lnTo>
                  <a:pt x="59269" y="237076"/>
                </a:lnTo>
                <a:lnTo>
                  <a:pt x="36200" y="232418"/>
                </a:lnTo>
                <a:lnTo>
                  <a:pt x="17360" y="219715"/>
                </a:lnTo>
                <a:lnTo>
                  <a:pt x="4658" y="200876"/>
                </a:lnTo>
                <a:lnTo>
                  <a:pt x="0" y="177807"/>
                </a:lnTo>
                <a:lnTo>
                  <a:pt x="0" y="59269"/>
                </a:lnTo>
                <a:lnTo>
                  <a:pt x="4658" y="36200"/>
                </a:lnTo>
                <a:lnTo>
                  <a:pt x="17360" y="17360"/>
                </a:lnTo>
                <a:lnTo>
                  <a:pt x="36200" y="4658"/>
                </a:lnTo>
                <a:lnTo>
                  <a:pt x="59269" y="0"/>
                </a:lnTo>
                <a:lnTo>
                  <a:pt x="651960" y="0"/>
                </a:lnTo>
                <a:close/>
              </a:path>
            </a:pathLst>
          </a:custGeom>
          <a:ln w="7408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2314704" y="1420075"/>
            <a:ext cx="459740" cy="174625"/>
          </a:xfrm>
          <a:custGeom>
            <a:avLst/>
            <a:gdLst/>
            <a:ahLst/>
            <a:cxnLst/>
            <a:rect l="l" t="t" r="r" b="b"/>
            <a:pathLst>
              <a:path w="459739" h="174625">
                <a:moveTo>
                  <a:pt x="0" y="174103"/>
                </a:moveTo>
                <a:lnTo>
                  <a:pt x="459335" y="174103"/>
                </a:lnTo>
                <a:lnTo>
                  <a:pt x="459335" y="0"/>
                </a:lnTo>
                <a:lnTo>
                  <a:pt x="0" y="0"/>
                </a:lnTo>
                <a:lnTo>
                  <a:pt x="0" y="174103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 txBox="1"/>
          <p:nvPr/>
        </p:nvSpPr>
        <p:spPr>
          <a:xfrm>
            <a:off x="2313140" y="1417965"/>
            <a:ext cx="462915" cy="18605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97790" marR="5080" indent="-85725">
              <a:lnSpc>
                <a:spcPct val="111800"/>
              </a:lnSpc>
            </a:pPr>
            <a:r>
              <a:rPr sz="500" b="1" spc="10" dirty="0">
                <a:latin typeface="Arial"/>
                <a:cs typeface="Arial"/>
              </a:rPr>
              <a:t>Configuration  Data</a:t>
            </a:r>
            <a:r>
              <a:rPr sz="500" b="1" spc="-75" dirty="0">
                <a:latin typeface="Arial"/>
                <a:cs typeface="Arial"/>
              </a:rPr>
              <a:t> </a:t>
            </a:r>
            <a:r>
              <a:rPr sz="500" b="1" spc="10" dirty="0">
                <a:latin typeface="Arial"/>
                <a:cs typeface="Arial"/>
              </a:rPr>
              <a:t>Set</a:t>
            </a:r>
            <a:endParaRPr sz="500">
              <a:latin typeface="Arial"/>
              <a:cs typeface="Arial"/>
            </a:endParaRPr>
          </a:p>
        </p:txBody>
      </p:sp>
      <p:sp>
        <p:nvSpPr>
          <p:cNvPr id="23" name="object 23"/>
          <p:cNvSpPr/>
          <p:nvPr/>
        </p:nvSpPr>
        <p:spPr>
          <a:xfrm>
            <a:off x="1358989" y="1746052"/>
            <a:ext cx="474345" cy="237490"/>
          </a:xfrm>
          <a:custGeom>
            <a:avLst/>
            <a:gdLst/>
            <a:ahLst/>
            <a:cxnLst/>
            <a:rect l="l" t="t" r="r" b="b"/>
            <a:pathLst>
              <a:path w="474344" h="237489">
                <a:moveTo>
                  <a:pt x="0" y="237076"/>
                </a:moveTo>
                <a:lnTo>
                  <a:pt x="474152" y="237076"/>
                </a:lnTo>
                <a:lnTo>
                  <a:pt x="474152" y="0"/>
                </a:lnTo>
                <a:lnTo>
                  <a:pt x="0" y="0"/>
                </a:lnTo>
                <a:lnTo>
                  <a:pt x="0" y="237076"/>
                </a:lnTo>
                <a:close/>
              </a:path>
            </a:pathLst>
          </a:custGeom>
          <a:ln w="25930">
            <a:solidFill>
              <a:srgbClr val="5F9D9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2544372" y="916284"/>
            <a:ext cx="0" cy="74295"/>
          </a:xfrm>
          <a:custGeom>
            <a:avLst/>
            <a:gdLst/>
            <a:ahLst/>
            <a:cxnLst/>
            <a:rect l="l" t="t" r="r" b="b"/>
            <a:pathLst>
              <a:path h="74294">
                <a:moveTo>
                  <a:pt x="0" y="0"/>
                </a:moveTo>
                <a:lnTo>
                  <a:pt x="0" y="74086"/>
                </a:lnTo>
              </a:path>
            </a:pathLst>
          </a:custGeom>
          <a:ln w="1111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2525853" y="990370"/>
            <a:ext cx="37465" cy="44450"/>
          </a:xfrm>
          <a:custGeom>
            <a:avLst/>
            <a:gdLst/>
            <a:ahLst/>
            <a:cxnLst/>
            <a:rect l="l" t="t" r="r" b="b"/>
            <a:pathLst>
              <a:path w="37464" h="44450">
                <a:moveTo>
                  <a:pt x="37043" y="0"/>
                </a:moveTo>
                <a:lnTo>
                  <a:pt x="0" y="0"/>
                </a:lnTo>
                <a:lnTo>
                  <a:pt x="18518" y="44451"/>
                </a:lnTo>
                <a:lnTo>
                  <a:pt x="37043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2525853" y="990370"/>
            <a:ext cx="37465" cy="44450"/>
          </a:xfrm>
          <a:custGeom>
            <a:avLst/>
            <a:gdLst/>
            <a:ahLst/>
            <a:cxnLst/>
            <a:rect l="l" t="t" r="r" b="b"/>
            <a:pathLst>
              <a:path w="37464" h="44450">
                <a:moveTo>
                  <a:pt x="37043" y="0"/>
                </a:moveTo>
                <a:lnTo>
                  <a:pt x="0" y="0"/>
                </a:lnTo>
                <a:lnTo>
                  <a:pt x="18518" y="44451"/>
                </a:lnTo>
                <a:lnTo>
                  <a:pt x="37043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2025767" y="1134842"/>
            <a:ext cx="44450" cy="37465"/>
          </a:xfrm>
          <a:custGeom>
            <a:avLst/>
            <a:gdLst/>
            <a:ahLst/>
            <a:cxnLst/>
            <a:rect l="l" t="t" r="r" b="b"/>
            <a:pathLst>
              <a:path w="44450" h="37465">
                <a:moveTo>
                  <a:pt x="0" y="0"/>
                </a:moveTo>
                <a:lnTo>
                  <a:pt x="0" y="37043"/>
                </a:lnTo>
                <a:lnTo>
                  <a:pt x="44451" y="18518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2025767" y="1134842"/>
            <a:ext cx="44450" cy="37465"/>
          </a:xfrm>
          <a:custGeom>
            <a:avLst/>
            <a:gdLst/>
            <a:ahLst/>
            <a:cxnLst/>
            <a:rect l="l" t="t" r="r" b="b"/>
            <a:pathLst>
              <a:path w="44450" h="37465">
                <a:moveTo>
                  <a:pt x="0" y="0"/>
                </a:moveTo>
                <a:lnTo>
                  <a:pt x="0" y="37043"/>
                </a:lnTo>
                <a:lnTo>
                  <a:pt x="44451" y="18518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2544372" y="1271899"/>
            <a:ext cx="0" cy="74295"/>
          </a:xfrm>
          <a:custGeom>
            <a:avLst/>
            <a:gdLst/>
            <a:ahLst/>
            <a:cxnLst/>
            <a:rect l="l" t="t" r="r" b="b"/>
            <a:pathLst>
              <a:path h="74294">
                <a:moveTo>
                  <a:pt x="0" y="0"/>
                </a:moveTo>
                <a:lnTo>
                  <a:pt x="0" y="74086"/>
                </a:lnTo>
              </a:path>
            </a:pathLst>
          </a:custGeom>
          <a:ln w="1111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30"/>
          <p:cNvSpPr/>
          <p:nvPr/>
        </p:nvSpPr>
        <p:spPr>
          <a:xfrm>
            <a:off x="2525853" y="1345985"/>
            <a:ext cx="37465" cy="44450"/>
          </a:xfrm>
          <a:custGeom>
            <a:avLst/>
            <a:gdLst/>
            <a:ahLst/>
            <a:cxnLst/>
            <a:rect l="l" t="t" r="r" b="b"/>
            <a:pathLst>
              <a:path w="37464" h="44450">
                <a:moveTo>
                  <a:pt x="37043" y="0"/>
                </a:moveTo>
                <a:lnTo>
                  <a:pt x="0" y="0"/>
                </a:lnTo>
                <a:lnTo>
                  <a:pt x="18518" y="44451"/>
                </a:lnTo>
                <a:lnTo>
                  <a:pt x="37043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31"/>
          <p:cNvSpPr/>
          <p:nvPr/>
        </p:nvSpPr>
        <p:spPr>
          <a:xfrm>
            <a:off x="2525853" y="1345985"/>
            <a:ext cx="37465" cy="44450"/>
          </a:xfrm>
          <a:custGeom>
            <a:avLst/>
            <a:gdLst/>
            <a:ahLst/>
            <a:cxnLst/>
            <a:rect l="l" t="t" r="r" b="b"/>
            <a:pathLst>
              <a:path w="37464" h="44450">
                <a:moveTo>
                  <a:pt x="37043" y="0"/>
                </a:moveTo>
                <a:lnTo>
                  <a:pt x="0" y="0"/>
                </a:lnTo>
                <a:lnTo>
                  <a:pt x="18518" y="44451"/>
                </a:lnTo>
                <a:lnTo>
                  <a:pt x="37043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32"/>
          <p:cNvSpPr/>
          <p:nvPr/>
        </p:nvSpPr>
        <p:spPr>
          <a:xfrm>
            <a:off x="1106141" y="1508975"/>
            <a:ext cx="1082675" cy="227965"/>
          </a:xfrm>
          <a:custGeom>
            <a:avLst/>
            <a:gdLst/>
            <a:ahLst/>
            <a:cxnLst/>
            <a:rect l="l" t="t" r="r" b="b"/>
            <a:pathLst>
              <a:path w="1082675" h="227964">
                <a:moveTo>
                  <a:pt x="1082615" y="0"/>
                </a:moveTo>
                <a:lnTo>
                  <a:pt x="0" y="227922"/>
                </a:lnTo>
              </a:path>
            </a:pathLst>
          </a:custGeom>
          <a:ln w="1111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33"/>
          <p:cNvSpPr/>
          <p:nvPr/>
        </p:nvSpPr>
        <p:spPr>
          <a:xfrm>
            <a:off x="1062644" y="1718768"/>
            <a:ext cx="47625" cy="36830"/>
          </a:xfrm>
          <a:custGeom>
            <a:avLst/>
            <a:gdLst/>
            <a:ahLst/>
            <a:cxnLst/>
            <a:rect l="l" t="t" r="r" b="b"/>
            <a:pathLst>
              <a:path w="47625" h="36830">
                <a:moveTo>
                  <a:pt x="39682" y="0"/>
                </a:moveTo>
                <a:lnTo>
                  <a:pt x="0" y="27283"/>
                </a:lnTo>
                <a:lnTo>
                  <a:pt x="47315" y="36246"/>
                </a:lnTo>
                <a:lnTo>
                  <a:pt x="39682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34"/>
          <p:cNvSpPr/>
          <p:nvPr/>
        </p:nvSpPr>
        <p:spPr>
          <a:xfrm>
            <a:off x="1062644" y="1718768"/>
            <a:ext cx="47625" cy="36830"/>
          </a:xfrm>
          <a:custGeom>
            <a:avLst/>
            <a:gdLst/>
            <a:ahLst/>
            <a:cxnLst/>
            <a:rect l="l" t="t" r="r" b="b"/>
            <a:pathLst>
              <a:path w="47625" h="36830">
                <a:moveTo>
                  <a:pt x="39682" y="0"/>
                </a:moveTo>
                <a:lnTo>
                  <a:pt x="0" y="27283"/>
                </a:lnTo>
                <a:lnTo>
                  <a:pt x="47315" y="36246"/>
                </a:lnTo>
                <a:lnTo>
                  <a:pt x="39682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" name="object 35"/>
          <p:cNvSpPr/>
          <p:nvPr/>
        </p:nvSpPr>
        <p:spPr>
          <a:xfrm>
            <a:off x="1638641" y="1568244"/>
            <a:ext cx="550545" cy="165100"/>
          </a:xfrm>
          <a:custGeom>
            <a:avLst/>
            <a:gdLst/>
            <a:ahLst/>
            <a:cxnLst/>
            <a:rect l="l" t="t" r="r" b="b"/>
            <a:pathLst>
              <a:path w="550544" h="165100">
                <a:moveTo>
                  <a:pt x="550116" y="0"/>
                </a:moveTo>
                <a:lnTo>
                  <a:pt x="0" y="165031"/>
                </a:lnTo>
              </a:path>
            </a:pathLst>
          </a:custGeom>
          <a:ln w="1111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" name="object 36"/>
          <p:cNvSpPr/>
          <p:nvPr/>
        </p:nvSpPr>
        <p:spPr>
          <a:xfrm>
            <a:off x="1596066" y="1715541"/>
            <a:ext cx="48260" cy="35560"/>
          </a:xfrm>
          <a:custGeom>
            <a:avLst/>
            <a:gdLst/>
            <a:ahLst/>
            <a:cxnLst/>
            <a:rect l="l" t="t" r="r" b="b"/>
            <a:pathLst>
              <a:path w="48260" h="35560">
                <a:moveTo>
                  <a:pt x="37253" y="0"/>
                </a:moveTo>
                <a:lnTo>
                  <a:pt x="0" y="30510"/>
                </a:lnTo>
                <a:lnTo>
                  <a:pt x="47896" y="35475"/>
                </a:lnTo>
                <a:lnTo>
                  <a:pt x="37253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" name="object 37"/>
          <p:cNvSpPr/>
          <p:nvPr/>
        </p:nvSpPr>
        <p:spPr>
          <a:xfrm>
            <a:off x="1596066" y="1715541"/>
            <a:ext cx="48260" cy="35560"/>
          </a:xfrm>
          <a:custGeom>
            <a:avLst/>
            <a:gdLst/>
            <a:ahLst/>
            <a:cxnLst/>
            <a:rect l="l" t="t" r="r" b="b"/>
            <a:pathLst>
              <a:path w="48260" h="35560">
                <a:moveTo>
                  <a:pt x="37253" y="0"/>
                </a:moveTo>
                <a:lnTo>
                  <a:pt x="0" y="30510"/>
                </a:lnTo>
                <a:lnTo>
                  <a:pt x="47896" y="35475"/>
                </a:lnTo>
                <a:lnTo>
                  <a:pt x="37253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" name="object 38"/>
          <p:cNvSpPr/>
          <p:nvPr/>
        </p:nvSpPr>
        <p:spPr>
          <a:xfrm>
            <a:off x="2307295" y="1627514"/>
            <a:ext cx="0" cy="74295"/>
          </a:xfrm>
          <a:custGeom>
            <a:avLst/>
            <a:gdLst/>
            <a:ahLst/>
            <a:cxnLst/>
            <a:rect l="l" t="t" r="r" b="b"/>
            <a:pathLst>
              <a:path h="74294">
                <a:moveTo>
                  <a:pt x="0" y="0"/>
                </a:moveTo>
                <a:lnTo>
                  <a:pt x="0" y="74086"/>
                </a:lnTo>
              </a:path>
            </a:pathLst>
          </a:custGeom>
          <a:ln w="1111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" name="object 39"/>
          <p:cNvSpPr/>
          <p:nvPr/>
        </p:nvSpPr>
        <p:spPr>
          <a:xfrm>
            <a:off x="2288777" y="1701600"/>
            <a:ext cx="37465" cy="44450"/>
          </a:xfrm>
          <a:custGeom>
            <a:avLst/>
            <a:gdLst/>
            <a:ahLst/>
            <a:cxnLst/>
            <a:rect l="l" t="t" r="r" b="b"/>
            <a:pathLst>
              <a:path w="37464" h="44450">
                <a:moveTo>
                  <a:pt x="37043" y="0"/>
                </a:moveTo>
                <a:lnTo>
                  <a:pt x="0" y="0"/>
                </a:lnTo>
                <a:lnTo>
                  <a:pt x="18518" y="44451"/>
                </a:lnTo>
                <a:lnTo>
                  <a:pt x="37043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" name="object 40"/>
          <p:cNvSpPr/>
          <p:nvPr/>
        </p:nvSpPr>
        <p:spPr>
          <a:xfrm>
            <a:off x="2288777" y="1701600"/>
            <a:ext cx="37465" cy="44450"/>
          </a:xfrm>
          <a:custGeom>
            <a:avLst/>
            <a:gdLst/>
            <a:ahLst/>
            <a:cxnLst/>
            <a:rect l="l" t="t" r="r" b="b"/>
            <a:pathLst>
              <a:path w="37464" h="44450">
                <a:moveTo>
                  <a:pt x="37043" y="0"/>
                </a:moveTo>
                <a:lnTo>
                  <a:pt x="0" y="0"/>
                </a:lnTo>
                <a:lnTo>
                  <a:pt x="18518" y="44451"/>
                </a:lnTo>
                <a:lnTo>
                  <a:pt x="37043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" name="object 41"/>
          <p:cNvSpPr/>
          <p:nvPr/>
        </p:nvSpPr>
        <p:spPr>
          <a:xfrm>
            <a:off x="2899987" y="1508975"/>
            <a:ext cx="493395" cy="219075"/>
          </a:xfrm>
          <a:custGeom>
            <a:avLst/>
            <a:gdLst/>
            <a:ahLst/>
            <a:cxnLst/>
            <a:rect l="l" t="t" r="r" b="b"/>
            <a:pathLst>
              <a:path w="493395" h="219075">
                <a:moveTo>
                  <a:pt x="0" y="0"/>
                </a:moveTo>
                <a:lnTo>
                  <a:pt x="492802" y="219025"/>
                </a:lnTo>
              </a:path>
            </a:pathLst>
          </a:custGeom>
          <a:ln w="1111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" name="object 42"/>
          <p:cNvSpPr/>
          <p:nvPr/>
        </p:nvSpPr>
        <p:spPr>
          <a:xfrm>
            <a:off x="3385262" y="1711070"/>
            <a:ext cx="48260" cy="35560"/>
          </a:xfrm>
          <a:custGeom>
            <a:avLst/>
            <a:gdLst/>
            <a:ahLst/>
            <a:cxnLst/>
            <a:rect l="l" t="t" r="r" b="b"/>
            <a:pathLst>
              <a:path w="48260" h="35560">
                <a:moveTo>
                  <a:pt x="15047" y="0"/>
                </a:moveTo>
                <a:lnTo>
                  <a:pt x="0" y="33855"/>
                </a:lnTo>
                <a:lnTo>
                  <a:pt x="48146" y="34981"/>
                </a:lnTo>
                <a:lnTo>
                  <a:pt x="15047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" name="object 43"/>
          <p:cNvSpPr/>
          <p:nvPr/>
        </p:nvSpPr>
        <p:spPr>
          <a:xfrm>
            <a:off x="3385262" y="1711070"/>
            <a:ext cx="48260" cy="35560"/>
          </a:xfrm>
          <a:custGeom>
            <a:avLst/>
            <a:gdLst/>
            <a:ahLst/>
            <a:cxnLst/>
            <a:rect l="l" t="t" r="r" b="b"/>
            <a:pathLst>
              <a:path w="48260" h="35560">
                <a:moveTo>
                  <a:pt x="15047" y="0"/>
                </a:moveTo>
                <a:lnTo>
                  <a:pt x="0" y="33855"/>
                </a:lnTo>
                <a:lnTo>
                  <a:pt x="48146" y="34981"/>
                </a:lnTo>
                <a:lnTo>
                  <a:pt x="15047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" name="object 44"/>
          <p:cNvSpPr/>
          <p:nvPr/>
        </p:nvSpPr>
        <p:spPr>
          <a:xfrm>
            <a:off x="3433409" y="1331168"/>
            <a:ext cx="0" cy="370840"/>
          </a:xfrm>
          <a:custGeom>
            <a:avLst/>
            <a:gdLst/>
            <a:ahLst/>
            <a:cxnLst/>
            <a:rect l="l" t="t" r="r" b="b"/>
            <a:pathLst>
              <a:path h="370839">
                <a:moveTo>
                  <a:pt x="0" y="0"/>
                </a:moveTo>
                <a:lnTo>
                  <a:pt x="0" y="370432"/>
                </a:lnTo>
              </a:path>
            </a:pathLst>
          </a:custGeom>
          <a:ln w="1111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" name="object 45"/>
          <p:cNvSpPr/>
          <p:nvPr/>
        </p:nvSpPr>
        <p:spPr>
          <a:xfrm>
            <a:off x="3414890" y="1701600"/>
            <a:ext cx="37465" cy="44450"/>
          </a:xfrm>
          <a:custGeom>
            <a:avLst/>
            <a:gdLst/>
            <a:ahLst/>
            <a:cxnLst/>
            <a:rect l="l" t="t" r="r" b="b"/>
            <a:pathLst>
              <a:path w="37464" h="44450">
                <a:moveTo>
                  <a:pt x="37043" y="0"/>
                </a:moveTo>
                <a:lnTo>
                  <a:pt x="0" y="0"/>
                </a:lnTo>
                <a:lnTo>
                  <a:pt x="18518" y="44451"/>
                </a:lnTo>
                <a:lnTo>
                  <a:pt x="37043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" name="object 46"/>
          <p:cNvSpPr/>
          <p:nvPr/>
        </p:nvSpPr>
        <p:spPr>
          <a:xfrm>
            <a:off x="3414890" y="1701600"/>
            <a:ext cx="37465" cy="44450"/>
          </a:xfrm>
          <a:custGeom>
            <a:avLst/>
            <a:gdLst/>
            <a:ahLst/>
            <a:cxnLst/>
            <a:rect l="l" t="t" r="r" b="b"/>
            <a:pathLst>
              <a:path w="37464" h="44450">
                <a:moveTo>
                  <a:pt x="37043" y="0"/>
                </a:moveTo>
                <a:lnTo>
                  <a:pt x="0" y="0"/>
                </a:lnTo>
                <a:lnTo>
                  <a:pt x="18518" y="44451"/>
                </a:lnTo>
                <a:lnTo>
                  <a:pt x="37043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" name="object 47"/>
          <p:cNvSpPr/>
          <p:nvPr/>
        </p:nvSpPr>
        <p:spPr>
          <a:xfrm>
            <a:off x="3433409" y="1983128"/>
            <a:ext cx="0" cy="74295"/>
          </a:xfrm>
          <a:custGeom>
            <a:avLst/>
            <a:gdLst/>
            <a:ahLst/>
            <a:cxnLst/>
            <a:rect l="l" t="t" r="r" b="b"/>
            <a:pathLst>
              <a:path h="74294">
                <a:moveTo>
                  <a:pt x="0" y="0"/>
                </a:moveTo>
                <a:lnTo>
                  <a:pt x="0" y="74087"/>
                </a:lnTo>
              </a:path>
            </a:pathLst>
          </a:custGeom>
          <a:ln w="1111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" name="object 48"/>
          <p:cNvSpPr/>
          <p:nvPr/>
        </p:nvSpPr>
        <p:spPr>
          <a:xfrm>
            <a:off x="3414890" y="2057216"/>
            <a:ext cx="37465" cy="44450"/>
          </a:xfrm>
          <a:custGeom>
            <a:avLst/>
            <a:gdLst/>
            <a:ahLst/>
            <a:cxnLst/>
            <a:rect l="l" t="t" r="r" b="b"/>
            <a:pathLst>
              <a:path w="37464" h="44450">
                <a:moveTo>
                  <a:pt x="37043" y="0"/>
                </a:moveTo>
                <a:lnTo>
                  <a:pt x="0" y="0"/>
                </a:lnTo>
                <a:lnTo>
                  <a:pt x="18518" y="44451"/>
                </a:lnTo>
                <a:lnTo>
                  <a:pt x="37043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" name="object 49"/>
          <p:cNvSpPr/>
          <p:nvPr/>
        </p:nvSpPr>
        <p:spPr>
          <a:xfrm>
            <a:off x="3414890" y="2057216"/>
            <a:ext cx="37465" cy="44450"/>
          </a:xfrm>
          <a:custGeom>
            <a:avLst/>
            <a:gdLst/>
            <a:ahLst/>
            <a:cxnLst/>
            <a:rect l="l" t="t" r="r" b="b"/>
            <a:pathLst>
              <a:path w="37464" h="44450">
                <a:moveTo>
                  <a:pt x="37043" y="0"/>
                </a:moveTo>
                <a:lnTo>
                  <a:pt x="0" y="0"/>
                </a:lnTo>
                <a:lnTo>
                  <a:pt x="18518" y="44451"/>
                </a:lnTo>
                <a:lnTo>
                  <a:pt x="37043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" name="object 50"/>
          <p:cNvSpPr/>
          <p:nvPr/>
        </p:nvSpPr>
        <p:spPr>
          <a:xfrm>
            <a:off x="2307295" y="1983128"/>
            <a:ext cx="0" cy="74295"/>
          </a:xfrm>
          <a:custGeom>
            <a:avLst/>
            <a:gdLst/>
            <a:ahLst/>
            <a:cxnLst/>
            <a:rect l="l" t="t" r="r" b="b"/>
            <a:pathLst>
              <a:path h="74294">
                <a:moveTo>
                  <a:pt x="0" y="0"/>
                </a:moveTo>
                <a:lnTo>
                  <a:pt x="0" y="74087"/>
                </a:lnTo>
              </a:path>
            </a:pathLst>
          </a:custGeom>
          <a:ln w="1111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" name="object 51"/>
          <p:cNvSpPr/>
          <p:nvPr/>
        </p:nvSpPr>
        <p:spPr>
          <a:xfrm>
            <a:off x="2288777" y="2057216"/>
            <a:ext cx="37465" cy="44450"/>
          </a:xfrm>
          <a:custGeom>
            <a:avLst/>
            <a:gdLst/>
            <a:ahLst/>
            <a:cxnLst/>
            <a:rect l="l" t="t" r="r" b="b"/>
            <a:pathLst>
              <a:path w="37464" h="44450">
                <a:moveTo>
                  <a:pt x="37043" y="0"/>
                </a:moveTo>
                <a:lnTo>
                  <a:pt x="0" y="0"/>
                </a:lnTo>
                <a:lnTo>
                  <a:pt x="18518" y="44451"/>
                </a:lnTo>
                <a:lnTo>
                  <a:pt x="37043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" name="object 52"/>
          <p:cNvSpPr/>
          <p:nvPr/>
        </p:nvSpPr>
        <p:spPr>
          <a:xfrm>
            <a:off x="2288777" y="2057216"/>
            <a:ext cx="37465" cy="44450"/>
          </a:xfrm>
          <a:custGeom>
            <a:avLst/>
            <a:gdLst/>
            <a:ahLst/>
            <a:cxnLst/>
            <a:rect l="l" t="t" r="r" b="b"/>
            <a:pathLst>
              <a:path w="37464" h="44450">
                <a:moveTo>
                  <a:pt x="37043" y="0"/>
                </a:moveTo>
                <a:lnTo>
                  <a:pt x="0" y="0"/>
                </a:lnTo>
                <a:lnTo>
                  <a:pt x="18518" y="44451"/>
                </a:lnTo>
                <a:lnTo>
                  <a:pt x="37043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" name="object 53"/>
          <p:cNvSpPr/>
          <p:nvPr/>
        </p:nvSpPr>
        <p:spPr>
          <a:xfrm>
            <a:off x="1596066" y="1983128"/>
            <a:ext cx="0" cy="74295"/>
          </a:xfrm>
          <a:custGeom>
            <a:avLst/>
            <a:gdLst/>
            <a:ahLst/>
            <a:cxnLst/>
            <a:rect l="l" t="t" r="r" b="b"/>
            <a:pathLst>
              <a:path h="74294">
                <a:moveTo>
                  <a:pt x="0" y="0"/>
                </a:moveTo>
                <a:lnTo>
                  <a:pt x="0" y="74087"/>
                </a:lnTo>
              </a:path>
            </a:pathLst>
          </a:custGeom>
          <a:ln w="1111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4" name="object 54"/>
          <p:cNvSpPr/>
          <p:nvPr/>
        </p:nvSpPr>
        <p:spPr>
          <a:xfrm>
            <a:off x="1577548" y="2057216"/>
            <a:ext cx="37465" cy="44450"/>
          </a:xfrm>
          <a:custGeom>
            <a:avLst/>
            <a:gdLst/>
            <a:ahLst/>
            <a:cxnLst/>
            <a:rect l="l" t="t" r="r" b="b"/>
            <a:pathLst>
              <a:path w="37465" h="44450">
                <a:moveTo>
                  <a:pt x="37043" y="0"/>
                </a:moveTo>
                <a:lnTo>
                  <a:pt x="0" y="0"/>
                </a:lnTo>
                <a:lnTo>
                  <a:pt x="18518" y="44451"/>
                </a:lnTo>
                <a:lnTo>
                  <a:pt x="37043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5" name="object 55"/>
          <p:cNvSpPr/>
          <p:nvPr/>
        </p:nvSpPr>
        <p:spPr>
          <a:xfrm>
            <a:off x="1577548" y="2057216"/>
            <a:ext cx="37465" cy="44450"/>
          </a:xfrm>
          <a:custGeom>
            <a:avLst/>
            <a:gdLst/>
            <a:ahLst/>
            <a:cxnLst/>
            <a:rect l="l" t="t" r="r" b="b"/>
            <a:pathLst>
              <a:path w="37465" h="44450">
                <a:moveTo>
                  <a:pt x="37043" y="0"/>
                </a:moveTo>
                <a:lnTo>
                  <a:pt x="0" y="0"/>
                </a:lnTo>
                <a:lnTo>
                  <a:pt x="18518" y="44451"/>
                </a:lnTo>
                <a:lnTo>
                  <a:pt x="37043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6" name="object 56"/>
          <p:cNvSpPr/>
          <p:nvPr/>
        </p:nvSpPr>
        <p:spPr>
          <a:xfrm>
            <a:off x="1003375" y="1983128"/>
            <a:ext cx="0" cy="74295"/>
          </a:xfrm>
          <a:custGeom>
            <a:avLst/>
            <a:gdLst/>
            <a:ahLst/>
            <a:cxnLst/>
            <a:rect l="l" t="t" r="r" b="b"/>
            <a:pathLst>
              <a:path h="74294">
                <a:moveTo>
                  <a:pt x="0" y="0"/>
                </a:moveTo>
                <a:lnTo>
                  <a:pt x="0" y="74087"/>
                </a:lnTo>
              </a:path>
            </a:pathLst>
          </a:custGeom>
          <a:ln w="1111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7" name="object 57"/>
          <p:cNvSpPr/>
          <p:nvPr/>
        </p:nvSpPr>
        <p:spPr>
          <a:xfrm>
            <a:off x="984853" y="2057216"/>
            <a:ext cx="37465" cy="44450"/>
          </a:xfrm>
          <a:custGeom>
            <a:avLst/>
            <a:gdLst/>
            <a:ahLst/>
            <a:cxnLst/>
            <a:rect l="l" t="t" r="r" b="b"/>
            <a:pathLst>
              <a:path w="37465" h="44450">
                <a:moveTo>
                  <a:pt x="37043" y="0"/>
                </a:moveTo>
                <a:lnTo>
                  <a:pt x="0" y="0"/>
                </a:lnTo>
                <a:lnTo>
                  <a:pt x="18521" y="44451"/>
                </a:lnTo>
                <a:lnTo>
                  <a:pt x="37043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8" name="object 58"/>
          <p:cNvSpPr/>
          <p:nvPr/>
        </p:nvSpPr>
        <p:spPr>
          <a:xfrm>
            <a:off x="984853" y="2057216"/>
            <a:ext cx="37465" cy="44450"/>
          </a:xfrm>
          <a:custGeom>
            <a:avLst/>
            <a:gdLst/>
            <a:ahLst/>
            <a:cxnLst/>
            <a:rect l="l" t="t" r="r" b="b"/>
            <a:pathLst>
              <a:path w="37465" h="44450">
                <a:moveTo>
                  <a:pt x="37043" y="0"/>
                </a:moveTo>
                <a:lnTo>
                  <a:pt x="0" y="0"/>
                </a:lnTo>
                <a:lnTo>
                  <a:pt x="18521" y="44451"/>
                </a:lnTo>
                <a:lnTo>
                  <a:pt x="37043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9" name="object 59"/>
          <p:cNvSpPr/>
          <p:nvPr/>
        </p:nvSpPr>
        <p:spPr>
          <a:xfrm>
            <a:off x="1003375" y="1271899"/>
            <a:ext cx="0" cy="429895"/>
          </a:xfrm>
          <a:custGeom>
            <a:avLst/>
            <a:gdLst/>
            <a:ahLst/>
            <a:cxnLst/>
            <a:rect l="l" t="t" r="r" b="b"/>
            <a:pathLst>
              <a:path h="429894">
                <a:moveTo>
                  <a:pt x="0" y="0"/>
                </a:moveTo>
                <a:lnTo>
                  <a:pt x="0" y="429701"/>
                </a:lnTo>
              </a:path>
            </a:pathLst>
          </a:custGeom>
          <a:ln w="1111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0" name="object 60"/>
          <p:cNvSpPr/>
          <p:nvPr/>
        </p:nvSpPr>
        <p:spPr>
          <a:xfrm>
            <a:off x="984853" y="1701600"/>
            <a:ext cx="37465" cy="44450"/>
          </a:xfrm>
          <a:custGeom>
            <a:avLst/>
            <a:gdLst/>
            <a:ahLst/>
            <a:cxnLst/>
            <a:rect l="l" t="t" r="r" b="b"/>
            <a:pathLst>
              <a:path w="37465" h="44450">
                <a:moveTo>
                  <a:pt x="37043" y="0"/>
                </a:moveTo>
                <a:lnTo>
                  <a:pt x="0" y="0"/>
                </a:lnTo>
                <a:lnTo>
                  <a:pt x="18521" y="44451"/>
                </a:lnTo>
                <a:lnTo>
                  <a:pt x="37043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1" name="object 61"/>
          <p:cNvSpPr/>
          <p:nvPr/>
        </p:nvSpPr>
        <p:spPr>
          <a:xfrm>
            <a:off x="984853" y="1701600"/>
            <a:ext cx="37465" cy="44450"/>
          </a:xfrm>
          <a:custGeom>
            <a:avLst/>
            <a:gdLst/>
            <a:ahLst/>
            <a:cxnLst/>
            <a:rect l="l" t="t" r="r" b="b"/>
            <a:pathLst>
              <a:path w="37465" h="44450">
                <a:moveTo>
                  <a:pt x="37043" y="0"/>
                </a:moveTo>
                <a:lnTo>
                  <a:pt x="0" y="0"/>
                </a:lnTo>
                <a:lnTo>
                  <a:pt x="18521" y="44451"/>
                </a:lnTo>
                <a:lnTo>
                  <a:pt x="37043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2" name="object 62"/>
          <p:cNvSpPr/>
          <p:nvPr/>
        </p:nvSpPr>
        <p:spPr>
          <a:xfrm>
            <a:off x="766298" y="1034822"/>
            <a:ext cx="474345" cy="237490"/>
          </a:xfrm>
          <a:custGeom>
            <a:avLst/>
            <a:gdLst/>
            <a:ahLst/>
            <a:cxnLst/>
            <a:rect l="l" t="t" r="r" b="b"/>
            <a:pathLst>
              <a:path w="474344" h="237490">
                <a:moveTo>
                  <a:pt x="414883" y="0"/>
                </a:moveTo>
                <a:lnTo>
                  <a:pt x="437953" y="4658"/>
                </a:lnTo>
                <a:lnTo>
                  <a:pt x="456792" y="17360"/>
                </a:lnTo>
                <a:lnTo>
                  <a:pt x="469495" y="36200"/>
                </a:lnTo>
                <a:lnTo>
                  <a:pt x="474152" y="59269"/>
                </a:lnTo>
                <a:lnTo>
                  <a:pt x="474152" y="177807"/>
                </a:lnTo>
                <a:lnTo>
                  <a:pt x="469495" y="200876"/>
                </a:lnTo>
                <a:lnTo>
                  <a:pt x="456792" y="219715"/>
                </a:lnTo>
                <a:lnTo>
                  <a:pt x="437953" y="232418"/>
                </a:lnTo>
                <a:lnTo>
                  <a:pt x="414883" y="237076"/>
                </a:lnTo>
                <a:lnTo>
                  <a:pt x="59269" y="237076"/>
                </a:lnTo>
                <a:lnTo>
                  <a:pt x="36199" y="232418"/>
                </a:lnTo>
                <a:lnTo>
                  <a:pt x="17360" y="219715"/>
                </a:lnTo>
                <a:lnTo>
                  <a:pt x="4657" y="200876"/>
                </a:lnTo>
                <a:lnTo>
                  <a:pt x="0" y="177807"/>
                </a:lnTo>
                <a:lnTo>
                  <a:pt x="0" y="59269"/>
                </a:lnTo>
                <a:lnTo>
                  <a:pt x="4657" y="36200"/>
                </a:lnTo>
                <a:lnTo>
                  <a:pt x="17360" y="17360"/>
                </a:lnTo>
                <a:lnTo>
                  <a:pt x="36199" y="4658"/>
                </a:lnTo>
                <a:lnTo>
                  <a:pt x="59269" y="0"/>
                </a:lnTo>
                <a:lnTo>
                  <a:pt x="414883" y="0"/>
                </a:lnTo>
                <a:close/>
              </a:path>
            </a:pathLst>
          </a:custGeom>
          <a:ln w="7408">
            <a:solidFill>
              <a:srgbClr val="5F9D9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3" name="object 63"/>
          <p:cNvSpPr txBox="1"/>
          <p:nvPr/>
        </p:nvSpPr>
        <p:spPr>
          <a:xfrm>
            <a:off x="862858" y="1062351"/>
            <a:ext cx="281305" cy="18605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5080" indent="20320">
              <a:lnSpc>
                <a:spcPct val="111800"/>
              </a:lnSpc>
            </a:pPr>
            <a:r>
              <a:rPr sz="500" b="1" spc="10" dirty="0">
                <a:solidFill>
                  <a:srgbClr val="2E4F4F"/>
                </a:solidFill>
                <a:latin typeface="Arial"/>
                <a:cs typeface="Arial"/>
              </a:rPr>
              <a:t>Market  Insights</a:t>
            </a:r>
            <a:endParaRPr sz="500">
              <a:latin typeface="Arial"/>
              <a:cs typeface="Arial"/>
            </a:endParaRPr>
          </a:p>
        </p:txBody>
      </p:sp>
      <p:sp>
        <p:nvSpPr>
          <p:cNvPr id="64" name="object 64"/>
          <p:cNvSpPr/>
          <p:nvPr/>
        </p:nvSpPr>
        <p:spPr>
          <a:xfrm>
            <a:off x="1358989" y="1034822"/>
            <a:ext cx="474345" cy="237490"/>
          </a:xfrm>
          <a:custGeom>
            <a:avLst/>
            <a:gdLst/>
            <a:ahLst/>
            <a:cxnLst/>
            <a:rect l="l" t="t" r="r" b="b"/>
            <a:pathLst>
              <a:path w="474344" h="237490">
                <a:moveTo>
                  <a:pt x="414883" y="0"/>
                </a:moveTo>
                <a:lnTo>
                  <a:pt x="437952" y="4658"/>
                </a:lnTo>
                <a:lnTo>
                  <a:pt x="456792" y="17360"/>
                </a:lnTo>
                <a:lnTo>
                  <a:pt x="469494" y="36200"/>
                </a:lnTo>
                <a:lnTo>
                  <a:pt x="474152" y="59269"/>
                </a:lnTo>
                <a:lnTo>
                  <a:pt x="474152" y="177807"/>
                </a:lnTo>
                <a:lnTo>
                  <a:pt x="469494" y="200876"/>
                </a:lnTo>
                <a:lnTo>
                  <a:pt x="456792" y="219715"/>
                </a:lnTo>
                <a:lnTo>
                  <a:pt x="437952" y="232418"/>
                </a:lnTo>
                <a:lnTo>
                  <a:pt x="414883" y="237076"/>
                </a:lnTo>
                <a:lnTo>
                  <a:pt x="59269" y="237076"/>
                </a:lnTo>
                <a:lnTo>
                  <a:pt x="36200" y="232418"/>
                </a:lnTo>
                <a:lnTo>
                  <a:pt x="17360" y="219715"/>
                </a:lnTo>
                <a:lnTo>
                  <a:pt x="4658" y="200876"/>
                </a:lnTo>
                <a:lnTo>
                  <a:pt x="0" y="177807"/>
                </a:lnTo>
                <a:lnTo>
                  <a:pt x="0" y="59269"/>
                </a:lnTo>
                <a:lnTo>
                  <a:pt x="4658" y="36200"/>
                </a:lnTo>
                <a:lnTo>
                  <a:pt x="17360" y="17360"/>
                </a:lnTo>
                <a:lnTo>
                  <a:pt x="36200" y="4658"/>
                </a:lnTo>
                <a:lnTo>
                  <a:pt x="59269" y="0"/>
                </a:lnTo>
                <a:lnTo>
                  <a:pt x="414883" y="0"/>
                </a:lnTo>
                <a:close/>
              </a:path>
            </a:pathLst>
          </a:custGeom>
          <a:ln w="7408">
            <a:solidFill>
              <a:srgbClr val="5F9D9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5" name="object 65"/>
          <p:cNvSpPr txBox="1"/>
          <p:nvPr/>
        </p:nvSpPr>
        <p:spPr>
          <a:xfrm>
            <a:off x="1448180" y="1062351"/>
            <a:ext cx="607060" cy="18605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6195" marR="5080" indent="-24130">
              <a:lnSpc>
                <a:spcPct val="111800"/>
              </a:lnSpc>
              <a:tabLst>
                <a:tab pos="593725" algn="l"/>
              </a:tabLst>
            </a:pPr>
            <a:r>
              <a:rPr sz="500" b="1" spc="10" dirty="0">
                <a:solidFill>
                  <a:srgbClr val="2E4F4F"/>
                </a:solidFill>
                <a:latin typeface="Arial"/>
                <a:cs typeface="Arial"/>
              </a:rPr>
              <a:t>Conjoint </a:t>
            </a:r>
            <a:r>
              <a:rPr sz="500" b="1" u="sng" spc="10" dirty="0">
                <a:solidFill>
                  <a:srgbClr val="2E4F4F"/>
                </a:solidFill>
                <a:latin typeface="Arial"/>
                <a:cs typeface="Arial"/>
              </a:rPr>
              <a:t>	</a:t>
            </a:r>
            <a:r>
              <a:rPr sz="500" b="1" dirty="0">
                <a:solidFill>
                  <a:srgbClr val="2E4F4F"/>
                </a:solidFill>
                <a:latin typeface="Arial"/>
                <a:cs typeface="Arial"/>
              </a:rPr>
              <a:t> </a:t>
            </a:r>
            <a:r>
              <a:rPr sz="500" b="1" spc="10" dirty="0">
                <a:solidFill>
                  <a:srgbClr val="2E4F4F"/>
                </a:solidFill>
                <a:latin typeface="Arial"/>
                <a:cs typeface="Arial"/>
              </a:rPr>
              <a:t>Design</a:t>
            </a:r>
            <a:endParaRPr sz="500">
              <a:latin typeface="Arial"/>
              <a:cs typeface="Arial"/>
            </a:endParaRPr>
          </a:p>
        </p:txBody>
      </p:sp>
      <p:sp>
        <p:nvSpPr>
          <p:cNvPr id="66" name="object 66"/>
          <p:cNvSpPr/>
          <p:nvPr/>
        </p:nvSpPr>
        <p:spPr>
          <a:xfrm>
            <a:off x="3137063" y="1031121"/>
            <a:ext cx="593090" cy="296545"/>
          </a:xfrm>
          <a:custGeom>
            <a:avLst/>
            <a:gdLst/>
            <a:ahLst/>
            <a:cxnLst/>
            <a:rect l="l" t="t" r="r" b="b"/>
            <a:pathLst>
              <a:path w="593089" h="296544">
                <a:moveTo>
                  <a:pt x="533422" y="0"/>
                </a:moveTo>
                <a:lnTo>
                  <a:pt x="556490" y="4657"/>
                </a:lnTo>
                <a:lnTo>
                  <a:pt x="575330" y="17358"/>
                </a:lnTo>
                <a:lnTo>
                  <a:pt x="588033" y="36197"/>
                </a:lnTo>
                <a:lnTo>
                  <a:pt x="592691" y="59269"/>
                </a:lnTo>
                <a:lnTo>
                  <a:pt x="592691" y="237076"/>
                </a:lnTo>
                <a:lnTo>
                  <a:pt x="588033" y="260145"/>
                </a:lnTo>
                <a:lnTo>
                  <a:pt x="575330" y="278984"/>
                </a:lnTo>
                <a:lnTo>
                  <a:pt x="556490" y="291687"/>
                </a:lnTo>
                <a:lnTo>
                  <a:pt x="533422" y="296345"/>
                </a:lnTo>
                <a:lnTo>
                  <a:pt x="59269" y="296345"/>
                </a:lnTo>
                <a:lnTo>
                  <a:pt x="36200" y="291687"/>
                </a:lnTo>
                <a:lnTo>
                  <a:pt x="17360" y="278984"/>
                </a:lnTo>
                <a:lnTo>
                  <a:pt x="4658" y="260145"/>
                </a:lnTo>
                <a:lnTo>
                  <a:pt x="0" y="237076"/>
                </a:lnTo>
                <a:lnTo>
                  <a:pt x="0" y="59269"/>
                </a:lnTo>
                <a:lnTo>
                  <a:pt x="4658" y="36197"/>
                </a:lnTo>
                <a:lnTo>
                  <a:pt x="17360" y="17358"/>
                </a:lnTo>
                <a:lnTo>
                  <a:pt x="36200" y="4657"/>
                </a:lnTo>
                <a:lnTo>
                  <a:pt x="59269" y="0"/>
                </a:lnTo>
                <a:lnTo>
                  <a:pt x="533422" y="0"/>
                </a:lnTo>
                <a:close/>
              </a:path>
            </a:pathLst>
          </a:custGeom>
          <a:ln w="7408">
            <a:solidFill>
              <a:srgbClr val="5F9D9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7" name="object 67"/>
          <p:cNvSpPr txBox="1"/>
          <p:nvPr/>
        </p:nvSpPr>
        <p:spPr>
          <a:xfrm>
            <a:off x="3161340" y="1047533"/>
            <a:ext cx="544195" cy="27114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065" marR="5080" algn="ctr">
              <a:lnSpc>
                <a:spcPct val="111800"/>
              </a:lnSpc>
            </a:pPr>
            <a:r>
              <a:rPr sz="500" b="1" spc="10" dirty="0">
                <a:solidFill>
                  <a:srgbClr val="2E4F4F"/>
                </a:solidFill>
                <a:latin typeface="Arial"/>
                <a:cs typeface="Arial"/>
              </a:rPr>
              <a:t>Capacity</a:t>
            </a:r>
            <a:r>
              <a:rPr sz="500" b="1" spc="-25" dirty="0">
                <a:solidFill>
                  <a:srgbClr val="2E4F4F"/>
                </a:solidFill>
                <a:latin typeface="Arial"/>
                <a:cs typeface="Arial"/>
              </a:rPr>
              <a:t> </a:t>
            </a:r>
            <a:r>
              <a:rPr sz="500" b="1" spc="15" dirty="0">
                <a:solidFill>
                  <a:srgbClr val="2E4F4F"/>
                </a:solidFill>
                <a:latin typeface="Arial"/>
                <a:cs typeface="Arial"/>
              </a:rPr>
              <a:t>&amp;</a:t>
            </a:r>
            <a:r>
              <a:rPr sz="500" b="1" spc="-25" dirty="0">
                <a:solidFill>
                  <a:srgbClr val="2E4F4F"/>
                </a:solidFill>
                <a:latin typeface="Arial"/>
                <a:cs typeface="Arial"/>
              </a:rPr>
              <a:t> </a:t>
            </a:r>
            <a:r>
              <a:rPr sz="500" b="1" spc="10" dirty="0">
                <a:solidFill>
                  <a:srgbClr val="2E4F4F"/>
                </a:solidFill>
                <a:latin typeface="Arial"/>
                <a:cs typeface="Arial"/>
              </a:rPr>
              <a:t>Time </a:t>
            </a:r>
            <a:r>
              <a:rPr sz="500" b="1" spc="5" dirty="0">
                <a:solidFill>
                  <a:srgbClr val="2E4F4F"/>
                </a:solidFill>
                <a:latin typeface="Arial"/>
                <a:cs typeface="Arial"/>
              </a:rPr>
              <a:t> </a:t>
            </a:r>
            <a:r>
              <a:rPr sz="500" b="1" spc="10" dirty="0">
                <a:solidFill>
                  <a:srgbClr val="2E4F4F"/>
                </a:solidFill>
                <a:latin typeface="Arial"/>
                <a:cs typeface="Arial"/>
              </a:rPr>
              <a:t>Constraints  Cost</a:t>
            </a:r>
            <a:r>
              <a:rPr sz="500" b="1" spc="-60" dirty="0">
                <a:solidFill>
                  <a:srgbClr val="2E4F4F"/>
                </a:solidFill>
                <a:latin typeface="Arial"/>
                <a:cs typeface="Arial"/>
              </a:rPr>
              <a:t> </a:t>
            </a:r>
            <a:r>
              <a:rPr sz="500" b="1" spc="10" dirty="0">
                <a:solidFill>
                  <a:srgbClr val="2E4F4F"/>
                </a:solidFill>
                <a:latin typeface="Arial"/>
                <a:cs typeface="Arial"/>
              </a:rPr>
              <a:t>Structure</a:t>
            </a:r>
            <a:endParaRPr sz="500">
              <a:latin typeface="Arial"/>
              <a:cs typeface="Arial"/>
            </a:endParaRPr>
          </a:p>
        </p:txBody>
      </p:sp>
      <p:sp>
        <p:nvSpPr>
          <p:cNvPr id="68" name="object 68"/>
          <p:cNvSpPr/>
          <p:nvPr/>
        </p:nvSpPr>
        <p:spPr>
          <a:xfrm>
            <a:off x="766298" y="1746052"/>
            <a:ext cx="474345" cy="237490"/>
          </a:xfrm>
          <a:custGeom>
            <a:avLst/>
            <a:gdLst/>
            <a:ahLst/>
            <a:cxnLst/>
            <a:rect l="l" t="t" r="r" b="b"/>
            <a:pathLst>
              <a:path w="474344" h="237489">
                <a:moveTo>
                  <a:pt x="0" y="237076"/>
                </a:moveTo>
                <a:lnTo>
                  <a:pt x="474152" y="237076"/>
                </a:lnTo>
                <a:lnTo>
                  <a:pt x="474152" y="0"/>
                </a:lnTo>
                <a:lnTo>
                  <a:pt x="0" y="0"/>
                </a:lnTo>
                <a:lnTo>
                  <a:pt x="0" y="237076"/>
                </a:lnTo>
                <a:close/>
              </a:path>
            </a:pathLst>
          </a:custGeom>
          <a:ln w="7408">
            <a:solidFill>
              <a:srgbClr val="5F9D9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9" name="object 69"/>
          <p:cNvSpPr txBox="1"/>
          <p:nvPr/>
        </p:nvSpPr>
        <p:spPr>
          <a:xfrm>
            <a:off x="849890" y="1773580"/>
            <a:ext cx="307340" cy="18605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5080" indent="3175">
              <a:lnSpc>
                <a:spcPct val="111800"/>
              </a:lnSpc>
            </a:pPr>
            <a:r>
              <a:rPr sz="500" b="1" spc="10" dirty="0">
                <a:solidFill>
                  <a:srgbClr val="2E4F4F"/>
                </a:solidFill>
                <a:latin typeface="Arial"/>
                <a:cs typeface="Arial"/>
              </a:rPr>
              <a:t>Portfolio  Planning</a:t>
            </a:r>
            <a:endParaRPr sz="500">
              <a:latin typeface="Arial"/>
              <a:cs typeface="Arial"/>
            </a:endParaRPr>
          </a:p>
        </p:txBody>
      </p:sp>
      <p:sp>
        <p:nvSpPr>
          <p:cNvPr id="70" name="object 70"/>
          <p:cNvSpPr txBox="1"/>
          <p:nvPr/>
        </p:nvSpPr>
        <p:spPr>
          <a:xfrm>
            <a:off x="1407375" y="1773580"/>
            <a:ext cx="377825" cy="18605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5080" indent="95885">
              <a:lnSpc>
                <a:spcPct val="111800"/>
              </a:lnSpc>
            </a:pPr>
            <a:r>
              <a:rPr sz="500" b="1" spc="10" dirty="0">
                <a:solidFill>
                  <a:srgbClr val="2E4F4F"/>
                </a:solidFill>
                <a:latin typeface="Arial"/>
                <a:cs typeface="Arial"/>
              </a:rPr>
              <a:t>Offer  Generation</a:t>
            </a:r>
            <a:endParaRPr sz="500">
              <a:latin typeface="Arial"/>
              <a:cs typeface="Arial"/>
            </a:endParaRPr>
          </a:p>
        </p:txBody>
      </p:sp>
      <p:sp>
        <p:nvSpPr>
          <p:cNvPr id="71" name="object 71"/>
          <p:cNvSpPr/>
          <p:nvPr/>
        </p:nvSpPr>
        <p:spPr>
          <a:xfrm>
            <a:off x="2070219" y="1746052"/>
            <a:ext cx="474345" cy="237490"/>
          </a:xfrm>
          <a:custGeom>
            <a:avLst/>
            <a:gdLst/>
            <a:ahLst/>
            <a:cxnLst/>
            <a:rect l="l" t="t" r="r" b="b"/>
            <a:pathLst>
              <a:path w="474344" h="237489">
                <a:moveTo>
                  <a:pt x="0" y="237076"/>
                </a:moveTo>
                <a:lnTo>
                  <a:pt x="474152" y="237076"/>
                </a:lnTo>
                <a:lnTo>
                  <a:pt x="474152" y="0"/>
                </a:lnTo>
                <a:lnTo>
                  <a:pt x="0" y="0"/>
                </a:lnTo>
                <a:lnTo>
                  <a:pt x="0" y="237076"/>
                </a:lnTo>
                <a:close/>
              </a:path>
            </a:pathLst>
          </a:custGeom>
          <a:ln w="7408">
            <a:solidFill>
              <a:srgbClr val="5F9D9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2" name="object 72"/>
          <p:cNvSpPr txBox="1"/>
          <p:nvPr/>
        </p:nvSpPr>
        <p:spPr>
          <a:xfrm>
            <a:off x="2181582" y="1827023"/>
            <a:ext cx="251460" cy="9144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500" b="1" spc="10" dirty="0">
                <a:solidFill>
                  <a:srgbClr val="2E4F4F"/>
                </a:solidFill>
                <a:latin typeface="Arial"/>
                <a:cs typeface="Arial"/>
              </a:rPr>
              <a:t>Pricing</a:t>
            </a:r>
            <a:endParaRPr sz="500">
              <a:latin typeface="Arial"/>
              <a:cs typeface="Arial"/>
            </a:endParaRPr>
          </a:p>
        </p:txBody>
      </p:sp>
      <p:sp>
        <p:nvSpPr>
          <p:cNvPr id="73" name="object 73"/>
          <p:cNvSpPr/>
          <p:nvPr/>
        </p:nvSpPr>
        <p:spPr>
          <a:xfrm>
            <a:off x="3196332" y="1746052"/>
            <a:ext cx="474345" cy="237490"/>
          </a:xfrm>
          <a:custGeom>
            <a:avLst/>
            <a:gdLst/>
            <a:ahLst/>
            <a:cxnLst/>
            <a:rect l="l" t="t" r="r" b="b"/>
            <a:pathLst>
              <a:path w="474345" h="237489">
                <a:moveTo>
                  <a:pt x="0" y="237076"/>
                </a:moveTo>
                <a:lnTo>
                  <a:pt x="474152" y="237076"/>
                </a:lnTo>
                <a:lnTo>
                  <a:pt x="474152" y="0"/>
                </a:lnTo>
                <a:lnTo>
                  <a:pt x="0" y="0"/>
                </a:lnTo>
                <a:lnTo>
                  <a:pt x="0" y="237076"/>
                </a:lnTo>
                <a:close/>
              </a:path>
            </a:pathLst>
          </a:custGeom>
          <a:ln w="7408">
            <a:solidFill>
              <a:srgbClr val="5F9D9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4" name="object 74"/>
          <p:cNvSpPr txBox="1"/>
          <p:nvPr/>
        </p:nvSpPr>
        <p:spPr>
          <a:xfrm>
            <a:off x="3244752" y="1827023"/>
            <a:ext cx="377825" cy="9144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500" b="1" spc="10" dirty="0">
                <a:solidFill>
                  <a:srgbClr val="2E4F4F"/>
                </a:solidFill>
                <a:latin typeface="Arial"/>
                <a:cs typeface="Arial"/>
              </a:rPr>
              <a:t>Production</a:t>
            </a:r>
            <a:endParaRPr sz="500">
              <a:latin typeface="Arial"/>
              <a:cs typeface="Arial"/>
            </a:endParaRPr>
          </a:p>
        </p:txBody>
      </p:sp>
      <p:sp>
        <p:nvSpPr>
          <p:cNvPr id="75" name="object 75"/>
          <p:cNvSpPr/>
          <p:nvPr/>
        </p:nvSpPr>
        <p:spPr>
          <a:xfrm>
            <a:off x="766298" y="2101668"/>
            <a:ext cx="474345" cy="237490"/>
          </a:xfrm>
          <a:custGeom>
            <a:avLst/>
            <a:gdLst/>
            <a:ahLst/>
            <a:cxnLst/>
            <a:rect l="l" t="t" r="r" b="b"/>
            <a:pathLst>
              <a:path w="474344" h="237489">
                <a:moveTo>
                  <a:pt x="414883" y="0"/>
                </a:moveTo>
                <a:lnTo>
                  <a:pt x="437953" y="4657"/>
                </a:lnTo>
                <a:lnTo>
                  <a:pt x="456792" y="17359"/>
                </a:lnTo>
                <a:lnTo>
                  <a:pt x="469495" y="36199"/>
                </a:lnTo>
                <a:lnTo>
                  <a:pt x="474152" y="59269"/>
                </a:lnTo>
                <a:lnTo>
                  <a:pt x="474152" y="177807"/>
                </a:lnTo>
                <a:lnTo>
                  <a:pt x="469495" y="200876"/>
                </a:lnTo>
                <a:lnTo>
                  <a:pt x="456792" y="219716"/>
                </a:lnTo>
                <a:lnTo>
                  <a:pt x="437953" y="232418"/>
                </a:lnTo>
                <a:lnTo>
                  <a:pt x="414883" y="237076"/>
                </a:lnTo>
                <a:lnTo>
                  <a:pt x="59269" y="237076"/>
                </a:lnTo>
                <a:lnTo>
                  <a:pt x="36199" y="232418"/>
                </a:lnTo>
                <a:lnTo>
                  <a:pt x="17360" y="219716"/>
                </a:lnTo>
                <a:lnTo>
                  <a:pt x="4657" y="200876"/>
                </a:lnTo>
                <a:lnTo>
                  <a:pt x="0" y="177807"/>
                </a:lnTo>
                <a:lnTo>
                  <a:pt x="0" y="59269"/>
                </a:lnTo>
                <a:lnTo>
                  <a:pt x="4657" y="36199"/>
                </a:lnTo>
                <a:lnTo>
                  <a:pt x="17360" y="17359"/>
                </a:lnTo>
                <a:lnTo>
                  <a:pt x="36199" y="4657"/>
                </a:lnTo>
                <a:lnTo>
                  <a:pt x="59269" y="0"/>
                </a:lnTo>
                <a:lnTo>
                  <a:pt x="414883" y="0"/>
                </a:lnTo>
                <a:close/>
              </a:path>
            </a:pathLst>
          </a:custGeom>
          <a:ln w="7408">
            <a:solidFill>
              <a:srgbClr val="5F9D9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6" name="object 76"/>
          <p:cNvSpPr txBox="1"/>
          <p:nvPr/>
        </p:nvSpPr>
        <p:spPr>
          <a:xfrm>
            <a:off x="853622" y="2129193"/>
            <a:ext cx="299720" cy="18605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5080" indent="10795">
              <a:lnSpc>
                <a:spcPct val="111800"/>
              </a:lnSpc>
            </a:pPr>
            <a:r>
              <a:rPr sz="500" b="1" spc="10" dirty="0">
                <a:solidFill>
                  <a:srgbClr val="2E4F4F"/>
                </a:solidFill>
                <a:latin typeface="Arial"/>
                <a:cs typeface="Arial"/>
              </a:rPr>
              <a:t>Product  Portfolio</a:t>
            </a:r>
            <a:endParaRPr sz="500">
              <a:latin typeface="Arial"/>
              <a:cs typeface="Arial"/>
            </a:endParaRPr>
          </a:p>
        </p:txBody>
      </p:sp>
      <p:sp>
        <p:nvSpPr>
          <p:cNvPr id="77" name="object 77"/>
          <p:cNvSpPr/>
          <p:nvPr/>
        </p:nvSpPr>
        <p:spPr>
          <a:xfrm>
            <a:off x="1358989" y="2101668"/>
            <a:ext cx="474345" cy="237490"/>
          </a:xfrm>
          <a:custGeom>
            <a:avLst/>
            <a:gdLst/>
            <a:ahLst/>
            <a:cxnLst/>
            <a:rect l="l" t="t" r="r" b="b"/>
            <a:pathLst>
              <a:path w="474344" h="237489">
                <a:moveTo>
                  <a:pt x="414883" y="0"/>
                </a:moveTo>
                <a:lnTo>
                  <a:pt x="437952" y="4657"/>
                </a:lnTo>
                <a:lnTo>
                  <a:pt x="456792" y="17359"/>
                </a:lnTo>
                <a:lnTo>
                  <a:pt x="469494" y="36199"/>
                </a:lnTo>
                <a:lnTo>
                  <a:pt x="474152" y="59269"/>
                </a:lnTo>
                <a:lnTo>
                  <a:pt x="474152" y="177807"/>
                </a:lnTo>
                <a:lnTo>
                  <a:pt x="469494" y="200876"/>
                </a:lnTo>
                <a:lnTo>
                  <a:pt x="456792" y="219716"/>
                </a:lnTo>
                <a:lnTo>
                  <a:pt x="437952" y="232418"/>
                </a:lnTo>
                <a:lnTo>
                  <a:pt x="414883" y="237076"/>
                </a:lnTo>
                <a:lnTo>
                  <a:pt x="59269" y="237076"/>
                </a:lnTo>
                <a:lnTo>
                  <a:pt x="36200" y="232418"/>
                </a:lnTo>
                <a:lnTo>
                  <a:pt x="17360" y="219716"/>
                </a:lnTo>
                <a:lnTo>
                  <a:pt x="4658" y="200876"/>
                </a:lnTo>
                <a:lnTo>
                  <a:pt x="0" y="177807"/>
                </a:lnTo>
                <a:lnTo>
                  <a:pt x="0" y="59269"/>
                </a:lnTo>
                <a:lnTo>
                  <a:pt x="4658" y="36199"/>
                </a:lnTo>
                <a:lnTo>
                  <a:pt x="17360" y="17359"/>
                </a:lnTo>
                <a:lnTo>
                  <a:pt x="36200" y="4657"/>
                </a:lnTo>
                <a:lnTo>
                  <a:pt x="59269" y="0"/>
                </a:lnTo>
                <a:lnTo>
                  <a:pt x="414883" y="0"/>
                </a:lnTo>
                <a:close/>
              </a:path>
            </a:pathLst>
          </a:custGeom>
          <a:ln w="25930">
            <a:solidFill>
              <a:srgbClr val="5F9D9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8" name="object 78"/>
          <p:cNvSpPr txBox="1"/>
          <p:nvPr/>
        </p:nvSpPr>
        <p:spPr>
          <a:xfrm>
            <a:off x="1438848" y="2129193"/>
            <a:ext cx="314960" cy="18605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77470" marR="5080" indent="-65405">
              <a:lnSpc>
                <a:spcPct val="111800"/>
              </a:lnSpc>
            </a:pPr>
            <a:r>
              <a:rPr sz="500" b="1" spc="10" dirty="0">
                <a:solidFill>
                  <a:srgbClr val="2E4F4F"/>
                </a:solidFill>
                <a:latin typeface="Arial"/>
                <a:cs typeface="Arial"/>
              </a:rPr>
              <a:t>Hard</a:t>
            </a:r>
            <a:r>
              <a:rPr sz="500" b="1" spc="-65" dirty="0">
                <a:solidFill>
                  <a:srgbClr val="2E4F4F"/>
                </a:solidFill>
                <a:latin typeface="Arial"/>
                <a:cs typeface="Arial"/>
              </a:rPr>
              <a:t> </a:t>
            </a:r>
            <a:r>
              <a:rPr sz="500" b="1" spc="10" dirty="0">
                <a:solidFill>
                  <a:srgbClr val="2E4F4F"/>
                </a:solidFill>
                <a:latin typeface="Arial"/>
                <a:cs typeface="Arial"/>
              </a:rPr>
              <a:t>Sell  Offer</a:t>
            </a:r>
            <a:endParaRPr sz="500">
              <a:latin typeface="Arial"/>
              <a:cs typeface="Arial"/>
            </a:endParaRPr>
          </a:p>
        </p:txBody>
      </p:sp>
      <p:sp>
        <p:nvSpPr>
          <p:cNvPr id="79" name="object 79"/>
          <p:cNvSpPr/>
          <p:nvPr/>
        </p:nvSpPr>
        <p:spPr>
          <a:xfrm>
            <a:off x="2070219" y="2101668"/>
            <a:ext cx="474345" cy="237490"/>
          </a:xfrm>
          <a:custGeom>
            <a:avLst/>
            <a:gdLst/>
            <a:ahLst/>
            <a:cxnLst/>
            <a:rect l="l" t="t" r="r" b="b"/>
            <a:pathLst>
              <a:path w="474344" h="237489">
                <a:moveTo>
                  <a:pt x="414883" y="0"/>
                </a:moveTo>
                <a:lnTo>
                  <a:pt x="437952" y="4657"/>
                </a:lnTo>
                <a:lnTo>
                  <a:pt x="456792" y="17359"/>
                </a:lnTo>
                <a:lnTo>
                  <a:pt x="469494" y="36199"/>
                </a:lnTo>
                <a:lnTo>
                  <a:pt x="474152" y="59269"/>
                </a:lnTo>
                <a:lnTo>
                  <a:pt x="474152" y="177807"/>
                </a:lnTo>
                <a:lnTo>
                  <a:pt x="469494" y="200876"/>
                </a:lnTo>
                <a:lnTo>
                  <a:pt x="456792" y="219716"/>
                </a:lnTo>
                <a:lnTo>
                  <a:pt x="437952" y="232418"/>
                </a:lnTo>
                <a:lnTo>
                  <a:pt x="414883" y="237076"/>
                </a:lnTo>
                <a:lnTo>
                  <a:pt x="59269" y="237076"/>
                </a:lnTo>
                <a:lnTo>
                  <a:pt x="36200" y="232418"/>
                </a:lnTo>
                <a:lnTo>
                  <a:pt x="17360" y="219716"/>
                </a:lnTo>
                <a:lnTo>
                  <a:pt x="4658" y="200876"/>
                </a:lnTo>
                <a:lnTo>
                  <a:pt x="0" y="177807"/>
                </a:lnTo>
                <a:lnTo>
                  <a:pt x="0" y="59269"/>
                </a:lnTo>
                <a:lnTo>
                  <a:pt x="4658" y="36199"/>
                </a:lnTo>
                <a:lnTo>
                  <a:pt x="17360" y="17359"/>
                </a:lnTo>
                <a:lnTo>
                  <a:pt x="36200" y="4657"/>
                </a:lnTo>
                <a:lnTo>
                  <a:pt x="59269" y="0"/>
                </a:lnTo>
                <a:lnTo>
                  <a:pt x="414883" y="0"/>
                </a:lnTo>
                <a:close/>
              </a:path>
            </a:pathLst>
          </a:custGeom>
          <a:ln w="7408">
            <a:solidFill>
              <a:srgbClr val="5F9D9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0" name="object 80"/>
          <p:cNvSpPr txBox="1"/>
          <p:nvPr/>
        </p:nvSpPr>
        <p:spPr>
          <a:xfrm>
            <a:off x="2122372" y="2129193"/>
            <a:ext cx="370205" cy="18605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64135" marR="5080" indent="-52069">
              <a:lnSpc>
                <a:spcPct val="111800"/>
              </a:lnSpc>
            </a:pPr>
            <a:r>
              <a:rPr sz="500" b="1" spc="10" dirty="0">
                <a:solidFill>
                  <a:srgbClr val="2E4F4F"/>
                </a:solidFill>
                <a:latin typeface="Arial"/>
                <a:cs typeface="Arial"/>
              </a:rPr>
              <a:t>Part-Worth  Utilities</a:t>
            </a:r>
            <a:endParaRPr sz="500">
              <a:latin typeface="Arial"/>
              <a:cs typeface="Arial"/>
            </a:endParaRPr>
          </a:p>
        </p:txBody>
      </p:sp>
      <p:sp>
        <p:nvSpPr>
          <p:cNvPr id="81" name="object 81"/>
          <p:cNvSpPr/>
          <p:nvPr/>
        </p:nvSpPr>
        <p:spPr>
          <a:xfrm>
            <a:off x="3196332" y="2101668"/>
            <a:ext cx="474345" cy="237490"/>
          </a:xfrm>
          <a:custGeom>
            <a:avLst/>
            <a:gdLst/>
            <a:ahLst/>
            <a:cxnLst/>
            <a:rect l="l" t="t" r="r" b="b"/>
            <a:pathLst>
              <a:path w="474345" h="237489">
                <a:moveTo>
                  <a:pt x="414883" y="0"/>
                </a:moveTo>
                <a:lnTo>
                  <a:pt x="437952" y="4657"/>
                </a:lnTo>
                <a:lnTo>
                  <a:pt x="456792" y="17359"/>
                </a:lnTo>
                <a:lnTo>
                  <a:pt x="469494" y="36199"/>
                </a:lnTo>
                <a:lnTo>
                  <a:pt x="474152" y="59269"/>
                </a:lnTo>
                <a:lnTo>
                  <a:pt x="474152" y="177807"/>
                </a:lnTo>
                <a:lnTo>
                  <a:pt x="469494" y="200876"/>
                </a:lnTo>
                <a:lnTo>
                  <a:pt x="456792" y="219716"/>
                </a:lnTo>
                <a:lnTo>
                  <a:pt x="437952" y="232418"/>
                </a:lnTo>
                <a:lnTo>
                  <a:pt x="414883" y="237076"/>
                </a:lnTo>
                <a:lnTo>
                  <a:pt x="59269" y="237076"/>
                </a:lnTo>
                <a:lnTo>
                  <a:pt x="36200" y="232418"/>
                </a:lnTo>
                <a:lnTo>
                  <a:pt x="17360" y="219716"/>
                </a:lnTo>
                <a:lnTo>
                  <a:pt x="4658" y="200876"/>
                </a:lnTo>
                <a:lnTo>
                  <a:pt x="0" y="177807"/>
                </a:lnTo>
                <a:lnTo>
                  <a:pt x="0" y="59269"/>
                </a:lnTo>
                <a:lnTo>
                  <a:pt x="4658" y="36199"/>
                </a:lnTo>
                <a:lnTo>
                  <a:pt x="17360" y="17359"/>
                </a:lnTo>
                <a:lnTo>
                  <a:pt x="36200" y="4657"/>
                </a:lnTo>
                <a:lnTo>
                  <a:pt x="59269" y="0"/>
                </a:lnTo>
                <a:lnTo>
                  <a:pt x="414883" y="0"/>
                </a:lnTo>
                <a:close/>
              </a:path>
            </a:pathLst>
          </a:custGeom>
          <a:ln w="7408">
            <a:solidFill>
              <a:srgbClr val="5F9D9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2" name="object 82"/>
          <p:cNvSpPr txBox="1"/>
          <p:nvPr/>
        </p:nvSpPr>
        <p:spPr>
          <a:xfrm>
            <a:off x="3244752" y="2129193"/>
            <a:ext cx="377825" cy="18605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8110" marR="5080" indent="-106045">
              <a:lnSpc>
                <a:spcPct val="111800"/>
              </a:lnSpc>
            </a:pPr>
            <a:r>
              <a:rPr sz="500" b="1" spc="10" dirty="0">
                <a:solidFill>
                  <a:srgbClr val="2E4F4F"/>
                </a:solidFill>
                <a:latin typeface="Arial"/>
                <a:cs typeface="Arial"/>
              </a:rPr>
              <a:t>Production  Plan</a:t>
            </a:r>
            <a:endParaRPr sz="500">
              <a:latin typeface="Arial"/>
              <a:cs typeface="Arial"/>
            </a:endParaRPr>
          </a:p>
        </p:txBody>
      </p:sp>
      <p:sp>
        <p:nvSpPr>
          <p:cNvPr id="83" name="object 83"/>
          <p:cNvSpPr txBox="1"/>
          <p:nvPr/>
        </p:nvSpPr>
        <p:spPr>
          <a:xfrm>
            <a:off x="1427738" y="665985"/>
            <a:ext cx="455295" cy="18605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97790" marR="5080" indent="-85725">
              <a:lnSpc>
                <a:spcPct val="111800"/>
              </a:lnSpc>
            </a:pPr>
            <a:r>
              <a:rPr sz="500" b="1" spc="10" dirty="0">
                <a:solidFill>
                  <a:srgbClr val="00FFFF"/>
                </a:solidFill>
                <a:latin typeface="Arial"/>
                <a:cs typeface="Arial"/>
              </a:rPr>
              <a:t>Measurement  Process</a:t>
            </a:r>
            <a:endParaRPr sz="500">
              <a:latin typeface="Arial"/>
              <a:cs typeface="Arial"/>
            </a:endParaRPr>
          </a:p>
        </p:txBody>
      </p:sp>
      <p:sp>
        <p:nvSpPr>
          <p:cNvPr id="84" name="object 84"/>
          <p:cNvSpPr/>
          <p:nvPr/>
        </p:nvSpPr>
        <p:spPr>
          <a:xfrm>
            <a:off x="2644392" y="1912747"/>
            <a:ext cx="440814" cy="174103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5" name="object 85"/>
          <p:cNvSpPr txBox="1"/>
          <p:nvPr/>
        </p:nvSpPr>
        <p:spPr>
          <a:xfrm>
            <a:off x="2635320" y="1910637"/>
            <a:ext cx="462915" cy="18605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01600" marR="5080" indent="-88900">
              <a:lnSpc>
                <a:spcPct val="111800"/>
              </a:lnSpc>
            </a:pPr>
            <a:r>
              <a:rPr sz="500" b="1" spc="10" dirty="0">
                <a:solidFill>
                  <a:srgbClr val="FF00FF"/>
                </a:solidFill>
                <a:latin typeface="Arial"/>
                <a:cs typeface="Arial"/>
              </a:rPr>
              <a:t>Data</a:t>
            </a:r>
            <a:r>
              <a:rPr sz="500" b="1" spc="-55" dirty="0">
                <a:solidFill>
                  <a:srgbClr val="FF00FF"/>
                </a:solidFill>
                <a:latin typeface="Arial"/>
                <a:cs typeface="Arial"/>
              </a:rPr>
              <a:t> </a:t>
            </a:r>
            <a:r>
              <a:rPr sz="500" b="1" spc="10" dirty="0">
                <a:solidFill>
                  <a:srgbClr val="FF00FF"/>
                </a:solidFill>
                <a:latin typeface="Arial"/>
                <a:cs typeface="Arial"/>
              </a:rPr>
              <a:t>Analysis </a:t>
            </a:r>
            <a:r>
              <a:rPr sz="500" b="1" spc="5" dirty="0">
                <a:solidFill>
                  <a:srgbClr val="FF00FF"/>
                </a:solidFill>
                <a:latin typeface="Arial"/>
                <a:cs typeface="Arial"/>
              </a:rPr>
              <a:t> </a:t>
            </a:r>
            <a:r>
              <a:rPr sz="500" b="1" spc="10" dirty="0">
                <a:solidFill>
                  <a:srgbClr val="FF00FF"/>
                </a:solidFill>
                <a:latin typeface="Arial"/>
                <a:cs typeface="Arial"/>
              </a:rPr>
              <a:t>Process</a:t>
            </a:r>
            <a:endParaRPr sz="500">
              <a:latin typeface="Arial"/>
              <a:cs typeface="Arial"/>
            </a:endParaRPr>
          </a:p>
        </p:txBody>
      </p:sp>
      <p:sp>
        <p:nvSpPr>
          <p:cNvPr id="86" name="object 86"/>
          <p:cNvSpPr/>
          <p:nvPr/>
        </p:nvSpPr>
        <p:spPr>
          <a:xfrm>
            <a:off x="3888003" y="143994"/>
            <a:ext cx="504002" cy="232029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0" name="object 4"/>
          <p:cNvSpPr txBox="1">
            <a:spLocks noGrp="1"/>
          </p:cNvSpPr>
          <p:nvPr>
            <p:ph type="dt" sz="half" idx="6"/>
          </p:nvPr>
        </p:nvSpPr>
        <p:spPr>
          <a:xfrm>
            <a:off x="111188" y="3141204"/>
            <a:ext cx="4419550" cy="15388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635"/>
              </a:lnSpc>
            </a:pPr>
            <a:r>
              <a:rPr lang="de-DE" dirty="0"/>
              <a:t>Motivation </a:t>
            </a:r>
            <a:r>
              <a:rPr lang="de-DE" dirty="0" smtClean="0"/>
              <a:t>                     </a:t>
            </a:r>
            <a:r>
              <a:rPr lang="de-DE" dirty="0" err="1" smtClean="0"/>
              <a:t>Perception</a:t>
            </a:r>
            <a:r>
              <a:rPr lang="de-DE" dirty="0" smtClean="0"/>
              <a:t> </a:t>
            </a:r>
            <a:r>
              <a:rPr lang="de-DE" dirty="0" err="1"/>
              <a:t>and</a:t>
            </a:r>
            <a:r>
              <a:rPr lang="de-DE" dirty="0"/>
              <a:t> Learning </a:t>
            </a:r>
            <a:r>
              <a:rPr lang="de-DE" dirty="0" smtClean="0"/>
              <a:t>                        Scientific </a:t>
            </a:r>
            <a:r>
              <a:rPr lang="de-DE" dirty="0"/>
              <a:t>Research </a:t>
            </a:r>
            <a:r>
              <a:rPr lang="de-DE" dirty="0" err="1" smtClean="0"/>
              <a:t>Process</a:t>
            </a:r>
            <a:r>
              <a:rPr lang="de-DE" dirty="0" smtClean="0"/>
              <a:t>                      </a:t>
            </a:r>
            <a:r>
              <a:rPr lang="de-DE" dirty="0"/>
              <a:t>The Journal </a:t>
            </a:r>
            <a:r>
              <a:rPr lang="de-DE" dirty="0" smtClean="0"/>
              <a:t>                     References </a:t>
            </a:r>
            <a:endParaRPr lang="de-DE" dirty="0"/>
          </a:p>
          <a:p>
            <a:pPr marL="12700">
              <a:lnSpc>
                <a:spcPts val="635"/>
              </a:lnSpc>
            </a:pPr>
            <a:endParaRPr spc="-5" dirty="0">
              <a:hlinkClick r:id="rId9" action="ppaction://hlinksldjump"/>
            </a:endParaRPr>
          </a:p>
        </p:txBody>
      </p:sp>
      <p:sp>
        <p:nvSpPr>
          <p:cNvPr id="91" name="object 18"/>
          <p:cNvSpPr txBox="1">
            <a:spLocks noGrp="1"/>
          </p:cNvSpPr>
          <p:nvPr>
            <p:ph type="ftr" sz="quarter" idx="5"/>
          </p:nvPr>
        </p:nvSpPr>
        <p:spPr>
          <a:xfrm>
            <a:off x="94284" y="3302592"/>
            <a:ext cx="2890520" cy="15388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635"/>
              </a:lnSpc>
            </a:pPr>
            <a:r>
              <a:rPr lang="de-DE" dirty="0"/>
              <a:t>Andreas Geyer-Schulz – Data at </a:t>
            </a:r>
            <a:r>
              <a:rPr lang="de-DE" dirty="0" err="1"/>
              <a:t>the</a:t>
            </a:r>
            <a:r>
              <a:rPr lang="de-DE" dirty="0"/>
              <a:t> Core: Archives </a:t>
            </a:r>
            <a:r>
              <a:rPr lang="de-DE" dirty="0" err="1"/>
              <a:t>of</a:t>
            </a:r>
            <a:r>
              <a:rPr lang="de-DE" dirty="0"/>
              <a:t> Data Science, Series B: (CESS 2016) </a:t>
            </a:r>
            <a:endParaRPr lang="de-DE" dirty="0"/>
          </a:p>
          <a:p>
            <a:pPr marL="12700">
              <a:lnSpc>
                <a:spcPts val="635"/>
              </a:lnSpc>
            </a:pPr>
            <a:endParaRPr dirty="0">
              <a:hlinkClick r:id="rId10" action="ppaction://hlinksldjump"/>
            </a:endParaRPr>
          </a:p>
        </p:txBody>
      </p:sp>
      <p:sp>
        <p:nvSpPr>
          <p:cNvPr id="92" name="object 6"/>
          <p:cNvSpPr txBox="1">
            <a:spLocks noGrp="1"/>
          </p:cNvSpPr>
          <p:nvPr>
            <p:ph type="sldNum" sz="quarter" idx="7"/>
          </p:nvPr>
        </p:nvSpPr>
        <p:spPr>
          <a:xfrm>
            <a:off x="3227692" y="3302592"/>
            <a:ext cx="1303046" cy="769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635"/>
              </a:lnSpc>
            </a:pPr>
            <a:r>
              <a:rPr dirty="0"/>
              <a:t>17. Oktober </a:t>
            </a:r>
            <a:r>
              <a:rPr dirty="0" smtClean="0"/>
              <a:t>2016</a:t>
            </a:r>
            <a:r>
              <a:rPr lang="de-DE" dirty="0" smtClean="0"/>
              <a:t>                            9</a:t>
            </a:r>
            <a:r>
              <a:rPr dirty="0" smtClean="0"/>
              <a:t> </a:t>
            </a:r>
            <a:r>
              <a:rPr dirty="0"/>
              <a:t>/</a:t>
            </a:r>
            <a:r>
              <a:rPr spc="-105" dirty="0"/>
              <a:t> </a:t>
            </a:r>
            <a:r>
              <a:rPr dirty="0"/>
              <a:t>18</a:t>
            </a:r>
          </a:p>
        </p:txBody>
      </p:sp>
      <p:pic>
        <p:nvPicPr>
          <p:cNvPr id="94" name="Bild 93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7940" y="75994"/>
            <a:ext cx="4470400" cy="2984500"/>
          </a:xfrm>
          <a:prstGeom prst="rect">
            <a:avLst/>
          </a:prstGeom>
        </p:spPr>
      </p:pic>
    </p:spTree>
  </p:cSld>
  <p:clrMapOvr>
    <a:masterClrMapping/>
  </p:clrMapOvr>
  <p:transition>
    <p:cut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pc="-5" dirty="0"/>
              <a:t>Archives </a:t>
            </a:r>
            <a:r>
              <a:rPr dirty="0"/>
              <a:t>of </a:t>
            </a:r>
            <a:r>
              <a:rPr spc="-5" dirty="0"/>
              <a:t>Data </a:t>
            </a:r>
            <a:r>
              <a:rPr dirty="0"/>
              <a:t>Science, </a:t>
            </a:r>
            <a:r>
              <a:rPr spc="-20" dirty="0"/>
              <a:t>Ser. </a:t>
            </a:r>
            <a:r>
              <a:rPr spc="-5" dirty="0"/>
              <a:t>B:</a:t>
            </a:r>
            <a:r>
              <a:rPr spc="15" dirty="0"/>
              <a:t> </a:t>
            </a:r>
            <a:r>
              <a:rPr spc="-5" dirty="0"/>
              <a:t>Organization</a:t>
            </a:r>
          </a:p>
        </p:txBody>
      </p:sp>
      <p:sp>
        <p:nvSpPr>
          <p:cNvPr id="3" name="object 3"/>
          <p:cNvSpPr/>
          <p:nvPr/>
        </p:nvSpPr>
        <p:spPr>
          <a:xfrm>
            <a:off x="95999" y="660745"/>
            <a:ext cx="1619444" cy="229040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1799297" y="617029"/>
            <a:ext cx="2649220" cy="234823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R="83185" algn="ctr">
              <a:lnSpc>
                <a:spcPct val="100000"/>
              </a:lnSpc>
            </a:pPr>
            <a:r>
              <a:rPr sz="1000" b="1" dirty="0">
                <a:latin typeface="Arial"/>
                <a:cs typeface="Arial"/>
              </a:rPr>
              <a:t>Head Articles.  </a:t>
            </a:r>
            <a:r>
              <a:rPr sz="1000" dirty="0">
                <a:latin typeface="Arial"/>
                <a:cs typeface="Arial"/>
              </a:rPr>
              <a:t>Seminal </a:t>
            </a:r>
            <a:r>
              <a:rPr sz="1000" spc="5" dirty="0">
                <a:latin typeface="Arial"/>
                <a:cs typeface="Arial"/>
              </a:rPr>
              <a:t>article </a:t>
            </a:r>
            <a:r>
              <a:rPr sz="1000" dirty="0">
                <a:latin typeface="Arial"/>
                <a:cs typeface="Arial"/>
              </a:rPr>
              <a:t>on a</a:t>
            </a:r>
            <a:r>
              <a:rPr sz="1000" spc="-55" dirty="0">
                <a:latin typeface="Arial"/>
                <a:cs typeface="Arial"/>
              </a:rPr>
              <a:t> </a:t>
            </a:r>
            <a:r>
              <a:rPr sz="1000" dirty="0">
                <a:latin typeface="Arial"/>
                <a:cs typeface="Arial"/>
              </a:rPr>
              <a:t>dataset:</a:t>
            </a:r>
            <a:endParaRPr sz="1000">
              <a:latin typeface="Arial"/>
              <a:cs typeface="Arial"/>
            </a:endParaRPr>
          </a:p>
          <a:p>
            <a:pPr marL="801370">
              <a:lnSpc>
                <a:spcPct val="100000"/>
              </a:lnSpc>
              <a:spcBef>
                <a:spcPts val="155"/>
              </a:spcBef>
            </a:pPr>
            <a:r>
              <a:rPr sz="1000" dirty="0">
                <a:latin typeface="Arial"/>
                <a:cs typeface="Arial"/>
              </a:rPr>
              <a:t>Description, </a:t>
            </a:r>
            <a:r>
              <a:rPr sz="1000" spc="-5" dirty="0">
                <a:latin typeface="Arial"/>
                <a:cs typeface="Arial"/>
              </a:rPr>
              <a:t>access, </a:t>
            </a:r>
            <a:r>
              <a:rPr sz="1000" dirty="0">
                <a:latin typeface="Arial"/>
                <a:cs typeface="Arial"/>
              </a:rPr>
              <a:t>and</a:t>
            </a:r>
            <a:r>
              <a:rPr sz="1000" spc="-25" dirty="0">
                <a:latin typeface="Arial"/>
                <a:cs typeface="Arial"/>
              </a:rPr>
              <a:t> </a:t>
            </a:r>
            <a:r>
              <a:rPr sz="1000" dirty="0">
                <a:latin typeface="Arial"/>
                <a:cs typeface="Arial"/>
              </a:rPr>
              <a:t>a</a:t>
            </a:r>
            <a:endParaRPr sz="1000">
              <a:latin typeface="Arial"/>
              <a:cs typeface="Arial"/>
            </a:endParaRPr>
          </a:p>
          <a:p>
            <a:pPr marL="801370">
              <a:lnSpc>
                <a:spcPct val="100000"/>
              </a:lnSpc>
              <a:spcBef>
                <a:spcPts val="155"/>
              </a:spcBef>
            </a:pPr>
            <a:r>
              <a:rPr sz="1000" b="1" spc="-5" dirty="0">
                <a:latin typeface="Arial"/>
                <a:cs typeface="Arial"/>
              </a:rPr>
              <a:t>research</a:t>
            </a:r>
            <a:r>
              <a:rPr sz="1000" b="1" spc="-60" dirty="0">
                <a:latin typeface="Arial"/>
                <a:cs typeface="Arial"/>
              </a:rPr>
              <a:t> </a:t>
            </a:r>
            <a:r>
              <a:rPr sz="1000" b="1" dirty="0">
                <a:latin typeface="Arial"/>
                <a:cs typeface="Arial"/>
              </a:rPr>
              <a:t>challenge</a:t>
            </a:r>
            <a:r>
              <a:rPr sz="1000" dirty="0">
                <a:latin typeface="Arial"/>
                <a:cs typeface="Arial"/>
              </a:rPr>
              <a:t>.</a:t>
            </a:r>
            <a:endParaRPr sz="1000">
              <a:latin typeface="Arial"/>
              <a:cs typeface="Arial"/>
            </a:endParaRPr>
          </a:p>
          <a:p>
            <a:pPr marR="38100" algn="ctr">
              <a:lnSpc>
                <a:spcPct val="100000"/>
              </a:lnSpc>
              <a:spcBef>
                <a:spcPts val="450"/>
              </a:spcBef>
            </a:pPr>
            <a:r>
              <a:rPr sz="1000" b="1" spc="-20" dirty="0">
                <a:latin typeface="Arial"/>
                <a:cs typeface="Arial"/>
              </a:rPr>
              <a:t>Tail </a:t>
            </a:r>
            <a:r>
              <a:rPr sz="1000" b="1" dirty="0">
                <a:latin typeface="Arial"/>
                <a:cs typeface="Arial"/>
              </a:rPr>
              <a:t>Articles.  </a:t>
            </a:r>
            <a:r>
              <a:rPr sz="1000" spc="-5" dirty="0">
                <a:latin typeface="Arial"/>
                <a:cs typeface="Arial"/>
              </a:rPr>
              <a:t>Innovative analysis,</a:t>
            </a:r>
            <a:r>
              <a:rPr sz="1000" spc="-15" dirty="0">
                <a:latin typeface="Arial"/>
                <a:cs typeface="Arial"/>
              </a:rPr>
              <a:t> </a:t>
            </a:r>
            <a:r>
              <a:rPr sz="1000" dirty="0">
                <a:latin typeface="Arial"/>
                <a:cs typeface="Arial"/>
              </a:rPr>
              <a:t>algorithms,</a:t>
            </a:r>
            <a:endParaRPr sz="1000">
              <a:latin typeface="Arial"/>
              <a:cs typeface="Arial"/>
            </a:endParaRPr>
          </a:p>
          <a:p>
            <a:pPr marL="801370" marR="5080">
              <a:lnSpc>
                <a:spcPct val="112900"/>
              </a:lnSpc>
            </a:pPr>
            <a:r>
              <a:rPr sz="1000" dirty="0">
                <a:latin typeface="Arial"/>
                <a:cs typeface="Arial"/>
              </a:rPr>
              <a:t>data format, visualization, ... of</a:t>
            </a:r>
            <a:r>
              <a:rPr sz="1000" spc="-65" dirty="0">
                <a:latin typeface="Arial"/>
                <a:cs typeface="Arial"/>
              </a:rPr>
              <a:t> </a:t>
            </a:r>
            <a:r>
              <a:rPr sz="1000" dirty="0">
                <a:latin typeface="Arial"/>
                <a:cs typeface="Arial"/>
              </a:rPr>
              <a:t>a  dataset. With</a:t>
            </a:r>
            <a:r>
              <a:rPr sz="1000" spc="-55" dirty="0">
                <a:latin typeface="Arial"/>
                <a:cs typeface="Arial"/>
              </a:rPr>
              <a:t> </a:t>
            </a:r>
            <a:r>
              <a:rPr sz="1000" spc="-5" dirty="0">
                <a:latin typeface="Arial"/>
                <a:cs typeface="Arial"/>
              </a:rPr>
              <a:t>software.</a:t>
            </a:r>
            <a:endParaRPr sz="1000">
              <a:latin typeface="Arial"/>
              <a:cs typeface="Arial"/>
            </a:endParaRPr>
          </a:p>
          <a:p>
            <a:pPr marL="146685">
              <a:lnSpc>
                <a:spcPct val="100000"/>
              </a:lnSpc>
              <a:spcBef>
                <a:spcPts val="450"/>
              </a:spcBef>
            </a:pPr>
            <a:r>
              <a:rPr sz="1000" b="1" dirty="0">
                <a:latin typeface="Arial"/>
                <a:cs typeface="Arial"/>
              </a:rPr>
              <a:t>Numbers.  </a:t>
            </a:r>
            <a:r>
              <a:rPr sz="1000" dirty="0">
                <a:latin typeface="Arial"/>
                <a:cs typeface="Arial"/>
              </a:rPr>
              <a:t>Open stream of</a:t>
            </a:r>
            <a:r>
              <a:rPr sz="1000" spc="-85" dirty="0">
                <a:latin typeface="Arial"/>
                <a:cs typeface="Arial"/>
              </a:rPr>
              <a:t> </a:t>
            </a:r>
            <a:r>
              <a:rPr sz="1000" spc="5" dirty="0">
                <a:latin typeface="Arial"/>
                <a:cs typeface="Arial"/>
              </a:rPr>
              <a:t>articles:</a:t>
            </a:r>
            <a:endParaRPr sz="1000">
              <a:latin typeface="Arial"/>
              <a:cs typeface="Arial"/>
            </a:endParaRPr>
          </a:p>
          <a:p>
            <a:pPr marL="801370">
              <a:lnSpc>
                <a:spcPct val="100000"/>
              </a:lnSpc>
              <a:spcBef>
                <a:spcPts val="155"/>
              </a:spcBef>
            </a:pPr>
            <a:r>
              <a:rPr sz="1000" dirty="0">
                <a:latin typeface="Arial"/>
                <a:cs typeface="Arial"/>
              </a:rPr>
              <a:t>head, tail, tail,</a:t>
            </a:r>
            <a:r>
              <a:rPr sz="1000" spc="-80" dirty="0">
                <a:latin typeface="Arial"/>
                <a:cs typeface="Arial"/>
              </a:rPr>
              <a:t> </a:t>
            </a:r>
            <a:r>
              <a:rPr sz="1000" dirty="0">
                <a:latin typeface="Arial"/>
                <a:cs typeface="Arial"/>
              </a:rPr>
              <a:t>...</a:t>
            </a:r>
            <a:endParaRPr sz="1000">
              <a:latin typeface="Arial"/>
              <a:cs typeface="Arial"/>
            </a:endParaRPr>
          </a:p>
          <a:p>
            <a:pPr marL="177165" marR="229870" algn="ctr">
              <a:lnSpc>
                <a:spcPct val="112900"/>
              </a:lnSpc>
              <a:spcBef>
                <a:spcPts val="300"/>
              </a:spcBef>
            </a:pPr>
            <a:r>
              <a:rPr sz="1000" b="1" spc="-10" dirty="0">
                <a:latin typeface="Arial"/>
                <a:cs typeface="Arial"/>
              </a:rPr>
              <a:t>Volumes. </a:t>
            </a:r>
            <a:r>
              <a:rPr sz="1000" dirty="0">
                <a:latin typeface="Arial"/>
                <a:cs typeface="Arial"/>
              </a:rPr>
              <a:t>Selected </a:t>
            </a:r>
            <a:r>
              <a:rPr sz="1000" spc="5" dirty="0">
                <a:latin typeface="Arial"/>
                <a:cs typeface="Arial"/>
              </a:rPr>
              <a:t>articles </a:t>
            </a:r>
            <a:r>
              <a:rPr sz="1000" dirty="0">
                <a:latin typeface="Arial"/>
                <a:cs typeface="Arial"/>
              </a:rPr>
              <a:t>grouped </a:t>
            </a:r>
            <a:r>
              <a:rPr sz="1000" spc="-10" dirty="0">
                <a:latin typeface="Arial"/>
                <a:cs typeface="Arial"/>
              </a:rPr>
              <a:t>by  </a:t>
            </a:r>
            <a:r>
              <a:rPr sz="1000" spc="-5" dirty="0">
                <a:latin typeface="Arial"/>
                <a:cs typeface="Arial"/>
              </a:rPr>
              <a:t>different</a:t>
            </a:r>
            <a:r>
              <a:rPr sz="1000" spc="-40" dirty="0">
                <a:latin typeface="Arial"/>
                <a:cs typeface="Arial"/>
              </a:rPr>
              <a:t> </a:t>
            </a:r>
            <a:r>
              <a:rPr sz="1000" dirty="0">
                <a:latin typeface="Arial"/>
                <a:cs typeface="Arial"/>
              </a:rPr>
              <a:t>criteria:</a:t>
            </a:r>
            <a:endParaRPr sz="1000">
              <a:latin typeface="Arial"/>
              <a:cs typeface="Arial"/>
            </a:endParaRPr>
          </a:p>
          <a:p>
            <a:pPr marL="801370" marR="63500">
              <a:lnSpc>
                <a:spcPct val="112900"/>
              </a:lnSpc>
            </a:pPr>
            <a:r>
              <a:rPr sz="1000" spc="-5" dirty="0">
                <a:latin typeface="Arial"/>
                <a:cs typeface="Arial"/>
              </a:rPr>
              <a:t>e.g. comparable </a:t>
            </a:r>
            <a:r>
              <a:rPr sz="1000" dirty="0">
                <a:latin typeface="Arial"/>
                <a:cs typeface="Arial"/>
              </a:rPr>
              <a:t>solutions </a:t>
            </a:r>
            <a:r>
              <a:rPr sz="1000" spc="-10" dirty="0">
                <a:latin typeface="Arial"/>
                <a:cs typeface="Arial"/>
              </a:rPr>
              <a:t>by  </a:t>
            </a:r>
            <a:r>
              <a:rPr sz="1000" spc="-5" dirty="0">
                <a:latin typeface="Arial"/>
                <a:cs typeface="Arial"/>
              </a:rPr>
              <a:t>different </a:t>
            </a:r>
            <a:r>
              <a:rPr sz="1000" dirty="0">
                <a:latin typeface="Arial"/>
                <a:cs typeface="Arial"/>
              </a:rPr>
              <a:t>methods or the same  method </a:t>
            </a:r>
            <a:r>
              <a:rPr sz="1000" spc="-15" dirty="0">
                <a:latin typeface="Arial"/>
                <a:cs typeface="Arial"/>
              </a:rPr>
              <a:t>for </a:t>
            </a:r>
            <a:r>
              <a:rPr sz="1000" spc="-5" dirty="0">
                <a:latin typeface="Arial"/>
                <a:cs typeface="Arial"/>
              </a:rPr>
              <a:t>different</a:t>
            </a:r>
            <a:r>
              <a:rPr sz="1000" spc="-35" dirty="0">
                <a:latin typeface="Arial"/>
                <a:cs typeface="Arial"/>
              </a:rPr>
              <a:t> </a:t>
            </a:r>
            <a:r>
              <a:rPr sz="1000" dirty="0">
                <a:latin typeface="Arial"/>
                <a:cs typeface="Arial"/>
              </a:rPr>
              <a:t>challenges.</a:t>
            </a:r>
            <a:endParaRPr sz="1000">
              <a:latin typeface="Arial"/>
              <a:cs typeface="Arial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3888003" y="143994"/>
            <a:ext cx="504002" cy="23202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4"/>
          <p:cNvSpPr txBox="1">
            <a:spLocks noGrp="1"/>
          </p:cNvSpPr>
          <p:nvPr>
            <p:ph type="dt" sz="half" idx="6"/>
          </p:nvPr>
        </p:nvSpPr>
        <p:spPr>
          <a:xfrm>
            <a:off x="111188" y="3141204"/>
            <a:ext cx="4419550" cy="15388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635"/>
              </a:lnSpc>
            </a:pPr>
            <a:r>
              <a:rPr lang="de-DE" dirty="0"/>
              <a:t>Motivation </a:t>
            </a:r>
            <a:r>
              <a:rPr lang="de-DE" dirty="0" smtClean="0"/>
              <a:t>                     </a:t>
            </a:r>
            <a:r>
              <a:rPr lang="de-DE" dirty="0" err="1" smtClean="0"/>
              <a:t>Perception</a:t>
            </a:r>
            <a:r>
              <a:rPr lang="de-DE" dirty="0" smtClean="0"/>
              <a:t> </a:t>
            </a:r>
            <a:r>
              <a:rPr lang="de-DE" dirty="0" err="1"/>
              <a:t>and</a:t>
            </a:r>
            <a:r>
              <a:rPr lang="de-DE" dirty="0"/>
              <a:t> Learning </a:t>
            </a:r>
            <a:r>
              <a:rPr lang="de-DE" dirty="0" smtClean="0"/>
              <a:t>                        Scientific </a:t>
            </a:r>
            <a:r>
              <a:rPr lang="de-DE" dirty="0"/>
              <a:t>Research </a:t>
            </a:r>
            <a:r>
              <a:rPr lang="de-DE" dirty="0" err="1" smtClean="0"/>
              <a:t>Process</a:t>
            </a:r>
            <a:r>
              <a:rPr lang="de-DE" dirty="0" smtClean="0"/>
              <a:t>                      </a:t>
            </a:r>
            <a:r>
              <a:rPr lang="de-DE" dirty="0"/>
              <a:t>The Journal </a:t>
            </a:r>
            <a:r>
              <a:rPr lang="de-DE" dirty="0" smtClean="0"/>
              <a:t>                     References </a:t>
            </a:r>
            <a:endParaRPr lang="de-DE" dirty="0"/>
          </a:p>
          <a:p>
            <a:pPr marL="12700">
              <a:lnSpc>
                <a:spcPts val="635"/>
              </a:lnSpc>
            </a:pPr>
            <a:endParaRPr spc="-5" dirty="0">
              <a:hlinkClick r:id="rId4" action="ppaction://hlinksldjump"/>
            </a:endParaRPr>
          </a:p>
        </p:txBody>
      </p:sp>
      <p:sp>
        <p:nvSpPr>
          <p:cNvPr id="10" name="object 18"/>
          <p:cNvSpPr txBox="1">
            <a:spLocks noGrp="1"/>
          </p:cNvSpPr>
          <p:nvPr>
            <p:ph type="ftr" sz="quarter" idx="5"/>
          </p:nvPr>
        </p:nvSpPr>
        <p:spPr>
          <a:xfrm>
            <a:off x="94284" y="3302592"/>
            <a:ext cx="2890520" cy="15388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635"/>
              </a:lnSpc>
            </a:pPr>
            <a:r>
              <a:rPr lang="de-DE" dirty="0"/>
              <a:t>Andreas Geyer-Schulz – Data at </a:t>
            </a:r>
            <a:r>
              <a:rPr lang="de-DE" dirty="0" err="1"/>
              <a:t>the</a:t>
            </a:r>
            <a:r>
              <a:rPr lang="de-DE" dirty="0"/>
              <a:t> Core: Archives </a:t>
            </a:r>
            <a:r>
              <a:rPr lang="de-DE" dirty="0" err="1"/>
              <a:t>of</a:t>
            </a:r>
            <a:r>
              <a:rPr lang="de-DE" dirty="0"/>
              <a:t> Data Science, Series B: (CESS 2016) </a:t>
            </a:r>
            <a:endParaRPr lang="de-DE" dirty="0"/>
          </a:p>
          <a:p>
            <a:pPr marL="12700">
              <a:lnSpc>
                <a:spcPts val="635"/>
              </a:lnSpc>
            </a:pPr>
            <a:endParaRPr dirty="0">
              <a:hlinkClick r:id="rId5" action="ppaction://hlinksldjump"/>
            </a:endParaRPr>
          </a:p>
        </p:txBody>
      </p:sp>
      <p:sp>
        <p:nvSpPr>
          <p:cNvPr id="11" name="object 6"/>
          <p:cNvSpPr txBox="1">
            <a:spLocks noGrp="1"/>
          </p:cNvSpPr>
          <p:nvPr>
            <p:ph type="sldNum" sz="quarter" idx="7"/>
          </p:nvPr>
        </p:nvSpPr>
        <p:spPr>
          <a:xfrm>
            <a:off x="3227692" y="3302592"/>
            <a:ext cx="1303046" cy="769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635"/>
              </a:lnSpc>
            </a:pPr>
            <a:r>
              <a:rPr dirty="0"/>
              <a:t>17. Oktober </a:t>
            </a:r>
            <a:r>
              <a:rPr dirty="0" smtClean="0"/>
              <a:t>2016</a:t>
            </a:r>
            <a:r>
              <a:rPr lang="de-DE" dirty="0" smtClean="0"/>
              <a:t>                            10</a:t>
            </a:r>
            <a:r>
              <a:rPr dirty="0" smtClean="0"/>
              <a:t>/</a:t>
            </a:r>
            <a:r>
              <a:rPr spc="-105" dirty="0" smtClean="0"/>
              <a:t> </a:t>
            </a:r>
            <a:r>
              <a:rPr dirty="0"/>
              <a:t>18</a:t>
            </a:r>
          </a:p>
        </p:txBody>
      </p:sp>
      <p:pic>
        <p:nvPicPr>
          <p:cNvPr id="12" name="Bild 1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2134" y="74853"/>
            <a:ext cx="4445000" cy="3009900"/>
          </a:xfrm>
          <a:prstGeom prst="rect">
            <a:avLst/>
          </a:prstGeom>
        </p:spPr>
      </p:pic>
    </p:spTree>
  </p:cSld>
  <p:clrMapOvr>
    <a:masterClrMapping/>
  </p:clrMapOvr>
  <p:transition>
    <p:cut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/>
              <a:t>Head </a:t>
            </a:r>
            <a:r>
              <a:rPr spc="-5" dirty="0"/>
              <a:t>Articles </a:t>
            </a:r>
            <a:r>
              <a:rPr dirty="0"/>
              <a:t>describe</a:t>
            </a:r>
            <a:r>
              <a:rPr spc="-25" dirty="0"/>
              <a:t> </a:t>
            </a:r>
            <a:r>
              <a:rPr spc="-5" dirty="0"/>
              <a:t>Datasets</a:t>
            </a:r>
          </a:p>
        </p:txBody>
      </p:sp>
      <p:sp>
        <p:nvSpPr>
          <p:cNvPr id="3" name="object 3"/>
          <p:cNvSpPr/>
          <p:nvPr/>
        </p:nvSpPr>
        <p:spPr>
          <a:xfrm>
            <a:off x="362940" y="521263"/>
            <a:ext cx="60960" cy="60960"/>
          </a:xfrm>
          <a:custGeom>
            <a:avLst/>
            <a:gdLst/>
            <a:ahLst/>
            <a:cxnLst/>
            <a:rect l="l" t="t" r="r" b="b"/>
            <a:pathLst>
              <a:path w="60959" h="60959">
                <a:moveTo>
                  <a:pt x="0" y="0"/>
                </a:moveTo>
                <a:lnTo>
                  <a:pt x="0" y="42615"/>
                </a:lnTo>
                <a:lnTo>
                  <a:pt x="1435" y="49724"/>
                </a:lnTo>
                <a:lnTo>
                  <a:pt x="5349" y="55529"/>
                </a:lnTo>
                <a:lnTo>
                  <a:pt x="11154" y="59443"/>
                </a:lnTo>
                <a:lnTo>
                  <a:pt x="18263" y="60879"/>
                </a:lnTo>
                <a:lnTo>
                  <a:pt x="60879" y="60879"/>
                </a:lnTo>
                <a:lnTo>
                  <a:pt x="0" y="0"/>
                </a:lnTo>
                <a:close/>
              </a:path>
              <a:path w="60959" h="60959">
                <a:moveTo>
                  <a:pt x="42615" y="0"/>
                </a:moveTo>
                <a:lnTo>
                  <a:pt x="0" y="0"/>
                </a:lnTo>
                <a:lnTo>
                  <a:pt x="60879" y="60879"/>
                </a:lnTo>
                <a:lnTo>
                  <a:pt x="60879" y="18263"/>
                </a:lnTo>
                <a:lnTo>
                  <a:pt x="59443" y="11154"/>
                </a:lnTo>
                <a:lnTo>
                  <a:pt x="55529" y="5349"/>
                </a:lnTo>
                <a:lnTo>
                  <a:pt x="49724" y="1435"/>
                </a:lnTo>
                <a:lnTo>
                  <a:pt x="42615" y="0"/>
                </a:lnTo>
                <a:close/>
              </a:path>
            </a:pathLst>
          </a:custGeom>
          <a:solidFill>
            <a:srgbClr val="00968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362940" y="1014709"/>
            <a:ext cx="60960" cy="60960"/>
          </a:xfrm>
          <a:custGeom>
            <a:avLst/>
            <a:gdLst/>
            <a:ahLst/>
            <a:cxnLst/>
            <a:rect l="l" t="t" r="r" b="b"/>
            <a:pathLst>
              <a:path w="60959" h="60959">
                <a:moveTo>
                  <a:pt x="0" y="0"/>
                </a:moveTo>
                <a:lnTo>
                  <a:pt x="0" y="42615"/>
                </a:lnTo>
                <a:lnTo>
                  <a:pt x="1435" y="49724"/>
                </a:lnTo>
                <a:lnTo>
                  <a:pt x="5349" y="55529"/>
                </a:lnTo>
                <a:lnTo>
                  <a:pt x="11154" y="59443"/>
                </a:lnTo>
                <a:lnTo>
                  <a:pt x="18263" y="60879"/>
                </a:lnTo>
                <a:lnTo>
                  <a:pt x="60879" y="60879"/>
                </a:lnTo>
                <a:lnTo>
                  <a:pt x="0" y="0"/>
                </a:lnTo>
                <a:close/>
              </a:path>
              <a:path w="60959" h="60959">
                <a:moveTo>
                  <a:pt x="42615" y="0"/>
                </a:moveTo>
                <a:lnTo>
                  <a:pt x="0" y="0"/>
                </a:lnTo>
                <a:lnTo>
                  <a:pt x="60879" y="60879"/>
                </a:lnTo>
                <a:lnTo>
                  <a:pt x="60879" y="18263"/>
                </a:lnTo>
                <a:lnTo>
                  <a:pt x="59443" y="11154"/>
                </a:lnTo>
                <a:lnTo>
                  <a:pt x="55529" y="5349"/>
                </a:lnTo>
                <a:lnTo>
                  <a:pt x="49724" y="1435"/>
                </a:lnTo>
                <a:lnTo>
                  <a:pt x="42615" y="0"/>
                </a:lnTo>
                <a:close/>
              </a:path>
            </a:pathLst>
          </a:custGeom>
          <a:solidFill>
            <a:srgbClr val="00968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362940" y="1204498"/>
            <a:ext cx="60960" cy="60960"/>
          </a:xfrm>
          <a:custGeom>
            <a:avLst/>
            <a:gdLst/>
            <a:ahLst/>
            <a:cxnLst/>
            <a:rect l="l" t="t" r="r" b="b"/>
            <a:pathLst>
              <a:path w="60959" h="60959">
                <a:moveTo>
                  <a:pt x="0" y="0"/>
                </a:moveTo>
                <a:lnTo>
                  <a:pt x="0" y="42615"/>
                </a:lnTo>
                <a:lnTo>
                  <a:pt x="1435" y="49724"/>
                </a:lnTo>
                <a:lnTo>
                  <a:pt x="5349" y="55529"/>
                </a:lnTo>
                <a:lnTo>
                  <a:pt x="11154" y="59443"/>
                </a:lnTo>
                <a:lnTo>
                  <a:pt x="18263" y="60879"/>
                </a:lnTo>
                <a:lnTo>
                  <a:pt x="60879" y="60879"/>
                </a:lnTo>
                <a:lnTo>
                  <a:pt x="0" y="0"/>
                </a:lnTo>
                <a:close/>
              </a:path>
              <a:path w="60959" h="60959">
                <a:moveTo>
                  <a:pt x="42615" y="0"/>
                </a:moveTo>
                <a:lnTo>
                  <a:pt x="0" y="0"/>
                </a:lnTo>
                <a:lnTo>
                  <a:pt x="60879" y="60879"/>
                </a:lnTo>
                <a:lnTo>
                  <a:pt x="60879" y="18263"/>
                </a:lnTo>
                <a:lnTo>
                  <a:pt x="59443" y="11154"/>
                </a:lnTo>
                <a:lnTo>
                  <a:pt x="55529" y="5349"/>
                </a:lnTo>
                <a:lnTo>
                  <a:pt x="49724" y="1435"/>
                </a:lnTo>
                <a:lnTo>
                  <a:pt x="42615" y="0"/>
                </a:lnTo>
                <a:close/>
              </a:path>
            </a:pathLst>
          </a:custGeom>
          <a:solidFill>
            <a:srgbClr val="00968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362940" y="1546115"/>
            <a:ext cx="60960" cy="60960"/>
          </a:xfrm>
          <a:custGeom>
            <a:avLst/>
            <a:gdLst/>
            <a:ahLst/>
            <a:cxnLst/>
            <a:rect l="l" t="t" r="r" b="b"/>
            <a:pathLst>
              <a:path w="60959" h="60959">
                <a:moveTo>
                  <a:pt x="0" y="0"/>
                </a:moveTo>
                <a:lnTo>
                  <a:pt x="0" y="42615"/>
                </a:lnTo>
                <a:lnTo>
                  <a:pt x="1435" y="49724"/>
                </a:lnTo>
                <a:lnTo>
                  <a:pt x="5349" y="55529"/>
                </a:lnTo>
                <a:lnTo>
                  <a:pt x="11154" y="59443"/>
                </a:lnTo>
                <a:lnTo>
                  <a:pt x="18263" y="60879"/>
                </a:lnTo>
                <a:lnTo>
                  <a:pt x="60879" y="60879"/>
                </a:lnTo>
                <a:lnTo>
                  <a:pt x="0" y="0"/>
                </a:lnTo>
                <a:close/>
              </a:path>
              <a:path w="60959" h="60959">
                <a:moveTo>
                  <a:pt x="42615" y="0"/>
                </a:moveTo>
                <a:lnTo>
                  <a:pt x="0" y="0"/>
                </a:lnTo>
                <a:lnTo>
                  <a:pt x="60879" y="60879"/>
                </a:lnTo>
                <a:lnTo>
                  <a:pt x="60879" y="18263"/>
                </a:lnTo>
                <a:lnTo>
                  <a:pt x="59443" y="11154"/>
                </a:lnTo>
                <a:lnTo>
                  <a:pt x="55529" y="5349"/>
                </a:lnTo>
                <a:lnTo>
                  <a:pt x="49724" y="1435"/>
                </a:lnTo>
                <a:lnTo>
                  <a:pt x="42615" y="0"/>
                </a:lnTo>
                <a:close/>
              </a:path>
            </a:pathLst>
          </a:custGeom>
          <a:solidFill>
            <a:srgbClr val="00968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362940" y="1887732"/>
            <a:ext cx="60960" cy="60960"/>
          </a:xfrm>
          <a:custGeom>
            <a:avLst/>
            <a:gdLst/>
            <a:ahLst/>
            <a:cxnLst/>
            <a:rect l="l" t="t" r="r" b="b"/>
            <a:pathLst>
              <a:path w="60959" h="60960">
                <a:moveTo>
                  <a:pt x="0" y="0"/>
                </a:moveTo>
                <a:lnTo>
                  <a:pt x="0" y="42615"/>
                </a:lnTo>
                <a:lnTo>
                  <a:pt x="1435" y="49724"/>
                </a:lnTo>
                <a:lnTo>
                  <a:pt x="5349" y="55529"/>
                </a:lnTo>
                <a:lnTo>
                  <a:pt x="11154" y="59443"/>
                </a:lnTo>
                <a:lnTo>
                  <a:pt x="18263" y="60879"/>
                </a:lnTo>
                <a:lnTo>
                  <a:pt x="60879" y="60879"/>
                </a:lnTo>
                <a:lnTo>
                  <a:pt x="0" y="0"/>
                </a:lnTo>
                <a:close/>
              </a:path>
              <a:path w="60959" h="60960">
                <a:moveTo>
                  <a:pt x="42615" y="0"/>
                </a:moveTo>
                <a:lnTo>
                  <a:pt x="0" y="0"/>
                </a:lnTo>
                <a:lnTo>
                  <a:pt x="60879" y="60879"/>
                </a:lnTo>
                <a:lnTo>
                  <a:pt x="60879" y="18263"/>
                </a:lnTo>
                <a:lnTo>
                  <a:pt x="59443" y="11154"/>
                </a:lnTo>
                <a:lnTo>
                  <a:pt x="55529" y="5349"/>
                </a:lnTo>
                <a:lnTo>
                  <a:pt x="49724" y="1435"/>
                </a:lnTo>
                <a:lnTo>
                  <a:pt x="42615" y="0"/>
                </a:lnTo>
                <a:close/>
              </a:path>
            </a:pathLst>
          </a:custGeom>
          <a:solidFill>
            <a:srgbClr val="00968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 txBox="1"/>
          <p:nvPr/>
        </p:nvSpPr>
        <p:spPr>
          <a:xfrm>
            <a:off x="203301" y="453166"/>
            <a:ext cx="4201160" cy="250444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89560" marR="238125">
              <a:lnSpc>
                <a:spcPct val="110700"/>
              </a:lnSpc>
            </a:pPr>
            <a:r>
              <a:rPr sz="900" spc="10" dirty="0">
                <a:latin typeface="Arial"/>
                <a:cs typeface="Arial"/>
              </a:rPr>
              <a:t>A </a:t>
            </a:r>
            <a:r>
              <a:rPr sz="900" spc="5" dirty="0">
                <a:latin typeface="Arial"/>
                <a:cs typeface="Arial"/>
              </a:rPr>
              <a:t>data set is (in a broad sense): </a:t>
            </a:r>
            <a:r>
              <a:rPr sz="900" spc="10" dirty="0">
                <a:latin typeface="Arial"/>
                <a:cs typeface="Arial"/>
              </a:rPr>
              <a:t>Comma </a:t>
            </a:r>
            <a:r>
              <a:rPr sz="900" spc="5" dirty="0">
                <a:latin typeface="Arial"/>
                <a:cs typeface="Arial"/>
              </a:rPr>
              <a:t>separated </a:t>
            </a:r>
            <a:r>
              <a:rPr sz="900" dirty="0">
                <a:latin typeface="Arial"/>
                <a:cs typeface="Arial"/>
              </a:rPr>
              <a:t>files, </a:t>
            </a:r>
            <a:r>
              <a:rPr sz="900" spc="5" dirty="0">
                <a:latin typeface="Arial"/>
                <a:cs typeface="Arial"/>
              </a:rPr>
              <a:t>relational data  base </a:t>
            </a:r>
            <a:r>
              <a:rPr sz="900" dirty="0">
                <a:latin typeface="Arial"/>
                <a:cs typeface="Arial"/>
              </a:rPr>
              <a:t>tables, </a:t>
            </a:r>
            <a:r>
              <a:rPr sz="900" spc="5" dirty="0">
                <a:latin typeface="Arial"/>
                <a:cs typeface="Arial"/>
              </a:rPr>
              <a:t>open </a:t>
            </a:r>
            <a:r>
              <a:rPr sz="900" dirty="0">
                <a:latin typeface="Arial"/>
                <a:cs typeface="Arial"/>
              </a:rPr>
              <a:t>linked </a:t>
            </a:r>
            <a:r>
              <a:rPr sz="900" spc="5" dirty="0">
                <a:latin typeface="Arial"/>
                <a:cs typeface="Arial"/>
              </a:rPr>
              <a:t>data, a link to a data </a:t>
            </a:r>
            <a:r>
              <a:rPr sz="900" dirty="0">
                <a:latin typeface="Arial"/>
                <a:cs typeface="Arial"/>
              </a:rPr>
              <a:t>repository, but</a:t>
            </a:r>
            <a:r>
              <a:rPr sz="900" spc="-15" dirty="0">
                <a:latin typeface="Arial"/>
                <a:cs typeface="Arial"/>
              </a:rPr>
              <a:t> </a:t>
            </a:r>
            <a:r>
              <a:rPr sz="900" spc="5" dirty="0">
                <a:latin typeface="Arial"/>
                <a:cs typeface="Arial"/>
              </a:rPr>
              <a:t>also</a:t>
            </a:r>
            <a:endParaRPr sz="900" dirty="0">
              <a:latin typeface="Arial"/>
              <a:cs typeface="Arial"/>
            </a:endParaRPr>
          </a:p>
          <a:p>
            <a:pPr marL="289560">
              <a:lnSpc>
                <a:spcPct val="100000"/>
              </a:lnSpc>
              <a:spcBef>
                <a:spcPts val="114"/>
              </a:spcBef>
            </a:pPr>
            <a:r>
              <a:rPr sz="900" spc="5" dirty="0">
                <a:latin typeface="Arial"/>
                <a:cs typeface="Arial"/>
              </a:rPr>
              <a:t>data-harvesting processes, data generators, and </a:t>
            </a:r>
            <a:r>
              <a:rPr sz="900" dirty="0">
                <a:latin typeface="Arial"/>
                <a:cs typeface="Arial"/>
              </a:rPr>
              <a:t>interfaces </a:t>
            </a:r>
            <a:r>
              <a:rPr sz="900" spc="5" dirty="0">
                <a:latin typeface="Arial"/>
                <a:cs typeface="Arial"/>
              </a:rPr>
              <a:t>to data</a:t>
            </a:r>
            <a:r>
              <a:rPr sz="900" spc="15" dirty="0">
                <a:latin typeface="Arial"/>
                <a:cs typeface="Arial"/>
              </a:rPr>
              <a:t> </a:t>
            </a:r>
            <a:r>
              <a:rPr sz="900" spc="5" dirty="0">
                <a:latin typeface="Arial"/>
                <a:cs typeface="Arial"/>
              </a:rPr>
              <a:t>streams.</a:t>
            </a:r>
            <a:endParaRPr sz="900" dirty="0">
              <a:latin typeface="Arial"/>
              <a:cs typeface="Arial"/>
            </a:endParaRPr>
          </a:p>
          <a:p>
            <a:pPr marL="289560">
              <a:lnSpc>
                <a:spcPct val="100000"/>
              </a:lnSpc>
              <a:spcBef>
                <a:spcPts val="414"/>
              </a:spcBef>
            </a:pPr>
            <a:r>
              <a:rPr sz="900" spc="10" dirty="0">
                <a:latin typeface="Arial"/>
                <a:cs typeface="Arial"/>
              </a:rPr>
              <a:t>Open </a:t>
            </a:r>
            <a:r>
              <a:rPr sz="900" spc="5" dirty="0">
                <a:latin typeface="Arial"/>
                <a:cs typeface="Arial"/>
              </a:rPr>
              <a:t>data</a:t>
            </a:r>
            <a:r>
              <a:rPr sz="900" spc="-80" dirty="0">
                <a:latin typeface="Arial"/>
                <a:cs typeface="Arial"/>
              </a:rPr>
              <a:t> </a:t>
            </a:r>
            <a:r>
              <a:rPr sz="900" dirty="0">
                <a:latin typeface="Arial"/>
                <a:cs typeface="Arial"/>
              </a:rPr>
              <a:t>sets.</a:t>
            </a:r>
          </a:p>
          <a:p>
            <a:pPr marL="289560" marR="788035">
              <a:lnSpc>
                <a:spcPct val="110700"/>
              </a:lnSpc>
              <a:spcBef>
                <a:spcPts val="295"/>
              </a:spcBef>
            </a:pPr>
            <a:r>
              <a:rPr sz="900" spc="5" dirty="0">
                <a:latin typeface="Arial"/>
                <a:cs typeface="Arial"/>
              </a:rPr>
              <a:t>Description of data set: Code plan </a:t>
            </a:r>
            <a:r>
              <a:rPr sz="900" dirty="0">
                <a:latin typeface="Arial"/>
                <a:cs typeface="Arial"/>
              </a:rPr>
              <a:t>(variables </a:t>
            </a:r>
            <a:r>
              <a:rPr sz="900" spc="5" dirty="0">
                <a:latin typeface="Arial"/>
                <a:cs typeface="Arial"/>
              </a:rPr>
              <a:t>and data </a:t>
            </a:r>
            <a:r>
              <a:rPr sz="900" dirty="0">
                <a:latin typeface="Arial"/>
                <a:cs typeface="Arial"/>
              </a:rPr>
              <a:t>types,  </a:t>
            </a:r>
            <a:r>
              <a:rPr sz="900" spc="5" dirty="0">
                <a:latin typeface="Arial"/>
                <a:cs typeface="Arial"/>
              </a:rPr>
              <a:t>definition/meaning of</a:t>
            </a:r>
            <a:r>
              <a:rPr sz="900" spc="-30" dirty="0">
                <a:latin typeface="Arial"/>
                <a:cs typeface="Arial"/>
              </a:rPr>
              <a:t> </a:t>
            </a:r>
            <a:r>
              <a:rPr sz="900" dirty="0">
                <a:latin typeface="Arial"/>
                <a:cs typeface="Arial"/>
              </a:rPr>
              <a:t>variable).</a:t>
            </a:r>
          </a:p>
          <a:p>
            <a:pPr marL="289560" marR="180975">
              <a:lnSpc>
                <a:spcPct val="110700"/>
              </a:lnSpc>
              <a:spcBef>
                <a:spcPts val="295"/>
              </a:spcBef>
            </a:pPr>
            <a:r>
              <a:rPr sz="900" spc="5" dirty="0">
                <a:latin typeface="Arial"/>
                <a:cs typeface="Arial"/>
              </a:rPr>
              <a:t>Description of data collection/measurement processes. Known problems  and</a:t>
            </a:r>
            <a:r>
              <a:rPr sz="900" spc="-75" dirty="0">
                <a:latin typeface="Arial"/>
                <a:cs typeface="Arial"/>
              </a:rPr>
              <a:t> </a:t>
            </a:r>
            <a:r>
              <a:rPr sz="900" spc="5" dirty="0">
                <a:latin typeface="Arial"/>
                <a:cs typeface="Arial"/>
              </a:rPr>
              <a:t>restrictions.</a:t>
            </a:r>
            <a:endParaRPr sz="900" dirty="0">
              <a:latin typeface="Arial"/>
              <a:cs typeface="Arial"/>
            </a:endParaRPr>
          </a:p>
          <a:p>
            <a:pPr marL="289560">
              <a:lnSpc>
                <a:spcPct val="100000"/>
              </a:lnSpc>
              <a:spcBef>
                <a:spcPts val="414"/>
              </a:spcBef>
            </a:pPr>
            <a:r>
              <a:rPr sz="900" spc="5" dirty="0">
                <a:latin typeface="Arial"/>
                <a:cs typeface="Arial"/>
              </a:rPr>
              <a:t>And a </a:t>
            </a:r>
            <a:r>
              <a:rPr sz="900" b="1" dirty="0">
                <a:latin typeface="Arial"/>
                <a:cs typeface="Arial"/>
              </a:rPr>
              <a:t>research</a:t>
            </a:r>
            <a:r>
              <a:rPr sz="900" b="1" spc="-30" dirty="0">
                <a:latin typeface="Arial"/>
                <a:cs typeface="Arial"/>
              </a:rPr>
              <a:t> </a:t>
            </a:r>
            <a:r>
              <a:rPr sz="900" b="1" spc="5" dirty="0">
                <a:latin typeface="Arial"/>
                <a:cs typeface="Arial"/>
              </a:rPr>
              <a:t>challenge</a:t>
            </a:r>
            <a:r>
              <a:rPr sz="900" spc="5" dirty="0">
                <a:latin typeface="Arial"/>
                <a:cs typeface="Arial"/>
              </a:rPr>
              <a:t>.</a:t>
            </a:r>
            <a:endParaRPr sz="900" dirty="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770"/>
              </a:spcBef>
            </a:pPr>
            <a:r>
              <a:rPr sz="1000" b="1" dirty="0">
                <a:latin typeface="Arial"/>
                <a:cs typeface="Arial"/>
              </a:rPr>
              <a:t>Goals:</a:t>
            </a:r>
            <a:endParaRPr sz="1000" dirty="0">
              <a:latin typeface="Arial"/>
              <a:cs typeface="Arial"/>
            </a:endParaRPr>
          </a:p>
          <a:p>
            <a:pPr marL="289560" indent="-166370">
              <a:lnSpc>
                <a:spcPct val="100000"/>
              </a:lnSpc>
              <a:spcBef>
                <a:spcPts val="395"/>
              </a:spcBef>
              <a:buAutoNum type="arabicPeriod"/>
              <a:tabLst>
                <a:tab pos="221615" algn="l"/>
              </a:tabLst>
            </a:pPr>
            <a:r>
              <a:rPr sz="900" dirty="0">
                <a:latin typeface="Arial"/>
                <a:cs typeface="Arial"/>
              </a:rPr>
              <a:t>Incentive </a:t>
            </a:r>
            <a:r>
              <a:rPr sz="900" spc="-5" dirty="0">
                <a:latin typeface="Arial"/>
                <a:cs typeface="Arial"/>
              </a:rPr>
              <a:t>for </a:t>
            </a:r>
            <a:r>
              <a:rPr sz="900" spc="5" dirty="0">
                <a:latin typeface="Arial"/>
                <a:cs typeface="Arial"/>
              </a:rPr>
              <a:t>Data Providers: Citations of</a:t>
            </a:r>
            <a:r>
              <a:rPr sz="900" spc="10" dirty="0">
                <a:latin typeface="Arial"/>
                <a:cs typeface="Arial"/>
              </a:rPr>
              <a:t> </a:t>
            </a:r>
            <a:r>
              <a:rPr sz="900" spc="5" dirty="0">
                <a:latin typeface="Arial"/>
                <a:cs typeface="Arial"/>
              </a:rPr>
              <a:t>article.</a:t>
            </a:r>
            <a:endParaRPr sz="900" dirty="0">
              <a:latin typeface="Arial"/>
              <a:cs typeface="Arial"/>
            </a:endParaRPr>
          </a:p>
          <a:p>
            <a:pPr marL="289560" marR="219710" indent="-166370">
              <a:lnSpc>
                <a:spcPct val="110700"/>
              </a:lnSpc>
              <a:spcBef>
                <a:spcPts val="295"/>
              </a:spcBef>
              <a:buAutoNum type="arabicPeriod"/>
              <a:tabLst>
                <a:tab pos="221615" algn="l"/>
              </a:tabLst>
            </a:pPr>
            <a:r>
              <a:rPr sz="900" spc="5" dirty="0">
                <a:latin typeface="Arial"/>
                <a:cs typeface="Arial"/>
              </a:rPr>
              <a:t>Makes Division of Labor (and informal collaboration) possible: </a:t>
            </a:r>
            <a:r>
              <a:rPr sz="900" spc="-5" dirty="0">
                <a:latin typeface="Arial"/>
                <a:cs typeface="Arial"/>
              </a:rPr>
              <a:t>Faster </a:t>
            </a:r>
            <a:r>
              <a:rPr sz="900" spc="5" dirty="0">
                <a:latin typeface="Arial"/>
                <a:cs typeface="Arial"/>
              </a:rPr>
              <a:t>and  more </a:t>
            </a:r>
            <a:r>
              <a:rPr sz="900" dirty="0">
                <a:latin typeface="Arial"/>
                <a:cs typeface="Arial"/>
              </a:rPr>
              <a:t>diverse</a:t>
            </a:r>
            <a:r>
              <a:rPr sz="900" spc="-25" dirty="0">
                <a:latin typeface="Arial"/>
                <a:cs typeface="Arial"/>
              </a:rPr>
              <a:t> </a:t>
            </a:r>
            <a:r>
              <a:rPr sz="900" dirty="0">
                <a:latin typeface="Arial"/>
                <a:cs typeface="Arial"/>
              </a:rPr>
              <a:t>results.</a:t>
            </a:r>
          </a:p>
          <a:p>
            <a:pPr marL="220979" indent="-97790">
              <a:lnSpc>
                <a:spcPct val="100000"/>
              </a:lnSpc>
              <a:spcBef>
                <a:spcPts val="414"/>
              </a:spcBef>
              <a:buAutoNum type="arabicPeriod"/>
              <a:tabLst>
                <a:tab pos="221615" algn="l"/>
              </a:tabLst>
            </a:pPr>
            <a:r>
              <a:rPr sz="900" spc="5" dirty="0">
                <a:latin typeface="Arial"/>
                <a:cs typeface="Arial"/>
              </a:rPr>
              <a:t>Independent replication of results: </a:t>
            </a:r>
            <a:r>
              <a:rPr sz="900" dirty="0">
                <a:latin typeface="Arial"/>
                <a:cs typeface="Arial"/>
              </a:rPr>
              <a:t>Improves </a:t>
            </a:r>
            <a:r>
              <a:rPr sz="900" spc="5" dirty="0">
                <a:latin typeface="Arial"/>
                <a:cs typeface="Arial"/>
              </a:rPr>
              <a:t>quality</a:t>
            </a:r>
            <a:r>
              <a:rPr sz="900" spc="35" dirty="0">
                <a:latin typeface="Arial"/>
                <a:cs typeface="Arial"/>
              </a:rPr>
              <a:t> </a:t>
            </a:r>
            <a:r>
              <a:rPr sz="900" spc="5" dirty="0">
                <a:latin typeface="Arial"/>
                <a:cs typeface="Arial"/>
              </a:rPr>
              <a:t>management.</a:t>
            </a:r>
            <a:endParaRPr sz="900" dirty="0">
              <a:latin typeface="Arial"/>
              <a:cs typeface="Arial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3888003" y="143994"/>
            <a:ext cx="504002" cy="23202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4"/>
          <p:cNvSpPr txBox="1">
            <a:spLocks noGrp="1"/>
          </p:cNvSpPr>
          <p:nvPr>
            <p:ph type="dt" sz="half" idx="6"/>
          </p:nvPr>
        </p:nvSpPr>
        <p:spPr>
          <a:xfrm>
            <a:off x="111188" y="3141204"/>
            <a:ext cx="4419550" cy="15388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635"/>
              </a:lnSpc>
            </a:pPr>
            <a:r>
              <a:rPr lang="de-DE" dirty="0"/>
              <a:t>Motivation </a:t>
            </a:r>
            <a:r>
              <a:rPr lang="de-DE" dirty="0" smtClean="0"/>
              <a:t>                     </a:t>
            </a:r>
            <a:r>
              <a:rPr lang="de-DE" dirty="0" err="1" smtClean="0"/>
              <a:t>Perception</a:t>
            </a:r>
            <a:r>
              <a:rPr lang="de-DE" dirty="0" smtClean="0"/>
              <a:t> </a:t>
            </a:r>
            <a:r>
              <a:rPr lang="de-DE" dirty="0" err="1"/>
              <a:t>and</a:t>
            </a:r>
            <a:r>
              <a:rPr lang="de-DE" dirty="0"/>
              <a:t> Learning </a:t>
            </a:r>
            <a:r>
              <a:rPr lang="de-DE" dirty="0" smtClean="0"/>
              <a:t>                        Scientific </a:t>
            </a:r>
            <a:r>
              <a:rPr lang="de-DE" dirty="0"/>
              <a:t>Research </a:t>
            </a:r>
            <a:r>
              <a:rPr lang="de-DE" dirty="0" err="1" smtClean="0"/>
              <a:t>Process</a:t>
            </a:r>
            <a:r>
              <a:rPr lang="de-DE" dirty="0" smtClean="0"/>
              <a:t>                      </a:t>
            </a:r>
            <a:r>
              <a:rPr lang="de-DE" dirty="0"/>
              <a:t>The Journal </a:t>
            </a:r>
            <a:r>
              <a:rPr lang="de-DE" dirty="0" smtClean="0"/>
              <a:t>                     References </a:t>
            </a:r>
            <a:endParaRPr lang="de-DE" dirty="0"/>
          </a:p>
          <a:p>
            <a:pPr marL="12700">
              <a:lnSpc>
                <a:spcPts val="635"/>
              </a:lnSpc>
            </a:pPr>
            <a:endParaRPr spc="-5" dirty="0">
              <a:hlinkClick r:id="rId3" action="ppaction://hlinksldjump"/>
            </a:endParaRPr>
          </a:p>
        </p:txBody>
      </p:sp>
      <p:sp>
        <p:nvSpPr>
          <p:cNvPr id="14" name="object 18"/>
          <p:cNvSpPr txBox="1">
            <a:spLocks noGrp="1"/>
          </p:cNvSpPr>
          <p:nvPr>
            <p:ph type="ftr" sz="quarter" idx="5"/>
          </p:nvPr>
        </p:nvSpPr>
        <p:spPr>
          <a:xfrm>
            <a:off x="94284" y="3302592"/>
            <a:ext cx="2890520" cy="15388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635"/>
              </a:lnSpc>
            </a:pPr>
            <a:r>
              <a:rPr lang="de-DE" dirty="0"/>
              <a:t>Andreas Geyer-Schulz – Data at </a:t>
            </a:r>
            <a:r>
              <a:rPr lang="de-DE" dirty="0" err="1"/>
              <a:t>the</a:t>
            </a:r>
            <a:r>
              <a:rPr lang="de-DE" dirty="0"/>
              <a:t> Core: Archives </a:t>
            </a:r>
            <a:r>
              <a:rPr lang="de-DE" dirty="0" err="1"/>
              <a:t>of</a:t>
            </a:r>
            <a:r>
              <a:rPr lang="de-DE" dirty="0"/>
              <a:t> Data Science, Series B: (CESS 2016) </a:t>
            </a:r>
            <a:endParaRPr lang="de-DE" dirty="0"/>
          </a:p>
          <a:p>
            <a:pPr marL="12700">
              <a:lnSpc>
                <a:spcPts val="635"/>
              </a:lnSpc>
            </a:pPr>
            <a:endParaRPr dirty="0">
              <a:hlinkClick r:id="rId4" action="ppaction://hlinksldjump"/>
            </a:endParaRPr>
          </a:p>
        </p:txBody>
      </p:sp>
      <p:sp>
        <p:nvSpPr>
          <p:cNvPr id="15" name="object 6"/>
          <p:cNvSpPr txBox="1">
            <a:spLocks noGrp="1"/>
          </p:cNvSpPr>
          <p:nvPr>
            <p:ph type="sldNum" sz="quarter" idx="7"/>
          </p:nvPr>
        </p:nvSpPr>
        <p:spPr>
          <a:xfrm>
            <a:off x="3227692" y="3302592"/>
            <a:ext cx="1303046" cy="769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635"/>
              </a:lnSpc>
            </a:pPr>
            <a:r>
              <a:rPr dirty="0"/>
              <a:t>17. Oktober </a:t>
            </a:r>
            <a:r>
              <a:rPr dirty="0" smtClean="0"/>
              <a:t>2016</a:t>
            </a:r>
            <a:r>
              <a:rPr lang="de-DE" dirty="0" smtClean="0"/>
              <a:t>                            </a:t>
            </a:r>
            <a:r>
              <a:rPr lang="de-DE" dirty="0"/>
              <a:t>1</a:t>
            </a:r>
            <a:r>
              <a:rPr lang="de-DE" dirty="0" smtClean="0"/>
              <a:t>1</a:t>
            </a:r>
            <a:r>
              <a:rPr dirty="0" smtClean="0"/>
              <a:t>/</a:t>
            </a:r>
            <a:r>
              <a:rPr spc="-105" dirty="0" smtClean="0"/>
              <a:t> </a:t>
            </a:r>
            <a:r>
              <a:rPr dirty="0"/>
              <a:t>18</a:t>
            </a:r>
          </a:p>
        </p:txBody>
      </p:sp>
      <p:pic>
        <p:nvPicPr>
          <p:cNvPr id="16" name="Bild 1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4284" y="103005"/>
            <a:ext cx="4419600" cy="2946400"/>
          </a:xfrm>
          <a:prstGeom prst="rect">
            <a:avLst/>
          </a:prstGeom>
        </p:spPr>
      </p:pic>
    </p:spTree>
  </p:cSld>
  <p:clrMapOvr>
    <a:masterClrMapping/>
  </p:clrMapOvr>
  <p:transition>
    <p:cut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pc="-25" dirty="0"/>
              <a:t>Tail </a:t>
            </a:r>
            <a:r>
              <a:rPr spc="-5" dirty="0"/>
              <a:t>Articles </a:t>
            </a:r>
            <a:r>
              <a:rPr dirty="0"/>
              <a:t>describe</a:t>
            </a:r>
            <a:r>
              <a:rPr spc="-25" dirty="0"/>
              <a:t> </a:t>
            </a:r>
            <a:r>
              <a:rPr dirty="0"/>
              <a:t>...</a:t>
            </a:r>
          </a:p>
        </p:txBody>
      </p:sp>
      <p:sp>
        <p:nvSpPr>
          <p:cNvPr id="3" name="object 3"/>
          <p:cNvSpPr/>
          <p:nvPr/>
        </p:nvSpPr>
        <p:spPr>
          <a:xfrm>
            <a:off x="362940" y="521263"/>
            <a:ext cx="60960" cy="60960"/>
          </a:xfrm>
          <a:custGeom>
            <a:avLst/>
            <a:gdLst/>
            <a:ahLst/>
            <a:cxnLst/>
            <a:rect l="l" t="t" r="r" b="b"/>
            <a:pathLst>
              <a:path w="60959" h="60959">
                <a:moveTo>
                  <a:pt x="0" y="0"/>
                </a:moveTo>
                <a:lnTo>
                  <a:pt x="0" y="42615"/>
                </a:lnTo>
                <a:lnTo>
                  <a:pt x="1435" y="49724"/>
                </a:lnTo>
                <a:lnTo>
                  <a:pt x="5349" y="55529"/>
                </a:lnTo>
                <a:lnTo>
                  <a:pt x="11154" y="59443"/>
                </a:lnTo>
                <a:lnTo>
                  <a:pt x="18263" y="60879"/>
                </a:lnTo>
                <a:lnTo>
                  <a:pt x="60879" y="60879"/>
                </a:lnTo>
                <a:lnTo>
                  <a:pt x="0" y="0"/>
                </a:lnTo>
                <a:close/>
              </a:path>
              <a:path w="60959" h="60959">
                <a:moveTo>
                  <a:pt x="42615" y="0"/>
                </a:moveTo>
                <a:lnTo>
                  <a:pt x="0" y="0"/>
                </a:lnTo>
                <a:lnTo>
                  <a:pt x="60879" y="60879"/>
                </a:lnTo>
                <a:lnTo>
                  <a:pt x="60879" y="18263"/>
                </a:lnTo>
                <a:lnTo>
                  <a:pt x="59443" y="11154"/>
                </a:lnTo>
                <a:lnTo>
                  <a:pt x="55529" y="5349"/>
                </a:lnTo>
                <a:lnTo>
                  <a:pt x="49724" y="1435"/>
                </a:lnTo>
                <a:lnTo>
                  <a:pt x="42615" y="0"/>
                </a:lnTo>
                <a:close/>
              </a:path>
            </a:pathLst>
          </a:custGeom>
          <a:solidFill>
            <a:srgbClr val="00968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362940" y="862880"/>
            <a:ext cx="60960" cy="60960"/>
          </a:xfrm>
          <a:custGeom>
            <a:avLst/>
            <a:gdLst/>
            <a:ahLst/>
            <a:cxnLst/>
            <a:rect l="l" t="t" r="r" b="b"/>
            <a:pathLst>
              <a:path w="60959" h="60959">
                <a:moveTo>
                  <a:pt x="0" y="0"/>
                </a:moveTo>
                <a:lnTo>
                  <a:pt x="0" y="42615"/>
                </a:lnTo>
                <a:lnTo>
                  <a:pt x="1435" y="49724"/>
                </a:lnTo>
                <a:lnTo>
                  <a:pt x="5349" y="55529"/>
                </a:lnTo>
                <a:lnTo>
                  <a:pt x="11154" y="59443"/>
                </a:lnTo>
                <a:lnTo>
                  <a:pt x="18263" y="60879"/>
                </a:lnTo>
                <a:lnTo>
                  <a:pt x="60879" y="60879"/>
                </a:lnTo>
                <a:lnTo>
                  <a:pt x="0" y="0"/>
                </a:lnTo>
                <a:close/>
              </a:path>
              <a:path w="60959" h="60959">
                <a:moveTo>
                  <a:pt x="42615" y="0"/>
                </a:moveTo>
                <a:lnTo>
                  <a:pt x="0" y="0"/>
                </a:lnTo>
                <a:lnTo>
                  <a:pt x="60879" y="60879"/>
                </a:lnTo>
                <a:lnTo>
                  <a:pt x="60879" y="18263"/>
                </a:lnTo>
                <a:lnTo>
                  <a:pt x="59443" y="11154"/>
                </a:lnTo>
                <a:lnTo>
                  <a:pt x="55529" y="5349"/>
                </a:lnTo>
                <a:lnTo>
                  <a:pt x="49724" y="1435"/>
                </a:lnTo>
                <a:lnTo>
                  <a:pt x="42615" y="0"/>
                </a:lnTo>
                <a:close/>
              </a:path>
            </a:pathLst>
          </a:custGeom>
          <a:solidFill>
            <a:srgbClr val="00968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480390" y="453166"/>
            <a:ext cx="3888104" cy="81406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5080">
              <a:lnSpc>
                <a:spcPct val="110700"/>
              </a:lnSpc>
            </a:pPr>
            <a:r>
              <a:rPr sz="900" dirty="0">
                <a:latin typeface="Arial"/>
                <a:cs typeface="Arial"/>
              </a:rPr>
              <a:t>... innovative </a:t>
            </a:r>
            <a:r>
              <a:rPr sz="900" spc="-5" dirty="0">
                <a:latin typeface="Arial"/>
                <a:cs typeface="Arial"/>
              </a:rPr>
              <a:t>ways </a:t>
            </a:r>
            <a:r>
              <a:rPr sz="900" spc="5" dirty="0">
                <a:latin typeface="Arial"/>
                <a:cs typeface="Arial"/>
              </a:rPr>
              <a:t>of generating, accessing, storing, distributing, analyzing,  visualizing, and using data in the broadest</a:t>
            </a:r>
            <a:r>
              <a:rPr sz="900" spc="-35" dirty="0">
                <a:latin typeface="Arial"/>
                <a:cs typeface="Arial"/>
              </a:rPr>
              <a:t> </a:t>
            </a:r>
            <a:r>
              <a:rPr sz="900" spc="5" dirty="0">
                <a:latin typeface="Arial"/>
                <a:cs typeface="Arial"/>
              </a:rPr>
              <a:t>sense.</a:t>
            </a:r>
            <a:endParaRPr sz="900">
              <a:latin typeface="Arial"/>
              <a:cs typeface="Arial"/>
            </a:endParaRPr>
          </a:p>
          <a:p>
            <a:pPr marL="12700" marR="36195">
              <a:lnSpc>
                <a:spcPct val="110700"/>
              </a:lnSpc>
              <a:spcBef>
                <a:spcPts val="295"/>
              </a:spcBef>
            </a:pPr>
            <a:r>
              <a:rPr sz="900" spc="5" dirty="0">
                <a:latin typeface="Arial"/>
                <a:cs typeface="Arial"/>
              </a:rPr>
              <a:t>Each </a:t>
            </a:r>
            <a:r>
              <a:rPr sz="900" spc="10" dirty="0">
                <a:latin typeface="Arial"/>
                <a:cs typeface="Arial"/>
              </a:rPr>
              <a:t>article </a:t>
            </a:r>
            <a:r>
              <a:rPr sz="900" spc="5" dirty="0">
                <a:latin typeface="Arial"/>
                <a:cs typeface="Arial"/>
              </a:rPr>
              <a:t>must be complemented </a:t>
            </a:r>
            <a:r>
              <a:rPr sz="900" spc="-5" dirty="0">
                <a:latin typeface="Arial"/>
                <a:cs typeface="Arial"/>
              </a:rPr>
              <a:t>by </a:t>
            </a:r>
            <a:r>
              <a:rPr sz="900" spc="5" dirty="0">
                <a:latin typeface="Arial"/>
                <a:cs typeface="Arial"/>
              </a:rPr>
              <a:t>a well-documented open source  </a:t>
            </a:r>
            <a:r>
              <a:rPr sz="900" dirty="0">
                <a:latin typeface="Arial"/>
                <a:cs typeface="Arial"/>
              </a:rPr>
              <a:t>version </a:t>
            </a:r>
            <a:r>
              <a:rPr sz="900" spc="5" dirty="0">
                <a:latin typeface="Arial"/>
                <a:cs typeface="Arial"/>
              </a:rPr>
              <a:t>of a software package which implements the methods described in  the tail</a:t>
            </a:r>
            <a:r>
              <a:rPr sz="900" spc="-70" dirty="0">
                <a:latin typeface="Arial"/>
                <a:cs typeface="Arial"/>
              </a:rPr>
              <a:t> </a:t>
            </a:r>
            <a:r>
              <a:rPr sz="900" spc="5" dirty="0">
                <a:latin typeface="Arial"/>
                <a:cs typeface="Arial"/>
              </a:rPr>
              <a:t>article.</a:t>
            </a:r>
            <a:endParaRPr sz="900">
              <a:latin typeface="Arial"/>
              <a:cs typeface="Arial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1987689" y="1665992"/>
            <a:ext cx="701040" cy="350520"/>
          </a:xfrm>
          <a:custGeom>
            <a:avLst/>
            <a:gdLst/>
            <a:ahLst/>
            <a:cxnLst/>
            <a:rect l="l" t="t" r="r" b="b"/>
            <a:pathLst>
              <a:path w="701039" h="350519">
                <a:moveTo>
                  <a:pt x="0" y="350443"/>
                </a:moveTo>
                <a:lnTo>
                  <a:pt x="700887" y="350443"/>
                </a:lnTo>
                <a:lnTo>
                  <a:pt x="700887" y="0"/>
                </a:lnTo>
                <a:lnTo>
                  <a:pt x="0" y="0"/>
                </a:lnTo>
                <a:lnTo>
                  <a:pt x="0" y="350443"/>
                </a:lnTo>
                <a:close/>
              </a:path>
            </a:pathLst>
          </a:custGeom>
          <a:ln w="10951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2128269" y="1784294"/>
            <a:ext cx="420370" cy="13081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750" b="1" spc="10" dirty="0">
                <a:latin typeface="Arial"/>
                <a:cs typeface="Arial"/>
              </a:rPr>
              <a:t>Data</a:t>
            </a:r>
            <a:r>
              <a:rPr sz="750" b="1" spc="-70" dirty="0">
                <a:latin typeface="Arial"/>
                <a:cs typeface="Arial"/>
              </a:rPr>
              <a:t> </a:t>
            </a:r>
            <a:r>
              <a:rPr sz="750" b="1" spc="10" dirty="0">
                <a:latin typeface="Arial"/>
                <a:cs typeface="Arial"/>
              </a:rPr>
              <a:t>Set</a:t>
            </a:r>
            <a:endParaRPr sz="750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222770" y="1784294"/>
            <a:ext cx="304800" cy="13081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750" b="1" spc="10" dirty="0">
                <a:solidFill>
                  <a:srgbClr val="2E4F4F"/>
                </a:solidFill>
                <a:latin typeface="Arial"/>
                <a:cs typeface="Arial"/>
              </a:rPr>
              <a:t>World</a:t>
            </a:r>
            <a:endParaRPr sz="75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4077652" y="1784294"/>
            <a:ext cx="304800" cy="13081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750" b="1" spc="10" dirty="0">
                <a:solidFill>
                  <a:srgbClr val="2E4F4F"/>
                </a:solidFill>
                <a:latin typeface="Arial"/>
                <a:cs typeface="Arial"/>
              </a:rPr>
              <a:t>World</a:t>
            </a:r>
            <a:endParaRPr sz="750">
              <a:latin typeface="Arial"/>
              <a:cs typeface="Arial"/>
            </a:endParaRPr>
          </a:p>
        </p:txBody>
      </p:sp>
      <p:sp>
        <p:nvSpPr>
          <p:cNvPr id="10" name="object 10"/>
          <p:cNvSpPr/>
          <p:nvPr/>
        </p:nvSpPr>
        <p:spPr>
          <a:xfrm>
            <a:off x="870650" y="1813835"/>
            <a:ext cx="66040" cy="55244"/>
          </a:xfrm>
          <a:custGeom>
            <a:avLst/>
            <a:gdLst/>
            <a:ahLst/>
            <a:cxnLst/>
            <a:rect l="l" t="t" r="r" b="b"/>
            <a:pathLst>
              <a:path w="66040" h="55244">
                <a:moveTo>
                  <a:pt x="0" y="0"/>
                </a:moveTo>
                <a:lnTo>
                  <a:pt x="0" y="54756"/>
                </a:lnTo>
                <a:lnTo>
                  <a:pt x="65708" y="27378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870650" y="1813835"/>
            <a:ext cx="66040" cy="55244"/>
          </a:xfrm>
          <a:custGeom>
            <a:avLst/>
            <a:gdLst/>
            <a:ahLst/>
            <a:cxnLst/>
            <a:rect l="l" t="t" r="r" b="b"/>
            <a:pathLst>
              <a:path w="66040" h="55244">
                <a:moveTo>
                  <a:pt x="0" y="0"/>
                </a:moveTo>
                <a:lnTo>
                  <a:pt x="0" y="54756"/>
                </a:lnTo>
                <a:lnTo>
                  <a:pt x="65708" y="27378"/>
                </a:lnTo>
                <a:lnTo>
                  <a:pt x="0" y="0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1921981" y="1813835"/>
            <a:ext cx="66040" cy="55244"/>
          </a:xfrm>
          <a:custGeom>
            <a:avLst/>
            <a:gdLst/>
            <a:ahLst/>
            <a:cxnLst/>
            <a:rect l="l" t="t" r="r" b="b"/>
            <a:pathLst>
              <a:path w="66039" h="55244">
                <a:moveTo>
                  <a:pt x="0" y="0"/>
                </a:moveTo>
                <a:lnTo>
                  <a:pt x="0" y="54756"/>
                </a:lnTo>
                <a:lnTo>
                  <a:pt x="65708" y="27378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1921981" y="1813835"/>
            <a:ext cx="66040" cy="55244"/>
          </a:xfrm>
          <a:custGeom>
            <a:avLst/>
            <a:gdLst/>
            <a:ahLst/>
            <a:cxnLst/>
            <a:rect l="l" t="t" r="r" b="b"/>
            <a:pathLst>
              <a:path w="66039" h="55244">
                <a:moveTo>
                  <a:pt x="0" y="0"/>
                </a:moveTo>
                <a:lnTo>
                  <a:pt x="0" y="54756"/>
                </a:lnTo>
                <a:lnTo>
                  <a:pt x="65708" y="27378"/>
                </a:lnTo>
                <a:lnTo>
                  <a:pt x="0" y="0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2688577" y="1841214"/>
            <a:ext cx="285115" cy="0"/>
          </a:xfrm>
          <a:custGeom>
            <a:avLst/>
            <a:gdLst/>
            <a:ahLst/>
            <a:cxnLst/>
            <a:rect l="l" t="t" r="r" b="b"/>
            <a:pathLst>
              <a:path w="285114">
                <a:moveTo>
                  <a:pt x="0" y="0"/>
                </a:moveTo>
                <a:lnTo>
                  <a:pt x="284735" y="0"/>
                </a:lnTo>
              </a:path>
            </a:pathLst>
          </a:custGeom>
          <a:ln w="16427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2973312" y="1813835"/>
            <a:ext cx="66040" cy="55244"/>
          </a:xfrm>
          <a:custGeom>
            <a:avLst/>
            <a:gdLst/>
            <a:ahLst/>
            <a:cxnLst/>
            <a:rect l="l" t="t" r="r" b="b"/>
            <a:pathLst>
              <a:path w="66039" h="55244">
                <a:moveTo>
                  <a:pt x="0" y="0"/>
                </a:moveTo>
                <a:lnTo>
                  <a:pt x="0" y="54756"/>
                </a:lnTo>
                <a:lnTo>
                  <a:pt x="65708" y="27378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2973312" y="1813835"/>
            <a:ext cx="66040" cy="55244"/>
          </a:xfrm>
          <a:custGeom>
            <a:avLst/>
            <a:gdLst/>
            <a:ahLst/>
            <a:cxnLst/>
            <a:rect l="l" t="t" r="r" b="b"/>
            <a:pathLst>
              <a:path w="66039" h="55244">
                <a:moveTo>
                  <a:pt x="0" y="0"/>
                </a:moveTo>
                <a:lnTo>
                  <a:pt x="0" y="54756"/>
                </a:lnTo>
                <a:lnTo>
                  <a:pt x="65708" y="27378"/>
                </a:lnTo>
                <a:lnTo>
                  <a:pt x="0" y="0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4024644" y="1813835"/>
            <a:ext cx="66040" cy="55244"/>
          </a:xfrm>
          <a:custGeom>
            <a:avLst/>
            <a:gdLst/>
            <a:ahLst/>
            <a:cxnLst/>
            <a:rect l="l" t="t" r="r" b="b"/>
            <a:pathLst>
              <a:path w="66039" h="55244">
                <a:moveTo>
                  <a:pt x="0" y="0"/>
                </a:moveTo>
                <a:lnTo>
                  <a:pt x="0" y="54756"/>
                </a:lnTo>
                <a:lnTo>
                  <a:pt x="65708" y="27378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4024644" y="1813835"/>
            <a:ext cx="66040" cy="55244"/>
          </a:xfrm>
          <a:custGeom>
            <a:avLst/>
            <a:gdLst/>
            <a:ahLst/>
            <a:cxnLst/>
            <a:rect l="l" t="t" r="r" b="b"/>
            <a:pathLst>
              <a:path w="66039" h="55244">
                <a:moveTo>
                  <a:pt x="0" y="0"/>
                </a:moveTo>
                <a:lnTo>
                  <a:pt x="0" y="54756"/>
                </a:lnTo>
                <a:lnTo>
                  <a:pt x="65708" y="27378"/>
                </a:lnTo>
                <a:lnTo>
                  <a:pt x="0" y="0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936358" y="1665990"/>
            <a:ext cx="701040" cy="350520"/>
          </a:xfrm>
          <a:custGeom>
            <a:avLst/>
            <a:gdLst/>
            <a:ahLst/>
            <a:cxnLst/>
            <a:rect l="l" t="t" r="r" b="b"/>
            <a:pathLst>
              <a:path w="701039" h="350519">
                <a:moveTo>
                  <a:pt x="613276" y="0"/>
                </a:moveTo>
                <a:lnTo>
                  <a:pt x="647376" y="6885"/>
                </a:lnTo>
                <a:lnTo>
                  <a:pt x="675224" y="25662"/>
                </a:lnTo>
                <a:lnTo>
                  <a:pt x="694001" y="53511"/>
                </a:lnTo>
                <a:lnTo>
                  <a:pt x="700887" y="87610"/>
                </a:lnTo>
                <a:lnTo>
                  <a:pt x="700887" y="262834"/>
                </a:lnTo>
                <a:lnTo>
                  <a:pt x="694001" y="296935"/>
                </a:lnTo>
                <a:lnTo>
                  <a:pt x="675224" y="324784"/>
                </a:lnTo>
                <a:lnTo>
                  <a:pt x="647376" y="343560"/>
                </a:lnTo>
                <a:lnTo>
                  <a:pt x="613276" y="350445"/>
                </a:lnTo>
                <a:lnTo>
                  <a:pt x="87610" y="350445"/>
                </a:lnTo>
                <a:lnTo>
                  <a:pt x="53509" y="343560"/>
                </a:lnTo>
                <a:lnTo>
                  <a:pt x="25661" y="324784"/>
                </a:lnTo>
                <a:lnTo>
                  <a:pt x="6885" y="296935"/>
                </a:lnTo>
                <a:lnTo>
                  <a:pt x="0" y="262834"/>
                </a:lnTo>
                <a:lnTo>
                  <a:pt x="0" y="87610"/>
                </a:lnTo>
                <a:lnTo>
                  <a:pt x="6885" y="53511"/>
                </a:lnTo>
                <a:lnTo>
                  <a:pt x="25661" y="25662"/>
                </a:lnTo>
                <a:lnTo>
                  <a:pt x="53509" y="6885"/>
                </a:lnTo>
                <a:lnTo>
                  <a:pt x="87610" y="0"/>
                </a:lnTo>
                <a:lnTo>
                  <a:pt x="613276" y="0"/>
                </a:lnTo>
                <a:close/>
              </a:path>
            </a:pathLst>
          </a:custGeom>
          <a:ln w="54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 txBox="1"/>
          <p:nvPr/>
        </p:nvSpPr>
        <p:spPr>
          <a:xfrm>
            <a:off x="573214" y="1730375"/>
            <a:ext cx="1386205" cy="26860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521334" marR="5080" indent="-509270">
              <a:lnSpc>
                <a:spcPct val="110200"/>
              </a:lnSpc>
              <a:tabLst>
                <a:tab pos="321945" algn="l"/>
                <a:tab pos="1372870" algn="l"/>
              </a:tabLst>
            </a:pPr>
            <a:r>
              <a:rPr sz="750" b="1" u="heavy" spc="5" dirty="0">
                <a:latin typeface="Arial"/>
                <a:cs typeface="Arial"/>
              </a:rPr>
              <a:t> 	</a:t>
            </a:r>
            <a:r>
              <a:rPr sz="750" b="1" spc="5" dirty="0">
                <a:latin typeface="Arial"/>
                <a:cs typeface="Arial"/>
              </a:rPr>
              <a:t>  </a:t>
            </a:r>
            <a:r>
              <a:rPr sz="750" b="1" spc="-45" dirty="0">
                <a:latin typeface="Arial"/>
                <a:cs typeface="Arial"/>
              </a:rPr>
              <a:t> </a:t>
            </a:r>
            <a:r>
              <a:rPr sz="750" b="1" spc="15" dirty="0">
                <a:latin typeface="Arial"/>
                <a:cs typeface="Arial"/>
              </a:rPr>
              <a:t>Measurement </a:t>
            </a:r>
            <a:r>
              <a:rPr sz="750" b="1" u="heavy" spc="15" dirty="0">
                <a:latin typeface="Arial"/>
                <a:cs typeface="Arial"/>
              </a:rPr>
              <a:t>	</a:t>
            </a:r>
            <a:r>
              <a:rPr sz="750" b="1" dirty="0">
                <a:latin typeface="Arial"/>
                <a:cs typeface="Arial"/>
              </a:rPr>
              <a:t> </a:t>
            </a:r>
            <a:r>
              <a:rPr sz="750" b="1" spc="10" dirty="0">
                <a:latin typeface="Arial"/>
                <a:cs typeface="Arial"/>
              </a:rPr>
              <a:t>Process</a:t>
            </a:r>
            <a:endParaRPr sz="750">
              <a:latin typeface="Arial"/>
              <a:cs typeface="Arial"/>
            </a:endParaRPr>
          </a:p>
        </p:txBody>
      </p:sp>
      <p:sp>
        <p:nvSpPr>
          <p:cNvPr id="21" name="object 21"/>
          <p:cNvSpPr/>
          <p:nvPr/>
        </p:nvSpPr>
        <p:spPr>
          <a:xfrm>
            <a:off x="3039021" y="1665990"/>
            <a:ext cx="701040" cy="350520"/>
          </a:xfrm>
          <a:custGeom>
            <a:avLst/>
            <a:gdLst/>
            <a:ahLst/>
            <a:cxnLst/>
            <a:rect l="l" t="t" r="r" b="b"/>
            <a:pathLst>
              <a:path w="701039" h="350519">
                <a:moveTo>
                  <a:pt x="613276" y="0"/>
                </a:moveTo>
                <a:lnTo>
                  <a:pt x="647376" y="6885"/>
                </a:lnTo>
                <a:lnTo>
                  <a:pt x="675224" y="25662"/>
                </a:lnTo>
                <a:lnTo>
                  <a:pt x="694001" y="53511"/>
                </a:lnTo>
                <a:lnTo>
                  <a:pt x="700887" y="87610"/>
                </a:lnTo>
                <a:lnTo>
                  <a:pt x="700887" y="262834"/>
                </a:lnTo>
                <a:lnTo>
                  <a:pt x="694001" y="296935"/>
                </a:lnTo>
                <a:lnTo>
                  <a:pt x="675224" y="324784"/>
                </a:lnTo>
                <a:lnTo>
                  <a:pt x="647376" y="343560"/>
                </a:lnTo>
                <a:lnTo>
                  <a:pt x="613276" y="350445"/>
                </a:lnTo>
                <a:lnTo>
                  <a:pt x="87610" y="350445"/>
                </a:lnTo>
                <a:lnTo>
                  <a:pt x="53511" y="343560"/>
                </a:lnTo>
                <a:lnTo>
                  <a:pt x="25662" y="324784"/>
                </a:lnTo>
                <a:lnTo>
                  <a:pt x="6885" y="296935"/>
                </a:lnTo>
                <a:lnTo>
                  <a:pt x="0" y="262834"/>
                </a:lnTo>
                <a:lnTo>
                  <a:pt x="0" y="87610"/>
                </a:lnTo>
                <a:lnTo>
                  <a:pt x="6885" y="53511"/>
                </a:lnTo>
                <a:lnTo>
                  <a:pt x="25662" y="25662"/>
                </a:lnTo>
                <a:lnTo>
                  <a:pt x="53511" y="6885"/>
                </a:lnTo>
                <a:lnTo>
                  <a:pt x="87610" y="0"/>
                </a:lnTo>
                <a:lnTo>
                  <a:pt x="613276" y="0"/>
                </a:lnTo>
                <a:close/>
              </a:path>
            </a:pathLst>
          </a:custGeom>
          <a:ln w="54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 txBox="1"/>
          <p:nvPr/>
        </p:nvSpPr>
        <p:spPr>
          <a:xfrm>
            <a:off x="3053597" y="1706927"/>
            <a:ext cx="1009015" cy="26860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43510" marR="5080" indent="-131445">
              <a:lnSpc>
                <a:spcPct val="110200"/>
              </a:lnSpc>
              <a:tabLst>
                <a:tab pos="995680" algn="l"/>
              </a:tabLst>
            </a:pPr>
            <a:r>
              <a:rPr sz="750" b="1" spc="10" dirty="0">
                <a:latin typeface="Arial"/>
                <a:cs typeface="Arial"/>
              </a:rPr>
              <a:t>Data</a:t>
            </a:r>
            <a:r>
              <a:rPr sz="750" b="1" spc="-55" dirty="0">
                <a:latin typeface="Arial"/>
                <a:cs typeface="Arial"/>
              </a:rPr>
              <a:t> </a:t>
            </a:r>
            <a:r>
              <a:rPr sz="750" b="1" spc="10" dirty="0">
                <a:latin typeface="Arial"/>
                <a:cs typeface="Arial"/>
              </a:rPr>
              <a:t>Analysis </a:t>
            </a:r>
            <a:r>
              <a:rPr sz="750" b="1" spc="5" dirty="0">
                <a:latin typeface="Arial"/>
                <a:cs typeface="Arial"/>
              </a:rPr>
              <a:t> </a:t>
            </a:r>
            <a:r>
              <a:rPr sz="750" b="1" u="heavy" spc="5" dirty="0">
                <a:latin typeface="Arial"/>
                <a:cs typeface="Arial"/>
              </a:rPr>
              <a:t> </a:t>
            </a:r>
            <a:r>
              <a:rPr sz="750" b="1" u="heavy" dirty="0">
                <a:latin typeface="Arial"/>
                <a:cs typeface="Arial"/>
              </a:rPr>
              <a:t>	</a:t>
            </a:r>
            <a:r>
              <a:rPr sz="750" b="1" dirty="0">
                <a:latin typeface="Arial"/>
                <a:cs typeface="Arial"/>
              </a:rPr>
              <a:t> </a:t>
            </a:r>
            <a:r>
              <a:rPr sz="750" b="1" spc="10" dirty="0">
                <a:latin typeface="Arial"/>
                <a:cs typeface="Arial"/>
              </a:rPr>
              <a:t>Process</a:t>
            </a:r>
            <a:endParaRPr sz="750">
              <a:latin typeface="Arial"/>
              <a:cs typeface="Arial"/>
            </a:endParaRPr>
          </a:p>
        </p:txBody>
      </p:sp>
      <p:sp>
        <p:nvSpPr>
          <p:cNvPr id="23" name="object 23"/>
          <p:cNvSpPr/>
          <p:nvPr/>
        </p:nvSpPr>
        <p:spPr>
          <a:xfrm>
            <a:off x="1290871" y="1414108"/>
            <a:ext cx="817880" cy="854710"/>
          </a:xfrm>
          <a:custGeom>
            <a:avLst/>
            <a:gdLst/>
            <a:ahLst/>
            <a:cxnLst/>
            <a:rect l="l" t="t" r="r" b="b"/>
            <a:pathLst>
              <a:path w="817880" h="854710">
                <a:moveTo>
                  <a:pt x="0" y="253380"/>
                </a:moveTo>
                <a:lnTo>
                  <a:pt x="23042" y="208840"/>
                </a:lnTo>
                <a:lnTo>
                  <a:pt x="50731" y="167855"/>
                </a:lnTo>
                <a:lnTo>
                  <a:pt x="82654" y="130693"/>
                </a:lnTo>
                <a:lnTo>
                  <a:pt x="118402" y="97620"/>
                </a:lnTo>
                <a:lnTo>
                  <a:pt x="157563" y="68903"/>
                </a:lnTo>
                <a:lnTo>
                  <a:pt x="199726" y="44809"/>
                </a:lnTo>
                <a:lnTo>
                  <a:pt x="244480" y="25605"/>
                </a:lnTo>
                <a:lnTo>
                  <a:pt x="291414" y="11558"/>
                </a:lnTo>
                <a:lnTo>
                  <a:pt x="340118" y="2934"/>
                </a:lnTo>
                <a:lnTo>
                  <a:pt x="390180" y="0"/>
                </a:lnTo>
                <a:lnTo>
                  <a:pt x="436717" y="2506"/>
                </a:lnTo>
                <a:lnTo>
                  <a:pt x="481802" y="9851"/>
                </a:lnTo>
                <a:lnTo>
                  <a:pt x="525176" y="21774"/>
                </a:lnTo>
                <a:lnTo>
                  <a:pt x="566577" y="38015"/>
                </a:lnTo>
                <a:lnTo>
                  <a:pt x="605745" y="58313"/>
                </a:lnTo>
                <a:lnTo>
                  <a:pt x="642419" y="82407"/>
                </a:lnTo>
                <a:lnTo>
                  <a:pt x="676340" y="110038"/>
                </a:lnTo>
                <a:lnTo>
                  <a:pt x="707245" y="140943"/>
                </a:lnTo>
                <a:lnTo>
                  <a:pt x="734876" y="174864"/>
                </a:lnTo>
                <a:lnTo>
                  <a:pt x="758970" y="211538"/>
                </a:lnTo>
                <a:lnTo>
                  <a:pt x="779268" y="250707"/>
                </a:lnTo>
                <a:lnTo>
                  <a:pt x="795509" y="292108"/>
                </a:lnTo>
                <a:lnTo>
                  <a:pt x="807432" y="335482"/>
                </a:lnTo>
                <a:lnTo>
                  <a:pt x="814777" y="380568"/>
                </a:lnTo>
                <a:lnTo>
                  <a:pt x="817283" y="427105"/>
                </a:lnTo>
                <a:lnTo>
                  <a:pt x="814777" y="473642"/>
                </a:lnTo>
                <a:lnTo>
                  <a:pt x="807432" y="518728"/>
                </a:lnTo>
                <a:lnTo>
                  <a:pt x="795509" y="562101"/>
                </a:lnTo>
                <a:lnTo>
                  <a:pt x="779268" y="603503"/>
                </a:lnTo>
                <a:lnTo>
                  <a:pt x="758970" y="642671"/>
                </a:lnTo>
                <a:lnTo>
                  <a:pt x="734876" y="679345"/>
                </a:lnTo>
                <a:lnTo>
                  <a:pt x="707245" y="713266"/>
                </a:lnTo>
                <a:lnTo>
                  <a:pt x="676340" y="744171"/>
                </a:lnTo>
                <a:lnTo>
                  <a:pt x="642419" y="771801"/>
                </a:lnTo>
                <a:lnTo>
                  <a:pt x="605745" y="795895"/>
                </a:lnTo>
                <a:lnTo>
                  <a:pt x="566577" y="816193"/>
                </a:lnTo>
                <a:lnTo>
                  <a:pt x="525176" y="832434"/>
                </a:lnTo>
                <a:lnTo>
                  <a:pt x="481802" y="844357"/>
                </a:lnTo>
                <a:lnTo>
                  <a:pt x="436717" y="851702"/>
                </a:lnTo>
                <a:lnTo>
                  <a:pt x="390180" y="854208"/>
                </a:lnTo>
                <a:lnTo>
                  <a:pt x="338419" y="851064"/>
                </a:lnTo>
                <a:lnTo>
                  <a:pt x="287969" y="841802"/>
                </a:lnTo>
                <a:lnTo>
                  <a:pt x="239321" y="826679"/>
                </a:lnTo>
                <a:lnTo>
                  <a:pt x="192967" y="805949"/>
                </a:lnTo>
                <a:lnTo>
                  <a:pt x="149399" y="779868"/>
                </a:lnTo>
                <a:lnTo>
                  <a:pt x="109107" y="748693"/>
                </a:lnTo>
                <a:lnTo>
                  <a:pt x="72584" y="712679"/>
                </a:lnTo>
                <a:lnTo>
                  <a:pt x="40320" y="672081"/>
                </a:lnTo>
              </a:path>
            </a:pathLst>
          </a:custGeom>
          <a:ln w="27378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1292282" y="2016436"/>
            <a:ext cx="74930" cy="106045"/>
          </a:xfrm>
          <a:custGeom>
            <a:avLst/>
            <a:gdLst/>
            <a:ahLst/>
            <a:cxnLst/>
            <a:rect l="l" t="t" r="r" b="b"/>
            <a:pathLst>
              <a:path w="74930" h="106044">
                <a:moveTo>
                  <a:pt x="0" y="0"/>
                </a:moveTo>
                <a:lnTo>
                  <a:pt x="4653" y="105650"/>
                </a:lnTo>
                <a:lnTo>
                  <a:pt x="74810" y="74742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1292282" y="2016436"/>
            <a:ext cx="74930" cy="106045"/>
          </a:xfrm>
          <a:custGeom>
            <a:avLst/>
            <a:gdLst/>
            <a:ahLst/>
            <a:cxnLst/>
            <a:rect l="l" t="t" r="r" b="b"/>
            <a:pathLst>
              <a:path w="74930" h="106044">
                <a:moveTo>
                  <a:pt x="0" y="0"/>
                </a:moveTo>
                <a:lnTo>
                  <a:pt x="4653" y="105650"/>
                </a:lnTo>
                <a:lnTo>
                  <a:pt x="74810" y="74742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2595495" y="1425060"/>
            <a:ext cx="796925" cy="832485"/>
          </a:xfrm>
          <a:custGeom>
            <a:avLst/>
            <a:gdLst/>
            <a:ahLst/>
            <a:cxnLst/>
            <a:rect l="l" t="t" r="r" b="b"/>
            <a:pathLst>
              <a:path w="796925" h="832485">
                <a:moveTo>
                  <a:pt x="796315" y="246887"/>
                </a:moveTo>
                <a:lnTo>
                  <a:pt x="773864" y="203489"/>
                </a:lnTo>
                <a:lnTo>
                  <a:pt x="746886" y="163555"/>
                </a:lnTo>
                <a:lnTo>
                  <a:pt x="715782" y="127345"/>
                </a:lnTo>
                <a:lnTo>
                  <a:pt x="680952" y="95120"/>
                </a:lnTo>
                <a:lnTo>
                  <a:pt x="642796" y="67139"/>
                </a:lnTo>
                <a:lnTo>
                  <a:pt x="601716" y="43662"/>
                </a:lnTo>
                <a:lnTo>
                  <a:pt x="558110" y="24950"/>
                </a:lnTo>
                <a:lnTo>
                  <a:pt x="512381" y="11262"/>
                </a:lnTo>
                <a:lnTo>
                  <a:pt x="464928" y="2858"/>
                </a:lnTo>
                <a:lnTo>
                  <a:pt x="416152" y="0"/>
                </a:lnTo>
                <a:lnTo>
                  <a:pt x="367618" y="2799"/>
                </a:lnTo>
                <a:lnTo>
                  <a:pt x="320729" y="10990"/>
                </a:lnTo>
                <a:lnTo>
                  <a:pt x="275797" y="24261"/>
                </a:lnTo>
                <a:lnTo>
                  <a:pt x="233135" y="42298"/>
                </a:lnTo>
                <a:lnTo>
                  <a:pt x="193054" y="64790"/>
                </a:lnTo>
                <a:lnTo>
                  <a:pt x="155866" y="91424"/>
                </a:lnTo>
                <a:lnTo>
                  <a:pt x="121885" y="121888"/>
                </a:lnTo>
                <a:lnTo>
                  <a:pt x="91421" y="155871"/>
                </a:lnTo>
                <a:lnTo>
                  <a:pt x="64787" y="193059"/>
                </a:lnTo>
                <a:lnTo>
                  <a:pt x="42296" y="233140"/>
                </a:lnTo>
                <a:lnTo>
                  <a:pt x="24260" y="275802"/>
                </a:lnTo>
                <a:lnTo>
                  <a:pt x="10990" y="320733"/>
                </a:lnTo>
                <a:lnTo>
                  <a:pt x="2799" y="367621"/>
                </a:lnTo>
                <a:lnTo>
                  <a:pt x="0" y="416153"/>
                </a:lnTo>
                <a:lnTo>
                  <a:pt x="2799" y="464685"/>
                </a:lnTo>
                <a:lnTo>
                  <a:pt x="10990" y="511573"/>
                </a:lnTo>
                <a:lnTo>
                  <a:pt x="24260" y="556504"/>
                </a:lnTo>
                <a:lnTo>
                  <a:pt x="42296" y="599166"/>
                </a:lnTo>
                <a:lnTo>
                  <a:pt x="64787" y="639247"/>
                </a:lnTo>
                <a:lnTo>
                  <a:pt x="91421" y="676435"/>
                </a:lnTo>
                <a:lnTo>
                  <a:pt x="121885" y="710417"/>
                </a:lnTo>
                <a:lnTo>
                  <a:pt x="155866" y="740881"/>
                </a:lnTo>
                <a:lnTo>
                  <a:pt x="193054" y="767515"/>
                </a:lnTo>
                <a:lnTo>
                  <a:pt x="233135" y="790007"/>
                </a:lnTo>
                <a:lnTo>
                  <a:pt x="275797" y="808044"/>
                </a:lnTo>
                <a:lnTo>
                  <a:pt x="320729" y="821315"/>
                </a:lnTo>
                <a:lnTo>
                  <a:pt x="367618" y="829506"/>
                </a:lnTo>
                <a:lnTo>
                  <a:pt x="416152" y="832305"/>
                </a:lnTo>
                <a:lnTo>
                  <a:pt x="466585" y="829242"/>
                </a:lnTo>
                <a:lnTo>
                  <a:pt x="515740" y="820218"/>
                </a:lnTo>
                <a:lnTo>
                  <a:pt x="563139" y="805483"/>
                </a:lnTo>
                <a:lnTo>
                  <a:pt x="608303" y="785284"/>
                </a:lnTo>
                <a:lnTo>
                  <a:pt x="650753" y="759873"/>
                </a:lnTo>
                <a:lnTo>
                  <a:pt x="690011" y="729497"/>
                </a:lnTo>
                <a:lnTo>
                  <a:pt x="725598" y="694405"/>
                </a:lnTo>
                <a:lnTo>
                  <a:pt x="757036" y="654848"/>
                </a:lnTo>
              </a:path>
            </a:pathLst>
          </a:custGeom>
          <a:ln w="27378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3314314" y="2010960"/>
            <a:ext cx="75565" cy="106045"/>
          </a:xfrm>
          <a:custGeom>
            <a:avLst/>
            <a:gdLst/>
            <a:ahLst/>
            <a:cxnLst/>
            <a:rect l="l" t="t" r="r" b="b"/>
            <a:pathLst>
              <a:path w="75564" h="106044">
                <a:moveTo>
                  <a:pt x="75150" y="0"/>
                </a:moveTo>
                <a:lnTo>
                  <a:pt x="0" y="74400"/>
                </a:lnTo>
                <a:lnTo>
                  <a:pt x="70001" y="105626"/>
                </a:lnTo>
                <a:lnTo>
                  <a:pt x="7515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3314314" y="2010960"/>
            <a:ext cx="75565" cy="106045"/>
          </a:xfrm>
          <a:custGeom>
            <a:avLst/>
            <a:gdLst/>
            <a:ahLst/>
            <a:cxnLst/>
            <a:rect l="l" t="t" r="r" b="b"/>
            <a:pathLst>
              <a:path w="75564" h="106044">
                <a:moveTo>
                  <a:pt x="75150" y="0"/>
                </a:moveTo>
                <a:lnTo>
                  <a:pt x="0" y="74400"/>
                </a:lnTo>
                <a:lnTo>
                  <a:pt x="70001" y="105626"/>
                </a:lnTo>
                <a:lnTo>
                  <a:pt x="7515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9"/>
          <p:cNvSpPr txBox="1"/>
          <p:nvPr/>
        </p:nvSpPr>
        <p:spPr>
          <a:xfrm>
            <a:off x="2615601" y="2353906"/>
            <a:ext cx="847090" cy="3905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5080" algn="ctr">
              <a:lnSpc>
                <a:spcPts val="990"/>
              </a:lnSpc>
            </a:pPr>
            <a:r>
              <a:rPr sz="850" b="1" spc="5" dirty="0">
                <a:latin typeface="Arial"/>
                <a:cs typeface="Arial"/>
              </a:rPr>
              <a:t>Improvement</a:t>
            </a:r>
            <a:r>
              <a:rPr sz="850" b="1" spc="-75" dirty="0">
                <a:latin typeface="Arial"/>
                <a:cs typeface="Arial"/>
              </a:rPr>
              <a:t> </a:t>
            </a:r>
            <a:r>
              <a:rPr sz="850" b="1" spc="5" dirty="0">
                <a:latin typeface="Arial"/>
                <a:cs typeface="Arial"/>
              </a:rPr>
              <a:t>of </a:t>
            </a:r>
            <a:r>
              <a:rPr sz="850" b="1" dirty="0">
                <a:latin typeface="Arial"/>
                <a:cs typeface="Arial"/>
              </a:rPr>
              <a:t> </a:t>
            </a:r>
            <a:r>
              <a:rPr sz="850" b="1" spc="5" dirty="0">
                <a:latin typeface="Arial"/>
                <a:cs typeface="Arial"/>
              </a:rPr>
              <a:t>Data Analysis  Process</a:t>
            </a:r>
            <a:endParaRPr sz="850">
              <a:latin typeface="Arial"/>
              <a:cs typeface="Arial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1213824" y="2353906"/>
            <a:ext cx="847090" cy="3905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065" marR="5080" algn="ctr">
              <a:lnSpc>
                <a:spcPts val="990"/>
              </a:lnSpc>
            </a:pPr>
            <a:r>
              <a:rPr sz="850" b="1" spc="5" dirty="0">
                <a:latin typeface="Arial"/>
                <a:cs typeface="Arial"/>
              </a:rPr>
              <a:t>Improvement</a:t>
            </a:r>
            <a:r>
              <a:rPr sz="850" b="1" spc="-75" dirty="0">
                <a:latin typeface="Arial"/>
                <a:cs typeface="Arial"/>
              </a:rPr>
              <a:t> </a:t>
            </a:r>
            <a:r>
              <a:rPr sz="850" b="1" spc="5" dirty="0">
                <a:latin typeface="Arial"/>
                <a:cs typeface="Arial"/>
              </a:rPr>
              <a:t>of </a:t>
            </a:r>
            <a:r>
              <a:rPr sz="850" b="1" dirty="0">
                <a:latin typeface="Arial"/>
                <a:cs typeface="Arial"/>
              </a:rPr>
              <a:t> </a:t>
            </a:r>
            <a:r>
              <a:rPr sz="850" b="1" spc="5" dirty="0">
                <a:latin typeface="Arial"/>
                <a:cs typeface="Arial"/>
              </a:rPr>
              <a:t>Measurement  Process</a:t>
            </a:r>
            <a:endParaRPr sz="850">
              <a:latin typeface="Arial"/>
              <a:cs typeface="Arial"/>
            </a:endParaRPr>
          </a:p>
        </p:txBody>
      </p:sp>
      <p:sp>
        <p:nvSpPr>
          <p:cNvPr id="31" name="object 31"/>
          <p:cNvSpPr/>
          <p:nvPr/>
        </p:nvSpPr>
        <p:spPr>
          <a:xfrm>
            <a:off x="3888003" y="143994"/>
            <a:ext cx="504002" cy="23202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" name="object 4"/>
          <p:cNvSpPr txBox="1">
            <a:spLocks noGrp="1"/>
          </p:cNvSpPr>
          <p:nvPr>
            <p:ph type="dt" sz="half" idx="6"/>
          </p:nvPr>
        </p:nvSpPr>
        <p:spPr>
          <a:xfrm>
            <a:off x="111188" y="3141204"/>
            <a:ext cx="4419550" cy="15388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635"/>
              </a:lnSpc>
            </a:pPr>
            <a:r>
              <a:rPr lang="de-DE" dirty="0"/>
              <a:t>Motivation </a:t>
            </a:r>
            <a:r>
              <a:rPr lang="de-DE" dirty="0" smtClean="0"/>
              <a:t>                     </a:t>
            </a:r>
            <a:r>
              <a:rPr lang="de-DE" dirty="0" err="1" smtClean="0"/>
              <a:t>Perception</a:t>
            </a:r>
            <a:r>
              <a:rPr lang="de-DE" dirty="0" smtClean="0"/>
              <a:t> </a:t>
            </a:r>
            <a:r>
              <a:rPr lang="de-DE" dirty="0" err="1"/>
              <a:t>and</a:t>
            </a:r>
            <a:r>
              <a:rPr lang="de-DE" dirty="0"/>
              <a:t> Learning </a:t>
            </a:r>
            <a:r>
              <a:rPr lang="de-DE" dirty="0" smtClean="0"/>
              <a:t>                        Scientific </a:t>
            </a:r>
            <a:r>
              <a:rPr lang="de-DE" dirty="0"/>
              <a:t>Research </a:t>
            </a:r>
            <a:r>
              <a:rPr lang="de-DE" dirty="0" err="1" smtClean="0"/>
              <a:t>Process</a:t>
            </a:r>
            <a:r>
              <a:rPr lang="de-DE" dirty="0" smtClean="0"/>
              <a:t>                      </a:t>
            </a:r>
            <a:r>
              <a:rPr lang="de-DE" dirty="0"/>
              <a:t>The Journal </a:t>
            </a:r>
            <a:r>
              <a:rPr lang="de-DE" dirty="0" smtClean="0"/>
              <a:t>                     References </a:t>
            </a:r>
            <a:endParaRPr lang="de-DE" dirty="0"/>
          </a:p>
          <a:p>
            <a:pPr marL="12700">
              <a:lnSpc>
                <a:spcPts val="635"/>
              </a:lnSpc>
            </a:pPr>
            <a:endParaRPr spc="-5" dirty="0">
              <a:hlinkClick r:id="rId3" action="ppaction://hlinksldjump"/>
            </a:endParaRPr>
          </a:p>
        </p:txBody>
      </p:sp>
      <p:sp>
        <p:nvSpPr>
          <p:cNvPr id="36" name="object 18"/>
          <p:cNvSpPr txBox="1">
            <a:spLocks noGrp="1"/>
          </p:cNvSpPr>
          <p:nvPr>
            <p:ph type="ftr" sz="quarter" idx="5"/>
          </p:nvPr>
        </p:nvSpPr>
        <p:spPr>
          <a:xfrm>
            <a:off x="94284" y="3302592"/>
            <a:ext cx="2890520" cy="15388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635"/>
              </a:lnSpc>
            </a:pPr>
            <a:r>
              <a:rPr lang="de-DE" dirty="0"/>
              <a:t>Andreas Geyer-Schulz – Data at </a:t>
            </a:r>
            <a:r>
              <a:rPr lang="de-DE" dirty="0" err="1"/>
              <a:t>the</a:t>
            </a:r>
            <a:r>
              <a:rPr lang="de-DE" dirty="0"/>
              <a:t> Core: Archives </a:t>
            </a:r>
            <a:r>
              <a:rPr lang="de-DE" dirty="0" err="1"/>
              <a:t>of</a:t>
            </a:r>
            <a:r>
              <a:rPr lang="de-DE" dirty="0"/>
              <a:t> Data Science, Series B: (CESS 2016) </a:t>
            </a:r>
            <a:endParaRPr lang="de-DE" dirty="0"/>
          </a:p>
          <a:p>
            <a:pPr marL="12700">
              <a:lnSpc>
                <a:spcPts val="635"/>
              </a:lnSpc>
            </a:pPr>
            <a:endParaRPr dirty="0">
              <a:hlinkClick r:id="rId4" action="ppaction://hlinksldjump"/>
            </a:endParaRPr>
          </a:p>
        </p:txBody>
      </p:sp>
      <p:sp>
        <p:nvSpPr>
          <p:cNvPr id="37" name="object 6"/>
          <p:cNvSpPr txBox="1">
            <a:spLocks noGrp="1"/>
          </p:cNvSpPr>
          <p:nvPr>
            <p:ph type="sldNum" sz="quarter" idx="7"/>
          </p:nvPr>
        </p:nvSpPr>
        <p:spPr>
          <a:xfrm>
            <a:off x="3227692" y="3302592"/>
            <a:ext cx="1303046" cy="769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635"/>
              </a:lnSpc>
            </a:pPr>
            <a:r>
              <a:rPr dirty="0"/>
              <a:t>17. Oktober </a:t>
            </a:r>
            <a:r>
              <a:rPr dirty="0" smtClean="0"/>
              <a:t>2016</a:t>
            </a:r>
            <a:r>
              <a:rPr lang="de-DE" dirty="0" smtClean="0"/>
              <a:t>                            12</a:t>
            </a:r>
            <a:r>
              <a:rPr dirty="0" smtClean="0"/>
              <a:t> </a:t>
            </a:r>
            <a:r>
              <a:rPr dirty="0"/>
              <a:t>/</a:t>
            </a:r>
            <a:r>
              <a:rPr spc="-105" dirty="0"/>
              <a:t> </a:t>
            </a:r>
            <a:r>
              <a:rPr dirty="0"/>
              <a:t>18</a:t>
            </a:r>
          </a:p>
        </p:txBody>
      </p:sp>
      <p:pic>
        <p:nvPicPr>
          <p:cNvPr id="39" name="Bild 3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8463" y="107805"/>
            <a:ext cx="4445000" cy="2997200"/>
          </a:xfrm>
          <a:prstGeom prst="rect">
            <a:avLst/>
          </a:prstGeom>
        </p:spPr>
      </p:pic>
    </p:spTree>
  </p:cSld>
  <p:clrMapOvr>
    <a:masterClrMapping/>
  </p:clrMapOvr>
  <p:transition>
    <p:cut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pc="-5" dirty="0"/>
              <a:t>A </a:t>
            </a:r>
            <a:r>
              <a:rPr dirty="0"/>
              <a:t>Number consists of</a:t>
            </a:r>
            <a:r>
              <a:rPr spc="-90" dirty="0"/>
              <a:t> </a:t>
            </a:r>
            <a:r>
              <a:rPr dirty="0"/>
              <a:t>...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203301" y="399465"/>
            <a:ext cx="1672589" cy="16954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000" dirty="0">
                <a:latin typeface="Arial"/>
                <a:cs typeface="Arial"/>
              </a:rPr>
              <a:t>... an open stream of</a:t>
            </a:r>
            <a:r>
              <a:rPr sz="1000" spc="-35" dirty="0">
                <a:latin typeface="Arial"/>
                <a:cs typeface="Arial"/>
              </a:rPr>
              <a:t> </a:t>
            </a:r>
            <a:r>
              <a:rPr sz="1000" dirty="0">
                <a:latin typeface="Arial"/>
                <a:cs typeface="Arial"/>
              </a:rPr>
              <a:t>articles.</a:t>
            </a:r>
            <a:endParaRPr sz="1000">
              <a:latin typeface="Arial"/>
              <a:cs typeface="Arial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1070941" y="1627473"/>
            <a:ext cx="2471225" cy="59492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1070941" y="1627473"/>
            <a:ext cx="2471420" cy="594995"/>
          </a:xfrm>
          <a:custGeom>
            <a:avLst/>
            <a:gdLst/>
            <a:ahLst/>
            <a:cxnLst/>
            <a:rect l="l" t="t" r="r" b="b"/>
            <a:pathLst>
              <a:path w="2471420" h="594994">
                <a:moveTo>
                  <a:pt x="2425462" y="0"/>
                </a:moveTo>
                <a:lnTo>
                  <a:pt x="2443274" y="3596"/>
                </a:lnTo>
                <a:lnTo>
                  <a:pt x="2457820" y="13404"/>
                </a:lnTo>
                <a:lnTo>
                  <a:pt x="2467628" y="27951"/>
                </a:lnTo>
                <a:lnTo>
                  <a:pt x="2471225" y="45763"/>
                </a:lnTo>
                <a:lnTo>
                  <a:pt x="2471225" y="549162"/>
                </a:lnTo>
                <a:lnTo>
                  <a:pt x="2467628" y="566974"/>
                </a:lnTo>
                <a:lnTo>
                  <a:pt x="2457820" y="581521"/>
                </a:lnTo>
                <a:lnTo>
                  <a:pt x="2443274" y="591329"/>
                </a:lnTo>
                <a:lnTo>
                  <a:pt x="2425462" y="594925"/>
                </a:lnTo>
                <a:lnTo>
                  <a:pt x="45763" y="594925"/>
                </a:lnTo>
                <a:lnTo>
                  <a:pt x="27950" y="591329"/>
                </a:lnTo>
                <a:lnTo>
                  <a:pt x="13404" y="581521"/>
                </a:lnTo>
                <a:lnTo>
                  <a:pt x="3596" y="566974"/>
                </a:lnTo>
                <a:lnTo>
                  <a:pt x="0" y="549162"/>
                </a:lnTo>
                <a:lnTo>
                  <a:pt x="0" y="45763"/>
                </a:lnTo>
                <a:lnTo>
                  <a:pt x="3596" y="27951"/>
                </a:lnTo>
                <a:lnTo>
                  <a:pt x="13404" y="13404"/>
                </a:lnTo>
                <a:lnTo>
                  <a:pt x="27950" y="3596"/>
                </a:lnTo>
                <a:lnTo>
                  <a:pt x="45763" y="0"/>
                </a:lnTo>
                <a:lnTo>
                  <a:pt x="2425462" y="0"/>
                </a:lnTo>
                <a:close/>
              </a:path>
            </a:pathLst>
          </a:custGeom>
          <a:ln w="8580">
            <a:solidFill>
              <a:srgbClr val="5F9D9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1088103" y="1535946"/>
            <a:ext cx="411870" cy="869506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1088103" y="1535946"/>
            <a:ext cx="412115" cy="869950"/>
          </a:xfrm>
          <a:custGeom>
            <a:avLst/>
            <a:gdLst/>
            <a:ahLst/>
            <a:cxnLst/>
            <a:rect l="l" t="t" r="r" b="b"/>
            <a:pathLst>
              <a:path w="412115" h="869950">
                <a:moveTo>
                  <a:pt x="366107" y="0"/>
                </a:moveTo>
                <a:lnTo>
                  <a:pt x="383920" y="3596"/>
                </a:lnTo>
                <a:lnTo>
                  <a:pt x="398466" y="13404"/>
                </a:lnTo>
                <a:lnTo>
                  <a:pt x="408274" y="27951"/>
                </a:lnTo>
                <a:lnTo>
                  <a:pt x="411870" y="45763"/>
                </a:lnTo>
                <a:lnTo>
                  <a:pt x="411870" y="823742"/>
                </a:lnTo>
                <a:lnTo>
                  <a:pt x="408274" y="841555"/>
                </a:lnTo>
                <a:lnTo>
                  <a:pt x="398466" y="856101"/>
                </a:lnTo>
                <a:lnTo>
                  <a:pt x="383920" y="865909"/>
                </a:lnTo>
                <a:lnTo>
                  <a:pt x="366107" y="869506"/>
                </a:lnTo>
                <a:lnTo>
                  <a:pt x="45763" y="869506"/>
                </a:lnTo>
                <a:lnTo>
                  <a:pt x="27950" y="865909"/>
                </a:lnTo>
                <a:lnTo>
                  <a:pt x="13404" y="856101"/>
                </a:lnTo>
                <a:lnTo>
                  <a:pt x="3596" y="841555"/>
                </a:lnTo>
                <a:lnTo>
                  <a:pt x="0" y="823742"/>
                </a:lnTo>
                <a:lnTo>
                  <a:pt x="0" y="45763"/>
                </a:lnTo>
                <a:lnTo>
                  <a:pt x="3596" y="27951"/>
                </a:lnTo>
                <a:lnTo>
                  <a:pt x="13404" y="13404"/>
                </a:lnTo>
                <a:lnTo>
                  <a:pt x="27950" y="3596"/>
                </a:lnTo>
                <a:lnTo>
                  <a:pt x="45763" y="0"/>
                </a:lnTo>
                <a:lnTo>
                  <a:pt x="366107" y="0"/>
                </a:lnTo>
                <a:close/>
              </a:path>
            </a:pathLst>
          </a:custGeom>
          <a:ln w="3175">
            <a:solidFill>
              <a:srgbClr val="5F9D9F"/>
            </a:solidFill>
            <a:prstDash val="lgDash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2947242" y="1535946"/>
            <a:ext cx="457634" cy="869506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2947242" y="1535946"/>
            <a:ext cx="457834" cy="869950"/>
          </a:xfrm>
          <a:custGeom>
            <a:avLst/>
            <a:gdLst/>
            <a:ahLst/>
            <a:cxnLst/>
            <a:rect l="l" t="t" r="r" b="b"/>
            <a:pathLst>
              <a:path w="457835" h="869950">
                <a:moveTo>
                  <a:pt x="411870" y="0"/>
                </a:moveTo>
                <a:lnTo>
                  <a:pt x="429682" y="3596"/>
                </a:lnTo>
                <a:lnTo>
                  <a:pt x="444229" y="13404"/>
                </a:lnTo>
                <a:lnTo>
                  <a:pt x="454037" y="27951"/>
                </a:lnTo>
                <a:lnTo>
                  <a:pt x="457634" y="45763"/>
                </a:lnTo>
                <a:lnTo>
                  <a:pt x="457634" y="823742"/>
                </a:lnTo>
                <a:lnTo>
                  <a:pt x="454037" y="841555"/>
                </a:lnTo>
                <a:lnTo>
                  <a:pt x="444229" y="856101"/>
                </a:lnTo>
                <a:lnTo>
                  <a:pt x="429682" y="865909"/>
                </a:lnTo>
                <a:lnTo>
                  <a:pt x="411870" y="869506"/>
                </a:lnTo>
                <a:lnTo>
                  <a:pt x="45763" y="869506"/>
                </a:lnTo>
                <a:lnTo>
                  <a:pt x="27951" y="865909"/>
                </a:lnTo>
                <a:lnTo>
                  <a:pt x="13404" y="856101"/>
                </a:lnTo>
                <a:lnTo>
                  <a:pt x="3596" y="841555"/>
                </a:lnTo>
                <a:lnTo>
                  <a:pt x="0" y="823742"/>
                </a:lnTo>
                <a:lnTo>
                  <a:pt x="0" y="45763"/>
                </a:lnTo>
                <a:lnTo>
                  <a:pt x="3596" y="27951"/>
                </a:lnTo>
                <a:lnTo>
                  <a:pt x="13404" y="13404"/>
                </a:lnTo>
                <a:lnTo>
                  <a:pt x="27951" y="3596"/>
                </a:lnTo>
                <a:lnTo>
                  <a:pt x="45763" y="0"/>
                </a:lnTo>
                <a:lnTo>
                  <a:pt x="411870" y="0"/>
                </a:lnTo>
                <a:close/>
              </a:path>
            </a:pathLst>
          </a:custGeom>
          <a:ln w="3175">
            <a:solidFill>
              <a:srgbClr val="5F9D9F"/>
            </a:solidFill>
            <a:prstDash val="lgDash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2077737" y="1535946"/>
            <a:ext cx="457634" cy="869506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2077737" y="1535946"/>
            <a:ext cx="457834" cy="869950"/>
          </a:xfrm>
          <a:custGeom>
            <a:avLst/>
            <a:gdLst/>
            <a:ahLst/>
            <a:cxnLst/>
            <a:rect l="l" t="t" r="r" b="b"/>
            <a:pathLst>
              <a:path w="457835" h="869950">
                <a:moveTo>
                  <a:pt x="411870" y="0"/>
                </a:moveTo>
                <a:lnTo>
                  <a:pt x="429682" y="3596"/>
                </a:lnTo>
                <a:lnTo>
                  <a:pt x="444229" y="13404"/>
                </a:lnTo>
                <a:lnTo>
                  <a:pt x="454037" y="27951"/>
                </a:lnTo>
                <a:lnTo>
                  <a:pt x="457634" y="45763"/>
                </a:lnTo>
                <a:lnTo>
                  <a:pt x="457634" y="823742"/>
                </a:lnTo>
                <a:lnTo>
                  <a:pt x="454037" y="841555"/>
                </a:lnTo>
                <a:lnTo>
                  <a:pt x="444229" y="856101"/>
                </a:lnTo>
                <a:lnTo>
                  <a:pt x="429682" y="865909"/>
                </a:lnTo>
                <a:lnTo>
                  <a:pt x="411870" y="869506"/>
                </a:lnTo>
                <a:lnTo>
                  <a:pt x="45763" y="869506"/>
                </a:lnTo>
                <a:lnTo>
                  <a:pt x="27951" y="865909"/>
                </a:lnTo>
                <a:lnTo>
                  <a:pt x="13404" y="856101"/>
                </a:lnTo>
                <a:lnTo>
                  <a:pt x="3596" y="841555"/>
                </a:lnTo>
                <a:lnTo>
                  <a:pt x="0" y="823742"/>
                </a:lnTo>
                <a:lnTo>
                  <a:pt x="0" y="45763"/>
                </a:lnTo>
                <a:lnTo>
                  <a:pt x="3596" y="27951"/>
                </a:lnTo>
                <a:lnTo>
                  <a:pt x="13404" y="13404"/>
                </a:lnTo>
                <a:lnTo>
                  <a:pt x="27951" y="3596"/>
                </a:lnTo>
                <a:lnTo>
                  <a:pt x="45763" y="0"/>
                </a:lnTo>
                <a:lnTo>
                  <a:pt x="411870" y="0"/>
                </a:lnTo>
                <a:close/>
              </a:path>
            </a:pathLst>
          </a:custGeom>
          <a:ln w="3175">
            <a:solidFill>
              <a:srgbClr val="5F9D9F"/>
            </a:solidFill>
            <a:prstDash val="lgDash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1528576" y="1535946"/>
            <a:ext cx="457634" cy="869506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1528576" y="1535946"/>
            <a:ext cx="457834" cy="869950"/>
          </a:xfrm>
          <a:custGeom>
            <a:avLst/>
            <a:gdLst/>
            <a:ahLst/>
            <a:cxnLst/>
            <a:rect l="l" t="t" r="r" b="b"/>
            <a:pathLst>
              <a:path w="457835" h="869950">
                <a:moveTo>
                  <a:pt x="411870" y="0"/>
                </a:moveTo>
                <a:lnTo>
                  <a:pt x="429682" y="3596"/>
                </a:lnTo>
                <a:lnTo>
                  <a:pt x="444229" y="13404"/>
                </a:lnTo>
                <a:lnTo>
                  <a:pt x="454037" y="27951"/>
                </a:lnTo>
                <a:lnTo>
                  <a:pt x="457634" y="45763"/>
                </a:lnTo>
                <a:lnTo>
                  <a:pt x="457634" y="823742"/>
                </a:lnTo>
                <a:lnTo>
                  <a:pt x="454037" y="841555"/>
                </a:lnTo>
                <a:lnTo>
                  <a:pt x="444229" y="856101"/>
                </a:lnTo>
                <a:lnTo>
                  <a:pt x="429682" y="865909"/>
                </a:lnTo>
                <a:lnTo>
                  <a:pt x="411870" y="869506"/>
                </a:lnTo>
                <a:lnTo>
                  <a:pt x="45763" y="869506"/>
                </a:lnTo>
                <a:lnTo>
                  <a:pt x="27950" y="865909"/>
                </a:lnTo>
                <a:lnTo>
                  <a:pt x="13404" y="856101"/>
                </a:lnTo>
                <a:lnTo>
                  <a:pt x="3596" y="841555"/>
                </a:lnTo>
                <a:lnTo>
                  <a:pt x="0" y="823742"/>
                </a:lnTo>
                <a:lnTo>
                  <a:pt x="0" y="45763"/>
                </a:lnTo>
                <a:lnTo>
                  <a:pt x="3596" y="27951"/>
                </a:lnTo>
                <a:lnTo>
                  <a:pt x="13404" y="13404"/>
                </a:lnTo>
                <a:lnTo>
                  <a:pt x="27950" y="3596"/>
                </a:lnTo>
                <a:lnTo>
                  <a:pt x="45763" y="0"/>
                </a:lnTo>
                <a:lnTo>
                  <a:pt x="411870" y="0"/>
                </a:lnTo>
                <a:close/>
              </a:path>
            </a:pathLst>
          </a:custGeom>
          <a:ln w="3175">
            <a:solidFill>
              <a:srgbClr val="5F9D9F"/>
            </a:solidFill>
            <a:prstDash val="lgDash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1528576" y="757967"/>
            <a:ext cx="1372903" cy="594924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1528576" y="757967"/>
            <a:ext cx="1373505" cy="594995"/>
          </a:xfrm>
          <a:custGeom>
            <a:avLst/>
            <a:gdLst/>
            <a:ahLst/>
            <a:cxnLst/>
            <a:rect l="l" t="t" r="r" b="b"/>
            <a:pathLst>
              <a:path w="1373505" h="594994">
                <a:moveTo>
                  <a:pt x="1327139" y="0"/>
                </a:moveTo>
                <a:lnTo>
                  <a:pt x="1344951" y="3596"/>
                </a:lnTo>
                <a:lnTo>
                  <a:pt x="1359498" y="13404"/>
                </a:lnTo>
                <a:lnTo>
                  <a:pt x="1369306" y="27951"/>
                </a:lnTo>
                <a:lnTo>
                  <a:pt x="1372903" y="45763"/>
                </a:lnTo>
                <a:lnTo>
                  <a:pt x="1372903" y="549161"/>
                </a:lnTo>
                <a:lnTo>
                  <a:pt x="1369306" y="566973"/>
                </a:lnTo>
                <a:lnTo>
                  <a:pt x="1359498" y="581519"/>
                </a:lnTo>
                <a:lnTo>
                  <a:pt x="1344951" y="591327"/>
                </a:lnTo>
                <a:lnTo>
                  <a:pt x="1327139" y="594924"/>
                </a:lnTo>
                <a:lnTo>
                  <a:pt x="45763" y="594924"/>
                </a:lnTo>
                <a:lnTo>
                  <a:pt x="27950" y="591327"/>
                </a:lnTo>
                <a:lnTo>
                  <a:pt x="13404" y="581519"/>
                </a:lnTo>
                <a:lnTo>
                  <a:pt x="3596" y="566973"/>
                </a:lnTo>
                <a:lnTo>
                  <a:pt x="0" y="549161"/>
                </a:lnTo>
                <a:lnTo>
                  <a:pt x="0" y="45763"/>
                </a:lnTo>
                <a:lnTo>
                  <a:pt x="3596" y="27951"/>
                </a:lnTo>
                <a:lnTo>
                  <a:pt x="13404" y="13404"/>
                </a:lnTo>
                <a:lnTo>
                  <a:pt x="27950" y="3596"/>
                </a:lnTo>
                <a:lnTo>
                  <a:pt x="45763" y="0"/>
                </a:lnTo>
                <a:lnTo>
                  <a:pt x="1327139" y="0"/>
                </a:lnTo>
                <a:close/>
              </a:path>
            </a:pathLst>
          </a:custGeom>
          <a:ln w="8580">
            <a:solidFill>
              <a:srgbClr val="5F9D9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2123501" y="1124075"/>
            <a:ext cx="732790" cy="183515"/>
          </a:xfrm>
          <a:custGeom>
            <a:avLst/>
            <a:gdLst/>
            <a:ahLst/>
            <a:cxnLst/>
            <a:rect l="l" t="t" r="r" b="b"/>
            <a:pathLst>
              <a:path w="732789" h="183515">
                <a:moveTo>
                  <a:pt x="0" y="183053"/>
                </a:moveTo>
                <a:lnTo>
                  <a:pt x="732214" y="183053"/>
                </a:lnTo>
                <a:lnTo>
                  <a:pt x="732214" y="0"/>
                </a:lnTo>
                <a:lnTo>
                  <a:pt x="0" y="0"/>
                </a:lnTo>
                <a:lnTo>
                  <a:pt x="0" y="183053"/>
                </a:lnTo>
                <a:close/>
              </a:path>
            </a:pathLst>
          </a:custGeom>
          <a:ln w="5720">
            <a:solidFill>
              <a:srgbClr val="5F9D9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 txBox="1"/>
          <p:nvPr/>
        </p:nvSpPr>
        <p:spPr>
          <a:xfrm>
            <a:off x="2216642" y="1145687"/>
            <a:ext cx="546100" cy="1460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5080" indent="165735">
              <a:lnSpc>
                <a:spcPct val="107900"/>
              </a:lnSpc>
            </a:pPr>
            <a:r>
              <a:rPr sz="400" b="1" dirty="0">
                <a:solidFill>
                  <a:srgbClr val="5F9D9F"/>
                </a:solidFill>
                <a:latin typeface="Arial"/>
                <a:cs typeface="Arial"/>
              </a:rPr>
              <a:t>Internet  Product</a:t>
            </a:r>
            <a:r>
              <a:rPr sz="400" b="1" spc="-50" dirty="0">
                <a:solidFill>
                  <a:srgbClr val="5F9D9F"/>
                </a:solidFill>
                <a:latin typeface="Arial"/>
                <a:cs typeface="Arial"/>
              </a:rPr>
              <a:t> </a:t>
            </a:r>
            <a:r>
              <a:rPr sz="400" b="1" dirty="0">
                <a:solidFill>
                  <a:srgbClr val="5F9D9F"/>
                </a:solidFill>
                <a:latin typeface="Arial"/>
                <a:cs typeface="Arial"/>
              </a:rPr>
              <a:t>Configurator</a:t>
            </a:r>
            <a:endParaRPr sz="400">
              <a:latin typeface="Arial"/>
              <a:cs typeface="Arial"/>
            </a:endParaRPr>
          </a:p>
        </p:txBody>
      </p:sp>
      <p:sp>
        <p:nvSpPr>
          <p:cNvPr id="18" name="object 18"/>
          <p:cNvSpPr/>
          <p:nvPr/>
        </p:nvSpPr>
        <p:spPr>
          <a:xfrm>
            <a:off x="2215027" y="1398655"/>
            <a:ext cx="549275" cy="183515"/>
          </a:xfrm>
          <a:custGeom>
            <a:avLst/>
            <a:gdLst/>
            <a:ahLst/>
            <a:cxnLst/>
            <a:rect l="l" t="t" r="r" b="b"/>
            <a:pathLst>
              <a:path w="549275" h="183515">
                <a:moveTo>
                  <a:pt x="503397" y="0"/>
                </a:moveTo>
                <a:lnTo>
                  <a:pt x="45763" y="0"/>
                </a:lnTo>
                <a:lnTo>
                  <a:pt x="27951" y="3596"/>
                </a:lnTo>
                <a:lnTo>
                  <a:pt x="13404" y="13404"/>
                </a:lnTo>
                <a:lnTo>
                  <a:pt x="3596" y="27951"/>
                </a:lnTo>
                <a:lnTo>
                  <a:pt x="0" y="45763"/>
                </a:lnTo>
                <a:lnTo>
                  <a:pt x="0" y="137290"/>
                </a:lnTo>
                <a:lnTo>
                  <a:pt x="3596" y="155102"/>
                </a:lnTo>
                <a:lnTo>
                  <a:pt x="13404" y="169648"/>
                </a:lnTo>
                <a:lnTo>
                  <a:pt x="27951" y="179457"/>
                </a:lnTo>
                <a:lnTo>
                  <a:pt x="45763" y="183053"/>
                </a:lnTo>
                <a:lnTo>
                  <a:pt x="503397" y="183053"/>
                </a:lnTo>
                <a:lnTo>
                  <a:pt x="521209" y="179457"/>
                </a:lnTo>
                <a:lnTo>
                  <a:pt x="535756" y="169648"/>
                </a:lnTo>
                <a:lnTo>
                  <a:pt x="545564" y="155102"/>
                </a:lnTo>
                <a:lnTo>
                  <a:pt x="549161" y="137290"/>
                </a:lnTo>
                <a:lnTo>
                  <a:pt x="549161" y="45763"/>
                </a:lnTo>
                <a:lnTo>
                  <a:pt x="545564" y="27951"/>
                </a:lnTo>
                <a:lnTo>
                  <a:pt x="535756" y="13404"/>
                </a:lnTo>
                <a:lnTo>
                  <a:pt x="521209" y="3596"/>
                </a:lnTo>
                <a:lnTo>
                  <a:pt x="503397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2215027" y="1398655"/>
            <a:ext cx="549275" cy="183515"/>
          </a:xfrm>
          <a:custGeom>
            <a:avLst/>
            <a:gdLst/>
            <a:ahLst/>
            <a:cxnLst/>
            <a:rect l="l" t="t" r="r" b="b"/>
            <a:pathLst>
              <a:path w="549275" h="183515">
                <a:moveTo>
                  <a:pt x="503397" y="0"/>
                </a:moveTo>
                <a:lnTo>
                  <a:pt x="521209" y="3596"/>
                </a:lnTo>
                <a:lnTo>
                  <a:pt x="535756" y="13404"/>
                </a:lnTo>
                <a:lnTo>
                  <a:pt x="545564" y="27951"/>
                </a:lnTo>
                <a:lnTo>
                  <a:pt x="549161" y="45763"/>
                </a:lnTo>
                <a:lnTo>
                  <a:pt x="549161" y="137290"/>
                </a:lnTo>
                <a:lnTo>
                  <a:pt x="545564" y="155102"/>
                </a:lnTo>
                <a:lnTo>
                  <a:pt x="535756" y="169648"/>
                </a:lnTo>
                <a:lnTo>
                  <a:pt x="521209" y="179457"/>
                </a:lnTo>
                <a:lnTo>
                  <a:pt x="503397" y="183053"/>
                </a:lnTo>
                <a:lnTo>
                  <a:pt x="45763" y="183053"/>
                </a:lnTo>
                <a:lnTo>
                  <a:pt x="27951" y="179457"/>
                </a:lnTo>
                <a:lnTo>
                  <a:pt x="13404" y="169648"/>
                </a:lnTo>
                <a:lnTo>
                  <a:pt x="3596" y="155102"/>
                </a:lnTo>
                <a:lnTo>
                  <a:pt x="0" y="137290"/>
                </a:lnTo>
                <a:lnTo>
                  <a:pt x="0" y="45763"/>
                </a:lnTo>
                <a:lnTo>
                  <a:pt x="3596" y="27951"/>
                </a:lnTo>
                <a:lnTo>
                  <a:pt x="13404" y="13404"/>
                </a:lnTo>
                <a:lnTo>
                  <a:pt x="27951" y="3596"/>
                </a:lnTo>
                <a:lnTo>
                  <a:pt x="45763" y="0"/>
                </a:lnTo>
                <a:lnTo>
                  <a:pt x="503397" y="0"/>
                </a:lnTo>
                <a:close/>
              </a:path>
            </a:pathLst>
          </a:custGeom>
          <a:ln w="5720">
            <a:solidFill>
              <a:srgbClr val="5F9D9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2312275" y="1421540"/>
            <a:ext cx="132080" cy="134620"/>
          </a:xfrm>
          <a:custGeom>
            <a:avLst/>
            <a:gdLst/>
            <a:ahLst/>
            <a:cxnLst/>
            <a:rect l="l" t="t" r="r" b="b"/>
            <a:pathLst>
              <a:path w="132080" h="134619">
                <a:moveTo>
                  <a:pt x="0" y="134430"/>
                </a:moveTo>
                <a:lnTo>
                  <a:pt x="131569" y="134430"/>
                </a:lnTo>
                <a:lnTo>
                  <a:pt x="131569" y="0"/>
                </a:lnTo>
                <a:lnTo>
                  <a:pt x="0" y="0"/>
                </a:lnTo>
                <a:lnTo>
                  <a:pt x="0" y="13443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 txBox="1"/>
          <p:nvPr/>
        </p:nvSpPr>
        <p:spPr>
          <a:xfrm>
            <a:off x="2308173" y="1420268"/>
            <a:ext cx="128905" cy="1460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78105" marR="5080" indent="-66040">
              <a:lnSpc>
                <a:spcPct val="107900"/>
              </a:lnSpc>
            </a:pPr>
            <a:r>
              <a:rPr sz="400" b="1" dirty="0">
                <a:solidFill>
                  <a:srgbClr val="5F9D9F"/>
                </a:solidFill>
                <a:latin typeface="Arial"/>
                <a:cs typeface="Arial"/>
              </a:rPr>
              <a:t>Co  D</a:t>
            </a:r>
            <a:endParaRPr sz="400">
              <a:latin typeface="Arial"/>
              <a:cs typeface="Arial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2389501" y="1330010"/>
            <a:ext cx="895350" cy="32067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ct val="100000"/>
              </a:lnSpc>
            </a:pPr>
            <a:endParaRPr sz="400">
              <a:latin typeface="Times New Roman"/>
              <a:cs typeface="Times New Roman"/>
            </a:endParaRPr>
          </a:p>
          <a:p>
            <a:pPr marL="33655" marR="618490" indent="-34290">
              <a:lnSpc>
                <a:spcPct val="107900"/>
              </a:lnSpc>
              <a:spcBef>
                <a:spcPts val="250"/>
              </a:spcBef>
            </a:pPr>
            <a:r>
              <a:rPr sz="400" b="1" dirty="0">
                <a:solidFill>
                  <a:srgbClr val="5F9D9F"/>
                </a:solidFill>
                <a:latin typeface="Arial"/>
                <a:cs typeface="Arial"/>
              </a:rPr>
              <a:t>nfiguration  ata Set</a:t>
            </a:r>
            <a:endParaRPr sz="400">
              <a:latin typeface="Arial"/>
              <a:cs typeface="Arial"/>
            </a:endParaRPr>
          </a:p>
        </p:txBody>
      </p:sp>
      <p:sp>
        <p:nvSpPr>
          <p:cNvPr id="23" name="object 23"/>
          <p:cNvSpPr/>
          <p:nvPr/>
        </p:nvSpPr>
        <p:spPr>
          <a:xfrm>
            <a:off x="1574339" y="1673236"/>
            <a:ext cx="366395" cy="183515"/>
          </a:xfrm>
          <a:custGeom>
            <a:avLst/>
            <a:gdLst/>
            <a:ahLst/>
            <a:cxnLst/>
            <a:rect l="l" t="t" r="r" b="b"/>
            <a:pathLst>
              <a:path w="366394" h="183514">
                <a:moveTo>
                  <a:pt x="0" y="183053"/>
                </a:moveTo>
                <a:lnTo>
                  <a:pt x="366107" y="183053"/>
                </a:lnTo>
                <a:lnTo>
                  <a:pt x="366107" y="0"/>
                </a:lnTo>
                <a:lnTo>
                  <a:pt x="0" y="0"/>
                </a:lnTo>
                <a:lnTo>
                  <a:pt x="0" y="183053"/>
                </a:lnTo>
                <a:close/>
              </a:path>
            </a:pathLst>
          </a:custGeom>
          <a:ln w="20021">
            <a:solidFill>
              <a:srgbClr val="5F9D9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2089178" y="1201303"/>
            <a:ext cx="34925" cy="29209"/>
          </a:xfrm>
          <a:custGeom>
            <a:avLst/>
            <a:gdLst/>
            <a:ahLst/>
            <a:cxnLst/>
            <a:rect l="l" t="t" r="r" b="b"/>
            <a:pathLst>
              <a:path w="34925" h="29209">
                <a:moveTo>
                  <a:pt x="0" y="0"/>
                </a:moveTo>
                <a:lnTo>
                  <a:pt x="0" y="28602"/>
                </a:lnTo>
                <a:lnTo>
                  <a:pt x="34322" y="14298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2089178" y="1201303"/>
            <a:ext cx="34925" cy="29209"/>
          </a:xfrm>
          <a:custGeom>
            <a:avLst/>
            <a:gdLst/>
            <a:ahLst/>
            <a:cxnLst/>
            <a:rect l="l" t="t" r="r" b="b"/>
            <a:pathLst>
              <a:path w="34925" h="29209">
                <a:moveTo>
                  <a:pt x="0" y="0"/>
                </a:moveTo>
                <a:lnTo>
                  <a:pt x="0" y="28602"/>
                </a:lnTo>
                <a:lnTo>
                  <a:pt x="34322" y="14298"/>
                </a:lnTo>
                <a:lnTo>
                  <a:pt x="0" y="0"/>
                </a:lnTo>
                <a:close/>
              </a:path>
            </a:pathLst>
          </a:custGeom>
          <a:solidFill>
            <a:srgbClr val="5F9D9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1379108" y="1490182"/>
            <a:ext cx="836294" cy="176530"/>
          </a:xfrm>
          <a:custGeom>
            <a:avLst/>
            <a:gdLst/>
            <a:ahLst/>
            <a:cxnLst/>
            <a:rect l="l" t="t" r="r" b="b"/>
            <a:pathLst>
              <a:path w="836294" h="176530">
                <a:moveTo>
                  <a:pt x="835919" y="0"/>
                </a:moveTo>
                <a:lnTo>
                  <a:pt x="0" y="175985"/>
                </a:lnTo>
              </a:path>
            </a:pathLst>
          </a:custGeom>
          <a:ln w="8580">
            <a:solidFill>
              <a:srgbClr val="5F9D9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1345522" y="1652170"/>
            <a:ext cx="36830" cy="28575"/>
          </a:xfrm>
          <a:custGeom>
            <a:avLst/>
            <a:gdLst/>
            <a:ahLst/>
            <a:cxnLst/>
            <a:rect l="l" t="t" r="r" b="b"/>
            <a:pathLst>
              <a:path w="36830" h="28575">
                <a:moveTo>
                  <a:pt x="30640" y="0"/>
                </a:moveTo>
                <a:lnTo>
                  <a:pt x="0" y="21066"/>
                </a:lnTo>
                <a:lnTo>
                  <a:pt x="36533" y="27986"/>
                </a:lnTo>
                <a:lnTo>
                  <a:pt x="3064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1345522" y="1652170"/>
            <a:ext cx="36830" cy="28575"/>
          </a:xfrm>
          <a:custGeom>
            <a:avLst/>
            <a:gdLst/>
            <a:ahLst/>
            <a:cxnLst/>
            <a:rect l="l" t="t" r="r" b="b"/>
            <a:pathLst>
              <a:path w="36830" h="28575">
                <a:moveTo>
                  <a:pt x="30640" y="0"/>
                </a:moveTo>
                <a:lnTo>
                  <a:pt x="0" y="21066"/>
                </a:lnTo>
                <a:lnTo>
                  <a:pt x="36533" y="27986"/>
                </a:lnTo>
                <a:lnTo>
                  <a:pt x="30640" y="0"/>
                </a:lnTo>
                <a:close/>
              </a:path>
            </a:pathLst>
          </a:custGeom>
          <a:solidFill>
            <a:srgbClr val="5F9D9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3176060" y="1856290"/>
            <a:ext cx="0" cy="57785"/>
          </a:xfrm>
          <a:custGeom>
            <a:avLst/>
            <a:gdLst/>
            <a:ahLst/>
            <a:cxnLst/>
            <a:rect l="l" t="t" r="r" b="b"/>
            <a:pathLst>
              <a:path h="57785">
                <a:moveTo>
                  <a:pt x="0" y="0"/>
                </a:moveTo>
                <a:lnTo>
                  <a:pt x="0" y="57204"/>
                </a:lnTo>
              </a:path>
            </a:pathLst>
          </a:custGeom>
          <a:ln w="8580">
            <a:solidFill>
              <a:srgbClr val="5F9D9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30"/>
          <p:cNvSpPr/>
          <p:nvPr/>
        </p:nvSpPr>
        <p:spPr>
          <a:xfrm>
            <a:off x="3161761" y="1913494"/>
            <a:ext cx="29209" cy="34925"/>
          </a:xfrm>
          <a:custGeom>
            <a:avLst/>
            <a:gdLst/>
            <a:ahLst/>
            <a:cxnLst/>
            <a:rect l="l" t="t" r="r" b="b"/>
            <a:pathLst>
              <a:path w="29210" h="34925">
                <a:moveTo>
                  <a:pt x="28602" y="0"/>
                </a:moveTo>
                <a:lnTo>
                  <a:pt x="0" y="0"/>
                </a:lnTo>
                <a:lnTo>
                  <a:pt x="14298" y="34322"/>
                </a:lnTo>
                <a:lnTo>
                  <a:pt x="28602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31"/>
          <p:cNvSpPr/>
          <p:nvPr/>
        </p:nvSpPr>
        <p:spPr>
          <a:xfrm>
            <a:off x="3161761" y="1913494"/>
            <a:ext cx="29209" cy="34925"/>
          </a:xfrm>
          <a:custGeom>
            <a:avLst/>
            <a:gdLst/>
            <a:ahLst/>
            <a:cxnLst/>
            <a:rect l="l" t="t" r="r" b="b"/>
            <a:pathLst>
              <a:path w="29210" h="34925">
                <a:moveTo>
                  <a:pt x="28602" y="0"/>
                </a:moveTo>
                <a:lnTo>
                  <a:pt x="0" y="0"/>
                </a:lnTo>
                <a:lnTo>
                  <a:pt x="14298" y="34322"/>
                </a:lnTo>
                <a:lnTo>
                  <a:pt x="28602" y="0"/>
                </a:lnTo>
                <a:close/>
              </a:path>
            </a:pathLst>
          </a:custGeom>
          <a:solidFill>
            <a:srgbClr val="5F9D9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32"/>
          <p:cNvSpPr/>
          <p:nvPr/>
        </p:nvSpPr>
        <p:spPr>
          <a:xfrm>
            <a:off x="2306554" y="1856290"/>
            <a:ext cx="0" cy="57785"/>
          </a:xfrm>
          <a:custGeom>
            <a:avLst/>
            <a:gdLst/>
            <a:ahLst/>
            <a:cxnLst/>
            <a:rect l="l" t="t" r="r" b="b"/>
            <a:pathLst>
              <a:path h="57785">
                <a:moveTo>
                  <a:pt x="0" y="0"/>
                </a:moveTo>
                <a:lnTo>
                  <a:pt x="0" y="57204"/>
                </a:lnTo>
              </a:path>
            </a:pathLst>
          </a:custGeom>
          <a:ln w="8580">
            <a:solidFill>
              <a:srgbClr val="5F9D9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33"/>
          <p:cNvSpPr/>
          <p:nvPr/>
        </p:nvSpPr>
        <p:spPr>
          <a:xfrm>
            <a:off x="2292256" y="1913494"/>
            <a:ext cx="29209" cy="34925"/>
          </a:xfrm>
          <a:custGeom>
            <a:avLst/>
            <a:gdLst/>
            <a:ahLst/>
            <a:cxnLst/>
            <a:rect l="l" t="t" r="r" b="b"/>
            <a:pathLst>
              <a:path w="29210" h="34925">
                <a:moveTo>
                  <a:pt x="28602" y="0"/>
                </a:moveTo>
                <a:lnTo>
                  <a:pt x="0" y="0"/>
                </a:lnTo>
                <a:lnTo>
                  <a:pt x="14298" y="34322"/>
                </a:lnTo>
                <a:lnTo>
                  <a:pt x="28602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34"/>
          <p:cNvSpPr/>
          <p:nvPr/>
        </p:nvSpPr>
        <p:spPr>
          <a:xfrm>
            <a:off x="2292256" y="1913494"/>
            <a:ext cx="29209" cy="34925"/>
          </a:xfrm>
          <a:custGeom>
            <a:avLst/>
            <a:gdLst/>
            <a:ahLst/>
            <a:cxnLst/>
            <a:rect l="l" t="t" r="r" b="b"/>
            <a:pathLst>
              <a:path w="29210" h="34925">
                <a:moveTo>
                  <a:pt x="28602" y="0"/>
                </a:moveTo>
                <a:lnTo>
                  <a:pt x="0" y="0"/>
                </a:lnTo>
                <a:lnTo>
                  <a:pt x="14298" y="34322"/>
                </a:lnTo>
                <a:lnTo>
                  <a:pt x="28602" y="0"/>
                </a:lnTo>
                <a:close/>
              </a:path>
            </a:pathLst>
          </a:custGeom>
          <a:solidFill>
            <a:srgbClr val="5F9D9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" name="object 35"/>
          <p:cNvSpPr/>
          <p:nvPr/>
        </p:nvSpPr>
        <p:spPr>
          <a:xfrm>
            <a:off x="1757393" y="1856290"/>
            <a:ext cx="0" cy="57785"/>
          </a:xfrm>
          <a:custGeom>
            <a:avLst/>
            <a:gdLst/>
            <a:ahLst/>
            <a:cxnLst/>
            <a:rect l="l" t="t" r="r" b="b"/>
            <a:pathLst>
              <a:path h="57785">
                <a:moveTo>
                  <a:pt x="0" y="0"/>
                </a:moveTo>
                <a:lnTo>
                  <a:pt x="0" y="57204"/>
                </a:lnTo>
              </a:path>
            </a:pathLst>
          </a:custGeom>
          <a:ln w="8580">
            <a:solidFill>
              <a:srgbClr val="5F9D9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" name="object 36"/>
          <p:cNvSpPr/>
          <p:nvPr/>
        </p:nvSpPr>
        <p:spPr>
          <a:xfrm>
            <a:off x="1743094" y="1913494"/>
            <a:ext cx="29209" cy="34925"/>
          </a:xfrm>
          <a:custGeom>
            <a:avLst/>
            <a:gdLst/>
            <a:ahLst/>
            <a:cxnLst/>
            <a:rect l="l" t="t" r="r" b="b"/>
            <a:pathLst>
              <a:path w="29210" h="34925">
                <a:moveTo>
                  <a:pt x="28602" y="0"/>
                </a:moveTo>
                <a:lnTo>
                  <a:pt x="0" y="0"/>
                </a:lnTo>
                <a:lnTo>
                  <a:pt x="14298" y="34322"/>
                </a:lnTo>
                <a:lnTo>
                  <a:pt x="28602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" name="object 37"/>
          <p:cNvSpPr/>
          <p:nvPr/>
        </p:nvSpPr>
        <p:spPr>
          <a:xfrm>
            <a:off x="1743094" y="1913494"/>
            <a:ext cx="29209" cy="34925"/>
          </a:xfrm>
          <a:custGeom>
            <a:avLst/>
            <a:gdLst/>
            <a:ahLst/>
            <a:cxnLst/>
            <a:rect l="l" t="t" r="r" b="b"/>
            <a:pathLst>
              <a:path w="29210" h="34925">
                <a:moveTo>
                  <a:pt x="28602" y="0"/>
                </a:moveTo>
                <a:lnTo>
                  <a:pt x="0" y="0"/>
                </a:lnTo>
                <a:lnTo>
                  <a:pt x="14298" y="34322"/>
                </a:lnTo>
                <a:lnTo>
                  <a:pt x="28602" y="0"/>
                </a:lnTo>
                <a:close/>
              </a:path>
            </a:pathLst>
          </a:custGeom>
          <a:solidFill>
            <a:srgbClr val="5F9D9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" name="object 38"/>
          <p:cNvSpPr/>
          <p:nvPr/>
        </p:nvSpPr>
        <p:spPr>
          <a:xfrm>
            <a:off x="1299759" y="1856290"/>
            <a:ext cx="0" cy="57785"/>
          </a:xfrm>
          <a:custGeom>
            <a:avLst/>
            <a:gdLst/>
            <a:ahLst/>
            <a:cxnLst/>
            <a:rect l="l" t="t" r="r" b="b"/>
            <a:pathLst>
              <a:path h="57785">
                <a:moveTo>
                  <a:pt x="0" y="0"/>
                </a:moveTo>
                <a:lnTo>
                  <a:pt x="0" y="57204"/>
                </a:lnTo>
              </a:path>
            </a:pathLst>
          </a:custGeom>
          <a:ln w="8580">
            <a:solidFill>
              <a:srgbClr val="5F9D9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" name="object 39"/>
          <p:cNvSpPr/>
          <p:nvPr/>
        </p:nvSpPr>
        <p:spPr>
          <a:xfrm>
            <a:off x="1285458" y="1913494"/>
            <a:ext cx="29209" cy="34925"/>
          </a:xfrm>
          <a:custGeom>
            <a:avLst/>
            <a:gdLst/>
            <a:ahLst/>
            <a:cxnLst/>
            <a:rect l="l" t="t" r="r" b="b"/>
            <a:pathLst>
              <a:path w="29209" h="34925">
                <a:moveTo>
                  <a:pt x="28602" y="0"/>
                </a:moveTo>
                <a:lnTo>
                  <a:pt x="0" y="0"/>
                </a:lnTo>
                <a:lnTo>
                  <a:pt x="14301" y="34322"/>
                </a:lnTo>
                <a:lnTo>
                  <a:pt x="28602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" name="object 40"/>
          <p:cNvSpPr/>
          <p:nvPr/>
        </p:nvSpPr>
        <p:spPr>
          <a:xfrm>
            <a:off x="1285458" y="1913494"/>
            <a:ext cx="29209" cy="34925"/>
          </a:xfrm>
          <a:custGeom>
            <a:avLst/>
            <a:gdLst/>
            <a:ahLst/>
            <a:cxnLst/>
            <a:rect l="l" t="t" r="r" b="b"/>
            <a:pathLst>
              <a:path w="29209" h="34925">
                <a:moveTo>
                  <a:pt x="28602" y="0"/>
                </a:moveTo>
                <a:lnTo>
                  <a:pt x="0" y="0"/>
                </a:lnTo>
                <a:lnTo>
                  <a:pt x="14301" y="34322"/>
                </a:lnTo>
                <a:lnTo>
                  <a:pt x="28602" y="0"/>
                </a:lnTo>
                <a:close/>
              </a:path>
            </a:pathLst>
          </a:custGeom>
          <a:solidFill>
            <a:srgbClr val="5F9D9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" name="object 41"/>
          <p:cNvSpPr/>
          <p:nvPr/>
        </p:nvSpPr>
        <p:spPr>
          <a:xfrm>
            <a:off x="1299759" y="1307129"/>
            <a:ext cx="0" cy="332105"/>
          </a:xfrm>
          <a:custGeom>
            <a:avLst/>
            <a:gdLst/>
            <a:ahLst/>
            <a:cxnLst/>
            <a:rect l="l" t="t" r="r" b="b"/>
            <a:pathLst>
              <a:path h="332105">
                <a:moveTo>
                  <a:pt x="0" y="0"/>
                </a:moveTo>
                <a:lnTo>
                  <a:pt x="0" y="331784"/>
                </a:lnTo>
              </a:path>
            </a:pathLst>
          </a:custGeom>
          <a:ln w="8580">
            <a:solidFill>
              <a:srgbClr val="5F9D9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" name="object 42"/>
          <p:cNvSpPr/>
          <p:nvPr/>
        </p:nvSpPr>
        <p:spPr>
          <a:xfrm>
            <a:off x="1285458" y="1638913"/>
            <a:ext cx="29209" cy="34925"/>
          </a:xfrm>
          <a:custGeom>
            <a:avLst/>
            <a:gdLst/>
            <a:ahLst/>
            <a:cxnLst/>
            <a:rect l="l" t="t" r="r" b="b"/>
            <a:pathLst>
              <a:path w="29209" h="34925">
                <a:moveTo>
                  <a:pt x="28602" y="0"/>
                </a:moveTo>
                <a:lnTo>
                  <a:pt x="0" y="0"/>
                </a:lnTo>
                <a:lnTo>
                  <a:pt x="14301" y="34322"/>
                </a:lnTo>
                <a:lnTo>
                  <a:pt x="28602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" name="object 43"/>
          <p:cNvSpPr/>
          <p:nvPr/>
        </p:nvSpPr>
        <p:spPr>
          <a:xfrm>
            <a:off x="1285458" y="1638913"/>
            <a:ext cx="29209" cy="34925"/>
          </a:xfrm>
          <a:custGeom>
            <a:avLst/>
            <a:gdLst/>
            <a:ahLst/>
            <a:cxnLst/>
            <a:rect l="l" t="t" r="r" b="b"/>
            <a:pathLst>
              <a:path w="29209" h="34925">
                <a:moveTo>
                  <a:pt x="28602" y="0"/>
                </a:moveTo>
                <a:lnTo>
                  <a:pt x="0" y="0"/>
                </a:lnTo>
                <a:lnTo>
                  <a:pt x="14301" y="34322"/>
                </a:lnTo>
                <a:lnTo>
                  <a:pt x="28602" y="0"/>
                </a:lnTo>
                <a:close/>
              </a:path>
            </a:pathLst>
          </a:custGeom>
          <a:solidFill>
            <a:srgbClr val="5F9D9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" name="object 44"/>
          <p:cNvSpPr/>
          <p:nvPr/>
        </p:nvSpPr>
        <p:spPr>
          <a:xfrm>
            <a:off x="1116705" y="1124075"/>
            <a:ext cx="366395" cy="183515"/>
          </a:xfrm>
          <a:custGeom>
            <a:avLst/>
            <a:gdLst/>
            <a:ahLst/>
            <a:cxnLst/>
            <a:rect l="l" t="t" r="r" b="b"/>
            <a:pathLst>
              <a:path w="366394" h="183515">
                <a:moveTo>
                  <a:pt x="320344" y="0"/>
                </a:moveTo>
                <a:lnTo>
                  <a:pt x="338156" y="3596"/>
                </a:lnTo>
                <a:lnTo>
                  <a:pt x="352703" y="13404"/>
                </a:lnTo>
                <a:lnTo>
                  <a:pt x="362510" y="27951"/>
                </a:lnTo>
                <a:lnTo>
                  <a:pt x="366107" y="45763"/>
                </a:lnTo>
                <a:lnTo>
                  <a:pt x="366107" y="137290"/>
                </a:lnTo>
                <a:lnTo>
                  <a:pt x="362510" y="155102"/>
                </a:lnTo>
                <a:lnTo>
                  <a:pt x="352703" y="169648"/>
                </a:lnTo>
                <a:lnTo>
                  <a:pt x="338156" y="179457"/>
                </a:lnTo>
                <a:lnTo>
                  <a:pt x="320344" y="183053"/>
                </a:lnTo>
                <a:lnTo>
                  <a:pt x="45763" y="183053"/>
                </a:lnTo>
                <a:lnTo>
                  <a:pt x="27950" y="179457"/>
                </a:lnTo>
                <a:lnTo>
                  <a:pt x="13404" y="169648"/>
                </a:lnTo>
                <a:lnTo>
                  <a:pt x="3596" y="155102"/>
                </a:lnTo>
                <a:lnTo>
                  <a:pt x="0" y="137290"/>
                </a:lnTo>
                <a:lnTo>
                  <a:pt x="0" y="45763"/>
                </a:lnTo>
                <a:lnTo>
                  <a:pt x="3596" y="27951"/>
                </a:lnTo>
                <a:lnTo>
                  <a:pt x="13404" y="13404"/>
                </a:lnTo>
                <a:lnTo>
                  <a:pt x="27950" y="3596"/>
                </a:lnTo>
                <a:lnTo>
                  <a:pt x="45763" y="0"/>
                </a:lnTo>
                <a:lnTo>
                  <a:pt x="320344" y="0"/>
                </a:lnTo>
                <a:close/>
              </a:path>
            </a:pathLst>
          </a:custGeom>
          <a:ln w="5720">
            <a:solidFill>
              <a:srgbClr val="5F9D9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" name="object 45"/>
          <p:cNvSpPr txBox="1"/>
          <p:nvPr/>
        </p:nvSpPr>
        <p:spPr>
          <a:xfrm>
            <a:off x="1188367" y="1145687"/>
            <a:ext cx="222885" cy="1460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5080" indent="15240">
              <a:lnSpc>
                <a:spcPct val="107900"/>
              </a:lnSpc>
            </a:pPr>
            <a:r>
              <a:rPr sz="400" b="1" dirty="0">
                <a:solidFill>
                  <a:srgbClr val="5F9D9F"/>
                </a:solidFill>
                <a:latin typeface="Arial"/>
                <a:cs typeface="Arial"/>
              </a:rPr>
              <a:t>Market  Insights</a:t>
            </a:r>
            <a:endParaRPr sz="400">
              <a:latin typeface="Arial"/>
              <a:cs typeface="Arial"/>
            </a:endParaRPr>
          </a:p>
        </p:txBody>
      </p:sp>
      <p:sp>
        <p:nvSpPr>
          <p:cNvPr id="46" name="object 46"/>
          <p:cNvSpPr/>
          <p:nvPr/>
        </p:nvSpPr>
        <p:spPr>
          <a:xfrm>
            <a:off x="1574339" y="1124075"/>
            <a:ext cx="366395" cy="183515"/>
          </a:xfrm>
          <a:custGeom>
            <a:avLst/>
            <a:gdLst/>
            <a:ahLst/>
            <a:cxnLst/>
            <a:rect l="l" t="t" r="r" b="b"/>
            <a:pathLst>
              <a:path w="366394" h="183515">
                <a:moveTo>
                  <a:pt x="320344" y="0"/>
                </a:moveTo>
                <a:lnTo>
                  <a:pt x="338156" y="3596"/>
                </a:lnTo>
                <a:lnTo>
                  <a:pt x="352702" y="13404"/>
                </a:lnTo>
                <a:lnTo>
                  <a:pt x="362510" y="27951"/>
                </a:lnTo>
                <a:lnTo>
                  <a:pt x="366107" y="45763"/>
                </a:lnTo>
                <a:lnTo>
                  <a:pt x="366107" y="137290"/>
                </a:lnTo>
                <a:lnTo>
                  <a:pt x="362510" y="155102"/>
                </a:lnTo>
                <a:lnTo>
                  <a:pt x="352702" y="169648"/>
                </a:lnTo>
                <a:lnTo>
                  <a:pt x="338156" y="179457"/>
                </a:lnTo>
                <a:lnTo>
                  <a:pt x="320344" y="183053"/>
                </a:lnTo>
                <a:lnTo>
                  <a:pt x="45763" y="183053"/>
                </a:lnTo>
                <a:lnTo>
                  <a:pt x="27951" y="179457"/>
                </a:lnTo>
                <a:lnTo>
                  <a:pt x="13404" y="169648"/>
                </a:lnTo>
                <a:lnTo>
                  <a:pt x="3596" y="155102"/>
                </a:lnTo>
                <a:lnTo>
                  <a:pt x="0" y="137290"/>
                </a:lnTo>
                <a:lnTo>
                  <a:pt x="0" y="45763"/>
                </a:lnTo>
                <a:lnTo>
                  <a:pt x="3596" y="27951"/>
                </a:lnTo>
                <a:lnTo>
                  <a:pt x="13404" y="13404"/>
                </a:lnTo>
                <a:lnTo>
                  <a:pt x="27951" y="3596"/>
                </a:lnTo>
                <a:lnTo>
                  <a:pt x="45763" y="0"/>
                </a:lnTo>
                <a:lnTo>
                  <a:pt x="320344" y="0"/>
                </a:lnTo>
                <a:close/>
              </a:path>
            </a:pathLst>
          </a:custGeom>
          <a:ln w="5720">
            <a:solidFill>
              <a:srgbClr val="5F9D9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" name="object 47"/>
          <p:cNvSpPr txBox="1"/>
          <p:nvPr/>
        </p:nvSpPr>
        <p:spPr>
          <a:xfrm>
            <a:off x="1640312" y="1145687"/>
            <a:ext cx="474980" cy="1460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1115" marR="5080" indent="-19050">
              <a:lnSpc>
                <a:spcPct val="107900"/>
              </a:lnSpc>
              <a:tabLst>
                <a:tab pos="461645" algn="l"/>
              </a:tabLst>
            </a:pPr>
            <a:r>
              <a:rPr sz="400" b="1" dirty="0">
                <a:solidFill>
                  <a:srgbClr val="5F9D9F"/>
                </a:solidFill>
                <a:latin typeface="Arial"/>
                <a:cs typeface="Arial"/>
              </a:rPr>
              <a:t>Conjoint </a:t>
            </a:r>
            <a:r>
              <a:rPr sz="400" b="1" u="sng" dirty="0">
                <a:solidFill>
                  <a:srgbClr val="5F9D9F"/>
                </a:solidFill>
                <a:latin typeface="Arial"/>
                <a:cs typeface="Arial"/>
              </a:rPr>
              <a:t>	</a:t>
            </a:r>
            <a:r>
              <a:rPr sz="400" b="1" dirty="0">
                <a:solidFill>
                  <a:srgbClr val="5F9D9F"/>
                </a:solidFill>
                <a:latin typeface="Arial"/>
                <a:cs typeface="Arial"/>
              </a:rPr>
              <a:t> Design</a:t>
            </a:r>
            <a:endParaRPr sz="400">
              <a:latin typeface="Arial"/>
              <a:cs typeface="Arial"/>
            </a:endParaRPr>
          </a:p>
        </p:txBody>
      </p:sp>
      <p:sp>
        <p:nvSpPr>
          <p:cNvPr id="48" name="object 48"/>
          <p:cNvSpPr/>
          <p:nvPr/>
        </p:nvSpPr>
        <p:spPr>
          <a:xfrm>
            <a:off x="2947242" y="1121217"/>
            <a:ext cx="457834" cy="229235"/>
          </a:xfrm>
          <a:custGeom>
            <a:avLst/>
            <a:gdLst/>
            <a:ahLst/>
            <a:cxnLst/>
            <a:rect l="l" t="t" r="r" b="b"/>
            <a:pathLst>
              <a:path w="457835" h="229234">
                <a:moveTo>
                  <a:pt x="411870" y="0"/>
                </a:moveTo>
                <a:lnTo>
                  <a:pt x="429682" y="3596"/>
                </a:lnTo>
                <a:lnTo>
                  <a:pt x="444229" y="13402"/>
                </a:lnTo>
                <a:lnTo>
                  <a:pt x="454037" y="27949"/>
                </a:lnTo>
                <a:lnTo>
                  <a:pt x="457634" y="45763"/>
                </a:lnTo>
                <a:lnTo>
                  <a:pt x="457634" y="183053"/>
                </a:lnTo>
                <a:lnTo>
                  <a:pt x="454037" y="200865"/>
                </a:lnTo>
                <a:lnTo>
                  <a:pt x="444229" y="215412"/>
                </a:lnTo>
                <a:lnTo>
                  <a:pt x="429682" y="225220"/>
                </a:lnTo>
                <a:lnTo>
                  <a:pt x="411870" y="228817"/>
                </a:lnTo>
                <a:lnTo>
                  <a:pt x="45763" y="228817"/>
                </a:lnTo>
                <a:lnTo>
                  <a:pt x="27951" y="225220"/>
                </a:lnTo>
                <a:lnTo>
                  <a:pt x="13404" y="215412"/>
                </a:lnTo>
                <a:lnTo>
                  <a:pt x="3596" y="200865"/>
                </a:lnTo>
                <a:lnTo>
                  <a:pt x="0" y="183053"/>
                </a:lnTo>
                <a:lnTo>
                  <a:pt x="0" y="45763"/>
                </a:lnTo>
                <a:lnTo>
                  <a:pt x="3596" y="27949"/>
                </a:lnTo>
                <a:lnTo>
                  <a:pt x="13404" y="13402"/>
                </a:lnTo>
                <a:lnTo>
                  <a:pt x="27951" y="3596"/>
                </a:lnTo>
                <a:lnTo>
                  <a:pt x="45763" y="0"/>
                </a:lnTo>
                <a:lnTo>
                  <a:pt x="411870" y="0"/>
                </a:lnTo>
                <a:close/>
              </a:path>
            </a:pathLst>
          </a:custGeom>
          <a:ln w="5720">
            <a:solidFill>
              <a:srgbClr val="5F9D9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" name="object 49"/>
          <p:cNvSpPr txBox="1"/>
          <p:nvPr/>
        </p:nvSpPr>
        <p:spPr>
          <a:xfrm>
            <a:off x="2963094" y="1134246"/>
            <a:ext cx="426084" cy="21209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5080" algn="ctr">
              <a:lnSpc>
                <a:spcPct val="107900"/>
              </a:lnSpc>
            </a:pPr>
            <a:r>
              <a:rPr sz="400" b="1" dirty="0">
                <a:solidFill>
                  <a:srgbClr val="5F9D9F"/>
                </a:solidFill>
                <a:latin typeface="Arial"/>
                <a:cs typeface="Arial"/>
              </a:rPr>
              <a:t>Capacity</a:t>
            </a:r>
            <a:r>
              <a:rPr sz="400" b="1" spc="-30" dirty="0">
                <a:solidFill>
                  <a:srgbClr val="5F9D9F"/>
                </a:solidFill>
                <a:latin typeface="Arial"/>
                <a:cs typeface="Arial"/>
              </a:rPr>
              <a:t> </a:t>
            </a:r>
            <a:r>
              <a:rPr sz="400" b="1" dirty="0">
                <a:solidFill>
                  <a:srgbClr val="5F9D9F"/>
                </a:solidFill>
                <a:latin typeface="Arial"/>
                <a:cs typeface="Arial"/>
              </a:rPr>
              <a:t>&amp;</a:t>
            </a:r>
            <a:r>
              <a:rPr sz="400" b="1" spc="-30" dirty="0">
                <a:solidFill>
                  <a:srgbClr val="5F9D9F"/>
                </a:solidFill>
                <a:latin typeface="Arial"/>
                <a:cs typeface="Arial"/>
              </a:rPr>
              <a:t> </a:t>
            </a:r>
            <a:r>
              <a:rPr sz="400" b="1" dirty="0">
                <a:solidFill>
                  <a:srgbClr val="5F9D9F"/>
                </a:solidFill>
                <a:latin typeface="Arial"/>
                <a:cs typeface="Arial"/>
              </a:rPr>
              <a:t>Time  Constraints  Cost</a:t>
            </a:r>
            <a:r>
              <a:rPr sz="400" b="1" spc="-65" dirty="0">
                <a:solidFill>
                  <a:srgbClr val="5F9D9F"/>
                </a:solidFill>
                <a:latin typeface="Arial"/>
                <a:cs typeface="Arial"/>
              </a:rPr>
              <a:t> </a:t>
            </a:r>
            <a:r>
              <a:rPr sz="400" b="1" dirty="0">
                <a:solidFill>
                  <a:srgbClr val="5F9D9F"/>
                </a:solidFill>
                <a:latin typeface="Arial"/>
                <a:cs typeface="Arial"/>
              </a:rPr>
              <a:t>Structure</a:t>
            </a:r>
            <a:endParaRPr sz="400">
              <a:latin typeface="Arial"/>
              <a:cs typeface="Arial"/>
            </a:endParaRPr>
          </a:p>
        </p:txBody>
      </p:sp>
      <p:sp>
        <p:nvSpPr>
          <p:cNvPr id="50" name="object 50"/>
          <p:cNvSpPr/>
          <p:nvPr/>
        </p:nvSpPr>
        <p:spPr>
          <a:xfrm>
            <a:off x="1116705" y="1673236"/>
            <a:ext cx="366395" cy="183515"/>
          </a:xfrm>
          <a:custGeom>
            <a:avLst/>
            <a:gdLst/>
            <a:ahLst/>
            <a:cxnLst/>
            <a:rect l="l" t="t" r="r" b="b"/>
            <a:pathLst>
              <a:path w="366394" h="183514">
                <a:moveTo>
                  <a:pt x="0" y="183053"/>
                </a:moveTo>
                <a:lnTo>
                  <a:pt x="366107" y="183053"/>
                </a:lnTo>
                <a:lnTo>
                  <a:pt x="366107" y="0"/>
                </a:lnTo>
                <a:lnTo>
                  <a:pt x="0" y="0"/>
                </a:lnTo>
                <a:lnTo>
                  <a:pt x="0" y="183053"/>
                </a:lnTo>
                <a:close/>
              </a:path>
            </a:pathLst>
          </a:custGeom>
          <a:ln w="5720">
            <a:solidFill>
              <a:srgbClr val="5F9D9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" name="object 51"/>
          <p:cNvSpPr txBox="1"/>
          <p:nvPr/>
        </p:nvSpPr>
        <p:spPr>
          <a:xfrm>
            <a:off x="1178355" y="1694849"/>
            <a:ext cx="243204" cy="1460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5080" indent="2540">
              <a:lnSpc>
                <a:spcPct val="107900"/>
              </a:lnSpc>
            </a:pPr>
            <a:r>
              <a:rPr sz="400" b="1" dirty="0">
                <a:solidFill>
                  <a:srgbClr val="5F9D9F"/>
                </a:solidFill>
                <a:latin typeface="Arial"/>
                <a:cs typeface="Arial"/>
              </a:rPr>
              <a:t>Portfolio  Planning</a:t>
            </a:r>
            <a:endParaRPr sz="400">
              <a:latin typeface="Arial"/>
              <a:cs typeface="Arial"/>
            </a:endParaRPr>
          </a:p>
        </p:txBody>
      </p:sp>
      <p:sp>
        <p:nvSpPr>
          <p:cNvPr id="52" name="object 52"/>
          <p:cNvSpPr txBox="1"/>
          <p:nvPr/>
        </p:nvSpPr>
        <p:spPr>
          <a:xfrm>
            <a:off x="1608805" y="1694849"/>
            <a:ext cx="297180" cy="1460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5080" indent="74295">
              <a:lnSpc>
                <a:spcPct val="107900"/>
              </a:lnSpc>
            </a:pPr>
            <a:r>
              <a:rPr sz="400" b="1" dirty="0">
                <a:solidFill>
                  <a:srgbClr val="5F9D9F"/>
                </a:solidFill>
                <a:latin typeface="Arial"/>
                <a:cs typeface="Arial"/>
              </a:rPr>
              <a:t>Offer  Generation</a:t>
            </a:r>
            <a:endParaRPr sz="400">
              <a:latin typeface="Arial"/>
              <a:cs typeface="Arial"/>
            </a:endParaRPr>
          </a:p>
        </p:txBody>
      </p:sp>
      <p:sp>
        <p:nvSpPr>
          <p:cNvPr id="53" name="object 53"/>
          <p:cNvSpPr/>
          <p:nvPr/>
        </p:nvSpPr>
        <p:spPr>
          <a:xfrm>
            <a:off x="2123501" y="1673236"/>
            <a:ext cx="366395" cy="183515"/>
          </a:xfrm>
          <a:custGeom>
            <a:avLst/>
            <a:gdLst/>
            <a:ahLst/>
            <a:cxnLst/>
            <a:rect l="l" t="t" r="r" b="b"/>
            <a:pathLst>
              <a:path w="366394" h="183514">
                <a:moveTo>
                  <a:pt x="0" y="183053"/>
                </a:moveTo>
                <a:lnTo>
                  <a:pt x="366107" y="183053"/>
                </a:lnTo>
                <a:lnTo>
                  <a:pt x="366107" y="0"/>
                </a:lnTo>
                <a:lnTo>
                  <a:pt x="0" y="0"/>
                </a:lnTo>
                <a:lnTo>
                  <a:pt x="0" y="183053"/>
                </a:lnTo>
                <a:close/>
              </a:path>
            </a:pathLst>
          </a:custGeom>
          <a:ln w="5720">
            <a:solidFill>
              <a:srgbClr val="5F9D9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4" name="object 54"/>
          <p:cNvSpPr txBox="1"/>
          <p:nvPr/>
        </p:nvSpPr>
        <p:spPr>
          <a:xfrm>
            <a:off x="2206593" y="1733987"/>
            <a:ext cx="200025" cy="7556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400" b="1" dirty="0">
                <a:solidFill>
                  <a:srgbClr val="5F9D9F"/>
                </a:solidFill>
                <a:latin typeface="Arial"/>
                <a:cs typeface="Arial"/>
              </a:rPr>
              <a:t>Pricing</a:t>
            </a:r>
            <a:endParaRPr sz="400">
              <a:latin typeface="Arial"/>
              <a:cs typeface="Arial"/>
            </a:endParaRPr>
          </a:p>
        </p:txBody>
      </p:sp>
      <p:sp>
        <p:nvSpPr>
          <p:cNvPr id="55" name="object 55"/>
          <p:cNvSpPr/>
          <p:nvPr/>
        </p:nvSpPr>
        <p:spPr>
          <a:xfrm>
            <a:off x="2993006" y="1673236"/>
            <a:ext cx="366395" cy="183515"/>
          </a:xfrm>
          <a:custGeom>
            <a:avLst/>
            <a:gdLst/>
            <a:ahLst/>
            <a:cxnLst/>
            <a:rect l="l" t="t" r="r" b="b"/>
            <a:pathLst>
              <a:path w="366395" h="183514">
                <a:moveTo>
                  <a:pt x="0" y="183053"/>
                </a:moveTo>
                <a:lnTo>
                  <a:pt x="366107" y="183053"/>
                </a:lnTo>
                <a:lnTo>
                  <a:pt x="366107" y="0"/>
                </a:lnTo>
                <a:lnTo>
                  <a:pt x="0" y="0"/>
                </a:lnTo>
                <a:lnTo>
                  <a:pt x="0" y="183053"/>
                </a:lnTo>
                <a:close/>
              </a:path>
            </a:pathLst>
          </a:custGeom>
          <a:ln w="5720">
            <a:solidFill>
              <a:srgbClr val="5F9D9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6" name="object 56"/>
          <p:cNvSpPr txBox="1"/>
          <p:nvPr/>
        </p:nvSpPr>
        <p:spPr>
          <a:xfrm>
            <a:off x="3027498" y="1733987"/>
            <a:ext cx="297180" cy="7556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400" b="1" dirty="0">
                <a:solidFill>
                  <a:srgbClr val="5F9D9F"/>
                </a:solidFill>
                <a:latin typeface="Arial"/>
                <a:cs typeface="Arial"/>
              </a:rPr>
              <a:t>Production</a:t>
            </a:r>
            <a:endParaRPr sz="400">
              <a:latin typeface="Arial"/>
              <a:cs typeface="Arial"/>
            </a:endParaRPr>
          </a:p>
        </p:txBody>
      </p:sp>
      <p:sp>
        <p:nvSpPr>
          <p:cNvPr id="57" name="object 57"/>
          <p:cNvSpPr/>
          <p:nvPr/>
        </p:nvSpPr>
        <p:spPr>
          <a:xfrm>
            <a:off x="1116705" y="1947817"/>
            <a:ext cx="366395" cy="183515"/>
          </a:xfrm>
          <a:custGeom>
            <a:avLst/>
            <a:gdLst/>
            <a:ahLst/>
            <a:cxnLst/>
            <a:rect l="l" t="t" r="r" b="b"/>
            <a:pathLst>
              <a:path w="366394" h="183514">
                <a:moveTo>
                  <a:pt x="320344" y="0"/>
                </a:moveTo>
                <a:lnTo>
                  <a:pt x="338156" y="3596"/>
                </a:lnTo>
                <a:lnTo>
                  <a:pt x="352703" y="13404"/>
                </a:lnTo>
                <a:lnTo>
                  <a:pt x="362510" y="27951"/>
                </a:lnTo>
                <a:lnTo>
                  <a:pt x="366107" y="45763"/>
                </a:lnTo>
                <a:lnTo>
                  <a:pt x="366107" y="137291"/>
                </a:lnTo>
                <a:lnTo>
                  <a:pt x="362510" y="155103"/>
                </a:lnTo>
                <a:lnTo>
                  <a:pt x="352703" y="169650"/>
                </a:lnTo>
                <a:lnTo>
                  <a:pt x="338156" y="179458"/>
                </a:lnTo>
                <a:lnTo>
                  <a:pt x="320344" y="183054"/>
                </a:lnTo>
                <a:lnTo>
                  <a:pt x="45763" y="183054"/>
                </a:lnTo>
                <a:lnTo>
                  <a:pt x="27950" y="179458"/>
                </a:lnTo>
                <a:lnTo>
                  <a:pt x="13404" y="169650"/>
                </a:lnTo>
                <a:lnTo>
                  <a:pt x="3596" y="155103"/>
                </a:lnTo>
                <a:lnTo>
                  <a:pt x="0" y="137291"/>
                </a:lnTo>
                <a:lnTo>
                  <a:pt x="0" y="45763"/>
                </a:lnTo>
                <a:lnTo>
                  <a:pt x="3596" y="27951"/>
                </a:lnTo>
                <a:lnTo>
                  <a:pt x="13404" y="13404"/>
                </a:lnTo>
                <a:lnTo>
                  <a:pt x="27950" y="3596"/>
                </a:lnTo>
                <a:lnTo>
                  <a:pt x="45763" y="0"/>
                </a:lnTo>
                <a:lnTo>
                  <a:pt x="320344" y="0"/>
                </a:lnTo>
                <a:close/>
              </a:path>
            </a:pathLst>
          </a:custGeom>
          <a:ln w="5720">
            <a:solidFill>
              <a:srgbClr val="5F9D9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8" name="object 58"/>
          <p:cNvSpPr txBox="1"/>
          <p:nvPr/>
        </p:nvSpPr>
        <p:spPr>
          <a:xfrm>
            <a:off x="1181237" y="1969428"/>
            <a:ext cx="237490" cy="1460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5080" indent="8255">
              <a:lnSpc>
                <a:spcPct val="107900"/>
              </a:lnSpc>
            </a:pPr>
            <a:r>
              <a:rPr sz="400" b="1" dirty="0">
                <a:solidFill>
                  <a:srgbClr val="5F9D9F"/>
                </a:solidFill>
                <a:latin typeface="Arial"/>
                <a:cs typeface="Arial"/>
              </a:rPr>
              <a:t>Product  Portfolio</a:t>
            </a:r>
            <a:endParaRPr sz="400">
              <a:latin typeface="Arial"/>
              <a:cs typeface="Arial"/>
            </a:endParaRPr>
          </a:p>
        </p:txBody>
      </p:sp>
      <p:sp>
        <p:nvSpPr>
          <p:cNvPr id="59" name="object 59"/>
          <p:cNvSpPr/>
          <p:nvPr/>
        </p:nvSpPr>
        <p:spPr>
          <a:xfrm>
            <a:off x="1574339" y="1947817"/>
            <a:ext cx="366395" cy="183515"/>
          </a:xfrm>
          <a:custGeom>
            <a:avLst/>
            <a:gdLst/>
            <a:ahLst/>
            <a:cxnLst/>
            <a:rect l="l" t="t" r="r" b="b"/>
            <a:pathLst>
              <a:path w="366394" h="183514">
                <a:moveTo>
                  <a:pt x="320344" y="0"/>
                </a:moveTo>
                <a:lnTo>
                  <a:pt x="338156" y="3596"/>
                </a:lnTo>
                <a:lnTo>
                  <a:pt x="352702" y="13404"/>
                </a:lnTo>
                <a:lnTo>
                  <a:pt x="362510" y="27951"/>
                </a:lnTo>
                <a:lnTo>
                  <a:pt x="366107" y="45763"/>
                </a:lnTo>
                <a:lnTo>
                  <a:pt x="366107" y="137291"/>
                </a:lnTo>
                <a:lnTo>
                  <a:pt x="362510" y="155103"/>
                </a:lnTo>
                <a:lnTo>
                  <a:pt x="352702" y="169650"/>
                </a:lnTo>
                <a:lnTo>
                  <a:pt x="338156" y="179458"/>
                </a:lnTo>
                <a:lnTo>
                  <a:pt x="320344" y="183054"/>
                </a:lnTo>
                <a:lnTo>
                  <a:pt x="45763" y="183054"/>
                </a:lnTo>
                <a:lnTo>
                  <a:pt x="27951" y="179458"/>
                </a:lnTo>
                <a:lnTo>
                  <a:pt x="13404" y="169650"/>
                </a:lnTo>
                <a:lnTo>
                  <a:pt x="3596" y="155103"/>
                </a:lnTo>
                <a:lnTo>
                  <a:pt x="0" y="137291"/>
                </a:lnTo>
                <a:lnTo>
                  <a:pt x="0" y="45763"/>
                </a:lnTo>
                <a:lnTo>
                  <a:pt x="3596" y="27951"/>
                </a:lnTo>
                <a:lnTo>
                  <a:pt x="13404" y="13404"/>
                </a:lnTo>
                <a:lnTo>
                  <a:pt x="27951" y="3596"/>
                </a:lnTo>
                <a:lnTo>
                  <a:pt x="45763" y="0"/>
                </a:lnTo>
                <a:lnTo>
                  <a:pt x="320344" y="0"/>
                </a:lnTo>
                <a:close/>
              </a:path>
            </a:pathLst>
          </a:custGeom>
          <a:ln w="20021">
            <a:solidFill>
              <a:srgbClr val="5F9D9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0" name="object 60"/>
          <p:cNvSpPr txBox="1"/>
          <p:nvPr/>
        </p:nvSpPr>
        <p:spPr>
          <a:xfrm>
            <a:off x="1633106" y="1969428"/>
            <a:ext cx="248920" cy="1460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62230" marR="5080" indent="-50165">
              <a:lnSpc>
                <a:spcPct val="107900"/>
              </a:lnSpc>
            </a:pPr>
            <a:r>
              <a:rPr sz="400" b="1" dirty="0">
                <a:solidFill>
                  <a:srgbClr val="5F9D9F"/>
                </a:solidFill>
                <a:latin typeface="Arial"/>
                <a:cs typeface="Arial"/>
              </a:rPr>
              <a:t>Hard</a:t>
            </a:r>
            <a:r>
              <a:rPr sz="400" b="1" spc="-70" dirty="0">
                <a:solidFill>
                  <a:srgbClr val="5F9D9F"/>
                </a:solidFill>
                <a:latin typeface="Arial"/>
                <a:cs typeface="Arial"/>
              </a:rPr>
              <a:t> </a:t>
            </a:r>
            <a:r>
              <a:rPr sz="400" b="1" dirty="0">
                <a:solidFill>
                  <a:srgbClr val="5F9D9F"/>
                </a:solidFill>
                <a:latin typeface="Arial"/>
                <a:cs typeface="Arial"/>
              </a:rPr>
              <a:t>Sell  Offer</a:t>
            </a:r>
            <a:endParaRPr sz="400">
              <a:latin typeface="Arial"/>
              <a:cs typeface="Arial"/>
            </a:endParaRPr>
          </a:p>
        </p:txBody>
      </p:sp>
      <p:sp>
        <p:nvSpPr>
          <p:cNvPr id="61" name="object 61"/>
          <p:cNvSpPr/>
          <p:nvPr/>
        </p:nvSpPr>
        <p:spPr>
          <a:xfrm>
            <a:off x="2993006" y="1947817"/>
            <a:ext cx="366395" cy="183515"/>
          </a:xfrm>
          <a:custGeom>
            <a:avLst/>
            <a:gdLst/>
            <a:ahLst/>
            <a:cxnLst/>
            <a:rect l="l" t="t" r="r" b="b"/>
            <a:pathLst>
              <a:path w="366395" h="183514">
                <a:moveTo>
                  <a:pt x="320344" y="0"/>
                </a:moveTo>
                <a:lnTo>
                  <a:pt x="338156" y="3596"/>
                </a:lnTo>
                <a:lnTo>
                  <a:pt x="352702" y="13404"/>
                </a:lnTo>
                <a:lnTo>
                  <a:pt x="362510" y="27951"/>
                </a:lnTo>
                <a:lnTo>
                  <a:pt x="366107" y="45763"/>
                </a:lnTo>
                <a:lnTo>
                  <a:pt x="366107" y="137291"/>
                </a:lnTo>
                <a:lnTo>
                  <a:pt x="362510" y="155103"/>
                </a:lnTo>
                <a:lnTo>
                  <a:pt x="352702" y="169650"/>
                </a:lnTo>
                <a:lnTo>
                  <a:pt x="338156" y="179458"/>
                </a:lnTo>
                <a:lnTo>
                  <a:pt x="320344" y="183054"/>
                </a:lnTo>
                <a:lnTo>
                  <a:pt x="45763" y="183054"/>
                </a:lnTo>
                <a:lnTo>
                  <a:pt x="27951" y="179458"/>
                </a:lnTo>
                <a:lnTo>
                  <a:pt x="13404" y="169650"/>
                </a:lnTo>
                <a:lnTo>
                  <a:pt x="3596" y="155103"/>
                </a:lnTo>
                <a:lnTo>
                  <a:pt x="0" y="137291"/>
                </a:lnTo>
                <a:lnTo>
                  <a:pt x="0" y="45763"/>
                </a:lnTo>
                <a:lnTo>
                  <a:pt x="3596" y="27951"/>
                </a:lnTo>
                <a:lnTo>
                  <a:pt x="13404" y="13404"/>
                </a:lnTo>
                <a:lnTo>
                  <a:pt x="27951" y="3596"/>
                </a:lnTo>
                <a:lnTo>
                  <a:pt x="45763" y="0"/>
                </a:lnTo>
                <a:lnTo>
                  <a:pt x="320344" y="0"/>
                </a:lnTo>
                <a:close/>
              </a:path>
            </a:pathLst>
          </a:custGeom>
          <a:ln w="5720">
            <a:solidFill>
              <a:srgbClr val="5F9D9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2" name="object 62"/>
          <p:cNvSpPr txBox="1"/>
          <p:nvPr/>
        </p:nvSpPr>
        <p:spPr>
          <a:xfrm>
            <a:off x="3027498" y="1969428"/>
            <a:ext cx="297180" cy="1460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93980" marR="5080" indent="-81915">
              <a:lnSpc>
                <a:spcPct val="107900"/>
              </a:lnSpc>
            </a:pPr>
            <a:r>
              <a:rPr sz="400" b="1" dirty="0">
                <a:solidFill>
                  <a:srgbClr val="5F9D9F"/>
                </a:solidFill>
                <a:latin typeface="Arial"/>
                <a:cs typeface="Arial"/>
              </a:rPr>
              <a:t>Production  Plan</a:t>
            </a:r>
            <a:endParaRPr sz="400">
              <a:latin typeface="Arial"/>
              <a:cs typeface="Arial"/>
            </a:endParaRPr>
          </a:p>
        </p:txBody>
      </p:sp>
      <p:sp>
        <p:nvSpPr>
          <p:cNvPr id="63" name="object 63"/>
          <p:cNvSpPr/>
          <p:nvPr/>
        </p:nvSpPr>
        <p:spPr>
          <a:xfrm>
            <a:off x="2566836" y="1801946"/>
            <a:ext cx="340365" cy="134430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4" name="object 64"/>
          <p:cNvSpPr txBox="1"/>
          <p:nvPr/>
        </p:nvSpPr>
        <p:spPr>
          <a:xfrm>
            <a:off x="2556938" y="1805490"/>
            <a:ext cx="363220" cy="7556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400" b="1" dirty="0">
                <a:solidFill>
                  <a:srgbClr val="5F9D9F"/>
                </a:solidFill>
                <a:latin typeface="Arial"/>
                <a:cs typeface="Arial"/>
              </a:rPr>
              <a:t>Data</a:t>
            </a:r>
            <a:r>
              <a:rPr sz="400" b="1" spc="-70" dirty="0">
                <a:solidFill>
                  <a:srgbClr val="5F9D9F"/>
                </a:solidFill>
                <a:latin typeface="Arial"/>
                <a:cs typeface="Arial"/>
              </a:rPr>
              <a:t> </a:t>
            </a:r>
            <a:r>
              <a:rPr sz="400" b="1" dirty="0">
                <a:solidFill>
                  <a:srgbClr val="5F9D9F"/>
                </a:solidFill>
                <a:latin typeface="Arial"/>
                <a:cs typeface="Arial"/>
              </a:rPr>
              <a:t>Analysis</a:t>
            </a:r>
            <a:endParaRPr sz="400">
              <a:latin typeface="Arial"/>
              <a:cs typeface="Arial"/>
            </a:endParaRPr>
          </a:p>
        </p:txBody>
      </p:sp>
      <p:sp>
        <p:nvSpPr>
          <p:cNvPr id="65" name="object 65"/>
          <p:cNvSpPr txBox="1"/>
          <p:nvPr/>
        </p:nvSpPr>
        <p:spPr>
          <a:xfrm>
            <a:off x="2625589" y="1871275"/>
            <a:ext cx="226060" cy="7556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400" b="1" dirty="0">
                <a:solidFill>
                  <a:srgbClr val="5F9D9F"/>
                </a:solidFill>
                <a:latin typeface="Arial"/>
                <a:cs typeface="Arial"/>
              </a:rPr>
              <a:t>Process</a:t>
            </a:r>
            <a:endParaRPr sz="400">
              <a:latin typeface="Arial"/>
              <a:cs typeface="Arial"/>
            </a:endParaRPr>
          </a:p>
        </p:txBody>
      </p:sp>
      <p:sp>
        <p:nvSpPr>
          <p:cNvPr id="66" name="object 66"/>
          <p:cNvSpPr/>
          <p:nvPr/>
        </p:nvSpPr>
        <p:spPr>
          <a:xfrm>
            <a:off x="2849995" y="1501623"/>
            <a:ext cx="29209" cy="34925"/>
          </a:xfrm>
          <a:custGeom>
            <a:avLst/>
            <a:gdLst/>
            <a:ahLst/>
            <a:cxnLst/>
            <a:rect l="l" t="t" r="r" b="b"/>
            <a:pathLst>
              <a:path w="29210" h="34925">
                <a:moveTo>
                  <a:pt x="28602" y="0"/>
                </a:moveTo>
                <a:lnTo>
                  <a:pt x="0" y="0"/>
                </a:lnTo>
                <a:lnTo>
                  <a:pt x="14303" y="34322"/>
                </a:lnTo>
                <a:lnTo>
                  <a:pt x="28602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7" name="object 67"/>
          <p:cNvSpPr/>
          <p:nvPr/>
        </p:nvSpPr>
        <p:spPr>
          <a:xfrm>
            <a:off x="2849995" y="1501623"/>
            <a:ext cx="29209" cy="34925"/>
          </a:xfrm>
          <a:custGeom>
            <a:avLst/>
            <a:gdLst/>
            <a:ahLst/>
            <a:cxnLst/>
            <a:rect l="l" t="t" r="r" b="b"/>
            <a:pathLst>
              <a:path w="29210" h="34925">
                <a:moveTo>
                  <a:pt x="28602" y="0"/>
                </a:moveTo>
                <a:lnTo>
                  <a:pt x="0" y="0"/>
                </a:lnTo>
                <a:lnTo>
                  <a:pt x="14303" y="34322"/>
                </a:lnTo>
                <a:lnTo>
                  <a:pt x="28602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8" name="object 68"/>
          <p:cNvSpPr/>
          <p:nvPr/>
        </p:nvSpPr>
        <p:spPr>
          <a:xfrm>
            <a:off x="2658363" y="1398655"/>
            <a:ext cx="381000" cy="169545"/>
          </a:xfrm>
          <a:custGeom>
            <a:avLst/>
            <a:gdLst/>
            <a:ahLst/>
            <a:cxnLst/>
            <a:rect l="l" t="t" r="r" b="b"/>
            <a:pathLst>
              <a:path w="381000" h="169544">
                <a:moveTo>
                  <a:pt x="0" y="0"/>
                </a:moveTo>
                <a:lnTo>
                  <a:pt x="380502" y="169116"/>
                </a:lnTo>
              </a:path>
            </a:pathLst>
          </a:custGeom>
          <a:ln w="858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9" name="object 69"/>
          <p:cNvSpPr/>
          <p:nvPr/>
        </p:nvSpPr>
        <p:spPr>
          <a:xfrm>
            <a:off x="3033059" y="1554699"/>
            <a:ext cx="37465" cy="27305"/>
          </a:xfrm>
          <a:custGeom>
            <a:avLst/>
            <a:gdLst/>
            <a:ahLst/>
            <a:cxnLst/>
            <a:rect l="l" t="t" r="r" b="b"/>
            <a:pathLst>
              <a:path w="37464" h="27305">
                <a:moveTo>
                  <a:pt x="11618" y="0"/>
                </a:moveTo>
                <a:lnTo>
                  <a:pt x="0" y="26141"/>
                </a:lnTo>
                <a:lnTo>
                  <a:pt x="37175" y="27010"/>
                </a:lnTo>
                <a:lnTo>
                  <a:pt x="11618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0" name="object 70"/>
          <p:cNvSpPr/>
          <p:nvPr/>
        </p:nvSpPr>
        <p:spPr>
          <a:xfrm>
            <a:off x="3033059" y="1554699"/>
            <a:ext cx="37465" cy="27305"/>
          </a:xfrm>
          <a:custGeom>
            <a:avLst/>
            <a:gdLst/>
            <a:ahLst/>
            <a:cxnLst/>
            <a:rect l="l" t="t" r="r" b="b"/>
            <a:pathLst>
              <a:path w="37464" h="27305">
                <a:moveTo>
                  <a:pt x="11618" y="0"/>
                </a:moveTo>
                <a:lnTo>
                  <a:pt x="0" y="26141"/>
                </a:lnTo>
                <a:lnTo>
                  <a:pt x="37175" y="27010"/>
                </a:lnTo>
                <a:lnTo>
                  <a:pt x="11618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1" name="object 71"/>
          <p:cNvSpPr/>
          <p:nvPr/>
        </p:nvSpPr>
        <p:spPr>
          <a:xfrm>
            <a:off x="2849995" y="1616032"/>
            <a:ext cx="29209" cy="34925"/>
          </a:xfrm>
          <a:custGeom>
            <a:avLst/>
            <a:gdLst/>
            <a:ahLst/>
            <a:cxnLst/>
            <a:rect l="l" t="t" r="r" b="b"/>
            <a:pathLst>
              <a:path w="29210" h="34925">
                <a:moveTo>
                  <a:pt x="28602" y="0"/>
                </a:moveTo>
                <a:lnTo>
                  <a:pt x="0" y="0"/>
                </a:lnTo>
                <a:lnTo>
                  <a:pt x="14303" y="34322"/>
                </a:lnTo>
                <a:lnTo>
                  <a:pt x="28602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2" name="object 72"/>
          <p:cNvSpPr/>
          <p:nvPr/>
        </p:nvSpPr>
        <p:spPr>
          <a:xfrm>
            <a:off x="2849995" y="1616032"/>
            <a:ext cx="29209" cy="34925"/>
          </a:xfrm>
          <a:custGeom>
            <a:avLst/>
            <a:gdLst/>
            <a:ahLst/>
            <a:cxnLst/>
            <a:rect l="l" t="t" r="r" b="b"/>
            <a:pathLst>
              <a:path w="29210" h="34925">
                <a:moveTo>
                  <a:pt x="28602" y="0"/>
                </a:moveTo>
                <a:lnTo>
                  <a:pt x="0" y="0"/>
                </a:lnTo>
                <a:lnTo>
                  <a:pt x="14303" y="34322"/>
                </a:lnTo>
                <a:lnTo>
                  <a:pt x="28602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3" name="object 73"/>
          <p:cNvSpPr/>
          <p:nvPr/>
        </p:nvSpPr>
        <p:spPr>
          <a:xfrm>
            <a:off x="2443845" y="1330010"/>
            <a:ext cx="841375" cy="320675"/>
          </a:xfrm>
          <a:custGeom>
            <a:avLst/>
            <a:gdLst/>
            <a:ahLst/>
            <a:cxnLst/>
            <a:rect l="l" t="t" r="r" b="b"/>
            <a:pathLst>
              <a:path w="841375" h="320675">
                <a:moveTo>
                  <a:pt x="0" y="320344"/>
                </a:moveTo>
                <a:lnTo>
                  <a:pt x="840903" y="320344"/>
                </a:lnTo>
                <a:lnTo>
                  <a:pt x="840903" y="0"/>
                </a:lnTo>
                <a:lnTo>
                  <a:pt x="0" y="0"/>
                </a:lnTo>
                <a:lnTo>
                  <a:pt x="0" y="320344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4" name="object 74"/>
          <p:cNvSpPr/>
          <p:nvPr/>
        </p:nvSpPr>
        <p:spPr>
          <a:xfrm>
            <a:off x="2478167" y="1390077"/>
            <a:ext cx="769620" cy="200660"/>
          </a:xfrm>
          <a:custGeom>
            <a:avLst/>
            <a:gdLst/>
            <a:ahLst/>
            <a:cxnLst/>
            <a:rect l="l" t="t" r="r" b="b"/>
            <a:pathLst>
              <a:path w="769619" h="200659">
                <a:moveTo>
                  <a:pt x="0" y="200215"/>
                </a:moveTo>
                <a:lnTo>
                  <a:pt x="769400" y="200215"/>
                </a:lnTo>
                <a:lnTo>
                  <a:pt x="769400" y="0"/>
                </a:lnTo>
                <a:lnTo>
                  <a:pt x="0" y="0"/>
                </a:lnTo>
                <a:lnTo>
                  <a:pt x="0" y="200215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5" name="object 75"/>
          <p:cNvSpPr txBox="1"/>
          <p:nvPr/>
        </p:nvSpPr>
        <p:spPr>
          <a:xfrm>
            <a:off x="2443845" y="1330010"/>
            <a:ext cx="841375" cy="320675"/>
          </a:xfrm>
          <a:prstGeom prst="rect">
            <a:avLst/>
          </a:prstGeom>
          <a:ln w="8580">
            <a:solidFill>
              <a:srgbClr val="000000"/>
            </a:solidFill>
          </a:ln>
        </p:spPr>
        <p:txBody>
          <a:bodyPr vert="horz" wrap="square" lIns="0" tIns="63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5"/>
              </a:spcBef>
            </a:pPr>
            <a:endParaRPr sz="400">
              <a:latin typeface="Times New Roman"/>
              <a:cs typeface="Times New Roman"/>
            </a:endParaRPr>
          </a:p>
          <a:p>
            <a:pPr algn="ctr">
              <a:lnSpc>
                <a:spcPct val="100000"/>
              </a:lnSpc>
            </a:pPr>
            <a:r>
              <a:rPr sz="400" b="1" dirty="0">
                <a:latin typeface="Arial"/>
                <a:cs typeface="Arial"/>
              </a:rPr>
              <a:t>Head:</a:t>
            </a:r>
            <a:endParaRPr sz="400">
              <a:latin typeface="Arial"/>
              <a:cs typeface="Arial"/>
            </a:endParaRPr>
          </a:p>
          <a:p>
            <a:pPr marL="45720" marR="38100" algn="ctr">
              <a:lnSpc>
                <a:spcPct val="107900"/>
              </a:lnSpc>
            </a:pPr>
            <a:r>
              <a:rPr sz="400" b="1" dirty="0">
                <a:latin typeface="Arial"/>
                <a:cs typeface="Arial"/>
              </a:rPr>
              <a:t>A Data Set of End Consumer  Internet Car Configurator</a:t>
            </a:r>
            <a:r>
              <a:rPr sz="400" b="1" spc="-30" dirty="0">
                <a:latin typeface="Arial"/>
                <a:cs typeface="Arial"/>
              </a:rPr>
              <a:t> </a:t>
            </a:r>
            <a:r>
              <a:rPr sz="400" b="1" dirty="0">
                <a:latin typeface="Arial"/>
                <a:cs typeface="Arial"/>
              </a:rPr>
              <a:t>Data</a:t>
            </a:r>
            <a:endParaRPr sz="400">
              <a:latin typeface="Arial"/>
              <a:cs typeface="Arial"/>
            </a:endParaRPr>
          </a:p>
        </p:txBody>
      </p:sp>
      <p:sp>
        <p:nvSpPr>
          <p:cNvPr id="76" name="object 76"/>
          <p:cNvSpPr/>
          <p:nvPr/>
        </p:nvSpPr>
        <p:spPr>
          <a:xfrm>
            <a:off x="1545737" y="852357"/>
            <a:ext cx="549275" cy="183515"/>
          </a:xfrm>
          <a:custGeom>
            <a:avLst/>
            <a:gdLst/>
            <a:ahLst/>
            <a:cxnLst/>
            <a:rect l="l" t="t" r="r" b="b"/>
            <a:pathLst>
              <a:path w="549275" h="183515">
                <a:moveTo>
                  <a:pt x="503397" y="0"/>
                </a:moveTo>
                <a:lnTo>
                  <a:pt x="521209" y="3596"/>
                </a:lnTo>
                <a:lnTo>
                  <a:pt x="535756" y="13402"/>
                </a:lnTo>
                <a:lnTo>
                  <a:pt x="545564" y="27949"/>
                </a:lnTo>
                <a:lnTo>
                  <a:pt x="549161" y="45763"/>
                </a:lnTo>
                <a:lnTo>
                  <a:pt x="549161" y="137290"/>
                </a:lnTo>
                <a:lnTo>
                  <a:pt x="545564" y="155102"/>
                </a:lnTo>
                <a:lnTo>
                  <a:pt x="535756" y="169648"/>
                </a:lnTo>
                <a:lnTo>
                  <a:pt x="521209" y="179457"/>
                </a:lnTo>
                <a:lnTo>
                  <a:pt x="503397" y="183053"/>
                </a:lnTo>
                <a:lnTo>
                  <a:pt x="45763" y="183053"/>
                </a:lnTo>
                <a:lnTo>
                  <a:pt x="27951" y="179457"/>
                </a:lnTo>
                <a:lnTo>
                  <a:pt x="13404" y="169648"/>
                </a:lnTo>
                <a:lnTo>
                  <a:pt x="3596" y="155102"/>
                </a:lnTo>
                <a:lnTo>
                  <a:pt x="0" y="137290"/>
                </a:lnTo>
                <a:lnTo>
                  <a:pt x="0" y="45763"/>
                </a:lnTo>
                <a:lnTo>
                  <a:pt x="3596" y="27949"/>
                </a:lnTo>
                <a:lnTo>
                  <a:pt x="13404" y="13402"/>
                </a:lnTo>
                <a:lnTo>
                  <a:pt x="27951" y="3596"/>
                </a:lnTo>
                <a:lnTo>
                  <a:pt x="45763" y="0"/>
                </a:lnTo>
                <a:lnTo>
                  <a:pt x="503397" y="0"/>
                </a:lnTo>
                <a:close/>
              </a:path>
            </a:pathLst>
          </a:custGeom>
          <a:ln w="5720">
            <a:solidFill>
              <a:srgbClr val="5F9D9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7" name="object 77"/>
          <p:cNvSpPr txBox="1"/>
          <p:nvPr/>
        </p:nvSpPr>
        <p:spPr>
          <a:xfrm>
            <a:off x="1371264" y="746527"/>
            <a:ext cx="901065" cy="39497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ct val="100000"/>
              </a:lnSpc>
            </a:pPr>
            <a:endParaRPr sz="400">
              <a:latin typeface="Times New Roman"/>
              <a:cs typeface="Times New Roman"/>
            </a:endParaRPr>
          </a:p>
          <a:p>
            <a:pPr marL="265430">
              <a:lnSpc>
                <a:spcPts val="375"/>
              </a:lnSpc>
              <a:spcBef>
                <a:spcPts val="310"/>
              </a:spcBef>
            </a:pPr>
            <a:r>
              <a:rPr sz="400" b="1" dirty="0">
                <a:solidFill>
                  <a:srgbClr val="5F9D9F"/>
                </a:solidFill>
                <a:latin typeface="Arial"/>
                <a:cs typeface="Arial"/>
              </a:rPr>
              <a:t>Measurement</a:t>
            </a:r>
            <a:endParaRPr sz="400">
              <a:latin typeface="Arial"/>
              <a:cs typeface="Arial"/>
            </a:endParaRPr>
          </a:p>
          <a:p>
            <a:pPr marL="328295">
              <a:lnSpc>
                <a:spcPts val="260"/>
              </a:lnSpc>
            </a:pPr>
            <a:r>
              <a:rPr sz="400" b="1" dirty="0">
                <a:solidFill>
                  <a:srgbClr val="5F9D9F"/>
                </a:solidFill>
                <a:latin typeface="Arial"/>
                <a:cs typeface="Arial"/>
              </a:rPr>
              <a:t>Customer</a:t>
            </a:r>
            <a:endParaRPr sz="400">
              <a:latin typeface="Arial"/>
              <a:cs typeface="Arial"/>
            </a:endParaRPr>
          </a:p>
          <a:p>
            <a:pPr marL="301625" marR="296545" indent="29845">
              <a:lnSpc>
                <a:spcPct val="56299"/>
              </a:lnSpc>
              <a:spcBef>
                <a:spcPts val="90"/>
              </a:spcBef>
            </a:pPr>
            <a:r>
              <a:rPr sz="400" b="1" dirty="0">
                <a:solidFill>
                  <a:srgbClr val="5F9D9F"/>
                </a:solidFill>
                <a:latin typeface="Arial"/>
                <a:cs typeface="Arial"/>
              </a:rPr>
              <a:t>Process  Preferences</a:t>
            </a:r>
            <a:endParaRPr sz="400">
              <a:latin typeface="Arial"/>
              <a:cs typeface="Arial"/>
            </a:endParaRPr>
          </a:p>
        </p:txBody>
      </p:sp>
      <p:sp>
        <p:nvSpPr>
          <p:cNvPr id="78" name="object 78"/>
          <p:cNvSpPr/>
          <p:nvPr/>
        </p:nvSpPr>
        <p:spPr>
          <a:xfrm>
            <a:off x="1806019" y="955325"/>
            <a:ext cx="29209" cy="34925"/>
          </a:xfrm>
          <a:custGeom>
            <a:avLst/>
            <a:gdLst/>
            <a:ahLst/>
            <a:cxnLst/>
            <a:rect l="l" t="t" r="r" b="b"/>
            <a:pathLst>
              <a:path w="29210" h="34925">
                <a:moveTo>
                  <a:pt x="28602" y="0"/>
                </a:moveTo>
                <a:lnTo>
                  <a:pt x="0" y="0"/>
                </a:lnTo>
                <a:lnTo>
                  <a:pt x="14298" y="34322"/>
                </a:lnTo>
                <a:lnTo>
                  <a:pt x="28602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9" name="object 79"/>
          <p:cNvSpPr/>
          <p:nvPr/>
        </p:nvSpPr>
        <p:spPr>
          <a:xfrm>
            <a:off x="1806019" y="955325"/>
            <a:ext cx="29209" cy="34925"/>
          </a:xfrm>
          <a:custGeom>
            <a:avLst/>
            <a:gdLst/>
            <a:ahLst/>
            <a:cxnLst/>
            <a:rect l="l" t="t" r="r" b="b"/>
            <a:pathLst>
              <a:path w="29210" h="34925">
                <a:moveTo>
                  <a:pt x="28602" y="0"/>
                </a:moveTo>
                <a:lnTo>
                  <a:pt x="0" y="0"/>
                </a:lnTo>
                <a:lnTo>
                  <a:pt x="14298" y="34322"/>
                </a:lnTo>
                <a:lnTo>
                  <a:pt x="28602" y="0"/>
                </a:lnTo>
                <a:close/>
              </a:path>
            </a:pathLst>
          </a:custGeom>
          <a:solidFill>
            <a:srgbClr val="5F9D9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0" name="object 80"/>
          <p:cNvSpPr/>
          <p:nvPr/>
        </p:nvSpPr>
        <p:spPr>
          <a:xfrm>
            <a:off x="1371264" y="746527"/>
            <a:ext cx="901065" cy="394970"/>
          </a:xfrm>
          <a:custGeom>
            <a:avLst/>
            <a:gdLst/>
            <a:ahLst/>
            <a:cxnLst/>
            <a:rect l="l" t="t" r="r" b="b"/>
            <a:pathLst>
              <a:path w="901064" h="394969">
                <a:moveTo>
                  <a:pt x="0" y="394709"/>
                </a:moveTo>
                <a:lnTo>
                  <a:pt x="900970" y="394709"/>
                </a:lnTo>
                <a:lnTo>
                  <a:pt x="900970" y="0"/>
                </a:lnTo>
                <a:lnTo>
                  <a:pt x="0" y="0"/>
                </a:lnTo>
                <a:lnTo>
                  <a:pt x="0" y="394709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1" name="object 81"/>
          <p:cNvSpPr/>
          <p:nvPr/>
        </p:nvSpPr>
        <p:spPr>
          <a:xfrm>
            <a:off x="1371264" y="746527"/>
            <a:ext cx="901065" cy="394970"/>
          </a:xfrm>
          <a:custGeom>
            <a:avLst/>
            <a:gdLst/>
            <a:ahLst/>
            <a:cxnLst/>
            <a:rect l="l" t="t" r="r" b="b"/>
            <a:pathLst>
              <a:path w="901064" h="394969">
                <a:moveTo>
                  <a:pt x="0" y="394709"/>
                </a:moveTo>
                <a:lnTo>
                  <a:pt x="900970" y="394709"/>
                </a:lnTo>
                <a:lnTo>
                  <a:pt x="900970" y="0"/>
                </a:lnTo>
                <a:lnTo>
                  <a:pt x="0" y="0"/>
                </a:lnTo>
                <a:lnTo>
                  <a:pt x="0" y="394709"/>
                </a:lnTo>
                <a:close/>
              </a:path>
            </a:pathLst>
          </a:custGeom>
          <a:ln w="8580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2" name="object 82"/>
          <p:cNvSpPr/>
          <p:nvPr/>
        </p:nvSpPr>
        <p:spPr>
          <a:xfrm>
            <a:off x="1394146" y="809454"/>
            <a:ext cx="849630" cy="266065"/>
          </a:xfrm>
          <a:custGeom>
            <a:avLst/>
            <a:gdLst/>
            <a:ahLst/>
            <a:cxnLst/>
            <a:rect l="l" t="t" r="r" b="b"/>
            <a:pathLst>
              <a:path w="849630" h="266065">
                <a:moveTo>
                  <a:pt x="0" y="265999"/>
                </a:moveTo>
                <a:lnTo>
                  <a:pt x="849486" y="265999"/>
                </a:lnTo>
                <a:lnTo>
                  <a:pt x="849486" y="0"/>
                </a:lnTo>
                <a:lnTo>
                  <a:pt x="0" y="0"/>
                </a:lnTo>
                <a:lnTo>
                  <a:pt x="0" y="265999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3" name="object 83"/>
          <p:cNvSpPr txBox="1"/>
          <p:nvPr/>
        </p:nvSpPr>
        <p:spPr>
          <a:xfrm>
            <a:off x="1398564" y="812998"/>
            <a:ext cx="843915" cy="2730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algn="ctr">
              <a:lnSpc>
                <a:spcPct val="100000"/>
              </a:lnSpc>
            </a:pPr>
            <a:r>
              <a:rPr sz="400" b="1" dirty="0">
                <a:solidFill>
                  <a:srgbClr val="0000FF"/>
                </a:solidFill>
                <a:latin typeface="Arial"/>
                <a:cs typeface="Arial"/>
              </a:rPr>
              <a:t>Tail:</a:t>
            </a:r>
            <a:endParaRPr sz="400">
              <a:latin typeface="Arial"/>
              <a:cs typeface="Arial"/>
            </a:endParaRPr>
          </a:p>
          <a:p>
            <a:pPr marL="12700" marR="5080" indent="-14604" algn="ctr">
              <a:lnSpc>
                <a:spcPct val="107900"/>
              </a:lnSpc>
            </a:pPr>
            <a:r>
              <a:rPr sz="400" b="1" dirty="0">
                <a:solidFill>
                  <a:srgbClr val="0000FF"/>
                </a:solidFill>
                <a:latin typeface="Arial"/>
                <a:cs typeface="Arial"/>
              </a:rPr>
              <a:t>An Efficient and Lossless  Representation of</a:t>
            </a:r>
            <a:r>
              <a:rPr sz="400" b="1" spc="-15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400" b="1" dirty="0">
                <a:solidFill>
                  <a:srgbClr val="0000FF"/>
                </a:solidFill>
                <a:latin typeface="Arial"/>
                <a:cs typeface="Arial"/>
              </a:rPr>
              <a:t>End</a:t>
            </a:r>
            <a:r>
              <a:rPr sz="400" b="1" spc="-10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400" b="1" dirty="0">
                <a:solidFill>
                  <a:srgbClr val="0000FF"/>
                </a:solidFill>
                <a:latin typeface="Arial"/>
                <a:cs typeface="Arial"/>
              </a:rPr>
              <a:t>Consumer  Car Configurator</a:t>
            </a:r>
            <a:r>
              <a:rPr sz="400" b="1" spc="-50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400" b="1" dirty="0">
                <a:solidFill>
                  <a:srgbClr val="0000FF"/>
                </a:solidFill>
                <a:latin typeface="Arial"/>
                <a:cs typeface="Arial"/>
              </a:rPr>
              <a:t>Data</a:t>
            </a:r>
            <a:endParaRPr sz="400">
              <a:latin typeface="Arial"/>
              <a:cs typeface="Arial"/>
            </a:endParaRPr>
          </a:p>
        </p:txBody>
      </p:sp>
      <p:sp>
        <p:nvSpPr>
          <p:cNvPr id="84" name="object 84"/>
          <p:cNvSpPr/>
          <p:nvPr/>
        </p:nvSpPr>
        <p:spPr>
          <a:xfrm>
            <a:off x="1655839" y="1473021"/>
            <a:ext cx="424815" cy="127635"/>
          </a:xfrm>
          <a:custGeom>
            <a:avLst/>
            <a:gdLst/>
            <a:ahLst/>
            <a:cxnLst/>
            <a:rect l="l" t="t" r="r" b="b"/>
            <a:pathLst>
              <a:path w="424814" h="127634">
                <a:moveTo>
                  <a:pt x="424760" y="0"/>
                </a:moveTo>
                <a:lnTo>
                  <a:pt x="0" y="127425"/>
                </a:lnTo>
              </a:path>
            </a:pathLst>
          </a:custGeom>
          <a:ln w="8580">
            <a:solidFill>
              <a:srgbClr val="5F9D9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5" name="object 85"/>
          <p:cNvSpPr/>
          <p:nvPr/>
        </p:nvSpPr>
        <p:spPr>
          <a:xfrm>
            <a:off x="1622965" y="1586753"/>
            <a:ext cx="37465" cy="27940"/>
          </a:xfrm>
          <a:custGeom>
            <a:avLst/>
            <a:gdLst/>
            <a:ahLst/>
            <a:cxnLst/>
            <a:rect l="l" t="t" r="r" b="b"/>
            <a:pathLst>
              <a:path w="37464" h="27940">
                <a:moveTo>
                  <a:pt x="28764" y="0"/>
                </a:moveTo>
                <a:lnTo>
                  <a:pt x="0" y="23557"/>
                </a:lnTo>
                <a:lnTo>
                  <a:pt x="36981" y="27391"/>
                </a:lnTo>
                <a:lnTo>
                  <a:pt x="28764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6" name="object 86"/>
          <p:cNvSpPr/>
          <p:nvPr/>
        </p:nvSpPr>
        <p:spPr>
          <a:xfrm>
            <a:off x="1622965" y="1586753"/>
            <a:ext cx="37465" cy="27940"/>
          </a:xfrm>
          <a:custGeom>
            <a:avLst/>
            <a:gdLst/>
            <a:ahLst/>
            <a:cxnLst/>
            <a:rect l="l" t="t" r="r" b="b"/>
            <a:pathLst>
              <a:path w="37464" h="27940">
                <a:moveTo>
                  <a:pt x="28764" y="0"/>
                </a:moveTo>
                <a:lnTo>
                  <a:pt x="0" y="23557"/>
                </a:lnTo>
                <a:lnTo>
                  <a:pt x="36981" y="27391"/>
                </a:lnTo>
                <a:lnTo>
                  <a:pt x="28764" y="0"/>
                </a:lnTo>
                <a:close/>
              </a:path>
            </a:pathLst>
          </a:custGeom>
          <a:solidFill>
            <a:srgbClr val="5F9D9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7" name="object 87"/>
          <p:cNvSpPr/>
          <p:nvPr/>
        </p:nvSpPr>
        <p:spPr>
          <a:xfrm>
            <a:off x="1837479" y="1553107"/>
            <a:ext cx="29209" cy="34925"/>
          </a:xfrm>
          <a:custGeom>
            <a:avLst/>
            <a:gdLst/>
            <a:ahLst/>
            <a:cxnLst/>
            <a:rect l="l" t="t" r="r" b="b"/>
            <a:pathLst>
              <a:path w="29210" h="34925">
                <a:moveTo>
                  <a:pt x="28602" y="0"/>
                </a:moveTo>
                <a:lnTo>
                  <a:pt x="0" y="0"/>
                </a:lnTo>
                <a:lnTo>
                  <a:pt x="14303" y="34322"/>
                </a:lnTo>
                <a:lnTo>
                  <a:pt x="28602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8" name="object 88"/>
          <p:cNvSpPr/>
          <p:nvPr/>
        </p:nvSpPr>
        <p:spPr>
          <a:xfrm>
            <a:off x="1837479" y="1553107"/>
            <a:ext cx="29209" cy="34925"/>
          </a:xfrm>
          <a:custGeom>
            <a:avLst/>
            <a:gdLst/>
            <a:ahLst/>
            <a:cxnLst/>
            <a:rect l="l" t="t" r="r" b="b"/>
            <a:pathLst>
              <a:path w="29210" h="34925">
                <a:moveTo>
                  <a:pt x="28602" y="0"/>
                </a:moveTo>
                <a:lnTo>
                  <a:pt x="0" y="0"/>
                </a:lnTo>
                <a:lnTo>
                  <a:pt x="14303" y="34322"/>
                </a:lnTo>
                <a:lnTo>
                  <a:pt x="28602" y="0"/>
                </a:lnTo>
                <a:close/>
              </a:path>
            </a:pathLst>
          </a:custGeom>
          <a:solidFill>
            <a:srgbClr val="5F9D9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9" name="object 89"/>
          <p:cNvSpPr/>
          <p:nvPr/>
        </p:nvSpPr>
        <p:spPr>
          <a:xfrm>
            <a:off x="1448490" y="1407236"/>
            <a:ext cx="809625" cy="271780"/>
          </a:xfrm>
          <a:custGeom>
            <a:avLst/>
            <a:gdLst/>
            <a:ahLst/>
            <a:cxnLst/>
            <a:rect l="l" t="t" r="r" b="b"/>
            <a:pathLst>
              <a:path w="809625" h="271780">
                <a:moveTo>
                  <a:pt x="0" y="271720"/>
                </a:moveTo>
                <a:lnTo>
                  <a:pt x="809443" y="271720"/>
                </a:lnTo>
                <a:lnTo>
                  <a:pt x="809443" y="0"/>
                </a:lnTo>
                <a:lnTo>
                  <a:pt x="0" y="0"/>
                </a:lnTo>
                <a:lnTo>
                  <a:pt x="0" y="27172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0" name="object 90"/>
          <p:cNvSpPr/>
          <p:nvPr/>
        </p:nvSpPr>
        <p:spPr>
          <a:xfrm>
            <a:off x="1448490" y="1407236"/>
            <a:ext cx="809625" cy="271780"/>
          </a:xfrm>
          <a:custGeom>
            <a:avLst/>
            <a:gdLst/>
            <a:ahLst/>
            <a:cxnLst/>
            <a:rect l="l" t="t" r="r" b="b"/>
            <a:pathLst>
              <a:path w="809625" h="271780">
                <a:moveTo>
                  <a:pt x="0" y="271720"/>
                </a:moveTo>
                <a:lnTo>
                  <a:pt x="809443" y="271720"/>
                </a:lnTo>
                <a:lnTo>
                  <a:pt x="809443" y="0"/>
                </a:lnTo>
                <a:lnTo>
                  <a:pt x="0" y="0"/>
                </a:lnTo>
                <a:lnTo>
                  <a:pt x="0" y="271720"/>
                </a:lnTo>
                <a:close/>
              </a:path>
            </a:pathLst>
          </a:custGeom>
          <a:ln w="8580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1" name="object 91"/>
          <p:cNvSpPr/>
          <p:nvPr/>
        </p:nvSpPr>
        <p:spPr>
          <a:xfrm>
            <a:off x="1482812" y="1441561"/>
            <a:ext cx="735330" cy="200660"/>
          </a:xfrm>
          <a:custGeom>
            <a:avLst/>
            <a:gdLst/>
            <a:ahLst/>
            <a:cxnLst/>
            <a:rect l="l" t="t" r="r" b="b"/>
            <a:pathLst>
              <a:path w="735330" h="200660">
                <a:moveTo>
                  <a:pt x="0" y="200215"/>
                </a:moveTo>
                <a:lnTo>
                  <a:pt x="735077" y="200215"/>
                </a:lnTo>
                <a:lnTo>
                  <a:pt x="735077" y="0"/>
                </a:lnTo>
                <a:lnTo>
                  <a:pt x="0" y="0"/>
                </a:lnTo>
                <a:lnTo>
                  <a:pt x="0" y="200215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2" name="object 92"/>
          <p:cNvSpPr txBox="1"/>
          <p:nvPr/>
        </p:nvSpPr>
        <p:spPr>
          <a:xfrm>
            <a:off x="1485809" y="1445103"/>
            <a:ext cx="732155" cy="20701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algn="ctr">
              <a:lnSpc>
                <a:spcPct val="100000"/>
              </a:lnSpc>
            </a:pPr>
            <a:r>
              <a:rPr sz="400" b="1" dirty="0">
                <a:solidFill>
                  <a:srgbClr val="FF0000"/>
                </a:solidFill>
                <a:latin typeface="Arial"/>
                <a:cs typeface="Arial"/>
              </a:rPr>
              <a:t>Tail:</a:t>
            </a:r>
            <a:endParaRPr sz="400" dirty="0">
              <a:latin typeface="Arial"/>
              <a:cs typeface="Arial"/>
            </a:endParaRPr>
          </a:p>
          <a:p>
            <a:pPr marL="12700" marR="5080" algn="ctr">
              <a:lnSpc>
                <a:spcPct val="107900"/>
              </a:lnSpc>
            </a:pPr>
            <a:r>
              <a:rPr sz="400" b="1" dirty="0">
                <a:solidFill>
                  <a:srgbClr val="FF0000"/>
                </a:solidFill>
                <a:latin typeface="Arial"/>
                <a:cs typeface="Arial"/>
              </a:rPr>
              <a:t>Mining</a:t>
            </a:r>
            <a:r>
              <a:rPr sz="400" b="1" spc="-30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400" b="1" dirty="0">
                <a:solidFill>
                  <a:srgbClr val="FF0000"/>
                </a:solidFill>
                <a:latin typeface="Arial"/>
                <a:cs typeface="Arial"/>
              </a:rPr>
              <a:t>Consumer-Generated  Product-Configuration</a:t>
            </a:r>
            <a:r>
              <a:rPr sz="400" b="1" spc="-35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400" b="1" dirty="0">
                <a:solidFill>
                  <a:srgbClr val="FF0000"/>
                </a:solidFill>
                <a:latin typeface="Arial"/>
                <a:cs typeface="Arial"/>
              </a:rPr>
              <a:t>Data</a:t>
            </a:r>
            <a:endParaRPr sz="400" dirty="0">
              <a:latin typeface="Arial"/>
              <a:cs typeface="Arial"/>
            </a:endParaRPr>
          </a:p>
        </p:txBody>
      </p:sp>
      <p:sp>
        <p:nvSpPr>
          <p:cNvPr id="93" name="object 93"/>
          <p:cNvSpPr/>
          <p:nvPr/>
        </p:nvSpPr>
        <p:spPr>
          <a:xfrm>
            <a:off x="1291178" y="2176635"/>
            <a:ext cx="861060" cy="328930"/>
          </a:xfrm>
          <a:custGeom>
            <a:avLst/>
            <a:gdLst/>
            <a:ahLst/>
            <a:cxnLst/>
            <a:rect l="l" t="t" r="r" b="b"/>
            <a:pathLst>
              <a:path w="861060" h="328930">
                <a:moveTo>
                  <a:pt x="0" y="328924"/>
                </a:moveTo>
                <a:lnTo>
                  <a:pt x="860927" y="328924"/>
                </a:lnTo>
                <a:lnTo>
                  <a:pt x="860927" y="0"/>
                </a:lnTo>
                <a:lnTo>
                  <a:pt x="0" y="0"/>
                </a:lnTo>
                <a:lnTo>
                  <a:pt x="0" y="328924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4" name="object 94"/>
          <p:cNvSpPr/>
          <p:nvPr/>
        </p:nvSpPr>
        <p:spPr>
          <a:xfrm>
            <a:off x="1311200" y="2210957"/>
            <a:ext cx="809625" cy="266065"/>
          </a:xfrm>
          <a:custGeom>
            <a:avLst/>
            <a:gdLst/>
            <a:ahLst/>
            <a:cxnLst/>
            <a:rect l="l" t="t" r="r" b="b"/>
            <a:pathLst>
              <a:path w="809625" h="266064">
                <a:moveTo>
                  <a:pt x="0" y="265999"/>
                </a:moveTo>
                <a:lnTo>
                  <a:pt x="809443" y="265999"/>
                </a:lnTo>
                <a:lnTo>
                  <a:pt x="809443" y="0"/>
                </a:lnTo>
                <a:lnTo>
                  <a:pt x="0" y="0"/>
                </a:lnTo>
                <a:lnTo>
                  <a:pt x="0" y="265999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5" name="object 95"/>
          <p:cNvSpPr txBox="1"/>
          <p:nvPr/>
        </p:nvSpPr>
        <p:spPr>
          <a:xfrm>
            <a:off x="1291178" y="2176635"/>
            <a:ext cx="861060" cy="328930"/>
          </a:xfrm>
          <a:prstGeom prst="rect">
            <a:avLst/>
          </a:prstGeom>
          <a:ln w="8580">
            <a:solidFill>
              <a:srgbClr val="FF0000"/>
            </a:solidFill>
          </a:ln>
        </p:spPr>
        <p:txBody>
          <a:bodyPr vert="horz" wrap="square" lIns="0" tIns="33655" rIns="0" bIns="0" rtlCol="0">
            <a:spAutoFit/>
          </a:bodyPr>
          <a:lstStyle/>
          <a:p>
            <a:pPr marR="635" algn="ctr">
              <a:lnSpc>
                <a:spcPct val="100000"/>
              </a:lnSpc>
              <a:spcBef>
                <a:spcPts val="265"/>
              </a:spcBef>
            </a:pPr>
            <a:r>
              <a:rPr sz="400" b="1" dirty="0">
                <a:solidFill>
                  <a:srgbClr val="FF0000"/>
                </a:solidFill>
                <a:latin typeface="Arial"/>
                <a:cs typeface="Arial"/>
              </a:rPr>
              <a:t>Tail:</a:t>
            </a:r>
            <a:endParaRPr sz="400">
              <a:latin typeface="Arial"/>
              <a:cs typeface="Arial"/>
            </a:endParaRPr>
          </a:p>
          <a:p>
            <a:pPr marL="27940" marR="43180" algn="ctr">
              <a:lnSpc>
                <a:spcPct val="107900"/>
              </a:lnSpc>
            </a:pPr>
            <a:r>
              <a:rPr sz="400" b="1" dirty="0">
                <a:solidFill>
                  <a:srgbClr val="FF0000"/>
                </a:solidFill>
                <a:latin typeface="Arial"/>
                <a:cs typeface="Arial"/>
              </a:rPr>
              <a:t>Irrational Car Configurations as  a Source of Hard Sell</a:t>
            </a:r>
            <a:r>
              <a:rPr sz="400" b="1" spc="-40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400" b="1" dirty="0">
                <a:solidFill>
                  <a:srgbClr val="FF0000"/>
                </a:solidFill>
                <a:latin typeface="Arial"/>
                <a:cs typeface="Arial"/>
              </a:rPr>
              <a:t>Offers</a:t>
            </a:r>
            <a:endParaRPr sz="400">
              <a:latin typeface="Arial"/>
              <a:cs typeface="Arial"/>
            </a:endParaRPr>
          </a:p>
          <a:p>
            <a:pPr marR="15240" algn="ctr">
              <a:lnSpc>
                <a:spcPct val="100000"/>
              </a:lnSpc>
              <a:spcBef>
                <a:spcPts val="35"/>
              </a:spcBef>
            </a:pPr>
            <a:r>
              <a:rPr sz="400" b="1" dirty="0">
                <a:solidFill>
                  <a:srgbClr val="FF0000"/>
                </a:solidFill>
                <a:latin typeface="Arial"/>
                <a:cs typeface="Arial"/>
              </a:rPr>
              <a:t>for Car</a:t>
            </a:r>
            <a:r>
              <a:rPr sz="400" b="1" spc="-65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400" b="1" dirty="0">
                <a:solidFill>
                  <a:srgbClr val="FF0000"/>
                </a:solidFill>
                <a:latin typeface="Arial"/>
                <a:cs typeface="Arial"/>
              </a:rPr>
              <a:t>Dealers</a:t>
            </a:r>
            <a:endParaRPr sz="400">
              <a:latin typeface="Arial"/>
              <a:cs typeface="Arial"/>
            </a:endParaRPr>
          </a:p>
        </p:txBody>
      </p:sp>
      <p:sp>
        <p:nvSpPr>
          <p:cNvPr id="96" name="object 96"/>
          <p:cNvSpPr/>
          <p:nvPr/>
        </p:nvSpPr>
        <p:spPr>
          <a:xfrm>
            <a:off x="2335156" y="2016463"/>
            <a:ext cx="366395" cy="183515"/>
          </a:xfrm>
          <a:custGeom>
            <a:avLst/>
            <a:gdLst/>
            <a:ahLst/>
            <a:cxnLst/>
            <a:rect l="l" t="t" r="r" b="b"/>
            <a:pathLst>
              <a:path w="366394" h="183514">
                <a:moveTo>
                  <a:pt x="320344" y="0"/>
                </a:moveTo>
                <a:lnTo>
                  <a:pt x="338156" y="3596"/>
                </a:lnTo>
                <a:lnTo>
                  <a:pt x="352702" y="13404"/>
                </a:lnTo>
                <a:lnTo>
                  <a:pt x="362510" y="27950"/>
                </a:lnTo>
                <a:lnTo>
                  <a:pt x="366107" y="45763"/>
                </a:lnTo>
                <a:lnTo>
                  <a:pt x="366107" y="137290"/>
                </a:lnTo>
                <a:lnTo>
                  <a:pt x="362510" y="155102"/>
                </a:lnTo>
                <a:lnTo>
                  <a:pt x="352702" y="169649"/>
                </a:lnTo>
                <a:lnTo>
                  <a:pt x="338156" y="179457"/>
                </a:lnTo>
                <a:lnTo>
                  <a:pt x="320344" y="183053"/>
                </a:lnTo>
                <a:lnTo>
                  <a:pt x="45763" y="183053"/>
                </a:lnTo>
                <a:lnTo>
                  <a:pt x="27951" y="179457"/>
                </a:lnTo>
                <a:lnTo>
                  <a:pt x="13404" y="169649"/>
                </a:lnTo>
                <a:lnTo>
                  <a:pt x="3596" y="155102"/>
                </a:lnTo>
                <a:lnTo>
                  <a:pt x="0" y="137290"/>
                </a:lnTo>
                <a:lnTo>
                  <a:pt x="0" y="45763"/>
                </a:lnTo>
                <a:lnTo>
                  <a:pt x="3596" y="27950"/>
                </a:lnTo>
                <a:lnTo>
                  <a:pt x="13404" y="13404"/>
                </a:lnTo>
                <a:lnTo>
                  <a:pt x="27951" y="3596"/>
                </a:lnTo>
                <a:lnTo>
                  <a:pt x="45763" y="0"/>
                </a:lnTo>
                <a:lnTo>
                  <a:pt x="320344" y="0"/>
                </a:lnTo>
                <a:close/>
              </a:path>
            </a:pathLst>
          </a:custGeom>
          <a:ln w="5720">
            <a:solidFill>
              <a:srgbClr val="5F9D9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7" name="object 97"/>
          <p:cNvSpPr txBox="1"/>
          <p:nvPr/>
        </p:nvSpPr>
        <p:spPr>
          <a:xfrm>
            <a:off x="2186425" y="1919215"/>
            <a:ext cx="663575" cy="3778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ct val="100000"/>
              </a:lnSpc>
            </a:pPr>
            <a:endParaRPr sz="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400">
              <a:latin typeface="Times New Roman"/>
              <a:cs typeface="Times New Roman"/>
            </a:endParaRPr>
          </a:p>
          <a:p>
            <a:pPr marL="238760" marR="191135" indent="-40005">
              <a:lnSpc>
                <a:spcPct val="107900"/>
              </a:lnSpc>
            </a:pPr>
            <a:r>
              <a:rPr sz="400" b="1" dirty="0">
                <a:solidFill>
                  <a:srgbClr val="5F9D9F"/>
                </a:solidFill>
                <a:latin typeface="Arial"/>
                <a:cs typeface="Arial"/>
              </a:rPr>
              <a:t>Part-Worth  Utilities</a:t>
            </a:r>
            <a:endParaRPr sz="400">
              <a:latin typeface="Arial"/>
              <a:cs typeface="Arial"/>
            </a:endParaRPr>
          </a:p>
        </p:txBody>
      </p:sp>
      <p:sp>
        <p:nvSpPr>
          <p:cNvPr id="98" name="object 98"/>
          <p:cNvSpPr/>
          <p:nvPr/>
        </p:nvSpPr>
        <p:spPr>
          <a:xfrm>
            <a:off x="2186425" y="1919215"/>
            <a:ext cx="663575" cy="377825"/>
          </a:xfrm>
          <a:custGeom>
            <a:avLst/>
            <a:gdLst/>
            <a:ahLst/>
            <a:cxnLst/>
            <a:rect l="l" t="t" r="r" b="b"/>
            <a:pathLst>
              <a:path w="663575" h="377825">
                <a:moveTo>
                  <a:pt x="0" y="377548"/>
                </a:moveTo>
                <a:lnTo>
                  <a:pt x="663569" y="377548"/>
                </a:lnTo>
                <a:lnTo>
                  <a:pt x="663569" y="0"/>
                </a:lnTo>
                <a:lnTo>
                  <a:pt x="0" y="0"/>
                </a:lnTo>
                <a:lnTo>
                  <a:pt x="0" y="377548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9" name="object 99"/>
          <p:cNvSpPr/>
          <p:nvPr/>
        </p:nvSpPr>
        <p:spPr>
          <a:xfrm>
            <a:off x="2186425" y="1919215"/>
            <a:ext cx="663575" cy="377825"/>
          </a:xfrm>
          <a:custGeom>
            <a:avLst/>
            <a:gdLst/>
            <a:ahLst/>
            <a:cxnLst/>
            <a:rect l="l" t="t" r="r" b="b"/>
            <a:pathLst>
              <a:path w="663575" h="377825">
                <a:moveTo>
                  <a:pt x="0" y="377548"/>
                </a:moveTo>
                <a:lnTo>
                  <a:pt x="663569" y="377548"/>
                </a:lnTo>
                <a:lnTo>
                  <a:pt x="663569" y="0"/>
                </a:lnTo>
                <a:lnTo>
                  <a:pt x="0" y="0"/>
                </a:lnTo>
                <a:lnTo>
                  <a:pt x="0" y="377548"/>
                </a:lnTo>
                <a:close/>
              </a:path>
            </a:pathLst>
          </a:custGeom>
          <a:ln w="8580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0" name="object 100"/>
          <p:cNvSpPr/>
          <p:nvPr/>
        </p:nvSpPr>
        <p:spPr>
          <a:xfrm>
            <a:off x="2260791" y="1942097"/>
            <a:ext cx="514984" cy="332105"/>
          </a:xfrm>
          <a:custGeom>
            <a:avLst/>
            <a:gdLst/>
            <a:ahLst/>
            <a:cxnLst/>
            <a:rect l="l" t="t" r="r" b="b"/>
            <a:pathLst>
              <a:path w="514985" h="332105">
                <a:moveTo>
                  <a:pt x="0" y="331784"/>
                </a:moveTo>
                <a:lnTo>
                  <a:pt x="514838" y="331784"/>
                </a:lnTo>
                <a:lnTo>
                  <a:pt x="514838" y="0"/>
                </a:lnTo>
                <a:lnTo>
                  <a:pt x="0" y="0"/>
                </a:lnTo>
                <a:lnTo>
                  <a:pt x="0" y="331784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1" name="object 101"/>
          <p:cNvSpPr txBox="1"/>
          <p:nvPr/>
        </p:nvSpPr>
        <p:spPr>
          <a:xfrm>
            <a:off x="2256674" y="1945643"/>
            <a:ext cx="523240" cy="33845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R="6350" algn="ctr">
              <a:lnSpc>
                <a:spcPct val="100000"/>
              </a:lnSpc>
            </a:pPr>
            <a:r>
              <a:rPr sz="400" b="1" dirty="0">
                <a:solidFill>
                  <a:srgbClr val="FF0000"/>
                </a:solidFill>
                <a:latin typeface="Arial"/>
                <a:cs typeface="Arial"/>
              </a:rPr>
              <a:t>Tail:</a:t>
            </a:r>
            <a:endParaRPr sz="400">
              <a:latin typeface="Arial"/>
              <a:cs typeface="Arial"/>
            </a:endParaRPr>
          </a:p>
          <a:p>
            <a:pPr marL="12700" marR="5080" indent="20955">
              <a:lnSpc>
                <a:spcPct val="107900"/>
              </a:lnSpc>
            </a:pPr>
            <a:r>
              <a:rPr sz="400" b="1" dirty="0">
                <a:solidFill>
                  <a:srgbClr val="FF0000"/>
                </a:solidFill>
                <a:latin typeface="Arial"/>
                <a:cs typeface="Arial"/>
              </a:rPr>
              <a:t>On the Estimation  of Linear</a:t>
            </a:r>
            <a:r>
              <a:rPr sz="400" b="1" spc="-50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400" b="1" dirty="0">
                <a:solidFill>
                  <a:srgbClr val="FF0000"/>
                </a:solidFill>
                <a:latin typeface="Arial"/>
                <a:cs typeface="Arial"/>
              </a:rPr>
              <a:t>Part-Worth  Functions for Cars  of End</a:t>
            </a:r>
            <a:r>
              <a:rPr sz="400" b="1" spc="-60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400" b="1" dirty="0">
                <a:solidFill>
                  <a:srgbClr val="FF0000"/>
                </a:solidFill>
                <a:latin typeface="Arial"/>
                <a:cs typeface="Arial"/>
              </a:rPr>
              <a:t>Consumers</a:t>
            </a:r>
            <a:endParaRPr sz="400">
              <a:latin typeface="Arial"/>
              <a:cs typeface="Arial"/>
            </a:endParaRPr>
          </a:p>
        </p:txBody>
      </p:sp>
      <p:sp>
        <p:nvSpPr>
          <p:cNvPr id="102" name="object 102"/>
          <p:cNvSpPr/>
          <p:nvPr/>
        </p:nvSpPr>
        <p:spPr>
          <a:xfrm>
            <a:off x="2406664" y="723647"/>
            <a:ext cx="912494" cy="271780"/>
          </a:xfrm>
          <a:custGeom>
            <a:avLst/>
            <a:gdLst/>
            <a:ahLst/>
            <a:cxnLst/>
            <a:rect l="l" t="t" r="r" b="b"/>
            <a:pathLst>
              <a:path w="912495" h="271780">
                <a:moveTo>
                  <a:pt x="0" y="271720"/>
                </a:moveTo>
                <a:lnTo>
                  <a:pt x="912411" y="271720"/>
                </a:lnTo>
                <a:lnTo>
                  <a:pt x="912411" y="0"/>
                </a:lnTo>
                <a:lnTo>
                  <a:pt x="0" y="0"/>
                </a:lnTo>
                <a:lnTo>
                  <a:pt x="0" y="27172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3" name="object 103"/>
          <p:cNvSpPr/>
          <p:nvPr/>
        </p:nvSpPr>
        <p:spPr>
          <a:xfrm>
            <a:off x="2469589" y="757967"/>
            <a:ext cx="784225" cy="200660"/>
          </a:xfrm>
          <a:custGeom>
            <a:avLst/>
            <a:gdLst/>
            <a:ahLst/>
            <a:cxnLst/>
            <a:rect l="l" t="t" r="r" b="b"/>
            <a:pathLst>
              <a:path w="784225" h="200659">
                <a:moveTo>
                  <a:pt x="0" y="200215"/>
                </a:moveTo>
                <a:lnTo>
                  <a:pt x="783698" y="200215"/>
                </a:lnTo>
                <a:lnTo>
                  <a:pt x="783698" y="0"/>
                </a:lnTo>
                <a:lnTo>
                  <a:pt x="0" y="0"/>
                </a:lnTo>
                <a:lnTo>
                  <a:pt x="0" y="200215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4" name="object 104"/>
          <p:cNvSpPr txBox="1"/>
          <p:nvPr/>
        </p:nvSpPr>
        <p:spPr>
          <a:xfrm>
            <a:off x="2406664" y="723647"/>
            <a:ext cx="912494" cy="271780"/>
          </a:xfrm>
          <a:prstGeom prst="rect">
            <a:avLst/>
          </a:prstGeom>
          <a:ln w="8580">
            <a:solidFill>
              <a:srgbClr val="0000FF"/>
            </a:solidFill>
          </a:ln>
        </p:spPr>
        <p:txBody>
          <a:bodyPr vert="horz" wrap="square" lIns="0" tIns="33655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265"/>
              </a:spcBef>
            </a:pPr>
            <a:r>
              <a:rPr sz="400" b="1" dirty="0">
                <a:solidFill>
                  <a:srgbClr val="0000FF"/>
                </a:solidFill>
                <a:latin typeface="Arial"/>
                <a:cs typeface="Arial"/>
              </a:rPr>
              <a:t>Tail:</a:t>
            </a:r>
            <a:endParaRPr sz="400">
              <a:latin typeface="Arial"/>
              <a:cs typeface="Arial"/>
            </a:endParaRPr>
          </a:p>
          <a:p>
            <a:pPr marL="68580" marR="63500" algn="ctr">
              <a:lnSpc>
                <a:spcPct val="107900"/>
              </a:lnSpc>
            </a:pPr>
            <a:r>
              <a:rPr sz="400" b="1" dirty="0">
                <a:solidFill>
                  <a:srgbClr val="0000FF"/>
                </a:solidFill>
                <a:latin typeface="Arial"/>
                <a:cs typeface="Arial"/>
              </a:rPr>
              <a:t>Adaptive Conjoint Experiments  For Product</a:t>
            </a:r>
            <a:r>
              <a:rPr sz="400" b="1" spc="-45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400" b="1" dirty="0">
                <a:solidFill>
                  <a:srgbClr val="0000FF"/>
                </a:solidFill>
                <a:latin typeface="Arial"/>
                <a:cs typeface="Arial"/>
              </a:rPr>
              <a:t>Generators</a:t>
            </a:r>
            <a:endParaRPr sz="400">
              <a:latin typeface="Arial"/>
              <a:cs typeface="Arial"/>
            </a:endParaRPr>
          </a:p>
        </p:txBody>
      </p:sp>
      <p:sp>
        <p:nvSpPr>
          <p:cNvPr id="105" name="object 105"/>
          <p:cNvSpPr/>
          <p:nvPr/>
        </p:nvSpPr>
        <p:spPr>
          <a:xfrm>
            <a:off x="3888003" y="143994"/>
            <a:ext cx="504002" cy="232029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9" name="object 4"/>
          <p:cNvSpPr txBox="1">
            <a:spLocks noGrp="1"/>
          </p:cNvSpPr>
          <p:nvPr>
            <p:ph type="dt" sz="half" idx="6"/>
          </p:nvPr>
        </p:nvSpPr>
        <p:spPr>
          <a:xfrm>
            <a:off x="111188" y="3141204"/>
            <a:ext cx="4419550" cy="15388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635"/>
              </a:lnSpc>
            </a:pPr>
            <a:r>
              <a:rPr lang="de-DE" dirty="0"/>
              <a:t>Motivation </a:t>
            </a:r>
            <a:r>
              <a:rPr lang="de-DE" dirty="0" smtClean="0"/>
              <a:t>                     </a:t>
            </a:r>
            <a:r>
              <a:rPr lang="de-DE" dirty="0" err="1" smtClean="0"/>
              <a:t>Perception</a:t>
            </a:r>
            <a:r>
              <a:rPr lang="de-DE" dirty="0" smtClean="0"/>
              <a:t> </a:t>
            </a:r>
            <a:r>
              <a:rPr lang="de-DE" dirty="0" err="1"/>
              <a:t>and</a:t>
            </a:r>
            <a:r>
              <a:rPr lang="de-DE" dirty="0"/>
              <a:t> Learning </a:t>
            </a:r>
            <a:r>
              <a:rPr lang="de-DE" dirty="0" smtClean="0"/>
              <a:t>                        Scientific </a:t>
            </a:r>
            <a:r>
              <a:rPr lang="de-DE" dirty="0"/>
              <a:t>Research </a:t>
            </a:r>
            <a:r>
              <a:rPr lang="de-DE" dirty="0" err="1" smtClean="0"/>
              <a:t>Process</a:t>
            </a:r>
            <a:r>
              <a:rPr lang="de-DE" dirty="0" smtClean="0"/>
              <a:t>                      </a:t>
            </a:r>
            <a:r>
              <a:rPr lang="de-DE" dirty="0"/>
              <a:t>The Journal </a:t>
            </a:r>
            <a:r>
              <a:rPr lang="de-DE" dirty="0" smtClean="0"/>
              <a:t>                     References </a:t>
            </a:r>
            <a:endParaRPr lang="de-DE" dirty="0"/>
          </a:p>
          <a:p>
            <a:pPr marL="12700">
              <a:lnSpc>
                <a:spcPts val="635"/>
              </a:lnSpc>
            </a:pPr>
            <a:endParaRPr spc="-5" dirty="0">
              <a:hlinkClick r:id="rId8" action="ppaction://hlinksldjump"/>
            </a:endParaRPr>
          </a:p>
        </p:txBody>
      </p:sp>
      <p:sp>
        <p:nvSpPr>
          <p:cNvPr id="110" name="object 18"/>
          <p:cNvSpPr txBox="1">
            <a:spLocks noGrp="1"/>
          </p:cNvSpPr>
          <p:nvPr>
            <p:ph type="ftr" sz="quarter" idx="5"/>
          </p:nvPr>
        </p:nvSpPr>
        <p:spPr>
          <a:xfrm>
            <a:off x="94284" y="3302592"/>
            <a:ext cx="2890520" cy="15388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635"/>
              </a:lnSpc>
            </a:pPr>
            <a:r>
              <a:rPr lang="de-DE" dirty="0"/>
              <a:t>Andreas Geyer-Schulz – Data at </a:t>
            </a:r>
            <a:r>
              <a:rPr lang="de-DE" dirty="0" err="1"/>
              <a:t>the</a:t>
            </a:r>
            <a:r>
              <a:rPr lang="de-DE" dirty="0"/>
              <a:t> Core: Archives </a:t>
            </a:r>
            <a:r>
              <a:rPr lang="de-DE" dirty="0" err="1"/>
              <a:t>of</a:t>
            </a:r>
            <a:r>
              <a:rPr lang="de-DE" dirty="0"/>
              <a:t> Data Science, Series B: (CESS 2016) </a:t>
            </a:r>
            <a:endParaRPr lang="de-DE" dirty="0"/>
          </a:p>
          <a:p>
            <a:pPr marL="12700">
              <a:lnSpc>
                <a:spcPts val="635"/>
              </a:lnSpc>
            </a:pPr>
            <a:endParaRPr dirty="0">
              <a:hlinkClick r:id="rId9" action="ppaction://hlinksldjump"/>
            </a:endParaRPr>
          </a:p>
        </p:txBody>
      </p:sp>
      <p:sp>
        <p:nvSpPr>
          <p:cNvPr id="111" name="object 6"/>
          <p:cNvSpPr txBox="1">
            <a:spLocks noGrp="1"/>
          </p:cNvSpPr>
          <p:nvPr>
            <p:ph type="sldNum" sz="quarter" idx="7"/>
          </p:nvPr>
        </p:nvSpPr>
        <p:spPr>
          <a:xfrm>
            <a:off x="3227692" y="3302592"/>
            <a:ext cx="1303046" cy="769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635"/>
              </a:lnSpc>
            </a:pPr>
            <a:r>
              <a:rPr dirty="0"/>
              <a:t>17. Oktober </a:t>
            </a:r>
            <a:r>
              <a:rPr dirty="0" smtClean="0"/>
              <a:t>2016</a:t>
            </a:r>
            <a:r>
              <a:rPr lang="de-DE" dirty="0" smtClean="0"/>
              <a:t>                            13</a:t>
            </a:r>
            <a:r>
              <a:rPr dirty="0" smtClean="0"/>
              <a:t> </a:t>
            </a:r>
            <a:r>
              <a:rPr dirty="0"/>
              <a:t>/</a:t>
            </a:r>
            <a:r>
              <a:rPr spc="-105" dirty="0"/>
              <a:t> </a:t>
            </a:r>
            <a:r>
              <a:rPr dirty="0"/>
              <a:t>18</a:t>
            </a:r>
          </a:p>
        </p:txBody>
      </p:sp>
      <p:pic>
        <p:nvPicPr>
          <p:cNvPr id="113" name="Bild 112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7118" y="50046"/>
            <a:ext cx="4419600" cy="2971800"/>
          </a:xfrm>
          <a:prstGeom prst="rect">
            <a:avLst/>
          </a:prstGeom>
        </p:spPr>
      </p:pic>
    </p:spTree>
  </p:cSld>
  <p:clrMapOvr>
    <a:masterClrMapping/>
  </p:clrMapOvr>
  <p:transition>
    <p:cut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pc="-5" dirty="0"/>
              <a:t>A </a:t>
            </a:r>
            <a:r>
              <a:rPr spc="-20" dirty="0"/>
              <a:t>Volume </a:t>
            </a:r>
            <a:r>
              <a:rPr dirty="0"/>
              <a:t>is </a:t>
            </a:r>
            <a:r>
              <a:rPr spc="-5" dirty="0"/>
              <a:t>a</a:t>
            </a:r>
            <a:r>
              <a:rPr spc="-45" dirty="0"/>
              <a:t> </a:t>
            </a:r>
            <a:r>
              <a:rPr dirty="0"/>
              <a:t>...</a:t>
            </a:r>
          </a:p>
        </p:txBody>
      </p:sp>
      <p:sp>
        <p:nvSpPr>
          <p:cNvPr id="3" name="object 3"/>
          <p:cNvSpPr/>
          <p:nvPr/>
        </p:nvSpPr>
        <p:spPr>
          <a:xfrm>
            <a:off x="357162" y="841908"/>
            <a:ext cx="66675" cy="66675"/>
          </a:xfrm>
          <a:custGeom>
            <a:avLst/>
            <a:gdLst/>
            <a:ahLst/>
            <a:cxnLst/>
            <a:rect l="l" t="t" r="r" b="b"/>
            <a:pathLst>
              <a:path w="66675" h="66675">
                <a:moveTo>
                  <a:pt x="0" y="0"/>
                </a:moveTo>
                <a:lnTo>
                  <a:pt x="0" y="46663"/>
                </a:lnTo>
                <a:lnTo>
                  <a:pt x="1571" y="54448"/>
                </a:lnTo>
                <a:lnTo>
                  <a:pt x="5857" y="60805"/>
                </a:lnTo>
                <a:lnTo>
                  <a:pt x="12214" y="65091"/>
                </a:lnTo>
                <a:lnTo>
                  <a:pt x="19998" y="66662"/>
                </a:lnTo>
                <a:lnTo>
                  <a:pt x="66662" y="66662"/>
                </a:lnTo>
                <a:lnTo>
                  <a:pt x="0" y="0"/>
                </a:lnTo>
                <a:close/>
              </a:path>
              <a:path w="66675" h="66675">
                <a:moveTo>
                  <a:pt x="46663" y="0"/>
                </a:moveTo>
                <a:lnTo>
                  <a:pt x="0" y="0"/>
                </a:lnTo>
                <a:lnTo>
                  <a:pt x="66662" y="66662"/>
                </a:lnTo>
                <a:lnTo>
                  <a:pt x="66662" y="19998"/>
                </a:lnTo>
                <a:lnTo>
                  <a:pt x="65091" y="12214"/>
                </a:lnTo>
                <a:lnTo>
                  <a:pt x="60805" y="5857"/>
                </a:lnTo>
                <a:lnTo>
                  <a:pt x="54448" y="1571"/>
                </a:lnTo>
                <a:lnTo>
                  <a:pt x="46663" y="0"/>
                </a:lnTo>
                <a:close/>
              </a:path>
            </a:pathLst>
          </a:custGeom>
          <a:solidFill>
            <a:srgbClr val="00968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357162" y="1051940"/>
            <a:ext cx="66675" cy="66675"/>
          </a:xfrm>
          <a:custGeom>
            <a:avLst/>
            <a:gdLst/>
            <a:ahLst/>
            <a:cxnLst/>
            <a:rect l="l" t="t" r="r" b="b"/>
            <a:pathLst>
              <a:path w="66675" h="66675">
                <a:moveTo>
                  <a:pt x="0" y="0"/>
                </a:moveTo>
                <a:lnTo>
                  <a:pt x="0" y="46663"/>
                </a:lnTo>
                <a:lnTo>
                  <a:pt x="1571" y="54448"/>
                </a:lnTo>
                <a:lnTo>
                  <a:pt x="5857" y="60805"/>
                </a:lnTo>
                <a:lnTo>
                  <a:pt x="12214" y="65091"/>
                </a:lnTo>
                <a:lnTo>
                  <a:pt x="19998" y="66662"/>
                </a:lnTo>
                <a:lnTo>
                  <a:pt x="66662" y="66662"/>
                </a:lnTo>
                <a:lnTo>
                  <a:pt x="0" y="0"/>
                </a:lnTo>
                <a:close/>
              </a:path>
              <a:path w="66675" h="66675">
                <a:moveTo>
                  <a:pt x="46663" y="0"/>
                </a:moveTo>
                <a:lnTo>
                  <a:pt x="0" y="0"/>
                </a:lnTo>
                <a:lnTo>
                  <a:pt x="66662" y="66662"/>
                </a:lnTo>
                <a:lnTo>
                  <a:pt x="66662" y="19998"/>
                </a:lnTo>
                <a:lnTo>
                  <a:pt x="65091" y="12214"/>
                </a:lnTo>
                <a:lnTo>
                  <a:pt x="60805" y="5857"/>
                </a:lnTo>
                <a:lnTo>
                  <a:pt x="54448" y="1571"/>
                </a:lnTo>
                <a:lnTo>
                  <a:pt x="46663" y="0"/>
                </a:lnTo>
                <a:close/>
              </a:path>
            </a:pathLst>
          </a:custGeom>
          <a:solidFill>
            <a:srgbClr val="00968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357162" y="1261973"/>
            <a:ext cx="66675" cy="66675"/>
          </a:xfrm>
          <a:custGeom>
            <a:avLst/>
            <a:gdLst/>
            <a:ahLst/>
            <a:cxnLst/>
            <a:rect l="l" t="t" r="r" b="b"/>
            <a:pathLst>
              <a:path w="66675" h="66675">
                <a:moveTo>
                  <a:pt x="0" y="0"/>
                </a:moveTo>
                <a:lnTo>
                  <a:pt x="0" y="46663"/>
                </a:lnTo>
                <a:lnTo>
                  <a:pt x="1571" y="54448"/>
                </a:lnTo>
                <a:lnTo>
                  <a:pt x="5857" y="60805"/>
                </a:lnTo>
                <a:lnTo>
                  <a:pt x="12214" y="65091"/>
                </a:lnTo>
                <a:lnTo>
                  <a:pt x="19998" y="66662"/>
                </a:lnTo>
                <a:lnTo>
                  <a:pt x="66662" y="66662"/>
                </a:lnTo>
                <a:lnTo>
                  <a:pt x="0" y="0"/>
                </a:lnTo>
                <a:close/>
              </a:path>
              <a:path w="66675" h="66675">
                <a:moveTo>
                  <a:pt x="46663" y="0"/>
                </a:moveTo>
                <a:lnTo>
                  <a:pt x="0" y="0"/>
                </a:lnTo>
                <a:lnTo>
                  <a:pt x="66662" y="66662"/>
                </a:lnTo>
                <a:lnTo>
                  <a:pt x="66662" y="19998"/>
                </a:lnTo>
                <a:lnTo>
                  <a:pt x="65091" y="12214"/>
                </a:lnTo>
                <a:lnTo>
                  <a:pt x="60805" y="5857"/>
                </a:lnTo>
                <a:lnTo>
                  <a:pt x="54448" y="1571"/>
                </a:lnTo>
                <a:lnTo>
                  <a:pt x="46663" y="0"/>
                </a:lnTo>
                <a:close/>
              </a:path>
            </a:pathLst>
          </a:custGeom>
          <a:solidFill>
            <a:srgbClr val="00968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203301" y="399465"/>
            <a:ext cx="4150995" cy="171585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algn="just">
              <a:lnSpc>
                <a:spcPct val="100000"/>
              </a:lnSpc>
            </a:pPr>
            <a:r>
              <a:rPr sz="1000" dirty="0">
                <a:latin typeface="Arial"/>
                <a:cs typeface="Arial"/>
              </a:rPr>
              <a:t>... is a set of thematically coherent</a:t>
            </a:r>
            <a:r>
              <a:rPr sz="1000" spc="-20" dirty="0">
                <a:latin typeface="Arial"/>
                <a:cs typeface="Arial"/>
              </a:rPr>
              <a:t> </a:t>
            </a:r>
            <a:r>
              <a:rPr sz="1000" dirty="0">
                <a:latin typeface="Arial"/>
                <a:cs typeface="Arial"/>
              </a:rPr>
              <a:t>articles.</a:t>
            </a:r>
          </a:p>
          <a:p>
            <a:pPr marL="12700" algn="just">
              <a:lnSpc>
                <a:spcPct val="100000"/>
              </a:lnSpc>
              <a:spcBef>
                <a:spcPts val="155"/>
              </a:spcBef>
            </a:pPr>
            <a:r>
              <a:rPr sz="1000" dirty="0">
                <a:latin typeface="Arial"/>
                <a:cs typeface="Arial"/>
              </a:rPr>
              <a:t>Natural </a:t>
            </a:r>
            <a:r>
              <a:rPr sz="1000" spc="5" dirty="0">
                <a:latin typeface="Arial"/>
                <a:cs typeface="Arial"/>
              </a:rPr>
              <a:t>orthogonal </a:t>
            </a:r>
            <a:r>
              <a:rPr sz="1000" dirty="0">
                <a:latin typeface="Arial"/>
                <a:cs typeface="Arial"/>
              </a:rPr>
              <a:t>dimensions of organization are</a:t>
            </a:r>
            <a:r>
              <a:rPr sz="1000" spc="-40" dirty="0">
                <a:latin typeface="Arial"/>
                <a:cs typeface="Arial"/>
              </a:rPr>
              <a:t> </a:t>
            </a:r>
            <a:r>
              <a:rPr sz="1000" spc="-5" dirty="0">
                <a:latin typeface="Arial"/>
                <a:cs typeface="Arial"/>
              </a:rPr>
              <a:t>e.g.:</a:t>
            </a:r>
            <a:endParaRPr sz="1000" dirty="0">
              <a:latin typeface="Arial"/>
              <a:cs typeface="Arial"/>
            </a:endParaRPr>
          </a:p>
          <a:p>
            <a:pPr marL="289560" marR="205104">
              <a:lnSpc>
                <a:spcPct val="137800"/>
              </a:lnSpc>
            </a:pPr>
            <a:r>
              <a:rPr sz="1000" dirty="0" smtClean="0">
                <a:latin typeface="Arial"/>
                <a:cs typeface="Arial"/>
              </a:rPr>
              <a:t>One </a:t>
            </a:r>
            <a:r>
              <a:rPr sz="1000" dirty="0">
                <a:latin typeface="Arial"/>
                <a:cs typeface="Arial"/>
              </a:rPr>
              <a:t>algorithm/method used </a:t>
            </a:r>
            <a:r>
              <a:rPr sz="1000" spc="-15" dirty="0">
                <a:latin typeface="Arial"/>
                <a:cs typeface="Arial"/>
              </a:rPr>
              <a:t>for </a:t>
            </a:r>
            <a:r>
              <a:rPr sz="1000" dirty="0">
                <a:latin typeface="Arial"/>
                <a:cs typeface="Arial"/>
              </a:rPr>
              <a:t>the analysis of </a:t>
            </a:r>
            <a:r>
              <a:rPr sz="1000" spc="-5" dirty="0">
                <a:latin typeface="Arial"/>
                <a:cs typeface="Arial"/>
              </a:rPr>
              <a:t>different </a:t>
            </a:r>
            <a:r>
              <a:rPr sz="1000" dirty="0">
                <a:latin typeface="Arial"/>
                <a:cs typeface="Arial"/>
              </a:rPr>
              <a:t>datasets.  One dataset </a:t>
            </a:r>
            <a:r>
              <a:rPr sz="1000" spc="-5" dirty="0">
                <a:latin typeface="Arial"/>
                <a:cs typeface="Arial"/>
              </a:rPr>
              <a:t>analyzed </a:t>
            </a:r>
            <a:r>
              <a:rPr sz="1000" spc="-10" dirty="0">
                <a:latin typeface="Arial"/>
                <a:cs typeface="Arial"/>
              </a:rPr>
              <a:t>by several </a:t>
            </a:r>
            <a:r>
              <a:rPr sz="1000" dirty="0">
                <a:latin typeface="Arial"/>
                <a:cs typeface="Arial"/>
              </a:rPr>
              <a:t>data analysis</a:t>
            </a:r>
            <a:r>
              <a:rPr sz="1000" spc="15" dirty="0">
                <a:latin typeface="Arial"/>
                <a:cs typeface="Arial"/>
              </a:rPr>
              <a:t> </a:t>
            </a:r>
            <a:r>
              <a:rPr sz="1000" dirty="0">
                <a:latin typeface="Arial"/>
                <a:cs typeface="Arial"/>
              </a:rPr>
              <a:t>methods.</a:t>
            </a:r>
          </a:p>
          <a:p>
            <a:pPr marL="289560">
              <a:lnSpc>
                <a:spcPct val="100000"/>
              </a:lnSpc>
              <a:spcBef>
                <a:spcPts val="450"/>
              </a:spcBef>
            </a:pPr>
            <a:r>
              <a:rPr sz="1000" dirty="0">
                <a:latin typeface="Arial"/>
                <a:cs typeface="Arial"/>
              </a:rPr>
              <a:t>One dataset and </a:t>
            </a:r>
            <a:r>
              <a:rPr sz="1000" spc="-10" dirty="0">
                <a:latin typeface="Arial"/>
                <a:cs typeface="Arial"/>
              </a:rPr>
              <a:t>several </a:t>
            </a:r>
            <a:r>
              <a:rPr sz="1000" dirty="0">
                <a:latin typeface="Arial"/>
                <a:cs typeface="Arial"/>
              </a:rPr>
              <a:t>transformations of the</a:t>
            </a:r>
            <a:r>
              <a:rPr sz="1000" spc="-30" dirty="0">
                <a:latin typeface="Arial"/>
                <a:cs typeface="Arial"/>
              </a:rPr>
              <a:t> </a:t>
            </a:r>
            <a:r>
              <a:rPr sz="1000" dirty="0">
                <a:latin typeface="Arial"/>
                <a:cs typeface="Arial"/>
              </a:rPr>
              <a:t>dataset.</a:t>
            </a:r>
          </a:p>
          <a:p>
            <a:pPr marL="12700" algn="just">
              <a:lnSpc>
                <a:spcPct val="100000"/>
              </a:lnSpc>
              <a:spcBef>
                <a:spcPts val="450"/>
              </a:spcBef>
            </a:pPr>
            <a:r>
              <a:rPr sz="1000" b="1" dirty="0">
                <a:latin typeface="Arial"/>
                <a:cs typeface="Arial"/>
              </a:rPr>
              <a:t>Example:</a:t>
            </a:r>
            <a:endParaRPr sz="1000" dirty="0">
              <a:latin typeface="Arial"/>
              <a:cs typeface="Arial"/>
            </a:endParaRPr>
          </a:p>
          <a:p>
            <a:pPr marL="12700" marR="5080" algn="just">
              <a:lnSpc>
                <a:spcPct val="112900"/>
              </a:lnSpc>
            </a:pPr>
            <a:r>
              <a:rPr sz="1000" dirty="0">
                <a:latin typeface="Arial"/>
                <a:cs typeface="Arial"/>
              </a:rPr>
              <a:t>A product configuration dataset and its analysis </a:t>
            </a:r>
            <a:r>
              <a:rPr sz="1000" spc="-15" dirty="0">
                <a:latin typeface="Arial"/>
                <a:cs typeface="Arial"/>
              </a:rPr>
              <a:t>for </a:t>
            </a:r>
            <a:r>
              <a:rPr sz="1000" dirty="0">
                <a:latin typeface="Arial"/>
                <a:cs typeface="Arial"/>
              </a:rPr>
              <a:t>product management,  market segmentation, simulation of market </a:t>
            </a:r>
            <a:r>
              <a:rPr sz="1000" spc="5" dirty="0">
                <a:latin typeface="Arial"/>
                <a:cs typeface="Arial"/>
              </a:rPr>
              <a:t>entry </a:t>
            </a:r>
            <a:r>
              <a:rPr sz="1000" dirty="0">
                <a:latin typeface="Arial"/>
                <a:cs typeface="Arial"/>
              </a:rPr>
              <a:t>of a </a:t>
            </a:r>
            <a:r>
              <a:rPr sz="1000" spc="-5" dirty="0">
                <a:latin typeface="Arial"/>
                <a:cs typeface="Arial"/>
              </a:rPr>
              <a:t>new </a:t>
            </a:r>
            <a:r>
              <a:rPr sz="1000" dirty="0">
                <a:latin typeface="Arial"/>
                <a:cs typeface="Arial"/>
              </a:rPr>
              <a:t>product, </a:t>
            </a:r>
            <a:r>
              <a:rPr sz="1000" spc="-15" dirty="0">
                <a:latin typeface="Arial"/>
                <a:cs typeface="Arial"/>
              </a:rPr>
              <a:t>for </a:t>
            </a:r>
            <a:r>
              <a:rPr sz="1000" dirty="0">
                <a:latin typeface="Arial"/>
                <a:cs typeface="Arial"/>
              </a:rPr>
              <a:t>the  sales </a:t>
            </a:r>
            <a:r>
              <a:rPr sz="1000" spc="-10" dirty="0">
                <a:latin typeface="Arial"/>
                <a:cs typeface="Arial"/>
              </a:rPr>
              <a:t>force, </a:t>
            </a:r>
            <a:r>
              <a:rPr sz="1000" spc="-15" dirty="0">
                <a:latin typeface="Arial"/>
                <a:cs typeface="Arial"/>
              </a:rPr>
              <a:t>for </a:t>
            </a:r>
            <a:r>
              <a:rPr sz="1000" dirty="0">
                <a:latin typeface="Arial"/>
                <a:cs typeface="Arial"/>
              </a:rPr>
              <a:t>pricing, production planning,</a:t>
            </a:r>
            <a:r>
              <a:rPr sz="1000" spc="25" dirty="0">
                <a:latin typeface="Arial"/>
                <a:cs typeface="Arial"/>
              </a:rPr>
              <a:t> </a:t>
            </a:r>
            <a:r>
              <a:rPr sz="1000" dirty="0">
                <a:latin typeface="Arial"/>
                <a:cs typeface="Arial"/>
              </a:rPr>
              <a:t>...</a:t>
            </a:r>
          </a:p>
        </p:txBody>
      </p:sp>
      <p:sp>
        <p:nvSpPr>
          <p:cNvPr id="7" name="object 7"/>
          <p:cNvSpPr/>
          <p:nvPr/>
        </p:nvSpPr>
        <p:spPr>
          <a:xfrm>
            <a:off x="3888003" y="143994"/>
            <a:ext cx="504002" cy="23202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4"/>
          <p:cNvSpPr txBox="1">
            <a:spLocks noGrp="1"/>
          </p:cNvSpPr>
          <p:nvPr>
            <p:ph type="dt" sz="half" idx="6"/>
          </p:nvPr>
        </p:nvSpPr>
        <p:spPr>
          <a:xfrm>
            <a:off x="111188" y="3141204"/>
            <a:ext cx="4419550" cy="15388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635"/>
              </a:lnSpc>
            </a:pPr>
            <a:r>
              <a:rPr lang="de-DE" dirty="0"/>
              <a:t>Motivation </a:t>
            </a:r>
            <a:r>
              <a:rPr lang="de-DE" dirty="0" smtClean="0"/>
              <a:t>                     </a:t>
            </a:r>
            <a:r>
              <a:rPr lang="de-DE" dirty="0" err="1" smtClean="0"/>
              <a:t>Perception</a:t>
            </a:r>
            <a:r>
              <a:rPr lang="de-DE" dirty="0" smtClean="0"/>
              <a:t> </a:t>
            </a:r>
            <a:r>
              <a:rPr lang="de-DE" dirty="0" err="1"/>
              <a:t>and</a:t>
            </a:r>
            <a:r>
              <a:rPr lang="de-DE" dirty="0"/>
              <a:t> Learning </a:t>
            </a:r>
            <a:r>
              <a:rPr lang="de-DE" dirty="0" smtClean="0"/>
              <a:t>                        Scientific </a:t>
            </a:r>
            <a:r>
              <a:rPr lang="de-DE" dirty="0"/>
              <a:t>Research </a:t>
            </a:r>
            <a:r>
              <a:rPr lang="de-DE" dirty="0" err="1" smtClean="0"/>
              <a:t>Process</a:t>
            </a:r>
            <a:r>
              <a:rPr lang="de-DE" dirty="0" smtClean="0"/>
              <a:t>                      </a:t>
            </a:r>
            <a:r>
              <a:rPr lang="de-DE" dirty="0"/>
              <a:t>The Journal </a:t>
            </a:r>
            <a:r>
              <a:rPr lang="de-DE" dirty="0" smtClean="0"/>
              <a:t>                     References </a:t>
            </a:r>
            <a:endParaRPr lang="de-DE" dirty="0"/>
          </a:p>
          <a:p>
            <a:pPr marL="12700">
              <a:lnSpc>
                <a:spcPts val="635"/>
              </a:lnSpc>
            </a:pPr>
            <a:endParaRPr spc="-5" dirty="0">
              <a:hlinkClick r:id="rId3" action="ppaction://hlinksldjump"/>
            </a:endParaRPr>
          </a:p>
        </p:txBody>
      </p:sp>
      <p:sp>
        <p:nvSpPr>
          <p:cNvPr id="12" name="object 18"/>
          <p:cNvSpPr txBox="1">
            <a:spLocks noGrp="1"/>
          </p:cNvSpPr>
          <p:nvPr>
            <p:ph type="ftr" sz="quarter" idx="5"/>
          </p:nvPr>
        </p:nvSpPr>
        <p:spPr>
          <a:xfrm>
            <a:off x="94284" y="3302592"/>
            <a:ext cx="2890520" cy="15388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635"/>
              </a:lnSpc>
            </a:pPr>
            <a:r>
              <a:rPr lang="de-DE" dirty="0"/>
              <a:t>Andreas Geyer-Schulz – Data at </a:t>
            </a:r>
            <a:r>
              <a:rPr lang="de-DE" dirty="0" err="1"/>
              <a:t>the</a:t>
            </a:r>
            <a:r>
              <a:rPr lang="de-DE" dirty="0"/>
              <a:t> Core: Archives </a:t>
            </a:r>
            <a:r>
              <a:rPr lang="de-DE" dirty="0" err="1"/>
              <a:t>of</a:t>
            </a:r>
            <a:r>
              <a:rPr lang="de-DE" dirty="0"/>
              <a:t> Data Science, Series B: (CESS 2016) </a:t>
            </a:r>
            <a:endParaRPr lang="de-DE" dirty="0"/>
          </a:p>
          <a:p>
            <a:pPr marL="12700">
              <a:lnSpc>
                <a:spcPts val="635"/>
              </a:lnSpc>
            </a:pPr>
            <a:endParaRPr dirty="0">
              <a:hlinkClick r:id="rId4" action="ppaction://hlinksldjump"/>
            </a:endParaRPr>
          </a:p>
        </p:txBody>
      </p:sp>
      <p:sp>
        <p:nvSpPr>
          <p:cNvPr id="13" name="object 6"/>
          <p:cNvSpPr txBox="1">
            <a:spLocks noGrp="1"/>
          </p:cNvSpPr>
          <p:nvPr>
            <p:ph type="sldNum" sz="quarter" idx="7"/>
          </p:nvPr>
        </p:nvSpPr>
        <p:spPr>
          <a:xfrm>
            <a:off x="3227692" y="3302592"/>
            <a:ext cx="1303046" cy="769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635"/>
              </a:lnSpc>
            </a:pPr>
            <a:r>
              <a:rPr dirty="0"/>
              <a:t>17. Oktober </a:t>
            </a:r>
            <a:r>
              <a:rPr dirty="0" smtClean="0"/>
              <a:t>2016</a:t>
            </a:r>
            <a:r>
              <a:rPr lang="de-DE" dirty="0" smtClean="0"/>
              <a:t>                            14</a:t>
            </a:r>
            <a:r>
              <a:rPr dirty="0" smtClean="0"/>
              <a:t>/</a:t>
            </a:r>
            <a:r>
              <a:rPr spc="-105" dirty="0" smtClean="0"/>
              <a:t> </a:t>
            </a:r>
            <a:r>
              <a:rPr dirty="0"/>
              <a:t>18</a:t>
            </a:r>
          </a:p>
        </p:txBody>
      </p:sp>
      <p:pic>
        <p:nvPicPr>
          <p:cNvPr id="14" name="Bild 1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6199" y="78840"/>
            <a:ext cx="4457700" cy="2997200"/>
          </a:xfrm>
          <a:prstGeom prst="rect">
            <a:avLst/>
          </a:prstGeom>
        </p:spPr>
      </p:pic>
    </p:spTree>
  </p:cSld>
  <p:clrMapOvr>
    <a:masterClrMapping/>
  </p:clrMapOvr>
  <p:transition>
    <p:cut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pc="-20" dirty="0"/>
              <a:t>We </a:t>
            </a:r>
            <a:r>
              <a:rPr dirty="0"/>
              <a:t>Need </a:t>
            </a:r>
            <a:r>
              <a:rPr spc="-10" dirty="0"/>
              <a:t>Just </a:t>
            </a:r>
            <a:r>
              <a:rPr spc="-35" dirty="0"/>
              <a:t>Two </a:t>
            </a:r>
            <a:r>
              <a:rPr spc="-10" dirty="0"/>
              <a:t>New</a:t>
            </a:r>
            <a:r>
              <a:rPr spc="5" dirty="0"/>
              <a:t> </a:t>
            </a:r>
            <a:r>
              <a:rPr dirty="0"/>
              <a:t>Services</a:t>
            </a:r>
          </a:p>
        </p:txBody>
      </p:sp>
      <p:sp>
        <p:nvSpPr>
          <p:cNvPr id="3" name="object 3"/>
          <p:cNvSpPr/>
          <p:nvPr/>
        </p:nvSpPr>
        <p:spPr>
          <a:xfrm>
            <a:off x="640029" y="1656122"/>
            <a:ext cx="60960" cy="60960"/>
          </a:xfrm>
          <a:custGeom>
            <a:avLst/>
            <a:gdLst/>
            <a:ahLst/>
            <a:cxnLst/>
            <a:rect l="l" t="t" r="r" b="b"/>
            <a:pathLst>
              <a:path w="60959" h="60960">
                <a:moveTo>
                  <a:pt x="0" y="0"/>
                </a:moveTo>
                <a:lnTo>
                  <a:pt x="0" y="42615"/>
                </a:lnTo>
                <a:lnTo>
                  <a:pt x="1435" y="49724"/>
                </a:lnTo>
                <a:lnTo>
                  <a:pt x="5349" y="55529"/>
                </a:lnTo>
                <a:lnTo>
                  <a:pt x="11154" y="59443"/>
                </a:lnTo>
                <a:lnTo>
                  <a:pt x="18263" y="60879"/>
                </a:lnTo>
                <a:lnTo>
                  <a:pt x="60879" y="60879"/>
                </a:lnTo>
                <a:lnTo>
                  <a:pt x="0" y="0"/>
                </a:lnTo>
                <a:close/>
              </a:path>
              <a:path w="60959" h="60960">
                <a:moveTo>
                  <a:pt x="42615" y="0"/>
                </a:moveTo>
                <a:lnTo>
                  <a:pt x="0" y="0"/>
                </a:lnTo>
                <a:lnTo>
                  <a:pt x="60879" y="60879"/>
                </a:lnTo>
                <a:lnTo>
                  <a:pt x="60879" y="18263"/>
                </a:lnTo>
                <a:lnTo>
                  <a:pt x="59443" y="11154"/>
                </a:lnTo>
                <a:lnTo>
                  <a:pt x="55529" y="5349"/>
                </a:lnTo>
                <a:lnTo>
                  <a:pt x="49724" y="1435"/>
                </a:lnTo>
                <a:lnTo>
                  <a:pt x="42615" y="0"/>
                </a:lnTo>
                <a:close/>
              </a:path>
            </a:pathLst>
          </a:custGeom>
          <a:solidFill>
            <a:srgbClr val="00968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640029" y="1807951"/>
            <a:ext cx="60960" cy="60960"/>
          </a:xfrm>
          <a:custGeom>
            <a:avLst/>
            <a:gdLst/>
            <a:ahLst/>
            <a:cxnLst/>
            <a:rect l="l" t="t" r="r" b="b"/>
            <a:pathLst>
              <a:path w="60959" h="60960">
                <a:moveTo>
                  <a:pt x="0" y="0"/>
                </a:moveTo>
                <a:lnTo>
                  <a:pt x="0" y="42615"/>
                </a:lnTo>
                <a:lnTo>
                  <a:pt x="1435" y="49724"/>
                </a:lnTo>
                <a:lnTo>
                  <a:pt x="5349" y="55529"/>
                </a:lnTo>
                <a:lnTo>
                  <a:pt x="11154" y="59443"/>
                </a:lnTo>
                <a:lnTo>
                  <a:pt x="18263" y="60879"/>
                </a:lnTo>
                <a:lnTo>
                  <a:pt x="60879" y="60879"/>
                </a:lnTo>
                <a:lnTo>
                  <a:pt x="0" y="0"/>
                </a:lnTo>
                <a:close/>
              </a:path>
              <a:path w="60959" h="60960">
                <a:moveTo>
                  <a:pt x="42615" y="0"/>
                </a:moveTo>
                <a:lnTo>
                  <a:pt x="0" y="0"/>
                </a:lnTo>
                <a:lnTo>
                  <a:pt x="60879" y="60879"/>
                </a:lnTo>
                <a:lnTo>
                  <a:pt x="60879" y="18263"/>
                </a:lnTo>
                <a:lnTo>
                  <a:pt x="59443" y="11154"/>
                </a:lnTo>
                <a:lnTo>
                  <a:pt x="55529" y="5349"/>
                </a:lnTo>
                <a:lnTo>
                  <a:pt x="49724" y="1435"/>
                </a:lnTo>
                <a:lnTo>
                  <a:pt x="42615" y="0"/>
                </a:lnTo>
                <a:close/>
              </a:path>
            </a:pathLst>
          </a:custGeom>
          <a:solidFill>
            <a:srgbClr val="00968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640029" y="1959779"/>
            <a:ext cx="60960" cy="60960"/>
          </a:xfrm>
          <a:custGeom>
            <a:avLst/>
            <a:gdLst/>
            <a:ahLst/>
            <a:cxnLst/>
            <a:rect l="l" t="t" r="r" b="b"/>
            <a:pathLst>
              <a:path w="60959" h="60960">
                <a:moveTo>
                  <a:pt x="0" y="0"/>
                </a:moveTo>
                <a:lnTo>
                  <a:pt x="0" y="42615"/>
                </a:lnTo>
                <a:lnTo>
                  <a:pt x="1435" y="49724"/>
                </a:lnTo>
                <a:lnTo>
                  <a:pt x="5349" y="55529"/>
                </a:lnTo>
                <a:lnTo>
                  <a:pt x="11154" y="59443"/>
                </a:lnTo>
                <a:lnTo>
                  <a:pt x="18263" y="60879"/>
                </a:lnTo>
                <a:lnTo>
                  <a:pt x="60879" y="60879"/>
                </a:lnTo>
                <a:lnTo>
                  <a:pt x="0" y="0"/>
                </a:lnTo>
                <a:close/>
              </a:path>
              <a:path w="60959" h="60960">
                <a:moveTo>
                  <a:pt x="42615" y="0"/>
                </a:moveTo>
                <a:lnTo>
                  <a:pt x="0" y="0"/>
                </a:lnTo>
                <a:lnTo>
                  <a:pt x="60879" y="60879"/>
                </a:lnTo>
                <a:lnTo>
                  <a:pt x="60879" y="18263"/>
                </a:lnTo>
                <a:lnTo>
                  <a:pt x="59443" y="11154"/>
                </a:lnTo>
                <a:lnTo>
                  <a:pt x="55529" y="5349"/>
                </a:lnTo>
                <a:lnTo>
                  <a:pt x="49724" y="1435"/>
                </a:lnTo>
                <a:lnTo>
                  <a:pt x="42615" y="0"/>
                </a:lnTo>
                <a:close/>
              </a:path>
            </a:pathLst>
          </a:custGeom>
          <a:solidFill>
            <a:srgbClr val="00968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304812" y="456908"/>
            <a:ext cx="4096385" cy="201358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87960" marR="5080" indent="-175260">
              <a:lnSpc>
                <a:spcPct val="112900"/>
              </a:lnSpc>
              <a:buFont typeface="Arial"/>
              <a:buAutoNum type="arabicPeriod"/>
              <a:tabLst>
                <a:tab pos="188595" algn="l"/>
              </a:tabLst>
            </a:pPr>
            <a:r>
              <a:rPr sz="1000" b="1" dirty="0">
                <a:latin typeface="Arial"/>
                <a:cs typeface="Arial"/>
              </a:rPr>
              <a:t>Link to Data Store and </a:t>
            </a:r>
            <a:r>
              <a:rPr sz="1000" b="1" spc="-5" dirty="0">
                <a:latin typeface="Arial"/>
                <a:cs typeface="Arial"/>
              </a:rPr>
              <a:t>Programs. </a:t>
            </a:r>
            <a:r>
              <a:rPr sz="1000" dirty="0">
                <a:latin typeface="Arial"/>
                <a:cs typeface="Arial"/>
              </a:rPr>
              <a:t>Data sets and </a:t>
            </a:r>
            <a:r>
              <a:rPr sz="1000" spc="-5" dirty="0">
                <a:latin typeface="Arial"/>
                <a:cs typeface="Arial"/>
              </a:rPr>
              <a:t>programs </a:t>
            </a:r>
            <a:r>
              <a:rPr sz="1000" dirty="0">
                <a:latin typeface="Arial"/>
                <a:cs typeface="Arial"/>
              </a:rPr>
              <a:t>will be  </a:t>
            </a:r>
            <a:r>
              <a:rPr sz="1000" spc="-5" dirty="0">
                <a:latin typeface="Arial"/>
                <a:cs typeface="Arial"/>
              </a:rPr>
              <a:t>linked </a:t>
            </a:r>
            <a:r>
              <a:rPr sz="1000" dirty="0">
                <a:latin typeface="Arial"/>
                <a:cs typeface="Arial"/>
              </a:rPr>
              <a:t>with </a:t>
            </a:r>
            <a:r>
              <a:rPr sz="1000" spc="5" dirty="0">
                <a:latin typeface="Arial"/>
                <a:cs typeface="Arial"/>
              </a:rPr>
              <a:t>articles </a:t>
            </a:r>
            <a:r>
              <a:rPr sz="1000" dirty="0">
                <a:latin typeface="Arial"/>
                <a:cs typeface="Arial"/>
              </a:rPr>
              <a:t>via </a:t>
            </a:r>
            <a:r>
              <a:rPr sz="1000" spc="-5" dirty="0">
                <a:latin typeface="Arial"/>
                <a:cs typeface="Arial"/>
              </a:rPr>
              <a:t>DOIs. </a:t>
            </a:r>
            <a:r>
              <a:rPr sz="1000" dirty="0">
                <a:latin typeface="Arial"/>
                <a:cs typeface="Arial"/>
              </a:rPr>
              <a:t>In principle, small to medium </a:t>
            </a:r>
            <a:r>
              <a:rPr sz="1000" spc="-5" dirty="0">
                <a:latin typeface="Arial"/>
                <a:cs typeface="Arial"/>
              </a:rPr>
              <a:t>size </a:t>
            </a:r>
            <a:r>
              <a:rPr sz="1000" dirty="0">
                <a:latin typeface="Arial"/>
                <a:cs typeface="Arial"/>
              </a:rPr>
              <a:t>data  sets can be stored in the permanent storage area of </a:t>
            </a:r>
            <a:r>
              <a:rPr sz="1000" spc="-5" dirty="0">
                <a:latin typeface="Arial"/>
                <a:cs typeface="Arial"/>
              </a:rPr>
              <a:t>Archives </a:t>
            </a:r>
            <a:r>
              <a:rPr sz="1000" dirty="0">
                <a:latin typeface="Arial"/>
                <a:cs typeface="Arial"/>
              </a:rPr>
              <a:t>of Data  </a:t>
            </a:r>
            <a:r>
              <a:rPr sz="1000" spc="-5" dirty="0">
                <a:latin typeface="Arial"/>
                <a:cs typeface="Arial"/>
              </a:rPr>
              <a:t>Science, </a:t>
            </a:r>
            <a:r>
              <a:rPr sz="1000" dirty="0">
                <a:latin typeface="Arial"/>
                <a:cs typeface="Arial"/>
              </a:rPr>
              <a:t>Series </a:t>
            </a:r>
            <a:r>
              <a:rPr sz="1000" spc="-10" dirty="0">
                <a:latin typeface="Arial"/>
                <a:cs typeface="Arial"/>
              </a:rPr>
              <a:t>B. For </a:t>
            </a:r>
            <a:r>
              <a:rPr sz="1000" dirty="0">
                <a:latin typeface="Arial"/>
                <a:cs typeface="Arial"/>
              </a:rPr>
              <a:t>big data </a:t>
            </a:r>
            <a:r>
              <a:rPr sz="1000" spc="-5" dirty="0">
                <a:latin typeface="Arial"/>
                <a:cs typeface="Arial"/>
              </a:rPr>
              <a:t>sets, </a:t>
            </a:r>
            <a:r>
              <a:rPr sz="1000" dirty="0">
                <a:latin typeface="Arial"/>
                <a:cs typeface="Arial"/>
              </a:rPr>
              <a:t>currently external datastores  are</a:t>
            </a:r>
            <a:r>
              <a:rPr sz="1000" spc="-85" dirty="0">
                <a:latin typeface="Arial"/>
                <a:cs typeface="Arial"/>
              </a:rPr>
              <a:t> </a:t>
            </a:r>
            <a:r>
              <a:rPr sz="1000" dirty="0">
                <a:latin typeface="Arial"/>
                <a:cs typeface="Arial"/>
              </a:rPr>
              <a:t>needed.</a:t>
            </a:r>
            <a:endParaRPr sz="1000">
              <a:latin typeface="Arial"/>
              <a:cs typeface="Arial"/>
            </a:endParaRPr>
          </a:p>
          <a:p>
            <a:pPr marL="187960" indent="-175260">
              <a:lnSpc>
                <a:spcPct val="100000"/>
              </a:lnSpc>
              <a:spcBef>
                <a:spcPts val="450"/>
              </a:spcBef>
              <a:buFont typeface="Arial"/>
              <a:buAutoNum type="arabicPeriod"/>
              <a:tabLst>
                <a:tab pos="188595" algn="l"/>
              </a:tabLst>
            </a:pPr>
            <a:r>
              <a:rPr sz="1000" b="1" dirty="0">
                <a:latin typeface="Arial"/>
                <a:cs typeface="Arial"/>
              </a:rPr>
              <a:t>Dynamic Binding of</a:t>
            </a:r>
            <a:r>
              <a:rPr sz="1000" b="1" spc="-70" dirty="0">
                <a:latin typeface="Arial"/>
                <a:cs typeface="Arial"/>
              </a:rPr>
              <a:t> </a:t>
            </a:r>
            <a:r>
              <a:rPr sz="1000" b="1" spc="-10" dirty="0">
                <a:latin typeface="Arial"/>
                <a:cs typeface="Arial"/>
              </a:rPr>
              <a:t>Volumes:</a:t>
            </a:r>
            <a:endParaRPr sz="1000">
              <a:latin typeface="Arial"/>
              <a:cs typeface="Arial"/>
            </a:endParaRPr>
          </a:p>
          <a:p>
            <a:pPr marL="464820" marR="1308100">
              <a:lnSpc>
                <a:spcPct val="110700"/>
              </a:lnSpc>
              <a:spcBef>
                <a:spcPts val="475"/>
              </a:spcBef>
            </a:pPr>
            <a:r>
              <a:rPr sz="900" spc="5" dirty="0">
                <a:latin typeface="Arial"/>
                <a:cs typeface="Arial"/>
              </a:rPr>
              <a:t>Regeneration of volumes from </a:t>
            </a:r>
            <a:r>
              <a:rPr sz="900" spc="10" dirty="0">
                <a:latin typeface="Arial"/>
                <a:cs typeface="Arial"/>
              </a:rPr>
              <a:t>article</a:t>
            </a:r>
            <a:r>
              <a:rPr sz="900" spc="-60" dirty="0">
                <a:latin typeface="Arial"/>
                <a:cs typeface="Arial"/>
              </a:rPr>
              <a:t> </a:t>
            </a:r>
            <a:r>
              <a:rPr sz="900" spc="5" dirty="0">
                <a:latin typeface="Arial"/>
                <a:cs typeface="Arial"/>
              </a:rPr>
              <a:t>source.  Metadata generation and</a:t>
            </a:r>
            <a:r>
              <a:rPr sz="900" spc="-45" dirty="0">
                <a:latin typeface="Arial"/>
                <a:cs typeface="Arial"/>
              </a:rPr>
              <a:t> </a:t>
            </a:r>
            <a:r>
              <a:rPr sz="900" spc="5" dirty="0">
                <a:latin typeface="Arial"/>
                <a:cs typeface="Arial"/>
              </a:rPr>
              <a:t>linking</a:t>
            </a:r>
            <a:endParaRPr sz="900">
              <a:latin typeface="Arial"/>
              <a:cs typeface="Arial"/>
            </a:endParaRPr>
          </a:p>
          <a:p>
            <a:pPr marL="464820">
              <a:lnSpc>
                <a:spcPct val="100000"/>
              </a:lnSpc>
              <a:spcBef>
                <a:spcPts val="114"/>
              </a:spcBef>
            </a:pPr>
            <a:r>
              <a:rPr sz="900" spc="5" dirty="0">
                <a:latin typeface="Arial"/>
                <a:cs typeface="Arial"/>
              </a:rPr>
              <a:t>Build </a:t>
            </a:r>
            <a:r>
              <a:rPr sz="900" spc="-25" dirty="0">
                <a:latin typeface="Arial"/>
                <a:cs typeface="Arial"/>
              </a:rPr>
              <a:t>Your </a:t>
            </a:r>
            <a:r>
              <a:rPr sz="900" spc="10" dirty="0">
                <a:latin typeface="Arial"/>
                <a:cs typeface="Arial"/>
              </a:rPr>
              <a:t>Own</a:t>
            </a:r>
            <a:r>
              <a:rPr sz="900" spc="-45" dirty="0">
                <a:latin typeface="Arial"/>
                <a:cs typeface="Arial"/>
              </a:rPr>
              <a:t> </a:t>
            </a:r>
            <a:r>
              <a:rPr sz="900" spc="5" dirty="0">
                <a:latin typeface="Arial"/>
                <a:cs typeface="Arial"/>
              </a:rPr>
              <a:t>Book!</a:t>
            </a:r>
            <a:endParaRPr sz="900">
              <a:latin typeface="Arial"/>
              <a:cs typeface="Arial"/>
            </a:endParaRPr>
          </a:p>
          <a:p>
            <a:pPr marL="187960" marR="361950">
              <a:lnSpc>
                <a:spcPct val="112900"/>
              </a:lnSpc>
              <a:spcBef>
                <a:spcPts val="515"/>
              </a:spcBef>
            </a:pPr>
            <a:r>
              <a:rPr sz="1000" spc="-5" dirty="0">
                <a:latin typeface="Arial"/>
                <a:cs typeface="Arial"/>
              </a:rPr>
              <a:t>Over time, </a:t>
            </a:r>
            <a:r>
              <a:rPr sz="1000" dirty="0">
                <a:latin typeface="Arial"/>
                <a:cs typeface="Arial"/>
              </a:rPr>
              <a:t>collection </a:t>
            </a:r>
            <a:r>
              <a:rPr sz="1000" spc="-5" dirty="0">
                <a:latin typeface="Arial"/>
                <a:cs typeface="Arial"/>
              </a:rPr>
              <a:t>volumes </a:t>
            </a:r>
            <a:r>
              <a:rPr sz="1000" dirty="0">
                <a:latin typeface="Arial"/>
                <a:cs typeface="Arial"/>
              </a:rPr>
              <a:t>can be produced </a:t>
            </a:r>
            <a:r>
              <a:rPr sz="1000" spc="-10" dirty="0">
                <a:latin typeface="Arial"/>
                <a:cs typeface="Arial"/>
              </a:rPr>
              <a:t>by </a:t>
            </a:r>
            <a:r>
              <a:rPr sz="1000" dirty="0">
                <a:latin typeface="Arial"/>
                <a:cs typeface="Arial"/>
              </a:rPr>
              <a:t>recombining  </a:t>
            </a:r>
            <a:r>
              <a:rPr sz="1000" spc="5" dirty="0">
                <a:latin typeface="Arial"/>
                <a:cs typeface="Arial"/>
              </a:rPr>
              <a:t>articles </a:t>
            </a:r>
            <a:r>
              <a:rPr sz="1000" dirty="0">
                <a:latin typeface="Arial"/>
                <a:cs typeface="Arial"/>
              </a:rPr>
              <a:t>to address a variety of scientific</a:t>
            </a:r>
            <a:r>
              <a:rPr sz="1000" spc="-40" dirty="0">
                <a:latin typeface="Arial"/>
                <a:cs typeface="Arial"/>
              </a:rPr>
              <a:t> </a:t>
            </a:r>
            <a:r>
              <a:rPr sz="1000" spc="-5" dirty="0">
                <a:latin typeface="Arial"/>
                <a:cs typeface="Arial"/>
              </a:rPr>
              <a:t>goals.</a:t>
            </a:r>
            <a:endParaRPr sz="1000">
              <a:latin typeface="Arial"/>
              <a:cs typeface="Arial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3888003" y="143994"/>
            <a:ext cx="504002" cy="23202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4"/>
          <p:cNvSpPr txBox="1">
            <a:spLocks noGrp="1"/>
          </p:cNvSpPr>
          <p:nvPr>
            <p:ph type="dt" sz="half" idx="6"/>
          </p:nvPr>
        </p:nvSpPr>
        <p:spPr>
          <a:xfrm>
            <a:off x="111188" y="3141204"/>
            <a:ext cx="4419550" cy="15388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635"/>
              </a:lnSpc>
            </a:pPr>
            <a:r>
              <a:rPr lang="de-DE" dirty="0"/>
              <a:t>Motivation </a:t>
            </a:r>
            <a:r>
              <a:rPr lang="de-DE" dirty="0" smtClean="0"/>
              <a:t>                     </a:t>
            </a:r>
            <a:r>
              <a:rPr lang="de-DE" dirty="0" err="1" smtClean="0"/>
              <a:t>Perception</a:t>
            </a:r>
            <a:r>
              <a:rPr lang="de-DE" dirty="0" smtClean="0"/>
              <a:t> </a:t>
            </a:r>
            <a:r>
              <a:rPr lang="de-DE" dirty="0" err="1"/>
              <a:t>and</a:t>
            </a:r>
            <a:r>
              <a:rPr lang="de-DE" dirty="0"/>
              <a:t> Learning </a:t>
            </a:r>
            <a:r>
              <a:rPr lang="de-DE" dirty="0" smtClean="0"/>
              <a:t>                        Scientific </a:t>
            </a:r>
            <a:r>
              <a:rPr lang="de-DE" dirty="0"/>
              <a:t>Research </a:t>
            </a:r>
            <a:r>
              <a:rPr lang="de-DE" dirty="0" err="1" smtClean="0"/>
              <a:t>Process</a:t>
            </a:r>
            <a:r>
              <a:rPr lang="de-DE" dirty="0" smtClean="0"/>
              <a:t>                      </a:t>
            </a:r>
            <a:r>
              <a:rPr lang="de-DE" dirty="0"/>
              <a:t>The Journal </a:t>
            </a:r>
            <a:r>
              <a:rPr lang="de-DE" dirty="0" smtClean="0"/>
              <a:t>                     References </a:t>
            </a:r>
            <a:endParaRPr lang="de-DE" dirty="0"/>
          </a:p>
          <a:p>
            <a:pPr marL="12700">
              <a:lnSpc>
                <a:spcPts val="635"/>
              </a:lnSpc>
            </a:pPr>
            <a:endParaRPr spc="-5" dirty="0">
              <a:hlinkClick r:id="rId3" action="ppaction://hlinksldjump"/>
            </a:endParaRPr>
          </a:p>
        </p:txBody>
      </p:sp>
      <p:sp>
        <p:nvSpPr>
          <p:cNvPr id="12" name="object 18"/>
          <p:cNvSpPr txBox="1">
            <a:spLocks noGrp="1"/>
          </p:cNvSpPr>
          <p:nvPr>
            <p:ph type="ftr" sz="quarter" idx="5"/>
          </p:nvPr>
        </p:nvSpPr>
        <p:spPr>
          <a:xfrm>
            <a:off x="94284" y="3302592"/>
            <a:ext cx="2890520" cy="15388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635"/>
              </a:lnSpc>
            </a:pPr>
            <a:r>
              <a:rPr lang="de-DE" dirty="0"/>
              <a:t>Andreas Geyer-Schulz – Data at </a:t>
            </a:r>
            <a:r>
              <a:rPr lang="de-DE" dirty="0" err="1"/>
              <a:t>the</a:t>
            </a:r>
            <a:r>
              <a:rPr lang="de-DE" dirty="0"/>
              <a:t> Core: Archives </a:t>
            </a:r>
            <a:r>
              <a:rPr lang="de-DE" dirty="0" err="1"/>
              <a:t>of</a:t>
            </a:r>
            <a:r>
              <a:rPr lang="de-DE" dirty="0"/>
              <a:t> Data Science, Series B: (CESS 2016) </a:t>
            </a:r>
            <a:endParaRPr lang="de-DE" dirty="0"/>
          </a:p>
          <a:p>
            <a:pPr marL="12700">
              <a:lnSpc>
                <a:spcPts val="635"/>
              </a:lnSpc>
            </a:pPr>
            <a:endParaRPr dirty="0">
              <a:hlinkClick r:id="rId4" action="ppaction://hlinksldjump"/>
            </a:endParaRPr>
          </a:p>
        </p:txBody>
      </p:sp>
      <p:sp>
        <p:nvSpPr>
          <p:cNvPr id="13" name="object 6"/>
          <p:cNvSpPr txBox="1">
            <a:spLocks noGrp="1"/>
          </p:cNvSpPr>
          <p:nvPr>
            <p:ph type="sldNum" sz="quarter" idx="7"/>
          </p:nvPr>
        </p:nvSpPr>
        <p:spPr>
          <a:xfrm>
            <a:off x="3227692" y="3302592"/>
            <a:ext cx="1303046" cy="769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635"/>
              </a:lnSpc>
            </a:pPr>
            <a:r>
              <a:rPr dirty="0"/>
              <a:t>17. Oktober </a:t>
            </a:r>
            <a:r>
              <a:rPr dirty="0" smtClean="0"/>
              <a:t>2016</a:t>
            </a:r>
            <a:r>
              <a:rPr lang="de-DE" dirty="0" smtClean="0"/>
              <a:t>                            15</a:t>
            </a:r>
            <a:r>
              <a:rPr dirty="0" smtClean="0"/>
              <a:t>/</a:t>
            </a:r>
            <a:r>
              <a:rPr spc="-105" dirty="0" smtClean="0"/>
              <a:t> </a:t>
            </a:r>
            <a:r>
              <a:rPr dirty="0"/>
              <a:t>18</a:t>
            </a:r>
          </a:p>
        </p:txBody>
      </p:sp>
      <p:pic>
        <p:nvPicPr>
          <p:cNvPr id="14" name="Bild 1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4284" y="67168"/>
            <a:ext cx="4419600" cy="2997200"/>
          </a:xfrm>
          <a:prstGeom prst="rect">
            <a:avLst/>
          </a:prstGeom>
        </p:spPr>
      </p:pic>
    </p:spTree>
  </p:cSld>
  <p:clrMapOvr>
    <a:masterClrMapping/>
  </p:clrMapOvr>
  <p:transition>
    <p:cut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/>
              <a:t>Quality</a:t>
            </a:r>
            <a:r>
              <a:rPr spc="-55" dirty="0"/>
              <a:t> </a:t>
            </a:r>
            <a:r>
              <a:rPr spc="-5" dirty="0"/>
              <a:t>Management</a:t>
            </a:r>
          </a:p>
        </p:txBody>
      </p:sp>
      <p:sp>
        <p:nvSpPr>
          <p:cNvPr id="3" name="object 3"/>
          <p:cNvSpPr/>
          <p:nvPr/>
        </p:nvSpPr>
        <p:spPr>
          <a:xfrm>
            <a:off x="947397" y="1255527"/>
            <a:ext cx="473075" cy="236854"/>
          </a:xfrm>
          <a:custGeom>
            <a:avLst/>
            <a:gdLst/>
            <a:ahLst/>
            <a:cxnLst/>
            <a:rect l="l" t="t" r="r" b="b"/>
            <a:pathLst>
              <a:path w="473075" h="236855">
                <a:moveTo>
                  <a:pt x="413883" y="0"/>
                </a:moveTo>
                <a:lnTo>
                  <a:pt x="436896" y="4646"/>
                </a:lnTo>
                <a:lnTo>
                  <a:pt x="455690" y="17319"/>
                </a:lnTo>
                <a:lnTo>
                  <a:pt x="468363" y="36113"/>
                </a:lnTo>
                <a:lnTo>
                  <a:pt x="473009" y="59126"/>
                </a:lnTo>
                <a:lnTo>
                  <a:pt x="473009" y="177378"/>
                </a:lnTo>
                <a:lnTo>
                  <a:pt x="468363" y="200391"/>
                </a:lnTo>
                <a:lnTo>
                  <a:pt x="455690" y="219185"/>
                </a:lnTo>
                <a:lnTo>
                  <a:pt x="436896" y="231858"/>
                </a:lnTo>
                <a:lnTo>
                  <a:pt x="413883" y="236504"/>
                </a:lnTo>
                <a:lnTo>
                  <a:pt x="59126" y="236504"/>
                </a:lnTo>
                <a:lnTo>
                  <a:pt x="36112" y="231858"/>
                </a:lnTo>
                <a:lnTo>
                  <a:pt x="17318" y="219185"/>
                </a:lnTo>
                <a:lnTo>
                  <a:pt x="4646" y="200391"/>
                </a:lnTo>
                <a:lnTo>
                  <a:pt x="0" y="177378"/>
                </a:lnTo>
                <a:lnTo>
                  <a:pt x="0" y="59126"/>
                </a:lnTo>
                <a:lnTo>
                  <a:pt x="4646" y="36113"/>
                </a:lnTo>
                <a:lnTo>
                  <a:pt x="17318" y="17319"/>
                </a:lnTo>
                <a:lnTo>
                  <a:pt x="36112" y="4646"/>
                </a:lnTo>
                <a:lnTo>
                  <a:pt x="59126" y="0"/>
                </a:lnTo>
                <a:lnTo>
                  <a:pt x="413883" y="0"/>
                </a:lnTo>
                <a:close/>
              </a:path>
            </a:pathLst>
          </a:custGeom>
          <a:ln w="369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592640" y="1314654"/>
            <a:ext cx="118745" cy="118745"/>
          </a:xfrm>
          <a:custGeom>
            <a:avLst/>
            <a:gdLst/>
            <a:ahLst/>
            <a:cxnLst/>
            <a:rect l="l" t="t" r="r" b="b"/>
            <a:pathLst>
              <a:path w="118745" h="118744">
                <a:moveTo>
                  <a:pt x="59126" y="0"/>
                </a:moveTo>
                <a:lnTo>
                  <a:pt x="36112" y="4646"/>
                </a:lnTo>
                <a:lnTo>
                  <a:pt x="17318" y="17319"/>
                </a:lnTo>
                <a:lnTo>
                  <a:pt x="4646" y="36113"/>
                </a:lnTo>
                <a:lnTo>
                  <a:pt x="0" y="59126"/>
                </a:lnTo>
                <a:lnTo>
                  <a:pt x="4646" y="82139"/>
                </a:lnTo>
                <a:lnTo>
                  <a:pt x="17318" y="100933"/>
                </a:lnTo>
                <a:lnTo>
                  <a:pt x="36112" y="113605"/>
                </a:lnTo>
                <a:lnTo>
                  <a:pt x="59126" y="118252"/>
                </a:lnTo>
                <a:lnTo>
                  <a:pt x="82140" y="113605"/>
                </a:lnTo>
                <a:lnTo>
                  <a:pt x="100934" y="100933"/>
                </a:lnTo>
                <a:lnTo>
                  <a:pt x="113605" y="82139"/>
                </a:lnTo>
                <a:lnTo>
                  <a:pt x="118252" y="59126"/>
                </a:lnTo>
                <a:lnTo>
                  <a:pt x="113605" y="36113"/>
                </a:lnTo>
                <a:lnTo>
                  <a:pt x="100934" y="17319"/>
                </a:lnTo>
                <a:lnTo>
                  <a:pt x="82140" y="4646"/>
                </a:lnTo>
                <a:lnTo>
                  <a:pt x="59126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592640" y="1314654"/>
            <a:ext cx="118745" cy="118745"/>
          </a:xfrm>
          <a:custGeom>
            <a:avLst/>
            <a:gdLst/>
            <a:ahLst/>
            <a:cxnLst/>
            <a:rect l="l" t="t" r="r" b="b"/>
            <a:pathLst>
              <a:path w="118745" h="118744">
                <a:moveTo>
                  <a:pt x="118252" y="59126"/>
                </a:moveTo>
                <a:lnTo>
                  <a:pt x="113605" y="82139"/>
                </a:lnTo>
                <a:lnTo>
                  <a:pt x="100934" y="100933"/>
                </a:lnTo>
                <a:lnTo>
                  <a:pt x="82140" y="113605"/>
                </a:lnTo>
                <a:lnTo>
                  <a:pt x="59126" y="118252"/>
                </a:lnTo>
                <a:lnTo>
                  <a:pt x="36112" y="113605"/>
                </a:lnTo>
                <a:lnTo>
                  <a:pt x="17318" y="100933"/>
                </a:lnTo>
                <a:lnTo>
                  <a:pt x="4646" y="82139"/>
                </a:lnTo>
                <a:lnTo>
                  <a:pt x="0" y="59126"/>
                </a:lnTo>
                <a:lnTo>
                  <a:pt x="4646" y="36113"/>
                </a:lnTo>
                <a:lnTo>
                  <a:pt x="17318" y="17319"/>
                </a:lnTo>
                <a:lnTo>
                  <a:pt x="36112" y="4646"/>
                </a:lnTo>
                <a:lnTo>
                  <a:pt x="59126" y="0"/>
                </a:lnTo>
                <a:lnTo>
                  <a:pt x="82140" y="4646"/>
                </a:lnTo>
                <a:lnTo>
                  <a:pt x="100934" y="17319"/>
                </a:lnTo>
                <a:lnTo>
                  <a:pt x="113605" y="36113"/>
                </a:lnTo>
                <a:lnTo>
                  <a:pt x="118252" y="59126"/>
                </a:lnTo>
              </a:path>
            </a:pathLst>
          </a:custGeom>
          <a:ln w="369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710892" y="1373780"/>
            <a:ext cx="200025" cy="0"/>
          </a:xfrm>
          <a:custGeom>
            <a:avLst/>
            <a:gdLst/>
            <a:ahLst/>
            <a:cxnLst/>
            <a:rect l="l" t="t" r="r" b="b"/>
            <a:pathLst>
              <a:path w="200025">
                <a:moveTo>
                  <a:pt x="0" y="0"/>
                </a:moveTo>
                <a:lnTo>
                  <a:pt x="199551" y="0"/>
                </a:lnTo>
              </a:path>
            </a:pathLst>
          </a:custGeom>
          <a:ln w="739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910443" y="1358998"/>
            <a:ext cx="37465" cy="29845"/>
          </a:xfrm>
          <a:custGeom>
            <a:avLst/>
            <a:gdLst/>
            <a:ahLst/>
            <a:cxnLst/>
            <a:rect l="l" t="t" r="r" b="b"/>
            <a:pathLst>
              <a:path w="37465" h="29844">
                <a:moveTo>
                  <a:pt x="0" y="0"/>
                </a:moveTo>
                <a:lnTo>
                  <a:pt x="0" y="29563"/>
                </a:lnTo>
                <a:lnTo>
                  <a:pt x="36953" y="14781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910443" y="1358998"/>
            <a:ext cx="37465" cy="29845"/>
          </a:xfrm>
          <a:custGeom>
            <a:avLst/>
            <a:gdLst/>
            <a:ahLst/>
            <a:cxnLst/>
            <a:rect l="l" t="t" r="r" b="b"/>
            <a:pathLst>
              <a:path w="37465" h="29844">
                <a:moveTo>
                  <a:pt x="0" y="0"/>
                </a:moveTo>
                <a:lnTo>
                  <a:pt x="0" y="29563"/>
                </a:lnTo>
                <a:lnTo>
                  <a:pt x="36953" y="14781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1420407" y="1373780"/>
            <a:ext cx="200025" cy="0"/>
          </a:xfrm>
          <a:custGeom>
            <a:avLst/>
            <a:gdLst/>
            <a:ahLst/>
            <a:cxnLst/>
            <a:rect l="l" t="t" r="r" b="b"/>
            <a:pathLst>
              <a:path w="200025">
                <a:moveTo>
                  <a:pt x="0" y="0"/>
                </a:moveTo>
                <a:lnTo>
                  <a:pt x="199551" y="0"/>
                </a:lnTo>
              </a:path>
            </a:pathLst>
          </a:custGeom>
          <a:ln w="739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1619958" y="1358998"/>
            <a:ext cx="37465" cy="29845"/>
          </a:xfrm>
          <a:custGeom>
            <a:avLst/>
            <a:gdLst/>
            <a:ahLst/>
            <a:cxnLst/>
            <a:rect l="l" t="t" r="r" b="b"/>
            <a:pathLst>
              <a:path w="37464" h="29844">
                <a:moveTo>
                  <a:pt x="0" y="0"/>
                </a:moveTo>
                <a:lnTo>
                  <a:pt x="0" y="29563"/>
                </a:lnTo>
                <a:lnTo>
                  <a:pt x="36953" y="14781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1619958" y="1358998"/>
            <a:ext cx="37465" cy="29845"/>
          </a:xfrm>
          <a:custGeom>
            <a:avLst/>
            <a:gdLst/>
            <a:ahLst/>
            <a:cxnLst/>
            <a:rect l="l" t="t" r="r" b="b"/>
            <a:pathLst>
              <a:path w="37464" h="29844">
                <a:moveTo>
                  <a:pt x="0" y="0"/>
                </a:moveTo>
                <a:lnTo>
                  <a:pt x="0" y="29563"/>
                </a:lnTo>
                <a:lnTo>
                  <a:pt x="36953" y="14781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2129922" y="1373780"/>
            <a:ext cx="200025" cy="0"/>
          </a:xfrm>
          <a:custGeom>
            <a:avLst/>
            <a:gdLst/>
            <a:ahLst/>
            <a:cxnLst/>
            <a:rect l="l" t="t" r="r" b="b"/>
            <a:pathLst>
              <a:path w="200025">
                <a:moveTo>
                  <a:pt x="0" y="0"/>
                </a:moveTo>
                <a:lnTo>
                  <a:pt x="199551" y="0"/>
                </a:lnTo>
              </a:path>
            </a:pathLst>
          </a:custGeom>
          <a:ln w="739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2329473" y="1358998"/>
            <a:ext cx="37465" cy="29845"/>
          </a:xfrm>
          <a:custGeom>
            <a:avLst/>
            <a:gdLst/>
            <a:ahLst/>
            <a:cxnLst/>
            <a:rect l="l" t="t" r="r" b="b"/>
            <a:pathLst>
              <a:path w="37464" h="29844">
                <a:moveTo>
                  <a:pt x="0" y="0"/>
                </a:moveTo>
                <a:lnTo>
                  <a:pt x="0" y="29563"/>
                </a:lnTo>
                <a:lnTo>
                  <a:pt x="36953" y="14781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2329473" y="1358998"/>
            <a:ext cx="37465" cy="29845"/>
          </a:xfrm>
          <a:custGeom>
            <a:avLst/>
            <a:gdLst/>
            <a:ahLst/>
            <a:cxnLst/>
            <a:rect l="l" t="t" r="r" b="b"/>
            <a:pathLst>
              <a:path w="37464" h="29844">
                <a:moveTo>
                  <a:pt x="0" y="0"/>
                </a:moveTo>
                <a:lnTo>
                  <a:pt x="0" y="29563"/>
                </a:lnTo>
                <a:lnTo>
                  <a:pt x="36953" y="14781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2839437" y="1373780"/>
            <a:ext cx="200025" cy="0"/>
          </a:xfrm>
          <a:custGeom>
            <a:avLst/>
            <a:gdLst/>
            <a:ahLst/>
            <a:cxnLst/>
            <a:rect l="l" t="t" r="r" b="b"/>
            <a:pathLst>
              <a:path w="200025">
                <a:moveTo>
                  <a:pt x="0" y="0"/>
                </a:moveTo>
                <a:lnTo>
                  <a:pt x="199551" y="0"/>
                </a:lnTo>
              </a:path>
            </a:pathLst>
          </a:custGeom>
          <a:ln w="739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3038988" y="1358998"/>
            <a:ext cx="37465" cy="29845"/>
          </a:xfrm>
          <a:custGeom>
            <a:avLst/>
            <a:gdLst/>
            <a:ahLst/>
            <a:cxnLst/>
            <a:rect l="l" t="t" r="r" b="b"/>
            <a:pathLst>
              <a:path w="37464" h="29844">
                <a:moveTo>
                  <a:pt x="0" y="0"/>
                </a:moveTo>
                <a:lnTo>
                  <a:pt x="0" y="29563"/>
                </a:lnTo>
                <a:lnTo>
                  <a:pt x="36953" y="14781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3038988" y="1358998"/>
            <a:ext cx="37465" cy="29845"/>
          </a:xfrm>
          <a:custGeom>
            <a:avLst/>
            <a:gdLst/>
            <a:ahLst/>
            <a:cxnLst/>
            <a:rect l="l" t="t" r="r" b="b"/>
            <a:pathLst>
              <a:path w="37464" h="29844">
                <a:moveTo>
                  <a:pt x="0" y="0"/>
                </a:moveTo>
                <a:lnTo>
                  <a:pt x="0" y="29563"/>
                </a:lnTo>
                <a:lnTo>
                  <a:pt x="36953" y="14781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3312447" y="1137275"/>
            <a:ext cx="354965" cy="236854"/>
          </a:xfrm>
          <a:custGeom>
            <a:avLst/>
            <a:gdLst/>
            <a:ahLst/>
            <a:cxnLst/>
            <a:rect l="l" t="t" r="r" b="b"/>
            <a:pathLst>
              <a:path w="354964" h="236855">
                <a:moveTo>
                  <a:pt x="236504" y="236504"/>
                </a:moveTo>
                <a:lnTo>
                  <a:pt x="354757" y="236504"/>
                </a:lnTo>
                <a:lnTo>
                  <a:pt x="354757" y="0"/>
                </a:lnTo>
                <a:lnTo>
                  <a:pt x="0" y="0"/>
                </a:lnTo>
                <a:lnTo>
                  <a:pt x="0" y="81298"/>
                </a:lnTo>
              </a:path>
            </a:pathLst>
          </a:custGeom>
          <a:ln w="739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3297666" y="1218573"/>
            <a:ext cx="29845" cy="37465"/>
          </a:xfrm>
          <a:custGeom>
            <a:avLst/>
            <a:gdLst/>
            <a:ahLst/>
            <a:cxnLst/>
            <a:rect l="l" t="t" r="r" b="b"/>
            <a:pathLst>
              <a:path w="29845" h="37465">
                <a:moveTo>
                  <a:pt x="29563" y="0"/>
                </a:moveTo>
                <a:lnTo>
                  <a:pt x="0" y="0"/>
                </a:lnTo>
                <a:lnTo>
                  <a:pt x="14781" y="36953"/>
                </a:lnTo>
                <a:lnTo>
                  <a:pt x="29563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3297666" y="1218573"/>
            <a:ext cx="29845" cy="37465"/>
          </a:xfrm>
          <a:custGeom>
            <a:avLst/>
            <a:gdLst/>
            <a:ahLst/>
            <a:cxnLst/>
            <a:rect l="l" t="t" r="r" b="b"/>
            <a:pathLst>
              <a:path w="29845" h="37465">
                <a:moveTo>
                  <a:pt x="29563" y="0"/>
                </a:moveTo>
                <a:lnTo>
                  <a:pt x="0" y="0"/>
                </a:lnTo>
                <a:lnTo>
                  <a:pt x="14781" y="36953"/>
                </a:lnTo>
                <a:lnTo>
                  <a:pt x="29563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 txBox="1"/>
          <p:nvPr/>
        </p:nvSpPr>
        <p:spPr>
          <a:xfrm>
            <a:off x="1043806" y="1332452"/>
            <a:ext cx="280670" cy="9080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500" b="1" spc="-5" dirty="0">
                <a:latin typeface="Arial"/>
                <a:cs typeface="Arial"/>
              </a:rPr>
              <a:t>Creation</a:t>
            </a:r>
            <a:endParaRPr sz="500">
              <a:latin typeface="Arial"/>
              <a:cs typeface="Arial"/>
            </a:endParaRPr>
          </a:p>
        </p:txBody>
      </p:sp>
      <p:sp>
        <p:nvSpPr>
          <p:cNvPr id="22" name="object 22"/>
          <p:cNvSpPr/>
          <p:nvPr/>
        </p:nvSpPr>
        <p:spPr>
          <a:xfrm>
            <a:off x="1656912" y="1255527"/>
            <a:ext cx="473075" cy="236854"/>
          </a:xfrm>
          <a:custGeom>
            <a:avLst/>
            <a:gdLst/>
            <a:ahLst/>
            <a:cxnLst/>
            <a:rect l="l" t="t" r="r" b="b"/>
            <a:pathLst>
              <a:path w="473075" h="236855">
                <a:moveTo>
                  <a:pt x="413883" y="0"/>
                </a:moveTo>
                <a:lnTo>
                  <a:pt x="436896" y="4646"/>
                </a:lnTo>
                <a:lnTo>
                  <a:pt x="455690" y="17319"/>
                </a:lnTo>
                <a:lnTo>
                  <a:pt x="468363" y="36113"/>
                </a:lnTo>
                <a:lnTo>
                  <a:pt x="473009" y="59126"/>
                </a:lnTo>
                <a:lnTo>
                  <a:pt x="473009" y="177378"/>
                </a:lnTo>
                <a:lnTo>
                  <a:pt x="468363" y="200391"/>
                </a:lnTo>
                <a:lnTo>
                  <a:pt x="455690" y="219185"/>
                </a:lnTo>
                <a:lnTo>
                  <a:pt x="436896" y="231858"/>
                </a:lnTo>
                <a:lnTo>
                  <a:pt x="413883" y="236504"/>
                </a:lnTo>
                <a:lnTo>
                  <a:pt x="59126" y="236504"/>
                </a:lnTo>
                <a:lnTo>
                  <a:pt x="36113" y="231858"/>
                </a:lnTo>
                <a:lnTo>
                  <a:pt x="17319" y="219185"/>
                </a:lnTo>
                <a:lnTo>
                  <a:pt x="4646" y="200391"/>
                </a:lnTo>
                <a:lnTo>
                  <a:pt x="0" y="177378"/>
                </a:lnTo>
                <a:lnTo>
                  <a:pt x="0" y="59126"/>
                </a:lnTo>
                <a:lnTo>
                  <a:pt x="4646" y="36113"/>
                </a:lnTo>
                <a:lnTo>
                  <a:pt x="17319" y="17319"/>
                </a:lnTo>
                <a:lnTo>
                  <a:pt x="36113" y="4646"/>
                </a:lnTo>
                <a:lnTo>
                  <a:pt x="59126" y="0"/>
                </a:lnTo>
                <a:lnTo>
                  <a:pt x="413883" y="0"/>
                </a:lnTo>
                <a:close/>
              </a:path>
            </a:pathLst>
          </a:custGeom>
          <a:ln w="3695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 txBox="1"/>
          <p:nvPr/>
        </p:nvSpPr>
        <p:spPr>
          <a:xfrm>
            <a:off x="1688743" y="1263116"/>
            <a:ext cx="409575" cy="23431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5080" algn="ctr">
              <a:lnSpc>
                <a:spcPts val="580"/>
              </a:lnSpc>
            </a:pPr>
            <a:r>
              <a:rPr sz="500" b="1" spc="-5" dirty="0">
                <a:solidFill>
                  <a:srgbClr val="FF0000"/>
                </a:solidFill>
                <a:latin typeface="Arial"/>
                <a:cs typeface="Arial"/>
              </a:rPr>
              <a:t>Scientific  Quality  Management</a:t>
            </a:r>
            <a:endParaRPr sz="500">
              <a:latin typeface="Arial"/>
              <a:cs typeface="Arial"/>
            </a:endParaRPr>
          </a:p>
        </p:txBody>
      </p:sp>
      <p:sp>
        <p:nvSpPr>
          <p:cNvPr id="24" name="object 24"/>
          <p:cNvSpPr/>
          <p:nvPr/>
        </p:nvSpPr>
        <p:spPr>
          <a:xfrm>
            <a:off x="2366427" y="1255527"/>
            <a:ext cx="473075" cy="236854"/>
          </a:xfrm>
          <a:custGeom>
            <a:avLst/>
            <a:gdLst/>
            <a:ahLst/>
            <a:cxnLst/>
            <a:rect l="l" t="t" r="r" b="b"/>
            <a:pathLst>
              <a:path w="473075" h="236855">
                <a:moveTo>
                  <a:pt x="413883" y="0"/>
                </a:moveTo>
                <a:lnTo>
                  <a:pt x="436896" y="4646"/>
                </a:lnTo>
                <a:lnTo>
                  <a:pt x="455690" y="17319"/>
                </a:lnTo>
                <a:lnTo>
                  <a:pt x="468363" y="36113"/>
                </a:lnTo>
                <a:lnTo>
                  <a:pt x="473009" y="59126"/>
                </a:lnTo>
                <a:lnTo>
                  <a:pt x="473009" y="177378"/>
                </a:lnTo>
                <a:lnTo>
                  <a:pt x="468363" y="200391"/>
                </a:lnTo>
                <a:lnTo>
                  <a:pt x="455690" y="219185"/>
                </a:lnTo>
                <a:lnTo>
                  <a:pt x="436896" y="231858"/>
                </a:lnTo>
                <a:lnTo>
                  <a:pt x="413883" y="236504"/>
                </a:lnTo>
                <a:lnTo>
                  <a:pt x="59126" y="236504"/>
                </a:lnTo>
                <a:lnTo>
                  <a:pt x="36113" y="231858"/>
                </a:lnTo>
                <a:lnTo>
                  <a:pt x="17319" y="219185"/>
                </a:lnTo>
                <a:lnTo>
                  <a:pt x="4646" y="200391"/>
                </a:lnTo>
                <a:lnTo>
                  <a:pt x="0" y="177378"/>
                </a:lnTo>
                <a:lnTo>
                  <a:pt x="0" y="59126"/>
                </a:lnTo>
                <a:lnTo>
                  <a:pt x="4646" y="36113"/>
                </a:lnTo>
                <a:lnTo>
                  <a:pt x="17319" y="17319"/>
                </a:lnTo>
                <a:lnTo>
                  <a:pt x="36113" y="4646"/>
                </a:lnTo>
                <a:lnTo>
                  <a:pt x="59126" y="0"/>
                </a:lnTo>
                <a:lnTo>
                  <a:pt x="413883" y="0"/>
                </a:lnTo>
                <a:close/>
              </a:path>
            </a:pathLst>
          </a:custGeom>
          <a:ln w="369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 txBox="1"/>
          <p:nvPr/>
        </p:nvSpPr>
        <p:spPr>
          <a:xfrm>
            <a:off x="2413996" y="1332452"/>
            <a:ext cx="378460" cy="9080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500" b="1" spc="-5" dirty="0">
                <a:latin typeface="Arial"/>
                <a:cs typeface="Arial"/>
              </a:rPr>
              <a:t>Distribution</a:t>
            </a:r>
            <a:endParaRPr sz="500">
              <a:latin typeface="Arial"/>
              <a:cs typeface="Arial"/>
            </a:endParaRPr>
          </a:p>
        </p:txBody>
      </p:sp>
      <p:sp>
        <p:nvSpPr>
          <p:cNvPr id="26" name="object 26"/>
          <p:cNvSpPr/>
          <p:nvPr/>
        </p:nvSpPr>
        <p:spPr>
          <a:xfrm>
            <a:off x="3075942" y="1255527"/>
            <a:ext cx="473075" cy="236854"/>
          </a:xfrm>
          <a:custGeom>
            <a:avLst/>
            <a:gdLst/>
            <a:ahLst/>
            <a:cxnLst/>
            <a:rect l="l" t="t" r="r" b="b"/>
            <a:pathLst>
              <a:path w="473075" h="236855">
                <a:moveTo>
                  <a:pt x="413883" y="0"/>
                </a:moveTo>
                <a:lnTo>
                  <a:pt x="436896" y="4646"/>
                </a:lnTo>
                <a:lnTo>
                  <a:pt x="455690" y="17319"/>
                </a:lnTo>
                <a:lnTo>
                  <a:pt x="468363" y="36113"/>
                </a:lnTo>
                <a:lnTo>
                  <a:pt x="473009" y="59126"/>
                </a:lnTo>
                <a:lnTo>
                  <a:pt x="473009" y="177378"/>
                </a:lnTo>
                <a:lnTo>
                  <a:pt x="468363" y="200391"/>
                </a:lnTo>
                <a:lnTo>
                  <a:pt x="455690" y="219185"/>
                </a:lnTo>
                <a:lnTo>
                  <a:pt x="436896" y="231858"/>
                </a:lnTo>
                <a:lnTo>
                  <a:pt x="413883" y="236504"/>
                </a:lnTo>
                <a:lnTo>
                  <a:pt x="59126" y="236504"/>
                </a:lnTo>
                <a:lnTo>
                  <a:pt x="36113" y="231858"/>
                </a:lnTo>
                <a:lnTo>
                  <a:pt x="17319" y="219185"/>
                </a:lnTo>
                <a:lnTo>
                  <a:pt x="4646" y="200391"/>
                </a:lnTo>
                <a:lnTo>
                  <a:pt x="0" y="177378"/>
                </a:lnTo>
                <a:lnTo>
                  <a:pt x="0" y="59126"/>
                </a:lnTo>
                <a:lnTo>
                  <a:pt x="4646" y="36113"/>
                </a:lnTo>
                <a:lnTo>
                  <a:pt x="17319" y="17319"/>
                </a:lnTo>
                <a:lnTo>
                  <a:pt x="36113" y="4646"/>
                </a:lnTo>
                <a:lnTo>
                  <a:pt x="59126" y="0"/>
                </a:lnTo>
                <a:lnTo>
                  <a:pt x="413883" y="0"/>
                </a:lnTo>
                <a:close/>
              </a:path>
            </a:pathLst>
          </a:custGeom>
          <a:ln w="3695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 txBox="1"/>
          <p:nvPr/>
        </p:nvSpPr>
        <p:spPr>
          <a:xfrm>
            <a:off x="3097345" y="1332452"/>
            <a:ext cx="430530" cy="9080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500" b="1" spc="-5" dirty="0">
                <a:solidFill>
                  <a:srgbClr val="FF0000"/>
                </a:solidFill>
                <a:latin typeface="Arial"/>
                <a:cs typeface="Arial"/>
              </a:rPr>
              <a:t>Consumption</a:t>
            </a:r>
            <a:endParaRPr sz="500">
              <a:latin typeface="Arial"/>
              <a:cs typeface="Arial"/>
            </a:endParaRPr>
          </a:p>
        </p:txBody>
      </p:sp>
      <p:sp>
        <p:nvSpPr>
          <p:cNvPr id="28" name="object 28"/>
          <p:cNvSpPr/>
          <p:nvPr/>
        </p:nvSpPr>
        <p:spPr>
          <a:xfrm>
            <a:off x="770018" y="546012"/>
            <a:ext cx="828040" cy="414020"/>
          </a:xfrm>
          <a:custGeom>
            <a:avLst/>
            <a:gdLst/>
            <a:ahLst/>
            <a:cxnLst/>
            <a:rect l="l" t="t" r="r" b="b"/>
            <a:pathLst>
              <a:path w="828040" h="414019">
                <a:moveTo>
                  <a:pt x="0" y="413883"/>
                </a:moveTo>
                <a:lnTo>
                  <a:pt x="827767" y="413883"/>
                </a:lnTo>
                <a:lnTo>
                  <a:pt x="827767" y="0"/>
                </a:lnTo>
                <a:lnTo>
                  <a:pt x="0" y="0"/>
                </a:lnTo>
                <a:lnTo>
                  <a:pt x="0" y="413883"/>
                </a:lnTo>
                <a:close/>
              </a:path>
            </a:pathLst>
          </a:custGeom>
          <a:ln w="369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9"/>
          <p:cNvSpPr txBox="1"/>
          <p:nvPr/>
        </p:nvSpPr>
        <p:spPr>
          <a:xfrm>
            <a:off x="816445" y="600765"/>
            <a:ext cx="755015" cy="31242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50800" indent="-38100">
              <a:lnSpc>
                <a:spcPts val="590"/>
              </a:lnSpc>
              <a:buChar char="-"/>
              <a:tabLst>
                <a:tab pos="51435" algn="l"/>
              </a:tabLst>
            </a:pPr>
            <a:r>
              <a:rPr sz="500" b="1" spc="-5" dirty="0">
                <a:latin typeface="Arial"/>
                <a:cs typeface="Arial"/>
              </a:rPr>
              <a:t>Literature</a:t>
            </a:r>
            <a:r>
              <a:rPr sz="500" b="1" spc="-75" dirty="0">
                <a:latin typeface="Arial"/>
                <a:cs typeface="Arial"/>
              </a:rPr>
              <a:t> </a:t>
            </a:r>
            <a:r>
              <a:rPr sz="500" b="1" spc="-5" dirty="0">
                <a:latin typeface="Arial"/>
                <a:cs typeface="Arial"/>
              </a:rPr>
              <a:t>Work</a:t>
            </a:r>
            <a:endParaRPr sz="500">
              <a:latin typeface="Arial"/>
              <a:cs typeface="Arial"/>
            </a:endParaRPr>
          </a:p>
          <a:p>
            <a:pPr marL="50800" indent="-38100">
              <a:lnSpc>
                <a:spcPts val="580"/>
              </a:lnSpc>
              <a:buChar char="-"/>
              <a:tabLst>
                <a:tab pos="51435" algn="l"/>
              </a:tabLst>
            </a:pPr>
            <a:r>
              <a:rPr sz="500" b="1" spc="-5" dirty="0">
                <a:latin typeface="Arial"/>
                <a:cs typeface="Arial"/>
              </a:rPr>
              <a:t>Writing</a:t>
            </a:r>
            <a:r>
              <a:rPr sz="500" b="1" spc="-70" dirty="0">
                <a:latin typeface="Arial"/>
                <a:cs typeface="Arial"/>
              </a:rPr>
              <a:t> </a:t>
            </a:r>
            <a:r>
              <a:rPr sz="500" b="1" spc="-5" dirty="0">
                <a:latin typeface="Arial"/>
                <a:cs typeface="Arial"/>
              </a:rPr>
              <a:t>/Citing</a:t>
            </a:r>
            <a:endParaRPr sz="500">
              <a:latin typeface="Arial"/>
              <a:cs typeface="Arial"/>
            </a:endParaRPr>
          </a:p>
          <a:p>
            <a:pPr marL="50800" indent="-38100">
              <a:lnSpc>
                <a:spcPts val="580"/>
              </a:lnSpc>
              <a:buChar char="-"/>
              <a:tabLst>
                <a:tab pos="51435" algn="l"/>
              </a:tabLst>
            </a:pPr>
            <a:r>
              <a:rPr sz="500" b="1" spc="-5" dirty="0">
                <a:latin typeface="Arial"/>
                <a:cs typeface="Arial"/>
              </a:rPr>
              <a:t>Literature</a:t>
            </a:r>
            <a:r>
              <a:rPr sz="500" b="1" spc="-65" dirty="0">
                <a:latin typeface="Arial"/>
                <a:cs typeface="Arial"/>
              </a:rPr>
              <a:t> </a:t>
            </a:r>
            <a:r>
              <a:rPr sz="500" b="1" spc="-5" dirty="0">
                <a:latin typeface="Arial"/>
                <a:cs typeface="Arial"/>
              </a:rPr>
              <a:t>Management</a:t>
            </a:r>
            <a:endParaRPr sz="500">
              <a:latin typeface="Arial"/>
              <a:cs typeface="Arial"/>
            </a:endParaRPr>
          </a:p>
          <a:p>
            <a:pPr marL="50800" indent="-38100">
              <a:lnSpc>
                <a:spcPts val="590"/>
              </a:lnSpc>
              <a:buChar char="-"/>
              <a:tabLst>
                <a:tab pos="51435" algn="l"/>
              </a:tabLst>
            </a:pPr>
            <a:r>
              <a:rPr sz="500" b="1" spc="-5" dirty="0">
                <a:latin typeface="Arial"/>
                <a:cs typeface="Arial"/>
              </a:rPr>
              <a:t>Access</a:t>
            </a:r>
            <a:r>
              <a:rPr sz="500" b="1" spc="-80" dirty="0">
                <a:latin typeface="Arial"/>
                <a:cs typeface="Arial"/>
              </a:rPr>
              <a:t> </a:t>
            </a:r>
            <a:r>
              <a:rPr sz="500" b="1" spc="-5" dirty="0">
                <a:latin typeface="Arial"/>
                <a:cs typeface="Arial"/>
              </a:rPr>
              <a:t>Control</a:t>
            </a:r>
            <a:endParaRPr sz="500">
              <a:latin typeface="Arial"/>
              <a:cs typeface="Arial"/>
            </a:endParaRPr>
          </a:p>
        </p:txBody>
      </p:sp>
      <p:sp>
        <p:nvSpPr>
          <p:cNvPr id="30" name="object 30"/>
          <p:cNvSpPr/>
          <p:nvPr/>
        </p:nvSpPr>
        <p:spPr>
          <a:xfrm>
            <a:off x="1361281" y="1617677"/>
            <a:ext cx="1064260" cy="709930"/>
          </a:xfrm>
          <a:custGeom>
            <a:avLst/>
            <a:gdLst/>
            <a:ahLst/>
            <a:cxnLst/>
            <a:rect l="l" t="t" r="r" b="b"/>
            <a:pathLst>
              <a:path w="1064260" h="709930">
                <a:moveTo>
                  <a:pt x="0" y="709514"/>
                </a:moveTo>
                <a:lnTo>
                  <a:pt x="1064272" y="709514"/>
                </a:lnTo>
                <a:lnTo>
                  <a:pt x="1064272" y="0"/>
                </a:lnTo>
                <a:lnTo>
                  <a:pt x="0" y="0"/>
                </a:lnTo>
                <a:lnTo>
                  <a:pt x="0" y="709514"/>
                </a:lnTo>
                <a:close/>
              </a:path>
            </a:pathLst>
          </a:custGeom>
          <a:ln w="369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31"/>
          <p:cNvSpPr txBox="1"/>
          <p:nvPr/>
        </p:nvSpPr>
        <p:spPr>
          <a:xfrm>
            <a:off x="1415098" y="1635476"/>
            <a:ext cx="982344" cy="68199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50800" indent="-38100">
              <a:lnSpc>
                <a:spcPts val="590"/>
              </a:lnSpc>
              <a:buChar char="-"/>
              <a:tabLst>
                <a:tab pos="51435" algn="l"/>
              </a:tabLst>
            </a:pPr>
            <a:r>
              <a:rPr sz="500" b="1" spc="-5" dirty="0">
                <a:latin typeface="Arial"/>
                <a:cs typeface="Arial"/>
              </a:rPr>
              <a:t>Editorial</a:t>
            </a:r>
            <a:r>
              <a:rPr sz="500" b="1" spc="-55" dirty="0">
                <a:latin typeface="Arial"/>
                <a:cs typeface="Arial"/>
              </a:rPr>
              <a:t> </a:t>
            </a:r>
            <a:r>
              <a:rPr sz="500" b="1" spc="-5" dirty="0">
                <a:latin typeface="Arial"/>
                <a:cs typeface="Arial"/>
              </a:rPr>
              <a:t>Sub-Processes</a:t>
            </a:r>
            <a:endParaRPr sz="500">
              <a:latin typeface="Arial"/>
              <a:cs typeface="Arial"/>
            </a:endParaRPr>
          </a:p>
          <a:p>
            <a:pPr marL="50800" indent="-38100">
              <a:lnSpc>
                <a:spcPts val="580"/>
              </a:lnSpc>
              <a:buChar char="-"/>
              <a:tabLst>
                <a:tab pos="51435" algn="l"/>
              </a:tabLst>
            </a:pPr>
            <a:r>
              <a:rPr sz="500" b="1" spc="-5" dirty="0">
                <a:solidFill>
                  <a:srgbClr val="FF0000"/>
                </a:solidFill>
                <a:latin typeface="Arial"/>
                <a:cs typeface="Arial"/>
              </a:rPr>
              <a:t>Review</a:t>
            </a:r>
            <a:r>
              <a:rPr sz="500" b="1" spc="-70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500" b="1" spc="-5" dirty="0">
                <a:solidFill>
                  <a:srgbClr val="FF0000"/>
                </a:solidFill>
                <a:latin typeface="Arial"/>
                <a:cs typeface="Arial"/>
              </a:rPr>
              <a:t>Sub-Processes</a:t>
            </a:r>
            <a:endParaRPr sz="500">
              <a:latin typeface="Arial"/>
              <a:cs typeface="Arial"/>
            </a:endParaRPr>
          </a:p>
          <a:p>
            <a:pPr marL="82550" marR="5080" lvl="1" indent="-34925">
              <a:lnSpc>
                <a:spcPts val="580"/>
              </a:lnSpc>
              <a:spcBef>
                <a:spcPts val="25"/>
              </a:spcBef>
              <a:buChar char="-"/>
              <a:tabLst>
                <a:tab pos="86360" algn="l"/>
              </a:tabLst>
            </a:pPr>
            <a:r>
              <a:rPr sz="500" b="1" spc="-5" dirty="0">
                <a:solidFill>
                  <a:srgbClr val="FF0000"/>
                </a:solidFill>
                <a:latin typeface="Arial"/>
                <a:cs typeface="Arial"/>
              </a:rPr>
              <a:t>Correctness/Appropriateness  Consistency of Models and  Algorithms</a:t>
            </a:r>
            <a:endParaRPr sz="500">
              <a:latin typeface="Arial"/>
              <a:cs typeface="Arial"/>
            </a:endParaRPr>
          </a:p>
          <a:p>
            <a:pPr marL="85725" lvl="1" indent="-38100">
              <a:lnSpc>
                <a:spcPts val="555"/>
              </a:lnSpc>
              <a:buChar char="-"/>
              <a:tabLst>
                <a:tab pos="86360" algn="l"/>
              </a:tabLst>
            </a:pPr>
            <a:r>
              <a:rPr sz="500" b="1" spc="-5" dirty="0">
                <a:solidFill>
                  <a:srgbClr val="FF0000"/>
                </a:solidFill>
                <a:latin typeface="Arial"/>
                <a:cs typeface="Arial"/>
              </a:rPr>
              <a:t>Verification/Validation</a:t>
            </a:r>
            <a:endParaRPr sz="500">
              <a:latin typeface="Arial"/>
              <a:cs typeface="Arial"/>
            </a:endParaRPr>
          </a:p>
          <a:p>
            <a:pPr marL="85725" lvl="1" indent="-38100">
              <a:lnSpc>
                <a:spcPts val="580"/>
              </a:lnSpc>
              <a:buChar char="-"/>
              <a:tabLst>
                <a:tab pos="86360" algn="l"/>
              </a:tabLst>
            </a:pPr>
            <a:r>
              <a:rPr sz="500" b="1" spc="-5" dirty="0">
                <a:solidFill>
                  <a:srgbClr val="FF0000"/>
                </a:solidFill>
                <a:latin typeface="Arial"/>
                <a:cs typeface="Arial"/>
              </a:rPr>
              <a:t>Replication</a:t>
            </a:r>
            <a:endParaRPr sz="500">
              <a:latin typeface="Arial"/>
              <a:cs typeface="Arial"/>
            </a:endParaRPr>
          </a:p>
          <a:p>
            <a:pPr marL="50800" indent="-38100">
              <a:lnSpc>
                <a:spcPts val="580"/>
              </a:lnSpc>
              <a:buChar char="-"/>
              <a:tabLst>
                <a:tab pos="51435" algn="l"/>
              </a:tabLst>
            </a:pPr>
            <a:r>
              <a:rPr sz="500" b="1" spc="-5" dirty="0">
                <a:latin typeface="Arial"/>
                <a:cs typeface="Arial"/>
              </a:rPr>
              <a:t>Production</a:t>
            </a:r>
            <a:r>
              <a:rPr sz="500" b="1" spc="-60" dirty="0">
                <a:latin typeface="Arial"/>
                <a:cs typeface="Arial"/>
              </a:rPr>
              <a:t> </a:t>
            </a:r>
            <a:r>
              <a:rPr sz="500" b="1" spc="-5" dirty="0">
                <a:latin typeface="Arial"/>
                <a:cs typeface="Arial"/>
              </a:rPr>
              <a:t>Sub-Processes</a:t>
            </a:r>
            <a:endParaRPr sz="500">
              <a:latin typeface="Arial"/>
              <a:cs typeface="Arial"/>
            </a:endParaRPr>
          </a:p>
          <a:p>
            <a:pPr marL="50800" indent="-38100">
              <a:lnSpc>
                <a:spcPts val="590"/>
              </a:lnSpc>
              <a:buChar char="-"/>
              <a:tabLst>
                <a:tab pos="51435" algn="l"/>
              </a:tabLst>
            </a:pPr>
            <a:r>
              <a:rPr sz="500" b="1" spc="-5" dirty="0">
                <a:latin typeface="Arial"/>
                <a:cs typeface="Arial"/>
              </a:rPr>
              <a:t>Access</a:t>
            </a:r>
            <a:r>
              <a:rPr sz="500" b="1" spc="-80" dirty="0">
                <a:latin typeface="Arial"/>
                <a:cs typeface="Arial"/>
              </a:rPr>
              <a:t> </a:t>
            </a:r>
            <a:r>
              <a:rPr sz="500" b="1" spc="-5" dirty="0">
                <a:latin typeface="Arial"/>
                <a:cs typeface="Arial"/>
              </a:rPr>
              <a:t>Control</a:t>
            </a:r>
            <a:endParaRPr sz="500">
              <a:latin typeface="Arial"/>
              <a:cs typeface="Arial"/>
            </a:endParaRPr>
          </a:p>
        </p:txBody>
      </p:sp>
      <p:sp>
        <p:nvSpPr>
          <p:cNvPr id="32" name="object 32"/>
          <p:cNvSpPr/>
          <p:nvPr/>
        </p:nvSpPr>
        <p:spPr>
          <a:xfrm>
            <a:off x="2129922" y="546012"/>
            <a:ext cx="1005205" cy="591820"/>
          </a:xfrm>
          <a:custGeom>
            <a:avLst/>
            <a:gdLst/>
            <a:ahLst/>
            <a:cxnLst/>
            <a:rect l="l" t="t" r="r" b="b"/>
            <a:pathLst>
              <a:path w="1005205" h="591819">
                <a:moveTo>
                  <a:pt x="0" y="591262"/>
                </a:moveTo>
                <a:lnTo>
                  <a:pt x="1005146" y="591262"/>
                </a:lnTo>
                <a:lnTo>
                  <a:pt x="1005146" y="0"/>
                </a:lnTo>
                <a:lnTo>
                  <a:pt x="0" y="0"/>
                </a:lnTo>
                <a:lnTo>
                  <a:pt x="0" y="591262"/>
                </a:lnTo>
                <a:close/>
              </a:path>
            </a:pathLst>
          </a:custGeom>
          <a:ln w="369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33"/>
          <p:cNvSpPr txBox="1"/>
          <p:nvPr/>
        </p:nvSpPr>
        <p:spPr>
          <a:xfrm>
            <a:off x="2205911" y="578593"/>
            <a:ext cx="880744" cy="53403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50800" indent="-38100">
              <a:lnSpc>
                <a:spcPts val="590"/>
              </a:lnSpc>
              <a:buChar char="-"/>
              <a:tabLst>
                <a:tab pos="51435" algn="l"/>
              </a:tabLst>
            </a:pPr>
            <a:r>
              <a:rPr sz="500" b="1" spc="-5" dirty="0">
                <a:latin typeface="Arial"/>
                <a:cs typeface="Arial"/>
              </a:rPr>
              <a:t>Final</a:t>
            </a:r>
            <a:r>
              <a:rPr sz="500" b="1" spc="-70" dirty="0">
                <a:latin typeface="Arial"/>
                <a:cs typeface="Arial"/>
              </a:rPr>
              <a:t> </a:t>
            </a:r>
            <a:r>
              <a:rPr sz="500" b="1" spc="-5" dirty="0">
                <a:latin typeface="Arial"/>
                <a:cs typeface="Arial"/>
              </a:rPr>
              <a:t>Typesetting</a:t>
            </a:r>
            <a:endParaRPr sz="500">
              <a:latin typeface="Arial"/>
              <a:cs typeface="Arial"/>
            </a:endParaRPr>
          </a:p>
          <a:p>
            <a:pPr marL="50800" indent="-38100">
              <a:lnSpc>
                <a:spcPts val="580"/>
              </a:lnSpc>
              <a:buChar char="-"/>
              <a:tabLst>
                <a:tab pos="51435" algn="l"/>
              </a:tabLst>
            </a:pPr>
            <a:r>
              <a:rPr sz="500" b="1" spc="-5" dirty="0">
                <a:latin typeface="Arial"/>
                <a:cs typeface="Arial"/>
              </a:rPr>
              <a:t>Offline Publication</a:t>
            </a:r>
            <a:r>
              <a:rPr sz="500" b="1" spc="-50" dirty="0">
                <a:latin typeface="Arial"/>
                <a:cs typeface="Arial"/>
              </a:rPr>
              <a:t> </a:t>
            </a:r>
            <a:r>
              <a:rPr sz="500" b="1" spc="-5" dirty="0">
                <a:latin typeface="Arial"/>
                <a:cs typeface="Arial"/>
              </a:rPr>
              <a:t>Process</a:t>
            </a:r>
            <a:endParaRPr sz="500">
              <a:latin typeface="Arial"/>
              <a:cs typeface="Arial"/>
            </a:endParaRPr>
          </a:p>
          <a:p>
            <a:pPr marL="50800" indent="-38100">
              <a:lnSpc>
                <a:spcPts val="580"/>
              </a:lnSpc>
              <a:buChar char="-"/>
              <a:tabLst>
                <a:tab pos="51435" algn="l"/>
              </a:tabLst>
            </a:pPr>
            <a:r>
              <a:rPr sz="500" b="1" spc="-5" dirty="0">
                <a:latin typeface="Arial"/>
                <a:cs typeface="Arial"/>
              </a:rPr>
              <a:t>Ordering and</a:t>
            </a:r>
            <a:r>
              <a:rPr sz="500" b="1" spc="-70" dirty="0">
                <a:latin typeface="Arial"/>
                <a:cs typeface="Arial"/>
              </a:rPr>
              <a:t> </a:t>
            </a:r>
            <a:r>
              <a:rPr sz="500" b="1" spc="-5" dirty="0">
                <a:latin typeface="Arial"/>
                <a:cs typeface="Arial"/>
              </a:rPr>
              <a:t>Shipment</a:t>
            </a:r>
            <a:endParaRPr sz="500">
              <a:latin typeface="Arial"/>
              <a:cs typeface="Arial"/>
            </a:endParaRPr>
          </a:p>
          <a:p>
            <a:pPr marL="50800" indent="-38100">
              <a:lnSpc>
                <a:spcPts val="580"/>
              </a:lnSpc>
              <a:buChar char="-"/>
              <a:tabLst>
                <a:tab pos="51435" algn="l"/>
              </a:tabLst>
            </a:pPr>
            <a:r>
              <a:rPr sz="500" b="1" spc="-5" dirty="0">
                <a:latin typeface="Arial"/>
                <a:cs typeface="Arial"/>
              </a:rPr>
              <a:t>DOI</a:t>
            </a:r>
            <a:r>
              <a:rPr sz="500" b="1" spc="-85" dirty="0">
                <a:latin typeface="Arial"/>
                <a:cs typeface="Arial"/>
              </a:rPr>
              <a:t> </a:t>
            </a:r>
            <a:r>
              <a:rPr sz="500" b="1" spc="-5" dirty="0">
                <a:latin typeface="Arial"/>
                <a:cs typeface="Arial"/>
              </a:rPr>
              <a:t>Handling</a:t>
            </a:r>
            <a:endParaRPr sz="500">
              <a:latin typeface="Arial"/>
              <a:cs typeface="Arial"/>
            </a:endParaRPr>
          </a:p>
          <a:p>
            <a:pPr marL="50800" indent="-38100">
              <a:lnSpc>
                <a:spcPts val="580"/>
              </a:lnSpc>
              <a:buChar char="-"/>
              <a:tabLst>
                <a:tab pos="51435" algn="l"/>
              </a:tabLst>
            </a:pPr>
            <a:r>
              <a:rPr sz="500" b="1" spc="-5" dirty="0">
                <a:latin typeface="Arial"/>
                <a:cs typeface="Arial"/>
              </a:rPr>
              <a:t>Reference</a:t>
            </a:r>
            <a:r>
              <a:rPr sz="500" b="1" spc="-70" dirty="0">
                <a:latin typeface="Arial"/>
                <a:cs typeface="Arial"/>
              </a:rPr>
              <a:t> </a:t>
            </a:r>
            <a:r>
              <a:rPr sz="500" b="1" spc="-5" dirty="0">
                <a:latin typeface="Arial"/>
                <a:cs typeface="Arial"/>
              </a:rPr>
              <a:t>/Metadata</a:t>
            </a:r>
            <a:endParaRPr sz="500">
              <a:latin typeface="Arial"/>
              <a:cs typeface="Arial"/>
            </a:endParaRPr>
          </a:p>
          <a:p>
            <a:pPr marL="50800" indent="-38100">
              <a:lnSpc>
                <a:spcPts val="580"/>
              </a:lnSpc>
              <a:buChar char="-"/>
              <a:tabLst>
                <a:tab pos="51435" algn="l"/>
              </a:tabLst>
            </a:pPr>
            <a:r>
              <a:rPr sz="500" b="1" spc="-5" dirty="0">
                <a:latin typeface="Arial"/>
                <a:cs typeface="Arial"/>
              </a:rPr>
              <a:t>Indexing</a:t>
            </a:r>
            <a:endParaRPr sz="500">
              <a:latin typeface="Arial"/>
              <a:cs typeface="Arial"/>
            </a:endParaRPr>
          </a:p>
          <a:p>
            <a:pPr marL="50800" indent="-38100">
              <a:lnSpc>
                <a:spcPts val="590"/>
              </a:lnSpc>
              <a:buChar char="-"/>
              <a:tabLst>
                <a:tab pos="51435" algn="l"/>
              </a:tabLst>
            </a:pPr>
            <a:r>
              <a:rPr sz="500" b="1" spc="-5" dirty="0">
                <a:latin typeface="Arial"/>
                <a:cs typeface="Arial"/>
              </a:rPr>
              <a:t>Access</a:t>
            </a:r>
            <a:r>
              <a:rPr sz="500" b="1" spc="-80" dirty="0">
                <a:latin typeface="Arial"/>
                <a:cs typeface="Arial"/>
              </a:rPr>
              <a:t> </a:t>
            </a:r>
            <a:r>
              <a:rPr sz="500" b="1" spc="-5" dirty="0">
                <a:latin typeface="Arial"/>
                <a:cs typeface="Arial"/>
              </a:rPr>
              <a:t>Control</a:t>
            </a:r>
            <a:endParaRPr sz="500">
              <a:latin typeface="Arial"/>
              <a:cs typeface="Arial"/>
            </a:endParaRPr>
          </a:p>
        </p:txBody>
      </p:sp>
      <p:sp>
        <p:nvSpPr>
          <p:cNvPr id="34" name="object 34"/>
          <p:cNvSpPr/>
          <p:nvPr/>
        </p:nvSpPr>
        <p:spPr>
          <a:xfrm>
            <a:off x="2721185" y="1610286"/>
            <a:ext cx="1301115" cy="709930"/>
          </a:xfrm>
          <a:custGeom>
            <a:avLst/>
            <a:gdLst/>
            <a:ahLst/>
            <a:cxnLst/>
            <a:rect l="l" t="t" r="r" b="b"/>
            <a:pathLst>
              <a:path w="1301114" h="709930">
                <a:moveTo>
                  <a:pt x="0" y="709514"/>
                </a:moveTo>
                <a:lnTo>
                  <a:pt x="1300777" y="709514"/>
                </a:lnTo>
                <a:lnTo>
                  <a:pt x="1300777" y="0"/>
                </a:lnTo>
                <a:lnTo>
                  <a:pt x="0" y="0"/>
                </a:lnTo>
                <a:lnTo>
                  <a:pt x="0" y="709514"/>
                </a:lnTo>
                <a:close/>
              </a:path>
            </a:pathLst>
          </a:custGeom>
          <a:ln w="369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" name="object 35"/>
          <p:cNvSpPr txBox="1"/>
          <p:nvPr/>
        </p:nvSpPr>
        <p:spPr>
          <a:xfrm>
            <a:off x="2826737" y="1665039"/>
            <a:ext cx="1020444" cy="60833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47625" indent="-34925">
              <a:lnSpc>
                <a:spcPts val="590"/>
              </a:lnSpc>
              <a:buChar char="-"/>
              <a:tabLst>
                <a:tab pos="51435" algn="l"/>
              </a:tabLst>
            </a:pPr>
            <a:r>
              <a:rPr sz="500" b="1" spc="-5" dirty="0">
                <a:latin typeface="Arial"/>
                <a:cs typeface="Arial"/>
              </a:rPr>
              <a:t>Retrieval /</a:t>
            </a:r>
            <a:r>
              <a:rPr sz="500" b="1" spc="-65" dirty="0">
                <a:latin typeface="Arial"/>
                <a:cs typeface="Arial"/>
              </a:rPr>
              <a:t> </a:t>
            </a:r>
            <a:r>
              <a:rPr sz="500" b="1" spc="-5" dirty="0">
                <a:latin typeface="Arial"/>
                <a:cs typeface="Arial"/>
              </a:rPr>
              <a:t>Indexing</a:t>
            </a:r>
            <a:endParaRPr sz="500">
              <a:latin typeface="Arial"/>
              <a:cs typeface="Arial"/>
            </a:endParaRPr>
          </a:p>
          <a:p>
            <a:pPr marL="50800" indent="-38100">
              <a:lnSpc>
                <a:spcPts val="580"/>
              </a:lnSpc>
              <a:buChar char="-"/>
              <a:tabLst>
                <a:tab pos="51435" algn="l"/>
              </a:tabLst>
            </a:pPr>
            <a:r>
              <a:rPr sz="500" b="1" spc="-5" dirty="0">
                <a:latin typeface="Arial"/>
                <a:cs typeface="Arial"/>
              </a:rPr>
              <a:t>Download for Personal</a:t>
            </a:r>
            <a:r>
              <a:rPr sz="500" b="1" spc="-60" dirty="0">
                <a:latin typeface="Arial"/>
                <a:cs typeface="Arial"/>
              </a:rPr>
              <a:t> </a:t>
            </a:r>
            <a:r>
              <a:rPr sz="500" b="1" spc="-5" dirty="0">
                <a:latin typeface="Arial"/>
                <a:cs typeface="Arial"/>
              </a:rPr>
              <a:t>Use</a:t>
            </a:r>
            <a:endParaRPr sz="500">
              <a:latin typeface="Arial"/>
              <a:cs typeface="Arial"/>
            </a:endParaRPr>
          </a:p>
          <a:p>
            <a:pPr marL="50800" indent="-38100">
              <a:lnSpc>
                <a:spcPts val="580"/>
              </a:lnSpc>
              <a:buChar char="-"/>
              <a:tabLst>
                <a:tab pos="51435" algn="l"/>
              </a:tabLst>
            </a:pPr>
            <a:r>
              <a:rPr sz="500" b="1" spc="-5" dirty="0">
                <a:latin typeface="Arial"/>
                <a:cs typeface="Arial"/>
              </a:rPr>
              <a:t>Import of Reference</a:t>
            </a:r>
            <a:r>
              <a:rPr sz="500" b="1" spc="-55" dirty="0">
                <a:latin typeface="Arial"/>
                <a:cs typeface="Arial"/>
              </a:rPr>
              <a:t> </a:t>
            </a:r>
            <a:r>
              <a:rPr sz="500" b="1" spc="-5" dirty="0">
                <a:latin typeface="Arial"/>
                <a:cs typeface="Arial"/>
              </a:rPr>
              <a:t>Metadata</a:t>
            </a:r>
            <a:endParaRPr sz="500">
              <a:latin typeface="Arial"/>
              <a:cs typeface="Arial"/>
            </a:endParaRPr>
          </a:p>
          <a:p>
            <a:pPr marL="50800" indent="-38100">
              <a:lnSpc>
                <a:spcPts val="580"/>
              </a:lnSpc>
              <a:buChar char="-"/>
              <a:tabLst>
                <a:tab pos="51435" algn="l"/>
              </a:tabLst>
            </a:pPr>
            <a:r>
              <a:rPr sz="500" b="1" spc="-5" dirty="0">
                <a:latin typeface="Arial"/>
                <a:cs typeface="Arial"/>
              </a:rPr>
              <a:t>Digital Rights</a:t>
            </a:r>
            <a:r>
              <a:rPr sz="500" b="1" spc="-60" dirty="0">
                <a:latin typeface="Arial"/>
                <a:cs typeface="Arial"/>
              </a:rPr>
              <a:t> </a:t>
            </a:r>
            <a:r>
              <a:rPr sz="500" b="1" spc="-5" dirty="0">
                <a:latin typeface="Arial"/>
                <a:cs typeface="Arial"/>
              </a:rPr>
              <a:t>Management</a:t>
            </a:r>
            <a:endParaRPr sz="500">
              <a:latin typeface="Arial"/>
              <a:cs typeface="Arial"/>
            </a:endParaRPr>
          </a:p>
          <a:p>
            <a:pPr marL="50800" indent="-38100">
              <a:lnSpc>
                <a:spcPts val="580"/>
              </a:lnSpc>
              <a:buChar char="-"/>
              <a:tabLst>
                <a:tab pos="51435" algn="l"/>
              </a:tabLst>
            </a:pPr>
            <a:r>
              <a:rPr sz="500" b="1" spc="-5" dirty="0">
                <a:latin typeface="Arial"/>
                <a:cs typeface="Arial"/>
              </a:rPr>
              <a:t>Usage Monitoring and</a:t>
            </a:r>
            <a:r>
              <a:rPr sz="500" b="1" spc="-45" dirty="0">
                <a:latin typeface="Arial"/>
                <a:cs typeface="Arial"/>
              </a:rPr>
              <a:t> </a:t>
            </a:r>
            <a:r>
              <a:rPr sz="500" b="1" spc="-5" dirty="0">
                <a:latin typeface="Arial"/>
                <a:cs typeface="Arial"/>
              </a:rPr>
              <a:t>Statistics</a:t>
            </a:r>
            <a:endParaRPr sz="500">
              <a:latin typeface="Arial"/>
              <a:cs typeface="Arial"/>
            </a:endParaRPr>
          </a:p>
          <a:p>
            <a:pPr marL="47625" marR="95250" indent="-34925">
              <a:lnSpc>
                <a:spcPts val="580"/>
              </a:lnSpc>
              <a:spcBef>
                <a:spcPts val="25"/>
              </a:spcBef>
              <a:buChar char="-"/>
              <a:tabLst>
                <a:tab pos="51435" algn="l"/>
              </a:tabLst>
            </a:pPr>
            <a:r>
              <a:rPr sz="500" b="1" spc="-5" dirty="0">
                <a:solidFill>
                  <a:srgbClr val="FF0000"/>
                </a:solidFill>
                <a:latin typeface="Arial"/>
                <a:cs typeface="Arial"/>
              </a:rPr>
              <a:t>Replay/Repeat/Reproduce/  Reuse/Repurpose/Reliable  (DeRourke’s 6R of</a:t>
            </a:r>
            <a:r>
              <a:rPr sz="500" b="1" spc="-50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500" b="1" spc="-5" dirty="0">
                <a:solidFill>
                  <a:srgbClr val="FF0000"/>
                </a:solidFill>
                <a:latin typeface="Arial"/>
                <a:cs typeface="Arial"/>
              </a:rPr>
              <a:t>e-science)</a:t>
            </a:r>
            <a:endParaRPr sz="500">
              <a:latin typeface="Arial"/>
              <a:cs typeface="Arial"/>
            </a:endParaRPr>
          </a:p>
        </p:txBody>
      </p:sp>
      <p:sp>
        <p:nvSpPr>
          <p:cNvPr id="37" name="object 37"/>
          <p:cNvSpPr/>
          <p:nvPr/>
        </p:nvSpPr>
        <p:spPr>
          <a:xfrm>
            <a:off x="1893417" y="1492032"/>
            <a:ext cx="0" cy="118745"/>
          </a:xfrm>
          <a:custGeom>
            <a:avLst/>
            <a:gdLst/>
            <a:ahLst/>
            <a:cxnLst/>
            <a:rect l="l" t="t" r="r" b="b"/>
            <a:pathLst>
              <a:path h="118744">
                <a:moveTo>
                  <a:pt x="0" y="0"/>
                </a:moveTo>
                <a:lnTo>
                  <a:pt x="0" y="118252"/>
                </a:lnTo>
              </a:path>
            </a:pathLst>
          </a:custGeom>
          <a:ln w="11086">
            <a:solidFill>
              <a:srgbClr val="000000"/>
            </a:solidFill>
            <a:prstDash val="lgDash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" name="object 38"/>
          <p:cNvSpPr/>
          <p:nvPr/>
        </p:nvSpPr>
        <p:spPr>
          <a:xfrm>
            <a:off x="2602932" y="1137275"/>
            <a:ext cx="0" cy="118745"/>
          </a:xfrm>
          <a:custGeom>
            <a:avLst/>
            <a:gdLst/>
            <a:ahLst/>
            <a:cxnLst/>
            <a:rect l="l" t="t" r="r" b="b"/>
            <a:pathLst>
              <a:path h="118744">
                <a:moveTo>
                  <a:pt x="0" y="0"/>
                </a:moveTo>
                <a:lnTo>
                  <a:pt x="0" y="118252"/>
                </a:lnTo>
              </a:path>
            </a:pathLst>
          </a:custGeom>
          <a:ln w="11086">
            <a:solidFill>
              <a:srgbClr val="000000"/>
            </a:solidFill>
            <a:prstDash val="lgDash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" name="object 39"/>
          <p:cNvSpPr/>
          <p:nvPr/>
        </p:nvSpPr>
        <p:spPr>
          <a:xfrm>
            <a:off x="3312447" y="1492032"/>
            <a:ext cx="0" cy="118745"/>
          </a:xfrm>
          <a:custGeom>
            <a:avLst/>
            <a:gdLst/>
            <a:ahLst/>
            <a:cxnLst/>
            <a:rect l="l" t="t" r="r" b="b"/>
            <a:pathLst>
              <a:path h="118744">
                <a:moveTo>
                  <a:pt x="0" y="0"/>
                </a:moveTo>
                <a:lnTo>
                  <a:pt x="0" y="118252"/>
                </a:lnTo>
              </a:path>
            </a:pathLst>
          </a:custGeom>
          <a:ln w="11086">
            <a:solidFill>
              <a:srgbClr val="000000"/>
            </a:solidFill>
            <a:prstDash val="lgDash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" name="object 40"/>
          <p:cNvSpPr txBox="1"/>
          <p:nvPr/>
        </p:nvSpPr>
        <p:spPr>
          <a:xfrm>
            <a:off x="203301" y="2508999"/>
            <a:ext cx="4163060" cy="5334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5080">
              <a:lnSpc>
                <a:spcPct val="112900"/>
              </a:lnSpc>
            </a:pPr>
            <a:r>
              <a:rPr sz="1000" b="1" spc="-5" dirty="0">
                <a:latin typeface="Arial"/>
                <a:cs typeface="Arial"/>
              </a:rPr>
              <a:t>Improved </a:t>
            </a:r>
            <a:r>
              <a:rPr sz="1000" b="1" dirty="0">
                <a:latin typeface="Arial"/>
                <a:cs typeface="Arial"/>
              </a:rPr>
              <a:t>Quality Management: </a:t>
            </a:r>
            <a:r>
              <a:rPr sz="1000" dirty="0">
                <a:latin typeface="Arial"/>
                <a:cs typeface="Arial"/>
              </a:rPr>
              <a:t>Open datasets combined with source  code of analysis methods </a:t>
            </a:r>
            <a:r>
              <a:rPr sz="1000" spc="-5" dirty="0">
                <a:latin typeface="Arial"/>
                <a:cs typeface="Arial"/>
              </a:rPr>
              <a:t>allow faster </a:t>
            </a:r>
            <a:r>
              <a:rPr sz="1000" dirty="0">
                <a:latin typeface="Arial"/>
                <a:cs typeface="Arial"/>
              </a:rPr>
              <a:t>and better quality control as </a:t>
            </a:r>
            <a:r>
              <a:rPr sz="1000" spc="-5" dirty="0">
                <a:latin typeface="Arial"/>
                <a:cs typeface="Arial"/>
              </a:rPr>
              <a:t>well </a:t>
            </a:r>
            <a:r>
              <a:rPr sz="1000" dirty="0">
                <a:latin typeface="Arial"/>
                <a:cs typeface="Arial"/>
              </a:rPr>
              <a:t>as  replication of results </a:t>
            </a:r>
            <a:r>
              <a:rPr sz="1000" spc="-10" dirty="0">
                <a:latin typeface="Arial"/>
                <a:cs typeface="Arial"/>
              </a:rPr>
              <a:t>by reviewers </a:t>
            </a:r>
            <a:r>
              <a:rPr sz="1000" dirty="0">
                <a:latin typeface="Arial"/>
                <a:cs typeface="Arial"/>
              </a:rPr>
              <a:t>and consumers.</a:t>
            </a:r>
            <a:endParaRPr sz="1000">
              <a:latin typeface="Arial"/>
              <a:cs typeface="Arial"/>
            </a:endParaRPr>
          </a:p>
        </p:txBody>
      </p:sp>
      <p:sp>
        <p:nvSpPr>
          <p:cNvPr id="41" name="object 41"/>
          <p:cNvSpPr/>
          <p:nvPr/>
        </p:nvSpPr>
        <p:spPr>
          <a:xfrm>
            <a:off x="3888003" y="143994"/>
            <a:ext cx="504002" cy="23202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" name="object 4"/>
          <p:cNvSpPr txBox="1">
            <a:spLocks noGrp="1"/>
          </p:cNvSpPr>
          <p:nvPr>
            <p:ph type="dt" sz="half" idx="6"/>
          </p:nvPr>
        </p:nvSpPr>
        <p:spPr>
          <a:xfrm>
            <a:off x="111188" y="3141204"/>
            <a:ext cx="4419550" cy="15388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635"/>
              </a:lnSpc>
            </a:pPr>
            <a:r>
              <a:rPr lang="de-DE" dirty="0"/>
              <a:t>Motivation </a:t>
            </a:r>
            <a:r>
              <a:rPr lang="de-DE" dirty="0" smtClean="0"/>
              <a:t>                     </a:t>
            </a:r>
            <a:r>
              <a:rPr lang="de-DE" dirty="0" err="1" smtClean="0"/>
              <a:t>Perception</a:t>
            </a:r>
            <a:r>
              <a:rPr lang="de-DE" dirty="0" smtClean="0"/>
              <a:t> </a:t>
            </a:r>
            <a:r>
              <a:rPr lang="de-DE" dirty="0" err="1"/>
              <a:t>and</a:t>
            </a:r>
            <a:r>
              <a:rPr lang="de-DE" dirty="0"/>
              <a:t> Learning </a:t>
            </a:r>
            <a:r>
              <a:rPr lang="de-DE" dirty="0" smtClean="0"/>
              <a:t>                        Scientific </a:t>
            </a:r>
            <a:r>
              <a:rPr lang="de-DE" dirty="0"/>
              <a:t>Research </a:t>
            </a:r>
            <a:r>
              <a:rPr lang="de-DE" dirty="0" err="1" smtClean="0"/>
              <a:t>Process</a:t>
            </a:r>
            <a:r>
              <a:rPr lang="de-DE" dirty="0" smtClean="0"/>
              <a:t>                      </a:t>
            </a:r>
            <a:r>
              <a:rPr lang="de-DE" dirty="0"/>
              <a:t>The Journal </a:t>
            </a:r>
            <a:r>
              <a:rPr lang="de-DE" dirty="0" smtClean="0"/>
              <a:t>                     References </a:t>
            </a:r>
            <a:endParaRPr lang="de-DE" dirty="0"/>
          </a:p>
          <a:p>
            <a:pPr marL="12700">
              <a:lnSpc>
                <a:spcPts val="635"/>
              </a:lnSpc>
            </a:pPr>
            <a:endParaRPr spc="-5" dirty="0">
              <a:hlinkClick r:id="rId3" action="ppaction://hlinksldjump"/>
            </a:endParaRPr>
          </a:p>
        </p:txBody>
      </p:sp>
      <p:sp>
        <p:nvSpPr>
          <p:cNvPr id="46" name="object 18"/>
          <p:cNvSpPr txBox="1">
            <a:spLocks noGrp="1"/>
          </p:cNvSpPr>
          <p:nvPr>
            <p:ph type="ftr" sz="quarter" idx="5"/>
          </p:nvPr>
        </p:nvSpPr>
        <p:spPr>
          <a:xfrm>
            <a:off x="94284" y="3302592"/>
            <a:ext cx="2890520" cy="15388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635"/>
              </a:lnSpc>
            </a:pPr>
            <a:r>
              <a:rPr lang="de-DE" dirty="0"/>
              <a:t>Andreas Geyer-Schulz – Data at </a:t>
            </a:r>
            <a:r>
              <a:rPr lang="de-DE" dirty="0" err="1"/>
              <a:t>the</a:t>
            </a:r>
            <a:r>
              <a:rPr lang="de-DE" dirty="0"/>
              <a:t> Core: Archives </a:t>
            </a:r>
            <a:r>
              <a:rPr lang="de-DE" dirty="0" err="1"/>
              <a:t>of</a:t>
            </a:r>
            <a:r>
              <a:rPr lang="de-DE" dirty="0"/>
              <a:t> Data Science, Series B: (CESS 2016) </a:t>
            </a:r>
            <a:endParaRPr lang="de-DE" dirty="0"/>
          </a:p>
          <a:p>
            <a:pPr marL="12700">
              <a:lnSpc>
                <a:spcPts val="635"/>
              </a:lnSpc>
            </a:pPr>
            <a:endParaRPr dirty="0">
              <a:hlinkClick r:id="rId4" action="ppaction://hlinksldjump"/>
            </a:endParaRPr>
          </a:p>
        </p:txBody>
      </p:sp>
      <p:sp>
        <p:nvSpPr>
          <p:cNvPr id="47" name="object 6"/>
          <p:cNvSpPr txBox="1">
            <a:spLocks noGrp="1"/>
          </p:cNvSpPr>
          <p:nvPr>
            <p:ph type="sldNum" sz="quarter" idx="7"/>
          </p:nvPr>
        </p:nvSpPr>
        <p:spPr>
          <a:xfrm>
            <a:off x="3227692" y="3302592"/>
            <a:ext cx="1303046" cy="769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635"/>
              </a:lnSpc>
            </a:pPr>
            <a:r>
              <a:rPr dirty="0"/>
              <a:t>17. Oktober </a:t>
            </a:r>
            <a:r>
              <a:rPr dirty="0" smtClean="0"/>
              <a:t>2016</a:t>
            </a:r>
            <a:r>
              <a:rPr lang="de-DE" dirty="0" smtClean="0"/>
              <a:t>                            16</a:t>
            </a:r>
            <a:r>
              <a:rPr dirty="0" smtClean="0"/>
              <a:t> </a:t>
            </a:r>
            <a:r>
              <a:rPr dirty="0"/>
              <a:t>/</a:t>
            </a:r>
            <a:r>
              <a:rPr spc="-105" dirty="0"/>
              <a:t> </a:t>
            </a:r>
            <a:r>
              <a:rPr dirty="0"/>
              <a:t>18</a:t>
            </a:r>
          </a:p>
        </p:txBody>
      </p:sp>
      <p:pic>
        <p:nvPicPr>
          <p:cNvPr id="48" name="Bild 4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07261" y="407461"/>
            <a:ext cx="3797300" cy="2070100"/>
          </a:xfrm>
          <a:prstGeom prst="rect">
            <a:avLst/>
          </a:prstGeom>
        </p:spPr>
      </p:pic>
    </p:spTree>
  </p:cSld>
  <p:clrMapOvr>
    <a:masterClrMapping/>
  </p:clrMapOvr>
  <p:transition>
    <p:cut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/>
              <a:t>... Wish I Had </a:t>
            </a:r>
            <a:r>
              <a:rPr spc="-5" dirty="0"/>
              <a:t>a </a:t>
            </a:r>
            <a:r>
              <a:rPr dirty="0"/>
              <a:t>Time</a:t>
            </a:r>
            <a:r>
              <a:rPr spc="-65" dirty="0"/>
              <a:t> </a:t>
            </a:r>
            <a:r>
              <a:rPr spc="-5" dirty="0"/>
              <a:t>Machine!</a:t>
            </a:r>
          </a:p>
        </p:txBody>
      </p:sp>
      <p:sp>
        <p:nvSpPr>
          <p:cNvPr id="3" name="object 3"/>
          <p:cNvSpPr/>
          <p:nvPr/>
        </p:nvSpPr>
        <p:spPr>
          <a:xfrm>
            <a:off x="424815" y="518876"/>
            <a:ext cx="3758488" cy="119018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534822" y="1893265"/>
            <a:ext cx="3538854" cy="1873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000" dirty="0">
                <a:latin typeface="Arial"/>
                <a:cs typeface="Arial"/>
              </a:rPr>
              <a:t>Coming soon:</a:t>
            </a:r>
            <a:r>
              <a:rPr sz="1000" spc="-75" dirty="0">
                <a:latin typeface="Arial"/>
                <a:cs typeface="Arial"/>
              </a:rPr>
              <a:t> </a:t>
            </a:r>
            <a:r>
              <a:rPr sz="1050" spc="135" dirty="0">
                <a:latin typeface="PMingLiU"/>
                <a:cs typeface="PMingLiU"/>
                <a:hlinkClick r:id="rId3"/>
              </a:rPr>
              <a:t>http://www.archivesofdatascience.org/</a:t>
            </a:r>
            <a:endParaRPr sz="1050">
              <a:latin typeface="PMingLiU"/>
              <a:cs typeface="PMingLiU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237159" y="2500248"/>
            <a:ext cx="66675" cy="66675"/>
          </a:xfrm>
          <a:custGeom>
            <a:avLst/>
            <a:gdLst/>
            <a:ahLst/>
            <a:cxnLst/>
            <a:rect l="l" t="t" r="r" b="b"/>
            <a:pathLst>
              <a:path w="66675" h="66675">
                <a:moveTo>
                  <a:pt x="0" y="0"/>
                </a:moveTo>
                <a:lnTo>
                  <a:pt x="0" y="46663"/>
                </a:lnTo>
                <a:lnTo>
                  <a:pt x="1571" y="54448"/>
                </a:lnTo>
                <a:lnTo>
                  <a:pt x="5857" y="60805"/>
                </a:lnTo>
                <a:lnTo>
                  <a:pt x="12214" y="65091"/>
                </a:lnTo>
                <a:lnTo>
                  <a:pt x="19998" y="66662"/>
                </a:lnTo>
                <a:lnTo>
                  <a:pt x="66662" y="66662"/>
                </a:lnTo>
                <a:lnTo>
                  <a:pt x="0" y="0"/>
                </a:lnTo>
                <a:close/>
              </a:path>
              <a:path w="66675" h="66675">
                <a:moveTo>
                  <a:pt x="46663" y="0"/>
                </a:moveTo>
                <a:lnTo>
                  <a:pt x="0" y="0"/>
                </a:lnTo>
                <a:lnTo>
                  <a:pt x="66662" y="66662"/>
                </a:lnTo>
                <a:lnTo>
                  <a:pt x="66662" y="19998"/>
                </a:lnTo>
                <a:lnTo>
                  <a:pt x="65091" y="12214"/>
                </a:lnTo>
                <a:lnTo>
                  <a:pt x="60805" y="5857"/>
                </a:lnTo>
                <a:lnTo>
                  <a:pt x="54448" y="1571"/>
                </a:lnTo>
                <a:lnTo>
                  <a:pt x="46663" y="0"/>
                </a:lnTo>
                <a:close/>
              </a:path>
            </a:pathLst>
          </a:custGeom>
          <a:solidFill>
            <a:srgbClr val="00968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237159" y="2710281"/>
            <a:ext cx="66675" cy="66675"/>
          </a:xfrm>
          <a:custGeom>
            <a:avLst/>
            <a:gdLst/>
            <a:ahLst/>
            <a:cxnLst/>
            <a:rect l="l" t="t" r="r" b="b"/>
            <a:pathLst>
              <a:path w="66675" h="66675">
                <a:moveTo>
                  <a:pt x="0" y="0"/>
                </a:moveTo>
                <a:lnTo>
                  <a:pt x="0" y="46663"/>
                </a:lnTo>
                <a:lnTo>
                  <a:pt x="1571" y="54448"/>
                </a:lnTo>
                <a:lnTo>
                  <a:pt x="5857" y="60805"/>
                </a:lnTo>
                <a:lnTo>
                  <a:pt x="12214" y="65091"/>
                </a:lnTo>
                <a:lnTo>
                  <a:pt x="19998" y="66662"/>
                </a:lnTo>
                <a:lnTo>
                  <a:pt x="66662" y="66662"/>
                </a:lnTo>
                <a:lnTo>
                  <a:pt x="0" y="0"/>
                </a:lnTo>
                <a:close/>
              </a:path>
              <a:path w="66675" h="66675">
                <a:moveTo>
                  <a:pt x="46663" y="0"/>
                </a:moveTo>
                <a:lnTo>
                  <a:pt x="0" y="0"/>
                </a:lnTo>
                <a:lnTo>
                  <a:pt x="66662" y="66662"/>
                </a:lnTo>
                <a:lnTo>
                  <a:pt x="66662" y="19998"/>
                </a:lnTo>
                <a:lnTo>
                  <a:pt x="65091" y="12214"/>
                </a:lnTo>
                <a:lnTo>
                  <a:pt x="60805" y="5857"/>
                </a:lnTo>
                <a:lnTo>
                  <a:pt x="54448" y="1571"/>
                </a:lnTo>
                <a:lnTo>
                  <a:pt x="46663" y="0"/>
                </a:lnTo>
                <a:close/>
              </a:path>
            </a:pathLst>
          </a:custGeom>
          <a:solidFill>
            <a:srgbClr val="00968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360387" y="2382304"/>
            <a:ext cx="1727200" cy="43688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5080">
              <a:lnSpc>
                <a:spcPct val="137800"/>
              </a:lnSpc>
            </a:pPr>
            <a:r>
              <a:rPr sz="1000" spc="-5" dirty="0">
                <a:latin typeface="Arial"/>
                <a:cs typeface="Arial"/>
              </a:rPr>
              <a:t>Incentives </a:t>
            </a:r>
            <a:r>
              <a:rPr sz="1000" dirty="0">
                <a:latin typeface="Arial"/>
                <a:cs typeface="Arial"/>
              </a:rPr>
              <a:t>to </a:t>
            </a:r>
            <a:r>
              <a:rPr sz="1000" spc="-5" dirty="0">
                <a:latin typeface="Arial"/>
                <a:cs typeface="Arial"/>
              </a:rPr>
              <a:t>Publish</a:t>
            </a:r>
            <a:r>
              <a:rPr sz="1000" spc="-15" dirty="0">
                <a:latin typeface="Arial"/>
                <a:cs typeface="Arial"/>
              </a:rPr>
              <a:t> </a:t>
            </a:r>
            <a:r>
              <a:rPr sz="1000" dirty="0">
                <a:latin typeface="Arial"/>
                <a:cs typeface="Arial"/>
              </a:rPr>
              <a:t>Datasets  Division of</a:t>
            </a:r>
            <a:r>
              <a:rPr sz="1000" spc="-80" dirty="0">
                <a:latin typeface="Arial"/>
                <a:cs typeface="Arial"/>
              </a:rPr>
              <a:t> </a:t>
            </a:r>
            <a:r>
              <a:rPr sz="1000" dirty="0">
                <a:latin typeface="Arial"/>
                <a:cs typeface="Arial"/>
              </a:rPr>
              <a:t>Labor</a:t>
            </a:r>
            <a:endParaRPr sz="1000">
              <a:latin typeface="Arial"/>
              <a:cs typeface="Arial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2493162" y="2500248"/>
            <a:ext cx="66675" cy="66675"/>
          </a:xfrm>
          <a:custGeom>
            <a:avLst/>
            <a:gdLst/>
            <a:ahLst/>
            <a:cxnLst/>
            <a:rect l="l" t="t" r="r" b="b"/>
            <a:pathLst>
              <a:path w="66675" h="66675">
                <a:moveTo>
                  <a:pt x="0" y="0"/>
                </a:moveTo>
                <a:lnTo>
                  <a:pt x="0" y="46663"/>
                </a:lnTo>
                <a:lnTo>
                  <a:pt x="1571" y="54448"/>
                </a:lnTo>
                <a:lnTo>
                  <a:pt x="5857" y="60805"/>
                </a:lnTo>
                <a:lnTo>
                  <a:pt x="12214" y="65091"/>
                </a:lnTo>
                <a:lnTo>
                  <a:pt x="19998" y="66662"/>
                </a:lnTo>
                <a:lnTo>
                  <a:pt x="66662" y="66662"/>
                </a:lnTo>
                <a:lnTo>
                  <a:pt x="0" y="0"/>
                </a:lnTo>
                <a:close/>
              </a:path>
              <a:path w="66675" h="66675">
                <a:moveTo>
                  <a:pt x="46663" y="0"/>
                </a:moveTo>
                <a:lnTo>
                  <a:pt x="0" y="0"/>
                </a:lnTo>
                <a:lnTo>
                  <a:pt x="66662" y="66662"/>
                </a:lnTo>
                <a:lnTo>
                  <a:pt x="66662" y="19998"/>
                </a:lnTo>
                <a:lnTo>
                  <a:pt x="65091" y="12214"/>
                </a:lnTo>
                <a:lnTo>
                  <a:pt x="60805" y="5857"/>
                </a:lnTo>
                <a:lnTo>
                  <a:pt x="54448" y="1571"/>
                </a:lnTo>
                <a:lnTo>
                  <a:pt x="46663" y="0"/>
                </a:lnTo>
                <a:close/>
              </a:path>
            </a:pathLst>
          </a:custGeom>
          <a:solidFill>
            <a:srgbClr val="00968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2493162" y="2882353"/>
            <a:ext cx="66675" cy="66675"/>
          </a:xfrm>
          <a:custGeom>
            <a:avLst/>
            <a:gdLst/>
            <a:ahLst/>
            <a:cxnLst/>
            <a:rect l="l" t="t" r="r" b="b"/>
            <a:pathLst>
              <a:path w="66675" h="66675">
                <a:moveTo>
                  <a:pt x="0" y="0"/>
                </a:moveTo>
                <a:lnTo>
                  <a:pt x="0" y="46663"/>
                </a:lnTo>
                <a:lnTo>
                  <a:pt x="1571" y="54448"/>
                </a:lnTo>
                <a:lnTo>
                  <a:pt x="5857" y="60805"/>
                </a:lnTo>
                <a:lnTo>
                  <a:pt x="12214" y="65091"/>
                </a:lnTo>
                <a:lnTo>
                  <a:pt x="19998" y="66662"/>
                </a:lnTo>
                <a:lnTo>
                  <a:pt x="66662" y="66662"/>
                </a:lnTo>
                <a:lnTo>
                  <a:pt x="0" y="0"/>
                </a:lnTo>
                <a:close/>
              </a:path>
              <a:path w="66675" h="66675">
                <a:moveTo>
                  <a:pt x="46663" y="0"/>
                </a:moveTo>
                <a:lnTo>
                  <a:pt x="0" y="0"/>
                </a:lnTo>
                <a:lnTo>
                  <a:pt x="66662" y="66662"/>
                </a:lnTo>
                <a:lnTo>
                  <a:pt x="66662" y="19998"/>
                </a:lnTo>
                <a:lnTo>
                  <a:pt x="65091" y="12214"/>
                </a:lnTo>
                <a:lnTo>
                  <a:pt x="60805" y="5857"/>
                </a:lnTo>
                <a:lnTo>
                  <a:pt x="54448" y="1571"/>
                </a:lnTo>
                <a:lnTo>
                  <a:pt x="46663" y="0"/>
                </a:lnTo>
                <a:close/>
              </a:path>
            </a:pathLst>
          </a:custGeom>
          <a:solidFill>
            <a:srgbClr val="00968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 txBox="1"/>
          <p:nvPr/>
        </p:nvSpPr>
        <p:spPr>
          <a:xfrm>
            <a:off x="2616390" y="2420251"/>
            <a:ext cx="1562735" cy="57086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5080">
              <a:lnSpc>
                <a:spcPct val="112900"/>
              </a:lnSpc>
            </a:pPr>
            <a:r>
              <a:rPr sz="1000" spc="-45" dirty="0">
                <a:latin typeface="Arial"/>
                <a:cs typeface="Arial"/>
              </a:rPr>
              <a:t>Two </a:t>
            </a:r>
            <a:r>
              <a:rPr sz="1000" spc="-5" dirty="0">
                <a:latin typeface="Arial"/>
                <a:cs typeface="Arial"/>
              </a:rPr>
              <a:t>Feedback </a:t>
            </a:r>
            <a:r>
              <a:rPr sz="1000" dirty="0">
                <a:latin typeface="Arial"/>
                <a:cs typeface="Arial"/>
              </a:rPr>
              <a:t>Cycles:  Measurement and</a:t>
            </a:r>
            <a:r>
              <a:rPr sz="1000" spc="-60" dirty="0">
                <a:latin typeface="Arial"/>
                <a:cs typeface="Arial"/>
              </a:rPr>
              <a:t> </a:t>
            </a:r>
            <a:r>
              <a:rPr sz="1000" dirty="0">
                <a:latin typeface="Arial"/>
                <a:cs typeface="Arial"/>
              </a:rPr>
              <a:t>Analysis</a:t>
            </a:r>
            <a:endParaRPr sz="10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450"/>
              </a:spcBef>
            </a:pPr>
            <a:r>
              <a:rPr sz="1000" dirty="0">
                <a:latin typeface="Arial"/>
                <a:cs typeface="Arial"/>
              </a:rPr>
              <a:t>Quality</a:t>
            </a:r>
            <a:r>
              <a:rPr sz="1000" spc="-70" dirty="0">
                <a:latin typeface="Arial"/>
                <a:cs typeface="Arial"/>
              </a:rPr>
              <a:t> </a:t>
            </a:r>
            <a:r>
              <a:rPr sz="1000" dirty="0">
                <a:latin typeface="Arial"/>
                <a:cs typeface="Arial"/>
              </a:rPr>
              <a:t>Management</a:t>
            </a:r>
            <a:endParaRPr sz="1000">
              <a:latin typeface="Arial"/>
              <a:cs typeface="Arial"/>
            </a:endParaRPr>
          </a:p>
        </p:txBody>
      </p:sp>
      <p:sp>
        <p:nvSpPr>
          <p:cNvPr id="11" name="object 11"/>
          <p:cNvSpPr/>
          <p:nvPr/>
        </p:nvSpPr>
        <p:spPr>
          <a:xfrm>
            <a:off x="3888003" y="143994"/>
            <a:ext cx="504002" cy="232029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4"/>
          <p:cNvSpPr txBox="1">
            <a:spLocks noGrp="1"/>
          </p:cNvSpPr>
          <p:nvPr>
            <p:ph type="dt" sz="half" idx="6"/>
          </p:nvPr>
        </p:nvSpPr>
        <p:spPr>
          <a:xfrm>
            <a:off x="111188" y="3141204"/>
            <a:ext cx="4419550" cy="15388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635"/>
              </a:lnSpc>
            </a:pPr>
            <a:r>
              <a:rPr lang="de-DE" dirty="0"/>
              <a:t>Motivation </a:t>
            </a:r>
            <a:r>
              <a:rPr lang="de-DE" dirty="0" smtClean="0"/>
              <a:t>                     </a:t>
            </a:r>
            <a:r>
              <a:rPr lang="de-DE" dirty="0" err="1" smtClean="0"/>
              <a:t>Perception</a:t>
            </a:r>
            <a:r>
              <a:rPr lang="de-DE" dirty="0" smtClean="0"/>
              <a:t> </a:t>
            </a:r>
            <a:r>
              <a:rPr lang="de-DE" dirty="0" err="1"/>
              <a:t>and</a:t>
            </a:r>
            <a:r>
              <a:rPr lang="de-DE" dirty="0"/>
              <a:t> Learning </a:t>
            </a:r>
            <a:r>
              <a:rPr lang="de-DE" dirty="0" smtClean="0"/>
              <a:t>                        Scientific </a:t>
            </a:r>
            <a:r>
              <a:rPr lang="de-DE" dirty="0"/>
              <a:t>Research </a:t>
            </a:r>
            <a:r>
              <a:rPr lang="de-DE" dirty="0" err="1" smtClean="0"/>
              <a:t>Process</a:t>
            </a:r>
            <a:r>
              <a:rPr lang="de-DE" dirty="0" smtClean="0"/>
              <a:t>                      </a:t>
            </a:r>
            <a:r>
              <a:rPr lang="de-DE" dirty="0"/>
              <a:t>The Journal </a:t>
            </a:r>
            <a:r>
              <a:rPr lang="de-DE" dirty="0" smtClean="0"/>
              <a:t>                     References </a:t>
            </a:r>
            <a:endParaRPr lang="de-DE" dirty="0"/>
          </a:p>
          <a:p>
            <a:pPr marL="12700">
              <a:lnSpc>
                <a:spcPts val="635"/>
              </a:lnSpc>
            </a:pPr>
            <a:endParaRPr spc="-5" dirty="0">
              <a:hlinkClick r:id="rId5" action="ppaction://hlinksldjump"/>
            </a:endParaRPr>
          </a:p>
        </p:txBody>
      </p:sp>
      <p:sp>
        <p:nvSpPr>
          <p:cNvPr id="16" name="object 18"/>
          <p:cNvSpPr txBox="1">
            <a:spLocks noGrp="1"/>
          </p:cNvSpPr>
          <p:nvPr>
            <p:ph type="ftr" sz="quarter" idx="5"/>
          </p:nvPr>
        </p:nvSpPr>
        <p:spPr>
          <a:xfrm>
            <a:off x="94284" y="3302592"/>
            <a:ext cx="2890520" cy="15388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635"/>
              </a:lnSpc>
            </a:pPr>
            <a:r>
              <a:rPr lang="de-DE" dirty="0"/>
              <a:t>Andreas Geyer-Schulz – Data at </a:t>
            </a:r>
            <a:r>
              <a:rPr lang="de-DE" dirty="0" err="1"/>
              <a:t>the</a:t>
            </a:r>
            <a:r>
              <a:rPr lang="de-DE" dirty="0"/>
              <a:t> Core: Archives </a:t>
            </a:r>
            <a:r>
              <a:rPr lang="de-DE" dirty="0" err="1"/>
              <a:t>of</a:t>
            </a:r>
            <a:r>
              <a:rPr lang="de-DE" dirty="0"/>
              <a:t> Data Science, Series B: (CESS 2016) </a:t>
            </a:r>
            <a:endParaRPr lang="de-DE" dirty="0"/>
          </a:p>
          <a:p>
            <a:pPr marL="12700">
              <a:lnSpc>
                <a:spcPts val="635"/>
              </a:lnSpc>
            </a:pPr>
            <a:endParaRPr dirty="0">
              <a:hlinkClick r:id="rId6" action="ppaction://hlinksldjump"/>
            </a:endParaRPr>
          </a:p>
        </p:txBody>
      </p:sp>
      <p:sp>
        <p:nvSpPr>
          <p:cNvPr id="17" name="object 6"/>
          <p:cNvSpPr txBox="1">
            <a:spLocks noGrp="1"/>
          </p:cNvSpPr>
          <p:nvPr>
            <p:ph type="sldNum" sz="quarter" idx="7"/>
          </p:nvPr>
        </p:nvSpPr>
        <p:spPr>
          <a:xfrm>
            <a:off x="3227692" y="3302592"/>
            <a:ext cx="1303046" cy="769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635"/>
              </a:lnSpc>
            </a:pPr>
            <a:r>
              <a:rPr dirty="0"/>
              <a:t>17. Oktober </a:t>
            </a:r>
            <a:r>
              <a:rPr dirty="0" smtClean="0"/>
              <a:t>2016</a:t>
            </a:r>
            <a:r>
              <a:rPr lang="de-DE" dirty="0" smtClean="0"/>
              <a:t>                            17</a:t>
            </a:r>
            <a:r>
              <a:rPr dirty="0" smtClean="0"/>
              <a:t> </a:t>
            </a:r>
            <a:r>
              <a:rPr dirty="0"/>
              <a:t>/</a:t>
            </a:r>
            <a:r>
              <a:rPr spc="-105" dirty="0"/>
              <a:t> </a:t>
            </a:r>
            <a:r>
              <a:rPr dirty="0"/>
              <a:t>18</a:t>
            </a:r>
          </a:p>
        </p:txBody>
      </p:sp>
    </p:spTree>
  </p:cSld>
  <p:clrMapOvr>
    <a:masterClrMapping/>
  </p:clrMapOvr>
  <p:transition>
    <p:cut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03301" y="109435"/>
            <a:ext cx="4203496" cy="16927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pc="-5" dirty="0" smtClean="0"/>
              <a:t>References</a:t>
            </a:r>
            <a:r>
              <a:rPr lang="de-DE" spc="-5" dirty="0" smtClean="0"/>
              <a:t> </a:t>
            </a:r>
            <a:r>
              <a:rPr spc="-5" dirty="0" smtClean="0"/>
              <a:t>I</a:t>
            </a:r>
            <a:endParaRPr spc="-5" dirty="0"/>
          </a:p>
        </p:txBody>
      </p:sp>
      <p:sp>
        <p:nvSpPr>
          <p:cNvPr id="3" name="object 3"/>
          <p:cNvSpPr/>
          <p:nvPr/>
        </p:nvSpPr>
        <p:spPr>
          <a:xfrm>
            <a:off x="253949" y="1164531"/>
            <a:ext cx="101219" cy="13917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329863" y="1164531"/>
            <a:ext cx="25304" cy="25304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253949" y="1164531"/>
            <a:ext cx="101600" cy="139700"/>
          </a:xfrm>
          <a:custGeom>
            <a:avLst/>
            <a:gdLst/>
            <a:ahLst/>
            <a:cxnLst/>
            <a:rect l="l" t="t" r="r" b="b"/>
            <a:pathLst>
              <a:path w="101600" h="139700">
                <a:moveTo>
                  <a:pt x="0" y="139174"/>
                </a:moveTo>
                <a:lnTo>
                  <a:pt x="101219" y="139174"/>
                </a:lnTo>
                <a:lnTo>
                  <a:pt x="101219" y="25304"/>
                </a:lnTo>
                <a:lnTo>
                  <a:pt x="75914" y="0"/>
                </a:lnTo>
                <a:lnTo>
                  <a:pt x="0" y="0"/>
                </a:lnTo>
                <a:lnTo>
                  <a:pt x="0" y="139174"/>
                </a:lnTo>
                <a:close/>
              </a:path>
            </a:pathLst>
          </a:custGeom>
          <a:ln w="507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266601" y="1183510"/>
            <a:ext cx="63500" cy="0"/>
          </a:xfrm>
          <a:custGeom>
            <a:avLst/>
            <a:gdLst/>
            <a:ahLst/>
            <a:cxnLst/>
            <a:rect l="l" t="t" r="r" b="b"/>
            <a:pathLst>
              <a:path w="63500">
                <a:moveTo>
                  <a:pt x="0" y="0"/>
                </a:moveTo>
                <a:lnTo>
                  <a:pt x="63262" y="0"/>
                </a:lnTo>
              </a:path>
            </a:pathLst>
          </a:custGeom>
          <a:ln w="5079">
            <a:solidFill>
              <a:srgbClr val="7F7F7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279253" y="1202488"/>
            <a:ext cx="50800" cy="0"/>
          </a:xfrm>
          <a:custGeom>
            <a:avLst/>
            <a:gdLst/>
            <a:ahLst/>
            <a:cxnLst/>
            <a:rect l="l" t="t" r="r" b="b"/>
            <a:pathLst>
              <a:path w="50800">
                <a:moveTo>
                  <a:pt x="0" y="0"/>
                </a:moveTo>
                <a:lnTo>
                  <a:pt x="50609" y="0"/>
                </a:lnTo>
              </a:path>
            </a:pathLst>
          </a:custGeom>
          <a:ln w="5079">
            <a:solidFill>
              <a:srgbClr val="99999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279253" y="1215140"/>
            <a:ext cx="50800" cy="0"/>
          </a:xfrm>
          <a:custGeom>
            <a:avLst/>
            <a:gdLst/>
            <a:ahLst/>
            <a:cxnLst/>
            <a:rect l="l" t="t" r="r" b="b"/>
            <a:pathLst>
              <a:path w="50800">
                <a:moveTo>
                  <a:pt x="0" y="0"/>
                </a:moveTo>
                <a:lnTo>
                  <a:pt x="50609" y="0"/>
                </a:lnTo>
              </a:path>
            </a:pathLst>
          </a:custGeom>
          <a:ln w="5079">
            <a:solidFill>
              <a:srgbClr val="99999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266601" y="1234119"/>
            <a:ext cx="31750" cy="0"/>
          </a:xfrm>
          <a:custGeom>
            <a:avLst/>
            <a:gdLst/>
            <a:ahLst/>
            <a:cxnLst/>
            <a:rect l="l" t="t" r="r" b="b"/>
            <a:pathLst>
              <a:path w="31750">
                <a:moveTo>
                  <a:pt x="0" y="0"/>
                </a:moveTo>
                <a:lnTo>
                  <a:pt x="31631" y="0"/>
                </a:lnTo>
              </a:path>
            </a:pathLst>
          </a:custGeom>
          <a:ln w="5079">
            <a:solidFill>
              <a:srgbClr val="B2B2B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266601" y="1246771"/>
            <a:ext cx="31750" cy="0"/>
          </a:xfrm>
          <a:custGeom>
            <a:avLst/>
            <a:gdLst/>
            <a:ahLst/>
            <a:cxnLst/>
            <a:rect l="l" t="t" r="r" b="b"/>
            <a:pathLst>
              <a:path w="31750">
                <a:moveTo>
                  <a:pt x="0" y="0"/>
                </a:moveTo>
                <a:lnTo>
                  <a:pt x="31631" y="0"/>
                </a:lnTo>
              </a:path>
            </a:pathLst>
          </a:custGeom>
          <a:ln w="5079">
            <a:solidFill>
              <a:srgbClr val="B2B2B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266601" y="1259423"/>
            <a:ext cx="31750" cy="0"/>
          </a:xfrm>
          <a:custGeom>
            <a:avLst/>
            <a:gdLst/>
            <a:ahLst/>
            <a:cxnLst/>
            <a:rect l="l" t="t" r="r" b="b"/>
            <a:pathLst>
              <a:path w="31750">
                <a:moveTo>
                  <a:pt x="0" y="0"/>
                </a:moveTo>
                <a:lnTo>
                  <a:pt x="31631" y="0"/>
                </a:lnTo>
              </a:path>
            </a:pathLst>
          </a:custGeom>
          <a:ln w="5079">
            <a:solidFill>
              <a:srgbClr val="B2B2B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266601" y="1272075"/>
            <a:ext cx="31750" cy="0"/>
          </a:xfrm>
          <a:custGeom>
            <a:avLst/>
            <a:gdLst/>
            <a:ahLst/>
            <a:cxnLst/>
            <a:rect l="l" t="t" r="r" b="b"/>
            <a:pathLst>
              <a:path w="31750">
                <a:moveTo>
                  <a:pt x="0" y="0"/>
                </a:moveTo>
                <a:lnTo>
                  <a:pt x="31631" y="0"/>
                </a:lnTo>
              </a:path>
            </a:pathLst>
          </a:custGeom>
          <a:ln w="5079">
            <a:solidFill>
              <a:srgbClr val="B2B2B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310884" y="1230955"/>
            <a:ext cx="31635" cy="44283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329863" y="1164531"/>
            <a:ext cx="25400" cy="25400"/>
          </a:xfrm>
          <a:custGeom>
            <a:avLst/>
            <a:gdLst/>
            <a:ahLst/>
            <a:cxnLst/>
            <a:rect l="l" t="t" r="r" b="b"/>
            <a:pathLst>
              <a:path w="25400" h="25400">
                <a:moveTo>
                  <a:pt x="25304" y="25304"/>
                </a:moveTo>
                <a:lnTo>
                  <a:pt x="0" y="25304"/>
                </a:lnTo>
                <a:lnTo>
                  <a:pt x="0" y="0"/>
                </a:lnTo>
              </a:path>
            </a:pathLst>
          </a:custGeom>
          <a:ln w="507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 txBox="1"/>
          <p:nvPr/>
        </p:nvSpPr>
        <p:spPr>
          <a:xfrm>
            <a:off x="253901" y="1157732"/>
            <a:ext cx="3946525" cy="6858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000" u="sng" dirty="0">
                <a:latin typeface="Times New Roman"/>
                <a:cs typeface="Times New Roman"/>
              </a:rPr>
              <a:t>  </a:t>
            </a:r>
            <a:r>
              <a:rPr sz="1000" u="sng" spc="70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  </a:t>
            </a:r>
            <a:r>
              <a:rPr sz="1000" spc="-35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Arial"/>
                <a:cs typeface="Arial"/>
              </a:rPr>
              <a:t>Reichenbach, H.</a:t>
            </a:r>
            <a:r>
              <a:rPr sz="1000" spc="-65" dirty="0">
                <a:latin typeface="Arial"/>
                <a:cs typeface="Arial"/>
              </a:rPr>
              <a:t> </a:t>
            </a:r>
            <a:r>
              <a:rPr sz="1000" dirty="0">
                <a:latin typeface="Arial"/>
                <a:cs typeface="Arial"/>
              </a:rPr>
              <a:t>(1966).</a:t>
            </a:r>
            <a:endParaRPr sz="1000">
              <a:latin typeface="Arial"/>
              <a:cs typeface="Arial"/>
            </a:endParaRPr>
          </a:p>
          <a:p>
            <a:pPr marL="208279" marR="5080">
              <a:lnSpc>
                <a:spcPct val="112900"/>
              </a:lnSpc>
            </a:pPr>
            <a:r>
              <a:rPr sz="1000" i="1" dirty="0">
                <a:latin typeface="Arial"/>
                <a:cs typeface="Arial"/>
              </a:rPr>
              <a:t>Experience and prediction : an analysis of the </a:t>
            </a:r>
            <a:r>
              <a:rPr sz="1000" i="1" spc="-5" dirty="0">
                <a:latin typeface="Arial"/>
                <a:cs typeface="Arial"/>
              </a:rPr>
              <a:t>foundations </a:t>
            </a:r>
            <a:r>
              <a:rPr sz="1000" i="1" dirty="0">
                <a:latin typeface="Arial"/>
                <a:cs typeface="Arial"/>
              </a:rPr>
              <a:t>and the  structure of</a:t>
            </a:r>
            <a:r>
              <a:rPr sz="1000" i="1" spc="-25" dirty="0">
                <a:latin typeface="Arial"/>
                <a:cs typeface="Arial"/>
              </a:rPr>
              <a:t> </a:t>
            </a:r>
            <a:r>
              <a:rPr sz="1000" i="1" spc="-5" dirty="0">
                <a:latin typeface="Arial"/>
                <a:cs typeface="Arial"/>
              </a:rPr>
              <a:t>knowledge</a:t>
            </a:r>
            <a:r>
              <a:rPr sz="1000" spc="-5" dirty="0">
                <a:latin typeface="Arial"/>
                <a:cs typeface="Arial"/>
              </a:rPr>
              <a:t>.</a:t>
            </a:r>
            <a:endParaRPr sz="1000">
              <a:latin typeface="Arial"/>
              <a:cs typeface="Arial"/>
            </a:endParaRPr>
          </a:p>
          <a:p>
            <a:pPr marL="208279">
              <a:lnSpc>
                <a:spcPct val="100000"/>
              </a:lnSpc>
              <a:spcBef>
                <a:spcPts val="155"/>
              </a:spcBef>
            </a:pPr>
            <a:r>
              <a:rPr sz="1000" spc="-5" dirty="0">
                <a:solidFill>
                  <a:srgbClr val="595959"/>
                </a:solidFill>
                <a:latin typeface="Arial"/>
                <a:cs typeface="Arial"/>
              </a:rPr>
              <a:t>University </a:t>
            </a:r>
            <a:r>
              <a:rPr sz="1000" dirty="0">
                <a:solidFill>
                  <a:srgbClr val="595959"/>
                </a:solidFill>
                <a:latin typeface="Arial"/>
                <a:cs typeface="Arial"/>
              </a:rPr>
              <a:t>of Chicago </a:t>
            </a:r>
            <a:r>
              <a:rPr sz="1000" spc="-5" dirty="0">
                <a:solidFill>
                  <a:srgbClr val="595959"/>
                </a:solidFill>
                <a:latin typeface="Arial"/>
                <a:cs typeface="Arial"/>
              </a:rPr>
              <a:t>Press, Chicago, </a:t>
            </a:r>
            <a:r>
              <a:rPr sz="1000" spc="-10" dirty="0">
                <a:solidFill>
                  <a:srgbClr val="595959"/>
                </a:solidFill>
                <a:latin typeface="Arial"/>
                <a:cs typeface="Arial"/>
              </a:rPr>
              <a:t>6.impr.</a:t>
            </a:r>
            <a:r>
              <a:rPr sz="1000" spc="40" dirty="0">
                <a:solidFill>
                  <a:srgbClr val="595959"/>
                </a:solidFill>
                <a:latin typeface="Arial"/>
                <a:cs typeface="Arial"/>
              </a:rPr>
              <a:t> </a:t>
            </a:r>
            <a:r>
              <a:rPr sz="1000" dirty="0">
                <a:solidFill>
                  <a:srgbClr val="595959"/>
                </a:solidFill>
                <a:latin typeface="Arial"/>
                <a:cs typeface="Arial"/>
              </a:rPr>
              <a:t>edition.</a:t>
            </a:r>
            <a:endParaRPr sz="1000">
              <a:latin typeface="Arial"/>
              <a:cs typeface="Arial"/>
            </a:endParaRPr>
          </a:p>
        </p:txBody>
      </p:sp>
      <p:sp>
        <p:nvSpPr>
          <p:cNvPr id="16" name="object 16"/>
          <p:cNvSpPr/>
          <p:nvPr/>
        </p:nvSpPr>
        <p:spPr>
          <a:xfrm>
            <a:off x="3888003" y="143994"/>
            <a:ext cx="504002" cy="232029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 txBox="1">
            <a:spLocks noGrp="1"/>
          </p:cNvSpPr>
          <p:nvPr>
            <p:ph type="ftr" sz="quarter" idx="5"/>
          </p:nvPr>
        </p:nvSpPr>
        <p:spPr>
          <a:xfrm>
            <a:off x="94284" y="3302592"/>
            <a:ext cx="2890520" cy="15388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635"/>
              </a:lnSpc>
            </a:pPr>
            <a:r>
              <a:rPr lang="de-DE" dirty="0"/>
              <a:t>Andreas Geyer-Schulz – Data at </a:t>
            </a:r>
            <a:r>
              <a:rPr lang="de-DE" dirty="0" err="1"/>
              <a:t>the</a:t>
            </a:r>
            <a:r>
              <a:rPr lang="de-DE" dirty="0"/>
              <a:t> Core: Archives </a:t>
            </a:r>
            <a:r>
              <a:rPr lang="de-DE" dirty="0" err="1"/>
              <a:t>of</a:t>
            </a:r>
            <a:r>
              <a:rPr lang="de-DE" dirty="0"/>
              <a:t> Data Science, Series B: (CESS 2016) </a:t>
            </a:r>
            <a:endParaRPr lang="de-DE" dirty="0"/>
          </a:p>
          <a:p>
            <a:pPr marL="12700">
              <a:lnSpc>
                <a:spcPts val="635"/>
              </a:lnSpc>
            </a:pPr>
            <a:endParaRPr dirty="0">
              <a:hlinkClick r:id="rId6" action="ppaction://hlinksldjump"/>
            </a:endParaRPr>
          </a:p>
        </p:txBody>
      </p:sp>
      <p:sp>
        <p:nvSpPr>
          <p:cNvPr id="20" name="object 4"/>
          <p:cNvSpPr txBox="1">
            <a:spLocks noGrp="1"/>
          </p:cNvSpPr>
          <p:nvPr>
            <p:ph type="dt" sz="half" idx="6"/>
          </p:nvPr>
        </p:nvSpPr>
        <p:spPr>
          <a:xfrm>
            <a:off x="111188" y="3141204"/>
            <a:ext cx="4419550" cy="15388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635"/>
              </a:lnSpc>
            </a:pPr>
            <a:r>
              <a:rPr lang="de-DE" dirty="0"/>
              <a:t>Motivation </a:t>
            </a:r>
            <a:r>
              <a:rPr lang="de-DE" dirty="0" smtClean="0"/>
              <a:t>                     </a:t>
            </a:r>
            <a:r>
              <a:rPr lang="de-DE" dirty="0" err="1" smtClean="0"/>
              <a:t>Perception</a:t>
            </a:r>
            <a:r>
              <a:rPr lang="de-DE" dirty="0" smtClean="0"/>
              <a:t> </a:t>
            </a:r>
            <a:r>
              <a:rPr lang="de-DE" dirty="0" err="1"/>
              <a:t>and</a:t>
            </a:r>
            <a:r>
              <a:rPr lang="de-DE" dirty="0"/>
              <a:t> Learning </a:t>
            </a:r>
            <a:r>
              <a:rPr lang="de-DE" dirty="0" smtClean="0"/>
              <a:t>                        Scientific </a:t>
            </a:r>
            <a:r>
              <a:rPr lang="de-DE" dirty="0"/>
              <a:t>Research </a:t>
            </a:r>
            <a:r>
              <a:rPr lang="de-DE" dirty="0" err="1" smtClean="0"/>
              <a:t>Process</a:t>
            </a:r>
            <a:r>
              <a:rPr lang="de-DE" dirty="0" smtClean="0"/>
              <a:t>                      </a:t>
            </a:r>
            <a:r>
              <a:rPr lang="de-DE" dirty="0"/>
              <a:t>The Journal </a:t>
            </a:r>
            <a:r>
              <a:rPr lang="de-DE" dirty="0" smtClean="0"/>
              <a:t>                     References </a:t>
            </a:r>
            <a:endParaRPr lang="de-DE" dirty="0"/>
          </a:p>
          <a:p>
            <a:pPr marL="12700">
              <a:lnSpc>
                <a:spcPts val="635"/>
              </a:lnSpc>
            </a:pPr>
            <a:endParaRPr spc="-5" dirty="0">
              <a:hlinkClick r:id="rId7" action="ppaction://hlinksldjump"/>
            </a:endParaRPr>
          </a:p>
        </p:txBody>
      </p:sp>
      <p:sp>
        <p:nvSpPr>
          <p:cNvPr id="21" name="object 6"/>
          <p:cNvSpPr txBox="1">
            <a:spLocks noGrp="1"/>
          </p:cNvSpPr>
          <p:nvPr>
            <p:ph type="sldNum" sz="quarter" idx="7"/>
          </p:nvPr>
        </p:nvSpPr>
        <p:spPr>
          <a:xfrm>
            <a:off x="3227692" y="3302592"/>
            <a:ext cx="1303046" cy="769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635"/>
              </a:lnSpc>
            </a:pPr>
            <a:r>
              <a:rPr dirty="0"/>
              <a:t>17. Oktober </a:t>
            </a:r>
            <a:r>
              <a:rPr dirty="0" smtClean="0"/>
              <a:t>2016</a:t>
            </a:r>
            <a:r>
              <a:rPr lang="de-DE" dirty="0" smtClean="0"/>
              <a:t>                            18</a:t>
            </a:r>
            <a:r>
              <a:rPr dirty="0" smtClean="0"/>
              <a:t>/</a:t>
            </a:r>
            <a:r>
              <a:rPr spc="-105" dirty="0" smtClean="0"/>
              <a:t> </a:t>
            </a:r>
            <a:r>
              <a:rPr dirty="0"/>
              <a:t>18</a:t>
            </a:r>
          </a:p>
        </p:txBody>
      </p:sp>
      <p:pic>
        <p:nvPicPr>
          <p:cNvPr id="22" name="Bild 21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8899" y="109435"/>
            <a:ext cx="4432300" cy="2971800"/>
          </a:xfrm>
          <a:prstGeom prst="rect">
            <a:avLst/>
          </a:prstGeom>
        </p:spPr>
      </p:pic>
    </p:spTree>
  </p:cSld>
  <p:clrMapOvr>
    <a:masterClrMapping/>
  </p:clrMapOvr>
  <p:transition>
    <p:cut/>
  </p:transition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1806</Words>
  <Application>Microsoft Macintosh PowerPoint</Application>
  <PresentationFormat>Benutzerdefiniert</PresentationFormat>
  <Paragraphs>276</Paragraphs>
  <Slides>18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4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18</vt:i4>
      </vt:variant>
    </vt:vector>
  </HeadingPairs>
  <TitlesOfParts>
    <vt:vector size="23" baseType="lpstr">
      <vt:lpstr>Calibri</vt:lpstr>
      <vt:lpstr>PMingLiU</vt:lpstr>
      <vt:lpstr>Times New Roman</vt:lpstr>
      <vt:lpstr>Arial</vt:lpstr>
      <vt:lpstr>Office Theme</vt:lpstr>
      <vt:lpstr>Data at the Core: Archives of Data Science, Series B:  (CESS 2016) Organizing a Journal Around Data Sets  Andreas Geyer-Schulz | 17. Oktober 2016</vt:lpstr>
      <vt:lpstr>PowerPoint-Präsentation</vt:lpstr>
      <vt:lpstr>Content</vt:lpstr>
      <vt:lpstr>Technology Trends</vt:lpstr>
      <vt:lpstr>(Big) Data Challenges for Scientific Journals</vt:lpstr>
      <vt:lpstr>PowerPoint-Präsentation</vt:lpstr>
      <vt:lpstr>The Scientific Research Process</vt:lpstr>
      <vt:lpstr>Marketing Research</vt:lpstr>
      <vt:lpstr>Product Configuration</vt:lpstr>
      <vt:lpstr>Archives of Data Science, Ser. B: Organization</vt:lpstr>
      <vt:lpstr>Head Articles describe Datasets</vt:lpstr>
      <vt:lpstr>Tail Articles describe ...</vt:lpstr>
      <vt:lpstr>A Number consists of ...</vt:lpstr>
      <vt:lpstr>A Volume is a ...</vt:lpstr>
      <vt:lpstr>We Need Just Two New Services</vt:lpstr>
      <vt:lpstr>Quality Management</vt:lpstr>
      <vt:lpstr>... Wish I Had a Time Machine!</vt:lpstr>
      <vt:lpstr>References I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Data at the Core: Archives of Data Science, Series B: (CESS 2016) - Organizing a Journal Around Data Sets</dc:title>
  <dc:creator>Andreas Geyer-Schulz</dc:creator>
  <cp:lastModifiedBy>Victoria-A. Schweigert</cp:lastModifiedBy>
  <cp:revision>12</cp:revision>
  <dcterms:created xsi:type="dcterms:W3CDTF">2016-10-18T12:12:40Z</dcterms:created>
  <dcterms:modified xsi:type="dcterms:W3CDTF">2016-10-18T13:05:40Z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2016-10-17T00:00:00Z</vt:filetime>
  </property>
  <property fmtid="{D5CDD505-2E9C-101B-9397-08002B2CF9AE}" pid="3" name="Creator">
    <vt:lpwstr>LaTeX with Beamer class version 3.33</vt:lpwstr>
  </property>
  <property fmtid="{D5CDD505-2E9C-101B-9397-08002B2CF9AE}" pid="4" name="LastSaved">
    <vt:filetime>2016-10-18T00:00:00Z</vt:filetime>
  </property>
</Properties>
</file>