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81" r:id="rId3"/>
    <p:sldId id="284" r:id="rId4"/>
    <p:sldId id="270" r:id="rId5"/>
    <p:sldId id="272" r:id="rId6"/>
    <p:sldId id="278" r:id="rId7"/>
    <p:sldId id="276" r:id="rId8"/>
    <p:sldId id="279" r:id="rId9"/>
    <p:sldId id="277" r:id="rId10"/>
    <p:sldId id="257" r:id="rId11"/>
    <p:sldId id="263" r:id="rId12"/>
    <p:sldId id="285" r:id="rId13"/>
    <p:sldId id="271"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95"/>
    <a:srgbClr val="EBE9DE"/>
    <a:srgbClr val="004A99"/>
    <a:srgbClr val="3C4A99"/>
    <a:srgbClr val="D1CCB9"/>
    <a:srgbClr val="717171"/>
    <a:srgbClr val="4596E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EC5FE7-1E72-4CF6-915B-A4CAEF8FE5C7}" type="datetimeFigureOut">
              <a:rPr lang="fr-FR" smtClean="0"/>
              <a:pPr/>
              <a:t>20/10/2016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fr-FR" smtClean="0"/>
              <a:t>CNIL</a:t>
            </a: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68C581-3804-4D92-82AE-4CEFEA118335}" type="slidenum">
              <a:rPr lang="fr-FR" smtClean="0"/>
              <a:pPr/>
              <a:t>‹#›</a:t>
            </a:fld>
            <a:endParaRPr lang="fr-FR"/>
          </a:p>
        </p:txBody>
      </p:sp>
    </p:spTree>
    <p:extLst>
      <p:ext uri="{BB962C8B-B14F-4D97-AF65-F5344CB8AC3E}">
        <p14:creationId xmlns:p14="http://schemas.microsoft.com/office/powerpoint/2010/main" val="330945838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0B6ABD-61E0-4312-BA8F-B438AA2302F6}" type="datetimeFigureOut">
              <a:rPr lang="fr-FR" smtClean="0"/>
              <a:pPr/>
              <a:t>20/10/2016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fr-FR" smtClean="0"/>
              <a:t>CNIL</a:t>
            </a: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FB50F8-6DAF-4E44-822A-0FA957FD7D75}" type="slidenum">
              <a:rPr lang="fr-FR" smtClean="0"/>
              <a:pPr/>
              <a:t>‹#›</a:t>
            </a:fld>
            <a:endParaRPr lang="fr-FR"/>
          </a:p>
        </p:txBody>
      </p:sp>
    </p:spTree>
    <p:extLst>
      <p:ext uri="{BB962C8B-B14F-4D97-AF65-F5344CB8AC3E}">
        <p14:creationId xmlns:p14="http://schemas.microsoft.com/office/powerpoint/2010/main" val="34681342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3FB50F8-6DAF-4E44-822A-0FA957FD7D75}" type="slidenum">
              <a:rPr lang="fr-FR" smtClean="0"/>
              <a:pPr/>
              <a:t>6</a:t>
            </a:fld>
            <a:endParaRPr lang="fr-FR"/>
          </a:p>
        </p:txBody>
      </p:sp>
      <p:sp>
        <p:nvSpPr>
          <p:cNvPr id="6" name="Espace réservé du pied de page 5"/>
          <p:cNvSpPr>
            <a:spLocks noGrp="1"/>
          </p:cNvSpPr>
          <p:nvPr>
            <p:ph type="ftr" sz="quarter" idx="11"/>
          </p:nvPr>
        </p:nvSpPr>
        <p:spPr/>
        <p:txBody>
          <a:bodyPr/>
          <a:lstStyle/>
          <a:p>
            <a:r>
              <a:rPr lang="fr-FR" smtClean="0"/>
              <a:t>CNIL</a:t>
            </a:r>
            <a:endParaRPr lang="fr-FR"/>
          </a:p>
        </p:txBody>
      </p:sp>
    </p:spTree>
    <p:extLst>
      <p:ext uri="{BB962C8B-B14F-4D97-AF65-F5344CB8AC3E}">
        <p14:creationId xmlns:p14="http://schemas.microsoft.com/office/powerpoint/2010/main" val="4217759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3FB50F8-6DAF-4E44-822A-0FA957FD7D75}" type="slidenum">
              <a:rPr lang="fr-FR" smtClean="0"/>
              <a:pPr/>
              <a:t>8</a:t>
            </a:fld>
            <a:endParaRPr lang="fr-FR"/>
          </a:p>
        </p:txBody>
      </p:sp>
      <p:sp>
        <p:nvSpPr>
          <p:cNvPr id="6" name="Espace réservé du pied de page 5"/>
          <p:cNvSpPr>
            <a:spLocks noGrp="1"/>
          </p:cNvSpPr>
          <p:nvPr>
            <p:ph type="ftr" sz="quarter" idx="11"/>
          </p:nvPr>
        </p:nvSpPr>
        <p:spPr/>
        <p:txBody>
          <a:bodyPr/>
          <a:lstStyle/>
          <a:p>
            <a:r>
              <a:rPr lang="fr-FR" smtClean="0"/>
              <a:t>CNIL</a:t>
            </a:r>
            <a:endParaRPr lang="fr-FR"/>
          </a:p>
        </p:txBody>
      </p:sp>
    </p:spTree>
    <p:extLst>
      <p:ext uri="{BB962C8B-B14F-4D97-AF65-F5344CB8AC3E}">
        <p14:creationId xmlns:p14="http://schemas.microsoft.com/office/powerpoint/2010/main" val="4217759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3FB50F8-6DAF-4E44-822A-0FA957FD7D75}" type="slidenum">
              <a:rPr lang="fr-FR" smtClean="0"/>
              <a:pPr/>
              <a:t>10</a:t>
            </a:fld>
            <a:endParaRPr lang="fr-FR"/>
          </a:p>
        </p:txBody>
      </p:sp>
      <p:sp>
        <p:nvSpPr>
          <p:cNvPr id="6" name="Espace réservé du pied de page 5"/>
          <p:cNvSpPr>
            <a:spLocks noGrp="1"/>
          </p:cNvSpPr>
          <p:nvPr>
            <p:ph type="ftr" sz="quarter" idx="11"/>
          </p:nvPr>
        </p:nvSpPr>
        <p:spPr/>
        <p:txBody>
          <a:bodyPr/>
          <a:lstStyle/>
          <a:p>
            <a:r>
              <a:rPr lang="fr-FR" smtClean="0"/>
              <a:t>CNIL</a:t>
            </a:r>
            <a:endParaRPr lang="fr-FR"/>
          </a:p>
        </p:txBody>
      </p:sp>
    </p:spTree>
    <p:extLst>
      <p:ext uri="{BB962C8B-B14F-4D97-AF65-F5344CB8AC3E}">
        <p14:creationId xmlns:p14="http://schemas.microsoft.com/office/powerpoint/2010/main" val="4217759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r>
              <a:rPr lang="fr-FR" smtClean="0"/>
              <a:t>CNIL</a:t>
            </a:r>
            <a:endParaRPr lang="fr-FR"/>
          </a:p>
        </p:txBody>
      </p:sp>
      <p:sp>
        <p:nvSpPr>
          <p:cNvPr id="5" name="Espace réservé du numéro de diapositive 4"/>
          <p:cNvSpPr>
            <a:spLocks noGrp="1"/>
          </p:cNvSpPr>
          <p:nvPr>
            <p:ph type="sldNum" sz="quarter" idx="11"/>
          </p:nvPr>
        </p:nvSpPr>
        <p:spPr/>
        <p:txBody>
          <a:bodyPr/>
          <a:lstStyle/>
          <a:p>
            <a:fld id="{13FB50F8-6DAF-4E44-822A-0FA957FD7D75}" type="slidenum">
              <a:rPr lang="fr-FR" smtClean="0"/>
              <a:pPr/>
              <a:t>13</a:t>
            </a:fld>
            <a:endParaRPr lang="fr-FR"/>
          </a:p>
        </p:txBody>
      </p:sp>
    </p:spTree>
    <p:extLst>
      <p:ext uri="{BB962C8B-B14F-4D97-AF65-F5344CB8AC3E}">
        <p14:creationId xmlns:p14="http://schemas.microsoft.com/office/powerpoint/2010/main" val="1586992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5940402"/>
            <a:ext cx="9144000" cy="944982"/>
          </a:xfrm>
          <a:prstGeom prst="rect">
            <a:avLst/>
          </a:prstGeom>
          <a:solidFill>
            <a:srgbClr val="33333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2800" dirty="0">
              <a:latin typeface="Open Sans Light" pitchFamily="34" charset="0"/>
              <a:ea typeface="Open Sans Light" pitchFamily="34" charset="0"/>
              <a:cs typeface="Open Sans Light" pitchFamily="34" charset="0"/>
            </a:endParaRPr>
          </a:p>
        </p:txBody>
      </p:sp>
      <p:sp>
        <p:nvSpPr>
          <p:cNvPr id="8" name="Rectangle 7"/>
          <p:cNvSpPr/>
          <p:nvPr userDrawn="1"/>
        </p:nvSpPr>
        <p:spPr>
          <a:xfrm>
            <a:off x="0" y="1412776"/>
            <a:ext cx="9144000" cy="4536504"/>
          </a:xfrm>
          <a:prstGeom prst="rect">
            <a:avLst/>
          </a:prstGeom>
          <a:solidFill>
            <a:srgbClr val="4596E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4000" dirty="0">
              <a:latin typeface="Open Sans Extrabold" pitchFamily="34" charset="0"/>
              <a:ea typeface="Open Sans Extrabold" pitchFamily="34" charset="0"/>
              <a:cs typeface="Open Sans Extrabold" pitchFamily="34" charset="0"/>
            </a:endParaRPr>
          </a:p>
        </p:txBody>
      </p:sp>
      <p:sp>
        <p:nvSpPr>
          <p:cNvPr id="11" name="Rectangle 10"/>
          <p:cNvSpPr/>
          <p:nvPr userDrawn="1"/>
        </p:nvSpPr>
        <p:spPr>
          <a:xfrm>
            <a:off x="0" y="0"/>
            <a:ext cx="9144000" cy="14127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0" dirty="0">
              <a:solidFill>
                <a:schemeClr val="bg1"/>
              </a:solidFill>
              <a:latin typeface="Neris" pitchFamily="50" charset="0"/>
            </a:endParaRPr>
          </a:p>
        </p:txBody>
      </p:sp>
      <p:sp>
        <p:nvSpPr>
          <p:cNvPr id="4" name="Espace réservé de la date 3"/>
          <p:cNvSpPr>
            <a:spLocks noGrp="1"/>
          </p:cNvSpPr>
          <p:nvPr>
            <p:ph type="dt" sz="half" idx="10"/>
          </p:nvPr>
        </p:nvSpPr>
        <p:spPr/>
        <p:txBody>
          <a:bodyPr/>
          <a:lstStyle>
            <a:lvl1pPr>
              <a:defRPr>
                <a:solidFill>
                  <a:schemeClr val="bg1"/>
                </a:solidFill>
              </a:defRPr>
            </a:lvl1pPr>
          </a:lstStyle>
          <a:p>
            <a:r>
              <a:rPr lang="fr-FR" smtClean="0"/>
              <a:t>20/10/2016</a:t>
            </a:r>
            <a:endParaRPr lang="fr-FR" dirty="0"/>
          </a:p>
        </p:txBody>
      </p:sp>
      <p:sp>
        <p:nvSpPr>
          <p:cNvPr id="5" name="Espace réservé du pied de page 4"/>
          <p:cNvSpPr>
            <a:spLocks noGrp="1"/>
          </p:cNvSpPr>
          <p:nvPr>
            <p:ph type="ftr" sz="quarter" idx="11"/>
          </p:nvPr>
        </p:nvSpPr>
        <p:spPr/>
        <p:txBody>
          <a:bodyPr/>
          <a:lstStyle>
            <a:lvl1pPr>
              <a:defRPr>
                <a:solidFill>
                  <a:schemeClr val="bg1"/>
                </a:solidFill>
              </a:defRPr>
            </a:lvl1pPr>
          </a:lstStyle>
          <a:p>
            <a:r>
              <a:rPr lang="en-US" smtClean="0"/>
              <a:t>Amandine Jambert - IT Experts Department</a:t>
            </a:r>
            <a:endParaRPr lang="fr-FR" dirty="0"/>
          </a:p>
        </p:txBody>
      </p:sp>
      <p:sp>
        <p:nvSpPr>
          <p:cNvPr id="6" name="Espace réservé du numéro de diapositive 5"/>
          <p:cNvSpPr>
            <a:spLocks noGrp="1"/>
          </p:cNvSpPr>
          <p:nvPr>
            <p:ph type="sldNum" sz="quarter" idx="12"/>
          </p:nvPr>
        </p:nvSpPr>
        <p:spPr/>
        <p:txBody>
          <a:bodyPr/>
          <a:lstStyle>
            <a:lvl1pPr>
              <a:defRPr>
                <a:solidFill>
                  <a:schemeClr val="bg1"/>
                </a:solidFill>
              </a:defRPr>
            </a:lvl1pPr>
          </a:lstStyle>
          <a:p>
            <a:fld id="{0579DC97-5D12-4D9B-BA49-CCEB784B454D}" type="slidenum">
              <a:rPr lang="fr-FR" smtClean="0"/>
              <a:pPr/>
              <a:t>‹#›</a:t>
            </a:fld>
            <a:endParaRPr lang="fr-FR" dirty="0"/>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41405" y="79466"/>
            <a:ext cx="4061191" cy="1265468"/>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a:t>
            </a:fld>
            <a:endParaRPr lang="fr-FR"/>
          </a:p>
        </p:txBody>
      </p:sp>
      <p:cxnSp>
        <p:nvCxnSpPr>
          <p:cNvPr id="7" name="Connecteur droit 6"/>
          <p:cNvCxnSpPr/>
          <p:nvPr userDrawn="1"/>
        </p:nvCxnSpPr>
        <p:spPr>
          <a:xfrm>
            <a:off x="2699792" y="1412776"/>
            <a:ext cx="3816424" cy="0"/>
          </a:xfrm>
          <a:prstGeom prst="line">
            <a:avLst/>
          </a:prstGeom>
          <a:ln w="28575">
            <a:solidFill>
              <a:srgbClr val="D1CC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9" name="Rectangle 8"/>
          <p:cNvSpPr/>
          <p:nvPr userDrawn="1"/>
        </p:nvSpPr>
        <p:spPr>
          <a:xfrm>
            <a:off x="0" y="1412776"/>
            <a:ext cx="9144000" cy="4536504"/>
          </a:xfrm>
          <a:prstGeom prst="rect">
            <a:avLst/>
          </a:prstGeom>
          <a:solidFill>
            <a:srgbClr val="4596E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4000" dirty="0">
              <a:latin typeface="Open Sans Extrabold" pitchFamily="34" charset="0"/>
              <a:ea typeface="Open Sans Extrabold" pitchFamily="34" charset="0"/>
              <a:cs typeface="Open Sans Extrabold" pitchFamily="34" charset="0"/>
            </a:endParaRPr>
          </a:p>
        </p:txBody>
      </p:sp>
      <p:sp>
        <p:nvSpPr>
          <p:cNvPr id="10" name="Rectangle 9"/>
          <p:cNvSpPr/>
          <p:nvPr userDrawn="1"/>
        </p:nvSpPr>
        <p:spPr>
          <a:xfrm>
            <a:off x="0" y="5940402"/>
            <a:ext cx="9144000" cy="944982"/>
          </a:xfrm>
          <a:prstGeom prst="rect">
            <a:avLst/>
          </a:prstGeom>
          <a:solidFill>
            <a:srgbClr val="33333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2800" dirty="0">
              <a:latin typeface="Open Sans Light" pitchFamily="34" charset="0"/>
              <a:ea typeface="Open Sans Light" pitchFamily="34" charset="0"/>
              <a:cs typeface="Open Sans Light" pitchFamily="34" charset="0"/>
            </a:endParaRPr>
          </a:p>
        </p:txBody>
      </p:sp>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dirty="0" smtClean="0"/>
              <a:t>Cliquez pour modifier le style du titre</a:t>
            </a:r>
            <a:endParaRPr lang="fr-FR" dirty="0"/>
          </a:p>
        </p:txBody>
      </p:sp>
      <p:sp>
        <p:nvSpPr>
          <p:cNvPr id="3" name="Espace réservé du texte 2"/>
          <p:cNvSpPr>
            <a:spLocks noGrp="1"/>
          </p:cNvSpPr>
          <p:nvPr>
            <p:ph type="body" idx="1" hasCustomPrompt="1"/>
          </p:nvPr>
        </p:nvSpPr>
        <p:spPr>
          <a:xfrm>
            <a:off x="722313" y="2906713"/>
            <a:ext cx="7772400" cy="1500187"/>
          </a:xfrm>
        </p:spPr>
        <p:txBody>
          <a:bodyPr anchor="b"/>
          <a:lstStyle>
            <a:lvl1pPr marL="0" indent="0">
              <a:buNone/>
              <a:defRPr sz="2000">
                <a:solidFill>
                  <a:schemeClr val="bg1"/>
                </a:solidFill>
                <a:latin typeface="Open Sans Light" pitchFamily="34" charset="0"/>
                <a:ea typeface="Open Sans Light" pitchFamily="34" charset="0"/>
                <a:cs typeface="Open Sans Light"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a:t>
            </a:fld>
            <a:endParaRPr lang="fr-FR"/>
          </a:p>
        </p:txBody>
      </p:sp>
      <p:sp>
        <p:nvSpPr>
          <p:cNvPr id="7" name="Rectangle 6"/>
          <p:cNvSpPr/>
          <p:nvPr userDrawn="1"/>
        </p:nvSpPr>
        <p:spPr>
          <a:xfrm>
            <a:off x="0" y="0"/>
            <a:ext cx="9144000" cy="14127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0" dirty="0">
              <a:solidFill>
                <a:schemeClr val="bg1"/>
              </a:solidFill>
              <a:latin typeface="Neris" pitchFamily="50" charset="0"/>
            </a:endParaRP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15089" b="38196"/>
          <a:stretch/>
        </p:blipFill>
        <p:spPr>
          <a:xfrm>
            <a:off x="3403092" y="314643"/>
            <a:ext cx="2337816" cy="738093"/>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20/10/2016</a:t>
            </a:r>
            <a:endParaRPr lang="fr-FR"/>
          </a:p>
        </p:txBody>
      </p:sp>
      <p:sp>
        <p:nvSpPr>
          <p:cNvPr id="6" name="Espace réservé du pied de page 5"/>
          <p:cNvSpPr>
            <a:spLocks noGrp="1"/>
          </p:cNvSpPr>
          <p:nvPr>
            <p:ph type="ftr" sz="quarter" idx="11"/>
          </p:nvPr>
        </p:nvSpPr>
        <p:spPr/>
        <p:txBody>
          <a:bodyPr/>
          <a:lstStyle/>
          <a:p>
            <a:r>
              <a:rPr lang="en-US" smtClean="0"/>
              <a:t>Amandine Jambert - IT Experts Department</a:t>
            </a:r>
            <a:endParaRPr lang="fr-FR"/>
          </a:p>
        </p:txBody>
      </p:sp>
      <p:sp>
        <p:nvSpPr>
          <p:cNvPr id="7" name="Espace réservé du numéro de diapositive 6"/>
          <p:cNvSpPr>
            <a:spLocks noGrp="1"/>
          </p:cNvSpPr>
          <p:nvPr>
            <p:ph type="sldNum" sz="quarter" idx="12"/>
          </p:nvPr>
        </p:nvSpPr>
        <p:spPr/>
        <p:txBody>
          <a:bodyPr/>
          <a:lstStyle/>
          <a:p>
            <a:fld id="{0579DC97-5D12-4D9B-BA49-CCEB784B454D}" type="slidenum">
              <a:rPr lang="fr-FR" smtClean="0"/>
              <a:pPr/>
              <a:t>‹#›</a:t>
            </a:fld>
            <a:endParaRPr lang="fr-FR"/>
          </a:p>
        </p:txBody>
      </p:sp>
      <p:cxnSp>
        <p:nvCxnSpPr>
          <p:cNvPr id="8" name="Connecteur droit 7"/>
          <p:cNvCxnSpPr/>
          <p:nvPr userDrawn="1"/>
        </p:nvCxnSpPr>
        <p:spPr>
          <a:xfrm>
            <a:off x="2699792" y="1412776"/>
            <a:ext cx="3816424" cy="0"/>
          </a:xfrm>
          <a:prstGeom prst="line">
            <a:avLst/>
          </a:prstGeom>
          <a:ln w="28575">
            <a:solidFill>
              <a:srgbClr val="D1CC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dirty="0" smtClean="0"/>
              <a:t>Cliquez pour modifier le style du titre</a:t>
            </a:r>
            <a:endParaRPr lang="fr-FR" dirty="0"/>
          </a:p>
        </p:txBody>
      </p:sp>
      <p:sp>
        <p:nvSpPr>
          <p:cNvPr id="3" name="Espace réservé du texte 2"/>
          <p:cNvSpPr>
            <a:spLocks noGrp="1"/>
          </p:cNvSpPr>
          <p:nvPr>
            <p:ph type="body" idx="1" hasCustomPrompt="1"/>
          </p:nvPr>
        </p:nvSpPr>
        <p:spPr>
          <a:xfrm>
            <a:off x="457200" y="1535113"/>
            <a:ext cx="4040188" cy="639762"/>
          </a:xfrm>
          <a:solidFill>
            <a:srgbClr val="4596EC"/>
          </a:solidFill>
          <a:ln w="9525">
            <a:solidFill>
              <a:srgbClr val="4596EC"/>
            </a:solidFill>
          </a:ln>
        </p:spPr>
        <p:style>
          <a:lnRef idx="2">
            <a:schemeClr val="dk1"/>
          </a:lnRef>
          <a:fillRef idx="1">
            <a:schemeClr val="lt1"/>
          </a:fillRef>
          <a:effectRef idx="0">
            <a:schemeClr val="dk1"/>
          </a:effectRef>
          <a:fontRef idx="none"/>
        </p:style>
        <p:txBody>
          <a:bodyPr anchor="b">
            <a:noAutofit/>
          </a:bodyPr>
          <a:lstStyle>
            <a:lvl1pPr marL="0" indent="0">
              <a:buNone/>
              <a:defRPr sz="2000" b="1">
                <a:solidFill>
                  <a:schemeClr val="bg1"/>
                </a:solidFill>
                <a:latin typeface="Open Sans Light" pitchFamily="34" charset="0"/>
                <a:ea typeface="Open Sans Light" pitchFamily="34" charset="0"/>
                <a:cs typeface="Open Sans Ligh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457200" y="2174875"/>
            <a:ext cx="4040188" cy="3951288"/>
          </a:xfrm>
          <a:ln>
            <a:solidFill>
              <a:srgbClr val="4596EC"/>
            </a:solidFill>
          </a:ln>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e la date 6"/>
          <p:cNvSpPr>
            <a:spLocks noGrp="1"/>
          </p:cNvSpPr>
          <p:nvPr>
            <p:ph type="dt" sz="half" idx="10"/>
          </p:nvPr>
        </p:nvSpPr>
        <p:spPr/>
        <p:txBody>
          <a:bodyPr/>
          <a:lstStyle/>
          <a:p>
            <a:r>
              <a:rPr lang="fr-FR" smtClean="0"/>
              <a:t>20/10/2016</a:t>
            </a:r>
            <a:endParaRPr lang="fr-FR"/>
          </a:p>
        </p:txBody>
      </p:sp>
      <p:sp>
        <p:nvSpPr>
          <p:cNvPr id="8" name="Espace réservé du pied de page 7"/>
          <p:cNvSpPr>
            <a:spLocks noGrp="1"/>
          </p:cNvSpPr>
          <p:nvPr>
            <p:ph type="ftr" sz="quarter" idx="11"/>
          </p:nvPr>
        </p:nvSpPr>
        <p:spPr/>
        <p:txBody>
          <a:bodyPr/>
          <a:lstStyle/>
          <a:p>
            <a:r>
              <a:rPr lang="en-US" smtClean="0"/>
              <a:t>Amandine Jambert - IT Experts Department</a:t>
            </a:r>
            <a:endParaRPr lang="fr-FR"/>
          </a:p>
        </p:txBody>
      </p:sp>
      <p:sp>
        <p:nvSpPr>
          <p:cNvPr id="9" name="Espace réservé du numéro de diapositive 8"/>
          <p:cNvSpPr>
            <a:spLocks noGrp="1"/>
          </p:cNvSpPr>
          <p:nvPr>
            <p:ph type="sldNum" sz="quarter" idx="12"/>
          </p:nvPr>
        </p:nvSpPr>
        <p:spPr/>
        <p:txBody>
          <a:bodyPr/>
          <a:lstStyle/>
          <a:p>
            <a:fld id="{0579DC97-5D12-4D9B-BA49-CCEB784B454D}" type="slidenum">
              <a:rPr lang="fr-FR" smtClean="0"/>
              <a:pPr/>
              <a:t>‹#›</a:t>
            </a:fld>
            <a:endParaRPr lang="fr-FR"/>
          </a:p>
        </p:txBody>
      </p:sp>
      <p:cxnSp>
        <p:nvCxnSpPr>
          <p:cNvPr id="10" name="Connecteur droit 9"/>
          <p:cNvCxnSpPr/>
          <p:nvPr userDrawn="1"/>
        </p:nvCxnSpPr>
        <p:spPr>
          <a:xfrm>
            <a:off x="2699792" y="1412776"/>
            <a:ext cx="3816424" cy="0"/>
          </a:xfrm>
          <a:prstGeom prst="line">
            <a:avLst/>
          </a:prstGeom>
          <a:ln w="28575">
            <a:solidFill>
              <a:srgbClr val="D1CCB9"/>
            </a:solidFill>
          </a:ln>
        </p:spPr>
        <p:style>
          <a:lnRef idx="1">
            <a:schemeClr val="accent1"/>
          </a:lnRef>
          <a:fillRef idx="0">
            <a:schemeClr val="accent1"/>
          </a:fillRef>
          <a:effectRef idx="0">
            <a:schemeClr val="accent1"/>
          </a:effectRef>
          <a:fontRef idx="minor">
            <a:schemeClr val="tx1"/>
          </a:fontRef>
        </p:style>
      </p:cxnSp>
      <p:sp>
        <p:nvSpPr>
          <p:cNvPr id="11" name="Espace réservé du texte 2"/>
          <p:cNvSpPr>
            <a:spLocks noGrp="1"/>
          </p:cNvSpPr>
          <p:nvPr>
            <p:ph type="body" idx="13" hasCustomPrompt="1"/>
          </p:nvPr>
        </p:nvSpPr>
        <p:spPr>
          <a:xfrm>
            <a:off x="4644008" y="1536574"/>
            <a:ext cx="4040188" cy="639762"/>
          </a:xfrm>
          <a:solidFill>
            <a:srgbClr val="4596EC"/>
          </a:solidFill>
          <a:ln w="9525">
            <a:solidFill>
              <a:srgbClr val="4596EC"/>
            </a:solidFill>
          </a:ln>
        </p:spPr>
        <p:style>
          <a:lnRef idx="2">
            <a:schemeClr val="dk1"/>
          </a:lnRef>
          <a:fillRef idx="1">
            <a:schemeClr val="lt1"/>
          </a:fillRef>
          <a:effectRef idx="0">
            <a:schemeClr val="dk1"/>
          </a:effectRef>
          <a:fontRef idx="none"/>
        </p:style>
        <p:txBody>
          <a:bodyPr anchor="b">
            <a:noAutofit/>
          </a:bodyPr>
          <a:lstStyle>
            <a:lvl1pPr marL="0" indent="0">
              <a:buNone/>
              <a:defRPr lang="fr-FR" sz="2000" b="1" kern="1200" dirty="0" smtClean="0">
                <a:solidFill>
                  <a:schemeClr val="bg1"/>
                </a:solidFill>
                <a:latin typeface="Open Sans Light" pitchFamily="34" charset="0"/>
                <a:ea typeface="Open Sans Light" pitchFamily="34" charset="0"/>
                <a:cs typeface="Open Sans Ligh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Tx/>
              <a:buNone/>
            </a:pPr>
            <a:r>
              <a:rPr lang="fr-FR" dirty="0" smtClean="0"/>
              <a:t>CLIQUEZ POUR MODIFIER LES STYLES DU TEXTE DU MASQUE</a:t>
            </a:r>
          </a:p>
        </p:txBody>
      </p:sp>
      <p:sp>
        <p:nvSpPr>
          <p:cNvPr id="12" name="Espace réservé du contenu 3"/>
          <p:cNvSpPr>
            <a:spLocks noGrp="1"/>
          </p:cNvSpPr>
          <p:nvPr>
            <p:ph sz="half" idx="14"/>
          </p:nvPr>
        </p:nvSpPr>
        <p:spPr>
          <a:xfrm>
            <a:off x="4644008" y="2179925"/>
            <a:ext cx="4040188" cy="3951288"/>
          </a:xfrm>
          <a:ln>
            <a:solidFill>
              <a:srgbClr val="4596EC"/>
            </a:solidFill>
          </a:ln>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e la date 2"/>
          <p:cNvSpPr>
            <a:spLocks noGrp="1"/>
          </p:cNvSpPr>
          <p:nvPr>
            <p:ph type="dt" sz="half" idx="10"/>
          </p:nvPr>
        </p:nvSpPr>
        <p:spPr/>
        <p:txBody>
          <a:bodyPr/>
          <a:lstStyle/>
          <a:p>
            <a:r>
              <a:rPr lang="fr-FR" smtClean="0"/>
              <a:t>20/10/2016</a:t>
            </a:r>
            <a:endParaRPr lang="fr-FR"/>
          </a:p>
        </p:txBody>
      </p:sp>
      <p:sp>
        <p:nvSpPr>
          <p:cNvPr id="4" name="Espace réservé du pied de page 3"/>
          <p:cNvSpPr>
            <a:spLocks noGrp="1"/>
          </p:cNvSpPr>
          <p:nvPr>
            <p:ph type="ftr" sz="quarter" idx="11"/>
          </p:nvPr>
        </p:nvSpPr>
        <p:spPr/>
        <p:txBody>
          <a:bodyPr/>
          <a:lstStyle/>
          <a:p>
            <a:r>
              <a:rPr lang="en-US" smtClean="0"/>
              <a:t>Amandine Jambert - IT Experts Department</a:t>
            </a:r>
            <a:endParaRPr lang="fr-FR"/>
          </a:p>
        </p:txBody>
      </p:sp>
      <p:sp>
        <p:nvSpPr>
          <p:cNvPr id="5" name="Espace réservé du numéro de diapositive 4"/>
          <p:cNvSpPr>
            <a:spLocks noGrp="1"/>
          </p:cNvSpPr>
          <p:nvPr>
            <p:ph type="sldNum" sz="quarter" idx="12"/>
          </p:nvPr>
        </p:nvSpPr>
        <p:spPr/>
        <p:txBody>
          <a:bodyPr/>
          <a:lstStyle/>
          <a:p>
            <a:fld id="{0579DC97-5D12-4D9B-BA49-CCEB784B454D}" type="slidenum">
              <a:rPr lang="fr-FR" smtClean="0"/>
              <a:pPr/>
              <a:t>‹#›</a:t>
            </a:fld>
            <a:endParaRPr lang="fr-FR"/>
          </a:p>
        </p:txBody>
      </p:sp>
      <p:cxnSp>
        <p:nvCxnSpPr>
          <p:cNvPr id="6" name="Connecteur droit 5"/>
          <p:cNvCxnSpPr/>
          <p:nvPr userDrawn="1"/>
        </p:nvCxnSpPr>
        <p:spPr>
          <a:xfrm>
            <a:off x="2699792" y="1412776"/>
            <a:ext cx="3816424" cy="0"/>
          </a:xfrm>
          <a:prstGeom prst="line">
            <a:avLst/>
          </a:prstGeom>
          <a:ln w="28575">
            <a:solidFill>
              <a:srgbClr val="D1CC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20/10/2016</a:t>
            </a:r>
            <a:endParaRPr lang="fr-FR"/>
          </a:p>
        </p:txBody>
      </p:sp>
      <p:sp>
        <p:nvSpPr>
          <p:cNvPr id="3" name="Espace réservé du pied de page 2"/>
          <p:cNvSpPr>
            <a:spLocks noGrp="1"/>
          </p:cNvSpPr>
          <p:nvPr>
            <p:ph type="ftr" sz="quarter" idx="11"/>
          </p:nvPr>
        </p:nvSpPr>
        <p:spPr/>
        <p:txBody>
          <a:bodyPr/>
          <a:lstStyle/>
          <a:p>
            <a:r>
              <a:rPr lang="en-US" smtClean="0"/>
              <a:t>Amandine Jambert - IT Experts Department</a:t>
            </a:r>
            <a:endParaRPr lang="fr-FR"/>
          </a:p>
        </p:txBody>
      </p:sp>
      <p:sp>
        <p:nvSpPr>
          <p:cNvPr id="4" name="Espace réservé du numéro de diapositive 3"/>
          <p:cNvSpPr>
            <a:spLocks noGrp="1"/>
          </p:cNvSpPr>
          <p:nvPr>
            <p:ph type="sldNum" sz="quarter" idx="12"/>
          </p:nvPr>
        </p:nvSpPr>
        <p:spPr/>
        <p:txBody>
          <a:bodyPr/>
          <a:lstStyle/>
          <a:p>
            <a:fld id="{0579DC97-5D12-4D9B-BA49-CCEB784B454D}" type="slidenum">
              <a:rPr lang="fr-FR" smtClean="0"/>
              <a:pPr/>
              <a:t>‹#›</a:t>
            </a:fld>
            <a:endParaRPr lang="fr-F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20/10/2016</a:t>
            </a:r>
            <a:endParaRPr lang="fr-FR"/>
          </a:p>
        </p:txBody>
      </p:sp>
      <p:sp>
        <p:nvSpPr>
          <p:cNvPr id="6" name="Espace réservé du pied de page 5"/>
          <p:cNvSpPr>
            <a:spLocks noGrp="1"/>
          </p:cNvSpPr>
          <p:nvPr>
            <p:ph type="ftr" sz="quarter" idx="11"/>
          </p:nvPr>
        </p:nvSpPr>
        <p:spPr/>
        <p:txBody>
          <a:bodyPr/>
          <a:lstStyle/>
          <a:p>
            <a:r>
              <a:rPr lang="en-US" smtClean="0"/>
              <a:t>Amandine Jambert - IT Experts Department</a:t>
            </a:r>
            <a:endParaRPr lang="fr-FR"/>
          </a:p>
        </p:txBody>
      </p:sp>
      <p:sp>
        <p:nvSpPr>
          <p:cNvPr id="7" name="Espace réservé du numéro de diapositive 6"/>
          <p:cNvSpPr>
            <a:spLocks noGrp="1"/>
          </p:cNvSpPr>
          <p:nvPr>
            <p:ph type="sldNum" sz="quarter" idx="12"/>
          </p:nvPr>
        </p:nvSpPr>
        <p:spPr/>
        <p:txBody>
          <a:bodyPr/>
          <a:lstStyle/>
          <a:p>
            <a:fld id="{0579DC97-5D12-4D9B-BA49-CCEB784B454D}"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20/10/2016</a:t>
            </a:r>
            <a:endParaRPr lang="fr-FR"/>
          </a:p>
        </p:txBody>
      </p:sp>
      <p:sp>
        <p:nvSpPr>
          <p:cNvPr id="6" name="Espace réservé du pied de page 5"/>
          <p:cNvSpPr>
            <a:spLocks noGrp="1"/>
          </p:cNvSpPr>
          <p:nvPr>
            <p:ph type="ftr" sz="quarter" idx="11"/>
          </p:nvPr>
        </p:nvSpPr>
        <p:spPr/>
        <p:txBody>
          <a:bodyPr/>
          <a:lstStyle/>
          <a:p>
            <a:r>
              <a:rPr lang="en-US" smtClean="0"/>
              <a:t>Amandine Jambert - IT Experts Department</a:t>
            </a:r>
            <a:endParaRPr lang="fr-FR"/>
          </a:p>
        </p:txBody>
      </p:sp>
      <p:sp>
        <p:nvSpPr>
          <p:cNvPr id="7" name="Espace réservé du numéro de diapositive 6"/>
          <p:cNvSpPr>
            <a:spLocks noGrp="1"/>
          </p:cNvSpPr>
          <p:nvPr>
            <p:ph type="sldNum" sz="quarter" idx="12"/>
          </p:nvPr>
        </p:nvSpPr>
        <p:spPr/>
        <p:txBody>
          <a:bodyPr/>
          <a:lstStyle/>
          <a:p>
            <a:fld id="{0579DC97-5D12-4D9B-BA49-CCEB784B454D}"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237312"/>
            <a:ext cx="9144000" cy="620688"/>
          </a:xfrm>
          <a:prstGeom prst="rect">
            <a:avLst/>
          </a:prstGeom>
          <a:solidFill>
            <a:srgbClr val="33333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2800" dirty="0">
              <a:latin typeface="Open Sans Light" pitchFamily="34" charset="0"/>
              <a:ea typeface="Open Sans Light" pitchFamily="34" charset="0"/>
              <a:cs typeface="Open Sans Light" pitchFamily="34" charset="0"/>
            </a:endParaRPr>
          </a:p>
        </p:txBody>
      </p:sp>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p:txBody>
      </p:sp>
      <p:sp>
        <p:nvSpPr>
          <p:cNvPr id="4" name="Espace réservé de la date 3"/>
          <p:cNvSpPr>
            <a:spLocks noGrp="1"/>
          </p:cNvSpPr>
          <p:nvPr>
            <p:ph type="dt" sz="half" idx="2"/>
          </p:nvPr>
        </p:nvSpPr>
        <p:spPr>
          <a:xfrm>
            <a:off x="2294384"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20/10/2016</a:t>
            </a:r>
            <a:endParaRPr lang="fr-FR"/>
          </a:p>
        </p:txBody>
      </p:sp>
      <p:sp>
        <p:nvSpPr>
          <p:cNvPr id="5" name="Espace réservé du pied de page 4"/>
          <p:cNvSpPr>
            <a:spLocks noGrp="1"/>
          </p:cNvSpPr>
          <p:nvPr>
            <p:ph type="ftr" sz="quarter" idx="3"/>
          </p:nvPr>
        </p:nvSpPr>
        <p:spPr>
          <a:xfrm>
            <a:off x="4052664"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Amandine Jambert - IT Experts Department</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9DC97-5D12-4D9B-BA49-CCEB784B454D}" type="slidenum">
              <a:rPr lang="fr-FR" smtClean="0"/>
              <a:pPr/>
              <a:t>‹#›</a:t>
            </a:fld>
            <a:endParaRPr lang="fr-FR"/>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6384652"/>
            <a:ext cx="877438" cy="3368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Tx/>
        <a:buBlip>
          <a:blip r:embed="rId14"/>
        </a:buBlip>
        <a:defRPr sz="3200" b="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5"/>
        </a:buBlip>
        <a:defRPr sz="2800" kern="1200">
          <a:solidFill>
            <a:srgbClr val="4596EC"/>
          </a:solidFill>
          <a:latin typeface="+mn-lt"/>
          <a:ea typeface="+mn-ea"/>
          <a:cs typeface="+mn-cs"/>
        </a:defRPr>
      </a:lvl2pPr>
      <a:lvl3pPr marL="1143000" indent="-228600" algn="l" defTabSz="914400" rtl="0" eaLnBrk="1" latinLnBrk="0" hangingPunct="1">
        <a:spcBef>
          <a:spcPct val="20000"/>
        </a:spcBef>
        <a:buFontTx/>
        <a:buBlip>
          <a:blip r:embed="rId16"/>
        </a:buBlip>
        <a:defRPr sz="2400" kern="1200">
          <a:solidFill>
            <a:schemeClr val="tx1"/>
          </a:solidFill>
          <a:latin typeface="Georg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ZoneTexte 10"/>
          <p:cNvSpPr txBox="1"/>
          <p:nvPr/>
        </p:nvSpPr>
        <p:spPr>
          <a:xfrm>
            <a:off x="0" y="2204864"/>
            <a:ext cx="9144000" cy="1200329"/>
          </a:xfrm>
          <a:prstGeom prst="rect">
            <a:avLst/>
          </a:prstGeom>
          <a:noFill/>
        </p:spPr>
        <p:txBody>
          <a:bodyPr wrap="square" rtlCol="0">
            <a:spAutoFit/>
          </a:bodyPr>
          <a:lstStyle/>
          <a:p>
            <a:pPr algn="ctr"/>
            <a:r>
              <a:rPr lang="en-US" sz="3600" dirty="0" smtClean="0">
                <a:solidFill>
                  <a:schemeClr val="bg2"/>
                </a:solidFill>
                <a:latin typeface="Open Sans Extrabold" pitchFamily="34" charset="0"/>
                <a:ea typeface="Open Sans Extrabold" pitchFamily="34" charset="0"/>
                <a:cs typeface="Open Sans Extrabold" pitchFamily="34" charset="0"/>
              </a:rPr>
              <a:t>WP29 &amp; CNIL POINT OF VIEW </a:t>
            </a:r>
          </a:p>
          <a:p>
            <a:pPr algn="ctr"/>
            <a:r>
              <a:rPr lang="en-US" sz="3600" dirty="0" smtClean="0">
                <a:solidFill>
                  <a:schemeClr val="bg2"/>
                </a:solidFill>
                <a:latin typeface="Open Sans Extrabold" pitchFamily="34" charset="0"/>
                <a:ea typeface="Open Sans Extrabold" pitchFamily="34" charset="0"/>
                <a:cs typeface="Open Sans Extrabold" pitchFamily="34" charset="0"/>
              </a:rPr>
              <a:t>ON  ANONYMISATION</a:t>
            </a:r>
          </a:p>
        </p:txBody>
      </p:sp>
      <p:sp>
        <p:nvSpPr>
          <p:cNvPr id="12" name="ZoneTexte 11"/>
          <p:cNvSpPr txBox="1"/>
          <p:nvPr/>
        </p:nvSpPr>
        <p:spPr>
          <a:xfrm>
            <a:off x="0" y="4057908"/>
            <a:ext cx="9144000" cy="523220"/>
          </a:xfrm>
          <a:prstGeom prst="rect">
            <a:avLst/>
          </a:prstGeom>
          <a:noFill/>
        </p:spPr>
        <p:txBody>
          <a:bodyPr wrap="square" rtlCol="0">
            <a:spAutoFit/>
          </a:bodyPr>
          <a:lstStyle/>
          <a:p>
            <a:pPr algn="ctr"/>
            <a:r>
              <a:rPr lang="en-US" sz="2800" dirty="0" smtClean="0">
                <a:solidFill>
                  <a:schemeClr val="bg2"/>
                </a:solidFill>
                <a:latin typeface="Open Sans Light" pitchFamily="34" charset="0"/>
                <a:ea typeface="Open Sans Light" pitchFamily="34" charset="0"/>
                <a:cs typeface="Open Sans Light" pitchFamily="34" charset="0"/>
              </a:rPr>
              <a:t>CESS 2016</a:t>
            </a:r>
          </a:p>
        </p:txBody>
      </p:sp>
      <p:cxnSp>
        <p:nvCxnSpPr>
          <p:cNvPr id="5" name="Connecteur droit 4"/>
          <p:cNvCxnSpPr/>
          <p:nvPr/>
        </p:nvCxnSpPr>
        <p:spPr>
          <a:xfrm>
            <a:off x="2699792" y="3789040"/>
            <a:ext cx="3816424" cy="0"/>
          </a:xfrm>
          <a:prstGeom prst="line">
            <a:avLst/>
          </a:prstGeom>
          <a:ln w="28575">
            <a:solidFill>
              <a:srgbClr val="D1CCB9"/>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67944" y="6356350"/>
            <a:ext cx="2880320" cy="365125"/>
          </a:xfrm>
        </p:spPr>
        <p:txBody>
          <a:bodyPr/>
          <a:lstStyle/>
          <a:p>
            <a:r>
              <a:rPr lang="en-US" dirty="0" smtClean="0">
                <a:solidFill>
                  <a:schemeClr val="tx1">
                    <a:tint val="75000"/>
                  </a:schemeClr>
                </a:solidFill>
              </a:rPr>
              <a:t>Amandine </a:t>
            </a:r>
            <a:r>
              <a:rPr lang="en-US" dirty="0" err="1" smtClean="0">
                <a:solidFill>
                  <a:schemeClr val="tx1">
                    <a:tint val="75000"/>
                  </a:schemeClr>
                </a:solidFill>
              </a:rPr>
              <a:t>Jambert</a:t>
            </a:r>
            <a:r>
              <a:rPr lang="en-US" dirty="0" smtClean="0">
                <a:solidFill>
                  <a:schemeClr val="tx1">
                    <a:tint val="75000"/>
                  </a:schemeClr>
                </a:solidFill>
              </a:rPr>
              <a:t> - IT Experts Department</a:t>
            </a:r>
          </a:p>
        </p:txBody>
      </p:sp>
      <p:sp>
        <p:nvSpPr>
          <p:cNvPr id="10" name="Espace réservé de la date 9"/>
          <p:cNvSpPr>
            <a:spLocks noGrp="1"/>
          </p:cNvSpPr>
          <p:nvPr>
            <p:ph type="dt" sz="half" idx="10"/>
          </p:nvPr>
        </p:nvSpPr>
        <p:spPr/>
        <p:txBody>
          <a:bodyPr/>
          <a:lstStyle/>
          <a:p>
            <a:r>
              <a:rPr lang="en-US" smtClean="0">
                <a:solidFill>
                  <a:schemeClr val="tx1">
                    <a:tint val="75000"/>
                  </a:schemeClr>
                </a:solidFill>
              </a:rPr>
              <a:t>20/10/2016</a:t>
            </a:r>
          </a:p>
        </p:txBody>
      </p:sp>
      <p:sp>
        <p:nvSpPr>
          <p:cNvPr id="2" name="Espace réservé du numéro de diapositive 1"/>
          <p:cNvSpPr>
            <a:spLocks noGrp="1"/>
          </p:cNvSpPr>
          <p:nvPr>
            <p:ph type="sldNum" sz="quarter" idx="12"/>
          </p:nvPr>
        </p:nvSpPr>
        <p:spPr/>
        <p:txBody>
          <a:bodyPr/>
          <a:lstStyle/>
          <a:p>
            <a:fld id="{0579DC97-5D12-4D9B-BA49-CCEB784B454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Cnil</a:t>
            </a:r>
            <a:endParaRPr lang="fr-FR" dirty="0"/>
          </a:p>
        </p:txBody>
      </p:sp>
      <p:sp>
        <p:nvSpPr>
          <p:cNvPr id="3" name="Espace réservé du contenu 2"/>
          <p:cNvSpPr>
            <a:spLocks noGrp="1"/>
          </p:cNvSpPr>
          <p:nvPr>
            <p:ph idx="1"/>
          </p:nvPr>
        </p:nvSpPr>
        <p:spPr/>
        <p:txBody>
          <a:bodyPr>
            <a:normAutofit/>
          </a:bodyPr>
          <a:lstStyle/>
          <a:p>
            <a:r>
              <a:rPr lang="en-US" dirty="0" err="1" smtClean="0"/>
              <a:t>Cnil</a:t>
            </a:r>
            <a:r>
              <a:rPr lang="en-US" dirty="0" smtClean="0"/>
              <a:t> – French Data Protection Authority</a:t>
            </a:r>
          </a:p>
          <a:p>
            <a:pPr lvl="1"/>
            <a:r>
              <a:rPr lang="fr-FR" dirty="0" smtClean="0"/>
              <a:t>Independent Administrative </a:t>
            </a:r>
            <a:r>
              <a:rPr lang="fr-FR" dirty="0" err="1" smtClean="0"/>
              <a:t>Authority</a:t>
            </a:r>
            <a:endParaRPr lang="en-US" dirty="0" smtClean="0"/>
          </a:p>
          <a:p>
            <a:pPr lvl="1"/>
            <a:r>
              <a:rPr lang="en-US" dirty="0" smtClean="0"/>
              <a:t>Main missions:</a:t>
            </a:r>
          </a:p>
          <a:p>
            <a:pPr lvl="2"/>
            <a:r>
              <a:rPr lang="en-US" dirty="0" smtClean="0"/>
              <a:t>Informing &amp; Educating</a:t>
            </a:r>
          </a:p>
          <a:p>
            <a:pPr lvl="2"/>
            <a:r>
              <a:rPr lang="en-US" dirty="0" smtClean="0"/>
              <a:t>Protecting the Rights of Citizens</a:t>
            </a:r>
          </a:p>
          <a:p>
            <a:pPr lvl="2"/>
            <a:r>
              <a:rPr lang="en-US" dirty="0" smtClean="0"/>
              <a:t>Regulating &amp; Advising</a:t>
            </a:r>
          </a:p>
          <a:p>
            <a:pPr lvl="2"/>
            <a:r>
              <a:rPr lang="en-US" dirty="0" smtClean="0"/>
              <a:t>Accompanying the Conformity</a:t>
            </a:r>
          </a:p>
          <a:p>
            <a:pPr lvl="2"/>
            <a:r>
              <a:rPr lang="en-US" dirty="0" smtClean="0"/>
              <a:t>Anticipating Innovation</a:t>
            </a:r>
          </a:p>
          <a:p>
            <a:pPr lvl="2"/>
            <a:r>
              <a:rPr lang="en-US" dirty="0" smtClean="0"/>
              <a:t>Inspecting and Sanctioning</a:t>
            </a:r>
          </a:p>
        </p:txBody>
      </p:sp>
      <p:sp>
        <p:nvSpPr>
          <p:cNvPr id="15" name="Espace réservé de la date 14"/>
          <p:cNvSpPr>
            <a:spLocks noGrp="1"/>
          </p:cNvSpPr>
          <p:nvPr>
            <p:ph type="dt" sz="half" idx="10"/>
          </p:nvPr>
        </p:nvSpPr>
        <p:spPr/>
        <p:txBody>
          <a:bodyPr/>
          <a:lstStyle/>
          <a:p>
            <a:r>
              <a:rPr lang="fr-FR" smtClean="0"/>
              <a:t>20/10/2016</a:t>
            </a:r>
            <a:endParaRPr lang="fr-FR"/>
          </a:p>
        </p:txBody>
      </p:sp>
      <p:sp>
        <p:nvSpPr>
          <p:cNvPr id="13" name="Espace réservé du pied de page 12"/>
          <p:cNvSpPr>
            <a:spLocks noGrp="1"/>
          </p:cNvSpPr>
          <p:nvPr>
            <p:ph type="ftr" sz="quarter" idx="11"/>
          </p:nvPr>
        </p:nvSpPr>
        <p:spPr/>
        <p:txBody>
          <a:bodyPr/>
          <a:lstStyle/>
          <a:p>
            <a:r>
              <a:rPr lang="en-US" smtClean="0"/>
              <a:t>Amandine Jambert - IT Experts Department</a:t>
            </a:r>
            <a:endParaRPr lang="fr-FR"/>
          </a:p>
        </p:txBody>
      </p:sp>
      <p:sp>
        <p:nvSpPr>
          <p:cNvPr id="14" name="Espace réservé du numéro de diapositive 13"/>
          <p:cNvSpPr>
            <a:spLocks noGrp="1"/>
          </p:cNvSpPr>
          <p:nvPr>
            <p:ph type="sldNum" sz="quarter" idx="12"/>
          </p:nvPr>
        </p:nvSpPr>
        <p:spPr/>
        <p:txBody>
          <a:bodyPr/>
          <a:lstStyle/>
          <a:p>
            <a:fld id="{0579DC97-5D12-4D9B-BA49-CCEB784B454D}"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WP29</a:t>
            </a:r>
            <a:endParaRPr lang="fr-FR" dirty="0"/>
          </a:p>
        </p:txBody>
      </p:sp>
      <p:sp>
        <p:nvSpPr>
          <p:cNvPr id="3" name="Espace réservé du contenu 2"/>
          <p:cNvSpPr>
            <a:spLocks noGrp="1"/>
          </p:cNvSpPr>
          <p:nvPr>
            <p:ph idx="1"/>
          </p:nvPr>
        </p:nvSpPr>
        <p:spPr/>
        <p:txBody>
          <a:bodyPr>
            <a:normAutofit/>
          </a:bodyPr>
          <a:lstStyle/>
          <a:p>
            <a:pPr lvl="2">
              <a:buNone/>
            </a:pPr>
            <a:endParaRPr lang="en-US" dirty="0" smtClean="0"/>
          </a:p>
          <a:p>
            <a:r>
              <a:rPr lang="en-US" dirty="0" smtClean="0"/>
              <a:t>WP29 (Article 29 Working Party): </a:t>
            </a:r>
          </a:p>
          <a:p>
            <a:pPr lvl="1"/>
            <a:r>
              <a:rPr lang="en-US" dirty="0" smtClean="0"/>
              <a:t>advisory status and acts independently</a:t>
            </a:r>
          </a:p>
          <a:p>
            <a:pPr lvl="1"/>
            <a:r>
              <a:rPr lang="en-US" dirty="0" smtClean="0"/>
              <a:t>composed of :</a:t>
            </a:r>
          </a:p>
          <a:p>
            <a:pPr lvl="2"/>
            <a:r>
              <a:rPr lang="en-US" dirty="0" smtClean="0"/>
              <a:t>1 representative of the EDPS</a:t>
            </a:r>
          </a:p>
          <a:p>
            <a:pPr lvl="2"/>
            <a:r>
              <a:rPr lang="en-US" dirty="0" smtClean="0"/>
              <a:t>1 for each EU Data Protection Authority</a:t>
            </a:r>
          </a:p>
          <a:p>
            <a:pPr lvl="2"/>
            <a:r>
              <a:rPr lang="en-US" dirty="0" smtClean="0"/>
              <a:t>1 for the European Commission.</a:t>
            </a:r>
          </a:p>
        </p:txBody>
      </p:sp>
      <p:sp>
        <p:nvSpPr>
          <p:cNvPr id="15" name="Espace réservé de la date 14"/>
          <p:cNvSpPr>
            <a:spLocks noGrp="1"/>
          </p:cNvSpPr>
          <p:nvPr>
            <p:ph type="dt" sz="half" idx="10"/>
          </p:nvPr>
        </p:nvSpPr>
        <p:spPr/>
        <p:txBody>
          <a:bodyPr/>
          <a:lstStyle/>
          <a:p>
            <a:r>
              <a:rPr lang="fr-FR" smtClean="0"/>
              <a:t>20/10/2016</a:t>
            </a:r>
            <a:endParaRPr lang="fr-FR"/>
          </a:p>
        </p:txBody>
      </p:sp>
      <p:sp>
        <p:nvSpPr>
          <p:cNvPr id="13" name="Espace réservé du pied de page 12"/>
          <p:cNvSpPr>
            <a:spLocks noGrp="1"/>
          </p:cNvSpPr>
          <p:nvPr>
            <p:ph type="ftr" sz="quarter" idx="11"/>
          </p:nvPr>
        </p:nvSpPr>
        <p:spPr/>
        <p:txBody>
          <a:bodyPr/>
          <a:lstStyle/>
          <a:p>
            <a:r>
              <a:rPr lang="en-US" smtClean="0"/>
              <a:t>Amandine Jambert - IT Experts Department</a:t>
            </a:r>
            <a:endParaRPr lang="fr-FR"/>
          </a:p>
        </p:txBody>
      </p:sp>
      <p:sp>
        <p:nvSpPr>
          <p:cNvPr id="14" name="Espace réservé du numéro de diapositive 13"/>
          <p:cNvSpPr>
            <a:spLocks noGrp="1"/>
          </p:cNvSpPr>
          <p:nvPr>
            <p:ph type="sldNum" sz="quarter" idx="12"/>
          </p:nvPr>
        </p:nvSpPr>
        <p:spPr/>
        <p:txBody>
          <a:bodyPr/>
          <a:lstStyle/>
          <a:p>
            <a:fld id="{0579DC97-5D12-4D9B-BA49-CCEB784B454D}"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Part </a:t>
            </a:r>
            <a:r>
              <a:rPr lang="en-US" dirty="0" smtClean="0"/>
              <a:t>1</a:t>
            </a:r>
            <a:endParaRPr lang="en-US" dirty="0"/>
          </a:p>
        </p:txBody>
      </p:sp>
      <p:sp>
        <p:nvSpPr>
          <p:cNvPr id="5" name="Espace réservé du texte 4"/>
          <p:cNvSpPr>
            <a:spLocks noGrp="1"/>
          </p:cNvSpPr>
          <p:nvPr>
            <p:ph type="body" idx="1"/>
          </p:nvPr>
        </p:nvSpPr>
        <p:spPr/>
        <p:txBody>
          <a:bodyPr/>
          <a:lstStyle/>
          <a:p>
            <a:r>
              <a:rPr lang="en-US" dirty="0" smtClean="0"/>
              <a:t>PERSONAL DATA AND ANONYMOUS DATA: DEFINITIONS</a:t>
            </a:r>
            <a:endParaRPr lang="en-US" dirty="0">
              <a:solidFill>
                <a:schemeClr val="bg1"/>
              </a:solidFill>
            </a:endParaRPr>
          </a:p>
        </p:txBody>
      </p:sp>
      <p:sp>
        <p:nvSpPr>
          <p:cNvPr id="8" name="Espace réservé du pied de page 7"/>
          <p:cNvSpPr>
            <a:spLocks noGrp="1"/>
          </p:cNvSpPr>
          <p:nvPr>
            <p:ph type="ftr" sz="quarter" idx="11"/>
          </p:nvPr>
        </p:nvSpPr>
        <p:spPr>
          <a:xfrm>
            <a:off x="4067944" y="6356350"/>
            <a:ext cx="2880320" cy="365125"/>
          </a:xfrm>
        </p:spPr>
        <p:txBody>
          <a:bodyPr/>
          <a:lstStyle/>
          <a:p>
            <a:r>
              <a:rPr lang="en-US" smtClean="0"/>
              <a:t>Amandine Jambert - IT Experts Department</a:t>
            </a:r>
            <a:endParaRPr lang="en-US"/>
          </a:p>
        </p:txBody>
      </p:sp>
      <p:sp>
        <p:nvSpPr>
          <p:cNvPr id="9" name="Espace réservé du numéro de diapositive 8"/>
          <p:cNvSpPr>
            <a:spLocks noGrp="1"/>
          </p:cNvSpPr>
          <p:nvPr>
            <p:ph type="sldNum" sz="quarter" idx="12"/>
          </p:nvPr>
        </p:nvSpPr>
        <p:spPr/>
        <p:txBody>
          <a:bodyPr/>
          <a:lstStyle/>
          <a:p>
            <a:fld id="{0579DC97-5D12-4D9B-BA49-CCEB784B454D}" type="slidenum">
              <a:rPr lang="en-US" smtClean="0"/>
              <a:pPr/>
              <a:t>4</a:t>
            </a:fld>
            <a:endParaRPr lang="en-US"/>
          </a:p>
        </p:txBody>
      </p:sp>
      <p:sp>
        <p:nvSpPr>
          <p:cNvPr id="10" name="Espace réservé de la date 9"/>
          <p:cNvSpPr>
            <a:spLocks noGrp="1"/>
          </p:cNvSpPr>
          <p:nvPr>
            <p:ph type="dt" sz="half" idx="10"/>
          </p:nvPr>
        </p:nvSpPr>
        <p:spPr/>
        <p:txBody>
          <a:bodyPr/>
          <a:lstStyle/>
          <a:p>
            <a:r>
              <a:rPr lang="en-US" smtClean="0"/>
              <a:t>20/10/2016</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‘Personal data’ in the EU law</a:t>
            </a:r>
            <a:endParaRPr lang="en-US" sz="3600" dirty="0"/>
          </a:p>
        </p:txBody>
      </p:sp>
      <p:sp>
        <p:nvSpPr>
          <p:cNvPr id="10" name="Espace réservé du texte 9"/>
          <p:cNvSpPr>
            <a:spLocks noGrp="1"/>
          </p:cNvSpPr>
          <p:nvPr>
            <p:ph type="body" idx="1"/>
          </p:nvPr>
        </p:nvSpPr>
        <p:spPr/>
        <p:txBody>
          <a:bodyPr/>
          <a:lstStyle/>
          <a:p>
            <a:r>
              <a:rPr lang="fr-FR" dirty="0" smtClean="0"/>
              <a:t>DIRECTIVE 95/46/EC</a:t>
            </a:r>
            <a:endParaRPr lang="fr-FR" dirty="0"/>
          </a:p>
        </p:txBody>
      </p:sp>
      <p:sp>
        <p:nvSpPr>
          <p:cNvPr id="3" name="Espace réservé du contenu 2"/>
          <p:cNvSpPr>
            <a:spLocks noGrp="1"/>
          </p:cNvSpPr>
          <p:nvPr>
            <p:ph sz="half" idx="2"/>
          </p:nvPr>
        </p:nvSpPr>
        <p:spPr/>
        <p:txBody>
          <a:bodyPr>
            <a:normAutofit/>
          </a:bodyPr>
          <a:lstStyle/>
          <a:p>
            <a:pPr algn="just"/>
            <a:r>
              <a:rPr lang="fr-FR" sz="1400" dirty="0" err="1" smtClean="0"/>
              <a:t>Recital</a:t>
            </a:r>
            <a:r>
              <a:rPr lang="fr-FR" sz="1400" dirty="0" smtClean="0"/>
              <a:t> (26)</a:t>
            </a:r>
          </a:p>
          <a:p>
            <a:pPr algn="just">
              <a:buNone/>
            </a:pPr>
            <a:r>
              <a:rPr lang="en-US" sz="1400" dirty="0" smtClean="0"/>
              <a:t>(…) whereas, to determine whether a person is identifiable, account should be taken of all the means likely reasonably to be used either </a:t>
            </a:r>
            <a:r>
              <a:rPr lang="en-US" sz="1400" b="1" dirty="0" smtClean="0"/>
              <a:t>by the controller or by any other person </a:t>
            </a:r>
            <a:r>
              <a:rPr lang="en-US" sz="1400" dirty="0" smtClean="0"/>
              <a:t>to identify the said person;(…) </a:t>
            </a:r>
          </a:p>
          <a:p>
            <a:pPr algn="just">
              <a:buNone/>
            </a:pPr>
            <a:endParaRPr lang="fr-FR" sz="1400" dirty="0" smtClean="0"/>
          </a:p>
          <a:p>
            <a:r>
              <a:rPr lang="fr-FR" sz="1400" dirty="0" smtClean="0"/>
              <a:t>Article 2:</a:t>
            </a:r>
          </a:p>
          <a:p>
            <a:pPr marL="457200" indent="-457200" algn="just">
              <a:buAutoNum type="alphaLcParenBoth"/>
            </a:pPr>
            <a:r>
              <a:rPr lang="en-US" sz="1400" dirty="0" smtClean="0"/>
              <a:t>'personal data' shall mean </a:t>
            </a:r>
            <a:r>
              <a:rPr lang="en-US" sz="1400" b="1" dirty="0" smtClean="0">
                <a:solidFill>
                  <a:srgbClr val="004495"/>
                </a:solidFill>
              </a:rPr>
              <a:t>any information relating to an identified or identifiable natural person</a:t>
            </a:r>
            <a:r>
              <a:rPr lang="en-US" sz="1400" dirty="0" smtClean="0">
                <a:solidFill>
                  <a:srgbClr val="004495"/>
                </a:solidFill>
              </a:rPr>
              <a:t> </a:t>
            </a:r>
            <a:r>
              <a:rPr lang="en-US" sz="1400" dirty="0" smtClean="0"/>
              <a:t>('data subject'); an identifiable person is one who can be identified</a:t>
            </a:r>
            <a:r>
              <a:rPr lang="en-US" sz="1400" b="1" dirty="0" smtClean="0"/>
              <a:t>, </a:t>
            </a:r>
            <a:r>
              <a:rPr lang="en-US" sz="1400" b="1" dirty="0" smtClean="0">
                <a:solidFill>
                  <a:schemeClr val="accent3"/>
                </a:solidFill>
              </a:rPr>
              <a:t>directly or indirectly</a:t>
            </a:r>
            <a:r>
              <a:rPr lang="en-US" sz="1400" b="1" dirty="0" smtClean="0"/>
              <a:t>, </a:t>
            </a:r>
            <a:r>
              <a:rPr lang="en-US" sz="1400" dirty="0" smtClean="0"/>
              <a:t>in particular by reference to an identification number or to one or more factors specific to his physical, physiological, mental, economic, cultural or social identity;</a:t>
            </a:r>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5</a:t>
            </a:fld>
            <a:endParaRPr lang="fr-FR"/>
          </a:p>
        </p:txBody>
      </p:sp>
      <p:sp>
        <p:nvSpPr>
          <p:cNvPr id="11" name="Espace réservé du texte 10"/>
          <p:cNvSpPr>
            <a:spLocks noGrp="1"/>
          </p:cNvSpPr>
          <p:nvPr>
            <p:ph type="body" idx="13"/>
          </p:nvPr>
        </p:nvSpPr>
        <p:spPr/>
        <p:txBody>
          <a:bodyPr/>
          <a:lstStyle/>
          <a:p>
            <a:r>
              <a:rPr lang="fr-FR" dirty="0" smtClean="0"/>
              <a:t>GDPR </a:t>
            </a:r>
            <a:r>
              <a:rPr lang="fr-FR" sz="1200" dirty="0" smtClean="0"/>
              <a:t>(</a:t>
            </a:r>
            <a:r>
              <a:rPr lang="fr-FR" sz="1200" dirty="0"/>
              <a:t>General Data Protection </a:t>
            </a:r>
            <a:r>
              <a:rPr lang="fr-FR" sz="1200" dirty="0" err="1"/>
              <a:t>Regulation</a:t>
            </a:r>
            <a:r>
              <a:rPr lang="fr-FR" sz="1200" dirty="0" smtClean="0"/>
              <a:t>)</a:t>
            </a:r>
            <a:endParaRPr lang="fr-FR" dirty="0"/>
          </a:p>
        </p:txBody>
      </p:sp>
      <p:sp>
        <p:nvSpPr>
          <p:cNvPr id="12" name="Espace réservé du contenu 11"/>
          <p:cNvSpPr>
            <a:spLocks noGrp="1"/>
          </p:cNvSpPr>
          <p:nvPr>
            <p:ph sz="half" idx="14"/>
          </p:nvPr>
        </p:nvSpPr>
        <p:spPr/>
        <p:txBody>
          <a:bodyPr>
            <a:noAutofit/>
          </a:bodyPr>
          <a:lstStyle/>
          <a:p>
            <a:r>
              <a:rPr lang="en-US" sz="1400" dirty="0" smtClean="0"/>
              <a:t>Article 4 :</a:t>
            </a:r>
          </a:p>
          <a:p>
            <a:pPr algn="just">
              <a:buNone/>
            </a:pPr>
            <a:r>
              <a:rPr lang="en-US" sz="1400" dirty="0" smtClean="0"/>
              <a:t>(1) 'data subject' means </a:t>
            </a:r>
            <a:r>
              <a:rPr lang="en-US" sz="1400" b="1" dirty="0" smtClean="0">
                <a:solidFill>
                  <a:srgbClr val="004495"/>
                </a:solidFill>
              </a:rPr>
              <a:t>an identified natural person or a natural person who can be identified</a:t>
            </a:r>
            <a:r>
              <a:rPr lang="en-US" sz="1400" dirty="0" smtClean="0">
                <a:solidFill>
                  <a:srgbClr val="004495"/>
                </a:solidFill>
              </a:rPr>
              <a:t>, </a:t>
            </a:r>
            <a:r>
              <a:rPr lang="en-US" sz="1400" b="1" dirty="0" smtClean="0">
                <a:solidFill>
                  <a:schemeClr val="accent3"/>
                </a:solidFill>
              </a:rPr>
              <a:t>directly or indirectly</a:t>
            </a:r>
            <a:r>
              <a:rPr lang="en-US" sz="1400" b="1" dirty="0" smtClean="0"/>
              <a:t>, </a:t>
            </a:r>
            <a:r>
              <a:rPr lang="en-US" sz="1400" dirty="0" smtClean="0"/>
              <a:t>by means reasonably likely to be used</a:t>
            </a:r>
            <a:r>
              <a:rPr lang="en-US" sz="1400" b="1" dirty="0" smtClean="0"/>
              <a:t> by the controller or by any other natural or legal person</a:t>
            </a:r>
            <a:r>
              <a:rPr lang="en-US" sz="1400" dirty="0" smtClean="0"/>
              <a:t>, in particular by reference to an identification number, location data, online identifier or to one or more factors specific to the physical, physiological, genetic, mental, economic, cultural or social identity of that person; </a:t>
            </a:r>
          </a:p>
          <a:p>
            <a:pPr algn="just">
              <a:buNone/>
            </a:pPr>
            <a:r>
              <a:rPr lang="en-US" sz="1400" dirty="0" smtClean="0"/>
              <a:t>(2) 'personal data' means any information relating to a data subject; </a:t>
            </a:r>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‘Personal data ’ sum up</a:t>
            </a:r>
            <a:endParaRPr lang="fr-FR" sz="3600" dirty="0"/>
          </a:p>
        </p:txBody>
      </p:sp>
      <p:sp>
        <p:nvSpPr>
          <p:cNvPr id="3" name="Espace réservé du contenu 2"/>
          <p:cNvSpPr>
            <a:spLocks noGrp="1"/>
          </p:cNvSpPr>
          <p:nvPr>
            <p:ph idx="1"/>
          </p:nvPr>
        </p:nvSpPr>
        <p:spPr>
          <a:effectLst/>
        </p:spPr>
        <p:txBody>
          <a:bodyPr anchor="ctr">
            <a:normAutofit/>
          </a:bodyPr>
          <a:lstStyle/>
          <a:p>
            <a:r>
              <a:rPr lang="en-US" sz="2800" dirty="0" smtClean="0"/>
              <a:t>A data is a personal data if:</a:t>
            </a:r>
          </a:p>
          <a:p>
            <a:pPr lvl="1"/>
            <a:r>
              <a:rPr lang="en-US" sz="2400" dirty="0" smtClean="0"/>
              <a:t>It is related to an </a:t>
            </a:r>
            <a:r>
              <a:rPr lang="en-US" sz="2400" b="1" dirty="0" smtClean="0"/>
              <a:t>identified or identifiable </a:t>
            </a:r>
            <a:r>
              <a:rPr lang="en-US" sz="2400" dirty="0" smtClean="0"/>
              <a:t>individual</a:t>
            </a:r>
          </a:p>
          <a:p>
            <a:pPr lvl="1">
              <a:buNone/>
            </a:pPr>
            <a:endParaRPr lang="en-US" sz="2400" dirty="0" smtClean="0"/>
          </a:p>
          <a:p>
            <a:r>
              <a:rPr lang="en-US" sz="2800" dirty="0" smtClean="0"/>
              <a:t>Identification can be :</a:t>
            </a:r>
          </a:p>
          <a:p>
            <a:pPr lvl="1"/>
            <a:r>
              <a:rPr lang="en-US" sz="2400" dirty="0" smtClean="0"/>
              <a:t>direct or indirect</a:t>
            </a:r>
          </a:p>
          <a:p>
            <a:pPr lvl="1"/>
            <a:r>
              <a:rPr lang="en-US" sz="2400" dirty="0" smtClean="0"/>
              <a:t>by the controller or by any other person</a:t>
            </a:r>
          </a:p>
          <a:p>
            <a:pPr lvl="1"/>
            <a:endParaRPr lang="en-US" sz="2000" dirty="0" smtClean="0"/>
          </a:p>
        </p:txBody>
      </p:sp>
      <p:sp>
        <p:nvSpPr>
          <p:cNvPr id="10" name="Espace réservé du pied de page 9"/>
          <p:cNvSpPr>
            <a:spLocks noGrp="1"/>
          </p:cNvSpPr>
          <p:nvPr>
            <p:ph type="ftr" sz="quarter" idx="11"/>
          </p:nvPr>
        </p:nvSpPr>
        <p:spPr/>
        <p:txBody>
          <a:bodyPr/>
          <a:lstStyle/>
          <a:p>
            <a:r>
              <a:rPr lang="en-US" smtClean="0"/>
              <a:t>Amandine Jambert - IT Experts Department</a:t>
            </a:r>
            <a:endParaRPr lang="fr-FR" dirty="0"/>
          </a:p>
        </p:txBody>
      </p:sp>
      <p:sp>
        <p:nvSpPr>
          <p:cNvPr id="11" name="Espace réservé du numéro de diapositive 10"/>
          <p:cNvSpPr>
            <a:spLocks noGrp="1"/>
          </p:cNvSpPr>
          <p:nvPr>
            <p:ph type="sldNum" sz="quarter" idx="12"/>
          </p:nvPr>
        </p:nvSpPr>
        <p:spPr/>
        <p:txBody>
          <a:bodyPr/>
          <a:lstStyle/>
          <a:p>
            <a:fld id="{0579DC97-5D12-4D9B-BA49-CCEB784B454D}" type="slidenum">
              <a:rPr lang="fr-FR" smtClean="0"/>
              <a:pPr/>
              <a:t>6</a:t>
            </a:fld>
            <a:endParaRPr lang="fr-FR"/>
          </a:p>
        </p:txBody>
      </p:sp>
      <p:sp>
        <p:nvSpPr>
          <p:cNvPr id="13" name="Espace réservé de la date 12"/>
          <p:cNvSpPr>
            <a:spLocks noGrp="1"/>
          </p:cNvSpPr>
          <p:nvPr>
            <p:ph type="dt" sz="half" idx="10"/>
          </p:nvPr>
        </p:nvSpPr>
        <p:spPr/>
        <p:txBody>
          <a:bodyPr/>
          <a:lstStyle/>
          <a:p>
            <a:r>
              <a:rPr lang="fr-FR" smtClean="0"/>
              <a:t>20/10/2016</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‘Anonymous data’ in the EU law</a:t>
            </a:r>
            <a:endParaRPr lang="en-US" sz="3600" dirty="0"/>
          </a:p>
        </p:txBody>
      </p:sp>
      <p:sp>
        <p:nvSpPr>
          <p:cNvPr id="10" name="Espace réservé du texte 9"/>
          <p:cNvSpPr>
            <a:spLocks noGrp="1"/>
          </p:cNvSpPr>
          <p:nvPr>
            <p:ph type="body" idx="1"/>
          </p:nvPr>
        </p:nvSpPr>
        <p:spPr>
          <a:xfrm>
            <a:off x="457200" y="2543225"/>
            <a:ext cx="4040188" cy="639762"/>
          </a:xfrm>
        </p:spPr>
        <p:txBody>
          <a:bodyPr/>
          <a:lstStyle/>
          <a:p>
            <a:r>
              <a:rPr lang="en-US" smtClean="0"/>
              <a:t>DIRECTIVE 95/46/EC</a:t>
            </a:r>
            <a:endParaRPr lang="en-US"/>
          </a:p>
        </p:txBody>
      </p:sp>
      <p:sp>
        <p:nvSpPr>
          <p:cNvPr id="3" name="Espace réservé du contenu 2"/>
          <p:cNvSpPr>
            <a:spLocks noGrp="1"/>
          </p:cNvSpPr>
          <p:nvPr>
            <p:ph sz="half" idx="2"/>
          </p:nvPr>
        </p:nvSpPr>
        <p:spPr>
          <a:xfrm>
            <a:off x="457200" y="3182987"/>
            <a:ext cx="4040188" cy="1470149"/>
          </a:xfrm>
        </p:spPr>
        <p:txBody>
          <a:bodyPr>
            <a:normAutofit/>
          </a:bodyPr>
          <a:lstStyle/>
          <a:p>
            <a:pPr algn="just"/>
            <a:r>
              <a:rPr lang="en-US" sz="1400" dirty="0" smtClean="0"/>
              <a:t>Recital (26)</a:t>
            </a:r>
          </a:p>
          <a:p>
            <a:pPr algn="just">
              <a:buNone/>
            </a:pPr>
            <a:r>
              <a:rPr lang="en-US" sz="1400" dirty="0" smtClean="0"/>
              <a:t>(…) the principles of protection shall not apply to data rendered anonymous in such a way that the data subject </a:t>
            </a:r>
            <a:r>
              <a:rPr lang="en-US" sz="1400" b="1" dirty="0" smtClean="0"/>
              <a:t>is no longer identifiable</a:t>
            </a:r>
            <a:r>
              <a:rPr lang="en-US" sz="1400" dirty="0" smtClean="0"/>
              <a:t>; </a:t>
            </a:r>
          </a:p>
        </p:txBody>
      </p:sp>
      <p:sp>
        <p:nvSpPr>
          <p:cNvPr id="4" name="Espace réservé de la date 3"/>
          <p:cNvSpPr>
            <a:spLocks noGrp="1"/>
          </p:cNvSpPr>
          <p:nvPr>
            <p:ph type="dt" sz="half" idx="10"/>
          </p:nvPr>
        </p:nvSpPr>
        <p:spPr/>
        <p:txBody>
          <a:bodyPr/>
          <a:lstStyle/>
          <a:p>
            <a:r>
              <a:rPr lang="en-US" smtClean="0"/>
              <a:t>20/10/2016</a:t>
            </a:r>
            <a:endParaRPr lang="en-US"/>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en-US"/>
          </a:p>
        </p:txBody>
      </p:sp>
      <p:sp>
        <p:nvSpPr>
          <p:cNvPr id="6" name="Espace réservé du numéro de diapositive 5"/>
          <p:cNvSpPr>
            <a:spLocks noGrp="1"/>
          </p:cNvSpPr>
          <p:nvPr>
            <p:ph type="sldNum" sz="quarter" idx="12"/>
          </p:nvPr>
        </p:nvSpPr>
        <p:spPr/>
        <p:txBody>
          <a:bodyPr/>
          <a:lstStyle/>
          <a:p>
            <a:fld id="{0579DC97-5D12-4D9B-BA49-CCEB784B454D}" type="slidenum">
              <a:rPr lang="en-US" smtClean="0"/>
              <a:pPr/>
              <a:t>7</a:t>
            </a:fld>
            <a:endParaRPr lang="en-US"/>
          </a:p>
        </p:txBody>
      </p:sp>
      <p:sp>
        <p:nvSpPr>
          <p:cNvPr id="11" name="Espace réservé du texte 10"/>
          <p:cNvSpPr>
            <a:spLocks noGrp="1"/>
          </p:cNvSpPr>
          <p:nvPr>
            <p:ph type="body" idx="13"/>
          </p:nvPr>
        </p:nvSpPr>
        <p:spPr>
          <a:xfrm>
            <a:off x="4644008" y="2544686"/>
            <a:ext cx="4040188" cy="639762"/>
          </a:xfrm>
        </p:spPr>
        <p:txBody>
          <a:bodyPr/>
          <a:lstStyle/>
          <a:p>
            <a:r>
              <a:rPr lang="en-US" smtClean="0"/>
              <a:t>GDPR </a:t>
            </a:r>
            <a:r>
              <a:rPr lang="en-US" sz="1200" smtClean="0"/>
              <a:t>(General Data Protection Regulation)</a:t>
            </a:r>
            <a:endParaRPr lang="en-US"/>
          </a:p>
        </p:txBody>
      </p:sp>
      <p:sp>
        <p:nvSpPr>
          <p:cNvPr id="12" name="Espace réservé du contenu 11"/>
          <p:cNvSpPr>
            <a:spLocks noGrp="1"/>
          </p:cNvSpPr>
          <p:nvPr>
            <p:ph sz="half" idx="14"/>
          </p:nvPr>
        </p:nvSpPr>
        <p:spPr>
          <a:xfrm>
            <a:off x="4644008" y="3188037"/>
            <a:ext cx="4040188" cy="1465099"/>
          </a:xfrm>
        </p:spPr>
        <p:txBody>
          <a:bodyPr>
            <a:noAutofit/>
          </a:bodyPr>
          <a:lstStyle/>
          <a:p>
            <a:r>
              <a:rPr lang="en-US" sz="1400" smtClean="0"/>
              <a:t>Recital (23)</a:t>
            </a:r>
          </a:p>
          <a:p>
            <a:pPr algn="just">
              <a:buNone/>
            </a:pPr>
            <a:r>
              <a:rPr lang="en-US" sz="1400" smtClean="0"/>
              <a:t>(…) The principles of data protection should not apply to data rendered anonymous in such a way that the data subject </a:t>
            </a:r>
            <a:r>
              <a:rPr lang="en-US" sz="1400" b="1" smtClean="0"/>
              <a:t>is no longer identifiable</a:t>
            </a:r>
            <a:r>
              <a:rPr lang="en-US" sz="1400" smtClean="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‘Anonymous data ’ sum up</a:t>
            </a:r>
            <a:endParaRPr lang="fr-FR" sz="3600" dirty="0"/>
          </a:p>
        </p:txBody>
      </p:sp>
      <p:sp>
        <p:nvSpPr>
          <p:cNvPr id="3" name="Espace réservé du contenu 2"/>
          <p:cNvSpPr>
            <a:spLocks noGrp="1"/>
          </p:cNvSpPr>
          <p:nvPr>
            <p:ph idx="1"/>
          </p:nvPr>
        </p:nvSpPr>
        <p:spPr>
          <a:xfrm>
            <a:off x="457200" y="1600200"/>
            <a:ext cx="8291264" cy="4525963"/>
          </a:xfrm>
          <a:effectLst/>
        </p:spPr>
        <p:txBody>
          <a:bodyPr anchor="t">
            <a:normAutofit/>
          </a:bodyPr>
          <a:lstStyle/>
          <a:p>
            <a:r>
              <a:rPr lang="en-US" sz="2800" dirty="0" smtClean="0"/>
              <a:t>A data is anonymous data if:</a:t>
            </a:r>
          </a:p>
          <a:p>
            <a:pPr lvl="1"/>
            <a:r>
              <a:rPr lang="en-US" sz="2400" dirty="0" smtClean="0"/>
              <a:t>it is </a:t>
            </a:r>
            <a:r>
              <a:rPr lang="en-US" sz="2400" dirty="0" smtClean="0">
                <a:solidFill>
                  <a:schemeClr val="accent3"/>
                </a:solidFill>
              </a:rPr>
              <a:t>not</a:t>
            </a:r>
            <a:r>
              <a:rPr lang="en-US" sz="2400" dirty="0" smtClean="0"/>
              <a:t> related to an </a:t>
            </a:r>
            <a:r>
              <a:rPr lang="en-US" sz="2400" b="1" dirty="0" smtClean="0"/>
              <a:t>identified or identifiable </a:t>
            </a:r>
            <a:r>
              <a:rPr lang="en-US" sz="2400" dirty="0" smtClean="0"/>
              <a:t>individual</a:t>
            </a:r>
          </a:p>
          <a:p>
            <a:pPr lvl="1" algn="ctr">
              <a:buNone/>
            </a:pPr>
            <a:r>
              <a:rPr lang="en-US" sz="2400" dirty="0" smtClean="0"/>
              <a:t>=  it is </a:t>
            </a:r>
            <a:r>
              <a:rPr lang="en-US" sz="2400" dirty="0" smtClean="0">
                <a:solidFill>
                  <a:schemeClr val="accent3"/>
                </a:solidFill>
              </a:rPr>
              <a:t>not</a:t>
            </a:r>
            <a:r>
              <a:rPr lang="en-US" sz="2400" dirty="0" smtClean="0"/>
              <a:t> a personal data</a:t>
            </a:r>
          </a:p>
        </p:txBody>
      </p:sp>
      <p:sp>
        <p:nvSpPr>
          <p:cNvPr id="10" name="Espace réservé du pied de page 9"/>
          <p:cNvSpPr>
            <a:spLocks noGrp="1"/>
          </p:cNvSpPr>
          <p:nvPr>
            <p:ph type="ftr" sz="quarter" idx="11"/>
          </p:nvPr>
        </p:nvSpPr>
        <p:spPr/>
        <p:txBody>
          <a:bodyPr/>
          <a:lstStyle/>
          <a:p>
            <a:r>
              <a:rPr lang="en-US" smtClean="0"/>
              <a:t>Amandine Jambert - IT Experts Department</a:t>
            </a:r>
            <a:endParaRPr lang="fr-FR" dirty="0"/>
          </a:p>
        </p:txBody>
      </p:sp>
      <p:sp>
        <p:nvSpPr>
          <p:cNvPr id="11" name="Espace réservé du numéro de diapositive 10"/>
          <p:cNvSpPr>
            <a:spLocks noGrp="1"/>
          </p:cNvSpPr>
          <p:nvPr>
            <p:ph type="sldNum" sz="quarter" idx="12"/>
          </p:nvPr>
        </p:nvSpPr>
        <p:spPr/>
        <p:txBody>
          <a:bodyPr/>
          <a:lstStyle/>
          <a:p>
            <a:fld id="{0579DC97-5D12-4D9B-BA49-CCEB784B454D}" type="slidenum">
              <a:rPr lang="fr-FR" smtClean="0"/>
              <a:pPr/>
              <a:t>8</a:t>
            </a:fld>
            <a:endParaRPr lang="fr-FR"/>
          </a:p>
        </p:txBody>
      </p:sp>
      <p:sp>
        <p:nvSpPr>
          <p:cNvPr id="13" name="Espace réservé de la date 12"/>
          <p:cNvSpPr>
            <a:spLocks noGrp="1"/>
          </p:cNvSpPr>
          <p:nvPr>
            <p:ph type="dt" sz="half" idx="10"/>
          </p:nvPr>
        </p:nvSpPr>
        <p:spPr/>
        <p:txBody>
          <a:bodyPr/>
          <a:lstStyle/>
          <a:p>
            <a:r>
              <a:rPr lang="fr-FR" smtClean="0"/>
              <a:t>20/10/2016</a:t>
            </a:r>
            <a:endParaRPr lang="fr-FR" dirty="0"/>
          </a:p>
        </p:txBody>
      </p:sp>
      <p:sp>
        <p:nvSpPr>
          <p:cNvPr id="7" name="Forme libre 6"/>
          <p:cNvSpPr/>
          <p:nvPr/>
        </p:nvSpPr>
        <p:spPr>
          <a:xfrm>
            <a:off x="1043608" y="3789040"/>
            <a:ext cx="7056784" cy="2160240"/>
          </a:xfrm>
          <a:custGeom>
            <a:avLst/>
            <a:gdLst>
              <a:gd name="connsiteX0" fmla="*/ 0 w 7056784"/>
              <a:gd name="connsiteY0" fmla="*/ 1080120 h 2160240"/>
              <a:gd name="connsiteX1" fmla="*/ 2495584 w 7056784"/>
              <a:gd name="connsiteY1" fmla="*/ 47313 h 2160240"/>
              <a:gd name="connsiteX2" fmla="*/ 3528394 w 7056784"/>
              <a:gd name="connsiteY2" fmla="*/ 4 h 2160240"/>
              <a:gd name="connsiteX3" fmla="*/ 4561206 w 7056784"/>
              <a:gd name="connsiteY3" fmla="*/ 47314 h 2160240"/>
              <a:gd name="connsiteX4" fmla="*/ 7056785 w 7056784"/>
              <a:gd name="connsiteY4" fmla="*/ 1080131 h 2160240"/>
              <a:gd name="connsiteX5" fmla="*/ 4561203 w 7056784"/>
              <a:gd name="connsiteY5" fmla="*/ 2112942 h 2160240"/>
              <a:gd name="connsiteX6" fmla="*/ 3528392 w 7056784"/>
              <a:gd name="connsiteY6" fmla="*/ 2160251 h 2160240"/>
              <a:gd name="connsiteX7" fmla="*/ 2495580 w 7056784"/>
              <a:gd name="connsiteY7" fmla="*/ 2112942 h 2160240"/>
              <a:gd name="connsiteX8" fmla="*/ 0 w 7056784"/>
              <a:gd name="connsiteY8" fmla="*/ 1080127 h 2160240"/>
              <a:gd name="connsiteX9" fmla="*/ 0 w 7056784"/>
              <a:gd name="connsiteY9" fmla="*/ 108012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6784" h="2160240">
                <a:moveTo>
                  <a:pt x="0" y="1080120"/>
                </a:moveTo>
                <a:cubicBezTo>
                  <a:pt x="6" y="605371"/>
                  <a:pt x="1012663" y="186279"/>
                  <a:pt x="2495584" y="47313"/>
                </a:cubicBezTo>
                <a:cubicBezTo>
                  <a:pt x="2830283" y="15948"/>
                  <a:pt x="3178364" y="4"/>
                  <a:pt x="3528394" y="4"/>
                </a:cubicBezTo>
                <a:cubicBezTo>
                  <a:pt x="3878425" y="4"/>
                  <a:pt x="4226507" y="15948"/>
                  <a:pt x="4561206" y="47314"/>
                </a:cubicBezTo>
                <a:cubicBezTo>
                  <a:pt x="6044136" y="186281"/>
                  <a:pt x="7056793" y="605378"/>
                  <a:pt x="7056785" y="1080131"/>
                </a:cubicBezTo>
                <a:cubicBezTo>
                  <a:pt x="7056785" y="1554882"/>
                  <a:pt x="6044128" y="1973976"/>
                  <a:pt x="4561203" y="2112942"/>
                </a:cubicBezTo>
                <a:cubicBezTo>
                  <a:pt x="4226504" y="2144307"/>
                  <a:pt x="3878422" y="2160251"/>
                  <a:pt x="3528392" y="2160251"/>
                </a:cubicBezTo>
                <a:cubicBezTo>
                  <a:pt x="3178362" y="2160251"/>
                  <a:pt x="2830279" y="2144307"/>
                  <a:pt x="2495580" y="2112942"/>
                </a:cubicBezTo>
                <a:cubicBezTo>
                  <a:pt x="1012652" y="1973975"/>
                  <a:pt x="-6" y="1554879"/>
                  <a:pt x="0" y="1080127"/>
                </a:cubicBezTo>
                <a:lnTo>
                  <a:pt x="0" y="1080120"/>
                </a:lnTo>
                <a:close/>
              </a:path>
            </a:pathLst>
          </a:custGeom>
          <a:ln w="19050"/>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cxnSp>
        <p:nvCxnSpPr>
          <p:cNvPr id="8" name="Connecteur droit 7"/>
          <p:cNvCxnSpPr>
            <a:stCxn id="7" idx="0"/>
            <a:endCxn id="7" idx="3"/>
          </p:cNvCxnSpPr>
          <p:nvPr/>
        </p:nvCxnSpPr>
        <p:spPr>
          <a:xfrm flipH="1">
            <a:off x="2077051" y="3789040"/>
            <a:ext cx="2494949" cy="1843880"/>
          </a:xfrm>
          <a:prstGeom prst="line">
            <a:avLst/>
          </a:prstGeom>
        </p:spPr>
        <p:style>
          <a:lnRef idx="3">
            <a:schemeClr val="accent2"/>
          </a:lnRef>
          <a:fillRef idx="0">
            <a:schemeClr val="accent2"/>
          </a:fillRef>
          <a:effectRef idx="2">
            <a:schemeClr val="accent2"/>
          </a:effectRef>
          <a:fontRef idx="minor">
            <a:schemeClr val="tx1"/>
          </a:fontRef>
        </p:style>
      </p:cxnSp>
      <p:sp>
        <p:nvSpPr>
          <p:cNvPr id="9" name="ZoneTexte 8"/>
          <p:cNvSpPr txBox="1"/>
          <p:nvPr/>
        </p:nvSpPr>
        <p:spPr>
          <a:xfrm>
            <a:off x="2051720" y="4149080"/>
            <a:ext cx="1800200" cy="369332"/>
          </a:xfrm>
          <a:prstGeom prst="rect">
            <a:avLst/>
          </a:prstGeom>
          <a:noFill/>
        </p:spPr>
        <p:txBody>
          <a:bodyPr wrap="square" rtlCol="0">
            <a:spAutoFit/>
          </a:bodyPr>
          <a:lstStyle/>
          <a:p>
            <a:r>
              <a:rPr lang="en-US" dirty="0" smtClean="0"/>
              <a:t>Personal  data</a:t>
            </a:r>
            <a:endParaRPr lang="en-US" dirty="0"/>
          </a:p>
        </p:txBody>
      </p:sp>
      <p:sp>
        <p:nvSpPr>
          <p:cNvPr id="12" name="ZoneTexte 11"/>
          <p:cNvSpPr txBox="1"/>
          <p:nvPr/>
        </p:nvSpPr>
        <p:spPr>
          <a:xfrm>
            <a:off x="4067944" y="4365104"/>
            <a:ext cx="3600400" cy="369332"/>
          </a:xfrm>
          <a:prstGeom prst="rect">
            <a:avLst/>
          </a:prstGeom>
          <a:noFill/>
        </p:spPr>
        <p:txBody>
          <a:bodyPr wrap="square" rtlCol="0">
            <a:spAutoFit/>
          </a:bodyPr>
          <a:lstStyle/>
          <a:p>
            <a:r>
              <a:rPr lang="en-US" smtClean="0"/>
              <a:t>Anonymous data</a:t>
            </a:r>
            <a:endParaRPr lang="en-US"/>
          </a:p>
        </p:txBody>
      </p:sp>
      <p:sp>
        <p:nvSpPr>
          <p:cNvPr id="14" name="ZoneTexte 13"/>
          <p:cNvSpPr txBox="1"/>
          <p:nvPr/>
        </p:nvSpPr>
        <p:spPr>
          <a:xfrm>
            <a:off x="1331640" y="4509120"/>
            <a:ext cx="1440160" cy="646331"/>
          </a:xfrm>
          <a:prstGeom prst="rect">
            <a:avLst/>
          </a:prstGeom>
          <a:noFill/>
        </p:spPr>
        <p:txBody>
          <a:bodyPr wrap="square" rtlCol="0">
            <a:spAutoFit/>
          </a:bodyPr>
          <a:lstStyle/>
          <a:p>
            <a:r>
              <a:rPr lang="en-US" dirty="0" smtClean="0">
                <a:solidFill>
                  <a:srgbClr val="004495"/>
                </a:solidFill>
              </a:rPr>
              <a:t>Privacy law applicable</a:t>
            </a:r>
            <a:endParaRPr lang="en-US" dirty="0">
              <a:solidFill>
                <a:srgbClr val="004495"/>
              </a:solidFill>
            </a:endParaRPr>
          </a:p>
        </p:txBody>
      </p:sp>
      <p:sp>
        <p:nvSpPr>
          <p:cNvPr id="15" name="ZoneTexte 14"/>
          <p:cNvSpPr txBox="1"/>
          <p:nvPr/>
        </p:nvSpPr>
        <p:spPr>
          <a:xfrm>
            <a:off x="3635896" y="5013176"/>
            <a:ext cx="3168352" cy="369332"/>
          </a:xfrm>
          <a:prstGeom prst="rect">
            <a:avLst/>
          </a:prstGeom>
          <a:noFill/>
        </p:spPr>
        <p:txBody>
          <a:bodyPr wrap="square" rtlCol="0">
            <a:spAutoFit/>
          </a:bodyPr>
          <a:lstStyle/>
          <a:p>
            <a:r>
              <a:rPr lang="en-US" dirty="0" smtClean="0">
                <a:solidFill>
                  <a:srgbClr val="004495"/>
                </a:solidFill>
              </a:rPr>
              <a:t>Privacy law </a:t>
            </a:r>
            <a:r>
              <a:rPr lang="en-US" dirty="0" smtClean="0">
                <a:solidFill>
                  <a:schemeClr val="accent3"/>
                </a:solidFill>
              </a:rPr>
              <a:t>not </a:t>
            </a:r>
            <a:r>
              <a:rPr lang="en-US" dirty="0" smtClean="0">
                <a:solidFill>
                  <a:srgbClr val="004495"/>
                </a:solidFill>
              </a:rPr>
              <a:t>applicable</a:t>
            </a:r>
            <a:endParaRPr lang="en-US" dirty="0">
              <a:solidFill>
                <a:srgbClr val="004495"/>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smtClean="0"/>
              <a:t>Part </a:t>
            </a:r>
            <a:r>
              <a:rPr lang="en-US" dirty="0" smtClean="0"/>
              <a:t>2</a:t>
            </a:r>
            <a:endParaRPr lang="en-US" dirty="0"/>
          </a:p>
        </p:txBody>
      </p:sp>
      <p:sp>
        <p:nvSpPr>
          <p:cNvPr id="5" name="Espace réservé du texte 4"/>
          <p:cNvSpPr>
            <a:spLocks noGrp="1"/>
          </p:cNvSpPr>
          <p:nvPr>
            <p:ph type="body" idx="1"/>
          </p:nvPr>
        </p:nvSpPr>
        <p:spPr/>
        <p:txBody>
          <a:bodyPr/>
          <a:lstStyle/>
          <a:p>
            <a:r>
              <a:rPr lang="en-US" dirty="0" smtClean="0"/>
              <a:t>WP29 OPINION &amp; CRITERIA FOR ANONYMOUS DATA</a:t>
            </a:r>
            <a:endParaRPr lang="en-US" dirty="0">
              <a:solidFill>
                <a:schemeClr val="bg1"/>
              </a:solidFill>
            </a:endParaRPr>
          </a:p>
        </p:txBody>
      </p:sp>
      <p:sp>
        <p:nvSpPr>
          <p:cNvPr id="8" name="Espace réservé du pied de page 7"/>
          <p:cNvSpPr>
            <a:spLocks noGrp="1"/>
          </p:cNvSpPr>
          <p:nvPr>
            <p:ph type="ftr" sz="quarter" idx="11"/>
          </p:nvPr>
        </p:nvSpPr>
        <p:spPr>
          <a:xfrm>
            <a:off x="4067944" y="6356350"/>
            <a:ext cx="2880320" cy="365125"/>
          </a:xfrm>
        </p:spPr>
        <p:txBody>
          <a:bodyPr/>
          <a:lstStyle/>
          <a:p>
            <a:r>
              <a:rPr lang="en-US" smtClean="0"/>
              <a:t>Amandine Jambert - IT Experts Department</a:t>
            </a:r>
            <a:endParaRPr lang="en-US"/>
          </a:p>
        </p:txBody>
      </p:sp>
      <p:sp>
        <p:nvSpPr>
          <p:cNvPr id="9" name="Espace réservé du numéro de diapositive 8"/>
          <p:cNvSpPr>
            <a:spLocks noGrp="1"/>
          </p:cNvSpPr>
          <p:nvPr>
            <p:ph type="sldNum" sz="quarter" idx="12"/>
          </p:nvPr>
        </p:nvSpPr>
        <p:spPr/>
        <p:txBody>
          <a:bodyPr/>
          <a:lstStyle/>
          <a:p>
            <a:fld id="{0579DC97-5D12-4D9B-BA49-CCEB784B454D}" type="slidenum">
              <a:rPr lang="en-US" smtClean="0"/>
              <a:pPr/>
              <a:t>9</a:t>
            </a:fld>
            <a:endParaRPr lang="en-US"/>
          </a:p>
        </p:txBody>
      </p:sp>
      <p:sp>
        <p:nvSpPr>
          <p:cNvPr id="10" name="Espace réservé de la date 9"/>
          <p:cNvSpPr>
            <a:spLocks noGrp="1"/>
          </p:cNvSpPr>
          <p:nvPr>
            <p:ph type="dt" sz="half" idx="10"/>
          </p:nvPr>
        </p:nvSpPr>
        <p:spPr/>
        <p:txBody>
          <a:bodyPr/>
          <a:lstStyle/>
          <a:p>
            <a:r>
              <a:rPr lang="en-US" smtClean="0"/>
              <a:t>20/10/2016</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WP29 opinion on </a:t>
            </a:r>
            <a:r>
              <a:rPr lang="en-US" sz="3600" dirty="0" err="1" smtClean="0"/>
              <a:t>Anonymization</a:t>
            </a:r>
            <a:endParaRPr lang="fr-FR" sz="3600" dirty="0"/>
          </a:p>
        </p:txBody>
      </p:sp>
      <p:sp>
        <p:nvSpPr>
          <p:cNvPr id="3" name="Espace réservé du contenu 2"/>
          <p:cNvSpPr>
            <a:spLocks noGrp="1"/>
          </p:cNvSpPr>
          <p:nvPr>
            <p:ph idx="1"/>
          </p:nvPr>
        </p:nvSpPr>
        <p:spPr>
          <a:effectLst/>
        </p:spPr>
        <p:txBody>
          <a:bodyPr anchor="ctr">
            <a:normAutofit fontScale="92500"/>
          </a:bodyPr>
          <a:lstStyle/>
          <a:p>
            <a:r>
              <a:rPr lang="en-US" sz="2800" dirty="0" smtClean="0"/>
              <a:t>Pseudonymous ≠ anonymous.</a:t>
            </a:r>
          </a:p>
          <a:p>
            <a:endParaRPr lang="en-US" sz="2800" dirty="0" smtClean="0"/>
          </a:p>
          <a:p>
            <a:r>
              <a:rPr lang="en-US" sz="2800" dirty="0" smtClean="0"/>
              <a:t>Two options to check if a dataset is </a:t>
            </a:r>
            <a:r>
              <a:rPr lang="en-US" sz="2800" b="1" dirty="0" smtClean="0"/>
              <a:t>anonymous</a:t>
            </a:r>
            <a:r>
              <a:rPr lang="en-US" sz="2800" dirty="0" smtClean="0"/>
              <a:t>:</a:t>
            </a:r>
          </a:p>
          <a:p>
            <a:pPr lvl="1"/>
            <a:r>
              <a:rPr lang="en-US" sz="2400" b="1" dirty="0" err="1" smtClean="0"/>
              <a:t>reidentification</a:t>
            </a:r>
            <a:r>
              <a:rPr lang="en-US" sz="2400" b="1" dirty="0" smtClean="0"/>
              <a:t> risks are </a:t>
            </a:r>
            <a:r>
              <a:rPr lang="en-US" sz="2400" b="1" dirty="0" err="1" smtClean="0"/>
              <a:t>negligeable</a:t>
            </a:r>
            <a:r>
              <a:rPr lang="en-US" sz="2400" b="1" dirty="0" smtClean="0"/>
              <a:t> </a:t>
            </a:r>
            <a:r>
              <a:rPr lang="en-US" sz="2400" dirty="0" smtClean="0"/>
              <a:t>or null</a:t>
            </a:r>
          </a:p>
          <a:p>
            <a:pPr lvl="1"/>
            <a:r>
              <a:rPr lang="en-US" sz="2400" dirty="0" smtClean="0"/>
              <a:t>OR it has none of the 3 following</a:t>
            </a:r>
            <a:r>
              <a:rPr lang="en-US" sz="2400" b="1" dirty="0" smtClean="0"/>
              <a:t> properties</a:t>
            </a:r>
            <a:r>
              <a:rPr lang="en-US" sz="2400" dirty="0" smtClean="0"/>
              <a:t>:</a:t>
            </a:r>
          </a:p>
          <a:p>
            <a:pPr lvl="2"/>
            <a:r>
              <a:rPr lang="en-US" sz="2000" dirty="0" smtClean="0"/>
              <a:t>possibility to single out an individual (‘</a:t>
            </a:r>
            <a:r>
              <a:rPr lang="en-US" sz="2000" b="1" dirty="0" smtClean="0"/>
              <a:t>singling out</a:t>
            </a:r>
            <a:r>
              <a:rPr lang="en-US" sz="2000" dirty="0" smtClean="0"/>
              <a:t>’)</a:t>
            </a:r>
          </a:p>
          <a:p>
            <a:pPr lvl="2"/>
            <a:r>
              <a:rPr lang="en-US" sz="2000" dirty="0" smtClean="0"/>
              <a:t>ability to link records of an individual (‘</a:t>
            </a:r>
            <a:r>
              <a:rPr lang="en-US" sz="2000" b="1" dirty="0" err="1" smtClean="0"/>
              <a:t>linkability</a:t>
            </a:r>
            <a:r>
              <a:rPr lang="en-US" sz="2000" dirty="0" smtClean="0"/>
              <a:t>’)</a:t>
            </a:r>
          </a:p>
          <a:p>
            <a:pPr lvl="2"/>
            <a:r>
              <a:rPr lang="en-US" sz="2000" dirty="0"/>
              <a:t>p</a:t>
            </a:r>
            <a:r>
              <a:rPr lang="en-US" sz="2000" dirty="0" smtClean="0"/>
              <a:t>ossibility to infer</a:t>
            </a:r>
            <a:r>
              <a:rPr lang="en-US" sz="1800" dirty="0" smtClean="0"/>
              <a:t>* new information</a:t>
            </a:r>
            <a:r>
              <a:rPr lang="en-US" sz="2000" dirty="0" smtClean="0"/>
              <a:t> on a person (‘</a:t>
            </a:r>
            <a:r>
              <a:rPr lang="en-US" sz="2000" b="1" dirty="0" smtClean="0"/>
              <a:t>inference</a:t>
            </a:r>
            <a:r>
              <a:rPr lang="en-US" sz="2000" dirty="0" smtClean="0"/>
              <a:t>’). </a:t>
            </a:r>
          </a:p>
          <a:p>
            <a:pPr>
              <a:buNone/>
            </a:pPr>
            <a:endParaRPr lang="en-US" sz="2000" dirty="0" smtClean="0"/>
          </a:p>
          <a:p>
            <a:pPr>
              <a:buNone/>
            </a:pPr>
            <a:endParaRPr lang="en-US" sz="2000" dirty="0" smtClean="0"/>
          </a:p>
          <a:p>
            <a:pPr algn="r">
              <a:buNone/>
            </a:pPr>
            <a:r>
              <a:rPr lang="en-US" sz="1600" dirty="0" smtClean="0"/>
              <a:t>* with overwhelming probability</a:t>
            </a:r>
          </a:p>
        </p:txBody>
      </p:sp>
      <p:sp>
        <p:nvSpPr>
          <p:cNvPr id="10" name="Espace réservé du pied de page 9"/>
          <p:cNvSpPr>
            <a:spLocks noGrp="1"/>
          </p:cNvSpPr>
          <p:nvPr>
            <p:ph type="ftr" sz="quarter" idx="11"/>
          </p:nvPr>
        </p:nvSpPr>
        <p:spPr/>
        <p:txBody>
          <a:bodyPr/>
          <a:lstStyle/>
          <a:p>
            <a:r>
              <a:rPr lang="en-US" smtClean="0"/>
              <a:t>Amandine Jambert - IT Experts Department</a:t>
            </a:r>
            <a:endParaRPr lang="fr-FR" dirty="0"/>
          </a:p>
        </p:txBody>
      </p:sp>
      <p:sp>
        <p:nvSpPr>
          <p:cNvPr id="11" name="Espace réservé du numéro de diapositive 10"/>
          <p:cNvSpPr>
            <a:spLocks noGrp="1"/>
          </p:cNvSpPr>
          <p:nvPr>
            <p:ph type="sldNum" sz="quarter" idx="12"/>
          </p:nvPr>
        </p:nvSpPr>
        <p:spPr/>
        <p:txBody>
          <a:bodyPr/>
          <a:lstStyle/>
          <a:p>
            <a:fld id="{0579DC97-5D12-4D9B-BA49-CCEB784B454D}" type="slidenum">
              <a:rPr lang="fr-FR" smtClean="0"/>
              <a:pPr/>
              <a:t>10</a:t>
            </a:fld>
            <a:endParaRPr lang="fr-FR"/>
          </a:p>
        </p:txBody>
      </p:sp>
      <p:sp>
        <p:nvSpPr>
          <p:cNvPr id="13" name="Espace réservé de la date 12"/>
          <p:cNvSpPr>
            <a:spLocks noGrp="1"/>
          </p:cNvSpPr>
          <p:nvPr>
            <p:ph type="dt" sz="half" idx="10"/>
          </p:nvPr>
        </p:nvSpPr>
        <p:spPr/>
        <p:txBody>
          <a:bodyPr/>
          <a:lstStyle/>
          <a:p>
            <a:r>
              <a:rPr lang="fr-FR" smtClean="0"/>
              <a:t>20/10/2016</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3600" dirty="0" smtClean="0"/>
              <a:t>Evaluation of main techniques</a:t>
            </a:r>
            <a:endParaRPr lang="en-US"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999674932"/>
              </p:ext>
            </p:extLst>
          </p:nvPr>
        </p:nvGraphicFramePr>
        <p:xfrm>
          <a:off x="1115616" y="1827768"/>
          <a:ext cx="6912768" cy="2776449"/>
        </p:xfrm>
        <a:graphic>
          <a:graphicData uri="http://schemas.openxmlformats.org/drawingml/2006/table">
            <a:tbl>
              <a:tblPr firstRow="1" bandRow="1">
                <a:tableStyleId>{21E4AEA4-8DFA-4A89-87EB-49C32662AFE0}</a:tableStyleId>
              </a:tblPr>
              <a:tblGrid>
                <a:gridCol w="1836204"/>
                <a:gridCol w="1692188"/>
                <a:gridCol w="1692188"/>
                <a:gridCol w="1692188"/>
              </a:tblGrid>
              <a:tr h="457419">
                <a:tc>
                  <a:txBody>
                    <a:bodyPr/>
                    <a:lstStyle/>
                    <a:p>
                      <a:pPr algn="ctr"/>
                      <a:endParaRPr lang="fr-FR"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Is</a:t>
                      </a:r>
                      <a:r>
                        <a:rPr lang="en-US" sz="1200" baseline="0" dirty="0" smtClean="0"/>
                        <a:t> s</a:t>
                      </a:r>
                      <a:r>
                        <a:rPr lang="en-US" sz="1200" dirty="0" smtClean="0"/>
                        <a:t>ingling out </a:t>
                      </a:r>
                      <a:r>
                        <a:rPr lang="fr-FR" sz="1200" dirty="0" err="1" smtClean="0"/>
                        <a:t>still</a:t>
                      </a:r>
                      <a:r>
                        <a:rPr lang="fr-FR" sz="1200" dirty="0" smtClean="0"/>
                        <a:t> a </a:t>
                      </a:r>
                      <a:r>
                        <a:rPr lang="fr-FR" sz="1200" dirty="0" err="1" smtClean="0"/>
                        <a:t>risk</a:t>
                      </a:r>
                      <a:r>
                        <a:rPr lang="fr-FR" sz="1200" dirty="0" smtClean="0"/>
                        <a:t> ?</a:t>
                      </a:r>
                      <a:endParaRPr lang="en-US" sz="1200" dirty="0" smtClean="0"/>
                    </a:p>
                  </a:txBody>
                  <a:tcPr anchor="ctr"/>
                </a:tc>
                <a:tc>
                  <a:txBody>
                    <a:bodyPr/>
                    <a:lstStyle/>
                    <a:p>
                      <a:pPr marL="0" algn="ctr" defTabSz="914400" rtl="0" eaLnBrk="1" latinLnBrk="0" hangingPunct="1"/>
                      <a:r>
                        <a:rPr lang="en-US" sz="1200" b="1" kern="1200" dirty="0" smtClean="0">
                          <a:solidFill>
                            <a:schemeClr val="lt1"/>
                          </a:solidFill>
                          <a:latin typeface="+mn-lt"/>
                          <a:ea typeface="+mn-ea"/>
                          <a:cs typeface="+mn-cs"/>
                        </a:rPr>
                        <a:t>Is </a:t>
                      </a:r>
                      <a:r>
                        <a:rPr lang="en-US" sz="1200" b="1" kern="1200" dirty="0" err="1" smtClean="0">
                          <a:solidFill>
                            <a:schemeClr val="lt1"/>
                          </a:solidFill>
                          <a:latin typeface="+mn-lt"/>
                          <a:ea typeface="+mn-ea"/>
                          <a:cs typeface="+mn-cs"/>
                        </a:rPr>
                        <a:t>linkability</a:t>
                      </a:r>
                      <a:r>
                        <a:rPr lang="en-US" sz="1200" b="1" kern="1200" dirty="0" smtClean="0">
                          <a:solidFill>
                            <a:schemeClr val="lt1"/>
                          </a:solidFill>
                          <a:latin typeface="+mn-lt"/>
                          <a:ea typeface="+mn-ea"/>
                          <a:cs typeface="+mn-cs"/>
                        </a:rPr>
                        <a:t> </a:t>
                      </a:r>
                      <a:r>
                        <a:rPr lang="fr-FR" sz="1200" dirty="0" err="1" smtClean="0"/>
                        <a:t>still</a:t>
                      </a:r>
                      <a:r>
                        <a:rPr lang="fr-FR" sz="1200" dirty="0" smtClean="0"/>
                        <a:t> a </a:t>
                      </a:r>
                      <a:r>
                        <a:rPr lang="fr-FR" sz="1200" dirty="0" err="1" smtClean="0"/>
                        <a:t>risk</a:t>
                      </a:r>
                      <a:r>
                        <a:rPr lang="fr-FR" sz="1200" dirty="0" smtClean="0"/>
                        <a:t> ?</a:t>
                      </a:r>
                      <a:endParaRPr lang="en-US" sz="1200" b="1" kern="1200" dirty="0" smtClean="0">
                        <a:solidFill>
                          <a:schemeClr val="lt1"/>
                        </a:solidFill>
                        <a:latin typeface="+mn-lt"/>
                        <a:ea typeface="+mn-ea"/>
                        <a:cs typeface="+mn-cs"/>
                      </a:endParaRPr>
                    </a:p>
                  </a:txBody>
                  <a:tcPr anchor="ctr"/>
                </a:tc>
                <a:tc>
                  <a:txBody>
                    <a:bodyPr/>
                    <a:lstStyle/>
                    <a:p>
                      <a:pPr algn="ctr"/>
                      <a:r>
                        <a:rPr lang="en-US" sz="1200" dirty="0" smtClean="0"/>
                        <a:t>Is inference still a risk?</a:t>
                      </a:r>
                    </a:p>
                  </a:txBody>
                  <a:tcPr anchor="ctr"/>
                </a:tc>
              </a:tr>
              <a:tr h="351048">
                <a:tc>
                  <a:txBody>
                    <a:bodyPr/>
                    <a:lstStyle/>
                    <a:p>
                      <a:r>
                        <a:rPr lang="fr-FR" sz="1200" dirty="0" err="1" smtClean="0"/>
                        <a:t>Pseudonymisation</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err="1" smtClean="0"/>
                        <a:t>Yes</a:t>
                      </a:r>
                      <a:endParaRPr lang="fr-FR" sz="1200" dirty="0"/>
                    </a:p>
                  </a:txBody>
                  <a:tcPr anchor="ctr"/>
                </a:tc>
              </a:tr>
              <a:tr h="351048">
                <a:tc>
                  <a:txBody>
                    <a:bodyPr/>
                    <a:lstStyle/>
                    <a:p>
                      <a:r>
                        <a:rPr lang="fr-FR" sz="1200" dirty="0" smtClean="0"/>
                        <a:t>Noise addition</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smtClean="0"/>
                        <a:t>May not</a:t>
                      </a:r>
                      <a:endParaRPr lang="fr-FR" sz="1200" dirty="0"/>
                    </a:p>
                  </a:txBody>
                  <a:tcPr anchor="ctr"/>
                </a:tc>
                <a:tc>
                  <a:txBody>
                    <a:bodyPr/>
                    <a:lstStyle/>
                    <a:p>
                      <a:pPr algn="ctr"/>
                      <a:r>
                        <a:rPr lang="fr-FR" sz="1200" dirty="0" smtClean="0"/>
                        <a:t>May not</a:t>
                      </a:r>
                      <a:endParaRPr lang="fr-FR" sz="1200" dirty="0"/>
                    </a:p>
                  </a:txBody>
                  <a:tcPr anchor="ctr"/>
                </a:tc>
              </a:tr>
              <a:tr h="351048">
                <a:tc>
                  <a:txBody>
                    <a:bodyPr/>
                    <a:lstStyle/>
                    <a:p>
                      <a:r>
                        <a:rPr lang="fr-FR" sz="1200" dirty="0" smtClean="0"/>
                        <a:t>Substitution</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smtClean="0"/>
                        <a:t>May not</a:t>
                      </a:r>
                      <a:endParaRPr lang="fr-FR" sz="1200" dirty="0"/>
                    </a:p>
                  </a:txBody>
                  <a:tcPr anchor="ctr"/>
                </a:tc>
              </a:tr>
              <a:tr h="457419">
                <a:tc>
                  <a:txBody>
                    <a:bodyPr/>
                    <a:lstStyle/>
                    <a:p>
                      <a:r>
                        <a:rPr lang="fr-FR" sz="1200" dirty="0" err="1" smtClean="0"/>
                        <a:t>Aggregation</a:t>
                      </a:r>
                      <a:r>
                        <a:rPr lang="fr-FR" sz="1200" dirty="0" smtClean="0"/>
                        <a:t> or</a:t>
                      </a:r>
                    </a:p>
                    <a:p>
                      <a:r>
                        <a:rPr lang="fr-FR" sz="1200" dirty="0" smtClean="0"/>
                        <a:t>K-</a:t>
                      </a:r>
                      <a:r>
                        <a:rPr lang="fr-FR" sz="1200" dirty="0" err="1" smtClean="0"/>
                        <a:t>anonymity</a:t>
                      </a:r>
                      <a:endParaRPr lang="fr-FR" sz="1200" dirty="0"/>
                    </a:p>
                  </a:txBody>
                  <a:tcPr anchor="ctr"/>
                </a:tc>
                <a:tc>
                  <a:txBody>
                    <a:bodyPr/>
                    <a:lstStyle/>
                    <a:p>
                      <a:pPr algn="ctr"/>
                      <a:r>
                        <a:rPr lang="fr-FR" sz="1200" dirty="0" smtClean="0"/>
                        <a:t>No</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err="1" smtClean="0"/>
                        <a:t>Yes</a:t>
                      </a:r>
                      <a:endParaRPr lang="fr-FR" sz="1200" dirty="0"/>
                    </a:p>
                  </a:txBody>
                  <a:tcPr anchor="ctr"/>
                </a:tc>
              </a:tr>
              <a:tr h="351048">
                <a:tc>
                  <a:txBody>
                    <a:bodyPr/>
                    <a:lstStyle/>
                    <a:p>
                      <a:r>
                        <a:rPr lang="fr-FR" sz="1200" dirty="0" smtClean="0"/>
                        <a:t>L-</a:t>
                      </a:r>
                      <a:r>
                        <a:rPr lang="fr-FR" sz="1200" dirty="0" err="1" smtClean="0"/>
                        <a:t>diversity</a:t>
                      </a:r>
                      <a:endParaRPr lang="fr-FR" sz="1200" dirty="0"/>
                    </a:p>
                  </a:txBody>
                  <a:tcPr anchor="ctr"/>
                </a:tc>
                <a:tc>
                  <a:txBody>
                    <a:bodyPr/>
                    <a:lstStyle/>
                    <a:p>
                      <a:pPr algn="ctr"/>
                      <a:r>
                        <a:rPr lang="fr-FR" sz="1200" dirty="0" smtClean="0"/>
                        <a:t>No</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smtClean="0"/>
                        <a:t>May not</a:t>
                      </a:r>
                      <a:endParaRPr lang="fr-FR" sz="1200" dirty="0"/>
                    </a:p>
                  </a:txBody>
                  <a:tcPr anchor="ctr"/>
                </a:tc>
              </a:tr>
              <a:tr h="457419">
                <a:tc>
                  <a:txBody>
                    <a:bodyPr/>
                    <a:lstStyle/>
                    <a:p>
                      <a:r>
                        <a:rPr lang="fr-FR" sz="1200" dirty="0" err="1" smtClean="0"/>
                        <a:t>Hashing</a:t>
                      </a:r>
                      <a:r>
                        <a:rPr lang="fr-FR" sz="1200" dirty="0" smtClean="0"/>
                        <a:t>/</a:t>
                      </a:r>
                    </a:p>
                    <a:p>
                      <a:r>
                        <a:rPr lang="fr-FR" sz="1200" dirty="0" err="1" smtClean="0"/>
                        <a:t>Tokenization</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err="1" smtClean="0"/>
                        <a:t>Yes</a:t>
                      </a:r>
                      <a:endParaRPr lang="fr-FR" sz="1200" dirty="0"/>
                    </a:p>
                  </a:txBody>
                  <a:tcPr anchor="ctr"/>
                </a:tc>
                <a:tc>
                  <a:txBody>
                    <a:bodyPr/>
                    <a:lstStyle/>
                    <a:p>
                      <a:pPr algn="ctr"/>
                      <a:r>
                        <a:rPr lang="fr-FR" sz="1200" dirty="0" smtClean="0"/>
                        <a:t>May not</a:t>
                      </a:r>
                      <a:endParaRPr lang="fr-FR" sz="1200" dirty="0"/>
                    </a:p>
                  </a:txBody>
                  <a:tcPr anchor="ctr"/>
                </a:tc>
              </a:tr>
            </a:tbl>
          </a:graphicData>
        </a:graphic>
      </p:graphicFrame>
      <p:sp>
        <p:nvSpPr>
          <p:cNvPr id="7" name="Espace réservé du pied de page 6"/>
          <p:cNvSpPr>
            <a:spLocks noGrp="1"/>
          </p:cNvSpPr>
          <p:nvPr>
            <p:ph type="ftr" sz="quarter" idx="11"/>
          </p:nvPr>
        </p:nvSpPr>
        <p:spPr/>
        <p:txBody>
          <a:bodyPr/>
          <a:lstStyle/>
          <a:p>
            <a:r>
              <a:rPr lang="en-US" smtClean="0"/>
              <a:t>Amandine Jambert - IT Experts Department</a:t>
            </a:r>
            <a:endParaRPr lang="fr-FR"/>
          </a:p>
        </p:txBody>
      </p:sp>
      <p:sp>
        <p:nvSpPr>
          <p:cNvPr id="8" name="Espace réservé du numéro de diapositive 7"/>
          <p:cNvSpPr>
            <a:spLocks noGrp="1"/>
          </p:cNvSpPr>
          <p:nvPr>
            <p:ph type="sldNum" sz="quarter" idx="12"/>
          </p:nvPr>
        </p:nvSpPr>
        <p:spPr/>
        <p:txBody>
          <a:bodyPr/>
          <a:lstStyle/>
          <a:p>
            <a:fld id="{0579DC97-5D12-4D9B-BA49-CCEB784B454D}" type="slidenum">
              <a:rPr lang="fr-FR" smtClean="0"/>
              <a:pPr/>
              <a:t>11</a:t>
            </a:fld>
            <a:endParaRPr lang="fr-FR"/>
          </a:p>
        </p:txBody>
      </p:sp>
      <p:sp>
        <p:nvSpPr>
          <p:cNvPr id="9" name="Espace réservé de la date 8"/>
          <p:cNvSpPr>
            <a:spLocks noGrp="1"/>
          </p:cNvSpPr>
          <p:nvPr>
            <p:ph type="dt" sz="half" idx="10"/>
          </p:nvPr>
        </p:nvSpPr>
        <p:spPr/>
        <p:txBody>
          <a:bodyPr/>
          <a:lstStyle/>
          <a:p>
            <a:r>
              <a:rPr lang="fr-FR" smtClean="0"/>
              <a:t>20/10/2016</a:t>
            </a:r>
            <a:endParaRPr lang="fr-FR"/>
          </a:p>
        </p:txBody>
      </p:sp>
      <p:sp>
        <p:nvSpPr>
          <p:cNvPr id="10" name="ZoneTexte 9"/>
          <p:cNvSpPr txBox="1"/>
          <p:nvPr/>
        </p:nvSpPr>
        <p:spPr>
          <a:xfrm>
            <a:off x="971600" y="5271591"/>
            <a:ext cx="7200800" cy="461665"/>
          </a:xfrm>
          <a:prstGeom prst="rect">
            <a:avLst/>
          </a:prstGeom>
          <a:noFill/>
        </p:spPr>
        <p:txBody>
          <a:bodyPr wrap="square" rtlCol="0">
            <a:spAutoFit/>
          </a:bodyPr>
          <a:lstStyle/>
          <a:p>
            <a:pPr algn="ctr"/>
            <a:r>
              <a:rPr lang="en-US" sz="2400" b="1" dirty="0" smtClean="0"/>
              <a:t>No single technique eliminates all risks </a:t>
            </a:r>
            <a:endParaRPr lang="en-US" sz="2400" b="1" dirty="0"/>
          </a:p>
        </p:txBody>
      </p:sp>
      <p:sp>
        <p:nvSpPr>
          <p:cNvPr id="11" name="Rectangle 10"/>
          <p:cNvSpPr/>
          <p:nvPr/>
        </p:nvSpPr>
        <p:spPr>
          <a:xfrm>
            <a:off x="1482260" y="5085184"/>
            <a:ext cx="6186084" cy="792088"/>
          </a:xfrm>
          <a:prstGeom prst="rect">
            <a:avLst/>
          </a:prstGeom>
          <a:noFill/>
          <a:ln w="76200">
            <a:solidFill>
              <a:srgbClr val="D1CC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600" dirty="0" smtClean="0"/>
              <a:t>DPA’s </a:t>
            </a:r>
            <a:r>
              <a:rPr lang="en-US" sz="3600" dirty="0" err="1" smtClean="0"/>
              <a:t>recommandations</a:t>
            </a:r>
            <a:endParaRPr lang="en-US" sz="3600" dirty="0"/>
          </a:p>
        </p:txBody>
      </p:sp>
      <p:sp>
        <p:nvSpPr>
          <p:cNvPr id="3" name="Espace réservé du contenu 2"/>
          <p:cNvSpPr>
            <a:spLocks noGrp="1"/>
          </p:cNvSpPr>
          <p:nvPr>
            <p:ph idx="1"/>
          </p:nvPr>
        </p:nvSpPr>
        <p:spPr/>
        <p:txBody>
          <a:bodyPr>
            <a:normAutofit/>
          </a:bodyPr>
          <a:lstStyle/>
          <a:p>
            <a:pPr lvl="1">
              <a:lnSpc>
                <a:spcPct val="150000"/>
              </a:lnSpc>
              <a:spcBef>
                <a:spcPts val="1000"/>
              </a:spcBef>
            </a:pPr>
            <a:r>
              <a:rPr lang="en-US" sz="1800" dirty="0"/>
              <a:t>Prior to </a:t>
            </a:r>
            <a:r>
              <a:rPr lang="en-US" sz="1800" dirty="0" err="1"/>
              <a:t>anonymization</a:t>
            </a:r>
            <a:r>
              <a:rPr lang="en-US" sz="1800" dirty="0"/>
              <a:t>:</a:t>
            </a:r>
          </a:p>
          <a:p>
            <a:pPr lvl="2">
              <a:spcBef>
                <a:spcPts val="500"/>
              </a:spcBef>
              <a:spcAft>
                <a:spcPts val="0"/>
              </a:spcAft>
            </a:pPr>
            <a:r>
              <a:rPr lang="en-US" sz="1600" b="1" dirty="0"/>
              <a:t>Specify </a:t>
            </a:r>
            <a:r>
              <a:rPr lang="en-US" sz="1600" b="1" dirty="0" smtClean="0"/>
              <a:t>the planned use </a:t>
            </a:r>
            <a:r>
              <a:rPr lang="en-US" sz="1600" b="1" dirty="0"/>
              <a:t>of the anonymized </a:t>
            </a:r>
            <a:r>
              <a:rPr lang="en-US" sz="1600" b="1" dirty="0" smtClean="0"/>
              <a:t>dataset</a:t>
            </a:r>
            <a:endParaRPr lang="en-US" sz="1600" dirty="0"/>
          </a:p>
          <a:p>
            <a:pPr lvl="2">
              <a:spcBef>
                <a:spcPts val="500"/>
              </a:spcBef>
              <a:spcAft>
                <a:spcPts val="0"/>
              </a:spcAft>
            </a:pPr>
            <a:r>
              <a:rPr lang="en-US" sz="1600" b="1" dirty="0"/>
              <a:t>Distinguish key attributes </a:t>
            </a:r>
            <a:r>
              <a:rPr lang="en-US" sz="1600" dirty="0"/>
              <a:t>from </a:t>
            </a:r>
            <a:r>
              <a:rPr lang="en-US" sz="1600" dirty="0" smtClean="0"/>
              <a:t>non-critical pieces </a:t>
            </a:r>
            <a:r>
              <a:rPr lang="en-US" sz="1600" dirty="0"/>
              <a:t>of </a:t>
            </a:r>
            <a:r>
              <a:rPr lang="en-US" sz="1600" dirty="0" smtClean="0"/>
              <a:t>information</a:t>
            </a:r>
            <a:endParaRPr lang="en-US" sz="1600" dirty="0"/>
          </a:p>
          <a:p>
            <a:pPr lvl="2">
              <a:spcBef>
                <a:spcPts val="500"/>
              </a:spcBef>
              <a:spcAft>
                <a:spcPts val="0"/>
              </a:spcAft>
            </a:pPr>
            <a:r>
              <a:rPr lang="en-US" sz="1600" b="1" dirty="0"/>
              <a:t>Remove identifiers and infrequent </a:t>
            </a:r>
            <a:r>
              <a:rPr lang="en-US" sz="1600" b="1" dirty="0" smtClean="0"/>
              <a:t>values</a:t>
            </a:r>
            <a:endParaRPr lang="en-US" sz="1600" dirty="0"/>
          </a:p>
          <a:p>
            <a:pPr lvl="1">
              <a:lnSpc>
                <a:spcPct val="150000"/>
              </a:lnSpc>
              <a:spcBef>
                <a:spcPts val="1000"/>
              </a:spcBef>
            </a:pPr>
            <a:r>
              <a:rPr lang="en-US" sz="1800" dirty="0"/>
              <a:t>Find a tailored solution</a:t>
            </a:r>
          </a:p>
          <a:p>
            <a:pPr lvl="2">
              <a:spcBef>
                <a:spcPts val="500"/>
              </a:spcBef>
              <a:spcAft>
                <a:spcPts val="0"/>
              </a:spcAft>
            </a:pPr>
            <a:r>
              <a:rPr lang="en-US" sz="1600" b="1" dirty="0"/>
              <a:t>Combine </a:t>
            </a:r>
            <a:r>
              <a:rPr lang="en-US" sz="1600" b="1" dirty="0" err="1"/>
              <a:t>anonymization</a:t>
            </a:r>
            <a:r>
              <a:rPr lang="en-US" sz="1600" b="1" dirty="0"/>
              <a:t> </a:t>
            </a:r>
            <a:r>
              <a:rPr lang="en-US" sz="1600" b="1" dirty="0" smtClean="0"/>
              <a:t>techniques</a:t>
            </a:r>
            <a:endParaRPr lang="en-US" sz="1600" dirty="0"/>
          </a:p>
          <a:p>
            <a:pPr lvl="2">
              <a:spcBef>
                <a:spcPts val="500"/>
              </a:spcBef>
              <a:spcAft>
                <a:spcPts val="0"/>
              </a:spcAft>
            </a:pPr>
            <a:r>
              <a:rPr lang="en-US" sz="1600" b="1" dirty="0"/>
              <a:t>Document </a:t>
            </a:r>
            <a:r>
              <a:rPr lang="en-US" sz="1600" b="1" dirty="0" smtClean="0"/>
              <a:t>choices</a:t>
            </a:r>
            <a:endParaRPr lang="en-US" sz="1600" dirty="0"/>
          </a:p>
          <a:p>
            <a:pPr lvl="2">
              <a:spcBef>
                <a:spcPts val="500"/>
              </a:spcBef>
              <a:spcAft>
                <a:spcPts val="0"/>
              </a:spcAft>
            </a:pPr>
            <a:r>
              <a:rPr lang="en-US" sz="1600" b="1" dirty="0"/>
              <a:t>Assess the re-identification risk and have your assessment </a:t>
            </a:r>
            <a:r>
              <a:rPr lang="en-US" sz="1600" b="1" dirty="0" smtClean="0"/>
              <a:t>validated</a:t>
            </a:r>
            <a:endParaRPr lang="en-US" sz="1600" dirty="0"/>
          </a:p>
          <a:p>
            <a:pPr lvl="1">
              <a:lnSpc>
                <a:spcPct val="150000"/>
              </a:lnSpc>
              <a:spcBef>
                <a:spcPts val="1000"/>
              </a:spcBef>
            </a:pPr>
            <a:r>
              <a:rPr lang="en-US" sz="1800" dirty="0" smtClean="0"/>
              <a:t>Afterwards</a:t>
            </a:r>
            <a:r>
              <a:rPr lang="en-US" sz="1800" dirty="0"/>
              <a:t>:</a:t>
            </a:r>
          </a:p>
          <a:p>
            <a:pPr lvl="2">
              <a:spcBef>
                <a:spcPts val="500"/>
              </a:spcBef>
              <a:spcAft>
                <a:spcPts val="0"/>
              </a:spcAft>
            </a:pPr>
            <a:r>
              <a:rPr lang="en-US" sz="1600" b="1" dirty="0"/>
              <a:t>Publish your </a:t>
            </a:r>
            <a:r>
              <a:rPr lang="en-US" sz="1600" b="1" dirty="0" err="1"/>
              <a:t>anonymization</a:t>
            </a:r>
            <a:r>
              <a:rPr lang="en-US" sz="1600" b="1" dirty="0"/>
              <a:t> techniques and have them </a:t>
            </a:r>
            <a:r>
              <a:rPr lang="en-US" sz="1600" b="1" dirty="0" smtClean="0"/>
              <a:t>reviewed</a:t>
            </a:r>
            <a:endParaRPr lang="en-US" sz="1600" dirty="0"/>
          </a:p>
          <a:p>
            <a:pPr lvl="2">
              <a:spcBef>
                <a:spcPts val="500"/>
              </a:spcBef>
              <a:spcAft>
                <a:spcPts val="0"/>
              </a:spcAft>
            </a:pPr>
            <a:r>
              <a:rPr lang="en-US" sz="1600" b="1" dirty="0"/>
              <a:t>Follow development </a:t>
            </a:r>
            <a:r>
              <a:rPr lang="en-US" sz="1600" dirty="0"/>
              <a:t>of </a:t>
            </a:r>
            <a:r>
              <a:rPr lang="en-US" sz="1600" dirty="0" err="1"/>
              <a:t>anonymization</a:t>
            </a:r>
            <a:r>
              <a:rPr lang="en-US" sz="1600" dirty="0"/>
              <a:t> and re-identification </a:t>
            </a:r>
            <a:r>
              <a:rPr lang="en-US" sz="1600" dirty="0" smtClean="0"/>
              <a:t>techniques</a:t>
            </a:r>
            <a:endParaRPr lang="en-US" sz="1600" dirty="0"/>
          </a:p>
        </p:txBody>
      </p:sp>
      <p:sp>
        <p:nvSpPr>
          <p:cNvPr id="4" name="Espace réservé de la date 3"/>
          <p:cNvSpPr>
            <a:spLocks noGrp="1"/>
          </p:cNvSpPr>
          <p:nvPr>
            <p:ph type="dt" sz="half" idx="10"/>
          </p:nvPr>
        </p:nvSpPr>
        <p:spPr/>
        <p:txBody>
          <a:bodyPr/>
          <a:lstStyle/>
          <a:p>
            <a:r>
              <a:rPr lang="fr-FR" smtClean="0"/>
              <a:t>20/10/2016</a:t>
            </a:r>
            <a:endParaRPr lang="fr-FR"/>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fr-FR"/>
          </a:p>
        </p:txBody>
      </p:sp>
      <p:sp>
        <p:nvSpPr>
          <p:cNvPr id="6" name="Espace réservé du numéro de diapositive 5"/>
          <p:cNvSpPr>
            <a:spLocks noGrp="1"/>
          </p:cNvSpPr>
          <p:nvPr>
            <p:ph type="sldNum" sz="quarter" idx="12"/>
          </p:nvPr>
        </p:nvSpPr>
        <p:spPr/>
        <p:txBody>
          <a:bodyPr/>
          <a:lstStyle/>
          <a:p>
            <a:fld id="{0579DC97-5D12-4D9B-BA49-CCEB784B454D}" type="slidenum">
              <a:rPr lang="fr-FR" smtClean="0"/>
              <a:pPr/>
              <a:t>12</a:t>
            </a:fld>
            <a:endParaRPr lang="fr-FR"/>
          </a:p>
        </p:txBody>
      </p:sp>
    </p:spTree>
    <p:extLst>
      <p:ext uri="{BB962C8B-B14F-4D97-AF65-F5344CB8AC3E}">
        <p14:creationId xmlns:p14="http://schemas.microsoft.com/office/powerpoint/2010/main" val="76458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755576" y="3789040"/>
            <a:ext cx="7772400" cy="1362075"/>
          </a:xfrm>
        </p:spPr>
        <p:txBody>
          <a:bodyPr/>
          <a:lstStyle/>
          <a:p>
            <a:pPr algn="r"/>
            <a:r>
              <a:rPr lang="en-US" cap="none" dirty="0" smtClean="0"/>
              <a:t>Thank you</a:t>
            </a:r>
            <a:endParaRPr lang="en-US" cap="none" dirty="0"/>
          </a:p>
        </p:txBody>
      </p:sp>
      <p:sp>
        <p:nvSpPr>
          <p:cNvPr id="8" name="Espace réservé du texte 7"/>
          <p:cNvSpPr>
            <a:spLocks noGrp="1"/>
          </p:cNvSpPr>
          <p:nvPr>
            <p:ph type="body" idx="1"/>
          </p:nvPr>
        </p:nvSpPr>
        <p:spPr/>
        <p:txBody>
          <a:bodyPr/>
          <a:lstStyle/>
          <a:p>
            <a:r>
              <a:rPr lang="en-US" dirty="0" smtClean="0"/>
              <a:t> </a:t>
            </a:r>
            <a:endParaRPr lang="en-US" dirty="0"/>
          </a:p>
        </p:txBody>
      </p:sp>
      <p:sp>
        <p:nvSpPr>
          <p:cNvPr id="4" name="Espace réservé de la date 3"/>
          <p:cNvSpPr>
            <a:spLocks noGrp="1"/>
          </p:cNvSpPr>
          <p:nvPr>
            <p:ph type="dt" sz="half" idx="10"/>
          </p:nvPr>
        </p:nvSpPr>
        <p:spPr/>
        <p:txBody>
          <a:bodyPr/>
          <a:lstStyle/>
          <a:p>
            <a:r>
              <a:rPr lang="en-US" smtClean="0"/>
              <a:t>20/10/2016</a:t>
            </a:r>
            <a:endParaRPr lang="en-US"/>
          </a:p>
        </p:txBody>
      </p:sp>
      <p:sp>
        <p:nvSpPr>
          <p:cNvPr id="5" name="Espace réservé du pied de page 4"/>
          <p:cNvSpPr>
            <a:spLocks noGrp="1"/>
          </p:cNvSpPr>
          <p:nvPr>
            <p:ph type="ftr" sz="quarter" idx="11"/>
          </p:nvPr>
        </p:nvSpPr>
        <p:spPr/>
        <p:txBody>
          <a:bodyPr/>
          <a:lstStyle/>
          <a:p>
            <a:r>
              <a:rPr lang="en-US" smtClean="0"/>
              <a:t>Amandine Jambert - IT Experts Department</a:t>
            </a:r>
            <a:endParaRPr lang="en-US"/>
          </a:p>
        </p:txBody>
      </p:sp>
      <p:sp>
        <p:nvSpPr>
          <p:cNvPr id="6" name="Espace réservé du numéro de diapositive 5"/>
          <p:cNvSpPr>
            <a:spLocks noGrp="1"/>
          </p:cNvSpPr>
          <p:nvPr>
            <p:ph type="sldNum" sz="quarter" idx="12"/>
          </p:nvPr>
        </p:nvSpPr>
        <p:spPr/>
        <p:txBody>
          <a:bodyPr/>
          <a:lstStyle/>
          <a:p>
            <a:fld id="{0579DC97-5D12-4D9B-BA49-CCEB784B454D}" type="slidenum">
              <a:rPr lang="en-US" smtClean="0"/>
              <a:pPr/>
              <a:t>13</a:t>
            </a:fld>
            <a:endParaRPr lang="en-US"/>
          </a:p>
        </p:txBody>
      </p:sp>
    </p:spTree>
    <p:extLst>
      <p:ext uri="{BB962C8B-B14F-4D97-AF65-F5344CB8AC3E}">
        <p14:creationId xmlns:p14="http://schemas.microsoft.com/office/powerpoint/2010/main" val="4073184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Personnalisé 1">
      <a:dk1>
        <a:srgbClr val="333333"/>
      </a:dk1>
      <a:lt1>
        <a:sysClr val="window" lastClr="FFFFFF"/>
      </a:lt1>
      <a:dk2>
        <a:srgbClr val="333333"/>
      </a:dk2>
      <a:lt2>
        <a:srgbClr val="FFFFFF"/>
      </a:lt2>
      <a:accent1>
        <a:srgbClr val="004495"/>
      </a:accent1>
      <a:accent2>
        <a:srgbClr val="4596EC"/>
      </a:accent2>
      <a:accent3>
        <a:srgbClr val="E52E2F"/>
      </a:accent3>
      <a:accent4>
        <a:srgbClr val="8064A2"/>
      </a:accent4>
      <a:accent5>
        <a:srgbClr val="4BACC6"/>
      </a:accent5>
      <a:accent6>
        <a:srgbClr val="F79646"/>
      </a:accent6>
      <a:hlink>
        <a:srgbClr val="4596EC"/>
      </a:hlink>
      <a:folHlink>
        <a:srgbClr val="4596EC"/>
      </a:folHlink>
    </a:clrScheme>
    <a:fontScheme name="Personnalisé 1">
      <a:majorFont>
        <a:latin typeface="open sans"/>
        <a:ea typeface=""/>
        <a:cs typeface=""/>
      </a:majorFont>
      <a:minorFont>
        <a:latin typeface="open sans "/>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859</TotalTime>
  <Words>782</Words>
  <Application>Microsoft Office PowerPoint</Application>
  <PresentationFormat>Diavetítés a képernyőre (4:3 oldalarány)</PresentationFormat>
  <Paragraphs>162</Paragraphs>
  <Slides>13</Slides>
  <Notes>4</Notes>
  <HiddenSlides>0</HiddenSlides>
  <MMClips>0</MMClips>
  <ScaleCrop>false</ScaleCrop>
  <HeadingPairs>
    <vt:vector size="6" baseType="variant">
      <vt:variant>
        <vt:lpstr>Használt betűtípusok</vt:lpstr>
      </vt:variant>
      <vt:variant>
        <vt:i4>8</vt:i4>
      </vt:variant>
      <vt:variant>
        <vt:lpstr>Téma</vt:lpstr>
      </vt:variant>
      <vt:variant>
        <vt:i4>1</vt:i4>
      </vt:variant>
      <vt:variant>
        <vt:lpstr>Diacímek</vt:lpstr>
      </vt:variant>
      <vt:variant>
        <vt:i4>13</vt:i4>
      </vt:variant>
    </vt:vector>
  </HeadingPairs>
  <TitlesOfParts>
    <vt:vector size="22" baseType="lpstr">
      <vt:lpstr>Arial</vt:lpstr>
      <vt:lpstr>Calibri</vt:lpstr>
      <vt:lpstr>Georgia</vt:lpstr>
      <vt:lpstr>Neris</vt:lpstr>
      <vt:lpstr>open sans</vt:lpstr>
      <vt:lpstr>open sans </vt:lpstr>
      <vt:lpstr>Open Sans Extrabold</vt:lpstr>
      <vt:lpstr>Open Sans Light</vt:lpstr>
      <vt:lpstr>Thème Office</vt:lpstr>
      <vt:lpstr>PowerPoint bemutató</vt:lpstr>
      <vt:lpstr>Cnil</vt:lpstr>
      <vt:lpstr>WP29</vt:lpstr>
      <vt:lpstr>Part 1</vt:lpstr>
      <vt:lpstr>‘Personal data’ in the EU law</vt:lpstr>
      <vt:lpstr>‘Personal data ’ sum up</vt:lpstr>
      <vt:lpstr>‘Anonymous data’ in the EU law</vt:lpstr>
      <vt:lpstr>‘Anonymous data ’ sum up</vt:lpstr>
      <vt:lpstr>Part 2</vt:lpstr>
      <vt:lpstr>WP29 opinion on Anonymization</vt:lpstr>
      <vt:lpstr>Evaluation of main techniques</vt:lpstr>
      <vt:lpstr>DPA’s recommandations</vt:lpstr>
      <vt:lpstr>Thank you</vt:lpstr>
    </vt:vector>
  </TitlesOfParts>
  <Company>CNIL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 graphique</dc:title>
  <dc:creator>ajr</dc:creator>
  <cp:lastModifiedBy>magyar</cp:lastModifiedBy>
  <cp:revision>113</cp:revision>
  <dcterms:created xsi:type="dcterms:W3CDTF">2016-03-14T08:45:10Z</dcterms:created>
  <dcterms:modified xsi:type="dcterms:W3CDTF">2016-10-20T11:48:29Z</dcterms:modified>
</cp:coreProperties>
</file>