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9" r:id="rId2"/>
    <p:sldId id="262" r:id="rId3"/>
    <p:sldId id="273" r:id="rId4"/>
    <p:sldId id="275" r:id="rId5"/>
    <p:sldId id="260" r:id="rId6"/>
    <p:sldId id="258" r:id="rId7"/>
    <p:sldId id="271" r:id="rId8"/>
    <p:sldId id="270" r:id="rId9"/>
    <p:sldId id="263" r:id="rId10"/>
    <p:sldId id="264" r:id="rId11"/>
    <p:sldId id="265" r:id="rId12"/>
  </p:sldIdLst>
  <p:sldSz cx="12192000" cy="6858000"/>
  <p:notesSz cx="6794500" cy="99314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4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minique Blum" initials="DB" lastIdx="1" clrIdx="0">
    <p:extLst>
      <p:ext uri="{19B8F6BF-5375-455C-9EA6-DF929625EA0E}">
        <p15:presenceInfo xmlns:p15="http://schemas.microsoft.com/office/powerpoint/2012/main" userId="dc7399df69db52b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82"/>
    <a:srgbClr val="000064"/>
    <a:srgbClr val="000099"/>
    <a:srgbClr val="BFD7EF"/>
    <a:srgbClr val="0000FF"/>
    <a:srgbClr val="0C102E"/>
    <a:srgbClr val="660066"/>
    <a:srgbClr val="90EB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333" autoAdjust="0"/>
    <p:restoredTop sz="96473" autoAdjust="0"/>
  </p:normalViewPr>
  <p:slideViewPr>
    <p:cSldViewPr snapToGrid="0">
      <p:cViewPr varScale="1">
        <p:scale>
          <a:sx n="112" d="100"/>
          <a:sy n="112" d="100"/>
        </p:scale>
        <p:origin x="414" y="108"/>
      </p:cViewPr>
      <p:guideLst>
        <p:guide orient="horz" pos="221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0F457D-9E79-AD45-8D69-6D46DE781008}" type="datetimeFigureOut">
              <a:rPr lang="fr-FR" smtClean="0"/>
              <a:t>20/10/2016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E270C3-3A76-CE42-9736-1A231B0033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0299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F55380-60F9-4E8F-B266-4638B49E60C4}" type="datetimeFigureOut">
              <a:rPr lang="fr-FR" smtClean="0"/>
              <a:t>20/10/2016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79963"/>
            <a:ext cx="5435600" cy="39100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810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6D0798-9035-4EC4-9D01-F5C67F9EB77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4261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6D0798-9035-4EC4-9D01-F5C67F9EB77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56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6D0798-9035-4EC4-9D01-F5C67F9EB77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3115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 err="1" smtClean="0">
                <a:solidFill>
                  <a:schemeClr val="bg1"/>
                </a:solidFill>
                <a:latin typeface="Arial"/>
                <a:cs typeface="Arial"/>
              </a:rPr>
              <a:t>When</a:t>
            </a:r>
            <a:r>
              <a:rPr lang="fr-FR" sz="12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dirty="0" err="1" smtClean="0">
                <a:solidFill>
                  <a:schemeClr val="bg1"/>
                </a:solidFill>
                <a:latin typeface="Arial"/>
                <a:cs typeface="Arial"/>
              </a:rPr>
              <a:t>anonymizing</a:t>
            </a:r>
            <a:r>
              <a:rPr lang="fr-FR" sz="1200" dirty="0" smtClean="0">
                <a:solidFill>
                  <a:schemeClr val="bg1"/>
                </a:solidFill>
                <a:latin typeface="Arial"/>
                <a:cs typeface="Arial"/>
              </a:rPr>
              <a:t> a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set of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individual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data, i</a:t>
            </a:r>
            <a:r>
              <a:rPr lang="fr-FR" sz="1200" dirty="0" smtClean="0">
                <a:solidFill>
                  <a:schemeClr val="bg1"/>
                </a:solidFill>
                <a:latin typeface="Arial"/>
                <a:cs typeface="Arial"/>
              </a:rPr>
              <a:t>f </a:t>
            </a:r>
            <a:r>
              <a:rPr lang="fr-FR" sz="1200" dirty="0" err="1" smtClean="0">
                <a:solidFill>
                  <a:schemeClr val="bg1"/>
                </a:solidFill>
                <a:latin typeface="Arial"/>
                <a:cs typeface="Arial"/>
              </a:rPr>
              <a:t>you</a:t>
            </a:r>
            <a:r>
              <a:rPr lang="fr-FR" sz="12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dirty="0" err="1" smtClean="0">
                <a:solidFill>
                  <a:schemeClr val="bg1"/>
                </a:solidFill>
                <a:latin typeface="Arial"/>
                <a:cs typeface="Arial"/>
              </a:rPr>
              <a:t>want</a:t>
            </a:r>
            <a:r>
              <a:rPr lang="fr-FR" sz="12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dirty="0" err="1" smtClean="0">
                <a:solidFill>
                  <a:schemeClr val="bg1"/>
                </a:solidFill>
                <a:latin typeface="Arial"/>
                <a:cs typeface="Arial"/>
              </a:rPr>
              <a:t>it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to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keep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a maximum of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interest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for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research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purposes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you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need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two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things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keeping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their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original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granularity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(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saying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: the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individual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granularity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being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as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much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conservative as possible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with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their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quasi-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identifiers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, in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order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to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allow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analysis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(by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gender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, by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age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, by date of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events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, etc.)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Consequently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, the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risk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for a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given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individual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to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be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retrieved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in the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dataset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by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anyone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who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knows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only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a few quasi-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identifiers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which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belong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to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him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can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be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very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high.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6D0798-9035-4EC4-9D01-F5C67F9EB77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1372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6D0798-9035-4EC4-9D01-F5C67F9EB77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720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6D0798-9035-4EC4-9D01-F5C67F9EB77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3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 err="1" smtClean="0">
                <a:solidFill>
                  <a:schemeClr val="bg1"/>
                </a:solidFill>
                <a:latin typeface="Arial"/>
                <a:cs typeface="Arial"/>
              </a:rPr>
              <a:t>When</a:t>
            </a:r>
            <a:r>
              <a:rPr lang="fr-FR" sz="12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dirty="0" err="1" smtClean="0">
                <a:solidFill>
                  <a:schemeClr val="bg1"/>
                </a:solidFill>
                <a:latin typeface="Arial"/>
                <a:cs typeface="Arial"/>
              </a:rPr>
              <a:t>anonymizing</a:t>
            </a:r>
            <a:r>
              <a:rPr lang="fr-FR" sz="1200" dirty="0" smtClean="0">
                <a:solidFill>
                  <a:schemeClr val="bg1"/>
                </a:solidFill>
                <a:latin typeface="Arial"/>
                <a:cs typeface="Arial"/>
              </a:rPr>
              <a:t> a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set of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individual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data, i</a:t>
            </a:r>
            <a:r>
              <a:rPr lang="fr-FR" sz="1200" dirty="0" smtClean="0">
                <a:solidFill>
                  <a:schemeClr val="bg1"/>
                </a:solidFill>
                <a:latin typeface="Arial"/>
                <a:cs typeface="Arial"/>
              </a:rPr>
              <a:t>f </a:t>
            </a:r>
            <a:r>
              <a:rPr lang="fr-FR" sz="1200" dirty="0" err="1" smtClean="0">
                <a:solidFill>
                  <a:schemeClr val="bg1"/>
                </a:solidFill>
                <a:latin typeface="Arial"/>
                <a:cs typeface="Arial"/>
              </a:rPr>
              <a:t>you</a:t>
            </a:r>
            <a:r>
              <a:rPr lang="fr-FR" sz="12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dirty="0" err="1" smtClean="0">
                <a:solidFill>
                  <a:schemeClr val="bg1"/>
                </a:solidFill>
                <a:latin typeface="Arial"/>
                <a:cs typeface="Arial"/>
              </a:rPr>
              <a:t>want</a:t>
            </a:r>
            <a:r>
              <a:rPr lang="fr-FR" sz="12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dirty="0" err="1" smtClean="0">
                <a:solidFill>
                  <a:schemeClr val="bg1"/>
                </a:solidFill>
                <a:latin typeface="Arial"/>
                <a:cs typeface="Arial"/>
              </a:rPr>
              <a:t>it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to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keep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a maximum of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interest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for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research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purposes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you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need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two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things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keeping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their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original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granularity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(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saying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: the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individual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granularity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being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as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much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conservative as possible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regarding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their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quasi-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identifiers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, in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order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to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allow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analysis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(by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gender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, by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age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, by date of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events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, etc.)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Consequently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, the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risk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for a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given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individual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to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be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retrieved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in the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dataset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by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anyone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who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knows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only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a few quasi-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identifiers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about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him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can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be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aseline="0" dirty="0" err="1" smtClean="0">
                <a:solidFill>
                  <a:schemeClr val="bg1"/>
                </a:solidFill>
                <a:latin typeface="Arial"/>
                <a:cs typeface="Arial"/>
              </a:rPr>
              <a:t>very</a:t>
            </a:r>
            <a:r>
              <a:rPr lang="fr-FR" sz="1200" baseline="0" dirty="0" smtClean="0">
                <a:solidFill>
                  <a:schemeClr val="bg1"/>
                </a:solidFill>
                <a:latin typeface="Arial"/>
                <a:cs typeface="Arial"/>
              </a:rPr>
              <a:t> high.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6D0798-9035-4EC4-9D01-F5C67F9EB77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6583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5899151" y="5894636"/>
            <a:ext cx="393700" cy="8451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Titre 1"/>
          <p:cNvSpPr txBox="1">
            <a:spLocks/>
          </p:cNvSpPr>
          <p:nvPr userDrawn="1"/>
        </p:nvSpPr>
        <p:spPr>
          <a:xfrm>
            <a:off x="4457012" y="1210125"/>
            <a:ext cx="3265275" cy="2237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15" name="Titre 1"/>
          <p:cNvSpPr txBox="1">
            <a:spLocks/>
          </p:cNvSpPr>
          <p:nvPr userDrawn="1"/>
        </p:nvSpPr>
        <p:spPr>
          <a:xfrm>
            <a:off x="12389" y="749609"/>
            <a:ext cx="12192000" cy="3070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fr-FR" sz="1600" dirty="0"/>
          </a:p>
        </p:txBody>
      </p:sp>
      <p:sp>
        <p:nvSpPr>
          <p:cNvPr id="22" name="ZoneTexte 21"/>
          <p:cNvSpPr txBox="1"/>
          <p:nvPr userDrawn="1"/>
        </p:nvSpPr>
        <p:spPr>
          <a:xfrm>
            <a:off x="1953734" y="2560618"/>
            <a:ext cx="82767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err="1" smtClean="0">
                <a:solidFill>
                  <a:srgbClr val="FFFFFF"/>
                </a:solidFill>
                <a:latin typeface="Arial"/>
                <a:cs typeface="Arial"/>
              </a:rPr>
              <a:t>Anonymity</a:t>
            </a:r>
            <a:r>
              <a:rPr lang="fr-FR" sz="3200" baseline="0" dirty="0" smtClean="0">
                <a:solidFill>
                  <a:srgbClr val="FFFFFF"/>
                </a:solidFill>
                <a:latin typeface="Arial"/>
                <a:cs typeface="Arial"/>
              </a:rPr>
              <a:t> and </a:t>
            </a:r>
            <a:r>
              <a:rPr lang="fr-FR" sz="3200" baseline="0" dirty="0" err="1" smtClean="0">
                <a:solidFill>
                  <a:srgbClr val="FFFFFF"/>
                </a:solidFill>
                <a:latin typeface="Arial"/>
                <a:cs typeface="Arial"/>
              </a:rPr>
              <a:t>risk</a:t>
            </a:r>
            <a:r>
              <a:rPr lang="fr-FR" sz="3200" baseline="0" dirty="0" smtClean="0">
                <a:solidFill>
                  <a:srgbClr val="FFFFFF"/>
                </a:solidFill>
                <a:latin typeface="Arial"/>
                <a:cs typeface="Arial"/>
              </a:rPr>
              <a:t> of </a:t>
            </a:r>
            <a:r>
              <a:rPr lang="fr-FR" sz="3200" baseline="0" dirty="0" err="1" smtClean="0">
                <a:solidFill>
                  <a:srgbClr val="FFFFFF"/>
                </a:solidFill>
                <a:latin typeface="Arial"/>
                <a:cs typeface="Arial"/>
              </a:rPr>
              <a:t>re</a:t>
            </a:r>
            <a:r>
              <a:rPr lang="fr-FR" sz="3200" baseline="0" dirty="0" smtClean="0">
                <a:solidFill>
                  <a:srgbClr val="FFFFFF"/>
                </a:solidFill>
                <a:latin typeface="Arial"/>
                <a:cs typeface="Arial"/>
              </a:rPr>
              <a:t>-identification</a:t>
            </a:r>
            <a:br>
              <a:rPr lang="fr-FR" sz="3200" baseline="0" dirty="0" smtClean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fr-FR" sz="3200" baseline="0" dirty="0" smtClean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lang="fr-FR" sz="3200" baseline="0" dirty="0" err="1" smtClean="0">
                <a:solidFill>
                  <a:srgbClr val="FFFFFF"/>
                </a:solidFill>
                <a:latin typeface="Arial"/>
                <a:cs typeface="Arial"/>
              </a:rPr>
              <a:t>health</a:t>
            </a:r>
            <a:r>
              <a:rPr lang="fr-FR" sz="3200" baseline="0" dirty="0" smtClean="0">
                <a:solidFill>
                  <a:srgbClr val="FFFFFF"/>
                </a:solidFill>
                <a:latin typeface="Arial"/>
                <a:cs typeface="Arial"/>
              </a:rPr>
              <a:t> data</a:t>
            </a:r>
            <a:endParaRPr lang="fr-FR" sz="3200" dirty="0" smtClea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3" name="ZoneTexte 22"/>
          <p:cNvSpPr txBox="1"/>
          <p:nvPr userDrawn="1"/>
        </p:nvSpPr>
        <p:spPr>
          <a:xfrm>
            <a:off x="-6351" y="4363541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 err="1" smtClean="0">
                <a:solidFill>
                  <a:srgbClr val="FFFFFF"/>
                </a:solidFill>
                <a:latin typeface="Arial"/>
                <a:cs typeface="Arial"/>
              </a:rPr>
              <a:t>Conference</a:t>
            </a:r>
            <a:r>
              <a:rPr lang="fr-FR" sz="2400" dirty="0" smtClean="0">
                <a:solidFill>
                  <a:srgbClr val="FFFFFF"/>
                </a:solidFill>
                <a:latin typeface="Arial"/>
                <a:cs typeface="Arial"/>
              </a:rPr>
              <a:t> of </a:t>
            </a:r>
            <a:r>
              <a:rPr lang="fr-FR" sz="2400" dirty="0" err="1" smtClean="0">
                <a:solidFill>
                  <a:srgbClr val="FFFFFF"/>
                </a:solidFill>
                <a:latin typeface="Arial"/>
                <a:cs typeface="Arial"/>
              </a:rPr>
              <a:t>European</a:t>
            </a:r>
            <a:r>
              <a:rPr lang="fr-FR" sz="2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fr-FR" sz="2400" dirty="0" err="1" smtClean="0">
                <a:solidFill>
                  <a:srgbClr val="FFFFFF"/>
                </a:solidFill>
                <a:latin typeface="Arial"/>
                <a:cs typeface="Arial"/>
              </a:rPr>
              <a:t>Statistics</a:t>
            </a:r>
            <a:r>
              <a:rPr lang="fr-FR" sz="2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fr-FR" sz="2400" dirty="0" err="1" smtClean="0">
                <a:solidFill>
                  <a:srgbClr val="FFFFFF"/>
                </a:solidFill>
                <a:latin typeface="Arial"/>
                <a:cs typeface="Arial"/>
              </a:rPr>
              <a:t>Stakeholders</a:t>
            </a:r>
            <a:r>
              <a:rPr lang="fr-FR" sz="2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fr-FR" sz="1600" dirty="0" smtClean="0">
                <a:solidFill>
                  <a:srgbClr val="FFFFFF"/>
                </a:solidFill>
                <a:latin typeface="Arial"/>
                <a:cs typeface="Arial"/>
              </a:rPr>
              <a:t>– session D5</a:t>
            </a:r>
            <a:r>
              <a:rPr lang="fr-FR" sz="2400" dirty="0" smtClean="0">
                <a:solidFill>
                  <a:srgbClr val="FFFFFF"/>
                </a:solidFill>
                <a:latin typeface="Arial"/>
                <a:cs typeface="Arial"/>
              </a:rPr>
              <a:t/>
            </a:r>
            <a:br>
              <a:rPr lang="fr-FR" sz="2400" dirty="0" smtClean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fr-FR" sz="1800" dirty="0" smtClean="0">
                <a:solidFill>
                  <a:srgbClr val="FFFFFF"/>
                </a:solidFill>
                <a:latin typeface="Arial"/>
                <a:cs typeface="Arial"/>
              </a:rPr>
              <a:t>Budapest, </a:t>
            </a:r>
            <a:r>
              <a:rPr lang="fr-FR" sz="1800" dirty="0" err="1" smtClean="0">
                <a:solidFill>
                  <a:srgbClr val="FFFFFF"/>
                </a:solidFill>
                <a:latin typeface="Arial"/>
                <a:cs typeface="Arial"/>
              </a:rPr>
              <a:t>October</a:t>
            </a:r>
            <a:r>
              <a:rPr lang="fr-FR" sz="1800" dirty="0" smtClean="0">
                <a:solidFill>
                  <a:srgbClr val="FFFFFF"/>
                </a:solidFill>
                <a:latin typeface="Arial"/>
                <a:cs typeface="Arial"/>
              </a:rPr>
              <a:t> 20</a:t>
            </a:r>
            <a:r>
              <a:rPr lang="fr-FR" sz="1800" baseline="30000" dirty="0" smtClean="0">
                <a:solidFill>
                  <a:srgbClr val="FFFFFF"/>
                </a:solidFill>
                <a:latin typeface="Arial"/>
                <a:cs typeface="Arial"/>
              </a:rPr>
              <a:t>th</a:t>
            </a:r>
            <a:r>
              <a:rPr lang="fr-FR" sz="1800" dirty="0" smtClean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lang="fr-FR" sz="1800" baseline="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fr-FR" sz="1800" dirty="0" smtClean="0">
                <a:solidFill>
                  <a:srgbClr val="FFFFFF"/>
                </a:solidFill>
                <a:latin typeface="Arial"/>
                <a:cs typeface="Arial"/>
              </a:rPr>
              <a:t>2016</a:t>
            </a:r>
            <a:endParaRPr lang="fr-FR" sz="20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ctr"/>
            <a:r>
              <a:rPr lang="fr-FR" sz="1800" b="1" kern="1200" dirty="0" smtClean="0">
                <a:solidFill>
                  <a:srgbClr val="90EB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Dominique Blum, MD</a:t>
            </a:r>
            <a:br>
              <a:rPr lang="fr-FR" sz="1800" b="1" kern="1200" dirty="0" smtClean="0">
                <a:solidFill>
                  <a:srgbClr val="90EB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sz="1800" kern="1200" dirty="0" smtClean="0">
                <a:solidFill>
                  <a:srgbClr val="90EB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Secure data </a:t>
            </a:r>
            <a:r>
              <a:rPr lang="fr-FR" sz="1800" kern="1200" dirty="0" err="1" smtClean="0">
                <a:solidFill>
                  <a:srgbClr val="90EB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access</a:t>
            </a:r>
            <a:r>
              <a:rPr lang="fr-FR" sz="1800" kern="1200" dirty="0" smtClean="0">
                <a:solidFill>
                  <a:srgbClr val="90EB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centre (CASD</a:t>
            </a:r>
            <a:r>
              <a:rPr lang="fr-FR" sz="2000" kern="1200" dirty="0" smtClean="0">
                <a:solidFill>
                  <a:srgbClr val="90EB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endParaRPr lang="fr-FR" sz="2000" kern="1200" dirty="0">
              <a:solidFill>
                <a:srgbClr val="90EB3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085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-42332"/>
            <a:ext cx="1771952" cy="6942666"/>
          </a:xfrm>
          <a:prstGeom prst="rect">
            <a:avLst/>
          </a:prstGeom>
          <a:solidFill>
            <a:srgbClr val="0C102E">
              <a:alpha val="8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C102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72875" y="105840"/>
            <a:ext cx="10108895" cy="1325563"/>
          </a:xfrm>
          <a:noFill/>
        </p:spPr>
        <p:txBody>
          <a:bodyPr>
            <a:normAutofit/>
          </a:bodyPr>
          <a:lstStyle>
            <a:lvl1pPr>
              <a:defRPr sz="3600">
                <a:ln>
                  <a:noFill/>
                </a:ln>
                <a:solidFill>
                  <a:srgbClr val="0000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72874" y="1707614"/>
            <a:ext cx="10108895" cy="449157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E64B-510D-4BC8-A350-23AFA8A05590}" type="slidenum">
              <a:rPr lang="fr-FR" smtClean="0"/>
              <a:t>‹#›</a:t>
            </a:fld>
            <a:endParaRPr lang="fr-FR" dirty="0"/>
          </a:p>
        </p:txBody>
      </p:sp>
      <p:sp>
        <p:nvSpPr>
          <p:cNvPr id="9" name="ZoneTexte 8"/>
          <p:cNvSpPr txBox="1"/>
          <p:nvPr userDrawn="1"/>
        </p:nvSpPr>
        <p:spPr>
          <a:xfrm>
            <a:off x="37147" y="437837"/>
            <a:ext cx="1699381" cy="9233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bg1"/>
                </a:solidFill>
                <a:latin typeface="Arial"/>
                <a:cs typeface="Arial"/>
              </a:rPr>
              <a:t>RE-IDENTIFICATION OF HEALTH DATA </a:t>
            </a:r>
            <a:br>
              <a:rPr lang="fr-FR" sz="1200" dirty="0" smtClean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fr-FR" sz="1200" dirty="0" smtClean="0">
                <a:solidFill>
                  <a:schemeClr val="bg1"/>
                </a:solidFill>
                <a:latin typeface="Arial"/>
                <a:cs typeface="Arial"/>
              </a:rPr>
              <a:t>AS AN EXAMPLE</a:t>
            </a:r>
          </a:p>
        </p:txBody>
      </p:sp>
      <p:sp>
        <p:nvSpPr>
          <p:cNvPr id="10" name="ZoneTexte 9"/>
          <p:cNvSpPr txBox="1"/>
          <p:nvPr userDrawn="1"/>
        </p:nvSpPr>
        <p:spPr>
          <a:xfrm>
            <a:off x="-4239" y="1512301"/>
            <a:ext cx="1752605" cy="48013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endParaRPr lang="en-GB" sz="12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endParaRPr lang="en-GB" sz="12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endParaRPr lang="en-GB" sz="12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endParaRPr lang="en-GB" sz="12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endParaRPr lang="en-GB" sz="12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endParaRPr lang="en-GB" sz="12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endParaRPr lang="en-GB" sz="12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endParaRPr lang="en-GB" sz="12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endParaRPr lang="en-GB" sz="12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endParaRPr lang="en-GB" sz="12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endParaRPr lang="en-GB" sz="12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endParaRPr lang="en-GB" sz="12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endParaRPr lang="en-GB" sz="12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endParaRPr lang="en-GB" sz="12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endParaRPr lang="en-GB" sz="12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endParaRPr lang="en-GB" sz="1200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>
              <a:lnSpc>
                <a:spcPct val="150000"/>
              </a:lnSpc>
            </a:pPr>
            <a:r>
              <a:rPr lang="en-GB" sz="1200" b="0" dirty="0">
                <a:solidFill>
                  <a:schemeClr val="bg1"/>
                </a:solidFill>
                <a:latin typeface="Arial"/>
                <a:cs typeface="Arial"/>
              </a:rPr>
              <a:t>﻿</a:t>
            </a:r>
            <a:r>
              <a:rPr lang="en-GB" sz="1200" b="0" dirty="0" smtClean="0">
                <a:solidFill>
                  <a:schemeClr val="bg1"/>
                </a:solidFill>
                <a:latin typeface="Arial"/>
                <a:cs typeface="Arial"/>
              </a:rPr>
              <a:t>Dominique Blum</a:t>
            </a:r>
            <a:endParaRPr lang="en-GB" sz="1200" b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49" y="6472595"/>
            <a:ext cx="1204853" cy="30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322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3984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3E442-A70C-4BEF-A327-B04C1F3067A7}" type="datetimeFigureOut">
              <a:rPr lang="fr-FR" smtClean="0"/>
              <a:t>20/10/2016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9E64B-510D-4BC8-A350-23AFA8A055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6456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5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76363" y="2548630"/>
            <a:ext cx="94249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Anonymity</a:t>
            </a:r>
            <a:r>
              <a:rPr lang="fr-FR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and </a:t>
            </a:r>
            <a:r>
              <a:rPr lang="fr-FR" sz="32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risk</a:t>
            </a:r>
            <a:r>
              <a:rPr lang="fr-FR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of </a:t>
            </a:r>
            <a:r>
              <a:rPr lang="fr-FR" sz="32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</a:t>
            </a:r>
            <a:r>
              <a:rPr lang="fr-FR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-identification</a:t>
            </a:r>
            <a:br>
              <a:rPr lang="fr-FR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r>
              <a:rPr lang="fr-FR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of </a:t>
            </a:r>
            <a:r>
              <a:rPr lang="fr-FR" sz="32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health</a:t>
            </a:r>
            <a:r>
              <a:rPr lang="fr-FR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data</a:t>
            </a:r>
          </a:p>
        </p:txBody>
      </p:sp>
      <p:sp>
        <p:nvSpPr>
          <p:cNvPr id="6" name="Rectangle 5"/>
          <p:cNvSpPr/>
          <p:nvPr/>
        </p:nvSpPr>
        <p:spPr>
          <a:xfrm>
            <a:off x="1562101" y="4374511"/>
            <a:ext cx="903922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Conference</a:t>
            </a:r>
            <a:r>
              <a:rPr lang="fr-FR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of </a:t>
            </a:r>
            <a:r>
              <a:rPr lang="fr-FR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European</a:t>
            </a:r>
            <a:r>
              <a:rPr lang="fr-FR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fr-FR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Statistics</a:t>
            </a:r>
            <a:r>
              <a:rPr lang="fr-FR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fr-FR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Stakeholders</a:t>
            </a:r>
            <a:r>
              <a:rPr lang="fr-FR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fr-FR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– session D5</a:t>
            </a:r>
            <a:r>
              <a:rPr lang="fr-FR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/>
            </a:r>
            <a:br>
              <a:rPr lang="fr-FR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r>
              <a:rPr lang="fr-FR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Budapest, </a:t>
            </a:r>
            <a:r>
              <a:rPr lang="fr-FR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October</a:t>
            </a:r>
            <a:r>
              <a:rPr lang="fr-FR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20</a:t>
            </a:r>
            <a:r>
              <a:rPr lang="fr-FR" baseline="30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th</a:t>
            </a:r>
            <a:r>
              <a:rPr lang="fr-FR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, 2016</a:t>
            </a:r>
            <a:endParaRPr lang="fr-FR" sz="2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fr-FR" b="1" dirty="0">
                <a:solidFill>
                  <a:srgbClr val="90EB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Dominique Blum, MD</a:t>
            </a:r>
            <a:br>
              <a:rPr lang="fr-FR" b="1" dirty="0">
                <a:solidFill>
                  <a:srgbClr val="90EB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rgbClr val="90EB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Secure data </a:t>
            </a:r>
            <a:r>
              <a:rPr lang="fr-FR" dirty="0" err="1">
                <a:solidFill>
                  <a:srgbClr val="90EB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access</a:t>
            </a:r>
            <a:r>
              <a:rPr lang="fr-FR" dirty="0">
                <a:solidFill>
                  <a:srgbClr val="90EB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centre (CASD</a:t>
            </a:r>
            <a:r>
              <a:rPr lang="fr-FR" sz="2000" dirty="0">
                <a:solidFill>
                  <a:srgbClr val="90EB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7" name="Rectangle 6"/>
          <p:cNvSpPr/>
          <p:nvPr/>
        </p:nvSpPr>
        <p:spPr>
          <a:xfrm>
            <a:off x="5899151" y="5880348"/>
            <a:ext cx="393700" cy="8451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84" y="6167791"/>
            <a:ext cx="1204853" cy="30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08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à coins arrondis 34"/>
          <p:cNvSpPr/>
          <p:nvPr/>
        </p:nvSpPr>
        <p:spPr>
          <a:xfrm>
            <a:off x="2739727" y="1348521"/>
            <a:ext cx="7943704" cy="35089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ounded Rectangle 16"/>
          <p:cNvSpPr/>
          <p:nvPr/>
        </p:nvSpPr>
        <p:spPr bwMode="auto">
          <a:xfrm>
            <a:off x="5171564" y="5364164"/>
            <a:ext cx="3357586" cy="29053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21222664">
            <a:off x="3658428" y="5120078"/>
            <a:ext cx="910875" cy="369332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68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aware</a:t>
            </a:r>
            <a:endParaRPr lang="fr-F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8199458" y="1502214"/>
            <a:ext cx="857256" cy="285752"/>
          </a:xfrm>
          <a:prstGeom prst="rect">
            <a:avLst/>
          </a:prstGeom>
          <a:noFill/>
          <a:ln w="12700" cap="flat" cmpd="sng" algn="ctr">
            <a:solidFill>
              <a:srgbClr val="3333FF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9139258" y="1859404"/>
            <a:ext cx="857256" cy="285752"/>
          </a:xfrm>
          <a:prstGeom prst="rect">
            <a:avLst/>
          </a:prstGeom>
          <a:noFill/>
          <a:ln w="12700" cap="flat" cmpd="sng" algn="ctr">
            <a:solidFill>
              <a:srgbClr val="3333FF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8212158" y="2221372"/>
            <a:ext cx="857256" cy="285752"/>
          </a:xfrm>
          <a:prstGeom prst="rect">
            <a:avLst/>
          </a:prstGeom>
          <a:noFill/>
          <a:ln w="12700" cap="flat" cmpd="sng" algn="ctr">
            <a:solidFill>
              <a:srgbClr val="3333FF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210564" y="1859404"/>
            <a:ext cx="857256" cy="285752"/>
          </a:xfrm>
          <a:prstGeom prst="rect">
            <a:avLst/>
          </a:prstGeom>
          <a:noFill/>
          <a:ln w="12700" cap="flat" cmpd="sng" algn="ctr">
            <a:solidFill>
              <a:srgbClr val="3333FF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210564" y="4423250"/>
            <a:ext cx="1285884" cy="285752"/>
          </a:xfrm>
          <a:prstGeom prst="rect">
            <a:avLst/>
          </a:prstGeom>
          <a:noFill/>
          <a:ln w="12700" cap="flat" cmpd="sng" algn="ctr">
            <a:solidFill>
              <a:srgbClr val="3333FF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8210564" y="2923052"/>
            <a:ext cx="1285884" cy="285752"/>
          </a:xfrm>
          <a:prstGeom prst="rect">
            <a:avLst/>
          </a:prstGeom>
          <a:noFill/>
          <a:ln w="12700" cap="flat" cmpd="sng" algn="ctr">
            <a:solidFill>
              <a:srgbClr val="3333FF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8210564" y="3298101"/>
            <a:ext cx="2443690" cy="285752"/>
          </a:xfrm>
          <a:prstGeom prst="rect">
            <a:avLst/>
          </a:prstGeom>
          <a:noFill/>
          <a:ln w="12700" cap="flat" cmpd="sng" algn="ctr">
            <a:solidFill>
              <a:srgbClr val="3333FF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8210564" y="3673150"/>
            <a:ext cx="1285884" cy="285752"/>
          </a:xfrm>
          <a:prstGeom prst="rect">
            <a:avLst/>
          </a:prstGeom>
          <a:noFill/>
          <a:ln w="12700" cap="flat" cmpd="sng" algn="ctr">
            <a:solidFill>
              <a:srgbClr val="3333FF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8210564" y="4048199"/>
            <a:ext cx="1285884" cy="285752"/>
          </a:xfrm>
          <a:prstGeom prst="rect">
            <a:avLst/>
          </a:prstGeom>
          <a:noFill/>
          <a:ln w="12700" cap="flat" cmpd="sng" algn="ctr">
            <a:solidFill>
              <a:srgbClr val="3333FF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 bwMode="auto">
          <a:xfrm>
            <a:off x="8191514" y="1435554"/>
            <a:ext cx="2359347" cy="371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fontAlgn="base">
              <a:spcAft>
                <a:spcPts val="600"/>
              </a:spcAft>
              <a:defRPr/>
            </a:pPr>
            <a:r>
              <a:rPr lang="fr-FR" sz="2000" b="1" kern="0" dirty="0">
                <a:solidFill>
                  <a:sysClr val="windowText" lastClr="000000"/>
                </a:solidFill>
              </a:rPr>
              <a:t> </a:t>
            </a:r>
            <a:r>
              <a:rPr lang="fr-FR" b="1" kern="0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2 </a:t>
            </a:r>
            <a:r>
              <a:rPr lang="fr-FR" b="1" kern="0" dirty="0" err="1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stays</a:t>
            </a:r>
            <a:endParaRPr lang="fr-FR" b="1" kern="0" dirty="0"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  <a:p>
            <a:pPr marL="342900" indent="-342900" fontAlgn="base">
              <a:spcAft>
                <a:spcPts val="600"/>
              </a:spcAft>
              <a:defRPr/>
            </a:pPr>
            <a:r>
              <a:rPr lang="fr-FR" b="1" kern="0" dirty="0">
                <a:latin typeface="Arial Narrow" panose="020B0606020202030204" pitchFamily="34" charset="0"/>
              </a:rPr>
              <a:t> 7 </a:t>
            </a:r>
            <a:r>
              <a:rPr lang="fr-FR" b="1" kern="0" dirty="0" err="1" smtClean="0">
                <a:latin typeface="Arial Narrow" panose="020B0606020202030204" pitchFamily="34" charset="0"/>
              </a:rPr>
              <a:t>days</a:t>
            </a:r>
            <a:r>
              <a:rPr lang="fr-FR" kern="0" dirty="0">
                <a:solidFill>
                  <a:srgbClr val="0000FF"/>
                </a:solidFill>
                <a:latin typeface="Arial Narrow" panose="020B0606020202030204" pitchFamily="34" charset="0"/>
              </a:rPr>
              <a:t>	</a:t>
            </a:r>
            <a:r>
              <a:rPr lang="fr-FR" b="1" kern="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10 </a:t>
            </a:r>
            <a:r>
              <a:rPr lang="fr-FR" b="1" kern="0" dirty="0" err="1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days</a:t>
            </a:r>
            <a:r>
              <a:rPr lang="fr-FR" b="1" kern="0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 </a:t>
            </a:r>
            <a:endParaRPr lang="fr-FR" kern="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342900" indent="-342900" fontAlgn="base">
              <a:spcAft>
                <a:spcPts val="600"/>
              </a:spcAft>
              <a:defRPr/>
            </a:pPr>
            <a:r>
              <a:rPr lang="fr-FR" b="1" kern="0" dirty="0" smtClean="0">
                <a:latin typeface="Arial Narrow" panose="020B0606020202030204" pitchFamily="34" charset="0"/>
              </a:rPr>
              <a:t>20 </a:t>
            </a:r>
            <a:r>
              <a:rPr lang="fr-FR" b="1" kern="0" dirty="0" err="1" smtClean="0">
                <a:latin typeface="Arial Narrow" panose="020B0606020202030204" pitchFamily="34" charset="0"/>
              </a:rPr>
              <a:t>days</a:t>
            </a:r>
            <a:endParaRPr lang="fr-FR" b="1" kern="0" dirty="0">
              <a:latin typeface="Arial Narrow" panose="020B0606020202030204" pitchFamily="34" charset="0"/>
            </a:endParaRPr>
          </a:p>
          <a:p>
            <a:pPr marL="342900" indent="-342900" fontAlgn="base">
              <a:spcAft>
                <a:spcPts val="600"/>
              </a:spcAft>
              <a:defRPr/>
            </a:pPr>
            <a:r>
              <a:rPr lang="fr-FR" kern="0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</a:p>
          <a:p>
            <a:pPr marL="342900" indent="-342900" fontAlgn="base">
              <a:spcAft>
                <a:spcPts val="800"/>
              </a:spcAft>
              <a:defRPr/>
            </a:pPr>
            <a:r>
              <a:rPr lang="fr-FR" b="1" kern="0" dirty="0">
                <a:latin typeface="Arial Narrow" panose="020B0606020202030204" pitchFamily="34" charset="0"/>
              </a:rPr>
              <a:t> </a:t>
            </a:r>
            <a:r>
              <a:rPr lang="fr-FR" b="1" kern="0" dirty="0" smtClean="0">
                <a:latin typeface="Arial Narrow" panose="020B0606020202030204" pitchFamily="34" charset="0"/>
              </a:rPr>
              <a:t>April</a:t>
            </a:r>
            <a:endParaRPr lang="fr-FR" b="1" kern="0" dirty="0">
              <a:latin typeface="Arial Narrow" panose="020B0606020202030204" pitchFamily="34" charset="0"/>
            </a:endParaRPr>
          </a:p>
          <a:p>
            <a:pPr marL="342900" indent="-342900" fontAlgn="base">
              <a:spcAft>
                <a:spcPts val="800"/>
              </a:spcAft>
              <a:defRPr/>
            </a:pPr>
            <a:r>
              <a:rPr lang="fr-FR" b="1" kern="0" dirty="0">
                <a:latin typeface="Arial Narrow" panose="020B0606020202030204" pitchFamily="34" charset="0"/>
              </a:rPr>
              <a:t> </a:t>
            </a:r>
            <a:r>
              <a:rPr lang="fr-FR" b="1" kern="0" dirty="0" smtClean="0">
                <a:latin typeface="Arial Narrow" panose="020B0606020202030204" pitchFamily="34" charset="0"/>
              </a:rPr>
              <a:t>Hôpital Louis Pasteur</a:t>
            </a:r>
            <a:endParaRPr lang="fr-FR" b="1" kern="0" dirty="0">
              <a:latin typeface="Arial Narrow" panose="020B0606020202030204" pitchFamily="34" charset="0"/>
            </a:endParaRPr>
          </a:p>
          <a:p>
            <a:pPr marL="342900" indent="-342900" fontAlgn="base">
              <a:spcAft>
                <a:spcPts val="800"/>
              </a:spcAft>
              <a:defRPr/>
            </a:pPr>
            <a:r>
              <a:rPr lang="fr-FR" b="1" kern="0" dirty="0">
                <a:latin typeface="Arial Narrow" panose="020B0606020202030204" pitchFamily="34" charset="0"/>
              </a:rPr>
              <a:t> 69700</a:t>
            </a:r>
          </a:p>
          <a:p>
            <a:pPr marL="342900" indent="-342900" fontAlgn="base">
              <a:spcAft>
                <a:spcPts val="800"/>
              </a:spcAft>
              <a:defRPr/>
            </a:pPr>
            <a:r>
              <a:rPr lang="fr-FR" b="1" kern="0" dirty="0">
                <a:latin typeface="Arial Narrow" panose="020B0606020202030204" pitchFamily="34" charset="0"/>
              </a:rPr>
              <a:t> 47 </a:t>
            </a:r>
            <a:r>
              <a:rPr lang="fr-FR" b="1" kern="0" dirty="0" err="1" smtClean="0">
                <a:latin typeface="Arial Narrow" panose="020B0606020202030204" pitchFamily="34" charset="0"/>
              </a:rPr>
              <a:t>years</a:t>
            </a:r>
            <a:endParaRPr lang="fr-FR" b="1" kern="0" dirty="0">
              <a:latin typeface="Arial Narrow" panose="020B0606020202030204" pitchFamily="34" charset="0"/>
            </a:endParaRPr>
          </a:p>
          <a:p>
            <a:pPr marL="342900" indent="-342900" fontAlgn="base">
              <a:spcAft>
                <a:spcPts val="800"/>
              </a:spcAft>
              <a:defRPr/>
            </a:pPr>
            <a:r>
              <a:rPr lang="fr-FR" b="1" kern="0" dirty="0">
                <a:latin typeface="Arial Narrow" panose="020B0606020202030204" pitchFamily="34" charset="0"/>
              </a:rPr>
              <a:t> </a:t>
            </a:r>
            <a:r>
              <a:rPr lang="fr-FR" b="1" kern="0" dirty="0" smtClean="0">
                <a:latin typeface="Arial Narrow" panose="020B0606020202030204" pitchFamily="34" charset="0"/>
              </a:rPr>
              <a:t>male</a:t>
            </a:r>
            <a:endParaRPr lang="fr-FR" b="1" kern="0" dirty="0">
              <a:latin typeface="Arial Narrow" panose="020B0606020202030204" pitchFamily="34" charset="0"/>
            </a:endParaRPr>
          </a:p>
          <a:p>
            <a:pPr marL="1600200" lvl="3" indent="-228600" fontAlgn="base">
              <a:spcBef>
                <a:spcPct val="20000"/>
              </a:spcBef>
              <a:spcAft>
                <a:spcPct val="0"/>
              </a:spcAft>
              <a:defRPr/>
            </a:pPr>
            <a:endParaRPr lang="fr-FR" sz="1600" b="1" kern="0" dirty="0"/>
          </a:p>
          <a:p>
            <a:pPr marL="1600200" lvl="3" indent="-2286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fr-FR" sz="1600" b="1" kern="0" dirty="0">
                <a:solidFill>
                  <a:srgbClr val="000099"/>
                </a:solidFill>
              </a:rPr>
              <a:t>		</a:t>
            </a:r>
            <a:endParaRPr lang="fr-FR" sz="2400" b="1" kern="0" dirty="0">
              <a:solidFill>
                <a:srgbClr val="000099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430378" y="1736338"/>
            <a:ext cx="64488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Instant </a:t>
            </a:r>
            <a:r>
              <a:rPr lang="fr-FR" sz="2000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retrieval</a:t>
            </a:r>
            <a:r>
              <a:rPr lang="fr-FR" sz="2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fr-FR" sz="2000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</a:t>
            </a:r>
            <a:r>
              <a:rPr lang="fr-FR" sz="2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000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medical</a:t>
            </a:r>
            <a:r>
              <a:rPr lang="fr-FR" sz="2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record</a:t>
            </a:r>
            <a:br>
              <a:rPr lang="fr-FR" sz="2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2000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among</a:t>
            </a:r>
            <a:r>
              <a:rPr lang="fr-FR" sz="2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18 millions </a:t>
            </a:r>
            <a:r>
              <a:rPr lang="fr-FR" sz="20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records </a:t>
            </a:r>
            <a:r>
              <a:rPr lang="fr-FR" sz="2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2015 national </a:t>
            </a:r>
            <a:r>
              <a:rPr lang="fr-FR" sz="2000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database</a:t>
            </a:r>
            <a:r>
              <a:rPr lang="fr-FR" sz="2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fr-FR" sz="20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14480" y="1439403"/>
            <a:ext cx="7391400" cy="442912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18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Number</a:t>
            </a:r>
            <a:r>
              <a:rPr lang="fr-FR" sz="1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fr-FR" sz="18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hospitalizations</a:t>
            </a:r>
            <a:r>
              <a:rPr lang="fr-FR" sz="1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fr-FR" sz="18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your</a:t>
            </a:r>
            <a:r>
              <a:rPr lang="fr-FR" sz="1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8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employee</a:t>
            </a:r>
            <a:r>
              <a:rPr lang="fr-FR" sz="1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2015</a:t>
            </a:r>
            <a:r>
              <a:rPr lang="fr-FR" sz="18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endParaRPr lang="fr-FR" sz="180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-FR" sz="18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Length</a:t>
            </a:r>
            <a:r>
              <a:rPr lang="fr-FR" sz="1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fr-FR" sz="18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stay</a:t>
            </a:r>
            <a:r>
              <a:rPr lang="fr-FR" sz="1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for </a:t>
            </a:r>
            <a:r>
              <a:rPr lang="fr-FR" sz="18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each</a:t>
            </a:r>
            <a:r>
              <a:rPr lang="fr-FR" sz="1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fr-FR" sz="18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them</a:t>
            </a:r>
            <a:endParaRPr lang="fr-FR" sz="18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-FR" sz="1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Delay </a:t>
            </a:r>
            <a:r>
              <a:rPr lang="fr-FR" sz="18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between</a:t>
            </a:r>
            <a:r>
              <a:rPr lang="fr-FR" sz="1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8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his</a:t>
            </a:r>
            <a:r>
              <a:rPr lang="fr-FR" sz="1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 </a:t>
            </a:r>
            <a:r>
              <a:rPr lang="fr-FR" sz="18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stays</a:t>
            </a:r>
            <a:r>
              <a:rPr lang="fr-FR" sz="18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</a:t>
            </a:r>
            <a:endParaRPr lang="fr-FR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fr-FR" sz="18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fr-FR" sz="18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Month</a:t>
            </a:r>
            <a:r>
              <a:rPr lang="fr-FR" sz="1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fr-FR" sz="18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</a:t>
            </a:r>
            <a:r>
              <a:rPr lang="fr-FR" sz="1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8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discharge</a:t>
            </a:r>
            <a:r>
              <a:rPr lang="fr-FR" sz="1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for the first </a:t>
            </a:r>
            <a:r>
              <a:rPr lang="fr-FR" sz="18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stay</a:t>
            </a:r>
            <a:endParaRPr lang="fr-FR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fr-FR" sz="18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</a:t>
            </a:r>
            <a:r>
              <a:rPr lang="fr-FR" sz="1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8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name</a:t>
            </a:r>
            <a:r>
              <a:rPr lang="fr-FR" sz="1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the first </a:t>
            </a:r>
            <a:r>
              <a:rPr lang="fr-FR" sz="18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stay</a:t>
            </a:r>
            <a:endParaRPr lang="fr-FR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fr-FR" sz="1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Postal code of </a:t>
            </a:r>
            <a:r>
              <a:rPr lang="fr-FR" sz="18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your</a:t>
            </a:r>
            <a:r>
              <a:rPr lang="fr-FR" sz="1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8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employee</a:t>
            </a:r>
            <a:r>
              <a:rPr lang="fr-FR" sz="18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endParaRPr lang="fr-FR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fr-FR" sz="1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Age of </a:t>
            </a:r>
            <a:r>
              <a:rPr lang="fr-FR" sz="18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your</a:t>
            </a:r>
            <a:r>
              <a:rPr lang="fr-FR" sz="1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8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employee</a:t>
            </a:r>
            <a:endParaRPr lang="fr-FR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fr-FR" sz="18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Gender</a:t>
            </a:r>
            <a:r>
              <a:rPr lang="fr-FR" sz="1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fr-FR" sz="18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your</a:t>
            </a:r>
            <a:r>
              <a:rPr lang="fr-FR" sz="1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8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employee</a:t>
            </a:r>
            <a:r>
              <a:rPr lang="fr-FR" sz="1800" dirty="0" smtClean="0">
                <a:solidFill>
                  <a:srgbClr val="0000FF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fr-FR" sz="2000" dirty="0" smtClean="0">
                <a:solidFill>
                  <a:srgbClr val="0000FF"/>
                </a:solidFill>
              </a:rPr>
              <a:t>			</a:t>
            </a:r>
            <a:endParaRPr lang="fr-FR" sz="1800" b="1" dirty="0" smtClean="0"/>
          </a:p>
          <a:p>
            <a:pPr lvl="3">
              <a:buNone/>
            </a:pPr>
            <a:endParaRPr lang="fr-FR" sz="1600" b="1" dirty="0"/>
          </a:p>
          <a:p>
            <a:pPr lvl="1">
              <a:buNone/>
            </a:pPr>
            <a:r>
              <a:rPr lang="fr-FR" sz="1800" b="1" i="1" dirty="0" smtClean="0">
                <a:solidFill>
                  <a:srgbClr val="000099"/>
                </a:solidFill>
                <a:latin typeface="Comic Sans MS" pitchFamily="66" charset="0"/>
              </a:rPr>
              <a:t>H</a:t>
            </a:r>
            <a:r>
              <a:rPr lang="fr-FR" sz="1600" b="1" i="1" dirty="0" smtClean="0">
                <a:solidFill>
                  <a:srgbClr val="000099"/>
                </a:solidFill>
                <a:latin typeface="Comic Sans MS" pitchFamily="66" charset="0"/>
              </a:rPr>
              <a:t>EALTH</a:t>
            </a:r>
            <a:r>
              <a:rPr lang="fr-FR" sz="1400" b="1" i="1" dirty="0" smtClean="0">
                <a:solidFill>
                  <a:srgbClr val="000099"/>
                </a:solidFill>
                <a:latin typeface="Comic Sans MS" pitchFamily="66" charset="0"/>
              </a:rPr>
              <a:t> </a:t>
            </a:r>
            <a:r>
              <a:rPr lang="fr-FR" sz="1600" b="1" dirty="0" smtClean="0"/>
              <a:t>        </a:t>
            </a:r>
            <a:r>
              <a:rPr lang="fr-FR" sz="1600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has </a:t>
            </a:r>
            <a:r>
              <a:rPr lang="fr-FR" sz="1600" b="1" dirty="0" err="1" smtClean="0">
                <a:solidFill>
                  <a:srgbClr val="000099"/>
                </a:solidFill>
                <a:latin typeface="Arial Narrow" panose="020B0606020202030204" pitchFamily="34" charset="0"/>
              </a:rPr>
              <a:t>retrieved</a:t>
            </a:r>
            <a:r>
              <a:rPr lang="fr-FR" sz="1600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 </a:t>
            </a:r>
            <a:r>
              <a:rPr lang="fr-FR" sz="1600" b="1" dirty="0" err="1" smtClean="0">
                <a:solidFill>
                  <a:srgbClr val="000099"/>
                </a:solidFill>
                <a:latin typeface="Arial Narrow" panose="020B0606020202030204" pitchFamily="34" charset="0"/>
              </a:rPr>
              <a:t>his</a:t>
            </a:r>
            <a:r>
              <a:rPr lang="fr-FR" sz="1600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 </a:t>
            </a:r>
            <a:r>
              <a:rPr lang="fr-FR" sz="1600" b="1" dirty="0" err="1" smtClean="0">
                <a:solidFill>
                  <a:srgbClr val="000099"/>
                </a:solidFill>
                <a:latin typeface="Arial Narrow" panose="020B0606020202030204" pitchFamily="34" charset="0"/>
              </a:rPr>
              <a:t>two</a:t>
            </a:r>
            <a:r>
              <a:rPr lang="fr-FR" sz="1600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 </a:t>
            </a:r>
            <a:r>
              <a:rPr lang="fr-FR" sz="1600" b="1" dirty="0" err="1" smtClean="0">
                <a:solidFill>
                  <a:srgbClr val="000099"/>
                </a:solidFill>
                <a:latin typeface="Arial Narrow" panose="020B0606020202030204" pitchFamily="34" charset="0"/>
              </a:rPr>
              <a:t>medical</a:t>
            </a:r>
            <a:r>
              <a:rPr lang="fr-FR" sz="1600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 records in 0.00381 seconds</a:t>
            </a:r>
            <a:endParaRPr lang="fr-FR" sz="1600" b="1" dirty="0">
              <a:solidFill>
                <a:srgbClr val="000099"/>
              </a:solidFill>
              <a:latin typeface="Arial Narrow" panose="020B0606020202030204" pitchFamily="34" charset="0"/>
            </a:endParaRPr>
          </a:p>
          <a:p>
            <a:pPr lvl="3">
              <a:buNone/>
            </a:pPr>
            <a:r>
              <a:rPr lang="fr-FR" sz="1600" b="1" dirty="0">
                <a:solidFill>
                  <a:srgbClr val="000099"/>
                </a:solidFill>
                <a:latin typeface="Arial Narrow" panose="020B0606020202030204" pitchFamily="34" charset="0"/>
              </a:rPr>
              <a:t>		              </a:t>
            </a:r>
            <a:r>
              <a:rPr lang="fr-FR" sz="1600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Click </a:t>
            </a:r>
            <a:r>
              <a:rPr lang="fr-FR" sz="1600" b="1" dirty="0" err="1" smtClean="0">
                <a:solidFill>
                  <a:srgbClr val="000099"/>
                </a:solidFill>
                <a:latin typeface="Arial Narrow" panose="020B0606020202030204" pitchFamily="34" charset="0"/>
              </a:rPr>
              <a:t>here</a:t>
            </a:r>
            <a:r>
              <a:rPr lang="fr-FR" sz="1600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 to </a:t>
            </a:r>
            <a:r>
              <a:rPr lang="fr-FR" sz="1600" b="1" dirty="0" err="1" smtClean="0">
                <a:solidFill>
                  <a:srgbClr val="000099"/>
                </a:solidFill>
                <a:latin typeface="Arial Narrow" panose="020B0606020202030204" pitchFamily="34" charset="0"/>
              </a:rPr>
              <a:t>obtain</a:t>
            </a:r>
            <a:r>
              <a:rPr lang="fr-FR" sz="1600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 </a:t>
            </a:r>
            <a:r>
              <a:rPr lang="fr-FR" sz="1600" b="1" dirty="0" err="1" smtClean="0">
                <a:solidFill>
                  <a:srgbClr val="000099"/>
                </a:solidFill>
                <a:latin typeface="Arial Narrow" panose="020B0606020202030204" pitchFamily="34" charset="0"/>
              </a:rPr>
              <a:t>his</a:t>
            </a:r>
            <a:r>
              <a:rPr lang="fr-FR" sz="1600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 diagnoses</a:t>
            </a:r>
            <a:endParaRPr lang="fr-FR" sz="2400" b="1" dirty="0">
              <a:solidFill>
                <a:srgbClr val="000099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Title 19"/>
          <p:cNvSpPr>
            <a:spLocks noGrp="1"/>
          </p:cNvSpPr>
          <p:nvPr>
            <p:ph type="title" idx="4294967295"/>
          </p:nvPr>
        </p:nvSpPr>
        <p:spPr>
          <a:xfrm rot="21143172">
            <a:off x="725457" y="776369"/>
            <a:ext cx="2586038" cy="738188"/>
          </a:xfrm>
          <a:noFill/>
          <a:effectLst>
            <a:outerShdw blurRad="50800" dist="38100" algn="l" rotWithShape="0">
              <a:prstClr val="black">
                <a:alpha val="82000"/>
              </a:prstClr>
            </a:outerShdw>
          </a:effectLst>
        </p:spPr>
        <p:txBody>
          <a:bodyPr>
            <a:noAutofit/>
          </a:bodyPr>
          <a:lstStyle/>
          <a:p>
            <a:r>
              <a:rPr lang="fr-FR" b="1" spc="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aware</a:t>
            </a:r>
            <a:endParaRPr lang="fr-FR" sz="4000" b="1" spc="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3944" y="567942"/>
            <a:ext cx="25452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i="1" spc="300" dirty="0">
                <a:ln w="28575">
                  <a:solidFill>
                    <a:srgbClr val="000099"/>
                  </a:solidFill>
                </a:ln>
                <a:solidFill>
                  <a:srgbClr val="000099"/>
                </a:solidFill>
                <a:latin typeface="Comic Sans MS" pitchFamily="66" charset="0"/>
              </a:rPr>
              <a:t>HEALTH</a:t>
            </a:r>
          </a:p>
        </p:txBody>
      </p:sp>
      <p:pic>
        <p:nvPicPr>
          <p:cNvPr id="26" name="Image 25"/>
          <p:cNvPicPr/>
          <p:nvPr/>
        </p:nvPicPr>
        <p:blipFill rotWithShape="1">
          <a:blip r:embed="rId2"/>
          <a:srcRect l="460" t="5095" r="362" b="90589"/>
          <a:stretch/>
        </p:blipFill>
        <p:spPr bwMode="auto">
          <a:xfrm>
            <a:off x="457210" y="215900"/>
            <a:ext cx="10829827" cy="304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7" name="Image 26"/>
          <p:cNvPicPr/>
          <p:nvPr/>
        </p:nvPicPr>
        <p:blipFill rotWithShape="1">
          <a:blip r:embed="rId3"/>
          <a:srcRect l="301" t="334" r="80360" b="94706"/>
          <a:stretch/>
        </p:blipFill>
        <p:spPr bwMode="auto">
          <a:xfrm>
            <a:off x="460728" y="-108266"/>
            <a:ext cx="1933575" cy="3384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Image 27"/>
          <p:cNvPicPr/>
          <p:nvPr/>
        </p:nvPicPr>
        <p:blipFill rotWithShape="1">
          <a:blip r:embed="rId4"/>
          <a:srcRect l="13148" t="6092" r="53201" b="91177"/>
          <a:stretch/>
        </p:blipFill>
        <p:spPr bwMode="auto">
          <a:xfrm>
            <a:off x="1843242" y="282950"/>
            <a:ext cx="3619500" cy="2000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8" name="ZoneTexte 37"/>
          <p:cNvSpPr txBox="1"/>
          <p:nvPr/>
        </p:nvSpPr>
        <p:spPr>
          <a:xfrm>
            <a:off x="3469258" y="2625845"/>
            <a:ext cx="64488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CAUTION !</a:t>
            </a:r>
          </a:p>
          <a:p>
            <a:pPr algn="just"/>
            <a:r>
              <a:rPr lang="fr-F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</a:t>
            </a:r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website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allows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</a:t>
            </a:r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retrieve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medical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records of a </a:t>
            </a:r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given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employee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despite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lack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nominative identifier in the </a:t>
            </a:r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database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please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 </a:t>
            </a:r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accurate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 possible </a:t>
            </a:r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filling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fields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2739728" y="4211888"/>
            <a:ext cx="79437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500" u="sng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 of data</a:t>
            </a:r>
            <a:r>
              <a:rPr lang="fr-FR" sz="15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the French national </a:t>
            </a:r>
            <a:r>
              <a:rPr lang="fr-FR" sz="1500" dirty="0" err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anonymous</a:t>
            </a:r>
            <a:r>
              <a:rPr lang="fr-FR" sz="15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500" dirty="0" err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database</a:t>
            </a:r>
            <a:r>
              <a:rPr lang="fr-FR" sz="15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the </a:t>
            </a:r>
            <a:r>
              <a:rPr lang="fr-FR" sz="1500" dirty="0" err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payment</a:t>
            </a:r>
            <a:r>
              <a:rPr lang="fr-FR" sz="15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fr-FR" sz="1500" dirty="0" err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hospitals</a:t>
            </a:r>
            <a:r>
              <a:rPr lang="fr-FR" sz="15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fr-FR" sz="1500" dirty="0" err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clinics</a:t>
            </a:r>
            <a:r>
              <a:rPr lang="fr-FR" sz="15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fr-FR" sz="15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208000" y="3240000"/>
            <a:ext cx="3473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err="1" smtClean="0"/>
              <a:t>choose</a:t>
            </a:r>
            <a:r>
              <a:rPr lang="fr-FR" i="1" dirty="0" smtClean="0"/>
              <a:t> in the </a:t>
            </a:r>
            <a:r>
              <a:rPr lang="fr-FR" i="1" dirty="0" err="1" smtClean="0"/>
              <a:t>list</a:t>
            </a:r>
            <a:endParaRPr lang="fr-FR" i="1" dirty="0"/>
          </a:p>
        </p:txBody>
      </p:sp>
      <p:sp>
        <p:nvSpPr>
          <p:cNvPr id="30" name="TextBox 29"/>
          <p:cNvSpPr txBox="1"/>
          <p:nvPr/>
        </p:nvSpPr>
        <p:spPr>
          <a:xfrm>
            <a:off x="8208000" y="3240000"/>
            <a:ext cx="3473110" cy="3416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i="1" dirty="0" err="1" smtClean="0"/>
              <a:t>choose</a:t>
            </a:r>
            <a:r>
              <a:rPr lang="fr-FR" i="1" dirty="0" smtClean="0"/>
              <a:t> in the </a:t>
            </a:r>
            <a:r>
              <a:rPr lang="fr-FR" i="1" dirty="0" err="1" smtClean="0"/>
              <a:t>list</a:t>
            </a:r>
            <a:r>
              <a:rPr lang="fr-FR" i="1" dirty="0" smtClean="0"/>
              <a:t/>
            </a:r>
            <a:br>
              <a:rPr lang="fr-FR" i="1" dirty="0" smtClean="0"/>
            </a:br>
            <a:r>
              <a:rPr lang="fr-FR" dirty="0" smtClean="0"/>
              <a:t>Centre </a:t>
            </a:r>
            <a:r>
              <a:rPr lang="fr-FR" dirty="0"/>
              <a:t>hospitalier de Poissy</a:t>
            </a:r>
          </a:p>
          <a:p>
            <a:r>
              <a:rPr lang="fr-FR" dirty="0"/>
              <a:t>Clinique Bonne Espérance</a:t>
            </a:r>
          </a:p>
          <a:p>
            <a:r>
              <a:rPr lang="fr-FR" dirty="0"/>
              <a:t>Hôpital Georges Pompidou</a:t>
            </a:r>
            <a:br>
              <a:rPr lang="fr-FR" dirty="0"/>
            </a:br>
            <a:r>
              <a:rPr lang="fr-FR" dirty="0" smtClean="0"/>
              <a:t>Hôpital Jean </a:t>
            </a:r>
            <a:r>
              <a:rPr lang="fr-FR" dirty="0" err="1" smtClean="0"/>
              <a:t>Minjoz</a:t>
            </a:r>
            <a:endParaRPr lang="fr-FR" dirty="0" smtClean="0"/>
          </a:p>
          <a:p>
            <a:r>
              <a:rPr lang="fr-FR" dirty="0"/>
              <a:t>Hôpital Louis Pasteur</a:t>
            </a:r>
            <a:br>
              <a:rPr lang="fr-FR" dirty="0"/>
            </a:br>
            <a:r>
              <a:rPr lang="fr-FR" dirty="0"/>
              <a:t>Hôpital Saint Jacques</a:t>
            </a:r>
            <a:br>
              <a:rPr lang="fr-FR" dirty="0"/>
            </a:br>
            <a:r>
              <a:rPr lang="fr-FR" dirty="0"/>
              <a:t>Hôpital Saint Louis</a:t>
            </a:r>
            <a:br>
              <a:rPr lang="fr-FR" dirty="0"/>
            </a:br>
            <a:r>
              <a:rPr lang="fr-FR" dirty="0" smtClean="0"/>
              <a:t>Hospices </a:t>
            </a:r>
            <a:r>
              <a:rPr lang="fr-FR" dirty="0"/>
              <a:t>civils de Lyon</a:t>
            </a:r>
          </a:p>
          <a:p>
            <a:r>
              <a:rPr lang="fr-FR" dirty="0"/>
              <a:t>La Pitié </a:t>
            </a:r>
            <a:r>
              <a:rPr lang="fr-FR" dirty="0" err="1"/>
              <a:t>Salpétrière</a:t>
            </a: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Les </a:t>
            </a:r>
            <a:r>
              <a:rPr lang="fr-FR" dirty="0"/>
              <a:t>Quinze </a:t>
            </a:r>
            <a:r>
              <a:rPr lang="fr-FR" dirty="0" err="1"/>
              <a:t>Vingts</a:t>
            </a: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50912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0046 L 0.00078 -0.1726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4" grpId="0" animBg="1"/>
      <p:bldP spid="5" grpId="0" animBg="1"/>
      <p:bldP spid="6" grpId="0" animBg="1"/>
      <p:bldP spid="7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8" grpId="0"/>
      <p:bldP spid="38" grpId="0"/>
      <p:bldP spid="39" grpId="0"/>
      <p:bldP spid="2" grpId="0"/>
      <p:bldP spid="2" grpId="1"/>
      <p:bldP spid="30" grpId="0" animBg="1"/>
      <p:bldP spid="30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à coins arrondis 34"/>
          <p:cNvSpPr/>
          <p:nvPr/>
        </p:nvSpPr>
        <p:spPr>
          <a:xfrm>
            <a:off x="2757145" y="1348521"/>
            <a:ext cx="7943704" cy="35089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3439903" y="557405"/>
            <a:ext cx="64488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Instant </a:t>
            </a:r>
            <a:r>
              <a:rPr lang="fr-FR" sz="2000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retrieval</a:t>
            </a:r>
            <a:r>
              <a:rPr lang="fr-FR" sz="2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fr-FR" sz="2000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</a:t>
            </a:r>
            <a:r>
              <a:rPr lang="fr-FR" sz="2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000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medical</a:t>
            </a:r>
            <a:r>
              <a:rPr lang="fr-FR" sz="2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record</a:t>
            </a:r>
            <a:br>
              <a:rPr lang="fr-FR" sz="2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2000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among</a:t>
            </a:r>
            <a:r>
              <a:rPr lang="fr-FR" sz="2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18 millions </a:t>
            </a:r>
            <a:r>
              <a:rPr lang="fr-FR" sz="20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records </a:t>
            </a:r>
            <a:r>
              <a:rPr lang="fr-FR" sz="2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2015 national </a:t>
            </a:r>
            <a:r>
              <a:rPr lang="fr-FR" sz="2000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database</a:t>
            </a:r>
            <a:r>
              <a:rPr lang="fr-FR" sz="2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fr-FR" sz="20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itle 19"/>
          <p:cNvSpPr>
            <a:spLocks noGrp="1"/>
          </p:cNvSpPr>
          <p:nvPr>
            <p:ph type="title" idx="4294967295"/>
          </p:nvPr>
        </p:nvSpPr>
        <p:spPr>
          <a:xfrm rot="21143172">
            <a:off x="725457" y="776369"/>
            <a:ext cx="2586038" cy="738188"/>
          </a:xfrm>
          <a:noFill/>
          <a:effectLst>
            <a:outerShdw blurRad="50800" dist="38100" algn="l" rotWithShape="0">
              <a:prstClr val="black">
                <a:alpha val="82000"/>
              </a:prstClr>
            </a:outerShdw>
          </a:effectLst>
        </p:spPr>
        <p:txBody>
          <a:bodyPr>
            <a:noAutofit/>
          </a:bodyPr>
          <a:lstStyle/>
          <a:p>
            <a:r>
              <a:rPr lang="fr-FR" b="1" spc="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aware</a:t>
            </a:r>
            <a:endParaRPr lang="fr-FR" sz="4000" b="1" spc="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3944" y="567942"/>
            <a:ext cx="25452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i="1" spc="300" dirty="0">
                <a:ln w="28575">
                  <a:solidFill>
                    <a:srgbClr val="000099"/>
                  </a:solidFill>
                </a:ln>
                <a:solidFill>
                  <a:srgbClr val="000099"/>
                </a:solidFill>
                <a:latin typeface="Comic Sans MS" pitchFamily="66" charset="0"/>
              </a:rPr>
              <a:t>HEALTH</a:t>
            </a:r>
          </a:p>
        </p:txBody>
      </p:sp>
      <p:pic>
        <p:nvPicPr>
          <p:cNvPr id="26" name="Image 25"/>
          <p:cNvPicPr/>
          <p:nvPr/>
        </p:nvPicPr>
        <p:blipFill rotWithShape="1">
          <a:blip r:embed="rId3"/>
          <a:srcRect l="460" t="5095" r="362" b="90589"/>
          <a:stretch/>
        </p:blipFill>
        <p:spPr bwMode="auto">
          <a:xfrm>
            <a:off x="457210" y="215900"/>
            <a:ext cx="10829827" cy="304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7" name="Image 26"/>
          <p:cNvPicPr/>
          <p:nvPr/>
        </p:nvPicPr>
        <p:blipFill rotWithShape="1">
          <a:blip r:embed="rId4"/>
          <a:srcRect l="301" t="334" r="80360" b="94706"/>
          <a:stretch/>
        </p:blipFill>
        <p:spPr bwMode="auto">
          <a:xfrm>
            <a:off x="460728" y="-108266"/>
            <a:ext cx="1933575" cy="3384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Image 27"/>
          <p:cNvPicPr/>
          <p:nvPr/>
        </p:nvPicPr>
        <p:blipFill rotWithShape="1">
          <a:blip r:embed="rId5"/>
          <a:srcRect l="13148" t="6092" r="53201" b="91177"/>
          <a:stretch/>
        </p:blipFill>
        <p:spPr bwMode="auto">
          <a:xfrm>
            <a:off x="1843242" y="282950"/>
            <a:ext cx="3619500" cy="2000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29" name="Group 28"/>
          <p:cNvGrpSpPr/>
          <p:nvPr/>
        </p:nvGrpSpPr>
        <p:grpSpPr>
          <a:xfrm>
            <a:off x="4427780" y="2041363"/>
            <a:ext cx="4822662" cy="1944257"/>
            <a:chOff x="4427780" y="1707988"/>
            <a:chExt cx="4822662" cy="1944257"/>
          </a:xfrm>
        </p:grpSpPr>
        <p:sp>
          <p:nvSpPr>
            <p:cNvPr id="34" name="TextBox 33"/>
            <p:cNvSpPr txBox="1"/>
            <p:nvPr/>
          </p:nvSpPr>
          <p:spPr>
            <a:xfrm>
              <a:off x="4995124" y="1707988"/>
              <a:ext cx="350046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 smtClean="0">
                  <a:solidFill>
                    <a:srgbClr val="000099"/>
                  </a:solidFill>
                </a:rPr>
                <a:t>At first, </a:t>
              </a:r>
              <a:r>
                <a:rPr lang="fr-FR" sz="2400" b="1" dirty="0" err="1" smtClean="0">
                  <a:solidFill>
                    <a:srgbClr val="000099"/>
                  </a:solidFill>
                </a:rPr>
                <a:t>please</a:t>
              </a:r>
              <a:r>
                <a:rPr lang="fr-FR" sz="2400" b="1" dirty="0" smtClean="0">
                  <a:solidFill>
                    <a:srgbClr val="000099"/>
                  </a:solidFill>
                </a:rPr>
                <a:t> </a:t>
              </a:r>
              <a:r>
                <a:rPr lang="fr-FR" sz="2400" b="1" dirty="0" err="1" smtClean="0">
                  <a:solidFill>
                    <a:srgbClr val="000099"/>
                  </a:solidFill>
                </a:rPr>
                <a:t>choose</a:t>
              </a:r>
              <a:r>
                <a:rPr lang="fr-FR" sz="2400" b="1" dirty="0" smtClean="0">
                  <a:solidFill>
                    <a:srgbClr val="000099"/>
                  </a:solidFill>
                </a:rPr>
                <a:t> </a:t>
              </a:r>
              <a:r>
                <a:rPr lang="fr-FR" sz="2400" b="1" dirty="0" err="1" smtClean="0">
                  <a:solidFill>
                    <a:srgbClr val="000099"/>
                  </a:solidFill>
                </a:rPr>
                <a:t>your</a:t>
              </a:r>
              <a:r>
                <a:rPr lang="fr-FR" sz="2400" b="1" dirty="0" smtClean="0">
                  <a:solidFill>
                    <a:srgbClr val="000099"/>
                  </a:solidFill>
                </a:rPr>
                <a:t> </a:t>
              </a:r>
              <a:r>
                <a:rPr lang="fr-FR" sz="2400" b="1" dirty="0" err="1" smtClean="0">
                  <a:solidFill>
                    <a:srgbClr val="000099"/>
                  </a:solidFill>
                </a:rPr>
                <a:t>payment</a:t>
              </a:r>
              <a:r>
                <a:rPr lang="fr-FR" sz="2400" b="1" dirty="0" smtClean="0">
                  <a:solidFill>
                    <a:srgbClr val="000099"/>
                  </a:solidFill>
                </a:rPr>
                <a:t> </a:t>
              </a:r>
              <a:r>
                <a:rPr lang="fr-FR" sz="2400" b="1" dirty="0" err="1" smtClean="0">
                  <a:solidFill>
                    <a:srgbClr val="000099"/>
                  </a:solidFill>
                </a:rPr>
                <a:t>method</a:t>
              </a:r>
              <a:endParaRPr lang="fr-FR" sz="2400" b="1" dirty="0">
                <a:solidFill>
                  <a:srgbClr val="000099"/>
                </a:solidFill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4427780" y="2696035"/>
              <a:ext cx="4822662" cy="956210"/>
              <a:chOff x="4427780" y="3000835"/>
              <a:chExt cx="4822662" cy="956210"/>
            </a:xfrm>
          </p:grpSpPr>
          <p:pic>
            <p:nvPicPr>
              <p:cNvPr id="37" name="Picture 36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40" t="13166" r="53513" b="53372"/>
              <a:stretch/>
            </p:blipFill>
            <p:spPr>
              <a:xfrm>
                <a:off x="4427780" y="3000835"/>
                <a:ext cx="1509712" cy="956210"/>
              </a:xfrm>
              <a:prstGeom prst="rect">
                <a:avLst/>
              </a:prstGeom>
            </p:spPr>
          </p:pic>
          <p:pic>
            <p:nvPicPr>
              <p:cNvPr id="40" name="Picture 39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3384" t="13249" r="1069" b="53289"/>
              <a:stretch/>
            </p:blipFill>
            <p:spPr>
              <a:xfrm>
                <a:off x="6084255" y="3000835"/>
                <a:ext cx="1509712" cy="956210"/>
              </a:xfrm>
              <a:prstGeom prst="rect">
                <a:avLst/>
              </a:prstGeom>
            </p:spPr>
          </p:pic>
          <p:pic>
            <p:nvPicPr>
              <p:cNvPr id="41" name="Picture 40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3457" t="53330" r="996" b="13208"/>
              <a:stretch/>
            </p:blipFill>
            <p:spPr>
              <a:xfrm>
                <a:off x="7740730" y="3000835"/>
                <a:ext cx="1509712" cy="956210"/>
              </a:xfrm>
              <a:prstGeom prst="rect">
                <a:avLst/>
              </a:prstGeom>
            </p:spPr>
          </p:pic>
        </p:grpSp>
      </p:grpSp>
      <p:sp>
        <p:nvSpPr>
          <p:cNvPr id="42" name="TextBox 41"/>
          <p:cNvSpPr txBox="1"/>
          <p:nvPr/>
        </p:nvSpPr>
        <p:spPr>
          <a:xfrm>
            <a:off x="5061799" y="5698963"/>
            <a:ext cx="3901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u="sng" dirty="0">
                <a:solidFill>
                  <a:srgbClr val="000099"/>
                </a:solidFill>
              </a:rPr>
              <a:t>o</a:t>
            </a:r>
            <a:r>
              <a:rPr lang="fr-FR" sz="1400" b="1" u="sng" dirty="0" smtClean="0">
                <a:solidFill>
                  <a:srgbClr val="000099"/>
                </a:solidFill>
              </a:rPr>
              <a:t>r click </a:t>
            </a:r>
            <a:r>
              <a:rPr lang="fr-FR" sz="1400" b="1" u="sng" dirty="0" err="1" smtClean="0">
                <a:solidFill>
                  <a:srgbClr val="000099"/>
                </a:solidFill>
              </a:rPr>
              <a:t>here</a:t>
            </a:r>
            <a:r>
              <a:rPr lang="fr-FR" sz="1400" b="1" dirty="0" smtClean="0">
                <a:solidFill>
                  <a:srgbClr val="000099"/>
                </a:solidFill>
              </a:rPr>
              <a:t> for a free trial</a:t>
            </a:r>
            <a:br>
              <a:rPr lang="fr-FR" sz="1400" b="1" dirty="0" smtClean="0">
                <a:solidFill>
                  <a:srgbClr val="000099"/>
                </a:solidFill>
              </a:rPr>
            </a:br>
            <a:r>
              <a:rPr lang="fr-FR" sz="1400" b="1" dirty="0" smtClean="0">
                <a:solidFill>
                  <a:srgbClr val="000099"/>
                </a:solidFill>
              </a:rPr>
              <a:t>(2 </a:t>
            </a:r>
            <a:r>
              <a:rPr lang="fr-FR" sz="1400" b="1" dirty="0" err="1" smtClean="0">
                <a:solidFill>
                  <a:srgbClr val="000099"/>
                </a:solidFill>
              </a:rPr>
              <a:t>remaining</a:t>
            </a:r>
            <a:r>
              <a:rPr lang="fr-FR" sz="1400" b="1" dirty="0" smtClean="0">
                <a:solidFill>
                  <a:srgbClr val="000099"/>
                </a:solidFill>
              </a:rPr>
              <a:t> free trials)</a:t>
            </a:r>
            <a:endParaRPr lang="fr-FR" sz="1400" b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88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à coins arrondis 34"/>
          <p:cNvSpPr/>
          <p:nvPr/>
        </p:nvSpPr>
        <p:spPr>
          <a:xfrm>
            <a:off x="2757145" y="1348521"/>
            <a:ext cx="7943704" cy="35089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3439903" y="557405"/>
            <a:ext cx="64488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Instant </a:t>
            </a:r>
            <a:r>
              <a:rPr lang="fr-FR" sz="2000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retrieval</a:t>
            </a:r>
            <a:r>
              <a:rPr lang="fr-FR" sz="2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fr-FR" sz="2000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</a:t>
            </a:r>
            <a:r>
              <a:rPr lang="fr-FR" sz="2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000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medical</a:t>
            </a:r>
            <a:r>
              <a:rPr lang="fr-FR" sz="2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record</a:t>
            </a:r>
            <a:br>
              <a:rPr lang="fr-FR" sz="2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2000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among</a:t>
            </a:r>
            <a:r>
              <a:rPr lang="fr-FR" sz="2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18 millions </a:t>
            </a:r>
            <a:r>
              <a:rPr lang="fr-FR" sz="20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records </a:t>
            </a:r>
            <a:r>
              <a:rPr lang="fr-FR" sz="2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2015 national </a:t>
            </a:r>
            <a:r>
              <a:rPr lang="fr-FR" sz="2000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database</a:t>
            </a:r>
            <a:r>
              <a:rPr lang="fr-FR" sz="2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fr-FR" sz="20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itle 19"/>
          <p:cNvSpPr>
            <a:spLocks noGrp="1"/>
          </p:cNvSpPr>
          <p:nvPr>
            <p:ph type="title" idx="4294967295"/>
          </p:nvPr>
        </p:nvSpPr>
        <p:spPr>
          <a:xfrm rot="21143172">
            <a:off x="725457" y="776369"/>
            <a:ext cx="2586038" cy="738188"/>
          </a:xfrm>
          <a:noFill/>
          <a:effectLst>
            <a:outerShdw blurRad="50800" dist="38100" algn="l" rotWithShape="0">
              <a:prstClr val="black">
                <a:alpha val="82000"/>
              </a:prstClr>
            </a:outerShdw>
          </a:effectLst>
        </p:spPr>
        <p:txBody>
          <a:bodyPr>
            <a:noAutofit/>
          </a:bodyPr>
          <a:lstStyle/>
          <a:p>
            <a:r>
              <a:rPr lang="fr-FR" b="1" spc="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aware</a:t>
            </a:r>
            <a:endParaRPr lang="fr-FR" sz="4000" b="1" spc="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3944" y="567942"/>
            <a:ext cx="25452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i="1" spc="300" dirty="0">
                <a:ln w="28575">
                  <a:solidFill>
                    <a:srgbClr val="000099"/>
                  </a:solidFill>
                </a:ln>
                <a:solidFill>
                  <a:srgbClr val="000099"/>
                </a:solidFill>
                <a:latin typeface="Comic Sans MS" pitchFamily="66" charset="0"/>
              </a:rPr>
              <a:t>HEALTH</a:t>
            </a:r>
          </a:p>
        </p:txBody>
      </p:sp>
      <p:pic>
        <p:nvPicPr>
          <p:cNvPr id="26" name="Image 25"/>
          <p:cNvPicPr/>
          <p:nvPr/>
        </p:nvPicPr>
        <p:blipFill rotWithShape="1">
          <a:blip r:embed="rId3"/>
          <a:srcRect l="460" t="5095" r="362" b="90589"/>
          <a:stretch/>
        </p:blipFill>
        <p:spPr bwMode="auto">
          <a:xfrm>
            <a:off x="457210" y="215900"/>
            <a:ext cx="10829827" cy="304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7" name="Image 26"/>
          <p:cNvPicPr/>
          <p:nvPr/>
        </p:nvPicPr>
        <p:blipFill rotWithShape="1">
          <a:blip r:embed="rId4"/>
          <a:srcRect l="301" t="334" r="80360" b="94706"/>
          <a:stretch/>
        </p:blipFill>
        <p:spPr bwMode="auto">
          <a:xfrm>
            <a:off x="460728" y="-108266"/>
            <a:ext cx="1933575" cy="3384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Image 27"/>
          <p:cNvPicPr/>
          <p:nvPr/>
        </p:nvPicPr>
        <p:blipFill rotWithShape="1">
          <a:blip r:embed="rId5"/>
          <a:srcRect l="13148" t="6092" r="53201" b="91177"/>
          <a:stretch/>
        </p:blipFill>
        <p:spPr bwMode="auto">
          <a:xfrm>
            <a:off x="1843242" y="282950"/>
            <a:ext cx="3619500" cy="2000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3508394" y="1564639"/>
            <a:ext cx="631190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0099"/>
                </a:solidFill>
              </a:rPr>
              <a:t>First </a:t>
            </a:r>
            <a:r>
              <a:rPr lang="fr-FR" sz="2000" b="1" dirty="0" err="1" smtClean="0">
                <a:solidFill>
                  <a:srgbClr val="000099"/>
                </a:solidFill>
              </a:rPr>
              <a:t>medical</a:t>
            </a:r>
            <a:r>
              <a:rPr lang="fr-FR" sz="2000" b="1" dirty="0" smtClean="0">
                <a:solidFill>
                  <a:srgbClr val="000099"/>
                </a:solidFill>
              </a:rPr>
              <a:t> record April 25, 2015</a:t>
            </a:r>
          </a:p>
          <a:p>
            <a:r>
              <a:rPr lang="fr-FR" dirty="0" smtClean="0">
                <a:solidFill>
                  <a:srgbClr val="000099"/>
                </a:solidFill>
              </a:rPr>
              <a:t>Principal </a:t>
            </a:r>
            <a:r>
              <a:rPr lang="fr-FR" dirty="0" err="1" smtClean="0">
                <a:solidFill>
                  <a:srgbClr val="000099"/>
                </a:solidFill>
              </a:rPr>
              <a:t>diagnosis</a:t>
            </a:r>
            <a:r>
              <a:rPr lang="fr-FR" dirty="0" smtClean="0">
                <a:solidFill>
                  <a:srgbClr val="000099"/>
                </a:solidFill>
              </a:rPr>
              <a:t> 		</a:t>
            </a:r>
            <a:r>
              <a:rPr lang="fr-FR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Drunk</a:t>
            </a:r>
            <a:r>
              <a:rPr lang="fr-FR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 the </a:t>
            </a:r>
            <a:r>
              <a:rPr lang="fr-FR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highway</a:t>
            </a:r>
            <a:endParaRPr lang="fr-FR" b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dirty="0" err="1" smtClean="0">
                <a:solidFill>
                  <a:srgbClr val="000099"/>
                </a:solidFill>
              </a:rPr>
              <a:t>Other</a:t>
            </a:r>
            <a:r>
              <a:rPr lang="fr-FR" dirty="0" smtClean="0">
                <a:solidFill>
                  <a:srgbClr val="000099"/>
                </a:solidFill>
              </a:rPr>
              <a:t> diagnoses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Addiction to </a:t>
            </a:r>
            <a:r>
              <a:rPr lang="fr-FR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alcohol</a:t>
            </a:r>
            <a:endParaRPr lang="fr-FR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Hepatitis</a:t>
            </a:r>
            <a:endParaRPr lang="fr-FR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1200"/>
              </a:spcBef>
            </a:pPr>
            <a:r>
              <a:rPr lang="fr-FR" sz="2000" b="1" dirty="0" smtClean="0">
                <a:solidFill>
                  <a:srgbClr val="000099"/>
                </a:solidFill>
              </a:rPr>
              <a:t>Second record May 15</a:t>
            </a:r>
            <a:r>
              <a:rPr lang="fr-FR" sz="2000" b="1" dirty="0">
                <a:solidFill>
                  <a:srgbClr val="000099"/>
                </a:solidFill>
              </a:rPr>
              <a:t>, </a:t>
            </a:r>
            <a:r>
              <a:rPr lang="fr-FR" sz="2000" b="1" dirty="0" smtClean="0">
                <a:solidFill>
                  <a:srgbClr val="000099"/>
                </a:solidFill>
              </a:rPr>
              <a:t>2015</a:t>
            </a:r>
          </a:p>
          <a:p>
            <a:r>
              <a:rPr lang="fr-FR" dirty="0">
                <a:solidFill>
                  <a:srgbClr val="000099"/>
                </a:solidFill>
              </a:rPr>
              <a:t>Principal </a:t>
            </a:r>
            <a:r>
              <a:rPr lang="fr-FR" dirty="0" err="1">
                <a:solidFill>
                  <a:srgbClr val="000099"/>
                </a:solidFill>
              </a:rPr>
              <a:t>diagnosis</a:t>
            </a:r>
            <a:r>
              <a:rPr lang="fr-FR" dirty="0">
                <a:solidFill>
                  <a:srgbClr val="000099"/>
                </a:solidFill>
              </a:rPr>
              <a:t> </a:t>
            </a:r>
            <a:r>
              <a:rPr lang="fr-FR" dirty="0" smtClean="0">
                <a:solidFill>
                  <a:srgbClr val="000099"/>
                </a:solidFill>
              </a:rPr>
              <a:t>		</a:t>
            </a:r>
            <a:r>
              <a:rPr lang="fr-FR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Depression</a:t>
            </a:r>
            <a:endParaRPr lang="fr-FR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dirty="0" err="1" smtClean="0">
                <a:solidFill>
                  <a:srgbClr val="000099"/>
                </a:solidFill>
              </a:rPr>
              <a:t>Other</a:t>
            </a:r>
            <a:r>
              <a:rPr lang="fr-FR" dirty="0" smtClean="0">
                <a:solidFill>
                  <a:srgbClr val="000099"/>
                </a:solidFill>
              </a:rPr>
              <a:t> diagnoses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Chronic</a:t>
            </a:r>
            <a:r>
              <a:rPr lang="fr-FR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hepatitis</a:t>
            </a:r>
            <a:endParaRPr lang="fr-FR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Addiction to </a:t>
            </a:r>
            <a:r>
              <a:rPr lang="fr-FR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alcohol</a:t>
            </a:r>
            <a:endParaRPr lang="fr-FR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530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950003" y="1313281"/>
            <a:ext cx="10215493" cy="2123658"/>
          </a:xfrm>
          <a:prstGeom prst="rect">
            <a:avLst/>
          </a:prstGeom>
          <a:noFill/>
          <a:effectLst>
            <a:outerShdw blurRad="254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FR" sz="44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</a:t>
            </a:r>
            <a:r>
              <a:rPr lang="fr-FR" sz="44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website</a:t>
            </a:r>
            <a:r>
              <a:rPr lang="fr-FR" sz="44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4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  <a:r>
              <a:rPr lang="fr-FR" sz="44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4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entirely</a:t>
            </a:r>
            <a:r>
              <a:rPr lang="fr-FR" sz="44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4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fictitious</a:t>
            </a:r>
            <a:r>
              <a:rPr lang="fr-FR" sz="44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br>
              <a:rPr lang="fr-FR" sz="44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44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fr-FR" sz="44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its</a:t>
            </a:r>
            <a:r>
              <a:rPr lang="fr-FR" sz="44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existence </a:t>
            </a:r>
            <a:r>
              <a:rPr lang="fr-FR" sz="44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would</a:t>
            </a:r>
            <a:r>
              <a:rPr lang="fr-FR" sz="44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4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</a:t>
            </a:r>
            <a:r>
              <a:rPr lang="fr-FR" sz="44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4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forbidden</a:t>
            </a:r>
            <a:r>
              <a:rPr lang="fr-FR" sz="44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fr-FR" sz="44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44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(in France…)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63501" y="3894268"/>
            <a:ext cx="945597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building </a:t>
            </a:r>
            <a:r>
              <a:rPr lang="fr-FR" sz="4400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such</a:t>
            </a:r>
            <a:r>
              <a:rPr lang="fr-FR" sz="4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fr-FR" sz="4400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website</a:t>
            </a:r>
            <a:r>
              <a:rPr lang="fr-FR" sz="4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400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using</a:t>
            </a:r>
            <a:r>
              <a:rPr lang="fr-FR" sz="4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French </a:t>
            </a:r>
            <a:r>
              <a:rPr lang="fr-FR" sz="4400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centralized</a:t>
            </a:r>
            <a:r>
              <a:rPr lang="fr-FR" sz="4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"</a:t>
            </a:r>
            <a:r>
              <a:rPr lang="fr-FR" sz="4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PMSI</a:t>
            </a:r>
            <a:r>
              <a:rPr lang="fr-FR" sz="4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"</a:t>
            </a:r>
            <a:r>
              <a:rPr lang="fr-FR" sz="4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program </a:t>
            </a:r>
            <a:br>
              <a:rPr lang="fr-FR" sz="4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4400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  <a:r>
              <a:rPr lang="fr-FR" sz="4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400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technically</a:t>
            </a:r>
            <a:r>
              <a:rPr lang="fr-FR" sz="4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400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very</a:t>
            </a:r>
            <a:r>
              <a:rPr lang="fr-FR" sz="4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400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easy</a:t>
            </a:r>
            <a:endParaRPr lang="fr-FR" sz="4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9850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rgbClr val="000082"/>
                </a:solidFill>
                <a:ea typeface="Tahoma" panose="020B0604030504040204" pitchFamily="34" charset="0"/>
              </a:rPr>
              <a:t>PMSI : the </a:t>
            </a:r>
            <a:r>
              <a:rPr lang="fr-FR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declarative</a:t>
            </a:r>
            <a:r>
              <a:rPr lang="fr-FR" dirty="0" smtClean="0">
                <a:solidFill>
                  <a:srgbClr val="000082"/>
                </a:solidFill>
                <a:ea typeface="Tahoma" panose="020B0604030504040204" pitchFamily="34" charset="0"/>
              </a:rPr>
              <a:t> part of the</a:t>
            </a:r>
            <a:br>
              <a:rPr lang="fr-FR" dirty="0" smtClean="0">
                <a:solidFill>
                  <a:srgbClr val="000082"/>
                </a:solidFill>
                <a:ea typeface="Tahoma" panose="020B0604030504040204" pitchFamily="34" charset="0"/>
              </a:rPr>
            </a:br>
            <a:r>
              <a:rPr lang="fr-FR" dirty="0" smtClean="0">
                <a:solidFill>
                  <a:srgbClr val="000082"/>
                </a:solidFill>
                <a:ea typeface="Tahoma" panose="020B0604030504040204" pitchFamily="34" charset="0"/>
              </a:rPr>
              <a:t>French </a:t>
            </a:r>
            <a:r>
              <a:rPr lang="fr-FR" dirty="0" err="1">
                <a:solidFill>
                  <a:srgbClr val="000082"/>
                </a:solidFill>
                <a:ea typeface="Tahoma" panose="020B0604030504040204" pitchFamily="34" charset="0"/>
              </a:rPr>
              <a:t>payment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 system of </a:t>
            </a:r>
            <a:r>
              <a:rPr lang="fr-FR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hospitalizations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89203" y="1691284"/>
            <a:ext cx="10108895" cy="477482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fr-FR" dirty="0" err="1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Mandatory</a:t>
            </a:r>
            <a:r>
              <a:rPr lang="fr-FR" dirty="0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 system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fr-FR" sz="2200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inspired</a:t>
            </a:r>
            <a:r>
              <a:rPr lang="fr-FR" sz="2200" dirty="0" smtClean="0">
                <a:solidFill>
                  <a:srgbClr val="000082"/>
                </a:solidFill>
                <a:ea typeface="Tahoma" panose="020B0604030504040204" pitchFamily="34" charset="0"/>
              </a:rPr>
              <a:t> </a:t>
            </a:r>
            <a:r>
              <a:rPr lang="fr-FR" sz="2200" dirty="0">
                <a:solidFill>
                  <a:srgbClr val="000082"/>
                </a:solidFill>
                <a:ea typeface="Tahoma" panose="020B0604030504040204" pitchFamily="34" charset="0"/>
              </a:rPr>
              <a:t>by the </a:t>
            </a:r>
            <a:r>
              <a:rPr lang="fr-FR" sz="2200" dirty="0" smtClean="0">
                <a:solidFill>
                  <a:srgbClr val="000082"/>
                </a:solidFill>
                <a:ea typeface="Tahoma" panose="020B0604030504040204" pitchFamily="34" charset="0"/>
              </a:rPr>
              <a:t>U.S. </a:t>
            </a:r>
            <a:r>
              <a:rPr lang="fr-FR" sz="2000" dirty="0" smtClean="0">
                <a:solidFill>
                  <a:srgbClr val="000082"/>
                </a:solidFill>
                <a:ea typeface="Tahoma" panose="020B0604030504040204" pitchFamily="34" charset="0"/>
              </a:rPr>
              <a:t>"</a:t>
            </a:r>
            <a:r>
              <a:rPr lang="fr-FR" sz="2200" dirty="0" smtClean="0">
                <a:solidFill>
                  <a:srgbClr val="000082"/>
                </a:solidFill>
                <a:ea typeface="Tahoma" panose="020B0604030504040204" pitchFamily="34" charset="0"/>
              </a:rPr>
              <a:t>DRG system</a:t>
            </a:r>
            <a:r>
              <a:rPr lang="fr-FR" sz="2000" dirty="0" smtClean="0">
                <a:solidFill>
                  <a:srgbClr val="000082"/>
                </a:solidFill>
                <a:ea typeface="Tahoma" panose="020B0604030504040204" pitchFamily="34" charset="0"/>
              </a:rPr>
              <a:t>"  (Diagnoses </a:t>
            </a:r>
            <a:r>
              <a:rPr lang="fr-FR" sz="2000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Related</a:t>
            </a:r>
            <a:r>
              <a:rPr lang="fr-FR" sz="2000" dirty="0" smtClean="0">
                <a:solidFill>
                  <a:srgbClr val="000082"/>
                </a:solidFill>
                <a:ea typeface="Tahoma" panose="020B0604030504040204" pitchFamily="34" charset="0"/>
              </a:rPr>
              <a:t> Groups)</a:t>
            </a:r>
            <a:endParaRPr lang="fr-FR" sz="2200" dirty="0">
              <a:solidFill>
                <a:srgbClr val="000082"/>
              </a:solidFill>
              <a:ea typeface="Tahoma" panose="020B0604030504040204" pitchFamily="34" charset="0"/>
            </a:endParaRP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fr-FR" dirty="0" err="1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Concerns</a:t>
            </a:r>
            <a:r>
              <a:rPr lang="fr-FR" dirty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 all the French </a:t>
            </a:r>
            <a:r>
              <a:rPr lang="fr-FR" dirty="0" err="1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hospitalization</a:t>
            </a:r>
            <a:r>
              <a:rPr lang="fr-FR" dirty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 structures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fr-FR" sz="2200" dirty="0" smtClean="0">
                <a:solidFill>
                  <a:srgbClr val="000082"/>
                </a:solidFill>
                <a:ea typeface="Tahoma" panose="020B0604030504040204" pitchFamily="34" charset="0"/>
              </a:rPr>
              <a:t>public (i.e. </a:t>
            </a:r>
            <a:r>
              <a:rPr lang="fr-FR" sz="2200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hospitals</a:t>
            </a:r>
            <a:r>
              <a:rPr lang="fr-FR" sz="2200" dirty="0" smtClean="0">
                <a:solidFill>
                  <a:srgbClr val="000082"/>
                </a:solidFill>
                <a:ea typeface="Tahoma" panose="020B0604030504040204" pitchFamily="34" charset="0"/>
              </a:rPr>
              <a:t>) : about 1 300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fr-FR" sz="2200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private</a:t>
            </a:r>
            <a:r>
              <a:rPr lang="fr-FR" sz="2200" dirty="0" smtClean="0">
                <a:solidFill>
                  <a:srgbClr val="000082"/>
                </a:solidFill>
                <a:ea typeface="Tahoma" panose="020B0604030504040204" pitchFamily="34" charset="0"/>
              </a:rPr>
              <a:t> (i.e. </a:t>
            </a:r>
            <a:r>
              <a:rPr lang="fr-FR" sz="2200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clinics</a:t>
            </a:r>
            <a:r>
              <a:rPr lang="fr-FR" sz="2200" dirty="0" smtClean="0">
                <a:solidFill>
                  <a:srgbClr val="000082"/>
                </a:solidFill>
                <a:ea typeface="Tahoma" panose="020B0604030504040204" pitchFamily="34" charset="0"/>
              </a:rPr>
              <a:t>) : about 950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fr-FR" dirty="0" err="1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Applies</a:t>
            </a:r>
            <a:r>
              <a:rPr lang="fr-FR" dirty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 to all the </a:t>
            </a:r>
            <a:r>
              <a:rPr lang="fr-FR" dirty="0" err="1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hospitalization</a:t>
            </a:r>
            <a:r>
              <a:rPr lang="fr-FR" dirty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 </a:t>
            </a:r>
            <a:r>
              <a:rPr lang="fr-FR" dirty="0" err="1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stays</a:t>
            </a:r>
            <a:endParaRPr lang="fr-FR" dirty="0">
              <a:solidFill>
                <a:srgbClr val="00008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anose="020B0604030504040204" pitchFamily="34" charset="0"/>
            </a:endParaRPr>
          </a:p>
          <a:p>
            <a:pPr lvl="1"/>
            <a:r>
              <a:rPr lang="fr-FR" sz="2200" dirty="0">
                <a:solidFill>
                  <a:srgbClr val="000082"/>
                </a:solidFill>
                <a:ea typeface="Tahoma" panose="020B0604030504040204" pitchFamily="34" charset="0"/>
              </a:rPr>
              <a:t>about 18 millions </a:t>
            </a:r>
            <a:r>
              <a:rPr lang="fr-FR" sz="2200" dirty="0" err="1">
                <a:solidFill>
                  <a:srgbClr val="000082"/>
                </a:solidFill>
                <a:ea typeface="Tahoma" panose="020B0604030504040204" pitchFamily="34" charset="0"/>
              </a:rPr>
              <a:t>stays</a:t>
            </a:r>
            <a:r>
              <a:rPr lang="fr-FR" sz="2200" dirty="0">
                <a:solidFill>
                  <a:srgbClr val="000082"/>
                </a:solidFill>
                <a:ea typeface="Tahoma" panose="020B0604030504040204" pitchFamily="34" charset="0"/>
              </a:rPr>
              <a:t> by </a:t>
            </a:r>
            <a:r>
              <a:rPr lang="fr-FR" sz="2200" dirty="0" err="1">
                <a:solidFill>
                  <a:srgbClr val="000082"/>
                </a:solidFill>
                <a:ea typeface="Tahoma" panose="020B0604030504040204" pitchFamily="34" charset="0"/>
              </a:rPr>
              <a:t>year</a:t>
            </a:r>
            <a:endParaRPr lang="fr-FR" sz="2200" dirty="0">
              <a:solidFill>
                <a:srgbClr val="000082"/>
              </a:solidFill>
              <a:ea typeface="Tahoma" panose="020B0604030504040204" pitchFamily="34" charset="0"/>
            </a:endParaRP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fr-FR" dirty="0" err="1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Includes</a:t>
            </a:r>
            <a:r>
              <a:rPr lang="fr-FR" dirty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, for </a:t>
            </a:r>
            <a:r>
              <a:rPr lang="fr-FR" dirty="0" err="1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each</a:t>
            </a:r>
            <a:r>
              <a:rPr lang="fr-FR" dirty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 </a:t>
            </a:r>
            <a:r>
              <a:rPr lang="fr-FR" dirty="0" err="1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stay</a:t>
            </a:r>
            <a:endParaRPr lang="fr-FR" dirty="0">
              <a:solidFill>
                <a:srgbClr val="00008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anose="020B0604030504040204" pitchFamily="34" charset="0"/>
            </a:endParaRPr>
          </a:p>
          <a:p>
            <a:pPr lvl="1"/>
            <a:r>
              <a:rPr lang="fr-FR" sz="2200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individual</a:t>
            </a:r>
            <a:r>
              <a:rPr lang="fr-FR" sz="2200" dirty="0" smtClean="0">
                <a:solidFill>
                  <a:srgbClr val="000082"/>
                </a:solidFill>
                <a:ea typeface="Tahoma" panose="020B0604030504040204" pitchFamily="34" charset="0"/>
              </a:rPr>
              <a:t> </a:t>
            </a:r>
            <a:r>
              <a:rPr lang="fr-FR" sz="2200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qualifiers</a:t>
            </a:r>
            <a:r>
              <a:rPr lang="fr-FR" sz="2200" dirty="0" smtClean="0">
                <a:solidFill>
                  <a:srgbClr val="000082"/>
                </a:solidFill>
                <a:ea typeface="Tahoma" panose="020B0604030504040204" pitchFamily="34" charset="0"/>
              </a:rPr>
              <a:t>, </a:t>
            </a:r>
            <a:r>
              <a:rPr lang="fr-FR" sz="2200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medical</a:t>
            </a:r>
            <a:r>
              <a:rPr lang="fr-FR" sz="2200" dirty="0" smtClean="0">
                <a:solidFill>
                  <a:srgbClr val="000082"/>
                </a:solidFill>
                <a:ea typeface="Tahoma" panose="020B0604030504040204" pitchFamily="34" charset="0"/>
              </a:rPr>
              <a:t> </a:t>
            </a:r>
            <a:r>
              <a:rPr lang="fr-FR" sz="2200" dirty="0">
                <a:solidFill>
                  <a:srgbClr val="000082"/>
                </a:solidFill>
                <a:ea typeface="Tahoma" panose="020B0604030504040204" pitchFamily="34" charset="0"/>
              </a:rPr>
              <a:t>data </a:t>
            </a:r>
            <a:r>
              <a:rPr lang="fr-FR" sz="2200" dirty="0" smtClean="0">
                <a:solidFill>
                  <a:srgbClr val="000082"/>
                </a:solidFill>
                <a:ea typeface="Tahoma" panose="020B0604030504040204" pitchFamily="34" charset="0"/>
              </a:rPr>
              <a:t>and extra </a:t>
            </a:r>
            <a:r>
              <a:rPr lang="fr-FR" sz="2200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costs</a:t>
            </a:r>
            <a:r>
              <a:rPr lang="fr-FR" sz="2200" dirty="0" smtClean="0">
                <a:solidFill>
                  <a:srgbClr val="000082"/>
                </a:solidFill>
                <a:ea typeface="Tahoma" panose="020B0604030504040204" pitchFamily="34" charset="0"/>
              </a:rPr>
              <a:t> data</a:t>
            </a:r>
            <a:endParaRPr lang="fr-FR" dirty="0">
              <a:ea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954530"/>
            <a:ext cx="17487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Source of data : the French </a:t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>DRG-</a:t>
            </a:r>
            <a:r>
              <a:rPr lang="fr-FR" dirty="0" err="1" smtClean="0">
                <a:solidFill>
                  <a:schemeClr val="bg1"/>
                </a:solidFill>
              </a:rPr>
              <a:t>like</a:t>
            </a:r>
            <a:r>
              <a:rPr lang="fr-FR" dirty="0" smtClean="0">
                <a:solidFill>
                  <a:schemeClr val="bg1"/>
                </a:solidFill>
              </a:rPr>
              <a:t> system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38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>
                <a:solidFill>
                  <a:srgbClr val="000082"/>
                </a:solidFill>
                <a:ea typeface="Tahoma" panose="020B0604030504040204" pitchFamily="34" charset="0"/>
              </a:rPr>
              <a:t>More </a:t>
            </a:r>
            <a:r>
              <a:rPr lang="fr-FR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details</a:t>
            </a:r>
            <a:r>
              <a:rPr lang="fr-FR" dirty="0" smtClean="0">
                <a:solidFill>
                  <a:srgbClr val="000082"/>
                </a:solidFill>
                <a:ea typeface="Tahoma" panose="020B0604030504040204" pitchFamily="34" charset="0"/>
              </a:rPr>
              <a:t> about the </a:t>
            </a:r>
            <a:r>
              <a:rPr lang="fr-FR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elementary</a:t>
            </a:r>
            <a:r>
              <a:rPr lang="fr-FR" dirty="0" smtClean="0">
                <a:solidFill>
                  <a:srgbClr val="000082"/>
                </a:solidFill>
                <a:ea typeface="Tahoma" panose="020B0604030504040204" pitchFamily="34" charset="0"/>
              </a:rPr>
              <a:t> data record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89203" y="1691284"/>
            <a:ext cx="10108895" cy="5077816"/>
          </a:xfrm>
        </p:spPr>
        <p:txBody>
          <a:bodyPr>
            <a:normAutofit/>
          </a:bodyPr>
          <a:lstStyle/>
          <a:p>
            <a:pPr marL="342900" lvl="1" indent="-342900">
              <a:lnSpc>
                <a:spcPct val="110000"/>
              </a:lnSpc>
              <a:spcBef>
                <a:spcPts val="1200"/>
              </a:spcBef>
            </a:pPr>
            <a:r>
              <a:rPr lang="fr-FR" sz="2800" dirty="0" err="1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Individual</a:t>
            </a:r>
            <a:r>
              <a:rPr lang="fr-FR" sz="2800" dirty="0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 </a:t>
            </a:r>
            <a:r>
              <a:rPr lang="fr-FR" sz="2800" dirty="0" err="1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qualifiers</a:t>
            </a:r>
            <a:r>
              <a:rPr lang="fr-FR" sz="2800" dirty="0" smtClean="0">
                <a:solidFill>
                  <a:srgbClr val="000082"/>
                </a:solidFill>
                <a:ea typeface="Tahoma" panose="020B0604030504040204" pitchFamily="34" charset="0"/>
              </a:rPr>
              <a:t> </a:t>
            </a:r>
          </a:p>
          <a:p>
            <a:pPr marL="1435100" lvl="2" indent="-977900">
              <a:buNone/>
            </a:pPr>
            <a:r>
              <a:rPr lang="fr-FR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aim</a:t>
            </a:r>
            <a:r>
              <a:rPr lang="fr-FR" dirty="0" smtClean="0">
                <a:solidFill>
                  <a:srgbClr val="000082"/>
                </a:solidFill>
                <a:ea typeface="Tahoma" panose="020B0604030504040204" pitchFamily="34" charset="0"/>
              </a:rPr>
              <a:t>:	to </a:t>
            </a:r>
            <a:r>
              <a:rPr lang="fr-FR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allow</a:t>
            </a:r>
            <a:r>
              <a:rPr lang="fr-FR" dirty="0" smtClean="0">
                <a:solidFill>
                  <a:srgbClr val="000082"/>
                </a:solidFill>
                <a:ea typeface="Tahoma" panose="020B0604030504040204" pitchFamily="34" charset="0"/>
              </a:rPr>
              <a:t> cluster </a:t>
            </a:r>
            <a:r>
              <a:rPr lang="fr-FR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analysis</a:t>
            </a:r>
            <a:r>
              <a:rPr lang="fr-FR" dirty="0" smtClean="0">
                <a:solidFill>
                  <a:srgbClr val="000082"/>
                </a:solidFill>
                <a:ea typeface="Tahoma" panose="020B0604030504040204" pitchFamily="34" charset="0"/>
              </a:rPr>
              <a:t> and care </a:t>
            </a:r>
            <a:r>
              <a:rPr lang="fr-FR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pathways</a:t>
            </a:r>
            <a:r>
              <a:rPr lang="fr-FR" dirty="0" smtClean="0">
                <a:solidFill>
                  <a:srgbClr val="000082"/>
                </a:solidFill>
                <a:ea typeface="Tahoma" panose="020B0604030504040204" pitchFamily="34" charset="0"/>
              </a:rPr>
              <a:t> </a:t>
            </a:r>
            <a:r>
              <a:rPr lang="fr-FR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analysis</a:t>
            </a:r>
            <a:endParaRPr lang="fr-FR" dirty="0" smtClean="0">
              <a:solidFill>
                <a:srgbClr val="000082"/>
              </a:solidFill>
              <a:ea typeface="Tahoma" panose="020B0604030504040204" pitchFamily="34" charset="0"/>
            </a:endParaRPr>
          </a:p>
          <a:p>
            <a:pPr marL="1435100" lvl="2" indent="-977900">
              <a:buNone/>
            </a:pPr>
            <a:r>
              <a:rPr lang="fr-FR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include</a:t>
            </a:r>
            <a:r>
              <a:rPr lang="fr-FR" dirty="0" smtClean="0">
                <a:solidFill>
                  <a:srgbClr val="000082"/>
                </a:solidFill>
                <a:ea typeface="Tahoma" panose="020B0604030504040204" pitchFamily="34" charset="0"/>
              </a:rPr>
              <a:t>:	</a:t>
            </a:r>
            <a:r>
              <a:rPr lang="fr-FR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age</a:t>
            </a:r>
            <a:r>
              <a:rPr lang="fr-FR" dirty="0" smtClean="0">
                <a:solidFill>
                  <a:srgbClr val="000082"/>
                </a:solidFill>
                <a:ea typeface="Tahoma" panose="020B0604030504040204" pitchFamily="34" charset="0"/>
              </a:rPr>
              <a:t>, </a:t>
            </a:r>
            <a:r>
              <a:rPr lang="fr-FR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gender</a:t>
            </a:r>
            <a:r>
              <a:rPr lang="fr-FR" dirty="0" smtClean="0">
                <a:solidFill>
                  <a:srgbClr val="000082"/>
                </a:solidFill>
                <a:ea typeface="Tahoma" panose="020B0604030504040204" pitchFamily="34" charset="0"/>
              </a:rPr>
              <a:t>, </a:t>
            </a:r>
            <a:r>
              <a:rPr lang="fr-FR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residence</a:t>
            </a:r>
            <a:r>
              <a:rPr lang="fr-FR" dirty="0" smtClean="0">
                <a:solidFill>
                  <a:srgbClr val="000082"/>
                </a:solidFill>
                <a:ea typeface="Tahoma" panose="020B0604030504040204" pitchFamily="34" charset="0"/>
              </a:rPr>
              <a:t> area, </a:t>
            </a:r>
            <a:r>
              <a:rPr lang="fr-FR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period</a:t>
            </a:r>
            <a:r>
              <a:rPr lang="fr-FR" dirty="0" smtClean="0">
                <a:solidFill>
                  <a:srgbClr val="000082"/>
                </a:solidFill>
                <a:ea typeface="Tahoma" panose="020B0604030504040204" pitchFamily="34" charset="0"/>
              </a:rPr>
              <a:t> of </a:t>
            </a:r>
            <a:r>
              <a:rPr lang="fr-FR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stay</a:t>
            </a:r>
            <a:r>
              <a:rPr lang="fr-FR" dirty="0" smtClean="0">
                <a:solidFill>
                  <a:srgbClr val="000082"/>
                </a:solidFill>
                <a:ea typeface="Tahoma" panose="020B0604030504040204" pitchFamily="34" charset="0"/>
              </a:rPr>
              <a:t>, </a:t>
            </a:r>
            <a:r>
              <a:rPr lang="fr-FR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length</a:t>
            </a:r>
            <a:r>
              <a:rPr lang="fr-FR" dirty="0" smtClean="0">
                <a:solidFill>
                  <a:srgbClr val="000082"/>
                </a:solidFill>
                <a:ea typeface="Tahoma" panose="020B0604030504040204" pitchFamily="34" charset="0"/>
              </a:rPr>
              <a:t> of </a:t>
            </a:r>
            <a:r>
              <a:rPr lang="fr-FR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stay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, </a:t>
            </a:r>
            <a:r>
              <a:rPr lang="fr-FR" dirty="0" smtClean="0">
                <a:solidFill>
                  <a:srgbClr val="000082"/>
                </a:solidFill>
                <a:ea typeface="Tahoma" panose="020B0604030504040204" pitchFamily="34" charset="0"/>
              </a:rPr>
              <a:t>mode of </a:t>
            </a:r>
            <a:r>
              <a:rPr lang="fr-FR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discharge</a:t>
            </a:r>
            <a:r>
              <a:rPr lang="fr-FR" dirty="0" smtClean="0">
                <a:solidFill>
                  <a:srgbClr val="000082"/>
                </a:solidFill>
                <a:ea typeface="Tahoma" panose="020B0604030504040204" pitchFamily="34" charset="0"/>
              </a:rPr>
              <a:t>, "</a:t>
            </a:r>
            <a:r>
              <a:rPr lang="fr-FR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hashed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" </a:t>
            </a:r>
            <a:r>
              <a:rPr lang="fr-FR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anonymized</a:t>
            </a:r>
            <a:r>
              <a:rPr lang="fr-FR" dirty="0" smtClean="0">
                <a:solidFill>
                  <a:srgbClr val="000082"/>
                </a:solidFill>
                <a:ea typeface="Tahoma" panose="020B0604030504040204" pitchFamily="34" charset="0"/>
              </a:rPr>
              <a:t> </a:t>
            </a:r>
            <a:r>
              <a:rPr lang="fr-FR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chaining</a:t>
            </a:r>
            <a:r>
              <a:rPr lang="fr-FR" dirty="0" smtClean="0">
                <a:solidFill>
                  <a:srgbClr val="000082"/>
                </a:solidFill>
                <a:ea typeface="Tahoma" panose="020B0604030504040204" pitchFamily="34" charset="0"/>
              </a:rPr>
              <a:t> identifier</a:t>
            </a:r>
          </a:p>
          <a:p>
            <a:pPr marL="342900" lvl="1" indent="-342900">
              <a:lnSpc>
                <a:spcPct val="120000"/>
              </a:lnSpc>
              <a:spcBef>
                <a:spcPts val="1200"/>
              </a:spcBef>
            </a:pPr>
            <a:r>
              <a:rPr lang="fr-FR" sz="2800" dirty="0" err="1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Medical</a:t>
            </a:r>
            <a:r>
              <a:rPr lang="fr-FR" sz="2800" dirty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 data</a:t>
            </a:r>
          </a:p>
          <a:p>
            <a:pPr marL="1435100" lvl="2" indent="-977900">
              <a:buNone/>
            </a:pPr>
            <a:r>
              <a:rPr lang="fr-FR" dirty="0" err="1">
                <a:solidFill>
                  <a:srgbClr val="000082"/>
                </a:solidFill>
                <a:ea typeface="Tahoma" panose="020B0604030504040204" pitchFamily="34" charset="0"/>
              </a:rPr>
              <a:t>aim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:	</a:t>
            </a:r>
            <a:r>
              <a:rPr lang="fr-FR" dirty="0" err="1">
                <a:solidFill>
                  <a:srgbClr val="000082"/>
                </a:solidFill>
                <a:ea typeface="Tahoma" panose="020B0604030504040204" pitchFamily="34" charset="0"/>
              </a:rPr>
              <a:t>determining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 </a:t>
            </a:r>
            <a:r>
              <a:rPr lang="fr-FR" dirty="0" err="1">
                <a:solidFill>
                  <a:srgbClr val="000082"/>
                </a:solidFill>
                <a:ea typeface="Tahoma" panose="020B0604030504040204" pitchFamily="34" charset="0"/>
              </a:rPr>
              <a:t>what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 </a:t>
            </a:r>
            <a:r>
              <a:rPr lang="fr-FR" dirty="0" err="1">
                <a:solidFill>
                  <a:srgbClr val="000082"/>
                </a:solidFill>
                <a:ea typeface="Tahoma" panose="020B0604030504040204" pitchFamily="34" charset="0"/>
              </a:rPr>
              <a:t>is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 the "</a:t>
            </a:r>
            <a:r>
              <a:rPr lang="fr-FR" dirty="0" err="1">
                <a:solidFill>
                  <a:srgbClr val="000082"/>
                </a:solidFill>
                <a:ea typeface="Tahoma" panose="020B0604030504040204" pitchFamily="34" charset="0"/>
              </a:rPr>
              <a:t>medical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 group" </a:t>
            </a:r>
            <a:r>
              <a:rPr lang="fr-FR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which</a:t>
            </a:r>
            <a:r>
              <a:rPr lang="fr-FR" dirty="0" smtClean="0">
                <a:solidFill>
                  <a:srgbClr val="000082"/>
                </a:solidFill>
                <a:ea typeface="Tahoma" panose="020B0604030504040204" pitchFamily="34" charset="0"/>
              </a:rPr>
              <a:t> matches </a:t>
            </a:r>
            <a:r>
              <a:rPr lang="fr-FR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this</a:t>
            </a:r>
            <a:r>
              <a:rPr lang="fr-FR" dirty="0" smtClean="0">
                <a:solidFill>
                  <a:srgbClr val="000082"/>
                </a:solidFill>
                <a:ea typeface="Tahoma" panose="020B0604030504040204" pitchFamily="34" charset="0"/>
              </a:rPr>
              <a:t> </a:t>
            </a:r>
            <a:r>
              <a:rPr lang="fr-FR" dirty="0" err="1">
                <a:solidFill>
                  <a:srgbClr val="000082"/>
                </a:solidFill>
                <a:ea typeface="Tahoma" panose="020B0604030504040204" pitchFamily="34" charset="0"/>
              </a:rPr>
              <a:t>stay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, and </a:t>
            </a:r>
            <a:r>
              <a:rPr lang="fr-FR" dirty="0" err="1">
                <a:solidFill>
                  <a:srgbClr val="000082"/>
                </a:solidFill>
                <a:ea typeface="Tahoma" panose="020B0604030504040204" pitchFamily="34" charset="0"/>
              </a:rPr>
              <a:t>its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 </a:t>
            </a:r>
            <a:r>
              <a:rPr lang="fr-FR" dirty="0" err="1">
                <a:solidFill>
                  <a:srgbClr val="000082"/>
                </a:solidFill>
                <a:ea typeface="Tahoma" panose="020B0604030504040204" pitchFamily="34" charset="0"/>
              </a:rPr>
              <a:t>corresponding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 "standard </a:t>
            </a:r>
            <a:r>
              <a:rPr lang="fr-FR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price</a:t>
            </a:r>
            <a:r>
              <a:rPr lang="fr-FR" dirty="0" smtClean="0">
                <a:solidFill>
                  <a:srgbClr val="000082"/>
                </a:solidFill>
                <a:ea typeface="Tahoma" panose="020B0604030504040204" pitchFamily="34" charset="0"/>
              </a:rPr>
              <a:t>" 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(</a:t>
            </a:r>
            <a:r>
              <a:rPr lang="fr-FR" dirty="0" err="1">
                <a:solidFill>
                  <a:srgbClr val="000082"/>
                </a:solidFill>
                <a:ea typeface="Tahoma" panose="020B0604030504040204" pitchFamily="34" charset="0"/>
              </a:rPr>
              <a:t>among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 ~ 2 800 </a:t>
            </a:r>
            <a:r>
              <a:rPr lang="fr-FR" dirty="0" smtClean="0">
                <a:solidFill>
                  <a:srgbClr val="000082"/>
                </a:solidFill>
                <a:ea typeface="Tahoma" panose="020B0604030504040204" pitchFamily="34" charset="0"/>
              </a:rPr>
              <a:t>"</a:t>
            </a:r>
            <a:r>
              <a:rPr lang="fr-FR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medical</a:t>
            </a:r>
            <a:r>
              <a:rPr lang="fr-FR" dirty="0" smtClean="0">
                <a:solidFill>
                  <a:srgbClr val="000082"/>
                </a:solidFill>
                <a:ea typeface="Tahoma" panose="020B0604030504040204" pitchFamily="34" charset="0"/>
              </a:rPr>
              <a:t> groups")</a:t>
            </a:r>
            <a:endParaRPr lang="fr-FR" dirty="0">
              <a:solidFill>
                <a:srgbClr val="000082"/>
              </a:solidFill>
              <a:ea typeface="Tahoma" panose="020B0604030504040204" pitchFamily="34" charset="0"/>
            </a:endParaRPr>
          </a:p>
          <a:p>
            <a:pPr marL="1435100" lvl="2" indent="-977900">
              <a:buNone/>
            </a:pPr>
            <a:r>
              <a:rPr lang="fr-FR" dirty="0" err="1">
                <a:solidFill>
                  <a:srgbClr val="000082"/>
                </a:solidFill>
                <a:ea typeface="Tahoma" panose="020B0604030504040204" pitchFamily="34" charset="0"/>
              </a:rPr>
              <a:t>include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:	</a:t>
            </a:r>
            <a:r>
              <a:rPr lang="fr-FR" dirty="0" smtClean="0">
                <a:solidFill>
                  <a:srgbClr val="000082"/>
                </a:solidFill>
                <a:ea typeface="Tahoma" panose="020B0604030504040204" pitchFamily="34" charset="0"/>
              </a:rPr>
              <a:t>the main 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and </a:t>
            </a:r>
            <a:r>
              <a:rPr lang="fr-FR" dirty="0" err="1">
                <a:solidFill>
                  <a:srgbClr val="000082"/>
                </a:solidFill>
                <a:ea typeface="Tahoma" panose="020B0604030504040204" pitchFamily="34" charset="0"/>
              </a:rPr>
              <a:t>secondary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 </a:t>
            </a:r>
            <a:r>
              <a:rPr lang="fr-FR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diagnosis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, </a:t>
            </a:r>
            <a:r>
              <a:rPr lang="fr-FR" dirty="0" err="1">
                <a:solidFill>
                  <a:srgbClr val="000082"/>
                </a:solidFill>
                <a:ea typeface="Tahoma" panose="020B0604030504040204" pitchFamily="34" charset="0"/>
              </a:rPr>
              <a:t>surgical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 </a:t>
            </a:r>
            <a:r>
              <a:rPr lang="fr-FR" dirty="0" err="1">
                <a:solidFill>
                  <a:srgbClr val="000082"/>
                </a:solidFill>
                <a:ea typeface="Tahoma" panose="020B0604030504040204" pitchFamily="34" charset="0"/>
              </a:rPr>
              <a:t>procedures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, non </a:t>
            </a:r>
            <a:r>
              <a:rPr lang="fr-FR" dirty="0" err="1">
                <a:solidFill>
                  <a:srgbClr val="000082"/>
                </a:solidFill>
                <a:ea typeface="Tahoma" panose="020B0604030504040204" pitchFamily="34" charset="0"/>
              </a:rPr>
              <a:t>surgical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 </a:t>
            </a:r>
            <a:r>
              <a:rPr lang="fr-FR" dirty="0" err="1">
                <a:solidFill>
                  <a:srgbClr val="000082"/>
                </a:solidFill>
                <a:ea typeface="Tahoma" panose="020B0604030504040204" pitchFamily="34" charset="0"/>
              </a:rPr>
              <a:t>procedures</a:t>
            </a:r>
            <a:endParaRPr lang="fr-FR" dirty="0">
              <a:solidFill>
                <a:srgbClr val="000082"/>
              </a:solidFill>
              <a:ea typeface="Tahoma" panose="020B0604030504040204" pitchFamily="34" charset="0"/>
            </a:endParaRPr>
          </a:p>
          <a:p>
            <a:pPr marL="342900" lvl="1" indent="-342900">
              <a:lnSpc>
                <a:spcPct val="130000"/>
              </a:lnSpc>
              <a:spcBef>
                <a:spcPts val="1200"/>
              </a:spcBef>
            </a:pPr>
            <a:r>
              <a:rPr lang="fr-FR" sz="2800" dirty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Extra </a:t>
            </a:r>
            <a:r>
              <a:rPr lang="fr-FR" sz="2800" dirty="0" err="1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costs</a:t>
            </a:r>
            <a:r>
              <a:rPr lang="fr-FR" sz="2800" dirty="0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 data</a:t>
            </a:r>
            <a:endParaRPr lang="fr-FR" sz="2800" dirty="0">
              <a:solidFill>
                <a:srgbClr val="00008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anose="020B0604030504040204" pitchFamily="34" charset="0"/>
            </a:endParaRPr>
          </a:p>
          <a:p>
            <a:pPr marL="1435100" lvl="2" indent="-977900">
              <a:lnSpc>
                <a:spcPct val="100000"/>
              </a:lnSpc>
              <a:buNone/>
            </a:pPr>
            <a:r>
              <a:rPr lang="fr-FR" dirty="0" err="1">
                <a:solidFill>
                  <a:srgbClr val="000082"/>
                </a:solidFill>
                <a:ea typeface="Tahoma" panose="020B0604030504040204" pitchFamily="34" charset="0"/>
              </a:rPr>
              <a:t>aim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:	</a:t>
            </a:r>
            <a:r>
              <a:rPr lang="fr-FR" dirty="0" err="1">
                <a:solidFill>
                  <a:srgbClr val="000082"/>
                </a:solidFill>
                <a:ea typeface="Tahoma" panose="020B0604030504040204" pitchFamily="34" charset="0"/>
              </a:rPr>
              <a:t>taking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 in </a:t>
            </a:r>
            <a:r>
              <a:rPr lang="fr-FR" dirty="0" err="1">
                <a:solidFill>
                  <a:srgbClr val="000082"/>
                </a:solidFill>
                <a:ea typeface="Tahoma" panose="020B0604030504040204" pitchFamily="34" charset="0"/>
              </a:rPr>
              <a:t>account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 the </a:t>
            </a:r>
            <a:r>
              <a:rPr lang="fr-FR" dirty="0" err="1">
                <a:solidFill>
                  <a:srgbClr val="000082"/>
                </a:solidFill>
                <a:ea typeface="Tahoma" panose="020B0604030504040204" pitchFamily="34" charset="0"/>
              </a:rPr>
              <a:t>costs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 not </a:t>
            </a:r>
            <a:r>
              <a:rPr lang="fr-FR" dirty="0" err="1">
                <a:solidFill>
                  <a:srgbClr val="000082"/>
                </a:solidFill>
                <a:ea typeface="Tahoma" panose="020B0604030504040204" pitchFamily="34" charset="0"/>
              </a:rPr>
              <a:t>included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 in the "standard </a:t>
            </a:r>
            <a:r>
              <a:rPr lang="fr-FR" dirty="0" err="1">
                <a:solidFill>
                  <a:srgbClr val="000082"/>
                </a:solidFill>
                <a:ea typeface="Tahoma" panose="020B0604030504040204" pitchFamily="34" charset="0"/>
              </a:rPr>
              <a:t>prices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"</a:t>
            </a:r>
          </a:p>
          <a:p>
            <a:pPr marL="1435100" lvl="2" indent="-977900">
              <a:lnSpc>
                <a:spcPct val="100000"/>
              </a:lnSpc>
              <a:buNone/>
            </a:pPr>
            <a:r>
              <a:rPr lang="fr-FR" dirty="0" err="1">
                <a:solidFill>
                  <a:srgbClr val="000082"/>
                </a:solidFill>
                <a:ea typeface="Tahoma" panose="020B0604030504040204" pitchFamily="34" charset="0"/>
              </a:rPr>
              <a:t>include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:	</a:t>
            </a:r>
            <a:r>
              <a:rPr lang="fr-FR" dirty="0" err="1">
                <a:solidFill>
                  <a:srgbClr val="000082"/>
                </a:solidFill>
                <a:ea typeface="Tahoma" panose="020B0604030504040204" pitchFamily="34" charset="0"/>
              </a:rPr>
              <a:t>expensive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 and not standard </a:t>
            </a:r>
            <a:r>
              <a:rPr lang="fr-FR" dirty="0" err="1">
                <a:solidFill>
                  <a:srgbClr val="000082"/>
                </a:solidFill>
                <a:ea typeface="Tahoma" panose="020B0604030504040204" pitchFamily="34" charset="0"/>
              </a:rPr>
              <a:t>drugs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, </a:t>
            </a:r>
            <a:r>
              <a:rPr lang="fr-FR" dirty="0" err="1">
                <a:solidFill>
                  <a:srgbClr val="000082"/>
                </a:solidFill>
                <a:ea typeface="Tahoma" panose="020B0604030504040204" pitchFamily="34" charset="0"/>
              </a:rPr>
              <a:t>expensive</a:t>
            </a:r>
            <a:r>
              <a:rPr lang="fr-FR" dirty="0">
                <a:solidFill>
                  <a:srgbClr val="000082"/>
                </a:solidFill>
                <a:ea typeface="Tahoma" panose="020B0604030504040204" pitchFamily="34" charset="0"/>
              </a:rPr>
              <a:t> and non standard exams</a:t>
            </a:r>
          </a:p>
          <a:p>
            <a:pPr marL="0" indent="0">
              <a:buNone/>
            </a:pPr>
            <a:endParaRPr lang="fr-FR" dirty="0">
              <a:ea typeface="Tahoma" panose="020B0604030504040204" pitchFamily="34" charset="0"/>
            </a:endParaRPr>
          </a:p>
          <a:p>
            <a:pPr marL="0" indent="0">
              <a:buNone/>
            </a:pPr>
            <a:endParaRPr lang="fr-FR" sz="3200" dirty="0">
              <a:solidFill>
                <a:srgbClr val="0C102E"/>
              </a:solidFill>
              <a:ea typeface="+mj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954530"/>
            <a:ext cx="17487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Source of data : the French </a:t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>DRG-</a:t>
            </a:r>
            <a:r>
              <a:rPr lang="fr-FR" dirty="0" err="1" smtClean="0">
                <a:solidFill>
                  <a:schemeClr val="bg1"/>
                </a:solidFill>
              </a:rPr>
              <a:t>like</a:t>
            </a:r>
            <a:r>
              <a:rPr lang="fr-FR" dirty="0" smtClean="0">
                <a:solidFill>
                  <a:schemeClr val="bg1"/>
                </a:solidFill>
              </a:rPr>
              <a:t> system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06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Are the </a:t>
            </a:r>
            <a:r>
              <a:rPr lang="fr-FR" dirty="0" err="1" smtClean="0"/>
              <a:t>centralized</a:t>
            </a:r>
            <a:r>
              <a:rPr lang="fr-FR" dirty="0" smtClean="0"/>
              <a:t> data </a:t>
            </a:r>
            <a:r>
              <a:rPr lang="fr-FR" dirty="0" err="1" smtClean="0"/>
              <a:t>anonymized</a:t>
            </a:r>
            <a:r>
              <a:rPr lang="fr-FR" dirty="0" smtClean="0"/>
              <a:t> ?</a:t>
            </a:r>
            <a:br>
              <a:rPr lang="fr-FR" dirty="0" smtClean="0"/>
            </a:br>
            <a:r>
              <a:rPr lang="fr-FR" dirty="0" err="1" smtClean="0"/>
              <a:t>Yes</a:t>
            </a:r>
            <a:r>
              <a:rPr lang="fr-FR" dirty="0" smtClean="0"/>
              <a:t>, of course 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89203" y="1570892"/>
            <a:ext cx="10108895" cy="5176573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dirty="0" err="1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When</a:t>
            </a:r>
            <a:r>
              <a:rPr lang="fr-FR" dirty="0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 </a:t>
            </a:r>
            <a:r>
              <a:rPr lang="fr-FR" dirty="0" err="1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received</a:t>
            </a:r>
            <a:r>
              <a:rPr lang="fr-FR" dirty="0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 by the French </a:t>
            </a:r>
            <a:r>
              <a:rPr lang="fr-FR" dirty="0" err="1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government</a:t>
            </a:r>
            <a:r>
              <a:rPr lang="fr-FR" dirty="0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 </a:t>
            </a:r>
            <a:r>
              <a:rPr lang="fr-FR" dirty="0" err="1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</a:rPr>
              <a:t>agency</a:t>
            </a:r>
            <a:endParaRPr lang="fr-FR" dirty="0" smtClean="0">
              <a:solidFill>
                <a:srgbClr val="00008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anose="020B0604030504040204" pitchFamily="34" charset="0"/>
            </a:endParaRPr>
          </a:p>
          <a:p>
            <a:pPr marL="1073150" indent="-357188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0082"/>
                </a:solidFill>
                <a:ea typeface="Tahoma" panose="020B0604030504040204" pitchFamily="34" charset="0"/>
              </a:rPr>
              <a:t>no </a:t>
            </a:r>
            <a:r>
              <a:rPr lang="fr-FR" sz="2400" dirty="0" err="1">
                <a:solidFill>
                  <a:srgbClr val="000082"/>
                </a:solidFill>
                <a:ea typeface="Tahoma" panose="020B0604030504040204" pitchFamily="34" charset="0"/>
              </a:rPr>
              <a:t>name</a:t>
            </a:r>
            <a:r>
              <a:rPr lang="fr-FR" sz="2400" dirty="0">
                <a:solidFill>
                  <a:srgbClr val="000082"/>
                </a:solidFill>
                <a:ea typeface="Tahoma" panose="020B0604030504040204" pitchFamily="34" charset="0"/>
              </a:rPr>
              <a:t>, no first </a:t>
            </a:r>
            <a:r>
              <a:rPr lang="fr-FR" sz="2400" dirty="0" err="1">
                <a:solidFill>
                  <a:srgbClr val="000082"/>
                </a:solidFill>
                <a:ea typeface="Tahoma" panose="020B0604030504040204" pitchFamily="34" charset="0"/>
              </a:rPr>
              <a:t>name</a:t>
            </a:r>
            <a:r>
              <a:rPr lang="fr-FR" sz="2400" dirty="0">
                <a:solidFill>
                  <a:srgbClr val="000082"/>
                </a:solidFill>
                <a:ea typeface="Tahoma" panose="020B0604030504040204" pitchFamily="34" charset="0"/>
              </a:rPr>
              <a:t>, no </a:t>
            </a:r>
            <a:r>
              <a:rPr lang="fr-FR" sz="2400" dirty="0" err="1">
                <a:solidFill>
                  <a:srgbClr val="000082"/>
                </a:solidFill>
                <a:ea typeface="Tahoma" panose="020B0604030504040204" pitchFamily="34" charset="0"/>
              </a:rPr>
              <a:t>surname</a:t>
            </a:r>
            <a:r>
              <a:rPr lang="fr-FR" sz="2400" dirty="0">
                <a:solidFill>
                  <a:srgbClr val="000082"/>
                </a:solidFill>
                <a:ea typeface="Tahoma" panose="020B0604030504040204" pitchFamily="34" charset="0"/>
              </a:rPr>
              <a:t>, no marital </a:t>
            </a:r>
            <a:r>
              <a:rPr lang="fr-FR" sz="2400" dirty="0" err="1">
                <a:solidFill>
                  <a:srgbClr val="000082"/>
                </a:solidFill>
                <a:ea typeface="Tahoma" panose="020B0604030504040204" pitchFamily="34" charset="0"/>
              </a:rPr>
              <a:t>name</a:t>
            </a:r>
            <a:endParaRPr lang="fr-FR" sz="2400" dirty="0">
              <a:solidFill>
                <a:srgbClr val="000082"/>
              </a:solidFill>
              <a:ea typeface="Tahoma" panose="020B0604030504040204" pitchFamily="34" charset="0"/>
            </a:endParaRPr>
          </a:p>
          <a:p>
            <a:pPr marL="1431925" lvl="1" indent="-344488">
              <a:lnSpc>
                <a:spcPct val="120000"/>
              </a:lnSpc>
              <a:spcBef>
                <a:spcPts val="0"/>
              </a:spcBef>
            </a:pPr>
            <a:r>
              <a:rPr lang="fr-FR" sz="2000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only</a:t>
            </a:r>
            <a:r>
              <a:rPr lang="fr-FR" sz="2000" dirty="0" smtClean="0">
                <a:solidFill>
                  <a:srgbClr val="000082"/>
                </a:solidFill>
                <a:ea typeface="Tahoma" panose="020B0604030504040204" pitchFamily="34" charset="0"/>
              </a:rPr>
              <a:t> a </a:t>
            </a:r>
            <a:r>
              <a:rPr lang="fr-FR" sz="2000" dirty="0">
                <a:solidFill>
                  <a:srgbClr val="000082"/>
                </a:solidFill>
                <a:ea typeface="Tahoma" panose="020B0604030504040204" pitchFamily="34" charset="0"/>
              </a:rPr>
              <a:t>"</a:t>
            </a:r>
            <a:r>
              <a:rPr lang="fr-FR" sz="2000" dirty="0" err="1">
                <a:solidFill>
                  <a:srgbClr val="000082"/>
                </a:solidFill>
                <a:ea typeface="Tahoma" panose="020B0604030504040204" pitchFamily="34" charset="0"/>
              </a:rPr>
              <a:t>hashed</a:t>
            </a:r>
            <a:r>
              <a:rPr lang="fr-FR" sz="2000" dirty="0">
                <a:solidFill>
                  <a:srgbClr val="000082"/>
                </a:solidFill>
                <a:ea typeface="Tahoma" panose="020B0604030504040204" pitchFamily="34" charset="0"/>
              </a:rPr>
              <a:t>" </a:t>
            </a:r>
            <a:r>
              <a:rPr lang="fr-FR" sz="2000" dirty="0" err="1">
                <a:solidFill>
                  <a:srgbClr val="000082"/>
                </a:solidFill>
                <a:ea typeface="Tahoma" panose="020B0604030504040204" pitchFamily="34" charset="0"/>
              </a:rPr>
              <a:t>anonymized</a:t>
            </a:r>
            <a:r>
              <a:rPr lang="fr-FR" sz="2000" dirty="0">
                <a:solidFill>
                  <a:srgbClr val="000082"/>
                </a:solidFill>
                <a:ea typeface="Tahoma" panose="020B0604030504040204" pitchFamily="34" charset="0"/>
              </a:rPr>
              <a:t> </a:t>
            </a:r>
            <a:r>
              <a:rPr lang="fr-FR" sz="2000" dirty="0" err="1">
                <a:solidFill>
                  <a:srgbClr val="000082"/>
                </a:solidFill>
                <a:ea typeface="Tahoma" panose="020B0604030504040204" pitchFamily="34" charset="0"/>
              </a:rPr>
              <a:t>chaining</a:t>
            </a:r>
            <a:r>
              <a:rPr lang="fr-FR" sz="2000" dirty="0">
                <a:solidFill>
                  <a:srgbClr val="000082"/>
                </a:solidFill>
                <a:ea typeface="Tahoma" panose="020B0604030504040204" pitchFamily="34" charset="0"/>
              </a:rPr>
              <a:t> identifier</a:t>
            </a:r>
            <a:endParaRPr lang="fr-FR" sz="2000" dirty="0" smtClean="0">
              <a:solidFill>
                <a:srgbClr val="000082"/>
              </a:solidFill>
              <a:ea typeface="Tahoma" panose="020B0604030504040204" pitchFamily="34" charset="0"/>
            </a:endParaRPr>
          </a:p>
          <a:p>
            <a:pPr marL="1073150" indent="-357188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2400" dirty="0" smtClean="0">
                <a:solidFill>
                  <a:srgbClr val="000082"/>
                </a:solidFill>
                <a:ea typeface="Tahoma" panose="020B0604030504040204" pitchFamily="34" charset="0"/>
              </a:rPr>
              <a:t>no social </a:t>
            </a:r>
            <a:r>
              <a:rPr lang="fr-FR" sz="2400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security</a:t>
            </a:r>
            <a:r>
              <a:rPr lang="fr-FR" sz="2400" dirty="0" smtClean="0">
                <a:solidFill>
                  <a:srgbClr val="000082"/>
                </a:solidFill>
                <a:ea typeface="Tahoma" panose="020B0604030504040204" pitchFamily="34" charset="0"/>
              </a:rPr>
              <a:t> </a:t>
            </a:r>
            <a:r>
              <a:rPr lang="fr-FR" sz="2400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number</a:t>
            </a:r>
            <a:r>
              <a:rPr lang="fr-FR" sz="2400" dirty="0" smtClean="0">
                <a:solidFill>
                  <a:srgbClr val="000082"/>
                </a:solidFill>
                <a:ea typeface="Tahoma" panose="020B0604030504040204" pitchFamily="34" charset="0"/>
              </a:rPr>
              <a:t>, no national </a:t>
            </a:r>
            <a:r>
              <a:rPr lang="fr-FR" sz="2400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nor</a:t>
            </a:r>
            <a:r>
              <a:rPr lang="fr-FR" sz="2400" dirty="0" smtClean="0">
                <a:solidFill>
                  <a:srgbClr val="000082"/>
                </a:solidFill>
                <a:ea typeface="Tahoma" panose="020B0604030504040204" pitchFamily="34" charset="0"/>
              </a:rPr>
              <a:t> local ID </a:t>
            </a:r>
            <a:r>
              <a:rPr lang="fr-FR" sz="2400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number</a:t>
            </a:r>
            <a:endParaRPr lang="fr-FR" sz="2400" dirty="0" smtClean="0">
              <a:solidFill>
                <a:srgbClr val="000082"/>
              </a:solidFill>
              <a:ea typeface="Tahoma" panose="020B0604030504040204" pitchFamily="34" charset="0"/>
            </a:endParaRPr>
          </a:p>
          <a:p>
            <a:pPr marL="1073150" indent="-357188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0082"/>
                </a:solidFill>
                <a:ea typeface="Tahoma" panose="020B0604030504040204" pitchFamily="34" charset="0"/>
              </a:rPr>
              <a:t>no record </a:t>
            </a:r>
            <a:r>
              <a:rPr lang="fr-FR" sz="2400" dirty="0" err="1">
                <a:solidFill>
                  <a:srgbClr val="000082"/>
                </a:solidFill>
                <a:ea typeface="Tahoma" panose="020B0604030504040204" pitchFamily="34" charset="0"/>
              </a:rPr>
              <a:t>number</a:t>
            </a:r>
            <a:endParaRPr lang="fr-FR" sz="2400" dirty="0">
              <a:solidFill>
                <a:srgbClr val="000082"/>
              </a:solidFill>
              <a:ea typeface="Tahoma" panose="020B0604030504040204" pitchFamily="34" charset="0"/>
            </a:endParaRPr>
          </a:p>
          <a:p>
            <a:pPr marL="1073150" indent="-357188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0082"/>
                </a:solidFill>
                <a:ea typeface="Tahoma" panose="020B0604030504040204" pitchFamily="34" charset="0"/>
              </a:rPr>
              <a:t>no </a:t>
            </a:r>
            <a:r>
              <a:rPr lang="fr-FR" sz="2400" dirty="0" err="1">
                <a:solidFill>
                  <a:srgbClr val="000082"/>
                </a:solidFill>
                <a:ea typeface="Tahoma" panose="020B0604030504040204" pitchFamily="34" charset="0"/>
              </a:rPr>
              <a:t>birth</a:t>
            </a:r>
            <a:r>
              <a:rPr lang="fr-FR" sz="2400" dirty="0">
                <a:solidFill>
                  <a:srgbClr val="000082"/>
                </a:solidFill>
                <a:ea typeface="Tahoma" panose="020B0604030504040204" pitchFamily="34" charset="0"/>
              </a:rPr>
              <a:t> date</a:t>
            </a:r>
          </a:p>
          <a:p>
            <a:pPr marL="1431925" lvl="1" indent="-357188">
              <a:lnSpc>
                <a:spcPct val="120000"/>
              </a:lnSpc>
              <a:spcBef>
                <a:spcPts val="0"/>
              </a:spcBef>
            </a:pPr>
            <a:r>
              <a:rPr lang="fr-FR" sz="2000" dirty="0" err="1">
                <a:solidFill>
                  <a:srgbClr val="000082"/>
                </a:solidFill>
                <a:ea typeface="Tahoma" panose="020B0604030504040204" pitchFamily="34" charset="0"/>
              </a:rPr>
              <a:t>only</a:t>
            </a:r>
            <a:r>
              <a:rPr lang="fr-FR" sz="2000" dirty="0">
                <a:solidFill>
                  <a:srgbClr val="000082"/>
                </a:solidFill>
                <a:ea typeface="Tahoma" panose="020B0604030504040204" pitchFamily="34" charset="0"/>
              </a:rPr>
              <a:t> the </a:t>
            </a:r>
            <a:r>
              <a:rPr lang="fr-FR" sz="2000" dirty="0" err="1">
                <a:solidFill>
                  <a:srgbClr val="000082"/>
                </a:solidFill>
                <a:ea typeface="Tahoma" panose="020B0604030504040204" pitchFamily="34" charset="0"/>
              </a:rPr>
              <a:t>age</a:t>
            </a:r>
            <a:r>
              <a:rPr lang="fr-FR" sz="2000" dirty="0">
                <a:solidFill>
                  <a:srgbClr val="000082"/>
                </a:solidFill>
                <a:ea typeface="Tahoma" panose="020B0604030504040204" pitchFamily="34" charset="0"/>
              </a:rPr>
              <a:t> (in </a:t>
            </a:r>
            <a:r>
              <a:rPr lang="fr-FR" sz="2000" dirty="0" err="1">
                <a:solidFill>
                  <a:srgbClr val="000082"/>
                </a:solidFill>
                <a:ea typeface="Tahoma" panose="020B0604030504040204" pitchFamily="34" charset="0"/>
              </a:rPr>
              <a:t>years</a:t>
            </a:r>
            <a:r>
              <a:rPr lang="fr-FR" sz="2000" dirty="0">
                <a:solidFill>
                  <a:srgbClr val="000082"/>
                </a:solidFill>
                <a:ea typeface="Tahoma" panose="020B0604030504040204" pitchFamily="34" charset="0"/>
              </a:rPr>
              <a:t>) at the </a:t>
            </a:r>
            <a:r>
              <a:rPr lang="fr-FR" sz="2000" dirty="0" err="1">
                <a:solidFill>
                  <a:srgbClr val="000082"/>
                </a:solidFill>
                <a:ea typeface="Tahoma" panose="020B0604030504040204" pitchFamily="34" charset="0"/>
              </a:rPr>
              <a:t>arrival</a:t>
            </a:r>
            <a:endParaRPr lang="fr-FR" sz="2000" dirty="0">
              <a:solidFill>
                <a:srgbClr val="000082"/>
              </a:solidFill>
              <a:ea typeface="Tahoma" panose="020B0604030504040204" pitchFamily="34" charset="0"/>
            </a:endParaRPr>
          </a:p>
          <a:p>
            <a:pPr marL="1073150" indent="-357188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0082"/>
                </a:solidFill>
                <a:ea typeface="Tahoma" panose="020B0604030504040204" pitchFamily="34" charset="0"/>
              </a:rPr>
              <a:t>no postal </a:t>
            </a:r>
            <a:r>
              <a:rPr lang="fr-FR" sz="2400" dirty="0" err="1">
                <a:solidFill>
                  <a:srgbClr val="000082"/>
                </a:solidFill>
                <a:ea typeface="Tahoma" panose="020B0604030504040204" pitchFamily="34" charset="0"/>
              </a:rPr>
              <a:t>address</a:t>
            </a:r>
            <a:endParaRPr lang="fr-FR" sz="2400" dirty="0">
              <a:solidFill>
                <a:srgbClr val="000082"/>
              </a:solidFill>
              <a:ea typeface="Tahoma" panose="020B0604030504040204" pitchFamily="34" charset="0"/>
            </a:endParaRPr>
          </a:p>
          <a:p>
            <a:pPr marL="1338263" lvl="1" indent="-357188">
              <a:lnSpc>
                <a:spcPct val="120000"/>
              </a:lnSpc>
              <a:spcBef>
                <a:spcPts val="0"/>
              </a:spcBef>
            </a:pPr>
            <a:r>
              <a:rPr lang="fr-FR" sz="2000" dirty="0" err="1">
                <a:solidFill>
                  <a:srgbClr val="000082"/>
                </a:solidFill>
                <a:ea typeface="Tahoma" panose="020B0604030504040204" pitchFamily="34" charset="0"/>
              </a:rPr>
              <a:t>only</a:t>
            </a:r>
            <a:r>
              <a:rPr lang="fr-FR" sz="2000" dirty="0">
                <a:solidFill>
                  <a:srgbClr val="000082"/>
                </a:solidFill>
                <a:ea typeface="Tahoma" panose="020B0604030504040204" pitchFamily="34" charset="0"/>
              </a:rPr>
              <a:t> the </a:t>
            </a:r>
            <a:r>
              <a:rPr lang="fr-FR" sz="2000" dirty="0" err="1">
                <a:solidFill>
                  <a:srgbClr val="000082"/>
                </a:solidFill>
                <a:ea typeface="Tahoma" panose="020B0604030504040204" pitchFamily="34" charset="0"/>
              </a:rPr>
              <a:t>residence</a:t>
            </a:r>
            <a:r>
              <a:rPr lang="fr-FR" sz="2000" dirty="0">
                <a:solidFill>
                  <a:srgbClr val="000082"/>
                </a:solidFill>
                <a:ea typeface="Tahoma" panose="020B0604030504040204" pitchFamily="34" charset="0"/>
              </a:rPr>
              <a:t> area code : an area </a:t>
            </a:r>
            <a:r>
              <a:rPr lang="fr-FR" sz="2000" dirty="0" err="1">
                <a:solidFill>
                  <a:srgbClr val="000082"/>
                </a:solidFill>
                <a:ea typeface="Tahoma" panose="020B0604030504040204" pitchFamily="34" charset="0"/>
              </a:rPr>
              <a:t>containing</a:t>
            </a:r>
            <a:r>
              <a:rPr lang="fr-FR" sz="2000" dirty="0">
                <a:solidFill>
                  <a:srgbClr val="000082"/>
                </a:solidFill>
                <a:ea typeface="Tahoma" panose="020B0604030504040204" pitchFamily="34" charset="0"/>
              </a:rPr>
              <a:t> at least 1 000 </a:t>
            </a:r>
            <a:r>
              <a:rPr lang="fr-FR" sz="2000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individuals</a:t>
            </a:r>
            <a:endParaRPr lang="fr-FR" sz="2000" dirty="0">
              <a:solidFill>
                <a:srgbClr val="000082"/>
              </a:solidFill>
              <a:ea typeface="Tahoma" panose="020B0604030504040204" pitchFamily="34" charset="0"/>
            </a:endParaRPr>
          </a:p>
          <a:p>
            <a:pPr marL="1073150" indent="-357188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0082"/>
                </a:solidFill>
                <a:ea typeface="Tahoma" panose="020B0604030504040204" pitchFamily="34" charset="0"/>
              </a:rPr>
              <a:t>no date of </a:t>
            </a:r>
            <a:r>
              <a:rPr lang="fr-FR" sz="2400" dirty="0" err="1">
                <a:solidFill>
                  <a:srgbClr val="000082"/>
                </a:solidFill>
                <a:ea typeface="Tahoma" panose="020B0604030504040204" pitchFamily="34" charset="0"/>
              </a:rPr>
              <a:t>arrival</a:t>
            </a:r>
            <a:r>
              <a:rPr lang="fr-FR" sz="2400" dirty="0">
                <a:solidFill>
                  <a:srgbClr val="000082"/>
                </a:solidFill>
                <a:ea typeface="Tahoma" panose="020B0604030504040204" pitchFamily="34" charset="0"/>
              </a:rPr>
              <a:t> at the </a:t>
            </a:r>
            <a:r>
              <a:rPr lang="fr-FR" sz="2400" dirty="0" err="1">
                <a:solidFill>
                  <a:srgbClr val="000082"/>
                </a:solidFill>
                <a:ea typeface="Tahoma" panose="020B0604030504040204" pitchFamily="34" charset="0"/>
              </a:rPr>
              <a:t>hospital</a:t>
            </a:r>
            <a:r>
              <a:rPr lang="fr-FR" sz="2400" dirty="0">
                <a:solidFill>
                  <a:srgbClr val="000082"/>
                </a:solidFill>
                <a:ea typeface="Tahoma" panose="020B0604030504040204" pitchFamily="34" charset="0"/>
              </a:rPr>
              <a:t> </a:t>
            </a:r>
            <a:r>
              <a:rPr lang="fr-FR" sz="2400" dirty="0" err="1">
                <a:solidFill>
                  <a:srgbClr val="000082"/>
                </a:solidFill>
                <a:ea typeface="Tahoma" panose="020B0604030504040204" pitchFamily="34" charset="0"/>
              </a:rPr>
              <a:t>nor</a:t>
            </a:r>
            <a:r>
              <a:rPr lang="fr-FR" sz="2400" dirty="0">
                <a:solidFill>
                  <a:srgbClr val="000082"/>
                </a:solidFill>
                <a:ea typeface="Tahoma" panose="020B0604030504040204" pitchFamily="34" charset="0"/>
              </a:rPr>
              <a:t> date of </a:t>
            </a:r>
            <a:r>
              <a:rPr lang="fr-FR" sz="2400" dirty="0" err="1">
                <a:solidFill>
                  <a:srgbClr val="000082"/>
                </a:solidFill>
                <a:ea typeface="Tahoma" panose="020B0604030504040204" pitchFamily="34" charset="0"/>
              </a:rPr>
              <a:t>discharge</a:t>
            </a:r>
            <a:endParaRPr lang="fr-FR" sz="2400" dirty="0">
              <a:solidFill>
                <a:srgbClr val="000082"/>
              </a:solidFill>
              <a:ea typeface="Tahoma" panose="020B0604030504040204" pitchFamily="34" charset="0"/>
            </a:endParaRPr>
          </a:p>
          <a:p>
            <a:pPr marL="1431925" lvl="1" indent="-357188">
              <a:lnSpc>
                <a:spcPct val="120000"/>
              </a:lnSpc>
              <a:spcBef>
                <a:spcPts val="0"/>
              </a:spcBef>
            </a:pPr>
            <a:r>
              <a:rPr lang="fr-FR" sz="2000" dirty="0" err="1">
                <a:solidFill>
                  <a:srgbClr val="000082"/>
                </a:solidFill>
                <a:ea typeface="Tahoma" panose="020B0604030504040204" pitchFamily="34" charset="0"/>
              </a:rPr>
              <a:t>only</a:t>
            </a:r>
            <a:r>
              <a:rPr lang="fr-FR" sz="2000" dirty="0">
                <a:solidFill>
                  <a:srgbClr val="000082"/>
                </a:solidFill>
                <a:ea typeface="Tahoma" panose="020B0604030504040204" pitchFamily="34" charset="0"/>
              </a:rPr>
              <a:t> the </a:t>
            </a:r>
            <a:r>
              <a:rPr lang="fr-FR" sz="2000" dirty="0" err="1">
                <a:solidFill>
                  <a:srgbClr val="000082"/>
                </a:solidFill>
                <a:ea typeface="Tahoma" panose="020B0604030504040204" pitchFamily="34" charset="0"/>
              </a:rPr>
              <a:t>month</a:t>
            </a:r>
            <a:r>
              <a:rPr lang="fr-FR" sz="2000" dirty="0">
                <a:solidFill>
                  <a:srgbClr val="000082"/>
                </a:solidFill>
                <a:ea typeface="Tahoma" panose="020B0604030504040204" pitchFamily="34" charset="0"/>
              </a:rPr>
              <a:t> of the </a:t>
            </a:r>
            <a:r>
              <a:rPr lang="fr-FR" sz="2000" dirty="0" err="1">
                <a:solidFill>
                  <a:srgbClr val="000082"/>
                </a:solidFill>
                <a:ea typeface="Tahoma" panose="020B0604030504040204" pitchFamily="34" charset="0"/>
              </a:rPr>
              <a:t>ending</a:t>
            </a:r>
            <a:r>
              <a:rPr lang="fr-FR" sz="2000" dirty="0">
                <a:solidFill>
                  <a:srgbClr val="000082"/>
                </a:solidFill>
                <a:ea typeface="Tahoma" panose="020B0604030504040204" pitchFamily="34" charset="0"/>
              </a:rPr>
              <a:t> date of the </a:t>
            </a:r>
            <a:r>
              <a:rPr lang="fr-FR" sz="2000" dirty="0" err="1">
                <a:solidFill>
                  <a:srgbClr val="000082"/>
                </a:solidFill>
                <a:ea typeface="Tahoma" panose="020B0604030504040204" pitchFamily="34" charset="0"/>
              </a:rPr>
              <a:t>stay</a:t>
            </a:r>
            <a:endParaRPr lang="fr-FR" sz="2000" dirty="0">
              <a:solidFill>
                <a:srgbClr val="000082"/>
              </a:solidFill>
              <a:ea typeface="Tahoma" panose="020B0604030504040204" pitchFamily="34" charset="0"/>
            </a:endParaRPr>
          </a:p>
          <a:p>
            <a:pPr marL="1431925" lvl="1" indent="-357188">
              <a:lnSpc>
                <a:spcPct val="120000"/>
              </a:lnSpc>
              <a:spcBef>
                <a:spcPts val="0"/>
              </a:spcBef>
            </a:pPr>
            <a:r>
              <a:rPr lang="fr-FR" sz="2000" dirty="0">
                <a:solidFill>
                  <a:srgbClr val="000082"/>
                </a:solidFill>
                <a:ea typeface="Tahoma" panose="020B0604030504040204" pitchFamily="34" charset="0"/>
              </a:rPr>
              <a:t>and the </a:t>
            </a:r>
            <a:r>
              <a:rPr lang="fr-FR" sz="2000" dirty="0" err="1">
                <a:solidFill>
                  <a:srgbClr val="000082"/>
                </a:solidFill>
                <a:ea typeface="Tahoma" panose="020B0604030504040204" pitchFamily="34" charset="0"/>
              </a:rPr>
              <a:t>length</a:t>
            </a:r>
            <a:r>
              <a:rPr lang="fr-FR" sz="2000" dirty="0">
                <a:solidFill>
                  <a:srgbClr val="000082"/>
                </a:solidFill>
                <a:ea typeface="Tahoma" panose="020B0604030504040204" pitchFamily="34" charset="0"/>
              </a:rPr>
              <a:t> of </a:t>
            </a:r>
            <a:r>
              <a:rPr lang="fr-FR" sz="2000" dirty="0" err="1">
                <a:solidFill>
                  <a:srgbClr val="000082"/>
                </a:solidFill>
                <a:ea typeface="Tahoma" panose="020B0604030504040204" pitchFamily="34" charset="0"/>
              </a:rPr>
              <a:t>stay</a:t>
            </a:r>
            <a:endParaRPr lang="fr-FR" sz="2000" dirty="0">
              <a:solidFill>
                <a:srgbClr val="000082"/>
              </a:solidFill>
              <a:ea typeface="Tahoma" panose="020B0604030504040204" pitchFamily="34" charset="0"/>
            </a:endParaRPr>
          </a:p>
          <a:p>
            <a:pPr marL="1073150" indent="-357188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0082"/>
                </a:solidFill>
                <a:ea typeface="Tahoma" panose="020B0604030504040204" pitchFamily="34" charset="0"/>
              </a:rPr>
              <a:t>plus the </a:t>
            </a:r>
            <a:r>
              <a:rPr lang="fr-FR" sz="2400" dirty="0" err="1">
                <a:solidFill>
                  <a:srgbClr val="000082"/>
                </a:solidFill>
                <a:ea typeface="Tahoma" panose="020B0604030504040204" pitchFamily="34" charset="0"/>
              </a:rPr>
              <a:t>hospital</a:t>
            </a:r>
            <a:r>
              <a:rPr lang="fr-FR" sz="2400" dirty="0">
                <a:solidFill>
                  <a:srgbClr val="000082"/>
                </a:solidFill>
                <a:ea typeface="Tahoma" panose="020B0604030504040204" pitchFamily="34" charset="0"/>
              </a:rPr>
              <a:t> or </a:t>
            </a:r>
            <a:r>
              <a:rPr lang="fr-FR" sz="2400" dirty="0" err="1">
                <a:solidFill>
                  <a:srgbClr val="000082"/>
                </a:solidFill>
                <a:ea typeface="Tahoma" panose="020B0604030504040204" pitchFamily="34" charset="0"/>
              </a:rPr>
              <a:t>clinic</a:t>
            </a:r>
            <a:r>
              <a:rPr lang="fr-FR" sz="2400" dirty="0">
                <a:solidFill>
                  <a:srgbClr val="000082"/>
                </a:solidFill>
                <a:ea typeface="Tahoma" panose="020B0604030504040204" pitchFamily="34" charset="0"/>
              </a:rPr>
              <a:t> </a:t>
            </a:r>
            <a:r>
              <a:rPr lang="fr-FR" sz="2400" dirty="0" smtClean="0">
                <a:solidFill>
                  <a:srgbClr val="000082"/>
                </a:solidFill>
                <a:ea typeface="Tahoma" panose="020B0604030504040204" pitchFamily="34" charset="0"/>
              </a:rPr>
              <a:t>identification</a:t>
            </a:r>
            <a:endParaRPr lang="fr-FR" sz="2400" dirty="0">
              <a:solidFill>
                <a:srgbClr val="000082"/>
              </a:solidFill>
              <a:ea typeface="Tahoma" panose="020B0604030504040204" pitchFamily="34" charset="0"/>
            </a:endParaRPr>
          </a:p>
          <a:p>
            <a:pPr marL="1073150" indent="-357188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0082"/>
                </a:solidFill>
                <a:ea typeface="Tahoma" panose="020B0604030504040204" pitchFamily="34" charset="0"/>
              </a:rPr>
              <a:t>plus the </a:t>
            </a:r>
            <a:r>
              <a:rPr lang="fr-FR" sz="2400" dirty="0" err="1">
                <a:solidFill>
                  <a:srgbClr val="000082"/>
                </a:solidFill>
                <a:ea typeface="Tahoma" panose="020B0604030504040204" pitchFamily="34" charset="0"/>
              </a:rPr>
              <a:t>elapsed</a:t>
            </a:r>
            <a:r>
              <a:rPr lang="fr-FR" sz="2400" dirty="0">
                <a:solidFill>
                  <a:srgbClr val="000082"/>
                </a:solidFill>
                <a:ea typeface="Tahoma" panose="020B0604030504040204" pitchFamily="34" charset="0"/>
              </a:rPr>
              <a:t> time </a:t>
            </a:r>
            <a:r>
              <a:rPr lang="fr-FR" sz="2400" dirty="0" err="1">
                <a:solidFill>
                  <a:srgbClr val="000082"/>
                </a:solidFill>
                <a:ea typeface="Tahoma" panose="020B0604030504040204" pitchFamily="34" charset="0"/>
              </a:rPr>
              <a:t>between</a:t>
            </a:r>
            <a:r>
              <a:rPr lang="fr-FR" sz="2400" dirty="0">
                <a:solidFill>
                  <a:srgbClr val="000082"/>
                </a:solidFill>
                <a:ea typeface="Tahoma" panose="020B0604030504040204" pitchFamily="34" charset="0"/>
              </a:rPr>
              <a:t> successive </a:t>
            </a:r>
            <a:r>
              <a:rPr lang="fr-FR" sz="2400" dirty="0" err="1">
                <a:solidFill>
                  <a:srgbClr val="000082"/>
                </a:solidFill>
                <a:ea typeface="Tahoma" panose="020B0604030504040204" pitchFamily="34" charset="0"/>
              </a:rPr>
              <a:t>stays</a:t>
            </a:r>
            <a:r>
              <a:rPr lang="fr-FR" sz="2400" dirty="0">
                <a:solidFill>
                  <a:srgbClr val="000082"/>
                </a:solidFill>
                <a:ea typeface="Tahoma" panose="020B0604030504040204" pitchFamily="34" charset="0"/>
              </a:rPr>
              <a:t> (if </a:t>
            </a:r>
            <a:r>
              <a:rPr lang="fr-FR" sz="2400" dirty="0" err="1" smtClean="0">
                <a:solidFill>
                  <a:srgbClr val="000082"/>
                </a:solidFill>
                <a:ea typeface="Tahoma" panose="020B0604030504040204" pitchFamily="34" charset="0"/>
              </a:rPr>
              <a:t>applies</a:t>
            </a:r>
            <a:r>
              <a:rPr lang="fr-FR" sz="2400" dirty="0" smtClean="0">
                <a:solidFill>
                  <a:srgbClr val="000082"/>
                </a:solidFill>
                <a:ea typeface="Tahoma" panose="020B0604030504040204" pitchFamily="34" charset="0"/>
              </a:rPr>
              <a:t>)</a:t>
            </a:r>
            <a:endParaRPr lang="fr-FR" dirty="0" smtClean="0">
              <a:solidFill>
                <a:srgbClr val="000082"/>
              </a:solidFill>
              <a:ea typeface="Tahoma" panose="020B0604030504040204" pitchFamily="34" charset="0"/>
            </a:endParaRPr>
          </a:p>
          <a:p>
            <a:endParaRPr lang="fr-FR" dirty="0">
              <a:ea typeface="Tahoma" panose="020B0604030504040204" pitchFamily="34" charset="0"/>
            </a:endParaRPr>
          </a:p>
          <a:p>
            <a:pPr marL="0" indent="0">
              <a:buNone/>
            </a:pPr>
            <a:endParaRPr lang="fr-FR" sz="3200" dirty="0">
              <a:solidFill>
                <a:srgbClr val="0C102E"/>
              </a:solidFill>
              <a:ea typeface="+mj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954530"/>
            <a:ext cx="17487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To </a:t>
            </a:r>
            <a:r>
              <a:rPr lang="fr-FR" dirty="0" err="1" smtClean="0">
                <a:solidFill>
                  <a:schemeClr val="bg1"/>
                </a:solidFill>
              </a:rPr>
              <a:t>be</a:t>
            </a:r>
            <a:r>
              <a:rPr lang="fr-FR" dirty="0" smtClean="0">
                <a:solidFill>
                  <a:schemeClr val="bg1"/>
                </a:solidFill>
              </a:rPr>
              <a:t> or not to </a:t>
            </a:r>
            <a:r>
              <a:rPr lang="fr-FR" dirty="0" err="1" smtClean="0">
                <a:solidFill>
                  <a:schemeClr val="bg1"/>
                </a:solidFill>
              </a:rPr>
              <a:t>be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anonymized</a:t>
            </a:r>
            <a:r>
              <a:rPr lang="fr-FR" dirty="0" smtClean="0">
                <a:solidFill>
                  <a:schemeClr val="bg1"/>
                </a:solidFill>
              </a:rPr>
              <a:t>, </a:t>
            </a:r>
            <a:r>
              <a:rPr lang="fr-FR" dirty="0" err="1" smtClean="0">
                <a:solidFill>
                  <a:schemeClr val="bg1"/>
                </a:solidFill>
              </a:rPr>
              <a:t>that’s</a:t>
            </a:r>
            <a:r>
              <a:rPr lang="fr-FR" dirty="0" smtClean="0">
                <a:solidFill>
                  <a:schemeClr val="bg1"/>
                </a:solidFill>
              </a:rPr>
              <a:t> the question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34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such</a:t>
            </a:r>
            <a:r>
              <a:rPr lang="fr-FR" dirty="0" smtClean="0"/>
              <a:t> a </a:t>
            </a:r>
            <a:r>
              <a:rPr lang="fr-FR" dirty="0" err="1" smtClean="0"/>
              <a:t>combination</a:t>
            </a:r>
            <a:r>
              <a:rPr lang="fr-FR" dirty="0" smtClean="0"/>
              <a:t> for </a:t>
            </a:r>
            <a:r>
              <a:rPr lang="fr-FR" dirty="0" err="1" smtClean="0"/>
              <a:t>any</a:t>
            </a:r>
            <a:r>
              <a:rPr lang="fr-FR" dirty="0" smtClean="0"/>
              <a:t> </a:t>
            </a:r>
            <a:r>
              <a:rPr lang="fr-FR" dirty="0" err="1" smtClean="0"/>
              <a:t>given</a:t>
            </a:r>
            <a:r>
              <a:rPr lang="fr-FR" dirty="0" smtClean="0"/>
              <a:t> </a:t>
            </a:r>
            <a:r>
              <a:rPr lang="fr-FR" dirty="0" err="1" smtClean="0"/>
              <a:t>stay</a:t>
            </a:r>
            <a:r>
              <a:rPr lang="fr-FR" dirty="0" smtClean="0"/>
              <a:t>…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fr-FR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 of the </a:t>
            </a:r>
            <a:r>
              <a:rPr lang="fr-FR" sz="24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hospital</a:t>
            </a:r>
            <a:r>
              <a:rPr lang="fr-FR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or the </a:t>
            </a:r>
            <a:r>
              <a:rPr lang="fr-FR" sz="24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clinic</a:t>
            </a:r>
            <a:endParaRPr lang="fr-FR" sz="24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fr-FR" sz="24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month</a:t>
            </a:r>
            <a:r>
              <a:rPr lang="fr-FR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</a:t>
            </a:r>
            <a:r>
              <a:rPr lang="fr-FR" sz="24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ending</a:t>
            </a:r>
            <a:r>
              <a:rPr lang="fr-FR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date of the </a:t>
            </a:r>
            <a:r>
              <a:rPr lang="fr-FR" sz="24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stay</a:t>
            </a:r>
            <a:endParaRPr lang="fr-FR" sz="24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fr-FR" sz="24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fr-FR" sz="24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ength</a:t>
            </a:r>
            <a:r>
              <a:rPr lang="fr-FR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fr-FR" sz="24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stay</a:t>
            </a:r>
            <a:endParaRPr lang="fr-FR" sz="24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fr-FR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 of </a:t>
            </a:r>
            <a:r>
              <a:rPr lang="fr-FR" sz="24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discharge</a:t>
            </a:r>
            <a:r>
              <a:rPr lang="fr-FR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fr-FR" sz="24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including</a:t>
            </a:r>
            <a:r>
              <a:rPr lang="fr-FR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4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death</a:t>
            </a:r>
            <a:r>
              <a:rPr lang="fr-FR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fr-FR" sz="24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</a:t>
            </a:r>
            <a:r>
              <a:rPr lang="fr-FR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</a:t>
            </a:r>
            <a:r>
              <a:rPr lang="fr-FR" sz="24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inpatient</a:t>
            </a:r>
            <a:endParaRPr lang="fr-FR" sz="24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fr-FR" sz="24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gender</a:t>
            </a:r>
            <a:r>
              <a:rPr lang="fr-FR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</a:t>
            </a:r>
            <a:r>
              <a:rPr lang="fr-FR" sz="24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inpatient</a:t>
            </a:r>
            <a:endParaRPr lang="fr-FR" sz="24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fr-FR" sz="24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residence</a:t>
            </a:r>
            <a:r>
              <a:rPr lang="fr-FR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area code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anonymized</a:t>
            </a:r>
            <a:r>
              <a:rPr lang="fr-FR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chaining</a:t>
            </a:r>
            <a:r>
              <a:rPr lang="fr-FR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fr-FR" sz="2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elapsed</a:t>
            </a:r>
            <a:r>
              <a:rPr lang="fr-FR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time </a:t>
            </a:r>
            <a:r>
              <a:rPr lang="fr-FR" sz="2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between</a:t>
            </a:r>
            <a:r>
              <a:rPr lang="fr-FR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stays</a:t>
            </a:r>
            <a:endParaRPr lang="fr-FR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1" indent="0" algn="ctr">
              <a:spcBef>
                <a:spcPts val="1200"/>
              </a:spcBef>
              <a:buNone/>
            </a:pPr>
            <a:r>
              <a:rPr lang="fr-FR" sz="30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89% </a:t>
            </a:r>
            <a:r>
              <a:rPr lang="fr-FR" sz="30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of the </a:t>
            </a:r>
            <a:r>
              <a:rPr lang="fr-FR" sz="3000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stays</a:t>
            </a:r>
            <a:r>
              <a:rPr lang="fr-FR" sz="30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 have a unique </a:t>
            </a:r>
            <a:r>
              <a:rPr lang="fr-FR" sz="3000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combination</a:t>
            </a:r>
            <a:endParaRPr lang="fr-FR" sz="3000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</a:endParaRPr>
          </a:p>
          <a:p>
            <a:pPr marL="0" indent="0" algn="ctr">
              <a:buNone/>
            </a:pPr>
            <a:r>
              <a:rPr lang="fr-FR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100% </a:t>
            </a:r>
            <a:r>
              <a:rPr lang="fr-FR" sz="3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when</a:t>
            </a:r>
            <a:r>
              <a:rPr lang="fr-FR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 the </a:t>
            </a:r>
            <a:r>
              <a:rPr lang="fr-FR" sz="3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inpatient</a:t>
            </a:r>
            <a:r>
              <a:rPr lang="fr-FR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 has more </a:t>
            </a:r>
            <a:r>
              <a:rPr lang="fr-FR" sz="3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than</a:t>
            </a:r>
            <a:r>
              <a:rPr lang="fr-FR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 one </a:t>
            </a:r>
            <a:r>
              <a:rPr lang="fr-FR" sz="3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stay</a:t>
            </a:r>
            <a:endParaRPr lang="fr-FR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</a:endParaRPr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0" y="1954530"/>
            <a:ext cx="17487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solidFill>
                  <a:schemeClr val="bg1"/>
                </a:solidFill>
              </a:rPr>
              <a:t>Even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blurred</a:t>
            </a:r>
            <a:r>
              <a:rPr lang="fr-FR" dirty="0" smtClean="0">
                <a:solidFill>
                  <a:schemeClr val="bg1"/>
                </a:solidFill>
              </a:rPr>
              <a:t>, the </a:t>
            </a:r>
            <a:r>
              <a:rPr lang="fr-FR" dirty="0" err="1" smtClean="0">
                <a:solidFill>
                  <a:schemeClr val="bg1"/>
                </a:solidFill>
              </a:rPr>
              <a:t>individual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qualifiers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remain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too</a:t>
            </a:r>
            <a:r>
              <a:rPr lang="fr-FR" dirty="0" smtClean="0">
                <a:solidFill>
                  <a:schemeClr val="bg1"/>
                </a:solidFill>
              </a:rPr>
              <a:t> discriminant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42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More </a:t>
            </a:r>
            <a:r>
              <a:rPr lang="fr-FR" dirty="0" err="1" smtClean="0"/>
              <a:t>blurring</a:t>
            </a:r>
            <a:r>
              <a:rPr lang="fr-FR" dirty="0" smtClean="0"/>
              <a:t>, </a:t>
            </a:r>
            <a:r>
              <a:rPr lang="fr-FR" dirty="0" err="1" smtClean="0"/>
              <a:t>less</a:t>
            </a:r>
            <a:r>
              <a:rPr lang="fr-FR" dirty="0" smtClean="0"/>
              <a:t> </a:t>
            </a:r>
            <a:r>
              <a:rPr lang="fr-FR" dirty="0" err="1" smtClean="0"/>
              <a:t>usability</a:t>
            </a:r>
            <a:r>
              <a:rPr lang="fr-FR" dirty="0" smtClean="0"/>
              <a:t> for </a:t>
            </a:r>
            <a:r>
              <a:rPr lang="fr-FR" dirty="0" err="1" smtClean="0"/>
              <a:t>researchers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fr-FR" dirty="0" err="1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Reducing</a:t>
            </a:r>
            <a:r>
              <a:rPr lang="fr-FR" dirty="0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accuracy</a:t>
            </a:r>
            <a:r>
              <a:rPr lang="fr-FR" dirty="0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data by </a:t>
            </a:r>
            <a:r>
              <a:rPr lang="fr-FR" dirty="0" err="1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blurring</a:t>
            </a:r>
            <a:r>
              <a:rPr lang="fr-FR" dirty="0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or </a:t>
            </a:r>
            <a:r>
              <a:rPr lang="fr-FR" dirty="0" err="1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transforming</a:t>
            </a:r>
            <a:r>
              <a:rPr lang="fr-FR" dirty="0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them</a:t>
            </a:r>
            <a:endParaRPr lang="fr-FR" dirty="0" smtClean="0">
              <a:solidFill>
                <a:srgbClr val="00008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fr-FR" sz="2300" dirty="0" err="1">
                <a:solidFill>
                  <a:srgbClr val="000082"/>
                </a:solidFill>
              </a:rPr>
              <a:t>age</a:t>
            </a:r>
            <a:r>
              <a:rPr lang="fr-FR" sz="2300" dirty="0">
                <a:solidFill>
                  <a:srgbClr val="000082"/>
                </a:solidFill>
              </a:rPr>
              <a:t> ► </a:t>
            </a:r>
            <a:r>
              <a:rPr lang="fr-FR" sz="2300" dirty="0" smtClean="0">
                <a:solidFill>
                  <a:srgbClr val="000082"/>
                </a:solidFill>
              </a:rPr>
              <a:t>ranges </a:t>
            </a:r>
            <a:r>
              <a:rPr lang="fr-FR" sz="2300" dirty="0">
                <a:solidFill>
                  <a:srgbClr val="000082"/>
                </a:solidFill>
              </a:rPr>
              <a:t>of </a:t>
            </a:r>
            <a:r>
              <a:rPr lang="fr-FR" sz="2300" dirty="0" err="1">
                <a:solidFill>
                  <a:srgbClr val="000082"/>
                </a:solidFill>
              </a:rPr>
              <a:t>age</a:t>
            </a:r>
            <a:endParaRPr lang="fr-FR" sz="2300" dirty="0">
              <a:solidFill>
                <a:srgbClr val="000082"/>
              </a:solidFill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fr-FR" sz="2300" dirty="0" err="1">
                <a:solidFill>
                  <a:srgbClr val="000082"/>
                </a:solidFill>
              </a:rPr>
              <a:t>length</a:t>
            </a:r>
            <a:r>
              <a:rPr lang="fr-FR" sz="2300" dirty="0">
                <a:solidFill>
                  <a:srgbClr val="000082"/>
                </a:solidFill>
              </a:rPr>
              <a:t> of </a:t>
            </a:r>
            <a:r>
              <a:rPr lang="fr-FR" sz="2300" dirty="0" err="1">
                <a:solidFill>
                  <a:srgbClr val="000082"/>
                </a:solidFill>
              </a:rPr>
              <a:t>stay</a:t>
            </a:r>
            <a:r>
              <a:rPr lang="fr-FR" sz="2300" dirty="0">
                <a:solidFill>
                  <a:srgbClr val="000082"/>
                </a:solidFill>
              </a:rPr>
              <a:t> ► </a:t>
            </a:r>
            <a:r>
              <a:rPr lang="fr-FR" sz="2300" dirty="0" smtClean="0">
                <a:solidFill>
                  <a:srgbClr val="000082"/>
                </a:solidFill>
              </a:rPr>
              <a:t>ranges </a:t>
            </a:r>
            <a:r>
              <a:rPr lang="fr-FR" sz="2300" dirty="0">
                <a:solidFill>
                  <a:srgbClr val="000082"/>
                </a:solidFill>
              </a:rPr>
              <a:t>of </a:t>
            </a:r>
            <a:r>
              <a:rPr lang="fr-FR" sz="2300" dirty="0" err="1">
                <a:solidFill>
                  <a:srgbClr val="000082"/>
                </a:solidFill>
              </a:rPr>
              <a:t>length</a:t>
            </a:r>
            <a:endParaRPr lang="fr-FR" sz="2300" dirty="0">
              <a:solidFill>
                <a:srgbClr val="000082"/>
              </a:solidFill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fr-FR" sz="2300" dirty="0" err="1">
                <a:solidFill>
                  <a:srgbClr val="000082"/>
                </a:solidFill>
              </a:rPr>
              <a:t>residence</a:t>
            </a:r>
            <a:r>
              <a:rPr lang="fr-FR" sz="2300" dirty="0">
                <a:solidFill>
                  <a:srgbClr val="000082"/>
                </a:solidFill>
              </a:rPr>
              <a:t> area code ►</a:t>
            </a:r>
            <a:r>
              <a:rPr lang="fr-FR" sz="2300" dirty="0" err="1">
                <a:solidFill>
                  <a:srgbClr val="000082"/>
                </a:solidFill>
              </a:rPr>
              <a:t>indicator</a:t>
            </a:r>
            <a:r>
              <a:rPr lang="fr-FR" sz="2300" dirty="0">
                <a:solidFill>
                  <a:srgbClr val="000082"/>
                </a:solidFill>
              </a:rPr>
              <a:t> of the </a:t>
            </a:r>
            <a:r>
              <a:rPr lang="fr-FR" sz="2300" dirty="0" err="1">
                <a:solidFill>
                  <a:srgbClr val="000082"/>
                </a:solidFill>
              </a:rPr>
              <a:t>recruitment</a:t>
            </a:r>
            <a:r>
              <a:rPr lang="fr-FR" sz="2300" dirty="0">
                <a:solidFill>
                  <a:srgbClr val="000082"/>
                </a:solidFill>
              </a:rPr>
              <a:t> area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fr-FR" sz="2300" dirty="0" err="1">
                <a:solidFill>
                  <a:srgbClr val="000082"/>
                </a:solidFill>
              </a:rPr>
              <a:t>month</a:t>
            </a:r>
            <a:r>
              <a:rPr lang="fr-FR" sz="2300" dirty="0">
                <a:solidFill>
                  <a:srgbClr val="000082"/>
                </a:solidFill>
              </a:rPr>
              <a:t> of the </a:t>
            </a:r>
            <a:r>
              <a:rPr lang="fr-FR" sz="2300" dirty="0" err="1">
                <a:solidFill>
                  <a:srgbClr val="000082"/>
                </a:solidFill>
              </a:rPr>
              <a:t>ending</a:t>
            </a:r>
            <a:r>
              <a:rPr lang="fr-FR" sz="2300" dirty="0">
                <a:solidFill>
                  <a:srgbClr val="000082"/>
                </a:solidFill>
              </a:rPr>
              <a:t> </a:t>
            </a:r>
            <a:r>
              <a:rPr lang="fr-FR" sz="2300" dirty="0" smtClean="0">
                <a:solidFill>
                  <a:srgbClr val="000082"/>
                </a:solidFill>
              </a:rPr>
              <a:t>date of </a:t>
            </a:r>
            <a:r>
              <a:rPr lang="fr-FR" sz="2300" dirty="0" err="1" smtClean="0">
                <a:solidFill>
                  <a:srgbClr val="000082"/>
                </a:solidFill>
              </a:rPr>
              <a:t>stay</a:t>
            </a:r>
            <a:r>
              <a:rPr lang="fr-FR" sz="2300" dirty="0" smtClean="0">
                <a:solidFill>
                  <a:srgbClr val="000082"/>
                </a:solidFill>
              </a:rPr>
              <a:t> </a:t>
            </a:r>
            <a:r>
              <a:rPr lang="fr-FR" sz="2300" dirty="0">
                <a:solidFill>
                  <a:srgbClr val="000082"/>
                </a:solidFill>
              </a:rPr>
              <a:t>► </a:t>
            </a:r>
            <a:r>
              <a:rPr lang="fr-FR" sz="2300" dirty="0" err="1">
                <a:solidFill>
                  <a:srgbClr val="000082"/>
                </a:solidFill>
              </a:rPr>
              <a:t>suppressed</a:t>
            </a:r>
            <a:endParaRPr lang="fr-FR" sz="2300" dirty="0">
              <a:solidFill>
                <a:srgbClr val="000082"/>
              </a:solidFill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fr-FR" sz="2300" dirty="0">
                <a:solidFill>
                  <a:srgbClr val="000082"/>
                </a:solidFill>
              </a:rPr>
              <a:t>mode of </a:t>
            </a:r>
            <a:r>
              <a:rPr lang="fr-FR" sz="2300" dirty="0" err="1">
                <a:solidFill>
                  <a:srgbClr val="000082"/>
                </a:solidFill>
              </a:rPr>
              <a:t>discharge</a:t>
            </a:r>
            <a:r>
              <a:rPr lang="fr-FR" sz="2300" dirty="0">
                <a:solidFill>
                  <a:srgbClr val="000082"/>
                </a:solidFill>
              </a:rPr>
              <a:t> ► </a:t>
            </a:r>
            <a:r>
              <a:rPr lang="fr-FR" sz="2300" dirty="0" err="1">
                <a:solidFill>
                  <a:srgbClr val="000082"/>
                </a:solidFill>
              </a:rPr>
              <a:t>transforming</a:t>
            </a:r>
            <a:r>
              <a:rPr lang="fr-FR" sz="2300" dirty="0">
                <a:solidFill>
                  <a:srgbClr val="000082"/>
                </a:solidFill>
              </a:rPr>
              <a:t> the </a:t>
            </a:r>
            <a:r>
              <a:rPr lang="fr-FR" sz="2300" dirty="0" err="1">
                <a:solidFill>
                  <a:srgbClr val="000082"/>
                </a:solidFill>
              </a:rPr>
              <a:t>death</a:t>
            </a:r>
            <a:r>
              <a:rPr lang="fr-FR" sz="2300" dirty="0">
                <a:solidFill>
                  <a:srgbClr val="000082"/>
                </a:solidFill>
              </a:rPr>
              <a:t> mode </a:t>
            </a:r>
            <a:r>
              <a:rPr lang="fr-FR" sz="2300" dirty="0" err="1">
                <a:solidFill>
                  <a:srgbClr val="000082"/>
                </a:solidFill>
              </a:rPr>
              <a:t>into</a:t>
            </a:r>
            <a:r>
              <a:rPr lang="fr-FR" sz="2300" dirty="0">
                <a:solidFill>
                  <a:srgbClr val="000082"/>
                </a:solidFill>
              </a:rPr>
              <a:t> a </a:t>
            </a:r>
            <a:r>
              <a:rPr lang="fr-FR" sz="2300" dirty="0" err="1">
                <a:solidFill>
                  <a:srgbClr val="000082"/>
                </a:solidFill>
              </a:rPr>
              <a:t>neutral</a:t>
            </a:r>
            <a:r>
              <a:rPr lang="fr-FR" sz="2300" dirty="0">
                <a:solidFill>
                  <a:srgbClr val="000082"/>
                </a:solidFill>
              </a:rPr>
              <a:t> value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fr-FR" sz="2300" dirty="0">
                <a:solidFill>
                  <a:srgbClr val="000082"/>
                </a:solidFill>
              </a:rPr>
              <a:t>etc.</a:t>
            </a: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300"/>
              </a:spcAft>
            </a:pPr>
            <a:r>
              <a:rPr lang="fr-FR" dirty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fr-FR" dirty="0" err="1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order</a:t>
            </a:r>
            <a:r>
              <a:rPr lang="fr-FR" dirty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</a:t>
            </a:r>
            <a:r>
              <a:rPr lang="fr-FR" dirty="0" err="1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obtain</a:t>
            </a:r>
            <a:r>
              <a:rPr lang="fr-FR" dirty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only</a:t>
            </a:r>
            <a:r>
              <a:rPr lang="fr-FR" dirty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combinations</a:t>
            </a:r>
            <a:r>
              <a:rPr lang="fr-FR" dirty="0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fr-FR" dirty="0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least N </a:t>
            </a:r>
            <a:r>
              <a:rPr lang="fr-FR" dirty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 </a:t>
            </a:r>
            <a:r>
              <a:rPr lang="fr-FR" dirty="0" err="1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</a:t>
            </a:r>
            <a:r>
              <a:rPr lang="fr-FR" dirty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least n </a:t>
            </a:r>
            <a:r>
              <a:rPr lang="fr-FR" dirty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distinct </a:t>
            </a:r>
            <a:r>
              <a:rPr lang="fr-FR" dirty="0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pathologies </a:t>
            </a:r>
            <a:r>
              <a:rPr lang="fr-FR" sz="2200" dirty="0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(in </a:t>
            </a:r>
            <a:r>
              <a:rPr lang="fr-FR" sz="2200" dirty="0" err="1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</a:t>
            </a:r>
            <a:r>
              <a:rPr lang="fr-FR" sz="2200" dirty="0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200" dirty="0" err="1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words</a:t>
            </a:r>
            <a:r>
              <a:rPr lang="fr-FR" sz="2200" dirty="0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fr-FR" sz="2200" dirty="0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k</a:t>
            </a:r>
            <a:r>
              <a:rPr lang="fr-FR" sz="2200" dirty="0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fr-FR" sz="2200" dirty="0" err="1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anonymity</a:t>
            </a:r>
            <a:r>
              <a:rPr lang="fr-FR" sz="2200" dirty="0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N </a:t>
            </a:r>
            <a:r>
              <a:rPr lang="fr-FR" sz="2200" dirty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fr-FR" sz="2200" dirty="0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</a:t>
            </a:r>
            <a:r>
              <a:rPr lang="fr-FR" sz="2200" dirty="0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fr-FR" sz="2200" dirty="0" err="1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diversity</a:t>
            </a:r>
            <a:r>
              <a:rPr lang="fr-FR" sz="2200" dirty="0" smtClean="0">
                <a:solidFill>
                  <a:srgbClr val="000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n)</a:t>
            </a:r>
            <a:endParaRPr lang="fr-FR" sz="2200" dirty="0">
              <a:solidFill>
                <a:srgbClr val="00008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fr-FR" sz="2300" dirty="0">
                <a:solidFill>
                  <a:srgbClr val="000082"/>
                </a:solidFill>
              </a:rPr>
              <a:t>t</a:t>
            </a:r>
            <a:r>
              <a:rPr lang="fr-FR" sz="2300" dirty="0" smtClean="0">
                <a:solidFill>
                  <a:srgbClr val="000082"/>
                </a:solidFill>
              </a:rPr>
              <a:t>he </a:t>
            </a:r>
            <a:r>
              <a:rPr lang="fr-FR" sz="2300" dirty="0" err="1" smtClean="0">
                <a:solidFill>
                  <a:srgbClr val="000082"/>
                </a:solidFill>
              </a:rPr>
              <a:t>result</a:t>
            </a:r>
            <a:r>
              <a:rPr lang="fr-FR" sz="2300" dirty="0" smtClean="0">
                <a:solidFill>
                  <a:srgbClr val="000082"/>
                </a:solidFill>
              </a:rPr>
              <a:t> </a:t>
            </a:r>
            <a:r>
              <a:rPr lang="fr-FR" sz="2300" dirty="0" err="1" smtClean="0">
                <a:solidFill>
                  <a:srgbClr val="000082"/>
                </a:solidFill>
              </a:rPr>
              <a:t>can</a:t>
            </a:r>
            <a:r>
              <a:rPr lang="fr-FR" sz="2300" dirty="0" smtClean="0">
                <a:solidFill>
                  <a:srgbClr val="000082"/>
                </a:solidFill>
              </a:rPr>
              <a:t> </a:t>
            </a:r>
            <a:r>
              <a:rPr lang="fr-FR" sz="2300" dirty="0" err="1" smtClean="0">
                <a:solidFill>
                  <a:srgbClr val="000082"/>
                </a:solidFill>
              </a:rPr>
              <a:t>be</a:t>
            </a:r>
            <a:r>
              <a:rPr lang="fr-FR" sz="2300" dirty="0" smtClean="0">
                <a:solidFill>
                  <a:srgbClr val="000082"/>
                </a:solidFill>
              </a:rPr>
              <a:t> a non </a:t>
            </a:r>
            <a:r>
              <a:rPr lang="fr-FR" sz="2300" dirty="0" err="1" smtClean="0">
                <a:solidFill>
                  <a:srgbClr val="000082"/>
                </a:solidFill>
              </a:rPr>
              <a:t>re-identifying</a:t>
            </a:r>
            <a:r>
              <a:rPr lang="fr-FR" sz="2300" dirty="0" smtClean="0">
                <a:solidFill>
                  <a:srgbClr val="000082"/>
                </a:solidFill>
              </a:rPr>
              <a:t> </a:t>
            </a:r>
            <a:r>
              <a:rPr lang="fr-FR" sz="2300" dirty="0" err="1" smtClean="0">
                <a:solidFill>
                  <a:srgbClr val="000082"/>
                </a:solidFill>
              </a:rPr>
              <a:t>database</a:t>
            </a:r>
            <a:r>
              <a:rPr lang="fr-FR" sz="2300" dirty="0" smtClean="0">
                <a:solidFill>
                  <a:srgbClr val="000082"/>
                </a:solidFill>
              </a:rPr>
              <a:t>, </a:t>
            </a:r>
            <a:r>
              <a:rPr lang="fr-FR" sz="2300" dirty="0" err="1" smtClean="0">
                <a:solidFill>
                  <a:srgbClr val="000082"/>
                </a:solidFill>
              </a:rPr>
              <a:t>perhaps</a:t>
            </a:r>
            <a:r>
              <a:rPr lang="fr-FR" sz="2300" dirty="0" smtClean="0">
                <a:solidFill>
                  <a:srgbClr val="000082"/>
                </a:solidFill>
              </a:rPr>
              <a:t> usable </a:t>
            </a:r>
            <a:r>
              <a:rPr lang="fr-FR" sz="2300" dirty="0" err="1" smtClean="0">
                <a:solidFill>
                  <a:srgbClr val="000082"/>
                </a:solidFill>
              </a:rPr>
              <a:t>even</a:t>
            </a:r>
            <a:r>
              <a:rPr lang="fr-FR" sz="2300" dirty="0" smtClean="0">
                <a:solidFill>
                  <a:srgbClr val="000082"/>
                </a:solidFill>
              </a:rPr>
              <a:t> as </a:t>
            </a:r>
            <a:r>
              <a:rPr lang="fr-FR" sz="2300" i="1" dirty="0" smtClean="0">
                <a:solidFill>
                  <a:srgbClr val="000082"/>
                </a:solidFill>
              </a:rPr>
              <a:t>open data</a:t>
            </a:r>
            <a:endParaRPr lang="fr-FR" sz="2300" dirty="0" smtClean="0">
              <a:solidFill>
                <a:srgbClr val="000082"/>
              </a:solidFill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fr-FR" sz="2300" dirty="0" err="1" smtClean="0">
                <a:solidFill>
                  <a:srgbClr val="000082"/>
                </a:solidFill>
              </a:rPr>
              <a:t>which</a:t>
            </a:r>
            <a:r>
              <a:rPr lang="fr-FR" sz="2300" dirty="0" smtClean="0">
                <a:solidFill>
                  <a:srgbClr val="000082"/>
                </a:solidFill>
              </a:rPr>
              <a:t> </a:t>
            </a:r>
            <a:r>
              <a:rPr lang="fr-FR" sz="2300" dirty="0" err="1" smtClean="0">
                <a:solidFill>
                  <a:srgbClr val="000082"/>
                </a:solidFill>
              </a:rPr>
              <a:t>can</a:t>
            </a:r>
            <a:r>
              <a:rPr lang="fr-FR" sz="2300" dirty="0" smtClean="0">
                <a:solidFill>
                  <a:srgbClr val="000082"/>
                </a:solidFill>
              </a:rPr>
              <a:t> serves </a:t>
            </a:r>
            <a:r>
              <a:rPr lang="fr-FR" sz="2300" dirty="0" err="1" smtClean="0">
                <a:solidFill>
                  <a:srgbClr val="000082"/>
                </a:solidFill>
              </a:rPr>
              <a:t>many</a:t>
            </a:r>
            <a:r>
              <a:rPr lang="fr-FR" sz="2300" dirty="0" smtClean="0">
                <a:solidFill>
                  <a:srgbClr val="000082"/>
                </a:solidFill>
              </a:rPr>
              <a:t> uses : national and international </a:t>
            </a:r>
            <a:r>
              <a:rPr lang="fr-FR" sz="2300" dirty="0" err="1" smtClean="0">
                <a:solidFill>
                  <a:srgbClr val="000082"/>
                </a:solidFill>
              </a:rPr>
              <a:t>benchmarking</a:t>
            </a:r>
            <a:r>
              <a:rPr lang="fr-FR" sz="2300" dirty="0" smtClean="0">
                <a:solidFill>
                  <a:srgbClr val="000082"/>
                </a:solidFill>
              </a:rPr>
              <a:t>, </a:t>
            </a:r>
            <a:r>
              <a:rPr lang="fr-FR" sz="2300" dirty="0" err="1" smtClean="0">
                <a:solidFill>
                  <a:srgbClr val="000082"/>
                </a:solidFill>
              </a:rPr>
              <a:t>regional</a:t>
            </a:r>
            <a:r>
              <a:rPr lang="fr-FR" sz="2300" dirty="0" smtClean="0">
                <a:solidFill>
                  <a:srgbClr val="000082"/>
                </a:solidFill>
              </a:rPr>
              <a:t> </a:t>
            </a:r>
            <a:r>
              <a:rPr lang="fr-FR" sz="2300" dirty="0" err="1" smtClean="0">
                <a:solidFill>
                  <a:srgbClr val="000082"/>
                </a:solidFill>
              </a:rPr>
              <a:t>comparisons</a:t>
            </a:r>
            <a:r>
              <a:rPr lang="fr-FR" sz="2300" dirty="0" smtClean="0">
                <a:solidFill>
                  <a:srgbClr val="000082"/>
                </a:solidFill>
              </a:rPr>
              <a:t>, </a:t>
            </a:r>
            <a:r>
              <a:rPr lang="fr-FR" sz="2300" dirty="0" err="1" smtClean="0">
                <a:solidFill>
                  <a:srgbClr val="000082"/>
                </a:solidFill>
              </a:rPr>
              <a:t>some</a:t>
            </a:r>
            <a:r>
              <a:rPr lang="fr-FR" sz="2300" dirty="0" smtClean="0">
                <a:solidFill>
                  <a:srgbClr val="000082"/>
                </a:solidFill>
              </a:rPr>
              <a:t> </a:t>
            </a:r>
            <a:r>
              <a:rPr lang="fr-FR" sz="2300" dirty="0" err="1" smtClean="0">
                <a:solidFill>
                  <a:srgbClr val="000082"/>
                </a:solidFill>
              </a:rPr>
              <a:t>research</a:t>
            </a:r>
            <a:r>
              <a:rPr lang="fr-FR" sz="2300" dirty="0" smtClean="0">
                <a:solidFill>
                  <a:srgbClr val="000082"/>
                </a:solidFill>
              </a:rPr>
              <a:t> </a:t>
            </a:r>
            <a:r>
              <a:rPr lang="fr-FR" sz="2300" dirty="0" err="1" smtClean="0">
                <a:solidFill>
                  <a:srgbClr val="000082"/>
                </a:solidFill>
              </a:rPr>
              <a:t>works</a:t>
            </a:r>
            <a:r>
              <a:rPr lang="fr-FR" sz="2300" dirty="0" smtClean="0">
                <a:solidFill>
                  <a:srgbClr val="000082"/>
                </a:solidFill>
              </a:rPr>
              <a:t>, etc.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fr-FR" sz="2300" dirty="0" smtClean="0">
                <a:solidFill>
                  <a:srgbClr val="000082"/>
                </a:solidFill>
              </a:rPr>
              <a:t>but not usable for the </a:t>
            </a:r>
            <a:r>
              <a:rPr lang="fr-FR" sz="2300" dirty="0" err="1" smtClean="0">
                <a:solidFill>
                  <a:srgbClr val="000082"/>
                </a:solidFill>
              </a:rPr>
              <a:t>payment</a:t>
            </a:r>
            <a:r>
              <a:rPr lang="fr-FR" sz="2300" dirty="0" smtClean="0">
                <a:solidFill>
                  <a:srgbClr val="000082"/>
                </a:solidFill>
              </a:rPr>
              <a:t> system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fr-FR" sz="2300" dirty="0" smtClean="0">
                <a:solidFill>
                  <a:srgbClr val="000082"/>
                </a:solidFill>
              </a:rPr>
              <a:t>and not </a:t>
            </a:r>
            <a:r>
              <a:rPr lang="fr-FR" sz="2300" dirty="0">
                <a:solidFill>
                  <a:srgbClr val="000082"/>
                </a:solidFill>
              </a:rPr>
              <a:t>usable for "</a:t>
            </a:r>
            <a:r>
              <a:rPr lang="fr-FR" sz="2300" dirty="0" err="1" smtClean="0">
                <a:solidFill>
                  <a:srgbClr val="000082"/>
                </a:solidFill>
              </a:rPr>
              <a:t>sharp</a:t>
            </a:r>
            <a:r>
              <a:rPr lang="fr-FR" sz="2300" dirty="0" smtClean="0">
                <a:solidFill>
                  <a:srgbClr val="000082"/>
                </a:solidFill>
              </a:rPr>
              <a:t>" </a:t>
            </a:r>
            <a:r>
              <a:rPr lang="fr-FR" sz="2300" dirty="0" err="1" smtClean="0">
                <a:solidFill>
                  <a:srgbClr val="000082"/>
                </a:solidFill>
              </a:rPr>
              <a:t>research</a:t>
            </a:r>
            <a:r>
              <a:rPr lang="fr-FR" sz="2300" dirty="0" smtClean="0">
                <a:solidFill>
                  <a:srgbClr val="000082"/>
                </a:solidFill>
              </a:rPr>
              <a:t> </a:t>
            </a:r>
            <a:r>
              <a:rPr lang="fr-FR" sz="2300" dirty="0" err="1" smtClean="0">
                <a:solidFill>
                  <a:srgbClr val="000082"/>
                </a:solidFill>
              </a:rPr>
              <a:t>works</a:t>
            </a:r>
            <a:endParaRPr lang="fr-FR" sz="2300" dirty="0">
              <a:solidFill>
                <a:srgbClr val="00008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954530"/>
            <a:ext cx="17487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The more </a:t>
            </a:r>
            <a:r>
              <a:rPr lang="fr-FR" dirty="0" err="1" smtClean="0">
                <a:solidFill>
                  <a:schemeClr val="bg1"/>
                </a:solidFill>
              </a:rPr>
              <a:t>you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blur</a:t>
            </a:r>
            <a:r>
              <a:rPr lang="fr-FR" dirty="0" smtClean="0">
                <a:solidFill>
                  <a:schemeClr val="bg1"/>
                </a:solidFill>
              </a:rPr>
              <a:t> the data, the more </a:t>
            </a:r>
            <a:r>
              <a:rPr lang="fr-FR" dirty="0" err="1" smtClean="0">
                <a:solidFill>
                  <a:schemeClr val="bg1"/>
                </a:solidFill>
              </a:rPr>
              <a:t>you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forbid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their</a:t>
            </a:r>
            <a:r>
              <a:rPr lang="fr-FR" dirty="0" smtClean="0">
                <a:solidFill>
                  <a:schemeClr val="bg1"/>
                </a:solidFill>
              </a:rPr>
              <a:t> use for </a:t>
            </a:r>
            <a:r>
              <a:rPr lang="fr-FR" dirty="0" err="1" smtClean="0">
                <a:solidFill>
                  <a:schemeClr val="bg1"/>
                </a:solidFill>
              </a:rPr>
              <a:t>research</a:t>
            </a:r>
            <a:r>
              <a:rPr lang="fr-FR" dirty="0" smtClean="0">
                <a:solidFill>
                  <a:schemeClr val="bg1"/>
                </a:solidFill>
              </a:rPr>
              <a:t>.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09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72874" y="2612570"/>
            <a:ext cx="10108895" cy="358661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</a:t>
            </a:r>
            <a:r>
              <a:rPr lang="fr-F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</a:t>
            </a:r>
            <a:r>
              <a:rPr lang="fr-F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</a:t>
            </a:r>
            <a:r>
              <a:rPr lang="fr-FR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</a:t>
            </a:r>
            <a:r>
              <a:rPr lang="fr-F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attention!</a:t>
            </a:r>
            <a:endParaRPr lang="fr-F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393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2457</TotalTime>
  <Words>774</Words>
  <Application>Microsoft Office PowerPoint</Application>
  <PresentationFormat>Szélesvásznú</PresentationFormat>
  <Paragraphs>138</Paragraphs>
  <Slides>11</Slides>
  <Notes>6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9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21" baseType="lpstr">
      <vt:lpstr>Arial</vt:lpstr>
      <vt:lpstr>Arial Narrow</vt:lpstr>
      <vt:lpstr>Calibri</vt:lpstr>
      <vt:lpstr>Calibri Light</vt:lpstr>
      <vt:lpstr>Comic Sans MS</vt:lpstr>
      <vt:lpstr>Monotype Corsiva</vt:lpstr>
      <vt:lpstr>Tahoma</vt:lpstr>
      <vt:lpstr>Verdana</vt:lpstr>
      <vt:lpstr>Wingdings</vt:lpstr>
      <vt:lpstr>Thème Office</vt:lpstr>
      <vt:lpstr>PowerPoint bemutató</vt:lpstr>
      <vt:lpstr>aware</vt:lpstr>
      <vt:lpstr>aware</vt:lpstr>
      <vt:lpstr>aware</vt:lpstr>
      <vt:lpstr>PowerPoint bemutató</vt:lpstr>
      <vt:lpstr>PMSI : the declarative part of the French payment system of hospitalizations</vt:lpstr>
      <vt:lpstr>More details about the elementary data record</vt:lpstr>
      <vt:lpstr>Are the centralized data anonymized ? Yes, of course !</vt:lpstr>
      <vt:lpstr>With such a combination for any given stay…</vt:lpstr>
      <vt:lpstr>More blurring, less usability for researchers</vt:lpstr>
      <vt:lpstr>PowerPoint bemutató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Anonymity and risk of re-identification of health data</dc:title>
  <dc:subject>CESS 2016 - Budapest</dc:subject>
  <dc:creator>"Dominique Blum" &lt;dblum@le-pmsi.fr&gt;</dc:creator>
  <cp:keywords>anonymisation; health data; re-identification</cp:keywords>
  <dc:description/>
  <cp:lastModifiedBy>magyar</cp:lastModifiedBy>
  <cp:revision>146</cp:revision>
  <cp:lastPrinted>2016-10-12T10:16:42Z</cp:lastPrinted>
  <dcterms:created xsi:type="dcterms:W3CDTF">2016-03-17T10:59:59Z</dcterms:created>
  <dcterms:modified xsi:type="dcterms:W3CDTF">2016-10-20T11:04:14Z</dcterms:modified>
  <cp:category/>
</cp:coreProperties>
</file>