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6" r:id="rId18"/>
    <p:sldId id="273" r:id="rId19"/>
    <p:sldId id="274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726"/>
    <a:srgbClr val="2374B7"/>
    <a:srgbClr val="1E1F47"/>
    <a:srgbClr val="1E74BD"/>
    <a:srgbClr val="FFF2CC"/>
    <a:srgbClr val="FFFFFF"/>
    <a:srgbClr val="CFE2F3"/>
    <a:srgbClr val="00B0F0"/>
    <a:srgbClr val="FFC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8219DDB-2C21-45D8-8E6F-B636D480FC59}">
  <a:tblStyle styleId="{38219DDB-2C21-45D8-8E6F-B636D480FC59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1" autoAdjust="0"/>
    <p:restoredTop sz="86559" autoAdjust="0"/>
  </p:normalViewPr>
  <p:slideViewPr>
    <p:cSldViewPr>
      <p:cViewPr>
        <p:scale>
          <a:sx n="100" d="100"/>
          <a:sy n="100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092618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5705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237866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26036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117863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145986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911783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05329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9437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43931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096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29706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217806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Shape 3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689038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884956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00835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949019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949019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Shape 3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959350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957536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457200" y="1604520"/>
            <a:ext cx="8229238" cy="39776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Intestazione sezion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e contenuti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8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8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3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3" cy="3951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uto con didascali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magine con didascalia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olo e testo vertica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 rot="5400000">
            <a:off x="2309017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itolo e testo verticale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 rot="5400000">
            <a:off x="4732336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 rot="5400000">
            <a:off x="541336" y="190500"/>
            <a:ext cx="5851525" cy="6019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hyperlink" Target="http://37.187.224.30/migrationhub.it/webservices/wsStock.php?anno=2004&amp;idDimensione=1&amp;idSoggetto=1&amp;idTemaSoggetto=1&amp;idSubTemaSoggetto=1&amp;territorio=3&amp;idDimensione=1&amp;idSoggetto=1&amp;idTemaSoggetto=1&amp;idSubTemaSoggetto=1&amp;idVar=0&amp;idDimensione=1&amp;idSoggetto=1&amp;idTemaSoggetto=1&amp;idSubTemaSoggetto=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3.png"/><Relationship Id="rId7" Type="http://schemas.openxmlformats.org/officeDocument/2006/relationships/hyperlink" Target="http://www.statisticlass.e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20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manuela.recchini@istat.it" TargetMode="External"/><Relationship Id="rId5" Type="http://schemas.openxmlformats.org/officeDocument/2006/relationships/hyperlink" Target="mailto:alessandro.capezzuoli@istat.it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5517230"/>
            <a:ext cx="9183990" cy="1340766"/>
          </a:xfrm>
          <a:prstGeom prst="rect">
            <a:avLst/>
          </a:prstGeom>
          <a:solidFill>
            <a:srgbClr val="538CD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8CB3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3044" y="5422732"/>
            <a:ext cx="9155100" cy="94500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Shape 93" descr="C:\Users\montalbano\Desktop\datasta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9946" y="980728"/>
            <a:ext cx="1924099" cy="191152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395536" y="2996951"/>
            <a:ext cx="8352928" cy="11150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tool for the automatic collection of administrative data to produce official statistics</a:t>
            </a:r>
          </a:p>
        </p:txBody>
      </p:sp>
      <p:pic>
        <p:nvPicPr>
          <p:cNvPr id="95" name="Shape 95" descr="http://www.ksh.hu/cess2016/images/logo_ces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6432" y="476672"/>
            <a:ext cx="152400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20" y="3861048"/>
            <a:ext cx="2088232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/>
        </p:nvSpPr>
        <p:spPr>
          <a:xfrm>
            <a:off x="1259632" y="5589239"/>
            <a:ext cx="6564559" cy="11150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Conference of European Statistics Stakeholders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Budapest, 20-21 October 2016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4283967" y="4509119"/>
            <a:ext cx="4756006" cy="6970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Alessandro Capezzuoli, Emanuela Recchini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-16397" y="1522940"/>
            <a:ext cx="1402388" cy="5350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Shape 104"/>
          <p:cNvSpPr/>
          <p:nvPr/>
        </p:nvSpPr>
        <p:spPr>
          <a:xfrm>
            <a:off x="-16397" y="2238347"/>
            <a:ext cx="1380239" cy="53509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Shape 105"/>
          <p:cNvSpPr/>
          <p:nvPr/>
        </p:nvSpPr>
        <p:spPr>
          <a:xfrm>
            <a:off x="-8550" y="2909617"/>
            <a:ext cx="1380239" cy="5350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806" y="3571900"/>
            <a:ext cx="1380239" cy="5350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1564283" y="1658297"/>
            <a:ext cx="5095947" cy="40255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Official statistics and data integration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870046" y="1522940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09" name="Shape 109"/>
          <p:cNvSpPr/>
          <p:nvPr/>
        </p:nvSpPr>
        <p:spPr>
          <a:xfrm>
            <a:off x="872009" y="2864372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10" name="Shape 110"/>
          <p:cNvSpPr/>
          <p:nvPr/>
        </p:nvSpPr>
        <p:spPr>
          <a:xfrm>
            <a:off x="893094" y="3571900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11" name="Shape 111"/>
          <p:cNvSpPr/>
          <p:nvPr/>
        </p:nvSpPr>
        <p:spPr>
          <a:xfrm>
            <a:off x="840861" y="2188667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12" name="Shape 112"/>
          <p:cNvSpPr/>
          <p:nvPr/>
        </p:nvSpPr>
        <p:spPr>
          <a:xfrm>
            <a:off x="1564283" y="3001483"/>
            <a:ext cx="1462258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</a:t>
            </a:r>
          </a:p>
        </p:txBody>
      </p:sp>
      <p:sp>
        <p:nvSpPr>
          <p:cNvPr id="113" name="Shape 113"/>
          <p:cNvSpPr/>
          <p:nvPr/>
        </p:nvSpPr>
        <p:spPr>
          <a:xfrm>
            <a:off x="1566175" y="2289351"/>
            <a:ext cx="4956905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</a:p>
        </p:txBody>
      </p:sp>
      <p:pic>
        <p:nvPicPr>
          <p:cNvPr id="114" name="Shape 114" descr="C:\Users\montalbano\Desktop\datasta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3397" y="260647"/>
            <a:ext cx="2381089" cy="236553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/>
          <p:nvPr/>
        </p:nvSpPr>
        <p:spPr>
          <a:xfrm>
            <a:off x="1564283" y="3687416"/>
            <a:ext cx="2067437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</a:p>
        </p:txBody>
      </p:sp>
      <p:sp>
        <p:nvSpPr>
          <p:cNvPr id="116" name="Shape 116"/>
          <p:cNvSpPr/>
          <p:nvPr/>
        </p:nvSpPr>
        <p:spPr>
          <a:xfrm>
            <a:off x="-2779" y="4284385"/>
            <a:ext cx="1392163" cy="53509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889508" y="4284385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>
                <a:solidFill>
                  <a:schemeClr val="lt1"/>
                </a:solidFill>
              </a:rPr>
              <a:t>5</a:t>
            </a:r>
          </a:p>
        </p:txBody>
      </p:sp>
      <p:sp>
        <p:nvSpPr>
          <p:cNvPr id="118" name="Shape 118"/>
          <p:cNvSpPr/>
          <p:nvPr/>
        </p:nvSpPr>
        <p:spPr>
          <a:xfrm>
            <a:off x="1566175" y="4321101"/>
            <a:ext cx="300582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Concluding remarks</a:t>
            </a:r>
          </a:p>
        </p:txBody>
      </p:sp>
      <p:pic>
        <p:nvPicPr>
          <p:cNvPr id="119" name="Shape 119" descr="Risultati immagini per hub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8635" y="3086141"/>
            <a:ext cx="5188892" cy="3201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246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78992" y="6457914"/>
            <a:ext cx="766947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Capezzuoli, Emanuela Recchini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-14250" y="6465607"/>
            <a:ext cx="9172498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Shape 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6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Shape 131"/>
          <p:cNvSpPr txBox="1"/>
          <p:nvPr/>
        </p:nvSpPr>
        <p:spPr>
          <a:xfrm>
            <a:off x="4644007" y="-60934"/>
            <a:ext cx="4505488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1.   Official statistics and data integration</a:t>
            </a:r>
          </a:p>
        </p:txBody>
      </p:sp>
      <p:sp>
        <p:nvSpPr>
          <p:cNvPr id="132" name="Shape 132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8636163" y="6511775"/>
            <a:ext cx="500097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34" name="Shape 134"/>
          <p:cNvSpPr/>
          <p:nvPr/>
        </p:nvSpPr>
        <p:spPr>
          <a:xfrm>
            <a:off x="179511" y="4497935"/>
            <a:ext cx="4425441" cy="178858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sym typeface="Arial"/>
              </a:rPr>
              <a:t>Bringing together information from different sources makes it possible to fill information gaps or provide insights which cannot be gleaned from unlinked data and to improve </a:t>
            </a:r>
            <a:r>
              <a:rPr lang="en-US" sz="1800" b="1" i="0" u="none" strike="noStrike" cap="none" dirty="0" smtClean="0">
                <a:solidFill>
                  <a:srgbClr val="000000"/>
                </a:solidFill>
                <a:latin typeface="Calibri" panose="020F0502020204030204" pitchFamily="34" charset="0"/>
                <a:sym typeface="Arial"/>
              </a:rPr>
              <a:t>the knowledge 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sym typeface="Arial"/>
              </a:rPr>
              <a:t>and understanding of specific phenomena.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6255939" y="436774"/>
            <a:ext cx="2880321" cy="360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Introductory remarks  (1)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1331640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  <p:sp>
        <p:nvSpPr>
          <p:cNvPr id="138" name="Shape 138"/>
          <p:cNvSpPr/>
          <p:nvPr/>
        </p:nvSpPr>
        <p:spPr>
          <a:xfrm>
            <a:off x="140457" y="500711"/>
            <a:ext cx="4464496" cy="14773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sym typeface="Arial"/>
              </a:rPr>
              <a:t>There is worldwide recognition of the increasing role played by administrative data in the production of more timely, more disaggregated statistics at higher frequencies than traditional survey data.</a:t>
            </a:r>
          </a:p>
        </p:txBody>
      </p:sp>
      <p:sp>
        <p:nvSpPr>
          <p:cNvPr id="142" name="Shape 142"/>
          <p:cNvSpPr/>
          <p:nvPr/>
        </p:nvSpPr>
        <p:spPr>
          <a:xfrm>
            <a:off x="179511" y="2102097"/>
            <a:ext cx="4425441" cy="39356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sym typeface="Arial"/>
              </a:rPr>
              <a:t>The efficient use of all available information to produce timely, accurate and high quality statistics is a challenge for National Statistical Offices (NSOs), which are even more committed to developing methods and suitable tools for the </a:t>
            </a:r>
            <a:r>
              <a:rPr lang="en-US" sz="1800" b="1" i="0" u="none" strike="noStrike" cap="none" dirty="0" smtClean="0">
                <a:solidFill>
                  <a:srgbClr val="CC0000"/>
                </a:solidFill>
                <a:latin typeface="Calibri" panose="020F0502020204030204" pitchFamily="34" charset="0"/>
                <a:sym typeface="Arial"/>
              </a:rPr>
              <a:t>production, collection</a:t>
            </a:r>
            <a:r>
              <a:rPr lang="en-US" sz="1800" b="1" i="0" u="none" strike="noStrike" cap="none" dirty="0">
                <a:solidFill>
                  <a:srgbClr val="CC0000"/>
                </a:solidFill>
                <a:latin typeface="Calibri" panose="020F0502020204030204" pitchFamily="34" charset="0"/>
                <a:sym typeface="Arial"/>
              </a:rPr>
              <a:t>, </a:t>
            </a:r>
            <a:r>
              <a:rPr lang="en-US" sz="1800" b="1" i="0" u="none" strike="noStrike" cap="none" dirty="0" smtClean="0">
                <a:solidFill>
                  <a:srgbClr val="CC0000"/>
                </a:solidFill>
                <a:latin typeface="Calibri" panose="020F0502020204030204" pitchFamily="34" charset="0"/>
                <a:sym typeface="Arial"/>
              </a:rPr>
              <a:t>standardization and </a:t>
            </a:r>
            <a:r>
              <a:rPr lang="en-US" sz="1800" b="1" i="0" u="none" strike="noStrike" cap="none" dirty="0">
                <a:solidFill>
                  <a:srgbClr val="CC0000"/>
                </a:solidFill>
                <a:latin typeface="Calibri" panose="020F0502020204030204" pitchFamily="34" charset="0"/>
                <a:sym typeface="Arial"/>
              </a:rPr>
              <a:t>integration of different types of statistical data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sym typeface="Arial"/>
              </a:rPr>
              <a:t>.</a:t>
            </a:r>
          </a:p>
        </p:txBody>
      </p:sp>
      <p:pic>
        <p:nvPicPr>
          <p:cNvPr id="1030" name="Picture 6" descr="Risultati immagini per administrative arch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849" y="2927503"/>
            <a:ext cx="5115803" cy="322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isultati immagini per administrative archi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931" y="1020837"/>
            <a:ext cx="1145717" cy="114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Risultati immagini per administrative archi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956" y="1020836"/>
            <a:ext cx="1145717" cy="114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ccia a destra 1"/>
          <p:cNvSpPr/>
          <p:nvPr/>
        </p:nvSpPr>
        <p:spPr>
          <a:xfrm rot="5400000">
            <a:off x="5937731" y="2544515"/>
            <a:ext cx="564114" cy="279421"/>
          </a:xfrm>
          <a:prstGeom prst="rightArrow">
            <a:avLst>
              <a:gd name="adj1" fmla="val 29547"/>
              <a:gd name="adj2" fmla="val 8408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2"/>
              </a:solidFill>
            </a:endParaRPr>
          </a:p>
        </p:txBody>
      </p:sp>
      <p:sp>
        <p:nvSpPr>
          <p:cNvPr id="24" name="Freccia a destra 23"/>
          <p:cNvSpPr/>
          <p:nvPr/>
        </p:nvSpPr>
        <p:spPr>
          <a:xfrm rot="5400000">
            <a:off x="7560076" y="2518333"/>
            <a:ext cx="564114" cy="279421"/>
          </a:xfrm>
          <a:prstGeom prst="rightArrow">
            <a:avLst>
              <a:gd name="adj1" fmla="val 29547"/>
              <a:gd name="adj2" fmla="val 8408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638125" y="2916543"/>
            <a:ext cx="2520123" cy="3313405"/>
          </a:xfrm>
          <a:prstGeom prst="rect">
            <a:avLst/>
          </a:prstGeom>
          <a:solidFill>
            <a:srgbClr val="01B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7" name="Shape 147"/>
          <p:cNvSpPr/>
          <p:nvPr/>
        </p:nvSpPr>
        <p:spPr>
          <a:xfrm>
            <a:off x="-14250" y="6417982"/>
            <a:ext cx="9172498" cy="440023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Shape 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6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Shape 149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Shape 150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768" y="2916543"/>
            <a:ext cx="5978100" cy="32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/>
          <p:nvPr/>
        </p:nvSpPr>
        <p:spPr>
          <a:xfrm>
            <a:off x="467543" y="4221087"/>
            <a:ext cx="3132491" cy="28020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204006" y="623338"/>
            <a:ext cx="8678662" cy="38691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600" dirty="0" smtClean="0">
                <a:latin typeface="+mj-lt"/>
                <a:ea typeface="Calibri"/>
                <a:cs typeface="Calibri"/>
                <a:sym typeface="Calibri"/>
              </a:rPr>
              <a:t>Nowadays, the </a:t>
            </a:r>
            <a:r>
              <a:rPr lang="en-US" sz="1600" b="1" dirty="0">
                <a:solidFill>
                  <a:srgbClr val="C00000"/>
                </a:solidFill>
                <a:latin typeface="+mj-lt"/>
                <a:ea typeface="Calibri"/>
                <a:cs typeface="Calibri"/>
                <a:sym typeface="Calibri"/>
              </a:rPr>
              <a:t>exploitation of administrative data for statistical purposes </a:t>
            </a: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is a normal practice for a large  number of </a:t>
            </a:r>
            <a:r>
              <a:rPr lang="en-US" sz="1600" dirty="0" smtClean="0">
                <a:latin typeface="+mj-lt"/>
                <a:ea typeface="Calibri"/>
                <a:cs typeface="Calibri"/>
                <a:sym typeface="Calibri"/>
              </a:rPr>
              <a:t>NSOs. </a:t>
            </a: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This improves the quality of statistical outputs, reduces the statistical burden on respondents and minimizes costs.</a:t>
            </a:r>
          </a:p>
          <a:p>
            <a:pPr marL="0" marR="0" lvl="0" indent="0" algn="just" rtl="0"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en-US" sz="1600" dirty="0" smtClean="0"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Aft>
                <a:spcPts val="600"/>
              </a:spcAft>
              <a:buClr>
                <a:schemeClr val="dk1"/>
              </a:buClr>
              <a:buFont typeface="Arial"/>
              <a:buNone/>
            </a:pPr>
            <a:r>
              <a:rPr lang="en-US" sz="1600" dirty="0" smtClean="0">
                <a:latin typeface="+mj-lt"/>
                <a:ea typeface="Calibri"/>
                <a:cs typeface="Calibri"/>
                <a:sym typeface="Calibri"/>
              </a:rPr>
              <a:t>The </a:t>
            </a:r>
            <a:r>
              <a:rPr lang="en-US" sz="1600" b="1" dirty="0">
                <a:solidFill>
                  <a:srgbClr val="C00000"/>
                </a:solidFill>
                <a:latin typeface="+mj-lt"/>
                <a:ea typeface="Calibri"/>
                <a:cs typeface="Calibri"/>
                <a:sym typeface="Calibri"/>
              </a:rPr>
              <a:t>Italian National Institute of Statistics (</a:t>
            </a:r>
            <a:r>
              <a:rPr lang="en-US" sz="1600" b="1" dirty="0" err="1">
                <a:solidFill>
                  <a:srgbClr val="C00000"/>
                </a:solidFill>
                <a:latin typeface="+mj-lt"/>
                <a:ea typeface="Calibri"/>
                <a:cs typeface="Calibri"/>
                <a:sym typeface="Calibri"/>
              </a:rPr>
              <a:t>Istat</a:t>
            </a:r>
            <a:r>
              <a:rPr lang="en-US" sz="1600" b="1" dirty="0">
                <a:solidFill>
                  <a:srgbClr val="C00000"/>
                </a:solidFill>
                <a:latin typeface="+mj-lt"/>
                <a:ea typeface="Calibri"/>
                <a:cs typeface="Calibri"/>
                <a:sym typeface="Calibri"/>
              </a:rPr>
              <a:t>)</a:t>
            </a:r>
            <a:r>
              <a:rPr lang="en-US" sz="1600" b="1" dirty="0">
                <a:solidFill>
                  <a:srgbClr val="FF000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collects and manages a large amounts of administrative data from different sources, among which:</a:t>
            </a:r>
          </a:p>
          <a:p>
            <a:pPr marL="285750" marR="0" lvl="0" indent="-222250" algn="just" rtl="0">
              <a:spcAft>
                <a:spcPts val="600"/>
              </a:spcAft>
              <a:buClr>
                <a:schemeClr val="dk1"/>
              </a:buClr>
              <a:buFont typeface="Calibri"/>
              <a:buChar char="•"/>
            </a:pP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Italian Agency of Revenue</a:t>
            </a:r>
          </a:p>
          <a:p>
            <a:pPr marL="285750" marR="0" lvl="0" indent="-222250" algn="just" rtl="0">
              <a:spcAft>
                <a:spcPts val="600"/>
              </a:spcAft>
              <a:buClr>
                <a:schemeClr val="dk1"/>
              </a:buClr>
              <a:buFont typeface="Calibri"/>
              <a:buChar char="•"/>
            </a:pP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Bank of Italy</a:t>
            </a:r>
          </a:p>
          <a:p>
            <a:pPr marL="285750" marR="0" lvl="0" indent="-222250" algn="just" rtl="0">
              <a:spcAft>
                <a:spcPts val="600"/>
              </a:spcAft>
              <a:buClr>
                <a:schemeClr val="dk1"/>
              </a:buClr>
              <a:buFont typeface="Calibri"/>
              <a:buChar char="•"/>
            </a:pP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Ministries</a:t>
            </a:r>
          </a:p>
          <a:p>
            <a:pPr marL="285750" marR="0" lvl="0" indent="-222250" algn="just" rtl="0">
              <a:spcAft>
                <a:spcPts val="600"/>
              </a:spcAft>
              <a:buClr>
                <a:schemeClr val="dk1"/>
              </a:buClr>
              <a:buFont typeface="Calibri"/>
              <a:buChar char="•"/>
            </a:pP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Social Security Institutions</a:t>
            </a:r>
          </a:p>
          <a:p>
            <a:pPr marL="285750" marR="0" lvl="0" indent="-222250" algn="just" rtl="0">
              <a:spcAft>
                <a:spcPts val="600"/>
              </a:spcAft>
              <a:buClr>
                <a:schemeClr val="dk1"/>
              </a:buClr>
              <a:buFont typeface="Calibri"/>
              <a:buChar char="•"/>
            </a:pP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Government Institutions</a:t>
            </a:r>
          </a:p>
          <a:p>
            <a:pPr marL="285750" marR="0" lvl="0" indent="-222250" algn="just" rtl="0">
              <a:spcAft>
                <a:spcPts val="600"/>
              </a:spcAft>
              <a:buClr>
                <a:schemeClr val="dk1"/>
              </a:buClr>
              <a:buFont typeface="Calibri"/>
              <a:buChar char="•"/>
            </a:pP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Private Institutions</a:t>
            </a:r>
          </a:p>
          <a:p>
            <a:pPr marL="285750" marR="0" lvl="0" indent="-222250" algn="just" rtl="0">
              <a:spcAft>
                <a:spcPts val="600"/>
              </a:spcAft>
              <a:buClr>
                <a:schemeClr val="dk1"/>
              </a:buClr>
              <a:buFont typeface="Calibri"/>
              <a:buChar char="•"/>
            </a:pPr>
            <a:r>
              <a:rPr lang="en-US" sz="1600" dirty="0">
                <a:latin typeface="+mj-lt"/>
                <a:ea typeface="Calibri"/>
                <a:cs typeface="Calibri"/>
                <a:sym typeface="Calibri"/>
              </a:rPr>
              <a:t>…</a:t>
            </a:r>
          </a:p>
        </p:txBody>
      </p:sp>
      <p:sp>
        <p:nvSpPr>
          <p:cNvPr id="155" name="Shape 155"/>
          <p:cNvSpPr/>
          <p:nvPr/>
        </p:nvSpPr>
        <p:spPr>
          <a:xfrm>
            <a:off x="6908031" y="3301260"/>
            <a:ext cx="2152426" cy="14906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3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From 2009 to 2015, administrative data </a:t>
            </a:r>
            <a:r>
              <a:rPr lang="en-US" sz="2300" b="1" i="0" u="none" strike="noStrike" cap="none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supplied </a:t>
            </a:r>
            <a:r>
              <a:rPr lang="en-US" sz="23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to </a:t>
            </a:r>
            <a:r>
              <a:rPr lang="en-US" sz="2300" b="1" i="0" u="none" strike="noStrike" cap="none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Istat</a:t>
            </a:r>
            <a:r>
              <a:rPr lang="en-US" sz="23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have </a:t>
            </a:r>
            <a:r>
              <a:rPr lang="en-US" sz="2300" b="1" i="0" u="none" strike="noStrike" cap="none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trebled</a:t>
            </a:r>
            <a:endParaRPr lang="en-US" sz="2300" b="1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Shape 156"/>
          <p:cNvSpPr txBox="1"/>
          <p:nvPr/>
        </p:nvSpPr>
        <p:spPr>
          <a:xfrm>
            <a:off x="4571996" y="-60934"/>
            <a:ext cx="4577500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1.   Official statistics and data integration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6156175" y="332656"/>
            <a:ext cx="2880321" cy="360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18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Introductory remarks  (2)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6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269360" y="1823183"/>
            <a:ext cx="8363712" cy="10847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Shape 169" descr="Agenzia per l´Italia Digita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6" y="479395"/>
            <a:ext cx="2905125" cy="60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/>
          <p:nvPr/>
        </p:nvSpPr>
        <p:spPr>
          <a:xfrm>
            <a:off x="71916" y="4199601"/>
            <a:ext cx="8613759" cy="8106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1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251139" y="1124744"/>
            <a:ext cx="8434535" cy="451883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 pitchFamily="34" charset="0"/>
                <a:sym typeface="Arial"/>
              </a:rPr>
              <a:t>According to the provisions of the Italian Digital Administration Code: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before proceeding to the collection of new data</a:t>
            </a:r>
            <a:r>
              <a:rPr lang="en-US" sz="1800" dirty="0">
                <a:latin typeface="Calibri" pitchFamily="34" charset="0"/>
              </a:rPr>
              <a:t>, public administrations are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required to verify whether the information they need can be acquired through access to information already in the possession of other public authorities or public bodies.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en-US" sz="18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the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technical options for the usability of data are:</a:t>
            </a:r>
          </a:p>
          <a:p>
            <a:pPr marL="542925" marR="0" lvl="0" indent="-28892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web access </a:t>
            </a:r>
            <a:r>
              <a:rPr lang="en-US" sz="18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through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the website of the supplier institution or an ad hoc thematic </a:t>
            </a:r>
            <a:r>
              <a:rPr lang="en-US" sz="18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website</a:t>
            </a:r>
          </a:p>
          <a:p>
            <a:pPr marL="542925" marR="0" lvl="0" indent="-28892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800" b="1" dirty="0" smtClean="0">
                <a:latin typeface="Calibri" pitchFamily="34" charset="0"/>
              </a:rPr>
              <a:t>Interoperability </a:t>
            </a:r>
            <a:r>
              <a:rPr lang="en-US" sz="1800" b="1" dirty="0">
                <a:latin typeface="Calibri" pitchFamily="34" charset="0"/>
              </a:rPr>
              <a:t>among public administrations for data collection and data </a:t>
            </a:r>
            <a:r>
              <a:rPr lang="en-US" sz="1800" b="1" dirty="0" smtClean="0">
                <a:latin typeface="Calibri" pitchFamily="34" charset="0"/>
              </a:rPr>
              <a:t>integration</a:t>
            </a:r>
          </a:p>
          <a:p>
            <a:pPr marL="542925" marR="0" lvl="0" indent="-28892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8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the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user can process data collected exclusively for the pursuit of its institutional goals; data transfer from one information system to another does not change data </a:t>
            </a:r>
            <a:r>
              <a:rPr lang="en-US" sz="18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ownership</a:t>
            </a:r>
          </a:p>
          <a:p>
            <a:pPr marL="542925" marR="0" lvl="0" indent="-28892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8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the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transfer of a data from an information system to another does not change the ownership of the given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4283967" y="-60934"/>
            <a:ext cx="4865527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1.   Official statistics and data integration</a:t>
            </a:r>
          </a:p>
        </p:txBody>
      </p:sp>
      <p:sp>
        <p:nvSpPr>
          <p:cNvPr id="175" name="Shape 175"/>
          <p:cNvSpPr txBox="1"/>
          <p:nvPr/>
        </p:nvSpPr>
        <p:spPr>
          <a:xfrm>
            <a:off x="5076055" y="332656"/>
            <a:ext cx="3960441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The Italian legislation on data collection</a:t>
            </a:r>
          </a:p>
        </p:txBody>
      </p:sp>
      <p:sp>
        <p:nvSpPr>
          <p:cNvPr id="176" name="Shape 176"/>
          <p:cNvSpPr/>
          <p:nvPr/>
        </p:nvSpPr>
        <p:spPr>
          <a:xfrm>
            <a:off x="396512" y="5681980"/>
            <a:ext cx="8318891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300" b="0" i="0" u="none" strike="noStrike" cap="none" dirty="0" smtClean="0">
                <a:solidFill>
                  <a:schemeClr val="dk1"/>
                </a:solidFill>
                <a:latin typeface="Calibri" pitchFamily="34" charset="0"/>
                <a:sym typeface="Arial"/>
              </a:rPr>
              <a:t>(</a:t>
            </a:r>
            <a:r>
              <a:rPr lang="en-US" sz="13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Guidelines </a:t>
            </a:r>
            <a:r>
              <a:rPr lang="en-US" sz="13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for the drafting of conventions on the usability Public Administrations data; </a:t>
            </a:r>
            <a:r>
              <a:rPr lang="en-US" sz="1300" b="0" i="0" u="none" strike="noStrike" cap="none" dirty="0">
                <a:solidFill>
                  <a:schemeClr val="dk1"/>
                </a:solidFill>
                <a:latin typeface="Calibri" pitchFamily="34" charset="0"/>
                <a:sym typeface="Arial"/>
              </a:rPr>
              <a:t>Legislative Decree n. 82/2005, commonly referred to as the “Digital Administration Code”, modified by the Legislative Decree n. 235/2010) </a:t>
            </a:r>
          </a:p>
        </p:txBody>
      </p:sp>
      <p:sp>
        <p:nvSpPr>
          <p:cNvPr id="15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18311" y="329670"/>
            <a:ext cx="9117899" cy="6065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Risultati immagini per different d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" t="3911" r="20632" b="2757"/>
          <a:stretch/>
        </p:blipFill>
        <p:spPr bwMode="auto">
          <a:xfrm>
            <a:off x="4498012" y="1871254"/>
            <a:ext cx="4638198" cy="451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" name="Shape 187" descr="Risultati immagini per DIFFERENT DAT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7381" y="687105"/>
            <a:ext cx="5288298" cy="551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246" y="6068523"/>
            <a:ext cx="1186500" cy="11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/>
          <p:nvPr/>
        </p:nvSpPr>
        <p:spPr>
          <a:xfrm>
            <a:off x="-22950" y="253480"/>
            <a:ext cx="9172499" cy="7049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-14250" y="0"/>
            <a:ext cx="9155100" cy="329699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-5554" y="6395123"/>
            <a:ext cx="9155100" cy="45600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Shape 189"/>
          <p:cNvSpPr txBox="1"/>
          <p:nvPr/>
        </p:nvSpPr>
        <p:spPr>
          <a:xfrm>
            <a:off x="4571996" y="-60934"/>
            <a:ext cx="4577500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1.   Official statistics and data integration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5292080" y="332656"/>
            <a:ext cx="3744415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Administrative data collected by </a:t>
            </a:r>
            <a:r>
              <a:rPr lang="en-US" sz="1800" b="1" i="0" u="none" strike="noStrike" cap="none" dirty="0" err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Istat</a:t>
            </a:r>
            <a:endParaRPr lang="en-US" sz="1800" b="1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vale 1"/>
          <p:cNvSpPr/>
          <p:nvPr/>
        </p:nvSpPr>
        <p:spPr>
          <a:xfrm>
            <a:off x="1648761" y="2159856"/>
            <a:ext cx="2505537" cy="2505537"/>
          </a:xfrm>
          <a:prstGeom prst="ellipse">
            <a:avLst/>
          </a:prstGeom>
          <a:solidFill>
            <a:srgbClr val="1D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1" name="Shape 191"/>
          <p:cNvSpPr txBox="1"/>
          <p:nvPr/>
        </p:nvSpPr>
        <p:spPr>
          <a:xfrm>
            <a:off x="1947005" y="2548996"/>
            <a:ext cx="1909048" cy="17927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F0F5FA"/>
                </a:solidFill>
                <a:latin typeface="Calibri"/>
                <a:ea typeface="Calibri"/>
                <a:cs typeface="Calibri"/>
                <a:sym typeface="Calibri"/>
              </a:rPr>
              <a:t>Data collected </a:t>
            </a:r>
            <a:endParaRPr lang="en-US" sz="1800" b="1" i="0" u="none" strike="noStrike" cap="none" dirty="0" smtClean="0">
              <a:solidFill>
                <a:srgbClr val="F0F5F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F0F5FA"/>
                </a:solidFill>
                <a:latin typeface="Calibri"/>
                <a:ea typeface="Calibri"/>
                <a:cs typeface="Calibri"/>
                <a:sym typeface="Calibri"/>
              </a:rPr>
              <a:t>by </a:t>
            </a:r>
            <a:r>
              <a:rPr lang="en-US" sz="1800" b="1" i="0" u="none" strike="noStrike" cap="none" dirty="0" err="1">
                <a:solidFill>
                  <a:srgbClr val="F0F5FA"/>
                </a:solidFill>
                <a:latin typeface="Calibri"/>
                <a:ea typeface="Calibri"/>
                <a:cs typeface="Calibri"/>
                <a:sym typeface="Calibri"/>
              </a:rPr>
              <a:t>Istat</a:t>
            </a:r>
            <a:r>
              <a:rPr lang="en-US" sz="1800" b="1" i="0" u="none" strike="noStrike" cap="none" dirty="0">
                <a:solidFill>
                  <a:srgbClr val="F0F5FA"/>
                </a:solidFill>
                <a:latin typeface="Calibri"/>
                <a:ea typeface="Calibri"/>
                <a:cs typeface="Calibri"/>
                <a:sym typeface="Calibri"/>
              </a:rPr>
              <a:t> are very different from each other in type, content and structure</a:t>
            </a:r>
          </a:p>
        </p:txBody>
      </p:sp>
      <p:sp>
        <p:nvSpPr>
          <p:cNvPr id="15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/>
        </p:nvSpPr>
        <p:spPr>
          <a:xfrm>
            <a:off x="18312" y="329671"/>
            <a:ext cx="9117900" cy="6065399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755576" y="3308598"/>
            <a:ext cx="7704856" cy="29287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125913" lvl="3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DATA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SUPPLIER</a:t>
            </a:r>
          </a:p>
          <a:p>
            <a:pPr marL="4125913" lvl="3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 smtClean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receives data requests</a:t>
            </a:r>
          </a:p>
          <a:p>
            <a:pPr marL="4125913" lvl="3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elaborates data requests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  <a:p>
            <a:pPr marL="4125913" lvl="3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p</a:t>
            </a: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repares data to be sent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  <a:p>
            <a:pPr marL="4125913" lvl="3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s</a:t>
            </a:r>
            <a:r>
              <a:rPr lang="en-US" sz="1800" dirty="0" smtClean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ends data to data collector</a:t>
            </a:r>
            <a:endParaRPr lang="en-US" sz="1800" dirty="0">
              <a:solidFill>
                <a:schemeClr val="dk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</p:txBody>
      </p:sp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00" cy="11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/>
          <p:nvPr/>
        </p:nvSpPr>
        <p:spPr>
          <a:xfrm>
            <a:off x="-22950" y="253480"/>
            <a:ext cx="9172500" cy="70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-14250" y="0"/>
            <a:ext cx="9155100" cy="329700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-5554" y="6395123"/>
            <a:ext cx="9155100" cy="45600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>
              <a:solidFill>
                <a:srgbClr val="C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55576" y="784196"/>
            <a:ext cx="7704856" cy="2515052"/>
          </a:xfrm>
          <a:prstGeom prst="rect">
            <a:avLst/>
          </a:prstGeom>
          <a:solidFill>
            <a:srgbClr val="CBD9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DATA </a:t>
            </a:r>
            <a:r>
              <a:rPr lang="en-US" sz="2400" b="1" dirty="0" smtClean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COLLECTOR</a:t>
            </a:r>
            <a:endParaRPr lang="en-US" sz="2400" b="1" dirty="0">
              <a:solidFill>
                <a:schemeClr val="dk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  <a:p>
            <a:pPr lvl="0" algn="just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m</a:t>
            </a:r>
            <a:r>
              <a:rPr lang="en-US" sz="1800" dirty="0" smtClean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anages data requests</a:t>
            </a:r>
            <a:endParaRPr lang="en-US" sz="1800" dirty="0">
              <a:solidFill>
                <a:schemeClr val="dk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  <a:p>
            <a:pPr lvl="0" algn="just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defines methods and standards</a:t>
            </a:r>
          </a:p>
          <a:p>
            <a:pPr lvl="0" algn="just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m</a:t>
            </a: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anages reminders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  <a:p>
            <a:pPr lvl="0" algn="just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s</a:t>
            </a: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tores data and metadata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  <a:p>
            <a:pPr lvl="0" algn="just">
              <a:spcBef>
                <a:spcPts val="375"/>
              </a:spcBef>
              <a:buClr>
                <a:schemeClr val="dk1"/>
              </a:buClr>
              <a:buSzPct val="91666"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- </a:t>
            </a: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Liberation Serif"/>
                <a:cs typeface="Liberation Serif"/>
                <a:sym typeface="Liberation Serif"/>
              </a:rPr>
              <a:t>standardizes and disseminates data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Liberation Serif"/>
              <a:cs typeface="Liberation Serif"/>
              <a:sym typeface="Liberation Serif"/>
            </a:endParaRPr>
          </a:p>
        </p:txBody>
      </p:sp>
      <p:pic>
        <p:nvPicPr>
          <p:cNvPr id="3076" name="Picture 4" descr="Risultati immagini per give get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6439">
            <a:off x="693968" y="1811158"/>
            <a:ext cx="7756054" cy="310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hape 139"/>
          <p:cNvSpPr txBox="1"/>
          <p:nvPr/>
        </p:nvSpPr>
        <p:spPr>
          <a:xfrm>
            <a:off x="4283968" y="-60934"/>
            <a:ext cx="4865528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000" b="1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1.   </a:t>
            </a:r>
            <a:r>
              <a:rPr lang="en-US" sz="2000" b="1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Official statistics and data integration</a:t>
            </a:r>
            <a:endParaRPr lang="en-US" sz="2000" b="1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hape 219"/>
          <p:cNvSpPr txBox="1"/>
          <p:nvPr/>
        </p:nvSpPr>
        <p:spPr>
          <a:xfrm>
            <a:off x="5786446" y="332656"/>
            <a:ext cx="3250050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Calibri"/>
              <a:buNone/>
            </a:pPr>
            <a:r>
              <a:rPr lang="en-US" sz="1800" b="1" i="0" u="none" strike="noStrike" cap="none" dirty="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Data collection process (1)</a:t>
            </a:r>
            <a:endParaRPr lang="en-US" sz="1800" b="1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-22950" y="5960822"/>
            <a:ext cx="9172443" cy="434301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2" name="Shape 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6" y="6068523"/>
            <a:ext cx="1186500" cy="11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Shape 213"/>
          <p:cNvSpPr/>
          <p:nvPr/>
        </p:nvSpPr>
        <p:spPr>
          <a:xfrm>
            <a:off x="-22950" y="253480"/>
            <a:ext cx="9172499" cy="7049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-14250" y="0"/>
            <a:ext cx="9155100" cy="329699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-5554" y="6395123"/>
            <a:ext cx="9155100" cy="45600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Shape 218"/>
          <p:cNvSpPr txBox="1"/>
          <p:nvPr/>
        </p:nvSpPr>
        <p:spPr>
          <a:xfrm>
            <a:off x="4283967" y="-60934"/>
            <a:ext cx="4865527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1.   Official statistics and data integration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6143636" y="332656"/>
            <a:ext cx="2892860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Calibri"/>
              <a:buNone/>
            </a:pPr>
            <a:r>
              <a:rPr lang="en-US" sz="1800" b="1" i="0" u="none" strike="noStrike" cap="none" dirty="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Data collection process (2</a:t>
            </a:r>
            <a:r>
              <a:rPr lang="en-US" sz="1800" b="1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4733743" y="4266303"/>
            <a:ext cx="4333635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Data 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collection through File Transfer Protocol (FTP)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Data uploading through an ad hoc website to manage reminders and data supply requests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800546" y="5945372"/>
            <a:ext cx="8136903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25000"/>
              <a:buFont typeface="Arial"/>
              <a:buNone/>
            </a:pPr>
            <a:r>
              <a:rPr lang="en-US" sz="2400" b="1" i="0" u="none" strike="noStrike" cap="none" dirty="0" smtClean="0">
                <a:solidFill>
                  <a:schemeClr val="bg1"/>
                </a:solidFill>
                <a:latin typeface="Calibri" panose="020F0502020204030204" pitchFamily="34" charset="0"/>
                <a:sym typeface="Arial"/>
              </a:rPr>
              <a:t>THESE SOLUTIONS DO NOT PERMIT PROCESS AUTOMATION</a:t>
            </a:r>
            <a:endParaRPr lang="en-US" sz="24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sym typeface="Arial"/>
            </a:endParaRPr>
          </a:p>
        </p:txBody>
      </p:sp>
      <p:sp>
        <p:nvSpPr>
          <p:cNvPr id="24" name="Shape 227"/>
          <p:cNvSpPr txBox="1"/>
          <p:nvPr/>
        </p:nvSpPr>
        <p:spPr>
          <a:xfrm>
            <a:off x="195651" y="4260361"/>
            <a:ext cx="4441185" cy="17145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Management of data requests and reminders</a:t>
            </a:r>
            <a:endParaRPr lang="en-US" sz="16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Complex IT infrastructure</a:t>
            </a:r>
          </a:p>
          <a:p>
            <a:pPr marL="285750" marR="0" lvl="0" indent="-285750" algn="just" rtl="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en-US" sz="1600" dirty="0" smtClean="0">
                <a:solidFill>
                  <a:schemeClr val="dk1"/>
                </a:solidFill>
                <a:latin typeface="Calibri" panose="020F0502020204030204" pitchFamily="34" charset="0"/>
              </a:rPr>
              <a:t>Burden for data suppliers</a:t>
            </a:r>
          </a:p>
          <a:p>
            <a:pPr marL="285750" marR="0" lvl="0" indent="-285750" algn="just" rtl="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Human resources for transactions management</a:t>
            </a:r>
            <a:endParaRPr lang="en-US" sz="16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sym typeface="Arial"/>
            </a:endParaRPr>
          </a:p>
        </p:txBody>
      </p:sp>
      <p:pic>
        <p:nvPicPr>
          <p:cNvPr id="3074" name="Picture 2" descr="Risultati immagini per problem and solu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23" y="789309"/>
            <a:ext cx="7457196" cy="314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Shape 2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Shape 240"/>
          <p:cNvSpPr txBox="1"/>
          <p:nvPr/>
        </p:nvSpPr>
        <p:spPr>
          <a:xfrm>
            <a:off x="6858016" y="-60934"/>
            <a:ext cx="2285982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2.   </a:t>
            </a:r>
            <a:r>
              <a:rPr lang="en-US" sz="2000" b="1" i="0" u="none" strike="noStrike" cap="none" dirty="0" err="1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Tecnology</a:t>
            </a:r>
            <a:endParaRPr lang="en-US" sz="2000" b="1" i="0" u="none" strike="noStrike" cap="none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Shape 242" descr="https://enterprisearchitecture.nih.gov/SiteCollectionDocuments/enterprisearchitecture.nih.gov/ArchLib/Images/PatternImages/ApplicationProgramInterfacePattern2006.jp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0708" y="2060848"/>
            <a:ext cx="6136588" cy="257736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Shape 243"/>
          <p:cNvSpPr/>
          <p:nvPr/>
        </p:nvSpPr>
        <p:spPr>
          <a:xfrm>
            <a:off x="74247" y="4869160"/>
            <a:ext cx="8962249" cy="14003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C00000"/>
                </a:solidFill>
                <a:latin typeface="Calibri" panose="020F0502020204030204" pitchFamily="34" charset="0"/>
                <a:sym typeface="Arial"/>
              </a:rPr>
              <a:t>Representational State Transfer (REST</a:t>
            </a:r>
            <a:r>
              <a:rPr lang="en-US" sz="1800" b="1" i="0" u="none" strike="noStrike" cap="none" dirty="0" smtClean="0">
                <a:solidFill>
                  <a:srgbClr val="C00000"/>
                </a:solidFill>
                <a:latin typeface="Calibri" panose="020F0502020204030204" pitchFamily="34" charset="0"/>
                <a:sym typeface="Arial"/>
              </a:rPr>
              <a:t>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800" b="1" i="0" u="none" strike="noStrike" cap="none" dirty="0">
              <a:solidFill>
                <a:srgbClr val="C00000"/>
              </a:solidFill>
              <a:latin typeface="Calibri" panose="020F0502020204030204" pitchFamily="34" charset="0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sym typeface="Arial"/>
              </a:rPr>
              <a:t>is not a standard, is just an architecture style for designing networked applications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defines a set of guidelines to use the HTTP protocol in order to perform 4 operations summarized in the acronym CRUD (Create, Read, Update, Delete), by means </a:t>
            </a:r>
            <a:r>
              <a:rPr lang="en-US" b="0" i="0" u="none" strike="noStrike" cap="none" dirty="0" smtClean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of an 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API (Application Programming Interface).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1907704" y="488417"/>
            <a:ext cx="6336703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25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C00000"/>
                </a:solidFill>
                <a:latin typeface="Calibri" panose="020F0502020204030204" pitchFamily="34" charset="0"/>
                <a:sym typeface="Arial"/>
              </a:rPr>
              <a:t>…the World Wide Web offers a possible solution!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389122" y="1052736"/>
            <a:ext cx="8096611" cy="9079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HTTP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 (Hypertext Transfer Protocol), the set of rules for transferring files on the Web, can be conveniently used for data collection and data exchange.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It is a request/response protocol based on the client-server architecture.</a:t>
            </a:r>
          </a:p>
        </p:txBody>
      </p:sp>
      <p:sp>
        <p:nvSpPr>
          <p:cNvPr id="13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dirty="0">
                <a:solidFill>
                  <a:srgbClr val="7F7F7F"/>
                </a:solidFill>
              </a:rPr>
              <a:t>7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ape 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Shape 270" descr="C:\Users\montalbano\Desktop\Senza-titolo-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3400" y="1504853"/>
            <a:ext cx="5513100" cy="42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Shape 274"/>
          <p:cNvSpPr txBox="1"/>
          <p:nvPr/>
        </p:nvSpPr>
        <p:spPr>
          <a:xfrm>
            <a:off x="7020271" y="332656"/>
            <a:ext cx="2016224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CRUD principles</a:t>
            </a:r>
          </a:p>
        </p:txBody>
      </p:sp>
      <p:sp>
        <p:nvSpPr>
          <p:cNvPr id="275" name="Shape 275"/>
          <p:cNvSpPr txBox="1"/>
          <p:nvPr/>
        </p:nvSpPr>
        <p:spPr>
          <a:xfrm>
            <a:off x="453720" y="926130"/>
            <a:ext cx="800671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sym typeface="Arial"/>
              </a:rPr>
              <a:t>REST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sym typeface="Arial"/>
              </a:rPr>
              <a:t>is a service concept that may be summarized by the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sym typeface="Arial"/>
              </a:rPr>
              <a:t>CRUD principles</a:t>
            </a:r>
          </a:p>
        </p:txBody>
      </p:sp>
      <p:sp>
        <p:nvSpPr>
          <p:cNvPr id="276" name="Shape 276"/>
          <p:cNvSpPr txBox="1"/>
          <p:nvPr/>
        </p:nvSpPr>
        <p:spPr>
          <a:xfrm>
            <a:off x="323528" y="2260174"/>
            <a:ext cx="3275537" cy="21431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22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REST allows </a:t>
            </a:r>
            <a:r>
              <a:rPr lang="en-US" sz="2200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data </a:t>
            </a:r>
            <a:r>
              <a:rPr lang="en-US" sz="22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suppliers </a:t>
            </a:r>
            <a:r>
              <a:rPr lang="en-US" sz="2200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to create, </a:t>
            </a:r>
            <a:r>
              <a:rPr lang="en-US" sz="22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read and </a:t>
            </a:r>
            <a:r>
              <a:rPr lang="en-US" sz="2200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update </a:t>
            </a:r>
            <a:r>
              <a:rPr lang="en-US" sz="22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resources with a logic similar to that used to perform operations on any SQL database.</a:t>
            </a:r>
            <a:endParaRPr lang="en-US"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Shape 240"/>
          <p:cNvSpPr txBox="1"/>
          <p:nvPr/>
        </p:nvSpPr>
        <p:spPr>
          <a:xfrm>
            <a:off x="6858016" y="-60934"/>
            <a:ext cx="2285982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2.   </a:t>
            </a:r>
            <a:r>
              <a:rPr lang="en-US" sz="2000" b="1" i="0" u="none" strike="noStrike" cap="none" dirty="0" err="1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Tecnology</a:t>
            </a:r>
            <a:endParaRPr lang="en-US" sz="2000" b="1" i="0" u="none" strike="noStrike" cap="none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dirty="0">
                <a:solidFill>
                  <a:srgbClr val="7F7F7F"/>
                </a:solidFill>
              </a:rPr>
              <a:t>8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Shape 2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Shape 282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-5554" y="5085184"/>
            <a:ext cx="9155100" cy="13556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Shape 285" descr="http://maxoffsky.com/word/wp-content/uploads/2012/11/RESTful-API-design-1014x45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899" y="601616"/>
            <a:ext cx="8787600" cy="39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Shape 289"/>
          <p:cNvSpPr txBox="1"/>
          <p:nvPr/>
        </p:nvSpPr>
        <p:spPr>
          <a:xfrm>
            <a:off x="323527" y="5204293"/>
            <a:ext cx="8208913" cy="10715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/>
            <a:r>
              <a:rPr lang="en-US" sz="24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REST architecture enables users to separate relational DB from the client through an API, which exploits HTTP to transmit data and exchange information.</a:t>
            </a:r>
            <a:endParaRPr lang="en-US" sz="11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240"/>
          <p:cNvSpPr txBox="1"/>
          <p:nvPr/>
        </p:nvSpPr>
        <p:spPr>
          <a:xfrm>
            <a:off x="6858016" y="-60934"/>
            <a:ext cx="2285982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2.   </a:t>
            </a:r>
            <a:r>
              <a:rPr lang="en-US" sz="2000" b="1" i="0" u="none" strike="noStrike" cap="none" dirty="0" err="1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Tecnology</a:t>
            </a:r>
            <a:endParaRPr lang="en-US" sz="2000" b="1" i="0" u="none" strike="noStrike" cap="none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dirty="0">
                <a:solidFill>
                  <a:srgbClr val="7F7F7F"/>
                </a:solidFill>
              </a:rPr>
              <a:t>9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Shape 294" descr="https://encrypted-tbn2.gstatic.com/images?q=tbn:ANd9GcTVuSM_Dzo-5bupNmyqH19Be6UC4xq96Cnt-fOQkxuBonF7vfpq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07648" y="5397801"/>
            <a:ext cx="1851338" cy="905483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Shape 296"/>
          <p:cNvSpPr/>
          <p:nvPr/>
        </p:nvSpPr>
        <p:spPr>
          <a:xfrm>
            <a:off x="18311" y="329671"/>
            <a:ext cx="9117947" cy="6065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Shape 2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Shape 298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Shape 299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Shape 301" descr="C:\Users\amminchiato\Desktop\Cassandra_logo.sv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7784" y="5528610"/>
            <a:ext cx="805463" cy="539913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Shape 302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6786578" y="-94375"/>
            <a:ext cx="2362918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3.   Model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Shape 306" descr="http://insitaction.com/wp-content/uploads/apache_color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22114" y="5340602"/>
            <a:ext cx="1636559" cy="962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Shape 307" descr="http://airpair-blog.s3.amazonaws.com/wp-content/uploads/2014/03/hadoop-logo-Patrick-Lie-Hadoop-Expert-and-big-data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70606" y="5479195"/>
            <a:ext cx="1797717" cy="64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Shape 308" descr="Risultati immagini per elasticsearch logo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231" y="5549480"/>
            <a:ext cx="1541595" cy="47172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sellaDiTesto 18"/>
          <p:cNvSpPr txBox="1"/>
          <p:nvPr/>
        </p:nvSpPr>
        <p:spPr>
          <a:xfrm>
            <a:off x="907643" y="1030551"/>
            <a:ext cx="7920880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UNSTRUCTURED DATA 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- a model collecting data in their essence (key/value) is more convenient and immediate than defining multiple standards for data representation;</a:t>
            </a: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endParaRPr lang="en-US" dirty="0" smtClean="0">
              <a:solidFill>
                <a:schemeClr val="dk1"/>
              </a:solidFill>
              <a:latin typeface="Calibri" pitchFamily="34" charset="0"/>
              <a:ea typeface="Calibri"/>
              <a:cs typeface="Calibri"/>
              <a:sym typeface="Calibri"/>
            </a:endParaRP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SCALABILITY</a:t>
            </a:r>
            <a:r>
              <a:rPr lang="en-US" sz="1700" b="1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b="1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- 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a highly extensible architecture is needed, in case of possible conceptual/architectural future upgrade;</a:t>
            </a: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endParaRPr lang="en-US" dirty="0" smtClean="0">
              <a:solidFill>
                <a:schemeClr val="dk1"/>
              </a:solidFill>
              <a:latin typeface="Calibri" pitchFamily="34" charset="0"/>
              <a:ea typeface="Calibri"/>
              <a:cs typeface="Calibri"/>
              <a:sym typeface="Calibri"/>
            </a:endParaRP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INTUITIVE SCHEMA </a:t>
            </a:r>
            <a:r>
              <a:rPr lang="en-US" b="1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-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the model should be easily applied by data suppliers, without 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resorting to complex studies of any imposed standard;</a:t>
            </a: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endParaRPr lang="en-US" dirty="0" smtClean="0">
              <a:solidFill>
                <a:schemeClr val="dk1"/>
              </a:solidFill>
              <a:latin typeface="Calibri" pitchFamily="34" charset="0"/>
              <a:ea typeface="Calibri"/>
              <a:cs typeface="Calibri"/>
              <a:sym typeface="Calibri"/>
            </a:endParaRP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BIG-DATA-ORIENTED ARCHITECTURE </a:t>
            </a:r>
            <a:r>
              <a:rPr lang="en-US" b="1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-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the system 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should be in line with big-data processing techniques;</a:t>
            </a: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endParaRPr lang="en-US" dirty="0" smtClean="0">
              <a:solidFill>
                <a:schemeClr val="dk1"/>
              </a:solidFill>
              <a:latin typeface="Calibri" pitchFamily="34" charset="0"/>
              <a:ea typeface="Calibri"/>
              <a:cs typeface="Calibri"/>
              <a:sym typeface="Calibri"/>
            </a:endParaRPr>
          </a:p>
          <a:p>
            <a:pPr lvl="0" algn="just"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b="1" dirty="0" smtClean="0">
                <a:solidFill>
                  <a:srgbClr val="C0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INTEGRATION WITH MODERN IT TOOLS FOR BIG DATA</a:t>
            </a:r>
            <a:r>
              <a:rPr lang="en-US" sz="1700" b="1" dirty="0" smtClean="0">
                <a:solidFill>
                  <a:srgbClr val="FF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-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storage is closely linked to the tools used for semantic search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, data analysis and data visualization. </a:t>
            </a:r>
            <a:r>
              <a:rPr lang="en-US" dirty="0" err="1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Elasticsearch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Hadhoop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Solr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, Cassandra provide a </a:t>
            </a:r>
            <a:r>
              <a:rPr lang="en-US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complete integrated environment for managing them.</a:t>
            </a:r>
            <a:endParaRPr lang="en-US" dirty="0">
              <a:solidFill>
                <a:schemeClr val="dk1"/>
              </a:solidFill>
              <a:latin typeface="Calibri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318796" y="1067931"/>
            <a:ext cx="432048" cy="4320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/>
          <p:cNvSpPr/>
          <p:nvPr/>
        </p:nvSpPr>
        <p:spPr>
          <a:xfrm>
            <a:off x="316913" y="1949336"/>
            <a:ext cx="432048" cy="43204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/>
          <p:nvPr/>
        </p:nvSpPr>
        <p:spPr>
          <a:xfrm>
            <a:off x="314953" y="2778985"/>
            <a:ext cx="432048" cy="4320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Ovale 19"/>
          <p:cNvSpPr/>
          <p:nvPr/>
        </p:nvSpPr>
        <p:spPr>
          <a:xfrm>
            <a:off x="314953" y="3634512"/>
            <a:ext cx="432048" cy="43204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/>
          <p:cNvSpPr/>
          <p:nvPr/>
        </p:nvSpPr>
        <p:spPr>
          <a:xfrm>
            <a:off x="314953" y="4481019"/>
            <a:ext cx="432048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907643" y="581001"/>
            <a:ext cx="77048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b="1" dirty="0">
                <a:solidFill>
                  <a:schemeClr val="dk1"/>
                </a:solidFill>
                <a:latin typeface="Calibri" pitchFamily="34" charset="0"/>
              </a:rPr>
              <a:t>The different types of data, IT tools and skills of data suppliers require a model implying:</a:t>
            </a:r>
          </a:p>
        </p:txBody>
      </p:sp>
      <p:sp>
        <p:nvSpPr>
          <p:cNvPr id="22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/>
          <p:nvPr/>
        </p:nvSpPr>
        <p:spPr>
          <a:xfrm>
            <a:off x="4213114" y="1785926"/>
            <a:ext cx="4936382" cy="3816300"/>
          </a:xfrm>
          <a:prstGeom prst="rect">
            <a:avLst/>
          </a:prstGeom>
          <a:solidFill>
            <a:srgbClr val="F1F5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Shape 3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00" cy="11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Shape 316"/>
          <p:cNvSpPr/>
          <p:nvPr/>
        </p:nvSpPr>
        <p:spPr>
          <a:xfrm>
            <a:off x="-22950" y="253480"/>
            <a:ext cx="9172500" cy="70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Shape 317"/>
          <p:cNvSpPr/>
          <p:nvPr/>
        </p:nvSpPr>
        <p:spPr>
          <a:xfrm>
            <a:off x="-14250" y="0"/>
            <a:ext cx="9155100" cy="3297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-5554" y="6395123"/>
            <a:ext cx="9155100" cy="45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5615296" y="357166"/>
            <a:ext cx="3385860" cy="41350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KEY/VALUE storage model</a:t>
            </a:r>
            <a:endParaRPr lang="en-US" sz="1800" b="1" i="0" u="none" strike="noStrike" cap="none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Shape 322" descr="C:\Users\amminchiato\Desktop\Cassandra_logo.svg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747" y="517805"/>
            <a:ext cx="1488000" cy="99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Shape 323"/>
          <p:cNvSpPr/>
          <p:nvPr/>
        </p:nvSpPr>
        <p:spPr>
          <a:xfrm>
            <a:off x="4446573" y="2032146"/>
            <a:ext cx="4490100" cy="33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keyspace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 :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{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"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columnfamily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 :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{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"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rowkey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 :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  {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  "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supercolumn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 :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      {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"column name" : "column value"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      }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  }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}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}</a:t>
            </a:r>
            <a:b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}</a:t>
            </a:r>
          </a:p>
        </p:txBody>
      </p:sp>
      <p:sp>
        <p:nvSpPr>
          <p:cNvPr id="324" name="Shape 324"/>
          <p:cNvSpPr/>
          <p:nvPr/>
        </p:nvSpPr>
        <p:spPr>
          <a:xfrm>
            <a:off x="-22950" y="1785926"/>
            <a:ext cx="4274246" cy="3816300"/>
          </a:xfrm>
          <a:prstGeom prst="rect">
            <a:avLst/>
          </a:prstGeom>
          <a:solidFill>
            <a:srgbClr val="00B050"/>
          </a:solidFill>
          <a:ln w="254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Shape 325" descr="Risultati immagini per skey statistica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30695" y="2032146"/>
            <a:ext cx="1159500" cy="7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Shape 326"/>
          <p:cNvSpPr txBox="1"/>
          <p:nvPr/>
        </p:nvSpPr>
        <p:spPr>
          <a:xfrm>
            <a:off x="6909359" y="2823747"/>
            <a:ext cx="2202300" cy="532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Statistical Key Value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Model</a:t>
            </a:r>
          </a:p>
        </p:txBody>
      </p:sp>
      <p:sp>
        <p:nvSpPr>
          <p:cNvPr id="18" name="Shape 303"/>
          <p:cNvSpPr txBox="1"/>
          <p:nvPr/>
        </p:nvSpPr>
        <p:spPr>
          <a:xfrm>
            <a:off x="6786578" y="-94375"/>
            <a:ext cx="2362918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3.   Model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73413" y="1985196"/>
            <a:ext cx="36433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The format that is better suited for HTTP use  is </a:t>
            </a:r>
            <a:r>
              <a:rPr lang="en-US" sz="20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JSON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(JavaScript Object Notation) to which different models for data representation can be associated. In particular, dealing with highly heterogeneous data, it is recommended to use a model to represent them in their simplest form: a key/value pair.</a:t>
            </a:r>
          </a:p>
        </p:txBody>
      </p:sp>
      <p:sp>
        <p:nvSpPr>
          <p:cNvPr id="17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dirty="0" smtClean="0">
                <a:solidFill>
                  <a:srgbClr val="7F7F7F"/>
                </a:solidFill>
              </a:rPr>
              <a:t>11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Shape 3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00" cy="11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Shape 336"/>
          <p:cNvSpPr/>
          <p:nvPr/>
        </p:nvSpPr>
        <p:spPr>
          <a:xfrm>
            <a:off x="-22950" y="253480"/>
            <a:ext cx="9172500" cy="70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Shape 337"/>
          <p:cNvSpPr/>
          <p:nvPr/>
        </p:nvSpPr>
        <p:spPr>
          <a:xfrm>
            <a:off x="-14250" y="0"/>
            <a:ext cx="9155100" cy="329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Shape 338"/>
          <p:cNvSpPr/>
          <p:nvPr/>
        </p:nvSpPr>
        <p:spPr>
          <a:xfrm>
            <a:off x="-5554" y="5116574"/>
            <a:ext cx="9155100" cy="132414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Shape 3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0713" y="371999"/>
            <a:ext cx="6273300" cy="47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/>
          <p:cNvSpPr txBox="1"/>
          <p:nvPr/>
        </p:nvSpPr>
        <p:spPr>
          <a:xfrm>
            <a:off x="6572264" y="-94375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2400" b="1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400" b="1" i="0" u="none" strike="noStrike" cap="none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.   </a:t>
            </a:r>
            <a:r>
              <a:rPr lang="en-US" sz="2400" b="1" i="0" u="none" strike="noStrike" cap="none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  <a:endParaRPr lang="en-US" sz="2400" b="1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 txBox="1"/>
          <p:nvPr/>
        </p:nvSpPr>
        <p:spPr>
          <a:xfrm>
            <a:off x="251520" y="5121566"/>
            <a:ext cx="8737500" cy="125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just"/>
            <a:r>
              <a:rPr lang="en-US" sz="2000" b="1" dirty="0" err="1" smtClean="0">
                <a:latin typeface="Calibri" pitchFamily="34" charset="0"/>
              </a:rPr>
              <a:t>DataSTAT</a:t>
            </a:r>
            <a:r>
              <a:rPr lang="en-US" sz="2000" b="1" dirty="0" smtClean="0">
                <a:latin typeface="Calibri" pitchFamily="34" charset="0"/>
              </a:rPr>
              <a:t> Hub </a:t>
            </a:r>
            <a:r>
              <a:rPr lang="en-US" sz="2000" dirty="0" smtClean="0">
                <a:latin typeface="Calibri" pitchFamily="34" charset="0"/>
              </a:rPr>
              <a:t>is a tool for data collection that takes advantage of the potential offered by HTTP 2.0 and REST architecture and exploits the methods offered by the CRUD architecture (Create, Read, Update, Delete).</a:t>
            </a:r>
            <a:endParaRPr lang="it-IT" sz="2000" dirty="0" smtClean="0">
              <a:latin typeface="Calibri" pitchFamily="34" charset="0"/>
            </a:endParaRPr>
          </a:p>
        </p:txBody>
      </p:sp>
      <p:sp>
        <p:nvSpPr>
          <p:cNvPr id="11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Shape 3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Shape 349"/>
          <p:cNvSpPr/>
          <p:nvPr/>
        </p:nvSpPr>
        <p:spPr>
          <a:xfrm>
            <a:off x="-22950" y="253480"/>
            <a:ext cx="9172498" cy="704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Shape 352" descr="Risultati immagini per elasticsearch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0025" y="656272"/>
            <a:ext cx="3671162" cy="112337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Shape 353"/>
          <p:cNvSpPr/>
          <p:nvPr/>
        </p:nvSpPr>
        <p:spPr>
          <a:xfrm>
            <a:off x="179512" y="2357249"/>
            <a:ext cx="5940821" cy="1428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800" b="1" i="0" u="none" strike="noStrike" cap="none" dirty="0">
              <a:solidFill>
                <a:srgbClr val="C00000"/>
              </a:solidFill>
              <a:latin typeface="Calibri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Most entities or objects in most applications can be serialized into a JSON object, with keys and values. A </a:t>
            </a:r>
            <a:r>
              <a:rPr lang="en-US" sz="1600" b="1" i="1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key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 is the name of a field or property, and a </a:t>
            </a:r>
            <a:r>
              <a:rPr lang="en-US" sz="1600" b="1" i="1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value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Calibri" pitchFamily="34" charset="0"/>
                <a:sym typeface="Arial"/>
              </a:rPr>
              <a:t> can be a string, a number, a Boolean, another object, an array of values, or some other specialized type such as a string representing a date or an object representing a </a:t>
            </a:r>
            <a:r>
              <a:rPr lang="en-US" sz="1600" b="0" i="0" u="none" strike="noStrike" cap="none" dirty="0" err="1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geolocation</a:t>
            </a:r>
            <a:r>
              <a:rPr lang="en-US" sz="1600" b="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.</a:t>
            </a:r>
            <a:endParaRPr lang="en-US" sz="1600" b="0" i="0" u="none" strike="noStrike" cap="none" dirty="0">
              <a:solidFill>
                <a:srgbClr val="000000"/>
              </a:solidFill>
              <a:latin typeface="Calibri" pitchFamily="34" charset="0"/>
              <a:sym typeface="Arial"/>
            </a:endParaRPr>
          </a:p>
        </p:txBody>
      </p:sp>
      <p:sp>
        <p:nvSpPr>
          <p:cNvPr id="13" name="Shape 353"/>
          <p:cNvSpPr/>
          <p:nvPr/>
        </p:nvSpPr>
        <p:spPr>
          <a:xfrm>
            <a:off x="251520" y="657000"/>
            <a:ext cx="4863484" cy="10001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sz="1800" i="0" u="none" strike="noStrike" cap="none" dirty="0" err="1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Elasticsearch</a:t>
            </a:r>
            <a:r>
              <a:rPr lang="en-US" sz="1800" i="0" u="none" strike="noStrike" cap="none" dirty="0" smtClean="0">
                <a:solidFill>
                  <a:srgbClr val="000000"/>
                </a:solidFill>
                <a:latin typeface="Calibri" pitchFamily="34" charset="0"/>
                <a:sym typeface="Arial"/>
              </a:rPr>
              <a:t> is an open source search engine that can be conveniently used for collection and release of data. </a:t>
            </a:r>
            <a:r>
              <a:rPr lang="en-US" sz="1800" dirty="0" smtClean="0">
                <a:latin typeface="Calibri" pitchFamily="34" charset="0"/>
              </a:rPr>
              <a:t>Through </a:t>
            </a:r>
            <a:r>
              <a:rPr lang="en-US" sz="1800" dirty="0" err="1" smtClean="0">
                <a:latin typeface="Calibri" pitchFamily="34" charset="0"/>
              </a:rPr>
              <a:t>Elasticsearch</a:t>
            </a:r>
            <a:r>
              <a:rPr lang="en-US" sz="1800" dirty="0" smtClean="0">
                <a:latin typeface="Calibri" pitchFamily="34" charset="0"/>
              </a:rPr>
              <a:t> it is possible to index and map documents/data through </a:t>
            </a:r>
            <a:r>
              <a:rPr lang="en-US" sz="1800" dirty="0" err="1" smtClean="0">
                <a:latin typeface="Calibri" pitchFamily="34" charset="0"/>
              </a:rPr>
              <a:t>querystrings</a:t>
            </a:r>
            <a:r>
              <a:rPr lang="en-US" sz="1800" dirty="0" smtClean="0">
                <a:latin typeface="Calibri" pitchFamily="34" charset="0"/>
              </a:rPr>
              <a:t> to be sent via HTTP in JSON format.</a:t>
            </a:r>
          </a:p>
          <a:p>
            <a:pPr lvl="0" algn="just">
              <a:buClr>
                <a:srgbClr val="000000"/>
              </a:buClr>
              <a:buSzPct val="25000"/>
            </a:pPr>
            <a:endParaRPr lang="en-US" sz="1800" i="0" u="none" strike="noStrike" cap="none" dirty="0">
              <a:solidFill>
                <a:srgbClr val="000000"/>
              </a:solidFill>
              <a:latin typeface="Calibri" pitchFamily="34" charset="0"/>
              <a:sym typeface="Arial"/>
            </a:endParaRPr>
          </a:p>
        </p:txBody>
      </p:sp>
      <p:sp>
        <p:nvSpPr>
          <p:cNvPr id="14" name="Shape 342"/>
          <p:cNvSpPr txBox="1"/>
          <p:nvPr/>
        </p:nvSpPr>
        <p:spPr>
          <a:xfrm>
            <a:off x="6572264" y="-94375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2400" b="1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400" b="1" i="0" u="none" strike="noStrike" cap="none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.   </a:t>
            </a:r>
            <a:r>
              <a:rPr lang="en-US" sz="2400" b="1" i="0" u="none" strike="noStrike" cap="none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  <a:endParaRPr lang="en-US" sz="2400" b="1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Shape 353"/>
          <p:cNvSpPr/>
          <p:nvPr/>
        </p:nvSpPr>
        <p:spPr>
          <a:xfrm>
            <a:off x="3669730" y="4304748"/>
            <a:ext cx="5221814" cy="8572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sz="1600" dirty="0" smtClean="0">
                <a:latin typeface="Calibri" pitchFamily="34" charset="0"/>
              </a:rPr>
              <a:t>Documents are </a:t>
            </a:r>
            <a:r>
              <a:rPr lang="en-US" sz="1600" i="1" dirty="0" smtClean="0">
                <a:latin typeface="Calibri" pitchFamily="34" charset="0"/>
              </a:rPr>
              <a:t>indexed</a:t>
            </a:r>
            <a:r>
              <a:rPr lang="en-US" sz="1600" dirty="0" smtClean="0">
                <a:latin typeface="Calibri" pitchFamily="34" charset="0"/>
              </a:rPr>
              <a:t>—stored and made searchable—by using the index API, which uniquely identify the document.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16" name="Shape 353"/>
          <p:cNvSpPr/>
          <p:nvPr/>
        </p:nvSpPr>
        <p:spPr>
          <a:xfrm>
            <a:off x="230982" y="5088634"/>
            <a:ext cx="4686408" cy="8572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800" b="1" i="0" u="none" strike="noStrike" cap="none" dirty="0">
              <a:solidFill>
                <a:srgbClr val="FF0000"/>
              </a:solidFill>
              <a:latin typeface="Calibri" pitchFamily="34" charset="0"/>
              <a:sym typeface="Arial"/>
            </a:endParaRPr>
          </a:p>
          <a:p>
            <a:pPr lvl="0" algn="just">
              <a:buClr>
                <a:srgbClr val="000000"/>
              </a:buClr>
              <a:buSzPct val="25000"/>
            </a:pPr>
            <a:r>
              <a:rPr lang="en-US" sz="1600" dirty="0" smtClean="0">
                <a:latin typeface="Calibri" pitchFamily="34" charset="0"/>
              </a:rPr>
              <a:t>Mapping is the process of defining how a document, and the fields it contains, are stored and indexed. 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6295281" y="2660938"/>
            <a:ext cx="2836068" cy="12542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0" y="4316665"/>
            <a:ext cx="3592593" cy="5524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/>
          <p:cNvSpPr/>
          <p:nvPr/>
        </p:nvSpPr>
        <p:spPr>
          <a:xfrm>
            <a:off x="5107447" y="5441182"/>
            <a:ext cx="4047252" cy="5261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6979781" y="308802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DOCUMENT</a:t>
            </a:r>
            <a:endParaRPr lang="it-IT" sz="2000" b="1" dirty="0"/>
          </a:p>
        </p:txBody>
      </p:sp>
      <p:sp>
        <p:nvSpPr>
          <p:cNvPr id="20" name="Rettangolo 19"/>
          <p:cNvSpPr/>
          <p:nvPr/>
        </p:nvSpPr>
        <p:spPr>
          <a:xfrm>
            <a:off x="755576" y="4401303"/>
            <a:ext cx="1596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INDEX / TYPE</a:t>
            </a:r>
            <a:endParaRPr lang="it-IT" sz="2000" b="1" dirty="0"/>
          </a:p>
        </p:txBody>
      </p:sp>
      <p:sp>
        <p:nvSpPr>
          <p:cNvPr id="21" name="Rettangolo 20"/>
          <p:cNvSpPr/>
          <p:nvPr/>
        </p:nvSpPr>
        <p:spPr>
          <a:xfrm>
            <a:off x="6516216" y="5493875"/>
            <a:ext cx="1237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MAPPING</a:t>
            </a:r>
            <a:endParaRPr lang="it-IT" sz="2000" b="1" dirty="0"/>
          </a:p>
        </p:txBody>
      </p:sp>
      <p:sp>
        <p:nvSpPr>
          <p:cNvPr id="22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dirty="0" smtClean="0">
                <a:solidFill>
                  <a:srgbClr val="7F7F7F"/>
                </a:solidFill>
              </a:rPr>
              <a:t>13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Shape 376"/>
          <p:cNvPicPr preferRelativeResize="0"/>
          <p:nvPr/>
        </p:nvPicPr>
        <p:blipFill rotWithShape="1">
          <a:blip r:embed="rId3">
            <a:alphaModFix/>
          </a:blip>
          <a:srcRect l="52044" t="66671" r="3613"/>
          <a:stretch/>
        </p:blipFill>
        <p:spPr>
          <a:xfrm>
            <a:off x="6045979" y="3522400"/>
            <a:ext cx="2818200" cy="15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Shape 363"/>
          <p:cNvPicPr preferRelativeResize="0"/>
          <p:nvPr/>
        </p:nvPicPr>
        <p:blipFill rotWithShape="1">
          <a:blip r:embed="rId3">
            <a:alphaModFix/>
          </a:blip>
          <a:srcRect r="75227"/>
          <a:stretch/>
        </p:blipFill>
        <p:spPr>
          <a:xfrm>
            <a:off x="57750" y="1529832"/>
            <a:ext cx="1574400" cy="47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Shape 3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7" y="6068523"/>
            <a:ext cx="1186500" cy="11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Shape 365"/>
          <p:cNvSpPr/>
          <p:nvPr/>
        </p:nvSpPr>
        <p:spPr>
          <a:xfrm>
            <a:off x="-22950" y="253480"/>
            <a:ext cx="9172500" cy="70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-5554" y="6395123"/>
            <a:ext cx="9155100" cy="4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Shape 369"/>
          <p:cNvPicPr preferRelativeResize="0"/>
          <p:nvPr/>
        </p:nvPicPr>
        <p:blipFill rotWithShape="1">
          <a:blip r:embed="rId3">
            <a:alphaModFix/>
          </a:blip>
          <a:srcRect l="25612" r="48310"/>
          <a:stretch/>
        </p:blipFill>
        <p:spPr>
          <a:xfrm>
            <a:off x="3551362" y="1703275"/>
            <a:ext cx="1259100" cy="36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Shape 370" descr="Risultati immagini per elasticsearch logo"/>
          <p:cNvPicPr preferRelativeResize="0"/>
          <p:nvPr/>
        </p:nvPicPr>
        <p:blipFill rotWithShape="1">
          <a:blip r:embed="rId5">
            <a:alphaModFix/>
          </a:blip>
          <a:srcRect r="68616"/>
          <a:stretch/>
        </p:blipFill>
        <p:spPr>
          <a:xfrm>
            <a:off x="2217988" y="3514075"/>
            <a:ext cx="819900" cy="79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Shape 371"/>
          <p:cNvSpPr/>
          <p:nvPr/>
        </p:nvSpPr>
        <p:spPr>
          <a:xfrm rot="10800000">
            <a:off x="1513319" y="3779084"/>
            <a:ext cx="507900" cy="259800"/>
          </a:xfrm>
          <a:prstGeom prst="rightArrow">
            <a:avLst>
              <a:gd name="adj1" fmla="val 3047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Shape 372"/>
          <p:cNvPicPr preferRelativeResize="0"/>
          <p:nvPr/>
        </p:nvPicPr>
        <p:blipFill rotWithShape="1">
          <a:blip r:embed="rId3">
            <a:alphaModFix/>
          </a:blip>
          <a:srcRect l="79488" b="83647"/>
          <a:stretch/>
        </p:blipFill>
        <p:spPr>
          <a:xfrm>
            <a:off x="5457521" y="779637"/>
            <a:ext cx="1929000" cy="11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/>
          <p:nvPr/>
        </p:nvSpPr>
        <p:spPr>
          <a:xfrm rot="10800000">
            <a:off x="4970353" y="2021809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C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Shape 378"/>
          <p:cNvSpPr txBox="1"/>
          <p:nvPr/>
        </p:nvSpPr>
        <p:spPr>
          <a:xfrm>
            <a:off x="1977210" y="4380210"/>
            <a:ext cx="1425899" cy="25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ct val="25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494429"/>
                </a:solidFill>
                <a:latin typeface="Arial"/>
                <a:ea typeface="Arial"/>
                <a:cs typeface="Arial"/>
                <a:sym typeface="Arial"/>
              </a:rPr>
              <a:t>ELASTICSERACH</a:t>
            </a:r>
          </a:p>
        </p:txBody>
      </p:sp>
      <p:sp>
        <p:nvSpPr>
          <p:cNvPr id="380" name="Shape 380"/>
          <p:cNvSpPr txBox="1"/>
          <p:nvPr/>
        </p:nvSpPr>
        <p:spPr>
          <a:xfrm>
            <a:off x="-22949" y="908719"/>
            <a:ext cx="2927252" cy="872517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3" algn="just"/>
            <a:r>
              <a:rPr lang="en-US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contained in the index can be easily stored in a database that uses the Key/Value model (</a:t>
            </a:r>
            <a:r>
              <a:rPr lang="en-US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</a:t>
            </a:r>
            <a:r>
              <a:rPr lang="en-US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Cassandra)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Shape 381"/>
          <p:cNvSpPr txBox="1"/>
          <p:nvPr/>
        </p:nvSpPr>
        <p:spPr>
          <a:xfrm>
            <a:off x="6634389" y="1079856"/>
            <a:ext cx="2515104" cy="1035982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/>
            <a:r>
              <a:rPr lang="en-US" sz="12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Data suppliers can autonomously create data index, describe data content and perform any operation on them (</a:t>
            </a:r>
            <a:r>
              <a:rPr lang="it-IT" sz="1200" dirty="0" smtClean="0">
                <a:latin typeface="Calibri" panose="020F0502020204030204" pitchFamily="34" charset="0"/>
              </a:rPr>
              <a:t>put/update/delete/</a:t>
            </a:r>
            <a:r>
              <a:rPr lang="it-IT" sz="1200" dirty="0" err="1" smtClean="0">
                <a:latin typeface="Calibri" panose="020F0502020204030204" pitchFamily="34" charset="0"/>
              </a:rPr>
              <a:t>get</a:t>
            </a:r>
            <a:r>
              <a:rPr lang="it-IT" sz="1200" dirty="0" smtClean="0">
                <a:latin typeface="Calibri" panose="020F0502020204030204" pitchFamily="34" charset="0"/>
              </a:rPr>
              <a:t>)</a:t>
            </a:r>
            <a:endParaRPr lang="en-US" sz="12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82" name="Shape 382"/>
          <p:cNvSpPr txBox="1"/>
          <p:nvPr/>
        </p:nvSpPr>
        <p:spPr>
          <a:xfrm>
            <a:off x="5864432" y="5226628"/>
            <a:ext cx="3257021" cy="111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/>
            <a:r>
              <a:rPr lang="en-US" sz="12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Indexed data have an immediate dissemination channel which </a:t>
            </a:r>
            <a:r>
              <a:rPr lang="en-US" sz="1200" i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Elasticsearch</a:t>
            </a:r>
            <a:r>
              <a:rPr lang="en-US" sz="12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associated to as a powerful engine for searching among big data and, possibly, an API that standardizes the output</a:t>
            </a:r>
            <a:endParaRPr lang="en-US" sz="12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Shape 366"/>
          <p:cNvSpPr/>
          <p:nvPr/>
        </p:nvSpPr>
        <p:spPr>
          <a:xfrm>
            <a:off x="-14250" y="0"/>
            <a:ext cx="9155100" cy="329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342"/>
          <p:cNvSpPr txBox="1"/>
          <p:nvPr/>
        </p:nvSpPr>
        <p:spPr>
          <a:xfrm>
            <a:off x="6572264" y="-94375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2400" b="1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400" b="1" i="0" u="none" strike="noStrike" cap="none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.   </a:t>
            </a:r>
            <a:r>
              <a:rPr lang="en-US" sz="2400" b="1" i="0" u="none" strike="noStrike" cap="none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  <a:endParaRPr lang="en-US" sz="2400" b="1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Shape 366"/>
          <p:cNvSpPr/>
          <p:nvPr/>
        </p:nvSpPr>
        <p:spPr>
          <a:xfrm>
            <a:off x="5864432" y="2106308"/>
            <a:ext cx="3304548" cy="2778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Shape 342"/>
          <p:cNvSpPr txBox="1"/>
          <p:nvPr/>
        </p:nvSpPr>
        <p:spPr>
          <a:xfrm>
            <a:off x="5152390" y="2006799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DATA SUPPLIER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Shape 375"/>
          <p:cNvSpPr/>
          <p:nvPr/>
        </p:nvSpPr>
        <p:spPr>
          <a:xfrm>
            <a:off x="4861704" y="4527025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C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Shape 366"/>
          <p:cNvSpPr/>
          <p:nvPr/>
        </p:nvSpPr>
        <p:spPr>
          <a:xfrm>
            <a:off x="5890392" y="4957225"/>
            <a:ext cx="3278587" cy="2778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Shape 342"/>
          <p:cNvSpPr txBox="1"/>
          <p:nvPr/>
        </p:nvSpPr>
        <p:spPr>
          <a:xfrm>
            <a:off x="5345774" y="4857052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OUTPUT CHANNEL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Shape 366"/>
          <p:cNvSpPr/>
          <p:nvPr/>
        </p:nvSpPr>
        <p:spPr>
          <a:xfrm>
            <a:off x="-24693" y="640735"/>
            <a:ext cx="2928996" cy="277806"/>
          </a:xfrm>
          <a:prstGeom prst="rect">
            <a:avLst/>
          </a:prstGeom>
          <a:solidFill>
            <a:srgbClr val="1E74B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Shape 342"/>
          <p:cNvSpPr txBox="1"/>
          <p:nvPr/>
        </p:nvSpPr>
        <p:spPr>
          <a:xfrm>
            <a:off x="-736735" y="541226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STORAGE</a:t>
            </a:r>
            <a:endParaRPr lang="en-US" sz="12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Shape 3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00" cy="1186499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Shape 365"/>
          <p:cNvSpPr/>
          <p:nvPr/>
        </p:nvSpPr>
        <p:spPr>
          <a:xfrm>
            <a:off x="-22950" y="253480"/>
            <a:ext cx="9172500" cy="70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-5554" y="6395123"/>
            <a:ext cx="9155100" cy="4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Shape 369"/>
          <p:cNvPicPr preferRelativeResize="0"/>
          <p:nvPr/>
        </p:nvPicPr>
        <p:blipFill rotWithShape="1">
          <a:blip r:embed="rId4">
            <a:alphaModFix/>
          </a:blip>
          <a:srcRect l="25612" r="48310"/>
          <a:stretch/>
        </p:blipFill>
        <p:spPr>
          <a:xfrm>
            <a:off x="4571996" y="2142081"/>
            <a:ext cx="1259100" cy="36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Shape 370" descr="Risultati immagini per elasticsearch logo"/>
          <p:cNvPicPr preferRelativeResize="0"/>
          <p:nvPr/>
        </p:nvPicPr>
        <p:blipFill rotWithShape="1">
          <a:blip r:embed="rId5">
            <a:alphaModFix/>
          </a:blip>
          <a:srcRect r="68616"/>
          <a:stretch/>
        </p:blipFill>
        <p:spPr>
          <a:xfrm>
            <a:off x="2384282" y="4709564"/>
            <a:ext cx="819900" cy="79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Shape 372"/>
          <p:cNvPicPr preferRelativeResize="0"/>
          <p:nvPr/>
        </p:nvPicPr>
        <p:blipFill rotWithShape="1">
          <a:blip r:embed="rId4">
            <a:alphaModFix/>
          </a:blip>
          <a:srcRect l="79488" b="83647"/>
          <a:stretch/>
        </p:blipFill>
        <p:spPr>
          <a:xfrm>
            <a:off x="7235112" y="1214007"/>
            <a:ext cx="1929000" cy="11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/>
          <p:nvPr/>
        </p:nvSpPr>
        <p:spPr>
          <a:xfrm rot="10800000">
            <a:off x="6075651" y="2450611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C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Shape 378"/>
          <p:cNvSpPr txBox="1"/>
          <p:nvPr/>
        </p:nvSpPr>
        <p:spPr>
          <a:xfrm>
            <a:off x="2148967" y="5588276"/>
            <a:ext cx="1952452" cy="3508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ct val="25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494429"/>
                </a:solidFill>
                <a:latin typeface="Arial"/>
                <a:ea typeface="Arial"/>
                <a:cs typeface="Arial"/>
                <a:sym typeface="Arial"/>
              </a:rPr>
              <a:t>ELASTICSERACH</a:t>
            </a:r>
          </a:p>
        </p:txBody>
      </p:sp>
      <p:sp>
        <p:nvSpPr>
          <p:cNvPr id="366" name="Shape 366"/>
          <p:cNvSpPr/>
          <p:nvPr/>
        </p:nvSpPr>
        <p:spPr>
          <a:xfrm>
            <a:off x="-14250" y="0"/>
            <a:ext cx="9155100" cy="329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342"/>
          <p:cNvSpPr txBox="1"/>
          <p:nvPr/>
        </p:nvSpPr>
        <p:spPr>
          <a:xfrm>
            <a:off x="6572264" y="-94375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2400" b="1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400" b="1" i="0" u="none" strike="noStrike" cap="none" dirty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.   </a:t>
            </a:r>
            <a:r>
              <a:rPr lang="en-US" sz="2400" b="1" i="0" u="none" strike="noStrike" cap="none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  <a:endParaRPr lang="en-US" sz="2400" b="1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Shape 342"/>
          <p:cNvSpPr txBox="1"/>
          <p:nvPr/>
        </p:nvSpPr>
        <p:spPr>
          <a:xfrm>
            <a:off x="6586883" y="2465848"/>
            <a:ext cx="2577229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DATA SUPPLIER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Shape 375"/>
          <p:cNvSpPr/>
          <p:nvPr/>
        </p:nvSpPr>
        <p:spPr>
          <a:xfrm rot="19381567">
            <a:off x="6166283" y="4508221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C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  <p:pic>
        <p:nvPicPr>
          <p:cNvPr id="32" name="Shape 93" descr="C:\Users\montalbano\Desktop\datastat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01419" y="592747"/>
            <a:ext cx="1445214" cy="143576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Shape 375"/>
          <p:cNvSpPr/>
          <p:nvPr/>
        </p:nvSpPr>
        <p:spPr>
          <a:xfrm rot="10800000">
            <a:off x="3501264" y="4939675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2374B7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2374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Shape 375"/>
          <p:cNvSpPr/>
          <p:nvPr/>
        </p:nvSpPr>
        <p:spPr>
          <a:xfrm rot="16200000">
            <a:off x="2278346" y="3861871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2374B7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2374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Shape 375"/>
          <p:cNvSpPr/>
          <p:nvPr/>
        </p:nvSpPr>
        <p:spPr>
          <a:xfrm rot="2700000">
            <a:off x="6150397" y="5423272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C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5"/>
          <p:cNvSpPr/>
          <p:nvPr/>
        </p:nvSpPr>
        <p:spPr>
          <a:xfrm>
            <a:off x="6211077" y="4964496"/>
            <a:ext cx="841200" cy="430200"/>
          </a:xfrm>
          <a:prstGeom prst="rightArrow">
            <a:avLst>
              <a:gd name="adj1" fmla="val 26406"/>
              <a:gd name="adj2" fmla="val 83424"/>
            </a:avLst>
          </a:prstGeom>
          <a:solidFill>
            <a:srgbClr val="C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Shape 342"/>
          <p:cNvSpPr txBox="1"/>
          <p:nvPr/>
        </p:nvSpPr>
        <p:spPr>
          <a:xfrm>
            <a:off x="7020505" y="4271821"/>
            <a:ext cx="1929000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SEARCH ENGINE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Shape 342"/>
          <p:cNvSpPr txBox="1"/>
          <p:nvPr/>
        </p:nvSpPr>
        <p:spPr>
          <a:xfrm>
            <a:off x="7062392" y="4954510"/>
            <a:ext cx="1929000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REST WEBSERVICES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Shape 342"/>
          <p:cNvSpPr txBox="1"/>
          <p:nvPr/>
        </p:nvSpPr>
        <p:spPr>
          <a:xfrm>
            <a:off x="7116297" y="5638372"/>
            <a:ext cx="1929000" cy="4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WIDGET / USERS INTERFACE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7" name="Picture 3" descr="C:\Users\alessandro\Desktop\Senza-titolo-2.gif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2" y="1875058"/>
            <a:ext cx="3858859" cy="158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Shape 380"/>
          <p:cNvSpPr txBox="1"/>
          <p:nvPr/>
        </p:nvSpPr>
        <p:spPr>
          <a:xfrm>
            <a:off x="-22949" y="908719"/>
            <a:ext cx="2927252" cy="8725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3" algn="just"/>
            <a:r>
              <a:rPr lang="en-US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Datastat</a:t>
            </a:r>
            <a:r>
              <a:rPr lang="en-US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Hub applied to statistical classifications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Shape 342"/>
          <p:cNvSpPr txBox="1"/>
          <p:nvPr/>
        </p:nvSpPr>
        <p:spPr>
          <a:xfrm>
            <a:off x="-24694" y="779638"/>
            <a:ext cx="2928997" cy="2092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2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www. </a:t>
            </a:r>
            <a:r>
              <a:rPr lang="en-US" sz="12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12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tatisticlass.eu</a:t>
            </a:r>
            <a:endParaRPr lang="en-US" sz="12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65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/>
        </p:nvSpPr>
        <p:spPr>
          <a:xfrm>
            <a:off x="-14250" y="0"/>
            <a:ext cx="9155100" cy="329672"/>
          </a:xfrm>
          <a:prstGeom prst="rect">
            <a:avLst/>
          </a:prstGeom>
          <a:solidFill>
            <a:srgbClr val="2374B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12514" y="323978"/>
            <a:ext cx="8423745" cy="60973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87" name="Shape 3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Shape 390"/>
          <p:cNvSpPr txBox="1"/>
          <p:nvPr/>
        </p:nvSpPr>
        <p:spPr>
          <a:xfrm>
            <a:off x="6357950" y="-79060"/>
            <a:ext cx="2791598" cy="451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Calibri"/>
              <a:buNone/>
            </a:pPr>
            <a:r>
              <a:rPr lang="en-US" sz="2000" b="1" dirty="0" smtClean="0">
                <a:solidFill>
                  <a:srgbClr val="FAFAFA"/>
                </a:solidFill>
                <a:latin typeface="Calibri"/>
                <a:ea typeface="Calibri"/>
                <a:cs typeface="Calibri"/>
                <a:sym typeface="Calibri"/>
              </a:rPr>
              <a:t>5. Concluding remarks</a:t>
            </a:r>
            <a:endParaRPr lang="en-US" sz="2000" b="1" i="0" u="none" strike="noStrike" cap="none" dirty="0">
              <a:solidFill>
                <a:srgbClr val="FAFA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Shape 391"/>
          <p:cNvSpPr/>
          <p:nvPr/>
        </p:nvSpPr>
        <p:spPr>
          <a:xfrm>
            <a:off x="-5554" y="6395123"/>
            <a:ext cx="9155100" cy="45718"/>
          </a:xfrm>
          <a:prstGeom prst="rect">
            <a:avLst/>
          </a:prstGeom>
          <a:solidFill>
            <a:srgbClr val="2374B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044648" y="941957"/>
            <a:ext cx="787359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800"/>
              </a:spcAft>
              <a:buClr>
                <a:srgbClr val="000000"/>
              </a:buClr>
              <a:buSzPct val="100000"/>
            </a:pPr>
            <a:r>
              <a:rPr lang="en-US" sz="1800" dirty="0" err="1" smtClean="0">
                <a:latin typeface="Calibri" pitchFamily="34" charset="0"/>
              </a:rPr>
              <a:t>DataSTAT</a:t>
            </a:r>
            <a:r>
              <a:rPr lang="en-US" sz="1800" dirty="0" smtClean="0">
                <a:latin typeface="Calibri" pitchFamily="34" charset="0"/>
              </a:rPr>
              <a:t> Hub is a </a:t>
            </a:r>
            <a:r>
              <a:rPr lang="en-US" sz="1800" dirty="0" smtClean="0">
                <a:solidFill>
                  <a:srgbClr val="C00000"/>
                </a:solidFill>
                <a:latin typeface="Calibri" pitchFamily="34" charset="0"/>
              </a:rPr>
              <a:t>suitable and easy </a:t>
            </a:r>
            <a:r>
              <a:rPr lang="en-US" sz="1800" dirty="0" smtClean="0">
                <a:latin typeface="Calibri" pitchFamily="34" charset="0"/>
              </a:rPr>
              <a:t>tool for the automated collection, standardization and integration of administrative data.</a:t>
            </a:r>
          </a:p>
          <a:p>
            <a:pPr algn="just">
              <a:spcAft>
                <a:spcPts val="1800"/>
              </a:spcAft>
              <a:buClr>
                <a:srgbClr val="000000"/>
              </a:buClr>
              <a:buSzPct val="100000"/>
            </a:pPr>
            <a:r>
              <a:rPr lang="en-US" sz="1800" dirty="0" smtClean="0">
                <a:solidFill>
                  <a:srgbClr val="C00000"/>
                </a:solidFill>
                <a:latin typeface="Calibri" pitchFamily="34" charset="0"/>
              </a:rPr>
              <a:t>Reduction of burden on users</a:t>
            </a:r>
            <a:r>
              <a:rPr lang="en-US" sz="1800" dirty="0" smtClean="0">
                <a:latin typeface="Calibri" pitchFamily="34" charset="0"/>
              </a:rPr>
              <a:t>: this hub does not require the knowledge of the internal data base since the updating is performed through the HTTP </a:t>
            </a:r>
            <a:r>
              <a:rPr lang="en-US" sz="1800" dirty="0" err="1" smtClean="0">
                <a:latin typeface="Calibri" pitchFamily="34" charset="0"/>
              </a:rPr>
              <a:t>querystrings</a:t>
            </a:r>
            <a:r>
              <a:rPr lang="en-US" sz="1800" dirty="0" smtClean="0">
                <a:latin typeface="Calibri" pitchFamily="34" charset="0"/>
              </a:rPr>
              <a:t> and can be used with any programming language; once created, the procedure will be used for each next data supply.</a:t>
            </a:r>
          </a:p>
          <a:p>
            <a:pPr algn="just">
              <a:spcAft>
                <a:spcPts val="1800"/>
              </a:spcAft>
              <a:buClr>
                <a:srgbClr val="000000"/>
              </a:buClr>
              <a:buSzPct val="100000"/>
            </a:pPr>
            <a:r>
              <a:rPr lang="en-US" sz="1800" dirty="0" smtClean="0">
                <a:solidFill>
                  <a:srgbClr val="C00000"/>
                </a:solidFill>
                <a:latin typeface="Calibri" pitchFamily="34" charset="0"/>
              </a:rPr>
              <a:t>Reduction of costs </a:t>
            </a:r>
            <a:r>
              <a:rPr lang="en-US" sz="1800" dirty="0" smtClean="0">
                <a:latin typeface="Calibri" pitchFamily="34" charset="0"/>
              </a:rPr>
              <a:t>in terms of employment of human resources for organizational, bureaucratic and IT management</a:t>
            </a:r>
          </a:p>
          <a:p>
            <a:pPr algn="just">
              <a:spcAft>
                <a:spcPts val="1800"/>
              </a:spcAft>
              <a:buClr>
                <a:srgbClr val="000000"/>
              </a:buClr>
              <a:buSzPct val="100000"/>
            </a:pPr>
            <a:r>
              <a:rPr lang="en-US" sz="1800" dirty="0" smtClean="0">
                <a:latin typeface="Calibri" pitchFamily="34" charset="0"/>
              </a:rPr>
              <a:t>By allowing us to overcome some critical issues related to the use of administrative data, including those connected with privacy and security, a tool such as </a:t>
            </a:r>
            <a:r>
              <a:rPr lang="en-US" sz="1800" dirty="0" err="1" smtClean="0">
                <a:latin typeface="Calibri" pitchFamily="34" charset="0"/>
              </a:rPr>
              <a:t>DataSTAT</a:t>
            </a:r>
            <a:r>
              <a:rPr lang="en-US" sz="1800" dirty="0" smtClean="0">
                <a:latin typeface="Calibri" pitchFamily="34" charset="0"/>
              </a:rPr>
              <a:t> Hub is </a:t>
            </a:r>
            <a:r>
              <a:rPr lang="en-US" sz="1800" dirty="0" smtClean="0">
                <a:solidFill>
                  <a:srgbClr val="C00000"/>
                </a:solidFill>
                <a:latin typeface="Calibri" pitchFamily="34" charset="0"/>
              </a:rPr>
              <a:t>time-saving and cost-effective</a:t>
            </a:r>
            <a:r>
              <a:rPr lang="en-US" sz="1800" dirty="0" smtClean="0">
                <a:latin typeface="Calibri" pitchFamily="34" charset="0"/>
              </a:rPr>
              <a:t>.</a:t>
            </a:r>
          </a:p>
          <a:p>
            <a:pPr algn="just">
              <a:spcAft>
                <a:spcPts val="1800"/>
              </a:spcAft>
              <a:buClr>
                <a:srgbClr val="000000"/>
              </a:buClr>
              <a:buSzPct val="100000"/>
            </a:pPr>
            <a:r>
              <a:rPr lang="en-US" sz="1800" dirty="0" smtClean="0">
                <a:latin typeface="Calibri" pitchFamily="34" charset="0"/>
              </a:rPr>
              <a:t>It is a user-friendly tool developed by making use of open source technologies and can be conveniently </a:t>
            </a:r>
            <a:r>
              <a:rPr lang="en-US" sz="1800" dirty="0" smtClean="0">
                <a:solidFill>
                  <a:srgbClr val="C00000"/>
                </a:solidFill>
                <a:latin typeface="Calibri" pitchFamily="34" charset="0"/>
              </a:rPr>
              <a:t>shared among NSOs</a:t>
            </a:r>
            <a:r>
              <a:rPr lang="en-US" sz="1800" dirty="0" smtClean="0">
                <a:latin typeface="Calibri" pitchFamily="34" charset="0"/>
              </a:rPr>
              <a:t>, while it is extensible to any other institution.</a:t>
            </a:r>
            <a:endParaRPr lang="en-US" sz="1800" dirty="0" smtClean="0"/>
          </a:p>
        </p:txBody>
      </p:sp>
      <p:sp>
        <p:nvSpPr>
          <p:cNvPr id="2" name="Rettangolo 1"/>
          <p:cNvSpPr/>
          <p:nvPr/>
        </p:nvSpPr>
        <p:spPr>
          <a:xfrm>
            <a:off x="-18841" y="323978"/>
            <a:ext cx="846425" cy="6080313"/>
          </a:xfrm>
          <a:prstGeom prst="rect">
            <a:avLst/>
          </a:prstGeom>
          <a:solidFill>
            <a:srgbClr val="1E1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/>
          <p:cNvSpPr/>
          <p:nvPr/>
        </p:nvSpPr>
        <p:spPr>
          <a:xfrm>
            <a:off x="185651" y="1052736"/>
            <a:ext cx="432048" cy="4320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>
            <a:off x="190243" y="2053872"/>
            <a:ext cx="432048" cy="43204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/>
          <p:cNvSpPr/>
          <p:nvPr/>
        </p:nvSpPr>
        <p:spPr>
          <a:xfrm>
            <a:off x="185651" y="3051893"/>
            <a:ext cx="432048" cy="4320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vale 15"/>
          <p:cNvSpPr/>
          <p:nvPr/>
        </p:nvSpPr>
        <p:spPr>
          <a:xfrm>
            <a:off x="181808" y="4118019"/>
            <a:ext cx="432048" cy="43204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/>
          <p:cNvSpPr/>
          <p:nvPr/>
        </p:nvSpPr>
        <p:spPr>
          <a:xfrm>
            <a:off x="171934" y="5148844"/>
            <a:ext cx="432048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hape 158"/>
          <p:cNvSpPr txBox="1"/>
          <p:nvPr/>
        </p:nvSpPr>
        <p:spPr>
          <a:xfrm>
            <a:off x="8659639" y="6511775"/>
            <a:ext cx="446059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1100" b="1" dirty="0" smtClean="0">
                <a:solidFill>
                  <a:srgbClr val="7F7F7F"/>
                </a:solidFill>
              </a:rPr>
              <a:t>16</a:t>
            </a:r>
            <a:endParaRPr lang="en-US" sz="11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Shape 159"/>
          <p:cNvSpPr txBox="1"/>
          <p:nvPr/>
        </p:nvSpPr>
        <p:spPr>
          <a:xfrm>
            <a:off x="1403646" y="6457914"/>
            <a:ext cx="68407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DataSTAT</a:t>
            </a:r>
            <a:r>
              <a:rPr lang="en-US" sz="9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Hub: a tool for the automatic collection of administrative data to produce official statistics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Alessandro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Capezzuoli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Emanuela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Recchini</a:t>
            </a:r>
            <a:r>
              <a:rPr lang="en-US" sz="9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– Conference of European Statistics Stakeholders, 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isultati immagini per thank you many languages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32066"/>
            <a:ext cx="6563297" cy="410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Shape 400"/>
          <p:cNvSpPr/>
          <p:nvPr/>
        </p:nvSpPr>
        <p:spPr>
          <a:xfrm>
            <a:off x="3113717" y="5089555"/>
            <a:ext cx="5264884" cy="679436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Shape 401"/>
          <p:cNvSpPr/>
          <p:nvPr/>
        </p:nvSpPr>
        <p:spPr>
          <a:xfrm>
            <a:off x="1475655" y="5093612"/>
            <a:ext cx="2090637" cy="6794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Shape 402"/>
          <p:cNvSpPr/>
          <p:nvPr/>
        </p:nvSpPr>
        <p:spPr>
          <a:xfrm>
            <a:off x="-5554" y="6395123"/>
            <a:ext cx="9155100" cy="704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Shape 4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Shape 404"/>
          <p:cNvSpPr/>
          <p:nvPr/>
        </p:nvSpPr>
        <p:spPr>
          <a:xfrm>
            <a:off x="-14250" y="-25"/>
            <a:ext cx="9155100" cy="2534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Shape 405"/>
          <p:cNvSpPr/>
          <p:nvPr/>
        </p:nvSpPr>
        <p:spPr>
          <a:xfrm>
            <a:off x="3838439" y="5107571"/>
            <a:ext cx="5286411" cy="67943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alessandro.capezzuoli@istat.it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emanuela.recchini@istat.it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Shape 407"/>
          <p:cNvSpPr txBox="1"/>
          <p:nvPr/>
        </p:nvSpPr>
        <p:spPr>
          <a:xfrm>
            <a:off x="-227236" y="3837163"/>
            <a:ext cx="9906138" cy="132458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4200" b="1" i="0" u="none" strike="noStrike" cap="none" dirty="0">
                <a:solidFill>
                  <a:srgbClr val="C00000"/>
                </a:solidFill>
                <a:latin typeface="Impact" panose="020B0806030902050204" pitchFamily="34" charset="0"/>
                <a:sym typeface="Arial"/>
              </a:rPr>
              <a:t>THANK YOU </a:t>
            </a:r>
            <a:r>
              <a:rPr lang="en-US" sz="4200" b="1" i="0" u="none" strike="noStrike" cap="none" dirty="0" smtClean="0">
                <a:solidFill>
                  <a:srgbClr val="C00000"/>
                </a:solidFill>
                <a:latin typeface="Impact" panose="020B0806030902050204" pitchFamily="34" charset="0"/>
                <a:sym typeface="Arial"/>
              </a:rPr>
              <a:t>FOR YOUR 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Impact" panose="020B0806030902050204" pitchFamily="34" charset="0"/>
                <a:sym typeface="Arial"/>
              </a:rPr>
              <a:t>ATTENTION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200" b="1" i="0" u="none" strike="noStrike" cap="none" dirty="0">
              <a:solidFill>
                <a:srgbClr val="C00000"/>
              </a:solidFill>
              <a:latin typeface="Impact" panose="020B080603090205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200" b="1" i="0" u="none" strike="noStrike" cap="none" dirty="0">
              <a:solidFill>
                <a:srgbClr val="C00000"/>
              </a:solidFill>
              <a:latin typeface="Impact" panose="020B0806030902050204" pitchFamily="34" charset="0"/>
              <a:sym typeface="Arial"/>
            </a:endParaRPr>
          </a:p>
        </p:txBody>
      </p:sp>
      <p:sp>
        <p:nvSpPr>
          <p:cNvPr id="408" name="Shape 408"/>
          <p:cNvSpPr/>
          <p:nvPr/>
        </p:nvSpPr>
        <p:spPr>
          <a:xfrm>
            <a:off x="2267743" y="5129192"/>
            <a:ext cx="1159292" cy="6001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ANY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QUESTIONS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 US:</a:t>
            </a:r>
          </a:p>
        </p:txBody>
      </p:sp>
      <p:pic>
        <p:nvPicPr>
          <p:cNvPr id="409" name="Shape 409" descr="C:\Users\montalbano\Desktop\contact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0116" y="4550369"/>
            <a:ext cx="1496218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1988</Words>
  <Application>Microsoft Office PowerPoint</Application>
  <PresentationFormat>Presentazione su schermo (4:3)</PresentationFormat>
  <Paragraphs>189</Paragraphs>
  <Slides>19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ER</cp:lastModifiedBy>
  <cp:revision>106</cp:revision>
  <dcterms:modified xsi:type="dcterms:W3CDTF">2016-10-18T09:45:14Z</dcterms:modified>
</cp:coreProperties>
</file>