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5"/>
  </p:sldMasterIdLst>
  <p:notesMasterIdLst>
    <p:notesMasterId r:id="rId15"/>
  </p:notesMasterIdLst>
  <p:sldIdLst>
    <p:sldId id="256" r:id="rId6"/>
    <p:sldId id="267" r:id="rId7"/>
    <p:sldId id="268" r:id="rId8"/>
    <p:sldId id="269" r:id="rId9"/>
    <p:sldId id="270" r:id="rId10"/>
    <p:sldId id="274" r:id="rId11"/>
    <p:sldId id="271" r:id="rId12"/>
    <p:sldId id="276" r:id="rId13"/>
    <p:sldId id="275" r:id="rId14"/>
  </p:sldIdLst>
  <p:sldSz cx="9144000" cy="6858000" type="screen4x3"/>
  <p:notesSz cx="9144000" cy="6858000"/>
  <p:custDataLst>
    <p:tags r:id="rId1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427">
          <p15:clr>
            <a:srgbClr val="A4A3A4"/>
          </p15:clr>
        </p15:guide>
        <p15:guide id="3" orient="horz" pos="983">
          <p15:clr>
            <a:srgbClr val="A4A3A4"/>
          </p15:clr>
        </p15:guide>
        <p15:guide id="4" orient="horz" pos="3838">
          <p15:clr>
            <a:srgbClr val="A4A3A4"/>
          </p15:clr>
        </p15:guide>
        <p15:guide id="5" pos="2880">
          <p15:clr>
            <a:srgbClr val="A4A3A4"/>
          </p15:clr>
        </p15:guide>
        <p15:guide id="6" pos="562">
          <p15:clr>
            <a:srgbClr val="A4A3A4"/>
          </p15:clr>
        </p15:guide>
        <p15:guide id="7" pos="5103">
          <p15:clr>
            <a:srgbClr val="A4A3A4"/>
          </p15:clr>
        </p15:guide>
        <p15:guide id="8" pos="2562">
          <p15:clr>
            <a:srgbClr val="A4A3A4"/>
          </p15:clr>
        </p15:guide>
        <p15:guide id="9" pos="26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8752"/>
    <a:srgbClr val="6DA463"/>
    <a:srgbClr val="1A9DAC"/>
    <a:srgbClr val="A65C45"/>
    <a:srgbClr val="CC7054"/>
    <a:srgbClr val="FFFFFF"/>
    <a:srgbClr val="D6A700"/>
    <a:srgbClr val="958CB2"/>
    <a:srgbClr val="7FBF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 autoAdjust="0"/>
    <p:restoredTop sz="94674"/>
  </p:normalViewPr>
  <p:slideViewPr>
    <p:cSldViewPr showGuides="1">
      <p:cViewPr varScale="1">
        <p:scale>
          <a:sx n="77" d="100"/>
          <a:sy n="77" d="100"/>
        </p:scale>
        <p:origin x="-84" y="-108"/>
      </p:cViewPr>
      <p:guideLst>
        <p:guide orient="horz" pos="2160"/>
        <p:guide orient="horz" pos="427"/>
        <p:guide orient="horz" pos="983"/>
        <p:guide orient="horz" pos="3838"/>
        <p:guide pos="2880"/>
        <p:guide pos="562"/>
        <p:guide pos="5103"/>
        <p:guide pos="2562"/>
        <p:guide pos="26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5360570-2B09-DB43-BBE0-DA076DA911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877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presentation title slide">
    <p:bg>
      <p:bgPr>
        <a:solidFill>
          <a:srgbClr val="6DA4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-1588"/>
            <a:ext cx="2166937" cy="108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>
            <a:off x="1919288" y="1989138"/>
            <a:ext cx="0" cy="36576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2325600" y="1886400"/>
            <a:ext cx="6062750" cy="37748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800"/>
              </a:lnSpc>
              <a:spcBef>
                <a:spcPts val="0"/>
              </a:spcBef>
              <a:buFontTx/>
              <a:buNone/>
              <a:defRPr sz="4400" b="0" i="0">
                <a:solidFill>
                  <a:schemeClr val="bg1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640800" y="1972800"/>
            <a:ext cx="1219139" cy="3587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buFontTx/>
              <a:buNone/>
              <a:defRPr sz="1100" b="0" i="0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640800" y="2332800"/>
            <a:ext cx="1219139" cy="536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buFontTx/>
              <a:buNone/>
              <a:defRPr sz="1100" b="1" i="0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640800" y="2876400"/>
            <a:ext cx="1219139" cy="6953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buFontTx/>
              <a:buNone/>
              <a:defRPr sz="1100" b="1" i="0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8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641268" y="5503482"/>
            <a:ext cx="1219139" cy="2297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buFontTx/>
              <a:buNone/>
              <a:defRPr sz="1100" b="0" i="0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7226853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n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1890713"/>
            <a:ext cx="6515621" cy="13661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800"/>
              </a:lnSpc>
              <a:spcBef>
                <a:spcPts val="0"/>
              </a:spcBef>
              <a:buFontTx/>
              <a:buNone/>
              <a:defRPr sz="4400" b="0" i="0">
                <a:solidFill>
                  <a:srgbClr val="598752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99592" y="4221163"/>
            <a:ext cx="6515620" cy="6031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Tx/>
              <a:buNone/>
              <a:defRPr sz="1600" b="0" i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45060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headings, text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89700"/>
            <a:ext cx="6515621" cy="65106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598752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900113" y="1773238"/>
            <a:ext cx="6551612" cy="4608512"/>
          </a:xfrm>
          <a:prstGeom prst="rect">
            <a:avLst/>
          </a:prstGeom>
        </p:spPr>
        <p:txBody>
          <a:bodyPr/>
          <a:lstStyle>
            <a:lvl1pPr marL="266700" indent="-266700">
              <a:spcBef>
                <a:spcPts val="1200"/>
              </a:spcBef>
              <a:buClr>
                <a:srgbClr val="598752"/>
              </a:buCl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598752"/>
              </a:buClr>
              <a:buFont typeface="Courier New" panose="02070309020205020404" pitchFamily="49" charset="0"/>
              <a:buChar char="o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08038" indent="-266700">
              <a:buClr>
                <a:srgbClr val="598752"/>
              </a:buClr>
              <a:buFont typeface="Arial" panose="020B0604020202020204" pitchFamily="34" charset="0"/>
              <a:buChar char="̶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6912239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headings, text and numbered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92696"/>
            <a:ext cx="6515621" cy="63466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598752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00113" y="1700213"/>
            <a:ext cx="6551612" cy="4465637"/>
          </a:xfrm>
          <a:prstGeom prst="rect">
            <a:avLst/>
          </a:prstGeom>
        </p:spPr>
        <p:txBody>
          <a:bodyPr/>
          <a:lstStyle>
            <a:lvl1pPr marL="266700" indent="-266700">
              <a:buClr>
                <a:srgbClr val="598752"/>
              </a:buClr>
              <a:buFont typeface="+mj-lt"/>
              <a:buAutoNum type="arabicPeriod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598752"/>
              </a:buClr>
              <a:buFont typeface="+mj-lt"/>
              <a:buAutoNum type="romanLcPeriod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96938" indent="-266700">
              <a:buClr>
                <a:srgbClr val="598752"/>
              </a:buClr>
              <a:buFont typeface="Arial" panose="020B0604020202020204" pitchFamily="34" charset="0"/>
              <a:buChar char="̶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2343150" indent="-514350">
              <a:buFont typeface="+mj-lt"/>
              <a:buAutoNum type="arabicPeriod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952750" indent="-514350">
              <a:buFont typeface="+mj-lt"/>
              <a:buAutoNum type="arabicPeriod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8606882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99592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marR="0" indent="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 b="0" i="0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92696"/>
            <a:ext cx="6515621" cy="6460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598752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284663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marR="0" indent="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 b="0" i="0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3622766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style with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92696"/>
            <a:ext cx="6515621" cy="6460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598752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85750" marR="0" indent="-28575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598752"/>
              </a:buClr>
              <a:buSzTx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598752"/>
              </a:buClr>
              <a:buFont typeface="Courier New" panose="02070309020205020404" pitchFamily="49" charset="0"/>
              <a:buChar char="o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08038" indent="-177800">
              <a:buClr>
                <a:srgbClr val="598752"/>
              </a:buClr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163638" indent="-301625"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GB" dirty="0" smtClean="0"/>
              <a:t>Click to add text</a:t>
            </a:r>
          </a:p>
          <a:p>
            <a:pPr lvl="1"/>
            <a:r>
              <a:rPr lang="en-GB" dirty="0" smtClean="0"/>
              <a:t>Second Bullet Point</a:t>
            </a:r>
          </a:p>
          <a:p>
            <a:pPr lvl="2"/>
            <a:r>
              <a:rPr lang="en-GB" dirty="0" smtClean="0"/>
              <a:t>Third Bullet Point</a:t>
            </a:r>
          </a:p>
          <a:p>
            <a:pPr lvl="3"/>
            <a:endParaRPr lang="en-GB" dirty="0" smtClean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284663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85750" marR="0" indent="-28575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598752"/>
              </a:buClr>
              <a:buSzTx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598752"/>
              </a:buClr>
              <a:buFont typeface="Courier New" panose="02070309020205020404" pitchFamily="49" charset="0"/>
              <a:buChar char="o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08038" indent="-177800">
              <a:buClr>
                <a:srgbClr val="598752"/>
              </a:buClr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163638" indent="-301625"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Bullet Point</a:t>
            </a:r>
          </a:p>
          <a:p>
            <a:pPr lvl="2"/>
            <a:r>
              <a:rPr lang="en-US" dirty="0" smtClean="0"/>
              <a:t>Third Bullet Point</a:t>
            </a:r>
          </a:p>
          <a:p>
            <a:pPr lvl="3"/>
            <a:endParaRPr lang="en-US" dirty="0" smtClean="0"/>
          </a:p>
          <a:p>
            <a:pPr lvl="0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97645515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style with numbered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2" y="692696"/>
            <a:ext cx="6481464" cy="6460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598752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66700" marR="0" indent="-26670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598752"/>
              </a:buClr>
              <a:buSzTx/>
              <a:buFont typeface="+mj-lt"/>
              <a:buAutoNum type="arabicPeriod"/>
              <a:tabLst/>
              <a:defRPr sz="1400" b="0" i="0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  <a:lvl2pPr marL="541338" indent="-274638">
              <a:buClr>
                <a:srgbClr val="598752"/>
              </a:buClr>
              <a:buFont typeface="+mj-lt"/>
              <a:buAutoNum type="romanLcPeriod"/>
              <a:defRPr sz="1400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96938" indent="-266700">
              <a:buClr>
                <a:srgbClr val="598752"/>
              </a:buClr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52538" indent="-285750"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GB" dirty="0" smtClean="0"/>
              <a:t>Click to add text</a:t>
            </a:r>
          </a:p>
          <a:p>
            <a:pPr lvl="1"/>
            <a:r>
              <a:rPr lang="en-GB" dirty="0" smtClean="0"/>
              <a:t>Number Position Number 2</a:t>
            </a:r>
          </a:p>
          <a:p>
            <a:pPr lvl="2"/>
            <a:r>
              <a:rPr lang="en-GB" dirty="0" smtClean="0"/>
              <a:t>Number Position Number 3</a:t>
            </a:r>
          </a:p>
          <a:p>
            <a:pPr lvl="3"/>
            <a:endParaRPr lang="en-GB" dirty="0" smtClean="0"/>
          </a:p>
          <a:p>
            <a:pPr lvl="3"/>
            <a:endParaRPr lang="en-GB" dirty="0" smtClean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284663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66700" marR="0" indent="-26670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598752"/>
              </a:buClr>
              <a:buSzTx/>
              <a:buFont typeface="+mj-lt"/>
              <a:buAutoNum type="arabicPeriod"/>
              <a:tabLst/>
              <a:defRPr sz="1400" b="0" i="0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  <a:lvl2pPr marL="541338" indent="-274638">
              <a:buClr>
                <a:srgbClr val="598752"/>
              </a:buClr>
              <a:buFont typeface="+mj-lt"/>
              <a:buAutoNum type="romanLcPeriod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96938" indent="-266700">
              <a:buClr>
                <a:srgbClr val="598752"/>
              </a:buClr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52538" indent="-285750"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GB" dirty="0" smtClean="0"/>
              <a:t>Click to add text</a:t>
            </a:r>
          </a:p>
          <a:p>
            <a:pPr lvl="1"/>
            <a:r>
              <a:rPr lang="en-GB" dirty="0" smtClean="0"/>
              <a:t>Number Position Number 2</a:t>
            </a:r>
          </a:p>
          <a:p>
            <a:pPr lvl="2"/>
            <a:r>
              <a:rPr lang="en-GB" dirty="0" smtClean="0"/>
              <a:t>Number Position Number 3</a:t>
            </a:r>
          </a:p>
          <a:p>
            <a:pPr lvl="3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1177651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graph po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92696"/>
            <a:ext cx="6515621" cy="6460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598752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1"/>
          </p:nvPr>
        </p:nvSpPr>
        <p:spPr>
          <a:xfrm>
            <a:off x="899592" y="1554760"/>
            <a:ext cx="6515620" cy="4538065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4753494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column text style wi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99592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marR="0" indent="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 b="0" i="0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92696"/>
            <a:ext cx="6515621" cy="6460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598752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2"/>
          </p:nvPr>
        </p:nvSpPr>
        <p:spPr>
          <a:xfrm>
            <a:off x="4284663" y="1628799"/>
            <a:ext cx="3816350" cy="4464025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2861172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0" y="906811"/>
            <a:ext cx="9144000" cy="595119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8060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67545" y="444420"/>
            <a:ext cx="6552727" cy="6083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3200" b="0" i="0" baseline="0">
                <a:solidFill>
                  <a:srgbClr val="598752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5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118225" y="1461052"/>
            <a:ext cx="3025775" cy="539694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0" y="1461052"/>
            <a:ext cx="3024188" cy="53969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059113" y="1461053"/>
            <a:ext cx="3020316" cy="26505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3059113" y="4149725"/>
            <a:ext cx="3020316" cy="27082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4524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67545" y="444420"/>
            <a:ext cx="6624735" cy="6083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3200" b="0" i="0" baseline="0">
                <a:solidFill>
                  <a:srgbClr val="598752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3041650" y="1461052"/>
            <a:ext cx="3043238" cy="539694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121400" y="1461053"/>
            <a:ext cx="3022599" cy="265057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121400" y="4146550"/>
            <a:ext cx="3022600" cy="2711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458065" y="1461052"/>
            <a:ext cx="238574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85750" marR="0" indent="-28575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598752"/>
              </a:buClr>
              <a:buSzTx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598752"/>
              </a:buClr>
              <a:buFont typeface="Courier New" panose="02070309020205020404" pitchFamily="49" charset="0"/>
              <a:buChar char="o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08038" indent="-177800">
              <a:buClr>
                <a:srgbClr val="598752"/>
              </a:buClr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163638" indent="-301625"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GB" dirty="0" smtClean="0"/>
              <a:t>Click to add text</a:t>
            </a:r>
          </a:p>
          <a:p>
            <a:pPr lvl="1"/>
            <a:r>
              <a:rPr lang="en-GB" dirty="0" smtClean="0"/>
              <a:t>Second Bullet Point</a:t>
            </a:r>
          </a:p>
          <a:p>
            <a:pPr lvl="2"/>
            <a:r>
              <a:rPr lang="en-GB" dirty="0" smtClean="0"/>
              <a:t>Third Bullet Point</a:t>
            </a:r>
          </a:p>
          <a:p>
            <a:pPr lvl="3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339005590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1042988" y="1916832"/>
            <a:ext cx="7058025" cy="35283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600"/>
              </a:lnSpc>
              <a:buNone/>
              <a:defRPr sz="2800" b="0" i="1" baseline="0">
                <a:solidFill>
                  <a:srgbClr val="598752"/>
                </a:solidFill>
                <a:latin typeface="Tahoma" charset="0"/>
              </a:defRPr>
            </a:lvl1pPr>
            <a:lvl2pPr marL="609600" indent="0">
              <a:lnSpc>
                <a:spcPts val="3600"/>
              </a:lnSpc>
              <a:buNone/>
              <a:defRPr sz="2800" b="0" i="1" baseline="0">
                <a:solidFill>
                  <a:srgbClr val="598752"/>
                </a:solidFill>
                <a:latin typeface="Tahoma" charset="0"/>
              </a:defRPr>
            </a:lvl2pPr>
            <a:lvl3pPr marL="1219200" indent="0">
              <a:lnSpc>
                <a:spcPts val="3600"/>
              </a:lnSpc>
              <a:buNone/>
              <a:defRPr sz="2800" b="0" i="1" baseline="0">
                <a:solidFill>
                  <a:srgbClr val="598752"/>
                </a:solidFill>
                <a:latin typeface="Tahoma" charset="0"/>
              </a:defRPr>
            </a:lvl3pPr>
            <a:lvl4pPr marL="1828800" indent="0">
              <a:lnSpc>
                <a:spcPts val="3600"/>
              </a:lnSpc>
              <a:buNone/>
              <a:defRPr sz="2800" b="0" i="1" baseline="0">
                <a:solidFill>
                  <a:srgbClr val="598752"/>
                </a:solidFill>
                <a:latin typeface="Tahoma" charset="0"/>
              </a:defRPr>
            </a:lvl4pPr>
            <a:lvl5pPr marL="2438400" indent="0">
              <a:lnSpc>
                <a:spcPts val="3600"/>
              </a:lnSpc>
              <a:buNone/>
              <a:defRPr sz="2800" b="0" i="1" baseline="0">
                <a:solidFill>
                  <a:srgbClr val="598752"/>
                </a:solidFill>
                <a:latin typeface="Tahoma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1042988" y="5661025"/>
            <a:ext cx="7058025" cy="1196975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1800"/>
              </a:lnSpc>
              <a:buNone/>
              <a:defRPr sz="1200" baseline="0">
                <a:solidFill>
                  <a:schemeClr val="tx1"/>
                </a:solidFill>
                <a:latin typeface="Tahoma" charset="0"/>
              </a:defRPr>
            </a:lvl1pPr>
            <a:lvl2pPr marL="609600" indent="0" algn="r">
              <a:lnSpc>
                <a:spcPts val="1800"/>
              </a:lnSpc>
              <a:buNone/>
              <a:defRPr sz="1200" baseline="0">
                <a:solidFill>
                  <a:schemeClr val="tx1"/>
                </a:solidFill>
                <a:latin typeface="Tahoma" charset="0"/>
              </a:defRPr>
            </a:lvl2pPr>
            <a:lvl3pPr marL="1219200" indent="0" algn="r">
              <a:lnSpc>
                <a:spcPts val="1800"/>
              </a:lnSpc>
              <a:buNone/>
              <a:defRPr sz="1200" baseline="0">
                <a:solidFill>
                  <a:schemeClr val="tx1"/>
                </a:solidFill>
                <a:latin typeface="Tahoma" charset="0"/>
              </a:defRPr>
            </a:lvl3pPr>
            <a:lvl4pPr marL="1828800" indent="0" algn="r">
              <a:lnSpc>
                <a:spcPts val="1800"/>
              </a:lnSpc>
              <a:buNone/>
              <a:defRPr sz="1200" baseline="0">
                <a:solidFill>
                  <a:schemeClr val="tx1"/>
                </a:solidFill>
                <a:latin typeface="Tahoma" charset="0"/>
              </a:defRPr>
            </a:lvl4pPr>
            <a:lvl5pPr marL="2438400" indent="0" algn="r">
              <a:lnSpc>
                <a:spcPts val="1800"/>
              </a:lnSpc>
              <a:buNone/>
              <a:defRPr sz="1200" baseline="0">
                <a:solidFill>
                  <a:schemeClr val="tx1"/>
                </a:solidFill>
                <a:latin typeface="Tahoma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581421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215403" y="2852936"/>
            <a:ext cx="4283969" cy="2592288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9600"/>
              </a:lnSpc>
              <a:buNone/>
              <a:defRPr sz="13000" b="0" i="0" baseline="0">
                <a:solidFill>
                  <a:srgbClr val="598752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609600" indent="0" algn="r">
              <a:lnSpc>
                <a:spcPts val="3600"/>
              </a:lnSpc>
              <a:buNone/>
              <a:defRPr sz="96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2pPr>
            <a:lvl3pPr marL="1219200" indent="0" algn="r">
              <a:lnSpc>
                <a:spcPts val="3600"/>
              </a:lnSpc>
              <a:buNone/>
              <a:defRPr sz="96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3pPr>
            <a:lvl4pPr marL="1828800" indent="0" algn="r">
              <a:lnSpc>
                <a:spcPts val="3600"/>
              </a:lnSpc>
              <a:buNone/>
              <a:defRPr sz="96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4pPr>
            <a:lvl5pPr marL="2438400" indent="0" algn="r">
              <a:lnSpc>
                <a:spcPts val="3600"/>
              </a:lnSpc>
              <a:buNone/>
              <a:defRPr sz="96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5pPr>
          </a:lstStyle>
          <a:p>
            <a:pPr lvl="0"/>
            <a:r>
              <a:rPr lang="en-GB" dirty="0" smtClean="0"/>
              <a:t>100%</a:t>
            </a:r>
          </a:p>
        </p:txBody>
      </p:sp>
      <p:sp>
        <p:nvSpPr>
          <p:cNvPr id="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4715395" y="2870014"/>
            <a:ext cx="3601021" cy="257520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200"/>
              </a:lnSpc>
              <a:buNone/>
              <a:defRPr sz="1800" baseline="0">
                <a:solidFill>
                  <a:srgbClr val="598752"/>
                </a:solidFill>
                <a:latin typeface="Georgia" charset="0"/>
              </a:defRPr>
            </a:lvl1pPr>
            <a:lvl2pPr marL="609600" indent="0" algn="l">
              <a:lnSpc>
                <a:spcPts val="2200"/>
              </a:lnSpc>
              <a:buNone/>
              <a:defRPr sz="1800" baseline="0">
                <a:solidFill>
                  <a:srgbClr val="598752"/>
                </a:solidFill>
                <a:latin typeface="Georgia" charset="0"/>
              </a:defRPr>
            </a:lvl2pPr>
            <a:lvl3pPr marL="1219200" indent="0" algn="l">
              <a:lnSpc>
                <a:spcPts val="2200"/>
              </a:lnSpc>
              <a:buNone/>
              <a:defRPr sz="1800" baseline="0">
                <a:solidFill>
                  <a:srgbClr val="598752"/>
                </a:solidFill>
                <a:latin typeface="Georgia" charset="0"/>
              </a:defRPr>
            </a:lvl3pPr>
            <a:lvl4pPr marL="1828800" indent="0" algn="l">
              <a:lnSpc>
                <a:spcPts val="2200"/>
              </a:lnSpc>
              <a:buNone/>
              <a:defRPr sz="1800" baseline="0">
                <a:solidFill>
                  <a:srgbClr val="598752"/>
                </a:solidFill>
                <a:latin typeface="Georgia" charset="0"/>
              </a:defRPr>
            </a:lvl4pPr>
            <a:lvl5pPr marL="2438400" indent="0" algn="l">
              <a:lnSpc>
                <a:spcPts val="2200"/>
              </a:lnSpc>
              <a:buNone/>
              <a:defRPr sz="1800" baseline="0">
                <a:solidFill>
                  <a:srgbClr val="598752"/>
                </a:solidFill>
                <a:latin typeface="Georgia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6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970980" y="5661025"/>
            <a:ext cx="7129412" cy="648295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1400"/>
              </a:lnSpc>
              <a:buNone/>
              <a:defRPr sz="1000" baseline="0">
                <a:solidFill>
                  <a:schemeClr val="tx1"/>
                </a:solidFill>
                <a:latin typeface="Tahoma" charset="0"/>
              </a:defRPr>
            </a:lvl1pPr>
            <a:lvl2pPr marL="609600" indent="0" algn="r">
              <a:lnSpc>
                <a:spcPts val="1400"/>
              </a:lnSpc>
              <a:buNone/>
              <a:defRPr sz="1000" baseline="0">
                <a:solidFill>
                  <a:schemeClr val="tx1"/>
                </a:solidFill>
                <a:latin typeface="Tahoma" charset="0"/>
              </a:defRPr>
            </a:lvl2pPr>
            <a:lvl3pPr marL="1219200" indent="0" algn="r">
              <a:lnSpc>
                <a:spcPts val="1400"/>
              </a:lnSpc>
              <a:buNone/>
              <a:defRPr sz="1000" baseline="0">
                <a:solidFill>
                  <a:schemeClr val="tx1"/>
                </a:solidFill>
                <a:latin typeface="Tahoma" charset="0"/>
              </a:defRPr>
            </a:lvl3pPr>
            <a:lvl4pPr marL="1828800" indent="0" algn="r">
              <a:lnSpc>
                <a:spcPts val="1400"/>
              </a:lnSpc>
              <a:buNone/>
              <a:defRPr sz="1000" baseline="0">
                <a:solidFill>
                  <a:schemeClr val="tx1"/>
                </a:solidFill>
                <a:latin typeface="Tahoma" charset="0"/>
              </a:defRPr>
            </a:lvl4pPr>
            <a:lvl5pPr marL="2438400" indent="0" algn="r">
              <a:lnSpc>
                <a:spcPts val="1400"/>
              </a:lnSpc>
              <a:buNone/>
              <a:defRPr sz="1000" baseline="0">
                <a:solidFill>
                  <a:schemeClr val="tx1"/>
                </a:solidFill>
                <a:latin typeface="Tahoma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30095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65" r:id="rId4"/>
    <p:sldLayoutId id="2147483966" r:id="rId5"/>
    <p:sldLayoutId id="2147483967" r:id="rId6"/>
    <p:sldLayoutId id="2147483968" r:id="rId7"/>
    <p:sldLayoutId id="2147483969" r:id="rId8"/>
    <p:sldLayoutId id="2147483970" r:id="rId9"/>
    <p:sldLayoutId id="2147483971" r:id="rId10"/>
    <p:sldLayoutId id="2147483972" r:id="rId11"/>
    <p:sldLayoutId id="2147483973" r:id="rId12"/>
    <p:sldLayoutId id="2147483974" r:id="rId13"/>
    <p:sldLayoutId id="2147483975" r:id="rId14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defTabSz="606425" rtl="0" eaLnBrk="0" fontAlgn="base" hangingPunct="0"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6064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6064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6064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6064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609555" algn="ctr" defTabSz="60955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1219110" algn="ctr" defTabSz="60955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828664" algn="ctr" defTabSz="60955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2438218" algn="ctr" defTabSz="60955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454025" indent="-454025" algn="l" defTabSz="6064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987425" indent="-377825" algn="l" defTabSz="6064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7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520825" indent="-301625" algn="l" defTabSz="6064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2130425" indent="-301625" algn="l" defTabSz="6064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6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740025" indent="-301625" algn="l" defTabSz="60642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6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Placeholder 1"/>
          <p:cNvSpPr>
            <a:spLocks noGrp="1"/>
          </p:cNvSpPr>
          <p:nvPr>
            <p:ph type="body" sz="quarter" idx="14"/>
          </p:nvPr>
        </p:nvSpPr>
        <p:spPr bwMode="auto">
          <a:xfrm>
            <a:off x="2325600" y="1886400"/>
            <a:ext cx="6566880" cy="37748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en-US" dirty="0" smtClean="0">
                <a:ea typeface="ＭＳ Ｐゴシック" charset="-128"/>
              </a:rPr>
              <a:t>Spontaneous recognition: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dirty="0" smtClean="0">
                <a:ea typeface="ＭＳ Ｐゴシック" charset="-128"/>
              </a:rPr>
              <a:t>Risk or distraction</a:t>
            </a:r>
            <a:endParaRPr lang="en-GB" altLang="en-US" dirty="0">
              <a:ea typeface="ＭＳ Ｐゴシック" charset="-128"/>
            </a:endParaRPr>
          </a:p>
        </p:txBody>
      </p:sp>
      <p:sp>
        <p:nvSpPr>
          <p:cNvPr id="13314" name="Text Placeholder 2"/>
          <p:cNvSpPr>
            <a:spLocks noGrp="1"/>
          </p:cNvSpPr>
          <p:nvPr>
            <p:ph type="body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altLang="en-US" dirty="0">
                <a:ea typeface="ＭＳ Ｐゴシック" charset="-128"/>
              </a:rPr>
              <a:t>Presentation by</a:t>
            </a:r>
          </a:p>
          <a:p>
            <a:pPr>
              <a:spcBef>
                <a:spcPct val="0"/>
              </a:spcBef>
            </a:pPr>
            <a:endParaRPr lang="en-US" altLang="en-US" dirty="0">
              <a:ea typeface="ＭＳ Ｐゴシック" charset="-128"/>
            </a:endParaRPr>
          </a:p>
        </p:txBody>
      </p:sp>
      <p:sp>
        <p:nvSpPr>
          <p:cNvPr id="13315" name="Text Placeholder 3"/>
          <p:cNvSpPr>
            <a:spLocks noGrp="1"/>
          </p:cNvSpPr>
          <p:nvPr>
            <p:ph type="body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dirty="0" smtClean="0">
                <a:ea typeface="ＭＳ Ｐゴシック" charset="-128"/>
              </a:rPr>
              <a:t>Felix Ritchie</a:t>
            </a:r>
            <a:endParaRPr lang="en-US" altLang="en-US" dirty="0">
              <a:ea typeface="ＭＳ Ｐゴシック" charset="-128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sz="1000" dirty="0" smtClean="0"/>
              <a:t>Budapest 20.10.16</a:t>
            </a:r>
            <a:endParaRPr lang="en-US" sz="1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 smtClean="0"/>
              <a:t>Bristol Business School</a:t>
            </a:r>
            <a:endParaRPr lang="en-GB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99591" y="689700"/>
            <a:ext cx="7416825" cy="651068"/>
          </a:xfrm>
        </p:spPr>
        <p:txBody>
          <a:bodyPr/>
          <a:lstStyle/>
          <a:p>
            <a:r>
              <a:rPr lang="en-US" altLang="en-US" dirty="0" smtClean="0"/>
              <a:t>Spontaneous recognition (SR)</a:t>
            </a:r>
            <a:endParaRPr lang="en-US" altLang="en-US" dirty="0"/>
          </a:p>
        </p:txBody>
      </p:sp>
      <p:sp>
        <p:nvSpPr>
          <p:cNvPr id="15362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en-US" dirty="0" err="1" smtClean="0"/>
              <a:t>recognising</a:t>
            </a:r>
            <a:r>
              <a:rPr lang="en-US" altLang="en-US" dirty="0" smtClean="0"/>
              <a:t> respondents in microdata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examples: </a:t>
            </a:r>
            <a:endParaRPr lang="en-US" altLang="en-US" dirty="0" smtClean="0"/>
          </a:p>
          <a:p>
            <a:pPr lvl="2"/>
            <a:r>
              <a:rPr lang="en-US" altLang="en-US" dirty="0" smtClean="0"/>
              <a:t>street, gender, age</a:t>
            </a:r>
          </a:p>
          <a:p>
            <a:pPr lvl="2"/>
            <a:r>
              <a:rPr lang="en-US" altLang="en-US" dirty="0" smtClean="0"/>
              <a:t>university department, gender, job title</a:t>
            </a:r>
          </a:p>
          <a:p>
            <a:pPr lvl="2"/>
            <a:r>
              <a:rPr lang="en-US" altLang="en-US" dirty="0" smtClean="0"/>
              <a:t>University of Tasmania</a:t>
            </a:r>
          </a:p>
          <a:p>
            <a:pPr lvl="2"/>
            <a:r>
              <a:rPr lang="en-US" altLang="en-US" dirty="0" err="1" smtClean="0"/>
              <a:t>Thurso</a:t>
            </a:r>
            <a:r>
              <a:rPr lang="en-US" altLang="en-US" dirty="0" smtClean="0"/>
              <a:t> power station</a:t>
            </a:r>
          </a:p>
          <a:p>
            <a:r>
              <a:rPr lang="en-US" altLang="en-US" dirty="0" smtClean="0"/>
              <a:t>need not be correct</a:t>
            </a:r>
          </a:p>
          <a:p>
            <a:pPr lvl="1"/>
            <a:r>
              <a:rPr lang="en-US" altLang="en-US" dirty="0" smtClean="0"/>
              <a:t>can lead to </a:t>
            </a:r>
            <a:r>
              <a:rPr lang="en-US" altLang="en-US" u="sng" dirty="0" smtClean="0"/>
              <a:t>perception</a:t>
            </a:r>
            <a:r>
              <a:rPr lang="en-US" altLang="en-US" dirty="0" smtClean="0"/>
              <a:t>s of insecurity</a:t>
            </a:r>
            <a:endParaRPr lang="en-US" altLang="en-US" dirty="0"/>
          </a:p>
          <a:p>
            <a:pPr>
              <a:buFont typeface="Symbol"/>
              <a:buChar char="Þ"/>
            </a:pPr>
            <a:r>
              <a:rPr lang="en-US" altLang="en-US" dirty="0" smtClean="0"/>
              <a:t>important confidentiality risk</a:t>
            </a:r>
          </a:p>
          <a:p>
            <a:pPr lvl="2"/>
            <a:r>
              <a:rPr lang="en-US" altLang="en-US" dirty="0" smtClean="0"/>
              <a:t>Scientific Use Files (SUFs) and Secure Use Files (</a:t>
            </a:r>
            <a:r>
              <a:rPr lang="en-US" altLang="en-US" dirty="0" err="1" smtClean="0"/>
              <a:t>SecUFs</a:t>
            </a:r>
            <a:r>
              <a:rPr lang="en-US" altLang="en-US" dirty="0" smtClean="0"/>
              <a:t>)</a:t>
            </a:r>
          </a:p>
          <a:p>
            <a:pPr lvl="1"/>
            <a:r>
              <a:rPr lang="en-US" altLang="en-US" dirty="0" smtClean="0"/>
              <a:t>much effort expended on eliminating SR</a:t>
            </a:r>
            <a:endParaRPr lang="en-US" altLang="en-US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99591" y="689700"/>
            <a:ext cx="7416825" cy="651068"/>
          </a:xfrm>
        </p:spPr>
        <p:txBody>
          <a:bodyPr/>
          <a:lstStyle/>
          <a:p>
            <a:r>
              <a:rPr lang="en-US" altLang="en-US" dirty="0" smtClean="0"/>
              <a:t>SR: meaningless concept?</a:t>
            </a:r>
            <a:endParaRPr lang="en-US" altLang="en-US" dirty="0"/>
          </a:p>
        </p:txBody>
      </p:sp>
      <p:sp>
        <p:nvSpPr>
          <p:cNvPr id="15362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en-US" dirty="0" smtClean="0"/>
              <a:t>you can’t prove it doesn’t exist</a:t>
            </a:r>
          </a:p>
          <a:p>
            <a:r>
              <a:rPr lang="en-US" altLang="en-US" dirty="0" smtClean="0"/>
              <a:t>you can’t prove that it has occurred</a:t>
            </a:r>
          </a:p>
          <a:p>
            <a:pPr lvl="2"/>
            <a:r>
              <a:rPr lang="en-US" altLang="en-US" dirty="0" smtClean="0"/>
              <a:t>[unless IC  </a:t>
            </a:r>
            <a:r>
              <a:rPr lang="en-US" altLang="en-US" dirty="0" smtClean="0"/>
              <a:t>occurs</a:t>
            </a:r>
            <a:r>
              <a:rPr lang="en-US" altLang="en-US" dirty="0" smtClean="0"/>
              <a:t>: see below…]</a:t>
            </a:r>
          </a:p>
          <a:p>
            <a:r>
              <a:rPr lang="en-US" altLang="en-US" dirty="0" smtClean="0"/>
              <a:t>it’s </a:t>
            </a:r>
            <a:r>
              <a:rPr lang="en-US" altLang="en-US" u="sng" dirty="0" smtClean="0"/>
              <a:t>lawful</a:t>
            </a:r>
          </a:p>
          <a:p>
            <a:r>
              <a:rPr lang="en-US" altLang="en-US" dirty="0" smtClean="0"/>
              <a:t>it ignores human nature</a:t>
            </a:r>
          </a:p>
          <a:p>
            <a:endParaRPr lang="en-US" altLang="en-US" dirty="0"/>
          </a:p>
          <a:p>
            <a:pPr>
              <a:buFont typeface="Symbol"/>
              <a:buChar char="Þ"/>
            </a:pPr>
            <a:r>
              <a:rPr lang="en-US" altLang="en-US" dirty="0" smtClean="0"/>
              <a:t>statistical protection excessive</a:t>
            </a:r>
          </a:p>
          <a:p>
            <a:pPr marL="0" indent="0">
              <a:buNone/>
            </a:pPr>
            <a:endParaRPr lang="en-US" altLang="en-US" dirty="0" smtClean="0"/>
          </a:p>
          <a:p>
            <a:endParaRPr lang="en-US" altLang="en-US" dirty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081167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99591" y="689700"/>
            <a:ext cx="7632849" cy="651068"/>
          </a:xfrm>
        </p:spPr>
        <p:txBody>
          <a:bodyPr/>
          <a:lstStyle/>
          <a:p>
            <a:r>
              <a:rPr lang="en-US" altLang="en-US" dirty="0" smtClean="0"/>
              <a:t>Better: identity confirmation (IC)</a:t>
            </a:r>
            <a:endParaRPr lang="en-US" altLang="en-US" dirty="0"/>
          </a:p>
        </p:txBody>
      </p:sp>
      <p:sp>
        <p:nvSpPr>
          <p:cNvPr id="15362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en-US" dirty="0" smtClean="0"/>
              <a:t>actively taking steps to confirm suspicions </a:t>
            </a:r>
            <a:r>
              <a:rPr lang="en-US" altLang="en-US" dirty="0" smtClean="0"/>
              <a:t>of identity</a:t>
            </a:r>
          </a:p>
          <a:p>
            <a:pPr lvl="1"/>
            <a:endParaRPr lang="en-US" altLang="en-US" dirty="0" smtClean="0"/>
          </a:p>
          <a:p>
            <a:pPr lvl="1"/>
            <a:r>
              <a:rPr lang="en-US" altLang="en-US" dirty="0" smtClean="0"/>
              <a:t>Examples:</a:t>
            </a:r>
          </a:p>
          <a:p>
            <a:pPr lvl="2"/>
            <a:r>
              <a:rPr lang="en-US" altLang="en-US" dirty="0" smtClean="0"/>
              <a:t>cross-checking with other variables</a:t>
            </a:r>
          </a:p>
          <a:p>
            <a:pPr lvl="2"/>
            <a:r>
              <a:rPr lang="en-US" altLang="en-US" dirty="0" smtClean="0"/>
              <a:t>checking other data sources</a:t>
            </a:r>
          </a:p>
          <a:p>
            <a:pPr lvl="2"/>
            <a:r>
              <a:rPr lang="en-US" altLang="en-US" dirty="0" smtClean="0"/>
              <a:t>speculating on the identity of respondents with others 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28617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99591" y="689700"/>
            <a:ext cx="7416825" cy="651068"/>
          </a:xfrm>
        </p:spPr>
        <p:txBody>
          <a:bodyPr/>
          <a:lstStyle/>
          <a:p>
            <a:r>
              <a:rPr lang="en-US" altLang="en-US" dirty="0" smtClean="0"/>
              <a:t>Why is IC better?</a:t>
            </a:r>
            <a:endParaRPr lang="en-US" altLang="en-US" dirty="0"/>
          </a:p>
        </p:txBody>
      </p:sp>
      <p:sp>
        <p:nvSpPr>
          <p:cNvPr id="15362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900112" y="1773238"/>
            <a:ext cx="7920359" cy="4608512"/>
          </a:xfrm>
        </p:spPr>
        <p:txBody>
          <a:bodyPr/>
          <a:lstStyle/>
          <a:p>
            <a:r>
              <a:rPr lang="en-US" altLang="en-US" dirty="0" smtClean="0"/>
              <a:t>Focuses on the </a:t>
            </a:r>
            <a:r>
              <a:rPr lang="en-US" altLang="en-US" u="sng" dirty="0" smtClean="0"/>
              <a:t>unlawful</a:t>
            </a:r>
            <a:r>
              <a:rPr lang="en-US" altLang="en-US" dirty="0" smtClean="0"/>
              <a:t> activity</a:t>
            </a:r>
          </a:p>
          <a:p>
            <a:r>
              <a:rPr lang="en-US" altLang="en-US" dirty="0" smtClean="0"/>
              <a:t>Easier to detect</a:t>
            </a:r>
          </a:p>
          <a:p>
            <a:r>
              <a:rPr lang="en-US" altLang="en-US" dirty="0" smtClean="0"/>
              <a:t>Fewer assumptions needed about ability to breach confidentiality</a:t>
            </a: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Management interventions well suited to this</a:t>
            </a:r>
          </a:p>
          <a:p>
            <a:pPr lvl="1"/>
            <a:r>
              <a:rPr lang="en-US" altLang="en-US" dirty="0" smtClean="0"/>
              <a:t>can be covered in contracts/training</a:t>
            </a:r>
          </a:p>
          <a:p>
            <a:pPr lvl="1"/>
            <a:r>
              <a:rPr lang="en-US" altLang="en-US" dirty="0" smtClean="0"/>
              <a:t>no need to damage data unnecessarily</a:t>
            </a: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Exploits knowledge </a:t>
            </a:r>
            <a:r>
              <a:rPr lang="en-US" altLang="en-US" dirty="0"/>
              <a:t>of </a:t>
            </a:r>
            <a:r>
              <a:rPr lang="en-US" altLang="en-US" u="sng" dirty="0" smtClean="0"/>
              <a:t>actual</a:t>
            </a:r>
            <a:r>
              <a:rPr lang="en-US" altLang="en-US" dirty="0" smtClean="0"/>
              <a:t> human </a:t>
            </a:r>
            <a:r>
              <a:rPr lang="en-US" altLang="en-US" dirty="0" err="1"/>
              <a:t>behaviour</a:t>
            </a:r>
            <a:endParaRPr lang="en-US" altLang="en-US" dirty="0"/>
          </a:p>
          <a:p>
            <a:pPr lvl="1"/>
            <a:r>
              <a:rPr lang="en-US" altLang="en-US" dirty="0" smtClean="0"/>
              <a:t>Reinforces trust models</a:t>
            </a:r>
          </a:p>
          <a:p>
            <a:pPr lvl="2"/>
            <a:r>
              <a:rPr lang="en-US" altLang="en-US" dirty="0" smtClean="0"/>
              <a:t>Emphasis is on engagement in research community</a:t>
            </a:r>
          </a:p>
          <a:p>
            <a:pPr lvl="1"/>
            <a:r>
              <a:rPr lang="en-US" altLang="en-US" dirty="0" smtClean="0"/>
              <a:t>Greater </a:t>
            </a:r>
            <a:r>
              <a:rPr lang="en-US" altLang="en-US" dirty="0"/>
              <a:t>researcher buy-in = lower risk</a:t>
            </a:r>
          </a:p>
          <a:p>
            <a:pPr lvl="1"/>
            <a:r>
              <a:rPr lang="en-US" altLang="en-US" dirty="0" smtClean="0"/>
              <a:t>Researchers encouraged </a:t>
            </a:r>
            <a:r>
              <a:rPr lang="en-US" altLang="en-US" dirty="0"/>
              <a:t>to report </a:t>
            </a:r>
            <a:r>
              <a:rPr lang="en-US" altLang="en-US" dirty="0" smtClean="0"/>
              <a:t>SR, not punished</a:t>
            </a:r>
          </a:p>
        </p:txBody>
      </p:sp>
    </p:spTree>
    <p:extLst>
      <p:ext uri="{BB962C8B-B14F-4D97-AF65-F5344CB8AC3E}">
        <p14:creationId xmlns:p14="http://schemas.microsoft.com/office/powerpoint/2010/main" val="4128617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99591" y="689700"/>
            <a:ext cx="7416825" cy="651068"/>
          </a:xfrm>
        </p:spPr>
        <p:txBody>
          <a:bodyPr/>
          <a:lstStyle/>
          <a:p>
            <a:r>
              <a:rPr lang="en-US" altLang="en-US" dirty="0" smtClean="0"/>
              <a:t>Does this matter? An example</a:t>
            </a:r>
            <a:endParaRPr lang="en-US" altLang="en-US" dirty="0"/>
          </a:p>
        </p:txBody>
      </p:sp>
      <p:sp>
        <p:nvSpPr>
          <p:cNvPr id="15362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 smtClean="0"/>
              <a:t>Community Innovation Survey: European business survey on R&amp;D and innovation activities</a:t>
            </a:r>
          </a:p>
          <a:p>
            <a:r>
              <a:rPr lang="en-GB" dirty="0" smtClean="0"/>
              <a:t>Old </a:t>
            </a:r>
            <a:r>
              <a:rPr lang="en-GB" dirty="0"/>
              <a:t>method:</a:t>
            </a:r>
          </a:p>
          <a:p>
            <a:pPr lvl="1"/>
            <a:r>
              <a:rPr lang="en-GB" dirty="0"/>
              <a:t>Assumes intruder, external </a:t>
            </a:r>
            <a:r>
              <a:rPr lang="en-GB" dirty="0" smtClean="0"/>
              <a:t>dataset for matching, </a:t>
            </a:r>
            <a:r>
              <a:rPr lang="en-GB" dirty="0"/>
              <a:t>SR</a:t>
            </a:r>
          </a:p>
          <a:p>
            <a:pPr lvl="2"/>
            <a:r>
              <a:rPr lang="en-GB" dirty="0"/>
              <a:t>100% of all continuous </a:t>
            </a:r>
            <a:r>
              <a:rPr lang="en-GB" dirty="0" smtClean="0"/>
              <a:t>variables </a:t>
            </a:r>
            <a:r>
              <a:rPr lang="en-GB" dirty="0"/>
              <a:t>microaggregated</a:t>
            </a:r>
          </a:p>
          <a:p>
            <a:pPr lvl="3"/>
            <a:endParaRPr lang="en-GB" dirty="0"/>
          </a:p>
          <a:p>
            <a:r>
              <a:rPr lang="en-GB" dirty="0"/>
              <a:t>New method:</a:t>
            </a:r>
          </a:p>
          <a:p>
            <a:pPr lvl="1"/>
            <a:r>
              <a:rPr lang="en-GB" dirty="0"/>
              <a:t>Assumes idiot, potential for </a:t>
            </a:r>
            <a:r>
              <a:rPr lang="en-GB" dirty="0" smtClean="0"/>
              <a:t>IC</a:t>
            </a:r>
          </a:p>
          <a:p>
            <a:pPr lvl="1"/>
            <a:r>
              <a:rPr lang="en-GB" dirty="0" smtClean="0"/>
              <a:t>additional guidelines for researchers issued</a:t>
            </a:r>
            <a:endParaRPr lang="en-GB" dirty="0"/>
          </a:p>
          <a:p>
            <a:pPr lvl="2"/>
            <a:r>
              <a:rPr lang="en-GB" dirty="0"/>
              <a:t>1% of one continuous </a:t>
            </a:r>
            <a:r>
              <a:rPr lang="en-GB" dirty="0" err="1"/>
              <a:t>var</a:t>
            </a:r>
            <a:r>
              <a:rPr lang="en-GB" dirty="0"/>
              <a:t> </a:t>
            </a:r>
            <a:r>
              <a:rPr lang="en-GB" dirty="0" smtClean="0"/>
              <a:t>microaggregated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4082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99591" y="689700"/>
            <a:ext cx="7416825" cy="651068"/>
          </a:xfrm>
        </p:spPr>
        <p:txBody>
          <a:bodyPr/>
          <a:lstStyle/>
          <a:p>
            <a:r>
              <a:rPr lang="en-US" altLang="en-US" dirty="0" smtClean="0"/>
              <a:t>So why do data owners focus on SR?</a:t>
            </a:r>
            <a:endParaRPr lang="en-US" altLang="en-US" dirty="0"/>
          </a:p>
        </p:txBody>
      </p:sp>
      <p:sp>
        <p:nvSpPr>
          <p:cNvPr id="15362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900112" y="1773238"/>
            <a:ext cx="7632327" cy="4608512"/>
          </a:xfrm>
        </p:spPr>
        <p:txBody>
          <a:bodyPr/>
          <a:lstStyle/>
          <a:p>
            <a:r>
              <a:rPr lang="en-US" altLang="en-US" dirty="0" smtClean="0"/>
              <a:t>almost all NSI decision-making is defensive</a:t>
            </a:r>
          </a:p>
          <a:p>
            <a:pPr lvl="2"/>
            <a:r>
              <a:rPr lang="en-US" altLang="en-US" dirty="0" smtClean="0"/>
              <a:t>Defensive: “I won’t do this unless I’m certain it’s safe”</a:t>
            </a:r>
          </a:p>
          <a:p>
            <a:pPr lvl="2"/>
            <a:r>
              <a:rPr lang="en-US" altLang="en-US" dirty="0" err="1" smtClean="0"/>
              <a:t>Faciliating</a:t>
            </a:r>
            <a:r>
              <a:rPr lang="en-US" altLang="en-US" dirty="0" smtClean="0"/>
              <a:t>: “I will do this unless I can’t do it safely”</a:t>
            </a:r>
          </a:p>
          <a:p>
            <a:pPr lvl="1"/>
            <a:r>
              <a:rPr lang="en-US" altLang="en-US" dirty="0"/>
              <a:t>uses hypothetical worst cases rather than empirical </a:t>
            </a:r>
            <a:r>
              <a:rPr lang="en-US" altLang="en-US" dirty="0" smtClean="0"/>
              <a:t>evidence</a:t>
            </a:r>
          </a:p>
          <a:p>
            <a:pPr lvl="2"/>
            <a:r>
              <a:rPr lang="en-US" altLang="en-US" dirty="0" smtClean="0"/>
              <a:t>not possible to disprove</a:t>
            </a:r>
          </a:p>
          <a:p>
            <a:pPr lvl="1"/>
            <a:r>
              <a:rPr lang="en-US" altLang="en-US" dirty="0" smtClean="0"/>
              <a:t>requires those wanting to release data to prove safety</a:t>
            </a:r>
          </a:p>
          <a:p>
            <a:pPr lvl="2"/>
            <a:r>
              <a:rPr lang="en-US" altLang="en-US" dirty="0" smtClean="0"/>
              <a:t>no requirement for NSI to produce evidence</a:t>
            </a:r>
            <a:endParaRPr lang="en-US" altLang="en-US" dirty="0"/>
          </a:p>
          <a:p>
            <a:endParaRPr lang="en-US" altLang="en-US" dirty="0" smtClean="0"/>
          </a:p>
          <a:p>
            <a:r>
              <a:rPr lang="en-US" altLang="en-US" dirty="0" smtClean="0"/>
              <a:t>statistical disclosure control literature entirely defensive</a:t>
            </a:r>
          </a:p>
          <a:p>
            <a:endParaRPr lang="en-US" altLang="en-US" dirty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28617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 smtClean="0"/>
              <a:t>“I’m not convinced yet that all the confidentiality risks have been minimised”</a:t>
            </a:r>
            <a:endParaRPr lang="en-GB" dirty="0"/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899591" y="689700"/>
            <a:ext cx="7416825" cy="651068"/>
          </a:xfrm>
          <a:prstGeom prst="rect">
            <a:avLst/>
          </a:prstGeom>
        </p:spPr>
        <p:txBody>
          <a:bodyPr/>
          <a:lstStyle>
            <a:lvl1pPr marL="454025" indent="-454025" algn="l" defTabSz="60642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987425" indent="-377825" algn="l" defTabSz="60642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7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520825" indent="-301625" algn="l" defTabSz="60642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2130425" indent="-301625" algn="l" defTabSz="60642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740025" indent="-301625" algn="l" defTabSz="60642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3352548" indent="-304776" algn="l" defTabSz="60955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104" indent="-304776" algn="l" defTabSz="60955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658" indent="-304776" algn="l" defTabSz="60955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212" indent="-304776" algn="l" defTabSz="60955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dirty="0" smtClean="0"/>
              <a:t>No-one gets fired for this…</a:t>
            </a:r>
            <a:endParaRPr lang="en-US" alt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…which they should be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802748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99591" y="689700"/>
            <a:ext cx="7416825" cy="651068"/>
          </a:xfrm>
        </p:spPr>
        <p:txBody>
          <a:bodyPr/>
          <a:lstStyle/>
          <a:p>
            <a:r>
              <a:rPr lang="en-US" altLang="en-US" dirty="0" smtClean="0"/>
              <a:t>Dealing with SR</a:t>
            </a:r>
            <a:endParaRPr lang="en-US" altLang="en-US" dirty="0"/>
          </a:p>
        </p:txBody>
      </p:sp>
      <p:sp>
        <p:nvSpPr>
          <p:cNvPr id="15362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Identify the likelihood of genuine SR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Deal with the trivial</a:t>
            </a:r>
          </a:p>
          <a:p>
            <a:pPr marL="731838" lvl="1" indent="-457200"/>
            <a:r>
              <a:rPr lang="en-US" altLang="en-US" dirty="0" smtClean="0"/>
              <a:t>blindingly obvious recognition</a:t>
            </a:r>
          </a:p>
          <a:p>
            <a:pPr marL="731838" lvl="1" indent="-457200"/>
            <a:r>
              <a:rPr lang="en-US" altLang="en-US" dirty="0" smtClean="0"/>
              <a:t>no research value in the troublesome variables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Focus on the likelihood of IC</a:t>
            </a:r>
          </a:p>
          <a:p>
            <a:pPr marL="731838" lvl="1" indent="-457200"/>
            <a:r>
              <a:rPr lang="en-US" altLang="en-US" dirty="0" smtClean="0"/>
              <a:t>Use real evidence, not hypothetical modelling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Consider management interventions as well as statistical solutions</a:t>
            </a:r>
          </a:p>
          <a:p>
            <a:pPr marL="731838" lvl="1" indent="-457200"/>
            <a:r>
              <a:rPr lang="en-US" altLang="en-US" dirty="0" smtClean="0"/>
              <a:t>Keep data damage as the residual</a:t>
            </a:r>
          </a:p>
          <a:p>
            <a:pPr marL="731838" lvl="1" indent="-457200"/>
            <a:endParaRPr lang="en-US" alt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Ideally do all this from a facilitating perspective</a:t>
            </a:r>
          </a:p>
        </p:txBody>
      </p:sp>
    </p:spTree>
    <p:extLst>
      <p:ext uri="{BB962C8B-B14F-4D97-AF65-F5344CB8AC3E}">
        <p14:creationId xmlns:p14="http://schemas.microsoft.com/office/powerpoint/2010/main" val="42474082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8.0&quot;&gt;&lt;object type=&quot;1&quot; unique_id=&quot;10001&quot;&gt;&lt;object type=&quot;2&quot; unique_id=&quot;10073&quot;&gt;&lt;object type=&quot;3&quot; unique_id=&quot;10074&quot;&gt;&lt;property id=&quot;20148&quot; value=&quot;5&quot;/&gt;&lt;property id=&quot;20300&quot; value=&quot;Slide 1&quot;/&gt;&lt;property id=&quot;20307&quot; value=&quot;256&quot;/&gt;&lt;/object&gt;&lt;object type=&quot;3&quot; unique_id=&quot;10075&quot;&gt;&lt;property id=&quot;20148&quot; value=&quot;5&quot;/&gt;&lt;property id=&quot;20300&quot; value=&quot;Slide 2&quot;/&gt;&lt;property id=&quot;20307&quot; value=&quot;260&quot;/&gt;&lt;/object&gt;&lt;object type=&quot;3&quot; unique_id=&quot;10076&quot;&gt;&lt;property id=&quot;20148&quot; value=&quot;5&quot;/&gt;&lt;property id=&quot;20300&quot; value=&quot;Slide 3&quot;/&gt;&lt;property id=&quot;20307&quot; value=&quot;267&quot;/&gt;&lt;/object&gt;&lt;object type=&quot;3&quot; unique_id=&quot;10077&quot;&gt;&lt;property id=&quot;20148&quot; value=&quot;5&quot;/&gt;&lt;property id=&quot;20300&quot; value=&quot;Slide 4&quot;/&gt;&lt;property id=&quot;20307&quot; value=&quot;264&quot;/&gt;&lt;/object&gt;&lt;object type=&quot;3&quot; unique_id=&quot;10078&quot;&gt;&lt;property id=&quot;20148&quot; value=&quot;5&quot;/&gt;&lt;property id=&quot;20300&quot; value=&quot;Slide 5&quot;/&gt;&lt;property id=&quot;20307&quot; value=&quot;268&quot;/&gt;&lt;/object&gt;&lt;object type=&quot;3&quot; unique_id=&quot;10079&quot;&gt;&lt;property id=&quot;20148&quot; value=&quot;5&quot;/&gt;&lt;property id=&quot;20300&quot; value=&quot;Slide 6&quot;/&gt;&lt;property id=&quot;20307&quot; value=&quot;265&quot;/&gt;&lt;/object&gt;&lt;object type=&quot;3&quot; unique_id=&quot;10080&quot;&gt;&lt;property id=&quot;20148&quot; value=&quot;5&quot;/&gt;&lt;property id=&quot;20300&quot; value=&quot;Slide 7&quot;/&gt;&lt;property id=&quot;20307&quot; value=&quot;266&quot;/&gt;&lt;/object&gt;&lt;object type=&quot;3&quot; unique_id=&quot;10081&quot;&gt;&lt;property id=&quot;20148&quot; value=&quot;5&quot;/&gt;&lt;property id=&quot;20300&quot; value=&quot;Slide 8&quot;/&gt;&lt;property id=&quot;20307&quot; value=&quot;262&quot;/&gt;&lt;/object&gt;&lt;object type=&quot;3&quot; unique_id=&quot;10082&quot;&gt;&lt;property id=&quot;20148&quot; value=&quot;5&quot;/&gt;&lt;property id=&quot;20300&quot; value=&quot;Slide 9&quot;/&gt;&lt;property id=&quot;20307&quot; value=&quot;269&quot;/&gt;&lt;/object&gt;&lt;object type=&quot;3&quot; unique_id=&quot;10083&quot;&gt;&lt;property id=&quot;20148&quot; value=&quot;5&quot;/&gt;&lt;property id=&quot;20300&quot; value=&quot;Slide 10&quot;/&gt;&lt;property id=&quot;20307&quot; value=&quot;259&quot;/&gt;&lt;/object&gt;&lt;/object&gt;&lt;object type=&quot;8&quot; unique_id=&quot;10095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Presentation2" id="{56E99604-B34A-AB45-82E2-A2F6C5EC15CC}" vid="{C3811B3D-AE0C-294C-BC2C-607328485A3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FC3F4283AECA48BCBDDFCF4103160C" ma:contentTypeVersion="2" ma:contentTypeDescription="Create a new document." ma:contentTypeScope="" ma:versionID="71a29f68b18f52e7e0b329625759c092">
  <xsd:schema xmlns:xsd="http://www.w3.org/2001/XMLSchema" xmlns:xs="http://www.w3.org/2001/XMLSchema" xmlns:p="http://schemas.microsoft.com/office/2006/metadata/properties" xmlns:ns2="037ba92a-5764-4297-b5f7-6ea117412624" xmlns:ns3="3a4ab234-afbc-41ab-b2db-358d80304e46" targetNamespace="http://schemas.microsoft.com/office/2006/metadata/properties" ma:root="true" ma:fieldsID="a458c3587d291faf4ca1653387720a89" ns2:_="" ns3:_="">
    <xsd:import namespace="037ba92a-5764-4297-b5f7-6ea117412624"/>
    <xsd:import namespace="3a4ab234-afbc-41ab-b2db-358d80304e4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Document_x0020_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7ba92a-5764-4297-b5f7-6ea11741262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4ab234-afbc-41ab-b2db-358d80304e46" elementFormDefault="qualified">
    <xsd:import namespace="http://schemas.microsoft.com/office/2006/documentManagement/types"/>
    <xsd:import namespace="http://schemas.microsoft.com/office/infopath/2007/PartnerControls"/>
    <xsd:element name="Document_x0020_Type" ma:index="11" nillable="true" ma:displayName="Document Type" ma:default="Main Issue" ma:description="Specify type of document to help with filtered views" ma:format="Dropdown" ma:internalName="Document_x0020_Type">
      <xsd:simpleType>
        <xsd:restriction base="dms:Choice">
          <xsd:enumeration value="Main Issue"/>
          <xsd:enumeration value="Supporting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037ba92a-5764-4297-b5f7-6ea117412624">NAYYJSKVSPAS-2-503</_dlc_DocId>
    <Document_x0020_Type xmlns="3a4ab234-afbc-41ab-b2db-358d80304e46">Main Issue</Document_x0020_Type>
    <_dlc_DocIdUrl xmlns="037ba92a-5764-4297-b5f7-6ea117412624">
      <Url>https://docs.uwe.ac.uk/ou/Communications/_layouts/15/DocIdRedir.aspx?ID=NAYYJSKVSPAS-2-503</Url>
      <Description>NAYYJSKVSPAS-2-503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47C73D-47DE-4219-8648-0ABE762168F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52C558D5-D3B0-4C71-9384-EEE23A78F9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7ba92a-5764-4297-b5f7-6ea117412624"/>
    <ds:schemaRef ds:uri="3a4ab234-afbc-41ab-b2db-358d80304e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3D0915-772B-47C0-A05C-693EE729FC30}">
  <ds:schemaRefs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2006/documentManagement/types"/>
    <ds:schemaRef ds:uri="http://purl.org/dc/dcmitype/"/>
    <ds:schemaRef ds:uri="3a4ab234-afbc-41ab-b2db-358d80304e46"/>
    <ds:schemaRef ds:uri="037ba92a-5764-4297-b5f7-6ea117412624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74B3521B-AA36-4667-A127-D764D0C76CB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new template SUNSHINE YELLOW with UWE logo bottom STANDARD</Template>
  <TotalTime>193</TotalTime>
  <Words>429</Words>
  <Application>Microsoft Office PowerPoint</Application>
  <PresentationFormat>On-screen Show (4:3)</PresentationFormat>
  <Paragraphs>82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Felix</cp:lastModifiedBy>
  <cp:revision>47</cp:revision>
  <cp:lastPrinted>2016-04-26T08:55:24Z</cp:lastPrinted>
  <dcterms:created xsi:type="dcterms:W3CDTF">2016-04-27T08:32:31Z</dcterms:created>
  <dcterms:modified xsi:type="dcterms:W3CDTF">2016-10-16T17:16:01Z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9f1c7b12-dd58-4e15-8ad0-f59962c2d6d1</vt:lpwstr>
  </property>
  <property fmtid="{D5CDD505-2E9C-101B-9397-08002B2CF9AE}" pid="3" name="ContentTypeId">
    <vt:lpwstr>0x01010072FC3F4283AECA48BCBDDFCF4103160C</vt:lpwstr>
  </property>
</Properties>
</file>