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7" r:id="rId1"/>
    <p:sldMasterId id="2147483727" r:id="rId2"/>
  </p:sldMasterIdLst>
  <p:notesMasterIdLst>
    <p:notesMasterId r:id="rId23"/>
  </p:notesMasterIdLst>
  <p:sldIdLst>
    <p:sldId id="256" r:id="rId3"/>
    <p:sldId id="356" r:id="rId4"/>
    <p:sldId id="375" r:id="rId5"/>
    <p:sldId id="388" r:id="rId6"/>
    <p:sldId id="344" r:id="rId7"/>
    <p:sldId id="339" r:id="rId8"/>
    <p:sldId id="378" r:id="rId9"/>
    <p:sldId id="363" r:id="rId10"/>
    <p:sldId id="370" r:id="rId11"/>
    <p:sldId id="395" r:id="rId12"/>
    <p:sldId id="400" r:id="rId13"/>
    <p:sldId id="394" r:id="rId14"/>
    <p:sldId id="396" r:id="rId15"/>
    <p:sldId id="398" r:id="rId16"/>
    <p:sldId id="399" r:id="rId17"/>
    <p:sldId id="369" r:id="rId18"/>
    <p:sldId id="349" r:id="rId19"/>
    <p:sldId id="350" r:id="rId20"/>
    <p:sldId id="392" r:id="rId21"/>
    <p:sldId id="343" r:id="rId22"/>
  </p:sldIdLst>
  <p:sldSz cx="9144000" cy="6858000" type="screen4x3"/>
  <p:notesSz cx="6858000" cy="9144000"/>
  <p:defaultTextStyle>
    <a:defPPr>
      <a:defRPr lang="de-DE"/>
    </a:defPPr>
    <a:lvl1pPr marL="0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1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42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62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82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03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24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45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A1"/>
    <a:srgbClr val="FFFFFF"/>
    <a:srgbClr val="F0F0F0"/>
    <a:srgbClr val="DAD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78514" autoAdjust="0"/>
  </p:normalViewPr>
  <p:slideViewPr>
    <p:cSldViewPr snapToGrid="0">
      <p:cViewPr>
        <p:scale>
          <a:sx n="80" d="100"/>
          <a:sy n="80" d="100"/>
        </p:scale>
        <p:origin x="-189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15656-777D-420B-AEE9-1C9DA2062A2E}" type="datetimeFigureOut">
              <a:rPr lang="de-DE" smtClean="0"/>
              <a:pPr/>
              <a:t>14.10.2016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FC97D-5284-447B-A0EB-09CB2507150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54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1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42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62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82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03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24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45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9659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Clr>
                <a:srgbClr val="0070C0"/>
              </a:buClr>
              <a:buFont typeface="Arial Unicode MS" pitchFamily="34" charset="-128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0800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668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5032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lvl="0" indent="0" algn="l" defTabSz="9142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6708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368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7388"/>
            <a:ext cx="4568825" cy="34258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>
                <a:solidFill>
                  <a:prstClr val="black"/>
                </a:solidFill>
              </a:rPr>
              <a:pPr/>
              <a:t>8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>
                <a:solidFill>
                  <a:prstClr val="black"/>
                </a:solidFill>
              </a:rPr>
              <a:pPr/>
              <a:t>9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>
                <a:solidFill>
                  <a:prstClr val="black"/>
                </a:solidFill>
              </a:rPr>
              <a:pPr/>
              <a:t>10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>
                <a:solidFill>
                  <a:prstClr val="black"/>
                </a:solidFill>
              </a:rPr>
              <a:pPr/>
              <a:t>11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>
                <a:solidFill>
                  <a:prstClr val="black"/>
                </a:solidFill>
              </a:rPr>
              <a:pPr/>
              <a:t>12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>
                <a:solidFill>
                  <a:prstClr val="black"/>
                </a:solidFill>
              </a:rPr>
              <a:pPr/>
              <a:t>13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>
                <a:solidFill>
                  <a:prstClr val="black"/>
                </a:solidFill>
              </a:rPr>
              <a:pPr/>
              <a:t>14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>
                <a:solidFill>
                  <a:prstClr val="black"/>
                </a:solidFill>
              </a:rPr>
              <a:pPr/>
              <a:t>15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7388"/>
            <a:ext cx="4568825" cy="34258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>
                <a:solidFill>
                  <a:prstClr val="black"/>
                </a:solidFill>
              </a:rPr>
              <a:pPr/>
              <a:t>16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1367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8A11D-CAC6-47DF-95F8-689C263722F7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4565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425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243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ohne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766010" y="2870568"/>
            <a:ext cx="7930204" cy="667939"/>
          </a:xfrm>
        </p:spPr>
        <p:txBody>
          <a:bodyPr tIns="0" bIns="0" anchor="ctr">
            <a:noAutofit/>
          </a:bodyPr>
          <a:lstStyle>
            <a:lvl1pPr algn="l">
              <a:lnSpc>
                <a:spcPts val="4000"/>
              </a:lnSpc>
              <a:defRPr sz="40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16" name="Rechteck 15"/>
          <p:cNvSpPr>
            <a:spLocks noChangeAspect="1"/>
          </p:cNvSpPr>
          <p:nvPr/>
        </p:nvSpPr>
        <p:spPr>
          <a:xfrm>
            <a:off x="2" y="2925066"/>
            <a:ext cx="720000" cy="1221631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71261" y="2925066"/>
            <a:ext cx="54000" cy="1221631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64867" y="3764114"/>
            <a:ext cx="7966383" cy="216000"/>
          </a:xfrm>
        </p:spPr>
        <p:txBody>
          <a:bodyPr tIns="0" bIns="0">
            <a:noAutofit/>
          </a:bodyPr>
          <a:lstStyle>
            <a:lvl1pPr>
              <a:buNone/>
              <a:defRPr sz="12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4257" y="0"/>
            <a:ext cx="1584000" cy="10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81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0867" y="170989"/>
            <a:ext cx="8279747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8280000" cy="424224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Rechteck 7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9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4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Inhalt mit Hinterle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1093113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98" tIns="40550" rIns="81098" bIns="4055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0867" y="170989"/>
            <a:ext cx="8279747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Hinterlegung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516"/>
            <a:ext cx="8280000" cy="424224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Foliennummernplatzhalter 14"/>
          <p:cNvSpPr txBox="1">
            <a:spLocks/>
          </p:cNvSpPr>
          <p:nvPr/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smtClean="0"/>
              <a:t>Seite </a:t>
            </a:r>
            <a:fld id="{44AC4DCE-31D8-40DA-8054-82557CC0B0B3}" type="slidenum">
              <a:rPr lang="de-DE" b="1" smtClean="0"/>
              <a:pPr/>
              <a:t>‹Nr.›</a:t>
            </a:fld>
            <a:endParaRPr lang="de-DE" b="1" dirty="0"/>
          </a:p>
        </p:txBody>
      </p:sp>
      <p:sp>
        <p:nvSpPr>
          <p:cNvPr id="14" name="Datumsplatzhalter 13"/>
          <p:cNvSpPr txBox="1">
            <a:spLocks/>
          </p:cNvSpPr>
          <p:nvPr/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048EB-35A8-49AD-925B-D6C466C6748C}" type="datetime4">
              <a:rPr lang="de-DE" smtClean="0"/>
              <a:pPr/>
              <a:t>14. Oktober 2016</a:t>
            </a:fld>
            <a:endParaRPr lang="de-DE" dirty="0"/>
          </a:p>
        </p:txBody>
      </p:sp>
      <p:sp>
        <p:nvSpPr>
          <p:cNvPr id="16" name="Fußzeilenplatzhalter 15"/>
          <p:cNvSpPr txBox="1">
            <a:spLocks/>
          </p:cNvSpPr>
          <p:nvPr/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Angaben zum Referenten, Ordnungsmerkmal, Ortsangabe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074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8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8280000" cy="424224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2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7818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6216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3305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(Bild/Grafik und Aufzählungsebenen)</a:t>
            </a:r>
            <a:endParaRPr lang="de-DE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3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009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8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021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(Bild/Grafik)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7213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(Bild/Grafik)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12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4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101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643021" y="3046216"/>
            <a:ext cx="54000" cy="7776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670760" y="3056778"/>
            <a:ext cx="7944604" cy="389369"/>
          </a:xfrm>
        </p:spPr>
        <p:txBody>
          <a:bodyPr tIns="0" bIns="0" anchor="ctr">
            <a:noAutofit/>
          </a:bodyPr>
          <a:lstStyle>
            <a:lvl1pPr algn="l">
              <a:defRPr sz="2300" b="0" baseline="0"/>
            </a:lvl1pPr>
          </a:lstStyle>
          <a:p>
            <a:r>
              <a:rPr lang="de-DE" dirty="0" smtClean="0"/>
              <a:t>Präsentationsvorlage</a:t>
            </a:r>
            <a:endParaRPr lang="de-DE" dirty="0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760" y="3492701"/>
            <a:ext cx="7944604" cy="345600"/>
          </a:xfrm>
        </p:spPr>
        <p:txBody>
          <a:bodyPr t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300" b="1">
                <a:solidFill>
                  <a:schemeClr val="tx1"/>
                </a:solidFill>
                <a:latin typeface="+mj-lt"/>
              </a:defRPr>
            </a:lvl1pPr>
            <a:lvl2pPr marL="4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Kapitelbeginn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218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 ohne Fußzeile</a:t>
            </a:r>
            <a:br>
              <a:rPr lang="de-DE" dirty="0" smtClean="0"/>
            </a:br>
            <a:r>
              <a:rPr lang="de-DE" dirty="0" smtClean="0"/>
              <a:t>(Bild/Grafik)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5600" y="254880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361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DE" dirty="0" smtClean="0"/>
              <a:t>Präsentationsvorlage ohne Fußzeile (Bild/Grafik)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96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403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 mit Hinterlegung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1" y="1258734"/>
            <a:ext cx="8186400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700" baseline="0"/>
            </a:lvl1pPr>
            <a:lvl2pPr algn="l">
              <a:buNone/>
              <a:defRPr sz="2200"/>
            </a:lvl2pPr>
            <a:lvl3pPr algn="l">
              <a:buNone/>
              <a:defRPr sz="2200"/>
            </a:lvl3pPr>
            <a:lvl4pPr algn="l">
              <a:buNone/>
              <a:defRPr sz="2200"/>
            </a:lvl4pPr>
            <a:lvl5pPr algn="l">
              <a:buNone/>
              <a:defRPr sz="2200"/>
            </a:lvl5pPr>
          </a:lstStyle>
          <a:p>
            <a:pPr lvl="0"/>
            <a:r>
              <a:rPr lang="de-DE" dirty="0" smtClean="0"/>
              <a:t>Inhaltsbereich einspaltig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0054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,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64"/>
            <a:ext cx="8019513" cy="4602675"/>
          </a:xfrm>
        </p:spPr>
        <p:txBody>
          <a:bodyPr/>
          <a:lstStyle>
            <a:lvl1pPr marL="167162" indent="-167162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327" indent="-167162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488" indent="-167162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9573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64"/>
            <a:ext cx="8019513" cy="4602675"/>
          </a:xfrm>
        </p:spPr>
        <p:txBody>
          <a:bodyPr/>
          <a:lstStyle>
            <a:lvl1pPr marL="167162" indent="-167162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327" indent="-167162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488" indent="-167162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455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ohne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766010" y="2870568"/>
            <a:ext cx="7930204" cy="667939"/>
          </a:xfrm>
        </p:spPr>
        <p:txBody>
          <a:bodyPr tIns="0" bIns="0" anchor="ctr">
            <a:noAutofit/>
          </a:bodyPr>
          <a:lstStyle>
            <a:lvl1pPr algn="l">
              <a:lnSpc>
                <a:spcPts val="4000"/>
              </a:lnSpc>
              <a:defRPr sz="40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16" name="Rechteck 15"/>
          <p:cNvSpPr>
            <a:spLocks noChangeAspect="1"/>
          </p:cNvSpPr>
          <p:nvPr/>
        </p:nvSpPr>
        <p:spPr>
          <a:xfrm>
            <a:off x="2" y="2925066"/>
            <a:ext cx="720000" cy="1221631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771261" y="2925066"/>
            <a:ext cx="54000" cy="1221631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64867" y="3764114"/>
            <a:ext cx="7966383" cy="216000"/>
          </a:xfrm>
        </p:spPr>
        <p:txBody>
          <a:bodyPr tIns="0" bIns="0">
            <a:noAutofit/>
          </a:bodyPr>
          <a:lstStyle>
            <a:lvl1pPr>
              <a:buNone/>
              <a:defRPr sz="12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4257" y="0"/>
            <a:ext cx="1584000" cy="10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30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0867" y="170989"/>
            <a:ext cx="8279747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8280000" cy="424224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Rechteck 7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9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4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684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Inhalt mit Hinterle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1093113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98" tIns="40550" rIns="81098" bIns="4055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0867" y="170989"/>
            <a:ext cx="8279747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Hinterlegung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516"/>
            <a:ext cx="8280000" cy="424224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Foliennummernplatzhalter 14"/>
          <p:cNvSpPr txBox="1">
            <a:spLocks/>
          </p:cNvSpPr>
          <p:nvPr/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44AC4DCE-31D8-40DA-8054-82557CC0B0B3}" type="slidenum">
              <a:rPr lang="de-DE" b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4" name="Datumsplatzhalter 13"/>
          <p:cNvSpPr txBox="1">
            <a:spLocks/>
          </p:cNvSpPr>
          <p:nvPr/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048EB-35A8-49AD-925B-D6C466C6748C}" type="datetime4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14. Oktober 2016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6" name="Fußzeilenplatzhalter 15"/>
          <p:cNvSpPr txBox="1">
            <a:spLocks/>
          </p:cNvSpPr>
          <p:nvPr/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defPPr>
              <a:defRPr lang="de-DE"/>
            </a:defPPr>
            <a:lvl1pPr marL="0" algn="l" defTabSz="914141" rtl="0" eaLnBrk="1" latinLnBrk="0" hangingPunct="1"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7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4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1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8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50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2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9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61" algn="l" defTabSz="9141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Angaben zum Referenten, Ordnungsmerkmal, Ortsangabe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53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8280000" cy="4242240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0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7906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4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528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 marL="665926" indent="-197978"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469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(Bild/Grafik und Aufzählungsebenen)</a:t>
            </a:r>
            <a:endParaRPr lang="de-DE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3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5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6952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und zwei Inhalte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32000" y="1313280"/>
            <a:ext cx="4032050" cy="42520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76465" y="1310576"/>
            <a:ext cx="4034149" cy="4252025"/>
          </a:xfrm>
        </p:spPr>
        <p:txBody>
          <a:bodyPr>
            <a:normAutofit/>
          </a:bodyPr>
          <a:lstStyle>
            <a:lvl1pPr marL="159642" indent="-159642">
              <a:spcBef>
                <a:spcPts val="443"/>
              </a:spcBef>
              <a:buFont typeface="Arial" pitchFamily="34" charset="0"/>
              <a:buChar char="−"/>
              <a:defRPr sz="1500" baseline="0"/>
            </a:lvl1pPr>
            <a:lvl2pPr marL="319285" indent="-159642">
              <a:spcBef>
                <a:spcPts val="443"/>
              </a:spcBef>
              <a:buFont typeface="Arial" pitchFamily="34" charset="0"/>
              <a:buChar char="•"/>
              <a:defRPr sz="1500"/>
            </a:lvl2pPr>
            <a:lvl3pPr marL="478927" indent="-159642">
              <a:spcBef>
                <a:spcPts val="443"/>
              </a:spcBef>
              <a:buFont typeface="Arial" pitchFamily="34" charset="0"/>
              <a:buChar char="∙"/>
              <a:defRPr sz="1500"/>
            </a:lvl3pPr>
            <a:lvl4pPr>
              <a:buFont typeface="Symbol" pitchFamily="18" charset="2"/>
              <a:buChar char="-"/>
              <a:defRPr sz="1500"/>
            </a:lvl4pPr>
            <a:lvl5pPr>
              <a:defRPr sz="1500"/>
            </a:lvl5pPr>
            <a:lvl6pPr>
              <a:defRPr sz="1500"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mit 1zeiligem Titel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7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8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975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(Bild/Grafik)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34221" y="254921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7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896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Inhalt (Bild/Grafi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 baseline="0"/>
            </a:lvl1pPr>
          </a:lstStyle>
          <a:p>
            <a:r>
              <a:rPr lang="de-DE" dirty="0" smtClean="0"/>
              <a:t>Präsentationsvorlage – Inhaltsfolie (Bild/Grafik)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34929" y="6073818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2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4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367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643021" y="3046216"/>
            <a:ext cx="54000" cy="7776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670760" y="3056778"/>
            <a:ext cx="7944604" cy="389369"/>
          </a:xfrm>
        </p:spPr>
        <p:txBody>
          <a:bodyPr tIns="0" bIns="0" anchor="ctr">
            <a:noAutofit/>
          </a:bodyPr>
          <a:lstStyle>
            <a:lvl1pPr algn="l">
              <a:defRPr sz="2300" b="0" baseline="0"/>
            </a:lvl1pPr>
          </a:lstStyle>
          <a:p>
            <a:r>
              <a:rPr lang="de-DE" dirty="0" smtClean="0"/>
              <a:t>Präsentationsvorlage</a:t>
            </a:r>
            <a:endParaRPr lang="de-DE" dirty="0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760" y="3492701"/>
            <a:ext cx="7944604" cy="345600"/>
          </a:xfrm>
        </p:spPr>
        <p:txBody>
          <a:bodyPr t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300" b="1">
                <a:solidFill>
                  <a:schemeClr val="tx1"/>
                </a:solidFill>
                <a:latin typeface="+mj-lt"/>
              </a:defRPr>
            </a:lvl1pPr>
            <a:lvl2pPr marL="4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Kapitelbeginn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8176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172800"/>
            <a:ext cx="8276400" cy="65258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2039"/>
              </a:lnSpc>
              <a:defRPr sz="1800" b="1" baseline="0"/>
            </a:lvl1pPr>
          </a:lstStyle>
          <a:p>
            <a:r>
              <a:rPr lang="de-DE" dirty="0" smtClean="0"/>
              <a:t>Präsentationsvorlage ohne Fußzeile</a:t>
            </a:r>
            <a:br>
              <a:rPr lang="de-DE" dirty="0" smtClean="0"/>
            </a:br>
            <a:r>
              <a:rPr lang="de-DE" dirty="0" smtClean="0"/>
              <a:t>(Bild/Grafik)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35600" y="254880"/>
            <a:ext cx="54000" cy="5184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06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zeiliger Titel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32000" y="207360"/>
            <a:ext cx="8276400" cy="345600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r>
              <a:rPr lang="de-DE" dirty="0" smtClean="0"/>
              <a:t>Präsentationsvorlage ohne Fußzeile (Bild/Grafik)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34221" y="254921"/>
            <a:ext cx="54000" cy="2592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560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845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 mit Hinterlegung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1" y="1258734"/>
            <a:ext cx="8186400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700" baseline="0"/>
            </a:lvl1pPr>
            <a:lvl2pPr algn="l">
              <a:buNone/>
              <a:defRPr sz="2200"/>
            </a:lvl2pPr>
            <a:lvl3pPr algn="l">
              <a:buNone/>
              <a:defRPr sz="2200"/>
            </a:lvl3pPr>
            <a:lvl4pPr algn="l">
              <a:buNone/>
              <a:defRPr sz="2200"/>
            </a:lvl4pPr>
            <a:lvl5pPr algn="l">
              <a:buNone/>
              <a:defRPr sz="2200"/>
            </a:lvl5pPr>
          </a:lstStyle>
          <a:p>
            <a:pPr lvl="0"/>
            <a:r>
              <a:rPr lang="de-DE" dirty="0" smtClean="0"/>
              <a:t>Inhaltsbereich einspaltig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854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,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64"/>
            <a:ext cx="8019513" cy="4602675"/>
          </a:xfrm>
        </p:spPr>
        <p:txBody>
          <a:bodyPr/>
          <a:lstStyle>
            <a:lvl1pPr marL="167162" indent="-167162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327" indent="-167162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488" indent="-167162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111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64"/>
            <a:ext cx="8019513" cy="4602675"/>
          </a:xfrm>
        </p:spPr>
        <p:txBody>
          <a:bodyPr/>
          <a:lstStyle>
            <a:lvl1pPr marL="167162" indent="-167162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327" indent="-167162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488" indent="-167162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932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für 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248" y="2867430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3" y="2925279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CESS Budapest, 20 October 2016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Meike Becker &amp; Anja Treffs, Deutsche Bundesbank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hteck 7"/>
          <p:cNvSpPr/>
          <p:nvPr userDrawn="1"/>
        </p:nvSpPr>
        <p:spPr>
          <a:xfrm>
            <a:off x="452929" y="6085270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706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,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1" y="1258734"/>
            <a:ext cx="8186400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700" baseline="0"/>
            </a:lvl1pPr>
            <a:lvl2pPr algn="l">
              <a:buNone/>
              <a:defRPr sz="2200"/>
            </a:lvl2pPr>
            <a:lvl3pPr algn="l">
              <a:buNone/>
              <a:defRPr sz="2200"/>
            </a:lvl3pPr>
            <a:lvl4pPr algn="l">
              <a:buNone/>
              <a:defRPr sz="2200"/>
            </a:lvl4pPr>
            <a:lvl5pPr algn="l">
              <a:buNone/>
              <a:defRPr sz="2200"/>
            </a:lvl5pPr>
          </a:lstStyle>
          <a:p>
            <a:pPr lvl="0"/>
            <a:r>
              <a:rPr lang="de-DE" dirty="0" smtClean="0"/>
              <a:t>Inhaltsbereich einspaltig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219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3387" y="172800"/>
            <a:ext cx="8280000" cy="652555"/>
          </a:xfrm>
          <a:prstGeom prst="rect">
            <a:avLst/>
          </a:prstGeom>
        </p:spPr>
        <p:txBody>
          <a:bodyPr vert="horz" lIns="91414" tIns="45707" rIns="91414" bIns="45707" rtlCol="0" anchor="t">
            <a:normAutofit/>
          </a:bodyPr>
          <a:lstStyle/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zweizeilig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2001" y="1312547"/>
            <a:ext cx="8290793" cy="4242434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/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7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9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4" r:id="rId15"/>
    <p:sldLayoutId id="2147483725" r:id="rId16"/>
    <p:sldLayoutId id="2147483726" r:id="rId17"/>
  </p:sldLayoutIdLst>
  <p:timing>
    <p:tnLst>
      <p:par>
        <p:cTn id="1" dur="indefinite" restart="never" nodeType="tmRoot"/>
      </p:par>
    </p:tnLst>
  </p:timing>
  <p:hf hdr="0"/>
  <p:txStyles>
    <p:titleStyle>
      <a:lvl1pPr algn="l" defTabSz="914141" rtl="0" eaLnBrk="1" latinLnBrk="0" hangingPunct="1">
        <a:lnSpc>
          <a:spcPts val="2040"/>
        </a:lnSpc>
        <a:spcBef>
          <a:spcPct val="0"/>
        </a:spcBef>
        <a:buNone/>
        <a:defRPr sz="18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9642" indent="-159642" algn="l" defTabSz="914141" rtl="0" eaLnBrk="1" latinLnBrk="0" hangingPunct="1">
        <a:spcBef>
          <a:spcPts val="443"/>
        </a:spcBef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19285" indent="-159642" algn="l" defTabSz="914141" rtl="0" eaLnBrk="1" latinLnBrk="0" hangingPunct="1">
        <a:spcBef>
          <a:spcPts val="443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8927" indent="-159642" algn="l" defTabSz="914141" rtl="0" eaLnBrk="1" latinLnBrk="0" hangingPunct="1">
        <a:spcBef>
          <a:spcPts val="443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665926" indent="-197978" algn="l" defTabSz="914141" rtl="0" eaLnBrk="1" latinLnBrk="0" hangingPunct="1">
        <a:spcBef>
          <a:spcPct val="20000"/>
        </a:spcBef>
        <a:buFont typeface="Symbol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45906" indent="-158383" algn="l" defTabSz="9141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007888" indent="-158383" algn="l" defTabSz="914141" rtl="0" eaLnBrk="1" latinLnBrk="0" hangingPunct="1">
        <a:spcBef>
          <a:spcPct val="20000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5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2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9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1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5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2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9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6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3387" y="172800"/>
            <a:ext cx="8280000" cy="652555"/>
          </a:xfrm>
          <a:prstGeom prst="rect">
            <a:avLst/>
          </a:prstGeom>
        </p:spPr>
        <p:txBody>
          <a:bodyPr vert="horz" lIns="91414" tIns="45707" rIns="91414" bIns="45707" rtlCol="0" anchor="t">
            <a:normAutofit/>
          </a:bodyPr>
          <a:lstStyle/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zweizeilig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2001" y="1312547"/>
            <a:ext cx="8290793" cy="4242434"/>
          </a:xfrm>
          <a:prstGeom prst="rect">
            <a:avLst/>
          </a:prstGeom>
        </p:spPr>
        <p:txBody>
          <a:bodyPr vert="horz" lIns="91414" tIns="45707" rIns="91414" bIns="45707" rtlCol="0">
            <a:normAutofit/>
          </a:bodyPr>
          <a:lstStyle/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7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432001" y="6415208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‹Nr.›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Datumsplatzhalter 13"/>
          <p:cNvSpPr>
            <a:spLocks noGrp="1"/>
          </p:cNvSpPr>
          <p:nvPr>
            <p:ph type="dt" sz="half" idx="2"/>
          </p:nvPr>
        </p:nvSpPr>
        <p:spPr>
          <a:xfrm>
            <a:off x="432001" y="6255360"/>
            <a:ext cx="2114649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432000" y="6082560"/>
            <a:ext cx="4680000" cy="162000"/>
          </a:xfrm>
          <a:prstGeom prst="rect">
            <a:avLst/>
          </a:prstGeom>
        </p:spPr>
        <p:txBody>
          <a:bodyPr lIns="91430" tIns="0" rIns="91430" bIns="0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3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</p:sldLayoutIdLst>
  <p:timing>
    <p:tnLst>
      <p:par>
        <p:cTn id="1" dur="indefinite" restart="never" nodeType="tmRoot"/>
      </p:par>
    </p:tnLst>
  </p:timing>
  <p:hf hdr="0"/>
  <p:txStyles>
    <p:titleStyle>
      <a:lvl1pPr algn="l" defTabSz="914141" rtl="0" eaLnBrk="1" latinLnBrk="0" hangingPunct="1">
        <a:lnSpc>
          <a:spcPts val="2040"/>
        </a:lnSpc>
        <a:spcBef>
          <a:spcPct val="0"/>
        </a:spcBef>
        <a:buNone/>
        <a:defRPr sz="18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9642" indent="-159642" algn="l" defTabSz="914141" rtl="0" eaLnBrk="1" latinLnBrk="0" hangingPunct="1">
        <a:spcBef>
          <a:spcPts val="443"/>
        </a:spcBef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19285" indent="-159642" algn="l" defTabSz="914141" rtl="0" eaLnBrk="1" latinLnBrk="0" hangingPunct="1">
        <a:spcBef>
          <a:spcPts val="443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8927" indent="-159642" algn="l" defTabSz="914141" rtl="0" eaLnBrk="1" latinLnBrk="0" hangingPunct="1">
        <a:spcBef>
          <a:spcPts val="443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665926" indent="-197978" algn="l" defTabSz="914141" rtl="0" eaLnBrk="1" latinLnBrk="0" hangingPunct="1">
        <a:spcBef>
          <a:spcPct val="20000"/>
        </a:spcBef>
        <a:buFont typeface="Symbol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45906" indent="-158383" algn="l" defTabSz="9141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007888" indent="-158383" algn="l" defTabSz="914141" rtl="0" eaLnBrk="1" latinLnBrk="0" hangingPunct="1">
        <a:spcBef>
          <a:spcPct val="20000"/>
        </a:spcBef>
        <a:buFont typeface="Arial" pitchFamily="34" charset="0"/>
        <a:buChar char="∙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5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2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96" indent="-228535" algn="l" defTabSz="9141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1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50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2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9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61" algn="l" defTabSz="9141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eike.becker@bundesbank.d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eg"/><Relationship Id="rId4" Type="http://schemas.openxmlformats.org/officeDocument/2006/relationships/hyperlink" Target="mailto:anja.treffs@bundesbank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66010" y="2902466"/>
            <a:ext cx="7930204" cy="66793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400" dirty="0"/>
              <a:t>Data sharing at Deutsche Bundesbank: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The </a:t>
            </a:r>
            <a:r>
              <a:rPr lang="en-GB" sz="2400" dirty="0"/>
              <a:t>House of </a:t>
            </a:r>
            <a:r>
              <a:rPr lang="en-GB" sz="2400" dirty="0" err="1"/>
              <a:t>Microdata</a:t>
            </a:r>
            <a:endParaRPr lang="de-DE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764867" y="3732215"/>
            <a:ext cx="7966383" cy="467644"/>
          </a:xfrm>
        </p:spPr>
        <p:txBody>
          <a:bodyPr/>
          <a:lstStyle/>
          <a:p>
            <a:r>
              <a:rPr lang="de-DE" u="sng" dirty="0" smtClean="0"/>
              <a:t>Meike Becker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Anja Treffs</a:t>
            </a:r>
          </a:p>
          <a:p>
            <a:r>
              <a:rPr lang="de-DE" b="0" dirty="0" smtClean="0"/>
              <a:t>Deutsche Bundesbank, Statistical Information Management </a:t>
            </a:r>
            <a:r>
              <a:rPr lang="de-DE" b="0" dirty="0" err="1" smtClean="0"/>
              <a:t>and</a:t>
            </a:r>
            <a:r>
              <a:rPr lang="de-DE" b="0" dirty="0" smtClean="0"/>
              <a:t> </a:t>
            </a:r>
            <a:r>
              <a:rPr lang="de-DE" b="0" dirty="0" err="1" smtClean="0"/>
              <a:t>Mathematical</a:t>
            </a:r>
            <a:r>
              <a:rPr lang="de-DE" b="0" dirty="0" smtClean="0"/>
              <a:t> </a:t>
            </a:r>
            <a:r>
              <a:rPr lang="de-DE" b="0" dirty="0" err="1" smtClean="0"/>
              <a:t>Methods</a:t>
            </a:r>
            <a:endParaRPr lang="de-DE" b="0" dirty="0" smtClean="0"/>
          </a:p>
        </p:txBody>
      </p:sp>
    </p:spTree>
    <p:extLst>
      <p:ext uri="{BB962C8B-B14F-4D97-AF65-F5344CB8AC3E}">
        <p14:creationId xmlns:p14="http://schemas.microsoft.com/office/powerpoint/2010/main" val="251657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Why are </a:t>
            </a:r>
            <a:r>
              <a:rPr lang="en-US" dirty="0" err="1" smtClean="0">
                <a:solidFill>
                  <a:schemeClr val="tx1"/>
                </a:solidFill>
              </a:rPr>
              <a:t>Microdata</a:t>
            </a:r>
            <a:r>
              <a:rPr lang="en-US" dirty="0" smtClean="0">
                <a:solidFill>
                  <a:schemeClr val="tx1"/>
                </a:solidFill>
              </a:rPr>
              <a:t> relevant?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 smtClean="0"/>
              <a:t>Deutsche Bundesbank collects a wide </a:t>
            </a:r>
            <a:r>
              <a:rPr lang="en-US" sz="2000" dirty="0"/>
              <a:t>range of economic data </a:t>
            </a:r>
            <a:r>
              <a:rPr lang="en-US" sz="2000" dirty="0" smtClean="0"/>
              <a:t>which form the basis for </a:t>
            </a:r>
          </a:p>
          <a:p>
            <a:pPr lvl="1"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 smtClean="0"/>
              <a:t>monetary policy decision-making process</a:t>
            </a:r>
          </a:p>
          <a:p>
            <a:pPr lvl="1"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 smtClean="0"/>
              <a:t>macroeconomic &amp; </a:t>
            </a:r>
            <a:r>
              <a:rPr lang="en-US" sz="2000" dirty="0" err="1" smtClean="0"/>
              <a:t>macroprudential</a:t>
            </a:r>
            <a:r>
              <a:rPr lang="en-US" sz="2000" dirty="0" smtClean="0"/>
              <a:t> analyses</a:t>
            </a:r>
          </a:p>
          <a:p>
            <a:pPr marL="167165" lvl="1" indent="0" algn="just">
              <a:buClr>
                <a:srgbClr val="0070C0"/>
              </a:buClr>
              <a:buNone/>
            </a:pPr>
            <a:endParaRPr lang="en-US" sz="2000" dirty="0" smtClean="0"/>
          </a:p>
          <a:p>
            <a:pPr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>
                <a:sym typeface="Wingdings" panose="05000000000000000000" pitchFamily="2" charset="2"/>
              </a:rPr>
              <a:t>So far: </a:t>
            </a:r>
            <a:r>
              <a:rPr lang="en-US" sz="2000" dirty="0" smtClean="0">
                <a:sym typeface="Wingdings" panose="05000000000000000000" pitchFamily="2" charset="2"/>
              </a:rPr>
              <a:t>focus </a:t>
            </a:r>
            <a:r>
              <a:rPr lang="en-US" sz="2000" dirty="0">
                <a:sym typeface="Wingdings" panose="05000000000000000000" pitchFamily="2" charset="2"/>
              </a:rPr>
              <a:t>on aggregated </a:t>
            </a:r>
            <a:r>
              <a:rPr lang="en-US" sz="2000" dirty="0" smtClean="0">
                <a:sym typeface="Wingdings" panose="05000000000000000000" pitchFamily="2" charset="2"/>
              </a:rPr>
              <a:t>data</a:t>
            </a:r>
          </a:p>
          <a:p>
            <a:pPr marL="0" indent="0" algn="just">
              <a:buClr>
                <a:srgbClr val="0070C0"/>
              </a:buClr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>
                <a:sym typeface="Wingdings" panose="05000000000000000000" pitchFamily="2" charset="2"/>
              </a:rPr>
              <a:t>But </a:t>
            </a:r>
            <a:r>
              <a:rPr lang="en-US" sz="2000" dirty="0" err="1">
                <a:sym typeface="Wingdings" panose="05000000000000000000" pitchFamily="2" charset="2"/>
              </a:rPr>
              <a:t>microdata</a:t>
            </a:r>
            <a:r>
              <a:rPr lang="en-US" sz="2000" dirty="0">
                <a:sym typeface="Wingdings" panose="05000000000000000000" pitchFamily="2" charset="2"/>
              </a:rPr>
              <a:t> are needed for:</a:t>
            </a:r>
          </a:p>
          <a:p>
            <a:pPr lvl="2"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>
                <a:sym typeface="Wingdings" panose="05000000000000000000" pitchFamily="2" charset="2"/>
              </a:rPr>
              <a:t>Taking into account the </a:t>
            </a:r>
            <a:r>
              <a:rPr lang="en-US" sz="2000" dirty="0" smtClean="0">
                <a:sym typeface="Wingdings" panose="05000000000000000000" pitchFamily="2" charset="2"/>
              </a:rPr>
              <a:t>heterogeneity </a:t>
            </a:r>
            <a:r>
              <a:rPr lang="en-US" sz="2000" dirty="0">
                <a:sym typeface="Wingdings" panose="05000000000000000000" pitchFamily="2" charset="2"/>
              </a:rPr>
              <a:t>of the </a:t>
            </a:r>
            <a:r>
              <a:rPr lang="en-US" sz="2000" dirty="0" smtClean="0">
                <a:sym typeface="Wingdings" panose="05000000000000000000" pitchFamily="2" charset="2"/>
              </a:rPr>
              <a:t>statistical units</a:t>
            </a:r>
            <a:endParaRPr lang="en-US" sz="2000" dirty="0">
              <a:sym typeface="Wingdings" panose="05000000000000000000" pitchFamily="2" charset="2"/>
            </a:endParaRPr>
          </a:p>
          <a:p>
            <a:pPr lvl="2"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de-DE" sz="2000" dirty="0"/>
              <a:t>An </a:t>
            </a:r>
            <a:r>
              <a:rPr lang="de-DE" sz="2000" dirty="0" err="1"/>
              <a:t>accurate</a:t>
            </a:r>
            <a:r>
              <a:rPr lang="de-DE" sz="2000" dirty="0"/>
              <a:t> </a:t>
            </a:r>
            <a:r>
              <a:rPr lang="de-DE" sz="2000" dirty="0" err="1"/>
              <a:t>risk</a:t>
            </a:r>
            <a:r>
              <a:rPr lang="de-DE" sz="2000" dirty="0"/>
              <a:t> </a:t>
            </a:r>
            <a:r>
              <a:rPr lang="de-DE" sz="2000" dirty="0" err="1"/>
              <a:t>analysis</a:t>
            </a:r>
            <a:r>
              <a:rPr lang="de-DE" sz="2000" dirty="0"/>
              <a:t> (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/>
              <a:t>implications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financial</a:t>
            </a:r>
            <a:r>
              <a:rPr lang="de-DE" sz="2000" dirty="0"/>
              <a:t> </a:t>
            </a:r>
            <a:r>
              <a:rPr lang="de-DE" sz="2000" dirty="0" err="1"/>
              <a:t>stability</a:t>
            </a:r>
            <a:r>
              <a:rPr lang="de-DE" sz="2000" dirty="0"/>
              <a:t>)</a:t>
            </a:r>
          </a:p>
          <a:p>
            <a:pPr lvl="2"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de-DE" sz="2000" dirty="0" err="1" smtClean="0"/>
              <a:t>Assessing</a:t>
            </a:r>
            <a:r>
              <a:rPr lang="de-DE" sz="2000" dirty="0" smtClean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effects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regulatory</a:t>
            </a:r>
            <a:r>
              <a:rPr lang="de-DE" sz="2000" dirty="0"/>
              <a:t> </a:t>
            </a:r>
            <a:r>
              <a:rPr lang="de-DE" sz="2000" dirty="0" err="1"/>
              <a:t>measures</a:t>
            </a:r>
            <a:endParaRPr lang="de-DE" sz="2000" dirty="0">
              <a:sym typeface="Wingdings" panose="05000000000000000000" pitchFamily="2" charset="2"/>
            </a:endParaRPr>
          </a:p>
          <a:p>
            <a:pPr lvl="1" algn="just">
              <a:buClr>
                <a:srgbClr val="0070C0"/>
              </a:buClr>
              <a:buFont typeface="Arial Unicode MS" pitchFamily="34" charset="-128"/>
              <a:buChar char="❙"/>
            </a:pPr>
            <a:endParaRPr lang="en-US" sz="2000" dirty="0" smtClean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910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Status Quo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Microdata</a:t>
            </a:r>
            <a:r>
              <a:rPr lang="de-DE" dirty="0" smtClean="0"/>
              <a:t> at Deutsche Bundesbank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/>
              <a:t>B</a:t>
            </a:r>
            <a:r>
              <a:rPr lang="en-US" sz="2000" dirty="0" smtClean="0"/>
              <a:t>undesbank </a:t>
            </a:r>
            <a:r>
              <a:rPr lang="en-US" sz="2000" dirty="0"/>
              <a:t>produces a wide range of highly valuable </a:t>
            </a:r>
            <a:r>
              <a:rPr lang="en-US" sz="2000" dirty="0" err="1" smtClean="0"/>
              <a:t>microdata</a:t>
            </a:r>
            <a:r>
              <a:rPr lang="en-US" sz="2000" dirty="0" smtClean="0"/>
              <a:t> sets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 smtClean="0"/>
              <a:t>Aggregated data: central information system</a:t>
            </a:r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 err="1" smtClean="0"/>
              <a:t>Microdata</a:t>
            </a:r>
            <a:r>
              <a:rPr lang="en-US" sz="2000" dirty="0" smtClean="0"/>
              <a:t>: </a:t>
            </a:r>
            <a:r>
              <a:rPr lang="en-US" sz="2000" dirty="0"/>
              <a:t>silos of  data collecting </a:t>
            </a:r>
            <a:r>
              <a:rPr lang="en-US" sz="2000" dirty="0" smtClean="0"/>
              <a:t>department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sp>
        <p:nvSpPr>
          <p:cNvPr id="10" name="Flussdiagramm: Magnetplattenspeicher 9"/>
          <p:cNvSpPr/>
          <p:nvPr/>
        </p:nvSpPr>
        <p:spPr>
          <a:xfrm>
            <a:off x="7529500" y="4210470"/>
            <a:ext cx="1229822" cy="1178751"/>
          </a:xfrm>
          <a:prstGeom prst="flowChartMagneticDisk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rgbClr val="F0F0F0"/>
                </a:solidFill>
              </a:rPr>
              <a:t>Microdata</a:t>
            </a:r>
            <a:r>
              <a:rPr lang="de-DE" dirty="0" smtClean="0">
                <a:solidFill>
                  <a:srgbClr val="F0F0F0"/>
                </a:solidFill>
              </a:rPr>
              <a:t> Set ..</a:t>
            </a:r>
          </a:p>
        </p:txBody>
      </p:sp>
      <p:pic>
        <p:nvPicPr>
          <p:cNvPr id="1026" name="Picture 2" descr="U:\Konferenzen\201610 CESS\brick-wall-800p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219" y="3741529"/>
            <a:ext cx="1511425" cy="159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ussdiagramm: Magnetplattenspeicher 11"/>
          <p:cNvSpPr/>
          <p:nvPr/>
        </p:nvSpPr>
        <p:spPr>
          <a:xfrm>
            <a:off x="673406" y="4167941"/>
            <a:ext cx="1229822" cy="1178751"/>
          </a:xfrm>
          <a:prstGeom prst="flowChartMagneticDisk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rgbClr val="F0F0F0"/>
                </a:solidFill>
              </a:rPr>
              <a:t>Microdata</a:t>
            </a:r>
            <a:r>
              <a:rPr lang="de-DE" dirty="0" smtClean="0">
                <a:solidFill>
                  <a:srgbClr val="F0F0F0"/>
                </a:solidFill>
              </a:rPr>
              <a:t> Set 1</a:t>
            </a:r>
          </a:p>
        </p:txBody>
      </p:sp>
      <p:sp>
        <p:nvSpPr>
          <p:cNvPr id="13" name="Flussdiagramm: Magnetplattenspeicher 12"/>
          <p:cNvSpPr/>
          <p:nvPr/>
        </p:nvSpPr>
        <p:spPr>
          <a:xfrm>
            <a:off x="4136770" y="4167940"/>
            <a:ext cx="1229822" cy="1178751"/>
          </a:xfrm>
          <a:prstGeom prst="flowChartMagneticDisk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rgbClr val="F0F0F0"/>
                </a:solidFill>
              </a:rPr>
              <a:t>Microdata</a:t>
            </a:r>
            <a:r>
              <a:rPr lang="de-DE" dirty="0" smtClean="0">
                <a:solidFill>
                  <a:srgbClr val="F0F0F0"/>
                </a:solidFill>
              </a:rPr>
              <a:t> Set 2</a:t>
            </a:r>
          </a:p>
        </p:txBody>
      </p:sp>
      <p:pic>
        <p:nvPicPr>
          <p:cNvPr id="20" name="Picture 2" descr="U:\Konferenzen\201610 CESS\brick-wall-800p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780" y="3699620"/>
            <a:ext cx="1511425" cy="159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99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Limitations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84079" y="1235764"/>
            <a:ext cx="5502654" cy="460267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DE" sz="2400" b="1" dirty="0" smtClean="0"/>
              <a:t>Data Storage</a:t>
            </a:r>
            <a:endParaRPr lang="de-DE" sz="2400" b="1" dirty="0"/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200" dirty="0" smtClean="0"/>
              <a:t>No integrated data storage</a:t>
            </a:r>
          </a:p>
          <a:p>
            <a:pPr marL="167165" lvl="1" indent="0">
              <a:buClr>
                <a:srgbClr val="0070C0"/>
              </a:buClr>
              <a:buNone/>
            </a:pPr>
            <a:r>
              <a:rPr lang="en-US" sz="2200" dirty="0" smtClean="0">
                <a:sym typeface="Wingdings" panose="05000000000000000000" pitchFamily="2" charset="2"/>
              </a:rPr>
              <a:t>   No linking of data sets possible</a:t>
            </a:r>
          </a:p>
          <a:p>
            <a:pPr marL="167165" lvl="1" indent="0">
              <a:buClr>
                <a:srgbClr val="0070C0"/>
              </a:buClr>
              <a:buNone/>
            </a:pPr>
            <a:endParaRPr lang="de-DE" sz="900" dirty="0"/>
          </a:p>
          <a:p>
            <a:pPr>
              <a:buNone/>
            </a:pPr>
            <a:r>
              <a:rPr lang="de-DE" sz="2400" b="1" dirty="0" smtClean="0"/>
              <a:t>Data Quality Assurance</a:t>
            </a:r>
            <a:endParaRPr lang="de-DE" sz="2400" b="1" dirty="0"/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200" dirty="0" smtClean="0"/>
              <a:t>No standardized data set</a:t>
            </a:r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endParaRPr lang="de-DE" sz="900" dirty="0"/>
          </a:p>
          <a:p>
            <a:pPr marL="167162" lvl="1">
              <a:buNone/>
            </a:pPr>
            <a:r>
              <a:rPr lang="en-US" sz="2400" b="1" dirty="0" smtClean="0"/>
              <a:t>Documentation </a:t>
            </a:r>
            <a:endParaRPr lang="en-US" sz="2400" b="1" dirty="0"/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de-DE" sz="2200" dirty="0" err="1" smtClean="0"/>
              <a:t>No</a:t>
            </a:r>
            <a:r>
              <a:rPr lang="de-DE" sz="2200" dirty="0" smtClean="0"/>
              <a:t> </a:t>
            </a:r>
            <a:r>
              <a:rPr lang="de-DE" sz="2200" dirty="0" err="1" smtClean="0"/>
              <a:t>general</a:t>
            </a:r>
            <a:r>
              <a:rPr lang="de-DE" sz="2200" dirty="0" smtClean="0"/>
              <a:t> </a:t>
            </a:r>
            <a:r>
              <a:rPr lang="de-DE" sz="2200" dirty="0" err="1" smtClean="0"/>
              <a:t>documentation</a:t>
            </a:r>
            <a:r>
              <a:rPr lang="de-DE" sz="2200" dirty="0" smtClean="0"/>
              <a:t> </a:t>
            </a:r>
            <a:r>
              <a:rPr lang="de-DE" sz="2200" dirty="0" err="1" smtClean="0"/>
              <a:t>available</a:t>
            </a:r>
            <a:endParaRPr lang="de-DE" sz="2200" dirty="0" smtClean="0"/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de-DE" sz="2200" dirty="0" err="1" smtClean="0"/>
              <a:t>No</a:t>
            </a:r>
            <a:r>
              <a:rPr lang="de-DE" sz="2200" dirty="0" smtClean="0"/>
              <a:t> </a:t>
            </a:r>
            <a:r>
              <a:rPr lang="de-DE" sz="2200" dirty="0" err="1" smtClean="0"/>
              <a:t>routine</a:t>
            </a:r>
            <a:r>
              <a:rPr lang="de-DE" sz="2200" dirty="0" smtClean="0"/>
              <a:t> update</a:t>
            </a:r>
            <a:endParaRPr lang="de-DE" sz="2200" dirty="0" smtClean="0">
              <a:solidFill>
                <a:srgbClr val="FF0000"/>
              </a:solidFill>
            </a:endParaRPr>
          </a:p>
          <a:p>
            <a:pPr marL="167165" lvl="1" indent="0">
              <a:buClr>
                <a:srgbClr val="0070C0"/>
              </a:buClr>
              <a:buNone/>
            </a:pPr>
            <a:endParaRPr lang="de-DE" sz="900" dirty="0"/>
          </a:p>
          <a:p>
            <a:pPr marL="167162" lvl="1">
              <a:buNone/>
            </a:pPr>
            <a:r>
              <a:rPr lang="de-DE" sz="2400" b="1" dirty="0" smtClean="0"/>
              <a:t>Reso</a:t>
            </a:r>
            <a:r>
              <a:rPr lang="de-DE" sz="2400" b="1" dirty="0"/>
              <a:t>urces</a:t>
            </a:r>
            <a:endParaRPr lang="en-US" sz="2400" b="1" dirty="0"/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200" dirty="0"/>
              <a:t>Additional effort &amp; expense by departments due to increase in demand of </a:t>
            </a:r>
            <a:r>
              <a:rPr lang="en-US" sz="2200" dirty="0" err="1"/>
              <a:t>microdata</a:t>
            </a:r>
            <a:endParaRPr lang="en-US" sz="22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7" name="Geschweifte Klammer rechts 6"/>
          <p:cNvSpPr/>
          <p:nvPr/>
        </p:nvSpPr>
        <p:spPr>
          <a:xfrm>
            <a:off x="5642889" y="1158949"/>
            <a:ext cx="574157" cy="4540102"/>
          </a:xfrm>
          <a:prstGeom prst="righ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6305907" y="1854679"/>
            <a:ext cx="2751827" cy="312276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/>
            <a:endParaRPr lang="en-US" sz="2000" b="1" dirty="0" smtClean="0"/>
          </a:p>
          <a:p>
            <a:pPr marL="0" lvl="1" algn="ctr"/>
            <a:r>
              <a:rPr lang="en-US" sz="2000" b="1" dirty="0" smtClean="0">
                <a:solidFill>
                  <a:schemeClr val="accent1"/>
                </a:solidFill>
              </a:rPr>
              <a:t>IMIDIAS:</a:t>
            </a:r>
          </a:p>
          <a:p>
            <a:pPr marL="0" lvl="1" algn="ctr"/>
            <a:r>
              <a:rPr lang="en-US" b="1" dirty="0" smtClean="0"/>
              <a:t>Large-scale </a:t>
            </a:r>
            <a:r>
              <a:rPr lang="en-US" b="1" dirty="0"/>
              <a:t>initiative aimed at making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accent1"/>
                </a:solidFill>
              </a:rPr>
              <a:t>better use of existing data</a:t>
            </a:r>
            <a:r>
              <a:rPr lang="en-US" b="1" dirty="0"/>
              <a:t> bot</a:t>
            </a:r>
            <a:r>
              <a:rPr lang="en-US" b="1" dirty="0">
                <a:solidFill>
                  <a:schemeClr val="tx1"/>
                </a:solidFill>
              </a:rPr>
              <a:t>h, for policy analysis as well as </a:t>
            </a:r>
            <a:r>
              <a:rPr lang="en-US" b="1" dirty="0" smtClean="0">
                <a:solidFill>
                  <a:schemeClr val="tx1"/>
                </a:solidFill>
              </a:rPr>
              <a:t>for internal </a:t>
            </a:r>
            <a:r>
              <a:rPr lang="en-US" b="1" dirty="0">
                <a:solidFill>
                  <a:schemeClr val="tx1"/>
                </a:solidFill>
              </a:rPr>
              <a:t>and external researchers</a:t>
            </a:r>
          </a:p>
          <a:p>
            <a:pPr marL="0" lvl="1" indent="0" algn="ctr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3524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IMIDIAS: </a:t>
            </a:r>
            <a:r>
              <a:rPr lang="de-DE" dirty="0" smtClean="0">
                <a:solidFill>
                  <a:srgbClr val="0062A1"/>
                </a:solidFill>
              </a:rPr>
              <a:t>I</a:t>
            </a:r>
            <a:r>
              <a:rPr lang="de-DE" dirty="0" smtClean="0"/>
              <a:t>ntegrated </a:t>
            </a:r>
            <a:r>
              <a:rPr lang="de-DE" dirty="0" err="1" smtClean="0">
                <a:solidFill>
                  <a:srgbClr val="0062A1"/>
                </a:solidFill>
              </a:rPr>
              <a:t>MI</a:t>
            </a:r>
            <a:r>
              <a:rPr lang="de-DE" dirty="0" err="1" smtClean="0"/>
              <a:t>cro</a:t>
            </a:r>
            <a:r>
              <a:rPr lang="de-DE" dirty="0" err="1" smtClean="0">
                <a:solidFill>
                  <a:srgbClr val="0062A1"/>
                </a:solidFill>
              </a:rPr>
              <a:t>D</a:t>
            </a:r>
            <a:r>
              <a:rPr lang="de-DE" dirty="0" err="1" smtClean="0"/>
              <a:t>ata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0062A1"/>
                </a:solidFill>
              </a:rPr>
              <a:t>I</a:t>
            </a:r>
            <a:r>
              <a:rPr lang="de-DE" dirty="0" smtClean="0"/>
              <a:t>nformation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0062A1"/>
                </a:solidFill>
              </a:rPr>
              <a:t>A</a:t>
            </a:r>
            <a:r>
              <a:rPr lang="de-DE" dirty="0" smtClean="0"/>
              <a:t>nalysis </a:t>
            </a:r>
            <a:r>
              <a:rPr lang="de-DE" dirty="0" smtClean="0">
                <a:solidFill>
                  <a:srgbClr val="0062A1"/>
                </a:solidFill>
              </a:rPr>
              <a:t>S</a:t>
            </a:r>
            <a:r>
              <a:rPr lang="de-DE" dirty="0" smtClean="0"/>
              <a:t>ystem </a:t>
            </a:r>
            <a:endParaRPr lang="de-DE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180754" y="1253070"/>
            <a:ext cx="8495412" cy="4190799"/>
            <a:chOff x="1229008" y="1302788"/>
            <a:chExt cx="6289089" cy="3037031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0F0F0"/>
                </a:clrFrom>
                <a:clrTo>
                  <a:srgbClr val="F0F0F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67493" y="1726568"/>
              <a:ext cx="2705307" cy="2613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feld 7"/>
            <p:cNvSpPr txBox="1"/>
            <p:nvPr/>
          </p:nvSpPr>
          <p:spPr>
            <a:xfrm>
              <a:off x="3771039" y="3055640"/>
              <a:ext cx="1366119" cy="289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 err="1" smtClean="0">
                  <a:solidFill>
                    <a:srgbClr val="0062A1"/>
                  </a:solidFill>
                </a:rPr>
                <a:t>Governance</a:t>
              </a:r>
              <a:endParaRPr lang="de-DE" sz="2000" b="1" dirty="0">
                <a:solidFill>
                  <a:srgbClr val="0062A1"/>
                </a:solidFill>
              </a:endParaRP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2706691" y="1302788"/>
              <a:ext cx="3494815" cy="490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 smtClean="0">
                  <a:solidFill>
                    <a:srgbClr val="0062A1"/>
                  </a:solidFill>
                </a:rPr>
                <a:t>Competence</a:t>
              </a:r>
            </a:p>
            <a:p>
              <a:pPr algn="ctr"/>
              <a:r>
                <a:rPr lang="de-DE" dirty="0" smtClean="0"/>
                <a:t>Research Data </a:t>
              </a:r>
              <a:r>
                <a:rPr lang="de-DE" dirty="0" err="1" smtClean="0"/>
                <a:t>and</a:t>
              </a:r>
              <a:r>
                <a:rPr lang="de-DE" dirty="0" smtClean="0"/>
                <a:t> Service Center (RDSC)</a:t>
              </a: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5561941" y="3663399"/>
              <a:ext cx="1956156" cy="490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b="1" dirty="0" err="1" smtClean="0">
                  <a:solidFill>
                    <a:srgbClr val="0062A1"/>
                  </a:solidFill>
                </a:rPr>
                <a:t>Concept</a:t>
              </a:r>
              <a:endParaRPr lang="de-DE" sz="2000" b="1" dirty="0" smtClean="0">
                <a:solidFill>
                  <a:srgbClr val="0062A1"/>
                </a:solidFill>
              </a:endParaRPr>
            </a:p>
            <a:p>
              <a:r>
                <a:rPr lang="de-DE" dirty="0" smtClean="0"/>
                <a:t>Integrated Data Storage</a:t>
              </a: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1229008" y="3663398"/>
              <a:ext cx="2120491" cy="490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2000" b="1" dirty="0" smtClean="0">
                  <a:solidFill>
                    <a:srgbClr val="0062A1"/>
                  </a:solidFill>
                </a:rPr>
                <a:t>Infrastructure</a:t>
              </a:r>
            </a:p>
            <a:p>
              <a:pPr algn="r"/>
              <a:r>
                <a:rPr lang="de-DE" dirty="0" smtClean="0"/>
                <a:t>House </a:t>
              </a:r>
              <a:r>
                <a:rPr lang="de-DE" dirty="0" err="1" smtClean="0"/>
                <a:t>of</a:t>
              </a:r>
              <a:r>
                <a:rPr lang="de-DE" dirty="0" smtClean="0"/>
                <a:t> </a:t>
              </a:r>
              <a:r>
                <a:rPr lang="de-DE" dirty="0" err="1" smtClean="0"/>
                <a:t>Microdata</a:t>
              </a:r>
              <a:r>
                <a:rPr lang="de-DE" dirty="0" smtClean="0"/>
                <a:t> (</a:t>
              </a:r>
              <a:r>
                <a:rPr lang="de-DE" dirty="0" err="1" smtClean="0"/>
                <a:t>HoM</a:t>
              </a:r>
              <a:r>
                <a:rPr lang="de-DE" dirty="0" smtClean="0"/>
                <a:t>)</a:t>
              </a:r>
            </a:p>
          </p:txBody>
        </p:sp>
      </p:grpSp>
      <p:sp>
        <p:nvSpPr>
          <p:cNvPr id="3" name="Datumsplatzhalt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511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 House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Microdata</a:t>
            </a:r>
            <a:r>
              <a:rPr lang="de-DE" dirty="0" smtClean="0"/>
              <a:t> (</a:t>
            </a:r>
            <a:r>
              <a:rPr lang="de-DE" dirty="0" err="1" smtClean="0"/>
              <a:t>HoM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/>
              <a:t>IMIDIAS is based on an integrated </a:t>
            </a:r>
            <a:r>
              <a:rPr lang="en-US" sz="2000" dirty="0" err="1"/>
              <a:t>microdata</a:t>
            </a:r>
            <a:r>
              <a:rPr lang="en-US" sz="2000" dirty="0"/>
              <a:t> warehouse: </a:t>
            </a:r>
            <a:endParaRPr lang="en-US" sz="2000" dirty="0" smtClean="0"/>
          </a:p>
          <a:p>
            <a:pPr marL="180975" indent="0" algn="just">
              <a:buClr>
                <a:srgbClr val="0070C0"/>
              </a:buClr>
              <a:buNone/>
            </a:pPr>
            <a:r>
              <a:rPr lang="en-US" sz="2000" b="1" dirty="0" smtClean="0"/>
              <a:t>House </a:t>
            </a:r>
            <a:r>
              <a:rPr lang="en-US" sz="2000" b="1" dirty="0"/>
              <a:t>of </a:t>
            </a:r>
            <a:r>
              <a:rPr lang="en-US" sz="2000" b="1" dirty="0" err="1"/>
              <a:t>Microdata</a:t>
            </a:r>
            <a:r>
              <a:rPr lang="en-US" sz="2000" b="1" dirty="0"/>
              <a:t> (</a:t>
            </a:r>
            <a:r>
              <a:rPr lang="en-US" sz="2000" b="1" dirty="0" err="1"/>
              <a:t>HoM</a:t>
            </a:r>
            <a:r>
              <a:rPr lang="en-US" sz="2000" b="1" dirty="0" smtClean="0"/>
              <a:t>)</a:t>
            </a:r>
          </a:p>
          <a:p>
            <a:pPr marL="180975" indent="0" algn="just">
              <a:buClr>
                <a:srgbClr val="0070C0"/>
              </a:buClr>
              <a:buNone/>
            </a:pPr>
            <a:endParaRPr lang="en-US" sz="2000" b="1" dirty="0"/>
          </a:p>
          <a:p>
            <a:pPr algn="just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 err="1"/>
              <a:t>HoM</a:t>
            </a:r>
            <a:r>
              <a:rPr lang="en-US" sz="2000" dirty="0"/>
              <a:t> is part of the existing statistical infrastructure for aggregated data at Deutsche </a:t>
            </a:r>
            <a:r>
              <a:rPr lang="en-US" sz="2000" dirty="0" smtClean="0"/>
              <a:t>Bundesbank</a:t>
            </a:r>
          </a:p>
          <a:p>
            <a:pPr marL="0" indent="0" algn="just">
              <a:buClr>
                <a:srgbClr val="0070C0"/>
              </a:buClr>
              <a:buNone/>
            </a:pPr>
            <a:endParaRPr lang="en-US" sz="20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pic>
        <p:nvPicPr>
          <p:cNvPr id="7" name="Grafik 6" descr="Hochlager_v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7046" y="3721174"/>
            <a:ext cx="3161516" cy="139287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1489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Data </a:t>
            </a:r>
            <a:r>
              <a:rPr lang="de-DE" dirty="0" err="1" smtClean="0">
                <a:solidFill>
                  <a:schemeClr val="tx1"/>
                </a:solidFill>
              </a:rPr>
              <a:t>Diversity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R</a:t>
            </a:r>
            <a:r>
              <a:rPr lang="de-DE" dirty="0" err="1" smtClean="0">
                <a:solidFill>
                  <a:schemeClr val="tx1"/>
                </a:solidFill>
              </a:rPr>
              <a:t>equires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smtClean="0">
                <a:solidFill>
                  <a:schemeClr val="tx1"/>
                </a:solidFill>
              </a:rPr>
              <a:t>S</a:t>
            </a:r>
            <a:r>
              <a:rPr lang="de-DE" dirty="0" smtClean="0">
                <a:solidFill>
                  <a:schemeClr val="tx1"/>
                </a:solidFill>
              </a:rPr>
              <a:t>tandardisation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Budapest,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sp>
        <p:nvSpPr>
          <p:cNvPr id="7" name="Flussdiagramm: Magnetplattenspeicher 6"/>
          <p:cNvSpPr/>
          <p:nvPr/>
        </p:nvSpPr>
        <p:spPr>
          <a:xfrm>
            <a:off x="318495" y="2519916"/>
            <a:ext cx="1445180" cy="1371600"/>
          </a:xfrm>
          <a:prstGeom prst="flowChartMagneticDisk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 smtClean="0">
                <a:solidFill>
                  <a:srgbClr val="F0F0F0"/>
                </a:solidFill>
              </a:rPr>
              <a:t>Microdata</a:t>
            </a:r>
            <a:r>
              <a:rPr lang="de-DE" sz="2000" dirty="0" smtClean="0">
                <a:solidFill>
                  <a:srgbClr val="F0F0F0"/>
                </a:solidFill>
              </a:rPr>
              <a:t> Set 1</a:t>
            </a:r>
          </a:p>
        </p:txBody>
      </p:sp>
      <p:sp>
        <p:nvSpPr>
          <p:cNvPr id="22" name="Flussdiagramm: Magnetplattenspeicher 21"/>
          <p:cNvSpPr/>
          <p:nvPr/>
        </p:nvSpPr>
        <p:spPr>
          <a:xfrm>
            <a:off x="3720896" y="3891516"/>
            <a:ext cx="1626781" cy="1775638"/>
          </a:xfrm>
          <a:prstGeom prst="flowChartMagneticDisk">
            <a:avLst/>
          </a:prstGeom>
          <a:gradFill>
            <a:gsLst>
              <a:gs pos="77500">
                <a:schemeClr val="accent4"/>
              </a:gs>
              <a:gs pos="15000">
                <a:schemeClr val="accent1"/>
              </a:gs>
              <a:gs pos="41000">
                <a:schemeClr val="accent6"/>
              </a:gs>
              <a:gs pos="52000">
                <a:schemeClr val="accent6"/>
              </a:gs>
              <a:gs pos="100000">
                <a:schemeClr val="bg1">
                  <a:lumMod val="5000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rgbClr val="F0F0F0"/>
                </a:solidFill>
              </a:rPr>
              <a:t>House </a:t>
            </a:r>
            <a:r>
              <a:rPr lang="de-DE" sz="2000" dirty="0" err="1" smtClean="0">
                <a:solidFill>
                  <a:srgbClr val="F0F0F0"/>
                </a:solidFill>
              </a:rPr>
              <a:t>of</a:t>
            </a:r>
            <a:r>
              <a:rPr lang="de-DE" sz="2000" dirty="0" smtClean="0">
                <a:solidFill>
                  <a:srgbClr val="F0F0F0"/>
                </a:solidFill>
              </a:rPr>
              <a:t> </a:t>
            </a:r>
            <a:r>
              <a:rPr lang="de-DE" sz="2000" dirty="0" err="1" smtClean="0">
                <a:solidFill>
                  <a:srgbClr val="F0F0F0"/>
                </a:solidFill>
              </a:rPr>
              <a:t>Microdata</a:t>
            </a:r>
            <a:endParaRPr lang="de-DE" sz="2000" dirty="0" smtClean="0">
              <a:solidFill>
                <a:srgbClr val="F0F0F0"/>
              </a:solidFill>
            </a:endParaRPr>
          </a:p>
        </p:txBody>
      </p:sp>
      <p:sp>
        <p:nvSpPr>
          <p:cNvPr id="23" name="Flussdiagramm: Magnetplattenspeicher 22"/>
          <p:cNvSpPr/>
          <p:nvPr/>
        </p:nvSpPr>
        <p:spPr>
          <a:xfrm>
            <a:off x="2576633" y="1339701"/>
            <a:ext cx="1453107" cy="1371600"/>
          </a:xfrm>
          <a:prstGeom prst="flowChartMagneticDisk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>
                <a:solidFill>
                  <a:srgbClr val="F0F0F0"/>
                </a:solidFill>
              </a:rPr>
              <a:t>Microdata</a:t>
            </a:r>
            <a:r>
              <a:rPr lang="de-DE" sz="2000" dirty="0">
                <a:solidFill>
                  <a:srgbClr val="F0F0F0"/>
                </a:solidFill>
              </a:rPr>
              <a:t> Set </a:t>
            </a:r>
            <a:r>
              <a:rPr lang="de-DE" sz="2000" dirty="0" smtClean="0">
                <a:solidFill>
                  <a:srgbClr val="F0F0F0"/>
                </a:solidFill>
              </a:rPr>
              <a:t>2</a:t>
            </a:r>
          </a:p>
        </p:txBody>
      </p:sp>
      <p:sp>
        <p:nvSpPr>
          <p:cNvPr id="24" name="Flussdiagramm: Magnetplattenspeicher 23"/>
          <p:cNvSpPr/>
          <p:nvPr/>
        </p:nvSpPr>
        <p:spPr>
          <a:xfrm>
            <a:off x="5213505" y="1339701"/>
            <a:ext cx="1421211" cy="1371600"/>
          </a:xfrm>
          <a:prstGeom prst="flowChartMagneticDisk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>
                <a:solidFill>
                  <a:srgbClr val="F0F0F0"/>
                </a:solidFill>
              </a:rPr>
              <a:t>Microdata</a:t>
            </a:r>
            <a:r>
              <a:rPr lang="de-DE" sz="2000" dirty="0">
                <a:solidFill>
                  <a:srgbClr val="F0F0F0"/>
                </a:solidFill>
              </a:rPr>
              <a:t> Set </a:t>
            </a:r>
            <a:r>
              <a:rPr lang="de-DE" sz="2000" dirty="0" smtClean="0">
                <a:solidFill>
                  <a:srgbClr val="F0F0F0"/>
                </a:solidFill>
              </a:rPr>
              <a:t>3</a:t>
            </a:r>
          </a:p>
        </p:txBody>
      </p:sp>
      <p:sp>
        <p:nvSpPr>
          <p:cNvPr id="25" name="Flussdiagramm: Magnetplattenspeicher 24"/>
          <p:cNvSpPr/>
          <p:nvPr/>
        </p:nvSpPr>
        <p:spPr>
          <a:xfrm>
            <a:off x="7425067" y="2977116"/>
            <a:ext cx="1474383" cy="1371600"/>
          </a:xfrm>
          <a:prstGeom prst="flowChartMagneticDisk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>
                <a:solidFill>
                  <a:srgbClr val="F0F0F0"/>
                </a:solidFill>
              </a:rPr>
              <a:t>Microdata</a:t>
            </a:r>
            <a:r>
              <a:rPr lang="de-DE" sz="2000" dirty="0">
                <a:solidFill>
                  <a:srgbClr val="F0F0F0"/>
                </a:solidFill>
              </a:rPr>
              <a:t> Set </a:t>
            </a:r>
            <a:r>
              <a:rPr lang="de-DE" sz="2000" dirty="0" smtClean="0">
                <a:solidFill>
                  <a:srgbClr val="F0F0F0"/>
                </a:solidFill>
              </a:rPr>
              <a:t>4</a:t>
            </a:r>
          </a:p>
        </p:txBody>
      </p:sp>
      <p:cxnSp>
        <p:nvCxnSpPr>
          <p:cNvPr id="28" name="Gerade Verbindung 27"/>
          <p:cNvCxnSpPr/>
          <p:nvPr/>
        </p:nvCxnSpPr>
        <p:spPr>
          <a:xfrm>
            <a:off x="1092495" y="1435395"/>
            <a:ext cx="1342361" cy="163741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>
          <a:xfrm flipV="1">
            <a:off x="318495" y="4280751"/>
            <a:ext cx="1548000" cy="38277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>
            <a:off x="4534287" y="1258734"/>
            <a:ext cx="0" cy="157720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flipH="1">
            <a:off x="6634716" y="1669312"/>
            <a:ext cx="1584252" cy="145017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/>
          <p:cNvCxnSpPr/>
          <p:nvPr/>
        </p:nvCxnSpPr>
        <p:spPr>
          <a:xfrm>
            <a:off x="1940926" y="3535925"/>
            <a:ext cx="1440231" cy="95101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/>
          <p:nvPr/>
        </p:nvCxnSpPr>
        <p:spPr>
          <a:xfrm>
            <a:off x="3466214" y="2812915"/>
            <a:ext cx="563526" cy="97369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56"/>
          <p:cNvCxnSpPr/>
          <p:nvPr/>
        </p:nvCxnSpPr>
        <p:spPr>
          <a:xfrm flipH="1">
            <a:off x="5034017" y="2886275"/>
            <a:ext cx="441750" cy="82697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 flipH="1">
            <a:off x="5661337" y="3786610"/>
            <a:ext cx="1632598" cy="68552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22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-165314"/>
            <a:r>
              <a:rPr lang="de-DE" dirty="0"/>
              <a:t>SDMX = Statistical Data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Metadata</a:t>
            </a:r>
            <a:r>
              <a:rPr lang="de-DE" dirty="0"/>
              <a:t> Exchange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indent="-165314">
              <a:buClr>
                <a:srgbClr val="0062A1"/>
              </a:buClr>
              <a:buFont typeface="Arial Unicode MS" pitchFamily="34" charset="-128"/>
              <a:buChar char="❙"/>
            </a:pPr>
            <a:endParaRPr lang="de-DE" sz="2000" dirty="0"/>
          </a:p>
          <a:p>
            <a:pPr indent="-165314"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de-DE" sz="2000" dirty="0" smtClean="0"/>
              <a:t>International initiative </a:t>
            </a:r>
            <a:r>
              <a:rPr lang="de-DE" sz="2000" dirty="0" err="1" smtClean="0"/>
              <a:t>aimed</a:t>
            </a:r>
            <a:r>
              <a:rPr lang="de-DE" sz="2000" dirty="0" smtClean="0"/>
              <a:t> at </a:t>
            </a:r>
            <a:r>
              <a:rPr lang="de-DE" sz="2000" dirty="0" err="1" smtClean="0"/>
              <a:t>standardising</a:t>
            </a:r>
            <a:r>
              <a:rPr lang="de-DE" sz="2000" dirty="0" smtClean="0"/>
              <a:t> </a:t>
            </a:r>
            <a:r>
              <a:rPr lang="de-DE" sz="2000" dirty="0" err="1" smtClean="0"/>
              <a:t>data</a:t>
            </a:r>
            <a:r>
              <a:rPr lang="de-DE" sz="2000" dirty="0" smtClean="0"/>
              <a:t> </a:t>
            </a:r>
            <a:r>
              <a:rPr lang="de-DE" sz="2000" dirty="0" err="1" smtClean="0"/>
              <a:t>exchange</a:t>
            </a:r>
            <a:r>
              <a:rPr lang="de-DE" sz="2000" dirty="0" smtClean="0"/>
              <a:t> </a:t>
            </a:r>
            <a:r>
              <a:rPr lang="de-DE" sz="2000" dirty="0" err="1" smtClean="0"/>
              <a:t>between</a:t>
            </a:r>
            <a:r>
              <a:rPr lang="de-DE" sz="2000" dirty="0" smtClean="0"/>
              <a:t> international </a:t>
            </a:r>
            <a:r>
              <a:rPr lang="de-DE" sz="2000" dirty="0" err="1" smtClean="0"/>
              <a:t>organisations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their</a:t>
            </a:r>
            <a:r>
              <a:rPr lang="de-DE" sz="2000" dirty="0" smtClean="0"/>
              <a:t> </a:t>
            </a:r>
            <a:r>
              <a:rPr lang="de-DE" sz="2000" dirty="0" err="1" smtClean="0"/>
              <a:t>member</a:t>
            </a:r>
            <a:r>
              <a:rPr lang="de-DE" sz="2000" dirty="0" smtClean="0"/>
              <a:t> countries</a:t>
            </a:r>
          </a:p>
          <a:p>
            <a:pPr>
              <a:buClr>
                <a:srgbClr val="0062A1"/>
              </a:buClr>
            </a:pPr>
            <a:endParaRPr lang="de-DE" sz="2000" dirty="0" smtClean="0"/>
          </a:p>
          <a:p>
            <a:pPr indent="-165314"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de-DE" sz="2000" dirty="0" smtClean="0"/>
              <a:t>Sponsor </a:t>
            </a:r>
            <a:r>
              <a:rPr lang="de-DE" sz="2000" dirty="0" err="1" smtClean="0"/>
              <a:t>organisations</a:t>
            </a:r>
            <a:r>
              <a:rPr lang="de-DE" sz="2000" dirty="0" smtClean="0"/>
              <a:t>:  </a:t>
            </a:r>
          </a:p>
          <a:p>
            <a:pPr>
              <a:buClr>
                <a:srgbClr val="0062A1"/>
              </a:buClr>
            </a:pPr>
            <a:r>
              <a:rPr lang="de-DE" sz="2000" dirty="0" smtClean="0"/>
              <a:t>  BIS, ECB</a:t>
            </a:r>
            <a:r>
              <a:rPr lang="de-DE" sz="2000" dirty="0"/>
              <a:t>, </a:t>
            </a:r>
            <a:r>
              <a:rPr lang="de-DE" sz="2000" dirty="0" smtClean="0"/>
              <a:t>EUROSTAT, IMF</a:t>
            </a:r>
            <a:r>
              <a:rPr lang="de-DE" sz="2000" dirty="0"/>
              <a:t>, OECD, UN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Worldbank</a:t>
            </a:r>
            <a:r>
              <a:rPr lang="de-DE" sz="2000" dirty="0" smtClean="0"/>
              <a:t> </a:t>
            </a:r>
            <a:endParaRPr lang="de-DE" sz="2000" dirty="0"/>
          </a:p>
          <a:p>
            <a:pPr>
              <a:buClr>
                <a:srgbClr val="0062A1"/>
              </a:buClr>
            </a:pPr>
            <a:endParaRPr lang="de-DE" sz="2000" dirty="0"/>
          </a:p>
          <a:p>
            <a:pPr indent="-165314"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de-DE" sz="2000" dirty="0" smtClean="0"/>
              <a:t>ISO-Standard </a:t>
            </a:r>
            <a:r>
              <a:rPr lang="de-DE" sz="2000" dirty="0" err="1" smtClean="0"/>
              <a:t>since</a:t>
            </a:r>
            <a:r>
              <a:rPr lang="de-DE" sz="2000" dirty="0"/>
              <a:t> 2005 </a:t>
            </a:r>
            <a:r>
              <a:rPr lang="de-DE" sz="2000" dirty="0" smtClean="0"/>
              <a:t>(17369:2005</a:t>
            </a:r>
            <a:r>
              <a:rPr lang="de-DE" sz="2000" dirty="0"/>
              <a:t>)</a:t>
            </a:r>
          </a:p>
          <a:p>
            <a:pPr indent="-165314">
              <a:buClr>
                <a:srgbClr val="0062A1"/>
              </a:buClr>
              <a:buFont typeface="Arial Unicode MS" pitchFamily="34" charset="-128"/>
              <a:buChar char="❙"/>
            </a:pPr>
            <a:endParaRPr lang="de-DE" sz="2000" dirty="0"/>
          </a:p>
          <a:p>
            <a:pPr indent="-165314"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en-US" sz="2000" dirty="0" smtClean="0"/>
              <a:t>Used as information model for IMIDIAS</a:t>
            </a:r>
            <a:endParaRPr lang="en-US" sz="2000" dirty="0"/>
          </a:p>
          <a:p>
            <a:pPr>
              <a:buClr>
                <a:srgbClr val="0062A1"/>
              </a:buClr>
            </a:pPr>
            <a:endParaRPr lang="de-DE" sz="2000" dirty="0"/>
          </a:p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Budapest,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 smtClean="0"/>
              <a:t>Meike Becker &amp; Anja Treffs, Deutsche Bundesbank</a:t>
            </a:r>
            <a:endParaRPr lang="de-DE" dirty="0"/>
          </a:p>
        </p:txBody>
      </p:sp>
      <p:pic>
        <p:nvPicPr>
          <p:cNvPr id="8" name="Picture 2" descr="U:\Vortraege\Unbenan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114" y="4338089"/>
            <a:ext cx="2769994" cy="101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846829" y="5746061"/>
            <a:ext cx="12971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 smtClean="0"/>
              <a:t>Source:sdmx.org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06853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 defTabSz="960120">
              <a:spcBef>
                <a:spcPts val="0"/>
              </a:spcBef>
              <a:buNone/>
            </a:pPr>
            <a:r>
              <a:rPr lang="en-GB" sz="2100" b="1" i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SDMX in a nutshell</a:t>
            </a:r>
            <a:endParaRPr lang="en-GB" sz="2100" b="1" i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774862" y="2267231"/>
            <a:ext cx="2643691" cy="666483"/>
            <a:chOff x="5002337" y="988468"/>
            <a:chExt cx="1145597" cy="687358"/>
          </a:xfr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4" name="Rechteck 73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Rechteck 74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630"/>
                </a:spcAft>
              </a:pPr>
              <a:r>
                <a:rPr lang="en-GB" sz="1500" dirty="0" smtClean="0">
                  <a:solidFill>
                    <a:srgbClr val="FFFFFF"/>
                  </a:solidFill>
                </a:rPr>
                <a:t>Government statistics (GST)</a:t>
              </a:r>
              <a:endParaRPr lang="en-GB" sz="15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0" name="Datumsplatzhalter 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9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0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 defTabSz="960120">
              <a:spcBef>
                <a:spcPts val="0"/>
              </a:spcBef>
              <a:buNone/>
            </a:pPr>
            <a:r>
              <a:rPr lang="en-GB" sz="2100" b="1" i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SDMX in a nutshell</a:t>
            </a:r>
            <a:endParaRPr lang="en-GB" sz="2100" b="1" i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90130" name="Rectangle 3"/>
          <p:cNvSpPr txBox="1">
            <a:spLocks noChangeArrowheads="1"/>
          </p:cNvSpPr>
          <p:nvPr/>
        </p:nvSpPr>
        <p:spPr bwMode="auto">
          <a:xfrm>
            <a:off x="612775" y="1196975"/>
            <a:ext cx="7488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29" tIns="47865" rIns="95729" bIns="47865"/>
          <a:lstStyle/>
          <a:p>
            <a:pPr marL="91440" indent="-91440" defTabSz="914400">
              <a:spcBef>
                <a:spcPts val="408"/>
              </a:spcBef>
            </a:pPr>
            <a:r>
              <a:rPr lang="en-GB" sz="1700" b="1" dirty="0" smtClean="0">
                <a:solidFill>
                  <a:prstClr val="black"/>
                </a:solidFill>
              </a:rPr>
              <a:t>  </a:t>
            </a: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774862" y="2267231"/>
            <a:ext cx="2643691" cy="666483"/>
            <a:chOff x="5002337" y="988468"/>
            <a:chExt cx="1145597" cy="687358"/>
          </a:xfr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4" name="Rechteck 73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Rechteck 74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630"/>
                </a:spcAft>
              </a:pPr>
              <a:r>
                <a:rPr lang="en-GB" sz="1500" dirty="0" smtClean="0">
                  <a:solidFill>
                    <a:srgbClr val="FFFFFF"/>
                  </a:solidFill>
                </a:rPr>
                <a:t>Government statistics (GST)</a:t>
              </a:r>
              <a:endParaRPr lang="en-GB" sz="15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pieren 22"/>
          <p:cNvGrpSpPr/>
          <p:nvPr/>
        </p:nvGrpSpPr>
        <p:grpSpPr>
          <a:xfrm>
            <a:off x="395088" y="1288998"/>
            <a:ext cx="870348" cy="462427"/>
            <a:chOff x="0" y="918502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7" name="Rechteck 76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echteck 77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Frequency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pieren 66"/>
          <p:cNvGrpSpPr/>
          <p:nvPr/>
        </p:nvGrpSpPr>
        <p:grpSpPr>
          <a:xfrm>
            <a:off x="1423498" y="1278771"/>
            <a:ext cx="873616" cy="464058"/>
            <a:chOff x="2513631" y="116584"/>
            <a:chExt cx="1145597" cy="687358"/>
          </a:xfrm>
          <a:solidFill>
            <a:srgbClr val="65ACA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0" name="Rechteck 79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echteck 80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Reference Area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uppieren 20"/>
          <p:cNvGrpSpPr/>
          <p:nvPr/>
        </p:nvGrpSpPr>
        <p:grpSpPr>
          <a:xfrm>
            <a:off x="2445147" y="1306093"/>
            <a:ext cx="988433" cy="462492"/>
            <a:chOff x="3773788" y="186550"/>
            <a:chExt cx="1145597" cy="687358"/>
          </a:xfrm>
          <a:solidFill>
            <a:srgbClr val="5FAA9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3" name="Rechteck 82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echteck 85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Adjustment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87" name="Rechteck 86"/>
          <p:cNvSpPr/>
          <p:nvPr/>
        </p:nvSpPr>
        <p:spPr>
          <a:xfrm>
            <a:off x="3584235" y="1286145"/>
            <a:ext cx="1145598" cy="501260"/>
          </a:xfrm>
          <a:prstGeom prst="rect">
            <a:avLst/>
          </a:prstGeo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Creditor sector</a:t>
            </a:r>
            <a:endParaRPr lang="en-GB" sz="1000" dirty="0">
              <a:solidFill>
                <a:srgbClr val="FFFFFF"/>
              </a:solidFill>
            </a:endParaRPr>
          </a:p>
        </p:txBody>
      </p:sp>
      <p:sp>
        <p:nvSpPr>
          <p:cNvPr id="88" name="Rechteck 87"/>
          <p:cNvSpPr/>
          <p:nvPr/>
        </p:nvSpPr>
        <p:spPr>
          <a:xfrm>
            <a:off x="4861623" y="1275410"/>
            <a:ext cx="1145598" cy="50126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ESA item</a:t>
            </a:r>
            <a:endParaRPr lang="en-GB" sz="1000" dirty="0">
              <a:solidFill>
                <a:srgbClr val="FFFFFF"/>
              </a:solidFill>
            </a:endParaRPr>
          </a:p>
        </p:txBody>
      </p:sp>
      <p:grpSp>
        <p:nvGrpSpPr>
          <p:cNvPr id="6" name="Gruppieren 18"/>
          <p:cNvGrpSpPr/>
          <p:nvPr/>
        </p:nvGrpSpPr>
        <p:grpSpPr>
          <a:xfrm>
            <a:off x="6107024" y="1268972"/>
            <a:ext cx="1145598" cy="501260"/>
            <a:chOff x="1253474" y="116584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0" name="Rechteck 89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echteck 90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Debtor sector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uppieren 56"/>
          <p:cNvGrpSpPr/>
          <p:nvPr/>
        </p:nvGrpSpPr>
        <p:grpSpPr>
          <a:xfrm>
            <a:off x="7350735" y="1266825"/>
            <a:ext cx="1145598" cy="501260"/>
            <a:chOff x="1253474" y="918502"/>
            <a:chExt cx="1145597" cy="687358"/>
          </a:xfr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3" name="Rechteck 92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echteck 93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Valuation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910742" y="2362200"/>
            <a:ext cx="945762" cy="331981"/>
          </a:xfrm>
          <a:prstGeom prst="rect">
            <a:avLst/>
          </a:prstGeom>
          <a:noFill/>
        </p:spPr>
        <p:txBody>
          <a:bodyPr wrap="non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describe</a:t>
            </a:r>
            <a:endParaRPr lang="en-GB" sz="1600" dirty="0">
              <a:solidFill>
                <a:prstClr val="black"/>
              </a:solidFill>
            </a:endParaRPr>
          </a:p>
        </p:txBody>
      </p:sp>
      <p:cxnSp>
        <p:nvCxnSpPr>
          <p:cNvPr id="33" name="Gerade Verbindung 32"/>
          <p:cNvCxnSpPr/>
          <p:nvPr/>
        </p:nvCxnSpPr>
        <p:spPr>
          <a:xfrm rot="5400000">
            <a:off x="7825871" y="1850144"/>
            <a:ext cx="1459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 flipH="1">
            <a:off x="6584878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359751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5400000">
            <a:off x="4082236" y="1854436"/>
            <a:ext cx="1373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>
            <a:stCxn id="86" idx="2"/>
          </p:cNvCxnSpPr>
          <p:nvPr/>
        </p:nvCxnSpPr>
        <p:spPr>
          <a:xfrm>
            <a:off x="2939359" y="1768585"/>
            <a:ext cx="10614" cy="1631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5400000">
            <a:off x="1779793" y="1832973"/>
            <a:ext cx="1802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 rot="5400000">
            <a:off x="740563" y="1850144"/>
            <a:ext cx="16312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ihandform 44"/>
          <p:cNvSpPr/>
          <p:nvPr/>
        </p:nvSpPr>
        <p:spPr>
          <a:xfrm>
            <a:off x="404446" y="1924050"/>
            <a:ext cx="7491046" cy="876300"/>
          </a:xfrm>
          <a:custGeom>
            <a:avLst/>
            <a:gdLst>
              <a:gd name="connsiteX0" fmla="*/ 8229600 w 8229600"/>
              <a:gd name="connsiteY0" fmla="*/ 9525 h 876300"/>
              <a:gd name="connsiteX1" fmla="*/ 0 w 8229600"/>
              <a:gd name="connsiteY1" fmla="*/ 0 h 876300"/>
              <a:gd name="connsiteX2" fmla="*/ 0 w 8229600"/>
              <a:gd name="connsiteY2" fmla="*/ 876300 h 876300"/>
              <a:gd name="connsiteX3" fmla="*/ 2600325 w 822960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876300">
                <a:moveTo>
                  <a:pt x="8229600" y="9525"/>
                </a:moveTo>
                <a:lnTo>
                  <a:pt x="0" y="0"/>
                </a:lnTo>
                <a:lnTo>
                  <a:pt x="0" y="876300"/>
                </a:lnTo>
                <a:lnTo>
                  <a:pt x="2600325" y="8763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10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1998733" y="3601852"/>
            <a:ext cx="5387896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GST:A:AT:N:B0MFI:MAL:B1300:SA:H</a:t>
            </a:r>
            <a:endParaRPr lang="de-DE" dirty="0"/>
          </a:p>
        </p:txBody>
      </p:sp>
      <p:sp>
        <p:nvSpPr>
          <p:cNvPr id="9011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 defTabSz="960120">
              <a:spcBef>
                <a:spcPts val="0"/>
              </a:spcBef>
              <a:buNone/>
            </a:pPr>
            <a:r>
              <a:rPr lang="en-GB" sz="2100" b="1" i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SDMX in a nutshell</a:t>
            </a:r>
            <a:endParaRPr lang="en-GB" sz="2100" b="1" i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90130" name="Rectangle 3"/>
          <p:cNvSpPr txBox="1">
            <a:spLocks noChangeArrowheads="1"/>
          </p:cNvSpPr>
          <p:nvPr/>
        </p:nvSpPr>
        <p:spPr bwMode="auto">
          <a:xfrm>
            <a:off x="612775" y="1196975"/>
            <a:ext cx="7488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29" tIns="47865" rIns="95729" bIns="47865"/>
          <a:lstStyle/>
          <a:p>
            <a:pPr marL="91440" indent="-91440" defTabSz="914400">
              <a:spcBef>
                <a:spcPts val="408"/>
              </a:spcBef>
            </a:pPr>
            <a:r>
              <a:rPr lang="en-GB" sz="1700" b="1" dirty="0" smtClean="0">
                <a:solidFill>
                  <a:prstClr val="black"/>
                </a:solidFill>
              </a:rPr>
              <a:t>  </a:t>
            </a: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774862" y="2267231"/>
            <a:ext cx="2643691" cy="666483"/>
            <a:chOff x="5002337" y="988468"/>
            <a:chExt cx="1145597" cy="687358"/>
          </a:xfr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4" name="Rechteck 73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Rechteck 74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630"/>
                </a:spcAft>
              </a:pPr>
              <a:r>
                <a:rPr lang="en-GB" sz="1500" dirty="0" smtClean="0">
                  <a:solidFill>
                    <a:srgbClr val="FFFFFF"/>
                  </a:solidFill>
                </a:rPr>
                <a:t>Government statistics (GST)</a:t>
              </a:r>
              <a:endParaRPr lang="en-GB" sz="15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pieren 22"/>
          <p:cNvGrpSpPr/>
          <p:nvPr/>
        </p:nvGrpSpPr>
        <p:grpSpPr>
          <a:xfrm>
            <a:off x="395088" y="1288998"/>
            <a:ext cx="870348" cy="462427"/>
            <a:chOff x="0" y="918502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7" name="Rechteck 76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echteck 77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Frequency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pieren 66"/>
          <p:cNvGrpSpPr/>
          <p:nvPr/>
        </p:nvGrpSpPr>
        <p:grpSpPr>
          <a:xfrm>
            <a:off x="1423498" y="1278771"/>
            <a:ext cx="873616" cy="464058"/>
            <a:chOff x="2513631" y="116584"/>
            <a:chExt cx="1145597" cy="687358"/>
          </a:xfrm>
          <a:solidFill>
            <a:srgbClr val="65ACA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0" name="Rechteck 79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echteck 80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Reference Area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uppieren 20"/>
          <p:cNvGrpSpPr/>
          <p:nvPr/>
        </p:nvGrpSpPr>
        <p:grpSpPr>
          <a:xfrm>
            <a:off x="2445147" y="1306093"/>
            <a:ext cx="988433" cy="462492"/>
            <a:chOff x="3773788" y="186550"/>
            <a:chExt cx="1145597" cy="687358"/>
          </a:xfrm>
          <a:solidFill>
            <a:srgbClr val="5FAA9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3" name="Rechteck 82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echteck 85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Adjustment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87" name="Rechteck 86"/>
          <p:cNvSpPr/>
          <p:nvPr/>
        </p:nvSpPr>
        <p:spPr>
          <a:xfrm>
            <a:off x="3584235" y="1286145"/>
            <a:ext cx="1145598" cy="501260"/>
          </a:xfrm>
          <a:prstGeom prst="rect">
            <a:avLst/>
          </a:prstGeo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Creditor sector</a:t>
            </a:r>
            <a:endParaRPr lang="en-GB" sz="1000" dirty="0">
              <a:solidFill>
                <a:srgbClr val="FFFFFF"/>
              </a:solidFill>
            </a:endParaRPr>
          </a:p>
        </p:txBody>
      </p:sp>
      <p:sp>
        <p:nvSpPr>
          <p:cNvPr id="88" name="Rechteck 87"/>
          <p:cNvSpPr/>
          <p:nvPr/>
        </p:nvSpPr>
        <p:spPr>
          <a:xfrm>
            <a:off x="4861623" y="1275410"/>
            <a:ext cx="1145598" cy="50126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ESA item</a:t>
            </a:r>
            <a:endParaRPr lang="en-GB" sz="1000" dirty="0">
              <a:solidFill>
                <a:srgbClr val="FFFFFF"/>
              </a:solidFill>
            </a:endParaRPr>
          </a:p>
        </p:txBody>
      </p:sp>
      <p:grpSp>
        <p:nvGrpSpPr>
          <p:cNvPr id="6" name="Gruppieren 18"/>
          <p:cNvGrpSpPr/>
          <p:nvPr/>
        </p:nvGrpSpPr>
        <p:grpSpPr>
          <a:xfrm>
            <a:off x="6107024" y="1268972"/>
            <a:ext cx="1145598" cy="501260"/>
            <a:chOff x="1253474" y="116584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0" name="Rechteck 89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echteck 90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Debtor sector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uppieren 56"/>
          <p:cNvGrpSpPr/>
          <p:nvPr/>
        </p:nvGrpSpPr>
        <p:grpSpPr>
          <a:xfrm>
            <a:off x="7350735" y="1266825"/>
            <a:ext cx="1145598" cy="501260"/>
            <a:chOff x="1253474" y="918502"/>
            <a:chExt cx="1145597" cy="687358"/>
          </a:xfr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3" name="Rechteck 92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echteck 93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Valuation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910742" y="2362200"/>
            <a:ext cx="945762" cy="331981"/>
          </a:xfrm>
          <a:prstGeom prst="rect">
            <a:avLst/>
          </a:prstGeom>
          <a:noFill/>
        </p:spPr>
        <p:txBody>
          <a:bodyPr wrap="non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describe</a:t>
            </a:r>
            <a:endParaRPr lang="en-GB" sz="1600" dirty="0">
              <a:solidFill>
                <a:prstClr val="black"/>
              </a:solidFill>
            </a:endParaRPr>
          </a:p>
        </p:txBody>
      </p:sp>
      <p:cxnSp>
        <p:nvCxnSpPr>
          <p:cNvPr id="33" name="Gerade Verbindung 32"/>
          <p:cNvCxnSpPr/>
          <p:nvPr/>
        </p:nvCxnSpPr>
        <p:spPr>
          <a:xfrm rot="5400000">
            <a:off x="7825871" y="1850144"/>
            <a:ext cx="1459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 flipH="1">
            <a:off x="6584878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359751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5400000">
            <a:off x="4082236" y="1854436"/>
            <a:ext cx="1373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>
            <a:stCxn id="86" idx="2"/>
          </p:cNvCxnSpPr>
          <p:nvPr/>
        </p:nvCxnSpPr>
        <p:spPr>
          <a:xfrm>
            <a:off x="2939359" y="1768585"/>
            <a:ext cx="10614" cy="1631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5400000">
            <a:off x="1779793" y="1832973"/>
            <a:ext cx="1802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 rot="5400000">
            <a:off x="740563" y="1850144"/>
            <a:ext cx="16312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feld 55"/>
          <p:cNvSpPr txBox="1"/>
          <p:nvPr/>
        </p:nvSpPr>
        <p:spPr>
          <a:xfrm>
            <a:off x="5668902" y="2417872"/>
            <a:ext cx="2550065" cy="824423"/>
          </a:xfrm>
          <a:prstGeom prst="rect">
            <a:avLst/>
          </a:prstGeom>
          <a:noFill/>
        </p:spPr>
        <p:txBody>
          <a:bodyPr wrap="squar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leading to systematic and self-explanatory indicator keys ("core" of the SDMX)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45" name="Freihandform 44"/>
          <p:cNvSpPr/>
          <p:nvPr/>
        </p:nvSpPr>
        <p:spPr>
          <a:xfrm>
            <a:off x="404446" y="1924050"/>
            <a:ext cx="7491046" cy="876300"/>
          </a:xfrm>
          <a:custGeom>
            <a:avLst/>
            <a:gdLst>
              <a:gd name="connsiteX0" fmla="*/ 8229600 w 8229600"/>
              <a:gd name="connsiteY0" fmla="*/ 9525 h 876300"/>
              <a:gd name="connsiteX1" fmla="*/ 0 w 8229600"/>
              <a:gd name="connsiteY1" fmla="*/ 0 h 876300"/>
              <a:gd name="connsiteX2" fmla="*/ 0 w 8229600"/>
              <a:gd name="connsiteY2" fmla="*/ 876300 h 876300"/>
              <a:gd name="connsiteX3" fmla="*/ 2600325 w 822960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876300">
                <a:moveTo>
                  <a:pt x="8229600" y="9525"/>
                </a:moveTo>
                <a:lnTo>
                  <a:pt x="0" y="0"/>
                </a:lnTo>
                <a:lnTo>
                  <a:pt x="0" y="876300"/>
                </a:lnTo>
                <a:lnTo>
                  <a:pt x="2600325" y="8763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5416061" y="2419350"/>
            <a:ext cx="3080271" cy="1409700"/>
          </a:xfrm>
          <a:custGeom>
            <a:avLst/>
            <a:gdLst>
              <a:gd name="connsiteX0" fmla="*/ 0 w 2371725"/>
              <a:gd name="connsiteY0" fmla="*/ 0 h 1428750"/>
              <a:gd name="connsiteX1" fmla="*/ 2352675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77380"/>
              <a:gd name="connsiteY0" fmla="*/ 0 h 1428750"/>
              <a:gd name="connsiteX1" fmla="*/ 2377380 w 2377380"/>
              <a:gd name="connsiteY1" fmla="*/ 0 h 1428750"/>
              <a:gd name="connsiteX2" fmla="*/ 2371725 w 2377380"/>
              <a:gd name="connsiteY2" fmla="*/ 1428750 h 1428750"/>
              <a:gd name="connsiteX3" fmla="*/ 1771650 w 2377380"/>
              <a:gd name="connsiteY3" fmla="*/ 1428750 h 1428750"/>
              <a:gd name="connsiteX0" fmla="*/ 0 w 2371725"/>
              <a:gd name="connsiteY0" fmla="*/ 0 h 1428750"/>
              <a:gd name="connsiteX1" fmla="*/ 2344439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55255"/>
              <a:gd name="connsiteY0" fmla="*/ 0 h 1428750"/>
              <a:gd name="connsiteX1" fmla="*/ 2344439 w 2355255"/>
              <a:gd name="connsiteY1" fmla="*/ 0 h 1428750"/>
              <a:gd name="connsiteX2" fmla="*/ 2355255 w 2355255"/>
              <a:gd name="connsiteY2" fmla="*/ 1409700 h 1428750"/>
              <a:gd name="connsiteX3" fmla="*/ 1771650 w 2355255"/>
              <a:gd name="connsiteY3" fmla="*/ 1428750 h 142875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771650 w 2355255"/>
              <a:gd name="connsiteY3" fmla="*/ 1400175 h 140970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549301 w 2355255"/>
              <a:gd name="connsiteY3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255" h="1409700">
                <a:moveTo>
                  <a:pt x="0" y="0"/>
                </a:moveTo>
                <a:lnTo>
                  <a:pt x="2344439" y="0"/>
                </a:lnTo>
                <a:cubicBezTo>
                  <a:pt x="2348044" y="469900"/>
                  <a:pt x="2351650" y="939800"/>
                  <a:pt x="2355255" y="1409700"/>
                </a:cubicBezTo>
                <a:lnTo>
                  <a:pt x="1549301" y="14097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11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612776" y="3598191"/>
            <a:ext cx="1317438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SDMX-Key:</a:t>
            </a:r>
            <a:endParaRPr lang="de-DE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8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1998733" y="3601852"/>
            <a:ext cx="5387896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GST:A:AT:N:B0MFI:MAL:B1300:SA:H</a:t>
            </a:r>
            <a:endParaRPr lang="de-DE" dirty="0"/>
          </a:p>
        </p:txBody>
      </p:sp>
      <p:sp>
        <p:nvSpPr>
          <p:cNvPr id="9011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 defTabSz="960120">
              <a:spcBef>
                <a:spcPts val="0"/>
              </a:spcBef>
              <a:buNone/>
            </a:pPr>
            <a:r>
              <a:rPr lang="en-GB" sz="2100" b="1" i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SDMX in a nutshell</a:t>
            </a:r>
            <a:endParaRPr lang="en-GB" sz="2100" b="1" i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90130" name="Rectangle 3"/>
          <p:cNvSpPr txBox="1">
            <a:spLocks noChangeArrowheads="1"/>
          </p:cNvSpPr>
          <p:nvPr/>
        </p:nvSpPr>
        <p:spPr bwMode="auto">
          <a:xfrm>
            <a:off x="612775" y="1196975"/>
            <a:ext cx="7488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29" tIns="47865" rIns="95729" bIns="47865"/>
          <a:lstStyle/>
          <a:p>
            <a:pPr marL="91440" indent="-91440" defTabSz="914400">
              <a:spcBef>
                <a:spcPts val="408"/>
              </a:spcBef>
            </a:pPr>
            <a:r>
              <a:rPr lang="en-GB" sz="1700" b="1" dirty="0" smtClean="0">
                <a:solidFill>
                  <a:prstClr val="black"/>
                </a:solidFill>
              </a:rPr>
              <a:t>  </a:t>
            </a: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774862" y="2267231"/>
            <a:ext cx="2643691" cy="666483"/>
            <a:chOff x="5002337" y="988468"/>
            <a:chExt cx="1145597" cy="687358"/>
          </a:xfr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4" name="Rechteck 73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Rechteck 74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630"/>
                </a:spcAft>
              </a:pPr>
              <a:r>
                <a:rPr lang="en-GB" sz="1500" dirty="0" smtClean="0">
                  <a:solidFill>
                    <a:srgbClr val="FFFFFF"/>
                  </a:solidFill>
                </a:rPr>
                <a:t>Government statistics (GST)</a:t>
              </a:r>
              <a:endParaRPr lang="en-GB" sz="15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pieren 22"/>
          <p:cNvGrpSpPr/>
          <p:nvPr/>
        </p:nvGrpSpPr>
        <p:grpSpPr>
          <a:xfrm>
            <a:off x="395088" y="1288998"/>
            <a:ext cx="870348" cy="462427"/>
            <a:chOff x="0" y="918502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7" name="Rechteck 76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echteck 77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Frequency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pieren 66"/>
          <p:cNvGrpSpPr/>
          <p:nvPr/>
        </p:nvGrpSpPr>
        <p:grpSpPr>
          <a:xfrm>
            <a:off x="1423498" y="1278771"/>
            <a:ext cx="873616" cy="464058"/>
            <a:chOff x="2513631" y="116584"/>
            <a:chExt cx="1145597" cy="687358"/>
          </a:xfrm>
          <a:solidFill>
            <a:srgbClr val="65ACA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0" name="Rechteck 79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echteck 80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Reference Area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uppieren 20"/>
          <p:cNvGrpSpPr/>
          <p:nvPr/>
        </p:nvGrpSpPr>
        <p:grpSpPr>
          <a:xfrm>
            <a:off x="2445147" y="1306093"/>
            <a:ext cx="988433" cy="462492"/>
            <a:chOff x="3773788" y="186550"/>
            <a:chExt cx="1145597" cy="687358"/>
          </a:xfrm>
          <a:solidFill>
            <a:srgbClr val="5FAA9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3" name="Rechteck 82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echteck 85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Adjustment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87" name="Rechteck 86"/>
          <p:cNvSpPr/>
          <p:nvPr/>
        </p:nvSpPr>
        <p:spPr>
          <a:xfrm>
            <a:off x="3584235" y="1286145"/>
            <a:ext cx="1145598" cy="501260"/>
          </a:xfrm>
          <a:prstGeom prst="rect">
            <a:avLst/>
          </a:prstGeo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Creditor sector</a:t>
            </a:r>
            <a:endParaRPr lang="en-GB" sz="1000" dirty="0">
              <a:solidFill>
                <a:srgbClr val="FFFFFF"/>
              </a:solidFill>
            </a:endParaRPr>
          </a:p>
        </p:txBody>
      </p:sp>
      <p:sp>
        <p:nvSpPr>
          <p:cNvPr id="88" name="Rechteck 87"/>
          <p:cNvSpPr/>
          <p:nvPr/>
        </p:nvSpPr>
        <p:spPr>
          <a:xfrm>
            <a:off x="4861623" y="1275410"/>
            <a:ext cx="1145598" cy="50126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ESA item</a:t>
            </a:r>
            <a:endParaRPr lang="en-GB" sz="1000" dirty="0">
              <a:solidFill>
                <a:srgbClr val="FFFFFF"/>
              </a:solidFill>
            </a:endParaRPr>
          </a:p>
        </p:txBody>
      </p:sp>
      <p:grpSp>
        <p:nvGrpSpPr>
          <p:cNvPr id="6" name="Gruppieren 18"/>
          <p:cNvGrpSpPr/>
          <p:nvPr/>
        </p:nvGrpSpPr>
        <p:grpSpPr>
          <a:xfrm>
            <a:off x="6107024" y="1268972"/>
            <a:ext cx="1145598" cy="501260"/>
            <a:chOff x="1253474" y="116584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0" name="Rechteck 89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echteck 90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Debtor sector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uppieren 56"/>
          <p:cNvGrpSpPr/>
          <p:nvPr/>
        </p:nvGrpSpPr>
        <p:grpSpPr>
          <a:xfrm>
            <a:off x="7350735" y="1266825"/>
            <a:ext cx="1145598" cy="501260"/>
            <a:chOff x="1253474" y="918502"/>
            <a:chExt cx="1145597" cy="687358"/>
          </a:xfr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3" name="Rechteck 92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echteck 93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Valuation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910742" y="2362200"/>
            <a:ext cx="945762" cy="331981"/>
          </a:xfrm>
          <a:prstGeom prst="rect">
            <a:avLst/>
          </a:prstGeom>
          <a:noFill/>
        </p:spPr>
        <p:txBody>
          <a:bodyPr wrap="non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describe</a:t>
            </a:r>
            <a:endParaRPr lang="en-GB" sz="1600" dirty="0">
              <a:solidFill>
                <a:prstClr val="black"/>
              </a:solidFill>
            </a:endParaRPr>
          </a:p>
        </p:txBody>
      </p:sp>
      <p:cxnSp>
        <p:nvCxnSpPr>
          <p:cNvPr id="33" name="Gerade Verbindung 32"/>
          <p:cNvCxnSpPr/>
          <p:nvPr/>
        </p:nvCxnSpPr>
        <p:spPr>
          <a:xfrm rot="5400000">
            <a:off x="7825871" y="1850144"/>
            <a:ext cx="1459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 flipH="1">
            <a:off x="6584878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359751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5400000">
            <a:off x="4082236" y="1854436"/>
            <a:ext cx="1373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>
            <a:stCxn id="86" idx="2"/>
          </p:cNvCxnSpPr>
          <p:nvPr/>
        </p:nvCxnSpPr>
        <p:spPr>
          <a:xfrm>
            <a:off x="2939359" y="1768585"/>
            <a:ext cx="10614" cy="1631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5400000">
            <a:off x="1779793" y="1832973"/>
            <a:ext cx="1802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 rot="5400000">
            <a:off x="740563" y="1850144"/>
            <a:ext cx="16312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feld 55"/>
          <p:cNvSpPr txBox="1"/>
          <p:nvPr/>
        </p:nvSpPr>
        <p:spPr>
          <a:xfrm>
            <a:off x="5668902" y="2417872"/>
            <a:ext cx="2550065" cy="824423"/>
          </a:xfrm>
          <a:prstGeom prst="rect">
            <a:avLst/>
          </a:prstGeom>
          <a:noFill/>
        </p:spPr>
        <p:txBody>
          <a:bodyPr wrap="squar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leading to systematic and self-explanatory indicator keys ("core" of the SDMX)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45" name="Freihandform 44"/>
          <p:cNvSpPr/>
          <p:nvPr/>
        </p:nvSpPr>
        <p:spPr>
          <a:xfrm>
            <a:off x="404446" y="1924050"/>
            <a:ext cx="7491046" cy="876300"/>
          </a:xfrm>
          <a:custGeom>
            <a:avLst/>
            <a:gdLst>
              <a:gd name="connsiteX0" fmla="*/ 8229600 w 8229600"/>
              <a:gd name="connsiteY0" fmla="*/ 9525 h 876300"/>
              <a:gd name="connsiteX1" fmla="*/ 0 w 8229600"/>
              <a:gd name="connsiteY1" fmla="*/ 0 h 876300"/>
              <a:gd name="connsiteX2" fmla="*/ 0 w 8229600"/>
              <a:gd name="connsiteY2" fmla="*/ 876300 h 876300"/>
              <a:gd name="connsiteX3" fmla="*/ 2600325 w 822960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876300">
                <a:moveTo>
                  <a:pt x="8229600" y="9525"/>
                </a:moveTo>
                <a:lnTo>
                  <a:pt x="0" y="0"/>
                </a:lnTo>
                <a:lnTo>
                  <a:pt x="0" y="876300"/>
                </a:lnTo>
                <a:lnTo>
                  <a:pt x="2600325" y="8763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5416061" y="2419350"/>
            <a:ext cx="3080271" cy="1409700"/>
          </a:xfrm>
          <a:custGeom>
            <a:avLst/>
            <a:gdLst>
              <a:gd name="connsiteX0" fmla="*/ 0 w 2371725"/>
              <a:gd name="connsiteY0" fmla="*/ 0 h 1428750"/>
              <a:gd name="connsiteX1" fmla="*/ 2352675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77380"/>
              <a:gd name="connsiteY0" fmla="*/ 0 h 1428750"/>
              <a:gd name="connsiteX1" fmla="*/ 2377380 w 2377380"/>
              <a:gd name="connsiteY1" fmla="*/ 0 h 1428750"/>
              <a:gd name="connsiteX2" fmla="*/ 2371725 w 2377380"/>
              <a:gd name="connsiteY2" fmla="*/ 1428750 h 1428750"/>
              <a:gd name="connsiteX3" fmla="*/ 1771650 w 2377380"/>
              <a:gd name="connsiteY3" fmla="*/ 1428750 h 1428750"/>
              <a:gd name="connsiteX0" fmla="*/ 0 w 2371725"/>
              <a:gd name="connsiteY0" fmla="*/ 0 h 1428750"/>
              <a:gd name="connsiteX1" fmla="*/ 2344439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55255"/>
              <a:gd name="connsiteY0" fmla="*/ 0 h 1428750"/>
              <a:gd name="connsiteX1" fmla="*/ 2344439 w 2355255"/>
              <a:gd name="connsiteY1" fmla="*/ 0 h 1428750"/>
              <a:gd name="connsiteX2" fmla="*/ 2355255 w 2355255"/>
              <a:gd name="connsiteY2" fmla="*/ 1409700 h 1428750"/>
              <a:gd name="connsiteX3" fmla="*/ 1771650 w 2355255"/>
              <a:gd name="connsiteY3" fmla="*/ 1428750 h 142875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771650 w 2355255"/>
              <a:gd name="connsiteY3" fmla="*/ 1400175 h 140970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549301 w 2355255"/>
              <a:gd name="connsiteY3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255" h="1409700">
                <a:moveTo>
                  <a:pt x="0" y="0"/>
                </a:moveTo>
                <a:lnTo>
                  <a:pt x="2344439" y="0"/>
                </a:lnTo>
                <a:cubicBezTo>
                  <a:pt x="2348044" y="469900"/>
                  <a:pt x="2351650" y="939800"/>
                  <a:pt x="2355255" y="1409700"/>
                </a:cubicBezTo>
                <a:lnTo>
                  <a:pt x="1549301" y="14097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404446" y="4082181"/>
            <a:ext cx="1533239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Interpretation:</a:t>
            </a:r>
            <a:endParaRPr lang="de-DE" sz="1600" dirty="0">
              <a:solidFill>
                <a:prstClr val="black"/>
              </a:solidFill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2002646" y="4083809"/>
            <a:ext cx="5383983" cy="1944000"/>
            <a:chOff x="1647367" y="3708000"/>
            <a:chExt cx="5383983" cy="1944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46" t="18448" r="4189" b="12551"/>
            <a:stretch/>
          </p:blipFill>
          <p:spPr bwMode="auto">
            <a:xfrm>
              <a:off x="1647367" y="3708000"/>
              <a:ext cx="5383983" cy="194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8" name="Textfeld 47"/>
            <p:cNvSpPr txBox="1"/>
            <p:nvPr/>
          </p:nvSpPr>
          <p:spPr>
            <a:xfrm>
              <a:off x="1713836" y="3800084"/>
              <a:ext cx="5217231" cy="24622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914400"/>
              <a:r>
                <a:rPr lang="de-DE" sz="1000" b="1" dirty="0" smtClean="0">
                  <a:solidFill>
                    <a:prstClr val="black"/>
                  </a:solidFill>
                </a:rPr>
                <a:t>                 </a:t>
              </a:r>
              <a:r>
                <a:rPr lang="de-DE" sz="1000" b="1" dirty="0" err="1" smtClean="0">
                  <a:solidFill>
                    <a:prstClr val="black"/>
                  </a:solidFill>
                </a:rPr>
                <a:t>No</a:t>
              </a:r>
              <a:r>
                <a:rPr lang="de-DE" sz="1000" b="1" dirty="0" smtClean="0">
                  <a:solidFill>
                    <a:prstClr val="black"/>
                  </a:solidFill>
                </a:rPr>
                <a:t>   Description                                       Key  Explanation</a:t>
              </a:r>
              <a:endParaRPr lang="de-DE" sz="10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Datumsplatzhalter 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12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057239" y="3606608"/>
            <a:ext cx="504000" cy="360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612776" y="3598191"/>
            <a:ext cx="1317438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SDMX-Key:</a:t>
            </a:r>
            <a:endParaRPr lang="de-DE" sz="1600" dirty="0">
              <a:solidFill>
                <a:prstClr val="black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352201" y="3018735"/>
            <a:ext cx="2232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accent6"/>
                </a:solidFill>
              </a:rPr>
              <a:t>Data Set Identifier</a:t>
            </a:r>
            <a:endParaRPr lang="de-DE" b="1" dirty="0">
              <a:solidFill>
                <a:schemeClr val="accent6"/>
              </a:solidFill>
            </a:endParaRPr>
          </a:p>
        </p:txBody>
      </p:sp>
      <p:cxnSp>
        <p:nvCxnSpPr>
          <p:cNvPr id="17" name="Gerade Verbindung mit Pfeil 16"/>
          <p:cNvCxnSpPr/>
          <p:nvPr/>
        </p:nvCxnSpPr>
        <p:spPr>
          <a:xfrm>
            <a:off x="2350359" y="3324268"/>
            <a:ext cx="0" cy="288000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67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1998733" y="3601852"/>
            <a:ext cx="53878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GST:A:AT:N:B0MFI:MAL:B1300:SA:H</a:t>
            </a:r>
            <a:endParaRPr lang="de-DE" dirty="0"/>
          </a:p>
        </p:txBody>
      </p:sp>
      <p:sp>
        <p:nvSpPr>
          <p:cNvPr id="9011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 defTabSz="960120">
              <a:spcBef>
                <a:spcPts val="0"/>
              </a:spcBef>
              <a:buNone/>
            </a:pPr>
            <a:r>
              <a:rPr lang="en-GB" sz="2100" b="1" i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SDMX in a nutshell</a:t>
            </a:r>
            <a:endParaRPr lang="en-GB" sz="2100" b="1" i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90130" name="Rectangle 3"/>
          <p:cNvSpPr txBox="1">
            <a:spLocks noChangeArrowheads="1"/>
          </p:cNvSpPr>
          <p:nvPr/>
        </p:nvSpPr>
        <p:spPr bwMode="auto">
          <a:xfrm>
            <a:off x="612775" y="1196975"/>
            <a:ext cx="7488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29" tIns="47865" rIns="95729" bIns="47865"/>
          <a:lstStyle/>
          <a:p>
            <a:pPr marL="91440" indent="-91440" defTabSz="914400">
              <a:spcBef>
                <a:spcPts val="408"/>
              </a:spcBef>
            </a:pPr>
            <a:r>
              <a:rPr lang="en-GB" sz="1700" b="1" dirty="0" smtClean="0">
                <a:solidFill>
                  <a:prstClr val="black"/>
                </a:solidFill>
              </a:rPr>
              <a:t>  </a:t>
            </a: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774862" y="2267231"/>
            <a:ext cx="2643691" cy="666483"/>
            <a:chOff x="5002337" y="988468"/>
            <a:chExt cx="1145597" cy="687358"/>
          </a:xfr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4" name="Rechteck 73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Rechteck 74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630"/>
                </a:spcAft>
              </a:pPr>
              <a:r>
                <a:rPr lang="en-GB" sz="1500" dirty="0" smtClean="0">
                  <a:solidFill>
                    <a:srgbClr val="FFFFFF"/>
                  </a:solidFill>
                </a:rPr>
                <a:t>Government statistics (GST)</a:t>
              </a:r>
              <a:endParaRPr lang="en-GB" sz="15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pieren 22"/>
          <p:cNvGrpSpPr/>
          <p:nvPr/>
        </p:nvGrpSpPr>
        <p:grpSpPr>
          <a:xfrm>
            <a:off x="395088" y="1288998"/>
            <a:ext cx="870348" cy="462427"/>
            <a:chOff x="0" y="918502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7" name="Rechteck 76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echteck 77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Frequency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pieren 66"/>
          <p:cNvGrpSpPr/>
          <p:nvPr/>
        </p:nvGrpSpPr>
        <p:grpSpPr>
          <a:xfrm>
            <a:off x="1423498" y="1278771"/>
            <a:ext cx="873616" cy="464058"/>
            <a:chOff x="2513631" y="116584"/>
            <a:chExt cx="1145597" cy="687358"/>
          </a:xfrm>
          <a:solidFill>
            <a:srgbClr val="65ACA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0" name="Rechteck 79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echteck 80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Reference Area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uppieren 20"/>
          <p:cNvGrpSpPr/>
          <p:nvPr/>
        </p:nvGrpSpPr>
        <p:grpSpPr>
          <a:xfrm>
            <a:off x="2445147" y="1306093"/>
            <a:ext cx="988433" cy="462492"/>
            <a:chOff x="3773788" y="186550"/>
            <a:chExt cx="1145597" cy="687358"/>
          </a:xfrm>
          <a:solidFill>
            <a:srgbClr val="5FAA9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3" name="Rechteck 82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echteck 85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Adjustment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87" name="Rechteck 86"/>
          <p:cNvSpPr/>
          <p:nvPr/>
        </p:nvSpPr>
        <p:spPr>
          <a:xfrm>
            <a:off x="3584235" y="1286145"/>
            <a:ext cx="1145598" cy="501260"/>
          </a:xfrm>
          <a:prstGeom prst="rect">
            <a:avLst/>
          </a:prstGeo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Creditor sector</a:t>
            </a:r>
            <a:endParaRPr lang="en-GB" sz="1000" dirty="0">
              <a:solidFill>
                <a:srgbClr val="FFFFFF"/>
              </a:solidFill>
            </a:endParaRPr>
          </a:p>
        </p:txBody>
      </p:sp>
      <p:sp>
        <p:nvSpPr>
          <p:cNvPr id="88" name="Rechteck 87"/>
          <p:cNvSpPr/>
          <p:nvPr/>
        </p:nvSpPr>
        <p:spPr>
          <a:xfrm>
            <a:off x="4861623" y="1275410"/>
            <a:ext cx="1145598" cy="50126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ESA item</a:t>
            </a:r>
            <a:endParaRPr lang="en-GB" sz="1000" dirty="0">
              <a:solidFill>
                <a:srgbClr val="FFFFFF"/>
              </a:solidFill>
            </a:endParaRPr>
          </a:p>
        </p:txBody>
      </p:sp>
      <p:grpSp>
        <p:nvGrpSpPr>
          <p:cNvPr id="6" name="Gruppieren 18"/>
          <p:cNvGrpSpPr/>
          <p:nvPr/>
        </p:nvGrpSpPr>
        <p:grpSpPr>
          <a:xfrm>
            <a:off x="6107024" y="1268972"/>
            <a:ext cx="1145598" cy="501260"/>
            <a:chOff x="1253474" y="116584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0" name="Rechteck 89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echteck 90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Debtor sector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uppieren 56"/>
          <p:cNvGrpSpPr/>
          <p:nvPr/>
        </p:nvGrpSpPr>
        <p:grpSpPr>
          <a:xfrm>
            <a:off x="7350735" y="1266825"/>
            <a:ext cx="1145598" cy="501260"/>
            <a:chOff x="1253474" y="918502"/>
            <a:chExt cx="1145597" cy="687358"/>
          </a:xfr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3" name="Rechteck 92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echteck 93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Valuation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910742" y="2362200"/>
            <a:ext cx="945762" cy="331981"/>
          </a:xfrm>
          <a:prstGeom prst="rect">
            <a:avLst/>
          </a:prstGeom>
          <a:noFill/>
        </p:spPr>
        <p:txBody>
          <a:bodyPr wrap="non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describe</a:t>
            </a:r>
            <a:endParaRPr lang="en-GB" sz="1600" dirty="0">
              <a:solidFill>
                <a:prstClr val="black"/>
              </a:solidFill>
            </a:endParaRPr>
          </a:p>
        </p:txBody>
      </p:sp>
      <p:cxnSp>
        <p:nvCxnSpPr>
          <p:cNvPr id="33" name="Gerade Verbindung 32"/>
          <p:cNvCxnSpPr/>
          <p:nvPr/>
        </p:nvCxnSpPr>
        <p:spPr>
          <a:xfrm rot="5400000">
            <a:off x="7825871" y="1850144"/>
            <a:ext cx="1459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 flipH="1">
            <a:off x="6584878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359751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5400000">
            <a:off x="4082236" y="1854436"/>
            <a:ext cx="1373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>
            <a:stCxn id="86" idx="2"/>
          </p:cNvCxnSpPr>
          <p:nvPr/>
        </p:nvCxnSpPr>
        <p:spPr>
          <a:xfrm>
            <a:off x="2939359" y="1768585"/>
            <a:ext cx="10614" cy="1631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5400000">
            <a:off x="1779793" y="1832973"/>
            <a:ext cx="1802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 rot="5400000">
            <a:off x="740563" y="1850144"/>
            <a:ext cx="16312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feld 55"/>
          <p:cNvSpPr txBox="1"/>
          <p:nvPr/>
        </p:nvSpPr>
        <p:spPr>
          <a:xfrm>
            <a:off x="5668902" y="2417872"/>
            <a:ext cx="2550065" cy="824423"/>
          </a:xfrm>
          <a:prstGeom prst="rect">
            <a:avLst/>
          </a:prstGeom>
          <a:noFill/>
        </p:spPr>
        <p:txBody>
          <a:bodyPr wrap="squar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leading to systematic and self-explanatory indicator keys ("core" of the SDMX)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45" name="Freihandform 44"/>
          <p:cNvSpPr/>
          <p:nvPr/>
        </p:nvSpPr>
        <p:spPr>
          <a:xfrm>
            <a:off x="404446" y="1924050"/>
            <a:ext cx="7491046" cy="876300"/>
          </a:xfrm>
          <a:custGeom>
            <a:avLst/>
            <a:gdLst>
              <a:gd name="connsiteX0" fmla="*/ 8229600 w 8229600"/>
              <a:gd name="connsiteY0" fmla="*/ 9525 h 876300"/>
              <a:gd name="connsiteX1" fmla="*/ 0 w 8229600"/>
              <a:gd name="connsiteY1" fmla="*/ 0 h 876300"/>
              <a:gd name="connsiteX2" fmla="*/ 0 w 8229600"/>
              <a:gd name="connsiteY2" fmla="*/ 876300 h 876300"/>
              <a:gd name="connsiteX3" fmla="*/ 2600325 w 822960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876300">
                <a:moveTo>
                  <a:pt x="8229600" y="9525"/>
                </a:moveTo>
                <a:lnTo>
                  <a:pt x="0" y="0"/>
                </a:lnTo>
                <a:lnTo>
                  <a:pt x="0" y="876300"/>
                </a:lnTo>
                <a:lnTo>
                  <a:pt x="2600325" y="8763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5416061" y="2419350"/>
            <a:ext cx="3080271" cy="1409700"/>
          </a:xfrm>
          <a:custGeom>
            <a:avLst/>
            <a:gdLst>
              <a:gd name="connsiteX0" fmla="*/ 0 w 2371725"/>
              <a:gd name="connsiteY0" fmla="*/ 0 h 1428750"/>
              <a:gd name="connsiteX1" fmla="*/ 2352675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77380"/>
              <a:gd name="connsiteY0" fmla="*/ 0 h 1428750"/>
              <a:gd name="connsiteX1" fmla="*/ 2377380 w 2377380"/>
              <a:gd name="connsiteY1" fmla="*/ 0 h 1428750"/>
              <a:gd name="connsiteX2" fmla="*/ 2371725 w 2377380"/>
              <a:gd name="connsiteY2" fmla="*/ 1428750 h 1428750"/>
              <a:gd name="connsiteX3" fmla="*/ 1771650 w 2377380"/>
              <a:gd name="connsiteY3" fmla="*/ 1428750 h 1428750"/>
              <a:gd name="connsiteX0" fmla="*/ 0 w 2371725"/>
              <a:gd name="connsiteY0" fmla="*/ 0 h 1428750"/>
              <a:gd name="connsiteX1" fmla="*/ 2344439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55255"/>
              <a:gd name="connsiteY0" fmla="*/ 0 h 1428750"/>
              <a:gd name="connsiteX1" fmla="*/ 2344439 w 2355255"/>
              <a:gd name="connsiteY1" fmla="*/ 0 h 1428750"/>
              <a:gd name="connsiteX2" fmla="*/ 2355255 w 2355255"/>
              <a:gd name="connsiteY2" fmla="*/ 1409700 h 1428750"/>
              <a:gd name="connsiteX3" fmla="*/ 1771650 w 2355255"/>
              <a:gd name="connsiteY3" fmla="*/ 1428750 h 142875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771650 w 2355255"/>
              <a:gd name="connsiteY3" fmla="*/ 1400175 h 140970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549301 w 2355255"/>
              <a:gd name="connsiteY3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255" h="1409700">
                <a:moveTo>
                  <a:pt x="0" y="0"/>
                </a:moveTo>
                <a:lnTo>
                  <a:pt x="2344439" y="0"/>
                </a:lnTo>
                <a:cubicBezTo>
                  <a:pt x="2348044" y="469900"/>
                  <a:pt x="2351650" y="939800"/>
                  <a:pt x="2355255" y="1409700"/>
                </a:cubicBezTo>
                <a:lnTo>
                  <a:pt x="1549301" y="14097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404446" y="4082181"/>
            <a:ext cx="1533239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Interpretation:</a:t>
            </a:r>
            <a:endParaRPr lang="de-DE" sz="1600" dirty="0">
              <a:solidFill>
                <a:prstClr val="black"/>
              </a:solidFill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2002646" y="4093334"/>
            <a:ext cx="5383983" cy="1944000"/>
            <a:chOff x="1647367" y="3717525"/>
            <a:chExt cx="5383983" cy="1944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46" t="18448" r="4189" b="12551"/>
            <a:stretch/>
          </p:blipFill>
          <p:spPr bwMode="auto">
            <a:xfrm>
              <a:off x="1647367" y="3717525"/>
              <a:ext cx="5383983" cy="194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8" name="Textfeld 47"/>
            <p:cNvSpPr txBox="1"/>
            <p:nvPr/>
          </p:nvSpPr>
          <p:spPr>
            <a:xfrm>
              <a:off x="1713836" y="3800084"/>
              <a:ext cx="5217231" cy="24622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914400"/>
              <a:r>
                <a:rPr lang="de-DE" sz="1000" b="1" dirty="0" smtClean="0">
                  <a:solidFill>
                    <a:prstClr val="black"/>
                  </a:solidFill>
                </a:rPr>
                <a:t>                 </a:t>
              </a:r>
              <a:r>
                <a:rPr lang="de-DE" sz="1000" b="1" dirty="0" err="1" smtClean="0">
                  <a:solidFill>
                    <a:prstClr val="black"/>
                  </a:solidFill>
                </a:rPr>
                <a:t>No</a:t>
              </a:r>
              <a:r>
                <a:rPr lang="de-DE" sz="1000" b="1" dirty="0" smtClean="0">
                  <a:solidFill>
                    <a:prstClr val="black"/>
                  </a:solidFill>
                </a:rPr>
                <a:t>   Description                                       Key  Explanation</a:t>
              </a:r>
              <a:endParaRPr lang="de-DE" sz="10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Datumsplatzhalter 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13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555747" y="3606608"/>
            <a:ext cx="234000" cy="360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612776" y="3598191"/>
            <a:ext cx="1317438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SDMX-Key:</a:t>
            </a:r>
            <a:endParaRPr lang="de-DE" sz="1600" dirty="0">
              <a:solidFill>
                <a:prstClr val="black"/>
              </a:solidFill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2058186" y="4422114"/>
            <a:ext cx="5228160" cy="217604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18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1998733" y="3601852"/>
            <a:ext cx="53878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GST:A:AT:N:B0MFI:MAL:B1300:SA:H</a:t>
            </a:r>
            <a:endParaRPr lang="de-DE" dirty="0"/>
          </a:p>
        </p:txBody>
      </p:sp>
      <p:sp>
        <p:nvSpPr>
          <p:cNvPr id="9011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 defTabSz="960120">
              <a:spcBef>
                <a:spcPts val="0"/>
              </a:spcBef>
              <a:buNone/>
            </a:pPr>
            <a:r>
              <a:rPr lang="en-GB" sz="2100" b="1" i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SDMX in a nutshell</a:t>
            </a:r>
            <a:endParaRPr lang="en-GB" sz="2100" b="1" i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90130" name="Rectangle 3"/>
          <p:cNvSpPr txBox="1">
            <a:spLocks noChangeArrowheads="1"/>
          </p:cNvSpPr>
          <p:nvPr/>
        </p:nvSpPr>
        <p:spPr bwMode="auto">
          <a:xfrm>
            <a:off x="612775" y="1196975"/>
            <a:ext cx="7488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29" tIns="47865" rIns="95729" bIns="47865"/>
          <a:lstStyle/>
          <a:p>
            <a:pPr marL="91440" indent="-91440" defTabSz="914400">
              <a:spcBef>
                <a:spcPts val="408"/>
              </a:spcBef>
            </a:pPr>
            <a:r>
              <a:rPr lang="en-GB" sz="1700" b="1" dirty="0" smtClean="0">
                <a:solidFill>
                  <a:prstClr val="black"/>
                </a:solidFill>
              </a:rPr>
              <a:t>  </a:t>
            </a: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774862" y="2267231"/>
            <a:ext cx="2643691" cy="666483"/>
            <a:chOff x="5002337" y="988468"/>
            <a:chExt cx="1145597" cy="687358"/>
          </a:xfr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4" name="Rechteck 73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Rechteck 74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630"/>
                </a:spcAft>
              </a:pPr>
              <a:r>
                <a:rPr lang="en-GB" sz="1500" dirty="0" smtClean="0">
                  <a:solidFill>
                    <a:srgbClr val="FFFFFF"/>
                  </a:solidFill>
                </a:rPr>
                <a:t>Government statistics (GST)</a:t>
              </a:r>
              <a:endParaRPr lang="en-GB" sz="15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pieren 22"/>
          <p:cNvGrpSpPr/>
          <p:nvPr/>
        </p:nvGrpSpPr>
        <p:grpSpPr>
          <a:xfrm>
            <a:off x="395088" y="1288998"/>
            <a:ext cx="870348" cy="462427"/>
            <a:chOff x="0" y="918502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7" name="Rechteck 76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echteck 77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Frequency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pieren 66"/>
          <p:cNvGrpSpPr/>
          <p:nvPr/>
        </p:nvGrpSpPr>
        <p:grpSpPr>
          <a:xfrm>
            <a:off x="1423498" y="1278771"/>
            <a:ext cx="873616" cy="464058"/>
            <a:chOff x="2513631" y="116584"/>
            <a:chExt cx="1145597" cy="687358"/>
          </a:xfrm>
          <a:solidFill>
            <a:srgbClr val="65ACA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0" name="Rechteck 79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echteck 80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Reference Area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uppieren 20"/>
          <p:cNvGrpSpPr/>
          <p:nvPr/>
        </p:nvGrpSpPr>
        <p:grpSpPr>
          <a:xfrm>
            <a:off x="2445147" y="1306093"/>
            <a:ext cx="988433" cy="462492"/>
            <a:chOff x="3773788" y="186550"/>
            <a:chExt cx="1145597" cy="687358"/>
          </a:xfrm>
          <a:solidFill>
            <a:srgbClr val="5FAA9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3" name="Rechteck 82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echteck 85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Adjustment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87" name="Rechteck 86"/>
          <p:cNvSpPr/>
          <p:nvPr/>
        </p:nvSpPr>
        <p:spPr>
          <a:xfrm>
            <a:off x="3584235" y="1286145"/>
            <a:ext cx="1145598" cy="501260"/>
          </a:xfrm>
          <a:prstGeom prst="rect">
            <a:avLst/>
          </a:prstGeo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Creditor sector</a:t>
            </a:r>
            <a:endParaRPr lang="en-GB" sz="1000" dirty="0">
              <a:solidFill>
                <a:srgbClr val="FFFFFF"/>
              </a:solidFill>
            </a:endParaRPr>
          </a:p>
        </p:txBody>
      </p:sp>
      <p:sp>
        <p:nvSpPr>
          <p:cNvPr id="88" name="Rechteck 87"/>
          <p:cNvSpPr/>
          <p:nvPr/>
        </p:nvSpPr>
        <p:spPr>
          <a:xfrm>
            <a:off x="4861623" y="1275410"/>
            <a:ext cx="1145598" cy="50126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ESA item</a:t>
            </a:r>
            <a:endParaRPr lang="en-GB" sz="1000" dirty="0">
              <a:solidFill>
                <a:srgbClr val="FFFFFF"/>
              </a:solidFill>
            </a:endParaRPr>
          </a:p>
        </p:txBody>
      </p:sp>
      <p:grpSp>
        <p:nvGrpSpPr>
          <p:cNvPr id="6" name="Gruppieren 18"/>
          <p:cNvGrpSpPr/>
          <p:nvPr/>
        </p:nvGrpSpPr>
        <p:grpSpPr>
          <a:xfrm>
            <a:off x="6107024" y="1268972"/>
            <a:ext cx="1145598" cy="501260"/>
            <a:chOff x="1253474" y="116584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0" name="Rechteck 89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echteck 90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Debtor sector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uppieren 56"/>
          <p:cNvGrpSpPr/>
          <p:nvPr/>
        </p:nvGrpSpPr>
        <p:grpSpPr>
          <a:xfrm>
            <a:off x="7350735" y="1266825"/>
            <a:ext cx="1145598" cy="501260"/>
            <a:chOff x="1253474" y="918502"/>
            <a:chExt cx="1145597" cy="687358"/>
          </a:xfr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3" name="Rechteck 92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echteck 93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Valuation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910742" y="2362200"/>
            <a:ext cx="945762" cy="331981"/>
          </a:xfrm>
          <a:prstGeom prst="rect">
            <a:avLst/>
          </a:prstGeom>
          <a:noFill/>
        </p:spPr>
        <p:txBody>
          <a:bodyPr wrap="non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describe</a:t>
            </a:r>
            <a:endParaRPr lang="en-GB" sz="1600" dirty="0">
              <a:solidFill>
                <a:prstClr val="black"/>
              </a:solidFill>
            </a:endParaRPr>
          </a:p>
        </p:txBody>
      </p:sp>
      <p:cxnSp>
        <p:nvCxnSpPr>
          <p:cNvPr id="33" name="Gerade Verbindung 32"/>
          <p:cNvCxnSpPr/>
          <p:nvPr/>
        </p:nvCxnSpPr>
        <p:spPr>
          <a:xfrm rot="5400000">
            <a:off x="7825871" y="1850144"/>
            <a:ext cx="1459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 flipH="1">
            <a:off x="6584878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359751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5400000">
            <a:off x="4082236" y="1854436"/>
            <a:ext cx="1373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>
            <a:stCxn id="86" idx="2"/>
          </p:cNvCxnSpPr>
          <p:nvPr/>
        </p:nvCxnSpPr>
        <p:spPr>
          <a:xfrm>
            <a:off x="2939359" y="1768585"/>
            <a:ext cx="10614" cy="1631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5400000">
            <a:off x="1779793" y="1832973"/>
            <a:ext cx="1802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 rot="5400000">
            <a:off x="740563" y="1850144"/>
            <a:ext cx="16312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feld 55"/>
          <p:cNvSpPr txBox="1"/>
          <p:nvPr/>
        </p:nvSpPr>
        <p:spPr>
          <a:xfrm>
            <a:off x="5668902" y="2417872"/>
            <a:ext cx="2550065" cy="824423"/>
          </a:xfrm>
          <a:prstGeom prst="rect">
            <a:avLst/>
          </a:prstGeom>
          <a:noFill/>
        </p:spPr>
        <p:txBody>
          <a:bodyPr wrap="squar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leading to systematic and self-explanatory indicator keys ("core" of the SDMX)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45" name="Freihandform 44"/>
          <p:cNvSpPr/>
          <p:nvPr/>
        </p:nvSpPr>
        <p:spPr>
          <a:xfrm>
            <a:off x="404446" y="1924050"/>
            <a:ext cx="7491046" cy="876300"/>
          </a:xfrm>
          <a:custGeom>
            <a:avLst/>
            <a:gdLst>
              <a:gd name="connsiteX0" fmla="*/ 8229600 w 8229600"/>
              <a:gd name="connsiteY0" fmla="*/ 9525 h 876300"/>
              <a:gd name="connsiteX1" fmla="*/ 0 w 8229600"/>
              <a:gd name="connsiteY1" fmla="*/ 0 h 876300"/>
              <a:gd name="connsiteX2" fmla="*/ 0 w 8229600"/>
              <a:gd name="connsiteY2" fmla="*/ 876300 h 876300"/>
              <a:gd name="connsiteX3" fmla="*/ 2600325 w 822960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876300">
                <a:moveTo>
                  <a:pt x="8229600" y="9525"/>
                </a:moveTo>
                <a:lnTo>
                  <a:pt x="0" y="0"/>
                </a:lnTo>
                <a:lnTo>
                  <a:pt x="0" y="876300"/>
                </a:lnTo>
                <a:lnTo>
                  <a:pt x="2600325" y="8763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5416061" y="2419350"/>
            <a:ext cx="3080271" cy="1409700"/>
          </a:xfrm>
          <a:custGeom>
            <a:avLst/>
            <a:gdLst>
              <a:gd name="connsiteX0" fmla="*/ 0 w 2371725"/>
              <a:gd name="connsiteY0" fmla="*/ 0 h 1428750"/>
              <a:gd name="connsiteX1" fmla="*/ 2352675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77380"/>
              <a:gd name="connsiteY0" fmla="*/ 0 h 1428750"/>
              <a:gd name="connsiteX1" fmla="*/ 2377380 w 2377380"/>
              <a:gd name="connsiteY1" fmla="*/ 0 h 1428750"/>
              <a:gd name="connsiteX2" fmla="*/ 2371725 w 2377380"/>
              <a:gd name="connsiteY2" fmla="*/ 1428750 h 1428750"/>
              <a:gd name="connsiteX3" fmla="*/ 1771650 w 2377380"/>
              <a:gd name="connsiteY3" fmla="*/ 1428750 h 1428750"/>
              <a:gd name="connsiteX0" fmla="*/ 0 w 2371725"/>
              <a:gd name="connsiteY0" fmla="*/ 0 h 1428750"/>
              <a:gd name="connsiteX1" fmla="*/ 2344439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55255"/>
              <a:gd name="connsiteY0" fmla="*/ 0 h 1428750"/>
              <a:gd name="connsiteX1" fmla="*/ 2344439 w 2355255"/>
              <a:gd name="connsiteY1" fmla="*/ 0 h 1428750"/>
              <a:gd name="connsiteX2" fmla="*/ 2355255 w 2355255"/>
              <a:gd name="connsiteY2" fmla="*/ 1409700 h 1428750"/>
              <a:gd name="connsiteX3" fmla="*/ 1771650 w 2355255"/>
              <a:gd name="connsiteY3" fmla="*/ 1428750 h 142875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771650 w 2355255"/>
              <a:gd name="connsiteY3" fmla="*/ 1400175 h 140970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549301 w 2355255"/>
              <a:gd name="connsiteY3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255" h="1409700">
                <a:moveTo>
                  <a:pt x="0" y="0"/>
                </a:moveTo>
                <a:lnTo>
                  <a:pt x="2344439" y="0"/>
                </a:lnTo>
                <a:cubicBezTo>
                  <a:pt x="2348044" y="469900"/>
                  <a:pt x="2351650" y="939800"/>
                  <a:pt x="2355255" y="1409700"/>
                </a:cubicBezTo>
                <a:lnTo>
                  <a:pt x="1549301" y="14097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404446" y="4082181"/>
            <a:ext cx="1533239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Interpretation:</a:t>
            </a:r>
            <a:endParaRPr lang="de-DE" sz="1600" dirty="0">
              <a:solidFill>
                <a:prstClr val="black"/>
              </a:solidFill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2002646" y="4083809"/>
            <a:ext cx="5383983" cy="1944000"/>
            <a:chOff x="1647367" y="3708000"/>
            <a:chExt cx="5383983" cy="1944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46" t="18448" r="4189" b="12551"/>
            <a:stretch/>
          </p:blipFill>
          <p:spPr bwMode="auto">
            <a:xfrm>
              <a:off x="1647367" y="3708000"/>
              <a:ext cx="5383983" cy="194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8" name="Textfeld 47"/>
            <p:cNvSpPr txBox="1"/>
            <p:nvPr/>
          </p:nvSpPr>
          <p:spPr>
            <a:xfrm>
              <a:off x="1713836" y="3800084"/>
              <a:ext cx="5217231" cy="24622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914400"/>
              <a:r>
                <a:rPr lang="de-DE" sz="1000" b="1" dirty="0" smtClean="0">
                  <a:solidFill>
                    <a:prstClr val="black"/>
                  </a:solidFill>
                </a:rPr>
                <a:t>                 </a:t>
              </a:r>
              <a:r>
                <a:rPr lang="de-DE" sz="1000" b="1" dirty="0" err="1" smtClean="0">
                  <a:solidFill>
                    <a:prstClr val="black"/>
                  </a:solidFill>
                </a:rPr>
                <a:t>No</a:t>
              </a:r>
              <a:r>
                <a:rPr lang="de-DE" sz="1000" b="1" dirty="0" smtClean="0">
                  <a:solidFill>
                    <a:prstClr val="black"/>
                  </a:solidFill>
                </a:rPr>
                <a:t>   Description                                       Key  Explanation</a:t>
              </a:r>
              <a:endParaRPr lang="de-DE" sz="10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Datumsplatzhalter 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14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777797" y="3606608"/>
            <a:ext cx="324000" cy="360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612776" y="3598191"/>
            <a:ext cx="1317438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SDMX-Key:</a:t>
            </a:r>
            <a:endParaRPr lang="de-DE" sz="1600" dirty="0">
              <a:solidFill>
                <a:prstClr val="black"/>
              </a:solidFill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2058186" y="4602875"/>
            <a:ext cx="5228160" cy="217604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2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1998733" y="3601852"/>
            <a:ext cx="5387896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GST:A:AT:N:B0MFI:MAL:B1300:SA:H</a:t>
            </a:r>
            <a:endParaRPr lang="de-DE" dirty="0"/>
          </a:p>
        </p:txBody>
      </p:sp>
      <p:sp>
        <p:nvSpPr>
          <p:cNvPr id="9011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 defTabSz="960120">
              <a:spcBef>
                <a:spcPts val="0"/>
              </a:spcBef>
              <a:buNone/>
            </a:pPr>
            <a:r>
              <a:rPr lang="en-GB" sz="2100" b="1" i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SDMX in a nutshell</a:t>
            </a:r>
            <a:endParaRPr lang="en-GB" sz="2100" b="1" i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90130" name="Rectangle 3"/>
          <p:cNvSpPr txBox="1">
            <a:spLocks noChangeArrowheads="1"/>
          </p:cNvSpPr>
          <p:nvPr/>
        </p:nvSpPr>
        <p:spPr bwMode="auto">
          <a:xfrm>
            <a:off x="612775" y="1196975"/>
            <a:ext cx="7488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29" tIns="47865" rIns="95729" bIns="47865"/>
          <a:lstStyle/>
          <a:p>
            <a:pPr marL="91440" indent="-91440" defTabSz="914400">
              <a:spcBef>
                <a:spcPts val="408"/>
              </a:spcBef>
            </a:pPr>
            <a:r>
              <a:rPr lang="en-GB" sz="1700" b="1" dirty="0" smtClean="0">
                <a:solidFill>
                  <a:prstClr val="black"/>
                </a:solidFill>
              </a:rPr>
              <a:t>  </a:t>
            </a: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  <a:p>
            <a:pPr marL="91440" indent="-91440" defTabSz="914400"/>
            <a:endParaRPr lang="en-GB" dirty="0" smtClean="0">
              <a:solidFill>
                <a:prstClr val="black"/>
              </a:solidFill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774862" y="2267231"/>
            <a:ext cx="2643691" cy="666483"/>
            <a:chOff x="5002337" y="988468"/>
            <a:chExt cx="1145597" cy="687358"/>
          </a:xfr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4" name="Rechteck 73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Rechteck 74"/>
            <p:cNvSpPr/>
            <p:nvPr/>
          </p:nvSpPr>
          <p:spPr>
            <a:xfrm>
              <a:off x="5002337" y="988468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630"/>
                </a:spcAft>
              </a:pPr>
              <a:r>
                <a:rPr lang="en-GB" sz="1500" dirty="0" smtClean="0">
                  <a:solidFill>
                    <a:srgbClr val="FFFFFF"/>
                  </a:solidFill>
                </a:rPr>
                <a:t>Government statistics (GST)</a:t>
              </a:r>
              <a:endParaRPr lang="en-GB" sz="15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pieren 22"/>
          <p:cNvGrpSpPr/>
          <p:nvPr/>
        </p:nvGrpSpPr>
        <p:grpSpPr>
          <a:xfrm>
            <a:off x="395088" y="1288998"/>
            <a:ext cx="870348" cy="462427"/>
            <a:chOff x="0" y="918502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77" name="Rechteck 76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echteck 77"/>
            <p:cNvSpPr/>
            <p:nvPr/>
          </p:nvSpPr>
          <p:spPr>
            <a:xfrm>
              <a:off x="0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Frequency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pieren 66"/>
          <p:cNvGrpSpPr/>
          <p:nvPr/>
        </p:nvGrpSpPr>
        <p:grpSpPr>
          <a:xfrm>
            <a:off x="1423498" y="1278771"/>
            <a:ext cx="873616" cy="464058"/>
            <a:chOff x="2513631" y="116584"/>
            <a:chExt cx="1145597" cy="687358"/>
          </a:xfrm>
          <a:solidFill>
            <a:srgbClr val="65ACA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0" name="Rechteck 79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echteck 80"/>
            <p:cNvSpPr/>
            <p:nvPr/>
          </p:nvSpPr>
          <p:spPr>
            <a:xfrm>
              <a:off x="2513631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Reference Area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uppieren 20"/>
          <p:cNvGrpSpPr/>
          <p:nvPr/>
        </p:nvGrpSpPr>
        <p:grpSpPr>
          <a:xfrm>
            <a:off x="2445147" y="1306093"/>
            <a:ext cx="988433" cy="462492"/>
            <a:chOff x="3773788" y="186550"/>
            <a:chExt cx="1145597" cy="687358"/>
          </a:xfrm>
          <a:solidFill>
            <a:srgbClr val="5FAA9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83" name="Rechteck 82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echteck 85"/>
            <p:cNvSpPr/>
            <p:nvPr/>
          </p:nvSpPr>
          <p:spPr>
            <a:xfrm>
              <a:off x="3773788" y="186550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Adjustment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87" name="Rechteck 86"/>
          <p:cNvSpPr/>
          <p:nvPr/>
        </p:nvSpPr>
        <p:spPr>
          <a:xfrm>
            <a:off x="3584235" y="1286145"/>
            <a:ext cx="1145598" cy="501260"/>
          </a:xfrm>
          <a:prstGeom prst="rect">
            <a:avLst/>
          </a:prstGeo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Creditor sector</a:t>
            </a:r>
            <a:endParaRPr lang="en-GB" sz="1000" dirty="0">
              <a:solidFill>
                <a:srgbClr val="FFFFFF"/>
              </a:solidFill>
            </a:endParaRPr>
          </a:p>
        </p:txBody>
      </p:sp>
      <p:sp>
        <p:nvSpPr>
          <p:cNvPr id="88" name="Rechteck 87"/>
          <p:cNvSpPr/>
          <p:nvPr/>
        </p:nvSpPr>
        <p:spPr>
          <a:xfrm>
            <a:off x="4861623" y="1275410"/>
            <a:ext cx="1145598" cy="50126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5387" tIns="35387" rIns="35387" bIns="35387" spcCol="1179" anchor="ctr"/>
          <a:lstStyle/>
          <a:p>
            <a:pPr algn="ctr" defTabSz="466344">
              <a:lnSpc>
                <a:spcPct val="90000"/>
              </a:lnSpc>
              <a:spcAft>
                <a:spcPts val="420"/>
              </a:spcAft>
            </a:pPr>
            <a:r>
              <a:rPr lang="en-GB" sz="1000" dirty="0" smtClean="0">
                <a:solidFill>
                  <a:srgbClr val="FFFFFF"/>
                </a:solidFill>
              </a:rPr>
              <a:t>ESA item</a:t>
            </a:r>
            <a:endParaRPr lang="en-GB" sz="1000" dirty="0">
              <a:solidFill>
                <a:srgbClr val="FFFFFF"/>
              </a:solidFill>
            </a:endParaRPr>
          </a:p>
        </p:txBody>
      </p:sp>
      <p:grpSp>
        <p:nvGrpSpPr>
          <p:cNvPr id="6" name="Gruppieren 18"/>
          <p:cNvGrpSpPr/>
          <p:nvPr/>
        </p:nvGrpSpPr>
        <p:grpSpPr>
          <a:xfrm>
            <a:off x="6107024" y="1268972"/>
            <a:ext cx="1145598" cy="501260"/>
            <a:chOff x="1253474" y="116584"/>
            <a:chExt cx="1145597" cy="687358"/>
          </a:xfr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0" name="Rechteck 89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echteck 90"/>
            <p:cNvSpPr/>
            <p:nvPr/>
          </p:nvSpPr>
          <p:spPr>
            <a:xfrm>
              <a:off x="1253474" y="116584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Debtor sector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uppieren 56"/>
          <p:cNvGrpSpPr/>
          <p:nvPr/>
        </p:nvGrpSpPr>
        <p:grpSpPr>
          <a:xfrm>
            <a:off x="7350735" y="1266825"/>
            <a:ext cx="1145598" cy="501260"/>
            <a:chOff x="1253474" y="918502"/>
            <a:chExt cx="1145597" cy="687358"/>
          </a:xfrm>
          <a:solidFill>
            <a:srgbClr val="65B2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grpSpPr>
        <p:sp>
          <p:nvSpPr>
            <p:cNvPr id="93" name="Rechteck 92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echteck 93"/>
            <p:cNvSpPr/>
            <p:nvPr/>
          </p:nvSpPr>
          <p:spPr>
            <a:xfrm>
              <a:off x="1253474" y="918502"/>
              <a:ext cx="1145597" cy="68735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466344">
                <a:lnSpc>
                  <a:spcPct val="90000"/>
                </a:lnSpc>
                <a:spcAft>
                  <a:spcPts val="420"/>
                </a:spcAft>
              </a:pPr>
              <a:r>
                <a:rPr lang="en-GB" sz="1000" dirty="0" smtClean="0">
                  <a:solidFill>
                    <a:srgbClr val="FFFFFF"/>
                  </a:solidFill>
                </a:rPr>
                <a:t>Valuation</a:t>
              </a:r>
              <a:endParaRPr lang="en-GB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910742" y="2362200"/>
            <a:ext cx="945762" cy="331981"/>
          </a:xfrm>
          <a:prstGeom prst="rect">
            <a:avLst/>
          </a:prstGeom>
          <a:noFill/>
        </p:spPr>
        <p:txBody>
          <a:bodyPr wrap="non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describe</a:t>
            </a:r>
            <a:endParaRPr lang="en-GB" sz="1600" dirty="0">
              <a:solidFill>
                <a:prstClr val="black"/>
              </a:solidFill>
            </a:endParaRPr>
          </a:p>
        </p:txBody>
      </p:sp>
      <p:cxnSp>
        <p:nvCxnSpPr>
          <p:cNvPr id="33" name="Gerade Verbindung 32"/>
          <p:cNvCxnSpPr/>
          <p:nvPr/>
        </p:nvCxnSpPr>
        <p:spPr>
          <a:xfrm rot="5400000">
            <a:off x="7825871" y="1850144"/>
            <a:ext cx="1459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 flipH="1">
            <a:off x="6584878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359751" y="1850406"/>
            <a:ext cx="137366" cy="80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5400000">
            <a:off x="4082236" y="1854436"/>
            <a:ext cx="1373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>
            <a:stCxn id="86" idx="2"/>
          </p:cNvCxnSpPr>
          <p:nvPr/>
        </p:nvCxnSpPr>
        <p:spPr>
          <a:xfrm>
            <a:off x="2939359" y="1768585"/>
            <a:ext cx="10614" cy="1631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5400000">
            <a:off x="1779793" y="1832973"/>
            <a:ext cx="1802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 rot="5400000">
            <a:off x="740563" y="1850144"/>
            <a:ext cx="16312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feld 55"/>
          <p:cNvSpPr txBox="1"/>
          <p:nvPr/>
        </p:nvSpPr>
        <p:spPr>
          <a:xfrm>
            <a:off x="5668902" y="2417872"/>
            <a:ext cx="2550065" cy="824423"/>
          </a:xfrm>
          <a:prstGeom prst="rect">
            <a:avLst/>
          </a:prstGeom>
          <a:noFill/>
        </p:spPr>
        <p:txBody>
          <a:bodyPr wrap="square" lIns="84926" tIns="42465" rIns="84926" bIns="42465" rtlCol="0">
            <a:spAutoFit/>
          </a:bodyPr>
          <a:lstStyle/>
          <a:p>
            <a:pPr defTabSz="914400"/>
            <a:r>
              <a:rPr lang="en-GB" sz="1600" dirty="0" smtClean="0">
                <a:solidFill>
                  <a:prstClr val="black"/>
                </a:solidFill>
              </a:rPr>
              <a:t>leading to systematic and self-explanatory indicator keys ("core" of the SDMX)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45" name="Freihandform 44"/>
          <p:cNvSpPr/>
          <p:nvPr/>
        </p:nvSpPr>
        <p:spPr>
          <a:xfrm>
            <a:off x="404446" y="1924050"/>
            <a:ext cx="7491046" cy="876300"/>
          </a:xfrm>
          <a:custGeom>
            <a:avLst/>
            <a:gdLst>
              <a:gd name="connsiteX0" fmla="*/ 8229600 w 8229600"/>
              <a:gd name="connsiteY0" fmla="*/ 9525 h 876300"/>
              <a:gd name="connsiteX1" fmla="*/ 0 w 8229600"/>
              <a:gd name="connsiteY1" fmla="*/ 0 h 876300"/>
              <a:gd name="connsiteX2" fmla="*/ 0 w 8229600"/>
              <a:gd name="connsiteY2" fmla="*/ 876300 h 876300"/>
              <a:gd name="connsiteX3" fmla="*/ 2600325 w 822960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876300">
                <a:moveTo>
                  <a:pt x="8229600" y="9525"/>
                </a:moveTo>
                <a:lnTo>
                  <a:pt x="0" y="0"/>
                </a:lnTo>
                <a:lnTo>
                  <a:pt x="0" y="876300"/>
                </a:lnTo>
                <a:lnTo>
                  <a:pt x="2600325" y="8763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Freihandform 45"/>
          <p:cNvSpPr/>
          <p:nvPr/>
        </p:nvSpPr>
        <p:spPr>
          <a:xfrm>
            <a:off x="5416061" y="2419350"/>
            <a:ext cx="3080271" cy="1409700"/>
          </a:xfrm>
          <a:custGeom>
            <a:avLst/>
            <a:gdLst>
              <a:gd name="connsiteX0" fmla="*/ 0 w 2371725"/>
              <a:gd name="connsiteY0" fmla="*/ 0 h 1428750"/>
              <a:gd name="connsiteX1" fmla="*/ 2352675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77380"/>
              <a:gd name="connsiteY0" fmla="*/ 0 h 1428750"/>
              <a:gd name="connsiteX1" fmla="*/ 2377380 w 2377380"/>
              <a:gd name="connsiteY1" fmla="*/ 0 h 1428750"/>
              <a:gd name="connsiteX2" fmla="*/ 2371725 w 2377380"/>
              <a:gd name="connsiteY2" fmla="*/ 1428750 h 1428750"/>
              <a:gd name="connsiteX3" fmla="*/ 1771650 w 2377380"/>
              <a:gd name="connsiteY3" fmla="*/ 1428750 h 1428750"/>
              <a:gd name="connsiteX0" fmla="*/ 0 w 2371725"/>
              <a:gd name="connsiteY0" fmla="*/ 0 h 1428750"/>
              <a:gd name="connsiteX1" fmla="*/ 2344439 w 2371725"/>
              <a:gd name="connsiteY1" fmla="*/ 0 h 1428750"/>
              <a:gd name="connsiteX2" fmla="*/ 2371725 w 2371725"/>
              <a:gd name="connsiteY2" fmla="*/ 1428750 h 1428750"/>
              <a:gd name="connsiteX3" fmla="*/ 1771650 w 2371725"/>
              <a:gd name="connsiteY3" fmla="*/ 1428750 h 1428750"/>
              <a:gd name="connsiteX0" fmla="*/ 0 w 2355255"/>
              <a:gd name="connsiteY0" fmla="*/ 0 h 1428750"/>
              <a:gd name="connsiteX1" fmla="*/ 2344439 w 2355255"/>
              <a:gd name="connsiteY1" fmla="*/ 0 h 1428750"/>
              <a:gd name="connsiteX2" fmla="*/ 2355255 w 2355255"/>
              <a:gd name="connsiteY2" fmla="*/ 1409700 h 1428750"/>
              <a:gd name="connsiteX3" fmla="*/ 1771650 w 2355255"/>
              <a:gd name="connsiteY3" fmla="*/ 1428750 h 142875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771650 w 2355255"/>
              <a:gd name="connsiteY3" fmla="*/ 1400175 h 1409700"/>
              <a:gd name="connsiteX0" fmla="*/ 0 w 2355255"/>
              <a:gd name="connsiteY0" fmla="*/ 0 h 1409700"/>
              <a:gd name="connsiteX1" fmla="*/ 2344439 w 2355255"/>
              <a:gd name="connsiteY1" fmla="*/ 0 h 1409700"/>
              <a:gd name="connsiteX2" fmla="*/ 2355255 w 2355255"/>
              <a:gd name="connsiteY2" fmla="*/ 1409700 h 1409700"/>
              <a:gd name="connsiteX3" fmla="*/ 1549301 w 2355255"/>
              <a:gd name="connsiteY3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255" h="1409700">
                <a:moveTo>
                  <a:pt x="0" y="0"/>
                </a:moveTo>
                <a:lnTo>
                  <a:pt x="2344439" y="0"/>
                </a:lnTo>
                <a:cubicBezTo>
                  <a:pt x="2348044" y="469900"/>
                  <a:pt x="2351650" y="939800"/>
                  <a:pt x="2355255" y="1409700"/>
                </a:cubicBezTo>
                <a:lnTo>
                  <a:pt x="1549301" y="1409700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6" tIns="45713" rIns="91426" bIns="45713" rtlCol="0" anchor="ctr"/>
          <a:lstStyle/>
          <a:p>
            <a:pPr algn="ctr" defTabSz="9144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404446" y="4082181"/>
            <a:ext cx="1533239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Interpretation:</a:t>
            </a:r>
            <a:endParaRPr lang="de-DE" sz="1600" dirty="0">
              <a:solidFill>
                <a:prstClr val="black"/>
              </a:solidFill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2002646" y="4083809"/>
            <a:ext cx="5383983" cy="1944000"/>
            <a:chOff x="1647367" y="3708000"/>
            <a:chExt cx="5383983" cy="1944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46" t="18448" r="4189" b="12551"/>
            <a:stretch/>
          </p:blipFill>
          <p:spPr bwMode="auto">
            <a:xfrm>
              <a:off x="1647367" y="3708000"/>
              <a:ext cx="5383983" cy="194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8" name="Textfeld 47"/>
            <p:cNvSpPr txBox="1"/>
            <p:nvPr/>
          </p:nvSpPr>
          <p:spPr>
            <a:xfrm>
              <a:off x="1713836" y="3800084"/>
              <a:ext cx="5217231" cy="24622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914400"/>
              <a:r>
                <a:rPr lang="de-DE" sz="1000" b="1" dirty="0" smtClean="0">
                  <a:solidFill>
                    <a:prstClr val="black"/>
                  </a:solidFill>
                </a:rPr>
                <a:t>                 </a:t>
              </a:r>
              <a:r>
                <a:rPr lang="de-DE" sz="1000" b="1" dirty="0" err="1" smtClean="0">
                  <a:solidFill>
                    <a:prstClr val="black"/>
                  </a:solidFill>
                </a:rPr>
                <a:t>No</a:t>
              </a:r>
              <a:r>
                <a:rPr lang="de-DE" sz="1000" b="1" dirty="0" smtClean="0">
                  <a:solidFill>
                    <a:prstClr val="black"/>
                  </a:solidFill>
                </a:rPr>
                <a:t>   Description                                       Key  Explanation</a:t>
              </a:r>
              <a:endParaRPr lang="de-DE" sz="10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Datumsplatzhalter 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CESS Budapest, 20 October 2016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Meike Becker &amp; Anja Treffs, Deutsche Bundesbank</a:t>
            </a:r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15</a:t>
            </a:fld>
            <a:endParaRPr lang="de-DE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095544" y="3595975"/>
            <a:ext cx="216000" cy="360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612776" y="3598191"/>
            <a:ext cx="1317438" cy="36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914400"/>
            <a:r>
              <a:rPr lang="de-DE" sz="1600" dirty="0" smtClean="0">
                <a:solidFill>
                  <a:prstClr val="black"/>
                </a:solidFill>
              </a:rPr>
              <a:t>SDMX-Key:</a:t>
            </a:r>
            <a:endParaRPr lang="de-DE" sz="1600" dirty="0">
              <a:solidFill>
                <a:prstClr val="black"/>
              </a:solidFill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2058186" y="4804902"/>
            <a:ext cx="5228160" cy="217604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 dirty="0" smtClean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5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tx1"/>
                </a:solidFill>
              </a:rPr>
              <a:t>Added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value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of</a:t>
            </a:r>
            <a:r>
              <a:rPr lang="de-DE" dirty="0" smtClean="0">
                <a:solidFill>
                  <a:schemeClr val="tx1"/>
                </a:solidFill>
              </a:rPr>
              <a:t> SDMX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indent="-165314">
              <a:lnSpc>
                <a:spcPct val="150000"/>
              </a:lnSpc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de-DE" sz="2000" dirty="0" err="1" smtClean="0"/>
              <a:t>Harmonization</a:t>
            </a:r>
            <a:r>
              <a:rPr lang="de-DE" sz="2000" dirty="0" smtClean="0"/>
              <a:t> &amp; Standardisation: </a:t>
            </a:r>
            <a:endParaRPr lang="de-DE" sz="2000" dirty="0"/>
          </a:p>
          <a:p>
            <a:pPr lvl="1" indent="-165314">
              <a:lnSpc>
                <a:spcPct val="150000"/>
              </a:lnSpc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de-DE" sz="2000" dirty="0" smtClean="0"/>
              <a:t>Uniform </a:t>
            </a:r>
            <a:r>
              <a:rPr lang="de-DE" sz="2000" dirty="0" err="1"/>
              <a:t>c</a:t>
            </a:r>
            <a:r>
              <a:rPr lang="de-DE" sz="2000" dirty="0" err="1" smtClean="0"/>
              <a:t>odelists</a:t>
            </a:r>
            <a:r>
              <a:rPr lang="de-DE" sz="2000" dirty="0" smtClean="0"/>
              <a:t> &amp; </a:t>
            </a:r>
            <a:r>
              <a:rPr lang="de-DE" sz="2000" dirty="0" err="1" smtClean="0"/>
              <a:t>concepts</a:t>
            </a:r>
            <a:r>
              <a:rPr lang="de-DE" sz="2000" dirty="0" smtClean="0"/>
              <a:t> form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ba</a:t>
            </a:r>
            <a:r>
              <a:rPr lang="de-DE" sz="2000" dirty="0" err="1" smtClean="0">
                <a:sym typeface="Wingdings" panose="05000000000000000000" pitchFamily="2" charset="2"/>
              </a:rPr>
              <a:t>sis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for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linking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the</a:t>
            </a:r>
            <a:r>
              <a:rPr lang="de-DE" sz="2000" dirty="0" smtClean="0">
                <a:sym typeface="Wingdings" panose="05000000000000000000" pitchFamily="2" charset="2"/>
              </a:rPr>
              <a:t> different </a:t>
            </a:r>
            <a:r>
              <a:rPr lang="de-DE" sz="2000" dirty="0" err="1" smtClean="0">
                <a:sym typeface="Wingdings" panose="05000000000000000000" pitchFamily="2" charset="2"/>
              </a:rPr>
              <a:t>datasets</a:t>
            </a:r>
            <a:endParaRPr lang="de-DE" sz="2000" dirty="0"/>
          </a:p>
          <a:p>
            <a:pPr indent="-165314">
              <a:lnSpc>
                <a:spcPct val="150000"/>
              </a:lnSpc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de-DE" sz="2000" dirty="0" err="1" smtClean="0"/>
              <a:t>Classification</a:t>
            </a:r>
            <a:r>
              <a:rPr lang="de-DE" sz="2000" dirty="0" smtClean="0"/>
              <a:t> System </a:t>
            </a:r>
            <a:r>
              <a:rPr lang="de-DE" sz="2000" dirty="0" smtClean="0">
                <a:sym typeface="Wingdings" panose="05000000000000000000" pitchFamily="2" charset="2"/>
              </a:rPr>
              <a:t> </a:t>
            </a:r>
            <a:r>
              <a:rPr lang="de-DE" sz="2000" dirty="0" err="1" smtClean="0">
                <a:sym typeface="Wingdings" panose="05000000000000000000" pitchFamily="2" charset="2"/>
              </a:rPr>
              <a:t>efficient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search</a:t>
            </a:r>
            <a:r>
              <a:rPr lang="de-DE" sz="2000" dirty="0" smtClean="0">
                <a:sym typeface="Wingdings" panose="05000000000000000000" pitchFamily="2" charset="2"/>
              </a:rPr>
              <a:t> in </a:t>
            </a:r>
            <a:r>
              <a:rPr lang="de-DE" sz="2000" dirty="0" err="1" smtClean="0">
                <a:sym typeface="Wingdings" panose="05000000000000000000" pitchFamily="2" charset="2"/>
              </a:rPr>
              <a:t>databases</a:t>
            </a:r>
            <a:endParaRPr lang="de-DE" sz="2000" dirty="0"/>
          </a:p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Budapest,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 smtClean="0"/>
              <a:t>Meike Becker &amp; Anja Treffs, Deutsche Bundesbank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773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7396" y="260648"/>
            <a:ext cx="8111595" cy="652582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House of </a:t>
            </a:r>
            <a:r>
              <a:rPr lang="en-US" dirty="0" err="1" smtClean="0"/>
              <a:t>Microdata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795659D1-D435-4DC4-B545-657E7139435F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18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84078" y="1235764"/>
            <a:ext cx="8019513" cy="460267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000" u="sng" dirty="0" smtClean="0">
                <a:sym typeface="Wingdings" panose="05000000000000000000" pitchFamily="2" charset="2"/>
              </a:rPr>
              <a:t>Generic approach</a:t>
            </a:r>
            <a:r>
              <a:rPr lang="en-US" sz="2000" dirty="0" smtClean="0">
                <a:sym typeface="Wingdings" panose="05000000000000000000" pitchFamily="2" charset="2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sym typeface="Wingdings" panose="05000000000000000000" pitchFamily="2" charset="2"/>
              </a:rPr>
              <a:t>HoM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>
                <a:sym typeface="Wingdings" panose="05000000000000000000" pitchFamily="2" charset="2"/>
              </a:rPr>
              <a:t>can be used for any kind of data </a:t>
            </a:r>
            <a:r>
              <a:rPr lang="en-US" sz="2000" dirty="0" smtClean="0">
                <a:sym typeface="Wingdings" panose="05000000000000000000" pitchFamily="2" charset="2"/>
              </a:rPr>
              <a:t>sets (statistical and non-statistical data, aggregated and </a:t>
            </a:r>
            <a:r>
              <a:rPr lang="en-US" sz="2000" dirty="0" err="1" smtClean="0">
                <a:sym typeface="Wingdings" panose="05000000000000000000" pitchFamily="2" charset="2"/>
              </a:rPr>
              <a:t>microdata</a:t>
            </a:r>
            <a:r>
              <a:rPr lang="en-US" sz="2000" dirty="0" smtClean="0">
                <a:sym typeface="Wingdings" panose="05000000000000000000" pitchFamily="2" charset="2"/>
              </a:rPr>
              <a:t>)</a:t>
            </a:r>
            <a:endParaRPr lang="en-US" sz="2000" dirty="0"/>
          </a:p>
          <a:p>
            <a:pPr algn="just">
              <a:lnSpc>
                <a:spcPct val="150000"/>
              </a:lnSpc>
            </a:pPr>
            <a:endParaRPr lang="en-GB" sz="2000" dirty="0" smtClean="0"/>
          </a:p>
          <a:p>
            <a:pPr algn="just">
              <a:lnSpc>
                <a:spcPct val="150000"/>
              </a:lnSpc>
            </a:pPr>
            <a:r>
              <a:rPr lang="en-GB" sz="2000" u="sng" dirty="0" smtClean="0"/>
              <a:t>Multidimensional approach: </a:t>
            </a:r>
          </a:p>
          <a:p>
            <a:pPr algn="just">
              <a:lnSpc>
                <a:spcPct val="150000"/>
              </a:lnSpc>
            </a:pPr>
            <a:r>
              <a:rPr lang="en-GB" sz="2000" dirty="0" smtClean="0"/>
              <a:t>By </a:t>
            </a:r>
            <a:r>
              <a:rPr lang="en-GB" sz="2000" dirty="0"/>
              <a:t>using uniform code lists, </a:t>
            </a:r>
            <a:r>
              <a:rPr lang="en-GB" sz="2000" dirty="0" smtClean="0"/>
              <a:t>SDMX offers </a:t>
            </a:r>
            <a:r>
              <a:rPr lang="en-GB" sz="2000" dirty="0"/>
              <a:t>an ideal means of linking and comparing data from different </a:t>
            </a:r>
            <a:r>
              <a:rPr lang="en-GB" sz="2000" dirty="0" smtClean="0"/>
              <a:t>sources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27473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hteck 157"/>
          <p:cNvSpPr/>
          <p:nvPr/>
        </p:nvSpPr>
        <p:spPr>
          <a:xfrm>
            <a:off x="1269819" y="526506"/>
            <a:ext cx="6115141" cy="5760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50000"/>
              </a:schemeClr>
            </a:solidFill>
          </a:ln>
          <a:effectLst>
            <a:outerShdw blurRad="254000" dist="215900" dir="2700000" sx="102000" sy="102000" algn="tl" rotWithShape="0">
              <a:prstClr val="black">
                <a:alpha val="40000"/>
              </a:prstClr>
            </a:outerShdw>
          </a:effectLst>
          <a:scene3d>
            <a:camera prst="perspectiveRelaxed">
              <a:rot lat="18814546" lon="1784836" rev="20250564"/>
            </a:camera>
            <a:lightRig rig="threePt" dir="t"/>
          </a:scene3d>
          <a:sp3d z="57150" extrusionH="1016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SDMX </a:t>
            </a:r>
            <a:r>
              <a:rPr lang="de-DE" dirty="0" err="1" smtClean="0">
                <a:solidFill>
                  <a:schemeClr val="tx1"/>
                </a:solidFill>
              </a:rPr>
              <a:t>landscape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0" y="828942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8476" y="240297"/>
            <a:ext cx="8470473" cy="652582"/>
          </a:xfrm>
        </p:spPr>
        <p:txBody>
          <a:bodyPr/>
          <a:lstStyle/>
          <a:p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Power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SDMX Information Model</a:t>
            </a:r>
            <a:endParaRPr lang="de-DE" dirty="0"/>
          </a:p>
        </p:txBody>
      </p:sp>
      <p:grpSp>
        <p:nvGrpSpPr>
          <p:cNvPr id="19" name="Gruppieren 18"/>
          <p:cNvGrpSpPr/>
          <p:nvPr/>
        </p:nvGrpSpPr>
        <p:grpSpPr>
          <a:xfrm>
            <a:off x="1115616" y="1700808"/>
            <a:ext cx="7995943" cy="3758978"/>
            <a:chOff x="1115616" y="1700808"/>
            <a:chExt cx="7995943" cy="3758978"/>
          </a:xfrm>
        </p:grpSpPr>
        <p:grpSp>
          <p:nvGrpSpPr>
            <p:cNvPr id="36" name="Gruppieren 35"/>
            <p:cNvGrpSpPr/>
            <p:nvPr/>
          </p:nvGrpSpPr>
          <p:grpSpPr>
            <a:xfrm>
              <a:off x="8048055" y="1700808"/>
              <a:ext cx="1063504" cy="576064"/>
              <a:chOff x="4376935" y="2924944"/>
              <a:chExt cx="1152129" cy="576064"/>
            </a:xfrm>
          </p:grpSpPr>
          <p:sp>
            <p:nvSpPr>
              <p:cNvPr id="37" name="Würfel 36"/>
              <p:cNvSpPr/>
              <p:nvPr/>
            </p:nvSpPr>
            <p:spPr>
              <a:xfrm>
                <a:off x="4736976" y="2924944"/>
                <a:ext cx="432048" cy="360040"/>
              </a:xfrm>
              <a:prstGeom prst="cube">
                <a:avLst/>
              </a:prstGeom>
              <a:gradFill flip="none" rotWithShape="1">
                <a:gsLst>
                  <a:gs pos="69000">
                    <a:schemeClr val="accent4"/>
                  </a:gs>
                  <a:gs pos="43000">
                    <a:schemeClr val="accent6"/>
                  </a:gs>
                  <a:gs pos="18000">
                    <a:schemeClr val="accent1">
                      <a:shade val="51000"/>
                      <a:satMod val="130000"/>
                    </a:schemeClr>
                  </a:gs>
                  <a:gs pos="9400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8" name="Rechteck 37"/>
              <p:cNvSpPr/>
              <p:nvPr/>
            </p:nvSpPr>
            <p:spPr>
              <a:xfrm>
                <a:off x="4376935" y="3254787"/>
                <a:ext cx="1152129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1000" b="1" dirty="0" smtClean="0"/>
                  <a:t>Data</a:t>
                </a:r>
                <a:endParaRPr lang="de-DE" sz="1000" b="1" dirty="0"/>
              </a:p>
            </p:txBody>
          </p:sp>
        </p:grpSp>
        <p:grpSp>
          <p:nvGrpSpPr>
            <p:cNvPr id="15" name="Gruppieren 14"/>
            <p:cNvGrpSpPr/>
            <p:nvPr/>
          </p:nvGrpSpPr>
          <p:grpSpPr>
            <a:xfrm>
              <a:off x="1115616" y="1988841"/>
              <a:ext cx="6248079" cy="3470945"/>
              <a:chOff x="1115616" y="1988841"/>
              <a:chExt cx="6248079" cy="3470945"/>
            </a:xfrm>
          </p:grpSpPr>
          <p:sp>
            <p:nvSpPr>
              <p:cNvPr id="50" name="Rechteck 49"/>
              <p:cNvSpPr/>
              <p:nvPr/>
            </p:nvSpPr>
            <p:spPr>
              <a:xfrm>
                <a:off x="5103751" y="3398804"/>
                <a:ext cx="1063504" cy="461665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1200" b="1" i="1" dirty="0" smtClean="0">
                    <a:solidFill>
                      <a:schemeClr val="accent4"/>
                    </a:solidFill>
                  </a:rPr>
                  <a:t>Securities (ISIN)</a:t>
                </a:r>
                <a:endParaRPr lang="de-DE" sz="1200" b="1" i="1" dirty="0">
                  <a:solidFill>
                    <a:schemeClr val="accent4"/>
                  </a:solidFill>
                </a:endParaRPr>
              </a:p>
            </p:txBody>
          </p:sp>
          <p:grpSp>
            <p:nvGrpSpPr>
              <p:cNvPr id="8" name="Gruppieren 7"/>
              <p:cNvGrpSpPr/>
              <p:nvPr/>
            </p:nvGrpSpPr>
            <p:grpSpPr>
              <a:xfrm>
                <a:off x="1115616" y="1988841"/>
                <a:ext cx="6248079" cy="3470945"/>
                <a:chOff x="1115616" y="1988841"/>
                <a:chExt cx="6248079" cy="3470945"/>
              </a:xfrm>
            </p:grpSpPr>
            <p:grpSp>
              <p:nvGrpSpPr>
                <p:cNvPr id="3" name="Gruppieren 2"/>
                <p:cNvGrpSpPr/>
                <p:nvPr/>
              </p:nvGrpSpPr>
              <p:grpSpPr>
                <a:xfrm>
                  <a:off x="1115616" y="1988841"/>
                  <a:ext cx="6248079" cy="3470945"/>
                  <a:chOff x="1115616" y="1988841"/>
                  <a:chExt cx="6248079" cy="3470945"/>
                </a:xfrm>
              </p:grpSpPr>
              <p:grpSp>
                <p:nvGrpSpPr>
                  <p:cNvPr id="45" name="Gruppieren 44"/>
                  <p:cNvGrpSpPr/>
                  <p:nvPr/>
                </p:nvGrpSpPr>
                <p:grpSpPr>
                  <a:xfrm>
                    <a:off x="5103751" y="1988841"/>
                    <a:ext cx="1063504" cy="729953"/>
                    <a:chOff x="4376935" y="2924944"/>
                    <a:chExt cx="1152129" cy="729953"/>
                  </a:xfrm>
                </p:grpSpPr>
                <p:sp>
                  <p:nvSpPr>
                    <p:cNvPr id="46" name="Würfel 45"/>
                    <p:cNvSpPr/>
                    <p:nvPr/>
                  </p:nvSpPr>
                  <p:spPr>
                    <a:xfrm>
                      <a:off x="4736976" y="2924944"/>
                      <a:ext cx="432048" cy="360040"/>
                    </a:xfrm>
                    <a:prstGeom prst="cube">
                      <a:avLst/>
                    </a:prstGeom>
                    <a:solidFill>
                      <a:srgbClr val="FFC000"/>
                    </a:solidFill>
                    <a:ln>
                      <a:solidFill>
                        <a:schemeClr val="accent4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 sz="1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7" name="Rechteck 46"/>
                    <p:cNvSpPr/>
                    <p:nvPr/>
                  </p:nvSpPr>
                  <p:spPr>
                    <a:xfrm>
                      <a:off x="4376935" y="3254787"/>
                      <a:ext cx="1152129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Securities </a:t>
                      </a:r>
                      <a:r>
                        <a:rPr lang="de-DE" sz="10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holdings</a:t>
                      </a:r>
                      <a:endParaRPr lang="de-DE" sz="10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p:grpSp>
              <p:grpSp>
                <p:nvGrpSpPr>
                  <p:cNvPr id="82" name="Gruppieren 81"/>
                  <p:cNvGrpSpPr/>
                  <p:nvPr/>
                </p:nvGrpSpPr>
                <p:grpSpPr>
                  <a:xfrm>
                    <a:off x="6300191" y="2348881"/>
                    <a:ext cx="1063504" cy="729953"/>
                    <a:chOff x="4376935" y="2924944"/>
                    <a:chExt cx="1152129" cy="729953"/>
                  </a:xfrm>
                </p:grpSpPr>
                <p:sp>
                  <p:nvSpPr>
                    <p:cNvPr id="83" name="Würfel 82"/>
                    <p:cNvSpPr/>
                    <p:nvPr/>
                  </p:nvSpPr>
                  <p:spPr>
                    <a:xfrm>
                      <a:off x="4736976" y="2924944"/>
                      <a:ext cx="432048" cy="360040"/>
                    </a:xfrm>
                    <a:prstGeom prst="cube">
                      <a:avLst/>
                    </a:prstGeom>
                    <a:solidFill>
                      <a:srgbClr val="FFC000"/>
                    </a:solidFill>
                    <a:ln>
                      <a:solidFill>
                        <a:schemeClr val="accent4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 sz="1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4" name="Rechteck 83"/>
                    <p:cNvSpPr/>
                    <p:nvPr/>
                  </p:nvSpPr>
                  <p:spPr>
                    <a:xfrm>
                      <a:off x="4376935" y="3254787"/>
                      <a:ext cx="1152129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Securities </a:t>
                      </a:r>
                      <a:r>
                        <a:rPr lang="de-DE" sz="10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Emissions</a:t>
                      </a:r>
                      <a:endParaRPr lang="de-DE" sz="10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p:grpSp>
              <p:grpSp>
                <p:nvGrpSpPr>
                  <p:cNvPr id="51" name="Gruppieren 50"/>
                  <p:cNvGrpSpPr/>
                  <p:nvPr/>
                </p:nvGrpSpPr>
                <p:grpSpPr>
                  <a:xfrm>
                    <a:off x="3629214" y="1988841"/>
                    <a:ext cx="1063504" cy="576064"/>
                    <a:chOff x="4376935" y="2924944"/>
                    <a:chExt cx="1152129" cy="576064"/>
                  </a:xfrm>
                </p:grpSpPr>
                <p:sp>
                  <p:nvSpPr>
                    <p:cNvPr id="52" name="Würfel 51"/>
                    <p:cNvSpPr/>
                    <p:nvPr/>
                  </p:nvSpPr>
                  <p:spPr>
                    <a:xfrm>
                      <a:off x="4736976" y="2924944"/>
                      <a:ext cx="432048" cy="360040"/>
                    </a:xfrm>
                    <a:prstGeom prst="cub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 sz="1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3" name="Rechteck 52"/>
                    <p:cNvSpPr/>
                    <p:nvPr/>
                  </p:nvSpPr>
                  <p:spPr>
                    <a:xfrm>
                      <a:off x="4376935" y="3254787"/>
                      <a:ext cx="1152129" cy="246221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Interest </a:t>
                      </a:r>
                      <a:r>
                        <a:rPr lang="de-DE" sz="10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rates</a:t>
                      </a:r>
                      <a:endParaRPr lang="de-DE" sz="10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p:grpSp>
              <p:grpSp>
                <p:nvGrpSpPr>
                  <p:cNvPr id="42" name="Gruppieren 41"/>
                  <p:cNvGrpSpPr/>
                  <p:nvPr/>
                </p:nvGrpSpPr>
                <p:grpSpPr>
                  <a:xfrm>
                    <a:off x="2390748" y="2132857"/>
                    <a:ext cx="1063504" cy="729953"/>
                    <a:chOff x="4376935" y="2924944"/>
                    <a:chExt cx="1152129" cy="729953"/>
                  </a:xfrm>
                </p:grpSpPr>
                <p:sp>
                  <p:nvSpPr>
                    <p:cNvPr id="43" name="Würfel 42"/>
                    <p:cNvSpPr/>
                    <p:nvPr/>
                  </p:nvSpPr>
                  <p:spPr>
                    <a:xfrm>
                      <a:off x="4736976" y="2924944"/>
                      <a:ext cx="432048" cy="360040"/>
                    </a:xfrm>
                    <a:prstGeom prst="cub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 sz="1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4" name="Rechteck 43"/>
                    <p:cNvSpPr/>
                    <p:nvPr/>
                  </p:nvSpPr>
                  <p:spPr>
                    <a:xfrm>
                      <a:off x="4376935" y="3254787"/>
                      <a:ext cx="1152129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Bank </a:t>
                      </a:r>
                      <a:r>
                        <a:rPr lang="de-DE" sz="10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Lending</a:t>
                      </a:r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Survey</a:t>
                      </a:r>
                      <a:endParaRPr lang="de-DE" sz="10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p:grpSp>
              <p:grpSp>
                <p:nvGrpSpPr>
                  <p:cNvPr id="54" name="Gruppieren 53"/>
                  <p:cNvGrpSpPr/>
                  <p:nvPr/>
                </p:nvGrpSpPr>
                <p:grpSpPr>
                  <a:xfrm>
                    <a:off x="2112651" y="2876928"/>
                    <a:ext cx="1063504" cy="729953"/>
                    <a:chOff x="4376935" y="2924944"/>
                    <a:chExt cx="1152129" cy="729953"/>
                  </a:xfrm>
                </p:grpSpPr>
                <p:sp>
                  <p:nvSpPr>
                    <p:cNvPr id="55" name="Würfel 54"/>
                    <p:cNvSpPr/>
                    <p:nvPr/>
                  </p:nvSpPr>
                  <p:spPr>
                    <a:xfrm>
                      <a:off x="4736976" y="2924944"/>
                      <a:ext cx="432048" cy="360040"/>
                    </a:xfrm>
                    <a:prstGeom prst="cub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 sz="1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6" name="Rechteck 55"/>
                    <p:cNvSpPr/>
                    <p:nvPr/>
                  </p:nvSpPr>
                  <p:spPr>
                    <a:xfrm>
                      <a:off x="4376935" y="3254787"/>
                      <a:ext cx="1152129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Profit </a:t>
                      </a:r>
                      <a:r>
                        <a:rPr lang="de-DE" sz="10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and</a:t>
                      </a:r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Loss</a:t>
                      </a:r>
                      <a:endParaRPr lang="de-DE" sz="10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p:grpSp>
              <p:grpSp>
                <p:nvGrpSpPr>
                  <p:cNvPr id="57" name="Gruppieren 56"/>
                  <p:cNvGrpSpPr/>
                  <p:nvPr/>
                </p:nvGrpSpPr>
                <p:grpSpPr>
                  <a:xfrm>
                    <a:off x="2898055" y="3789041"/>
                    <a:ext cx="1063504" cy="729953"/>
                    <a:chOff x="4376935" y="2924944"/>
                    <a:chExt cx="1152129" cy="729953"/>
                  </a:xfrm>
                </p:grpSpPr>
                <p:sp>
                  <p:nvSpPr>
                    <p:cNvPr id="58" name="Würfel 57"/>
                    <p:cNvSpPr/>
                    <p:nvPr/>
                  </p:nvSpPr>
                  <p:spPr>
                    <a:xfrm>
                      <a:off x="4736976" y="2924944"/>
                      <a:ext cx="432048" cy="360040"/>
                    </a:xfrm>
                    <a:prstGeom prst="cub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 sz="1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9" name="Rechteck 58"/>
                    <p:cNvSpPr/>
                    <p:nvPr/>
                  </p:nvSpPr>
                  <p:spPr>
                    <a:xfrm>
                      <a:off x="4376935" y="3254787"/>
                      <a:ext cx="1152129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Balance Sheet Items</a:t>
                      </a:r>
                      <a:endParaRPr lang="de-DE" sz="10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123" name="Würfel 122"/>
                  <p:cNvSpPr/>
                  <p:nvPr/>
                </p:nvSpPr>
                <p:spPr>
                  <a:xfrm>
                    <a:off x="2843808" y="4694946"/>
                    <a:ext cx="398814" cy="360040"/>
                  </a:xfrm>
                  <a:prstGeom prst="cub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 i="1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129" name="Würfel 128"/>
                  <p:cNvSpPr/>
                  <p:nvPr/>
                </p:nvSpPr>
                <p:spPr>
                  <a:xfrm>
                    <a:off x="1780305" y="3645024"/>
                    <a:ext cx="398814" cy="360040"/>
                  </a:xfrm>
                  <a:prstGeom prst="cub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 i="1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140" name="Würfel 139"/>
                  <p:cNvSpPr/>
                  <p:nvPr/>
                </p:nvSpPr>
                <p:spPr>
                  <a:xfrm>
                    <a:off x="1115616" y="4509120"/>
                    <a:ext cx="398814" cy="360040"/>
                  </a:xfrm>
                  <a:prstGeom prst="cub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 i="1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146" name="Würfel 145"/>
                  <p:cNvSpPr/>
                  <p:nvPr/>
                </p:nvSpPr>
                <p:spPr>
                  <a:xfrm>
                    <a:off x="1846774" y="4779004"/>
                    <a:ext cx="398814" cy="360040"/>
                  </a:xfrm>
                  <a:prstGeom prst="cub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 i="1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88" name="Gruppieren 87"/>
                  <p:cNvGrpSpPr/>
                  <p:nvPr/>
                </p:nvGrpSpPr>
                <p:grpSpPr>
                  <a:xfrm>
                    <a:off x="6031867" y="3551917"/>
                    <a:ext cx="1146591" cy="1037729"/>
                    <a:chOff x="4331930" y="2924944"/>
                    <a:chExt cx="1242140" cy="1037729"/>
                  </a:xfrm>
                </p:grpSpPr>
                <p:sp>
                  <p:nvSpPr>
                    <p:cNvPr id="89" name="Würfel 88"/>
                    <p:cNvSpPr/>
                    <p:nvPr/>
                  </p:nvSpPr>
                  <p:spPr>
                    <a:xfrm>
                      <a:off x="4736976" y="2924944"/>
                      <a:ext cx="432048" cy="360040"/>
                    </a:xfrm>
                    <a:prstGeom prst="cube">
                      <a:avLst/>
                    </a:prstGeom>
                    <a:solidFill>
                      <a:srgbClr val="FFC000"/>
                    </a:solidFill>
                    <a:ln>
                      <a:solidFill>
                        <a:schemeClr val="accent4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 sz="1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90" name="Rechteck 89"/>
                    <p:cNvSpPr/>
                    <p:nvPr/>
                  </p:nvSpPr>
                  <p:spPr>
                    <a:xfrm>
                      <a:off x="4331930" y="3254787"/>
                      <a:ext cx="1242140" cy="707886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International Investment Position (</a:t>
                      </a:r>
                      <a:r>
                        <a:rPr lang="de-DE" sz="10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securities</a:t>
                      </a:r>
                      <a:r>
                        <a:rPr lang="de-DE" sz="10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de-DE" sz="10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98" name="Würfel 97"/>
                  <p:cNvSpPr/>
                  <p:nvPr/>
                </p:nvSpPr>
                <p:spPr>
                  <a:xfrm>
                    <a:off x="6034316" y="4797153"/>
                    <a:ext cx="398814" cy="360040"/>
                  </a:xfrm>
                  <a:prstGeom prst="cub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 i="1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104" name="Würfel 103"/>
                  <p:cNvSpPr/>
                  <p:nvPr/>
                </p:nvSpPr>
                <p:spPr>
                  <a:xfrm>
                    <a:off x="4903481" y="5099746"/>
                    <a:ext cx="398814" cy="360040"/>
                  </a:xfrm>
                  <a:prstGeom prst="cub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 i="1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152" name="Würfel 151"/>
                  <p:cNvSpPr/>
                  <p:nvPr/>
                </p:nvSpPr>
                <p:spPr>
                  <a:xfrm>
                    <a:off x="3840842" y="4623655"/>
                    <a:ext cx="398814" cy="360040"/>
                  </a:xfrm>
                  <a:prstGeom prst="cub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 i="1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1" name="Rechteck 10"/>
                <p:cNvSpPr/>
                <p:nvPr/>
              </p:nvSpPr>
              <p:spPr>
                <a:xfrm>
                  <a:off x="3309091" y="3182780"/>
                  <a:ext cx="1063504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de-DE" sz="1200" b="1" i="1" dirty="0" smtClean="0">
                      <a:solidFill>
                        <a:schemeClr val="accent1"/>
                      </a:solidFill>
                    </a:rPr>
                    <a:t>Banks</a:t>
                  </a:r>
                  <a:endParaRPr lang="de-DE" sz="1200" b="1" i="1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62" name="Rechteck 61"/>
              <p:cNvSpPr/>
              <p:nvPr/>
            </p:nvSpPr>
            <p:spPr>
              <a:xfrm>
                <a:off x="4572000" y="4622940"/>
                <a:ext cx="12629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1200" b="1" i="1" dirty="0" smtClean="0">
                    <a:solidFill>
                      <a:srgbClr val="FF0000"/>
                    </a:solidFill>
                  </a:rPr>
                  <a:t>Non </a:t>
                </a:r>
                <a:r>
                  <a:rPr lang="de-DE" sz="1200" b="1" i="1" dirty="0" err="1" smtClean="0">
                    <a:solidFill>
                      <a:srgbClr val="FF0000"/>
                    </a:solidFill>
                  </a:rPr>
                  <a:t>financial</a:t>
                </a:r>
                <a:r>
                  <a:rPr lang="de-DE" sz="1200" b="1" i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de-DE" sz="1200" b="1" i="1" dirty="0" err="1" smtClean="0">
                    <a:solidFill>
                      <a:srgbClr val="FF0000"/>
                    </a:solidFill>
                  </a:rPr>
                  <a:t>institutions</a:t>
                </a:r>
                <a:endParaRPr lang="de-DE" sz="1200" b="1" i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8" name="Gruppieren 17"/>
          <p:cNvGrpSpPr/>
          <p:nvPr/>
        </p:nvGrpSpPr>
        <p:grpSpPr>
          <a:xfrm>
            <a:off x="1514430" y="2276872"/>
            <a:ext cx="7597128" cy="2822874"/>
            <a:chOff x="1514430" y="2276872"/>
            <a:chExt cx="7597128" cy="2822874"/>
          </a:xfrm>
        </p:grpSpPr>
        <p:grpSp>
          <p:nvGrpSpPr>
            <p:cNvPr id="16" name="Gruppieren 15"/>
            <p:cNvGrpSpPr/>
            <p:nvPr/>
          </p:nvGrpSpPr>
          <p:grpSpPr>
            <a:xfrm>
              <a:off x="2179119" y="2276872"/>
              <a:ext cx="6932439" cy="2376265"/>
              <a:chOff x="2179119" y="2276872"/>
              <a:chExt cx="6932439" cy="2376265"/>
            </a:xfrm>
          </p:grpSpPr>
          <p:grpSp>
            <p:nvGrpSpPr>
              <p:cNvPr id="39" name="Gruppieren 38"/>
              <p:cNvGrpSpPr/>
              <p:nvPr/>
            </p:nvGrpSpPr>
            <p:grpSpPr>
              <a:xfrm>
                <a:off x="8048054" y="2276872"/>
                <a:ext cx="1063504" cy="576064"/>
                <a:chOff x="4376935" y="2924944"/>
                <a:chExt cx="1152129" cy="576064"/>
              </a:xfrm>
            </p:grpSpPr>
            <p:sp>
              <p:nvSpPr>
                <p:cNvPr id="40" name="Würfel 39"/>
                <p:cNvSpPr/>
                <p:nvPr/>
              </p:nvSpPr>
              <p:spPr>
                <a:xfrm>
                  <a:off x="4736976" y="2924944"/>
                  <a:ext cx="432048" cy="360040"/>
                </a:xfrm>
                <a:prstGeom prst="cub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 dirty="0"/>
                </a:p>
              </p:txBody>
            </p:sp>
            <p:sp>
              <p:nvSpPr>
                <p:cNvPr id="41" name="Rechteck 40"/>
                <p:cNvSpPr/>
                <p:nvPr/>
              </p:nvSpPr>
              <p:spPr>
                <a:xfrm>
                  <a:off x="4376935" y="3254787"/>
                  <a:ext cx="1152129" cy="2462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de-DE" sz="1000" b="1" dirty="0" smtClean="0"/>
                    <a:t>Master </a:t>
                  </a:r>
                  <a:r>
                    <a:rPr lang="de-DE" sz="1000" b="1" dirty="0" err="1" smtClean="0"/>
                    <a:t>data</a:t>
                  </a:r>
                  <a:endParaRPr lang="de-DE" sz="1000" b="1" dirty="0"/>
                </a:p>
              </p:txBody>
            </p:sp>
          </p:grpSp>
          <p:sp>
            <p:nvSpPr>
              <p:cNvPr id="49" name="Würfel 48"/>
              <p:cNvSpPr/>
              <p:nvPr/>
            </p:nvSpPr>
            <p:spPr>
              <a:xfrm>
                <a:off x="5436097" y="3068961"/>
                <a:ext cx="398814" cy="360040"/>
              </a:xfrm>
              <a:prstGeom prst="cub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22" name="Würfel 21"/>
              <p:cNvSpPr/>
              <p:nvPr/>
            </p:nvSpPr>
            <p:spPr>
              <a:xfrm>
                <a:off x="3641437" y="2852937"/>
                <a:ext cx="398814" cy="360040"/>
              </a:xfrm>
              <a:prstGeom prst="cub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61" name="Würfel 60"/>
              <p:cNvSpPr/>
              <p:nvPr/>
            </p:nvSpPr>
            <p:spPr>
              <a:xfrm>
                <a:off x="4970815" y="4293097"/>
                <a:ext cx="398814" cy="360040"/>
              </a:xfrm>
              <a:prstGeom prst="cub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09" name="Würfel 108"/>
              <p:cNvSpPr/>
              <p:nvPr/>
            </p:nvSpPr>
            <p:spPr>
              <a:xfrm>
                <a:off x="2179119" y="4149080"/>
                <a:ext cx="398814" cy="360040"/>
              </a:xfrm>
              <a:prstGeom prst="cub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</p:grpSp>
        <p:grpSp>
          <p:nvGrpSpPr>
            <p:cNvPr id="17" name="Gruppieren 16"/>
            <p:cNvGrpSpPr/>
            <p:nvPr/>
          </p:nvGrpSpPr>
          <p:grpSpPr>
            <a:xfrm>
              <a:off x="1514430" y="2318684"/>
              <a:ext cx="5275971" cy="2781062"/>
              <a:chOff x="1514430" y="2318684"/>
              <a:chExt cx="5275971" cy="2781062"/>
            </a:xfrm>
          </p:grpSpPr>
          <p:cxnSp>
            <p:nvCxnSpPr>
              <p:cNvPr id="105" name="Gerade Verbindung 104"/>
              <p:cNvCxnSpPr>
                <a:stCxn id="62" idx="0"/>
                <a:endCxn id="104" idx="0"/>
              </p:cNvCxnSpPr>
              <p:nvPr/>
            </p:nvCxnSpPr>
            <p:spPr>
              <a:xfrm flipH="1">
                <a:off x="5147893" y="4622940"/>
                <a:ext cx="0" cy="47680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Gerade Verbindung 74"/>
              <p:cNvCxnSpPr>
                <a:stCxn id="22" idx="5"/>
                <a:endCxn id="46" idx="3"/>
              </p:cNvCxnSpPr>
              <p:nvPr/>
            </p:nvCxnSpPr>
            <p:spPr>
              <a:xfrm flipV="1">
                <a:off x="4040250" y="2348881"/>
                <a:ext cx="1553710" cy="63907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Gerade Verbindung 77"/>
              <p:cNvCxnSpPr>
                <a:stCxn id="49" idx="0"/>
                <a:endCxn id="46" idx="3"/>
              </p:cNvCxnSpPr>
              <p:nvPr/>
            </p:nvCxnSpPr>
            <p:spPr>
              <a:xfrm flipH="1" flipV="1">
                <a:off x="5593960" y="2348881"/>
                <a:ext cx="83086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Gerade Verbindung 84"/>
              <p:cNvCxnSpPr>
                <a:stCxn id="49" idx="5"/>
                <a:endCxn id="83" idx="3"/>
              </p:cNvCxnSpPr>
              <p:nvPr/>
            </p:nvCxnSpPr>
            <p:spPr>
              <a:xfrm flipV="1">
                <a:off x="5834910" y="2708921"/>
                <a:ext cx="955491" cy="4950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Gerade Verbindung 63"/>
              <p:cNvCxnSpPr>
                <a:stCxn id="22" idx="0"/>
                <a:endCxn id="53" idx="0"/>
              </p:cNvCxnSpPr>
              <p:nvPr/>
            </p:nvCxnSpPr>
            <p:spPr>
              <a:xfrm flipV="1">
                <a:off x="3882387" y="2318684"/>
                <a:ext cx="278580" cy="5342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Gerade Verbindung 65"/>
              <p:cNvCxnSpPr>
                <a:stCxn id="22" idx="2"/>
                <a:endCxn id="43" idx="3"/>
              </p:cNvCxnSpPr>
              <p:nvPr/>
            </p:nvCxnSpPr>
            <p:spPr>
              <a:xfrm flipH="1" flipV="1">
                <a:off x="2880957" y="2492897"/>
                <a:ext cx="760480" cy="5850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Gerade Verbindung 68"/>
              <p:cNvCxnSpPr>
                <a:stCxn id="22" idx="2"/>
                <a:endCxn id="55" idx="5"/>
              </p:cNvCxnSpPr>
              <p:nvPr/>
            </p:nvCxnSpPr>
            <p:spPr>
              <a:xfrm flipH="1" flipV="1">
                <a:off x="2843810" y="3011943"/>
                <a:ext cx="797627" cy="660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 Verbindung 112"/>
              <p:cNvCxnSpPr>
                <a:stCxn id="22" idx="3"/>
                <a:endCxn id="58" idx="0"/>
              </p:cNvCxnSpPr>
              <p:nvPr/>
            </p:nvCxnSpPr>
            <p:spPr>
              <a:xfrm flipH="1">
                <a:off x="3471351" y="3212977"/>
                <a:ext cx="327950" cy="5760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Gerade Verbindung 71"/>
              <p:cNvCxnSpPr>
                <a:stCxn id="58" idx="2"/>
                <a:endCxn id="109" idx="5"/>
              </p:cNvCxnSpPr>
              <p:nvPr/>
            </p:nvCxnSpPr>
            <p:spPr>
              <a:xfrm flipH="1">
                <a:off x="2577933" y="4014065"/>
                <a:ext cx="652468" cy="27003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Gerade Verbindung 123"/>
              <p:cNvCxnSpPr>
                <a:stCxn id="123" idx="0"/>
                <a:endCxn id="109" idx="5"/>
              </p:cNvCxnSpPr>
              <p:nvPr/>
            </p:nvCxnSpPr>
            <p:spPr>
              <a:xfrm flipH="1" flipV="1">
                <a:off x="2577933" y="4284095"/>
                <a:ext cx="506826" cy="4108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Gerade Verbindung 140"/>
              <p:cNvCxnSpPr>
                <a:stCxn id="109" idx="2"/>
                <a:endCxn id="140" idx="5"/>
              </p:cNvCxnSpPr>
              <p:nvPr/>
            </p:nvCxnSpPr>
            <p:spPr>
              <a:xfrm flipH="1">
                <a:off x="1514430" y="4374105"/>
                <a:ext cx="664689" cy="27003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Gerade Verbindung 146"/>
              <p:cNvCxnSpPr>
                <a:stCxn id="109" idx="3"/>
                <a:endCxn id="146" idx="5"/>
              </p:cNvCxnSpPr>
              <p:nvPr/>
            </p:nvCxnSpPr>
            <p:spPr>
              <a:xfrm flipH="1">
                <a:off x="2245588" y="4509120"/>
                <a:ext cx="91395" cy="40489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Gerade Verbindung 90"/>
              <p:cNvCxnSpPr>
                <a:stCxn id="49" idx="5"/>
                <a:endCxn id="89" idx="2"/>
              </p:cNvCxnSpPr>
              <p:nvPr/>
            </p:nvCxnSpPr>
            <p:spPr>
              <a:xfrm>
                <a:off x="5834910" y="3203976"/>
                <a:ext cx="570846" cy="5729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Gerade Verbindung 93"/>
              <p:cNvCxnSpPr>
                <a:stCxn id="61" idx="5"/>
                <a:endCxn id="89" idx="2"/>
              </p:cNvCxnSpPr>
              <p:nvPr/>
            </p:nvCxnSpPr>
            <p:spPr>
              <a:xfrm flipV="1">
                <a:off x="5369627" y="3776942"/>
                <a:ext cx="1036129" cy="6511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 Verbindung 99"/>
              <p:cNvCxnSpPr>
                <a:stCxn id="61" idx="5"/>
                <a:endCxn id="98" idx="2"/>
              </p:cNvCxnSpPr>
              <p:nvPr/>
            </p:nvCxnSpPr>
            <p:spPr>
              <a:xfrm>
                <a:off x="5369627" y="4428112"/>
                <a:ext cx="664689" cy="5940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Gerade Verbindung 152"/>
              <p:cNvCxnSpPr>
                <a:stCxn id="152" idx="5"/>
                <a:endCxn id="61" idx="2"/>
              </p:cNvCxnSpPr>
              <p:nvPr/>
            </p:nvCxnSpPr>
            <p:spPr>
              <a:xfrm flipV="1">
                <a:off x="4239656" y="4518122"/>
                <a:ext cx="731158" cy="24054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Gerade Verbindung 133"/>
              <p:cNvCxnSpPr>
                <a:endCxn id="129" idx="3"/>
              </p:cNvCxnSpPr>
              <p:nvPr/>
            </p:nvCxnSpPr>
            <p:spPr>
              <a:xfrm flipH="1" flipV="1">
                <a:off x="1934707" y="4005064"/>
                <a:ext cx="310881" cy="1659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Datumsplatzhalt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18</a:t>
            </a:fld>
            <a:endParaRPr lang="de-DE" dirty="0"/>
          </a:p>
        </p:txBody>
      </p:sp>
      <p:grpSp>
        <p:nvGrpSpPr>
          <p:cNvPr id="164" name="Gruppieren 163"/>
          <p:cNvGrpSpPr/>
          <p:nvPr/>
        </p:nvGrpSpPr>
        <p:grpSpPr>
          <a:xfrm>
            <a:off x="2898054" y="1988841"/>
            <a:ext cx="1794663" cy="2530153"/>
            <a:chOff x="3139559" y="1988840"/>
            <a:chExt cx="1944218" cy="2530153"/>
          </a:xfrm>
        </p:grpSpPr>
        <p:cxnSp>
          <p:nvCxnSpPr>
            <p:cNvPr id="165" name="Gerade Verbindung 164"/>
            <p:cNvCxnSpPr>
              <a:stCxn id="169" idx="3"/>
              <a:endCxn id="171" idx="0"/>
            </p:cNvCxnSpPr>
            <p:nvPr/>
          </p:nvCxnSpPr>
          <p:spPr>
            <a:xfrm flipH="1">
              <a:off x="3760629" y="3212976"/>
              <a:ext cx="355279" cy="57606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Gerade Verbindung 165"/>
            <p:cNvCxnSpPr>
              <a:stCxn id="169" idx="0"/>
              <a:endCxn id="168" idx="0"/>
            </p:cNvCxnSpPr>
            <p:nvPr/>
          </p:nvCxnSpPr>
          <p:spPr>
            <a:xfrm flipV="1">
              <a:off x="4205918" y="2318683"/>
              <a:ext cx="301795" cy="53425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Würfel 166"/>
            <p:cNvSpPr/>
            <p:nvPr/>
          </p:nvSpPr>
          <p:spPr>
            <a:xfrm>
              <a:off x="4291689" y="1988840"/>
              <a:ext cx="432048" cy="360040"/>
            </a:xfrm>
            <a:prstGeom prst="cub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accent6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i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68" name="Rechteck 167"/>
            <p:cNvSpPr/>
            <p:nvPr/>
          </p:nvSpPr>
          <p:spPr>
            <a:xfrm>
              <a:off x="3931648" y="2318683"/>
              <a:ext cx="115212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000" b="1" i="1" dirty="0" smtClean="0"/>
                <a:t>Interest </a:t>
              </a:r>
              <a:r>
                <a:rPr lang="de-DE" sz="1000" b="1" i="1" dirty="0" err="1" smtClean="0"/>
                <a:t>rates</a:t>
              </a:r>
              <a:endParaRPr lang="de-DE" sz="1000" b="1" i="1" dirty="0"/>
            </a:p>
          </p:txBody>
        </p:sp>
        <p:sp>
          <p:nvSpPr>
            <p:cNvPr id="169" name="Würfel 168"/>
            <p:cNvSpPr/>
            <p:nvPr/>
          </p:nvSpPr>
          <p:spPr>
            <a:xfrm>
              <a:off x="3944889" y="2852936"/>
              <a:ext cx="432048" cy="360040"/>
            </a:xfrm>
            <a:prstGeom prst="cub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accent6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i="1" dirty="0"/>
            </a:p>
          </p:txBody>
        </p:sp>
        <p:sp>
          <p:nvSpPr>
            <p:cNvPr id="170" name="Rechteck 169"/>
            <p:cNvSpPr/>
            <p:nvPr/>
          </p:nvSpPr>
          <p:spPr>
            <a:xfrm>
              <a:off x="3584848" y="3182779"/>
              <a:ext cx="115212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200" b="1" i="1" dirty="0" smtClean="0"/>
                <a:t>Banks</a:t>
              </a:r>
              <a:endParaRPr lang="de-DE" sz="1200" b="1" i="1" dirty="0"/>
            </a:p>
          </p:txBody>
        </p:sp>
        <p:sp>
          <p:nvSpPr>
            <p:cNvPr id="171" name="Würfel 170"/>
            <p:cNvSpPr/>
            <p:nvPr/>
          </p:nvSpPr>
          <p:spPr>
            <a:xfrm>
              <a:off x="3499600" y="3789040"/>
              <a:ext cx="432048" cy="360040"/>
            </a:xfrm>
            <a:prstGeom prst="cub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accent6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i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72" name="Rechteck 171"/>
            <p:cNvSpPr/>
            <p:nvPr/>
          </p:nvSpPr>
          <p:spPr>
            <a:xfrm>
              <a:off x="3139559" y="4118883"/>
              <a:ext cx="115212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000" b="1" i="1" dirty="0" smtClean="0"/>
                <a:t>Balance Sheet Items</a:t>
              </a:r>
              <a:endParaRPr lang="de-DE" sz="1000" b="1" i="1" dirty="0"/>
            </a:p>
          </p:txBody>
        </p:sp>
      </p:grpSp>
      <p:grpSp>
        <p:nvGrpSpPr>
          <p:cNvPr id="173" name="Gruppieren 172"/>
          <p:cNvGrpSpPr/>
          <p:nvPr/>
        </p:nvGrpSpPr>
        <p:grpSpPr>
          <a:xfrm>
            <a:off x="3152322" y="2411239"/>
            <a:ext cx="4651430" cy="4140402"/>
            <a:chOff x="3152322" y="2411239"/>
            <a:chExt cx="4651430" cy="4140402"/>
          </a:xfrm>
        </p:grpSpPr>
        <p:sp>
          <p:nvSpPr>
            <p:cNvPr id="174" name="Rechteck 173"/>
            <p:cNvSpPr/>
            <p:nvPr/>
          </p:nvSpPr>
          <p:spPr>
            <a:xfrm>
              <a:off x="3152322" y="2411239"/>
              <a:ext cx="4651430" cy="414040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254000" dist="215900" dir="2700000" sx="102000" sy="102000" algn="tl" rotWithShape="0">
                <a:prstClr val="black">
                  <a:alpha val="40000"/>
                </a:prstClr>
              </a:outerShdw>
            </a:effectLst>
            <a:scene3d>
              <a:camera prst="perspectiveRelaxed">
                <a:rot lat="18814546" lon="1784836" rev="20250564"/>
              </a:camera>
              <a:lightRig rig="threePt" dir="t"/>
            </a:scene3d>
            <a:sp3d z="57150" extrusionH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lvl="7"/>
              <a:endParaRPr lang="de-DE" sz="1400" dirty="0">
                <a:solidFill>
                  <a:schemeClr val="tx1"/>
                </a:solidFill>
              </a:endParaRPr>
            </a:p>
            <a:p>
              <a:pPr lvl="7"/>
              <a:endParaRPr lang="de-DE" sz="1400" dirty="0">
                <a:solidFill>
                  <a:schemeClr val="tx1"/>
                </a:solidFill>
              </a:endParaRPr>
            </a:p>
            <a:p>
              <a:pPr lvl="7"/>
              <a:endParaRPr lang="de-DE" sz="1400" dirty="0">
                <a:solidFill>
                  <a:schemeClr val="tx1"/>
                </a:solidFill>
              </a:endParaRPr>
            </a:p>
            <a:p>
              <a:pPr lvl="7"/>
              <a:r>
                <a:rPr lang="de-DE" sz="1400" dirty="0" smtClean="0">
                  <a:solidFill>
                    <a:schemeClr val="tx1"/>
                  </a:solidFill>
                </a:rPr>
                <a:t>Set </a:t>
              </a:r>
              <a:r>
                <a:rPr lang="de-DE" sz="1400" dirty="0" err="1" smtClean="0">
                  <a:solidFill>
                    <a:schemeClr val="tx1"/>
                  </a:solidFill>
                </a:rPr>
                <a:t>of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</a:rPr>
                <a:t>rules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endParaRPr lang="de-DE" sz="1400" dirty="0">
                <a:solidFill>
                  <a:schemeClr val="tx1"/>
                </a:solidFill>
              </a:endParaRPr>
            </a:p>
            <a:p>
              <a:pPr lvl="7"/>
              <a:r>
                <a:rPr lang="de-DE" sz="1400" dirty="0" err="1">
                  <a:solidFill>
                    <a:schemeClr val="tx1"/>
                  </a:solidFill>
                </a:rPr>
                <a:t>t</a:t>
              </a:r>
              <a:r>
                <a:rPr lang="de-DE" sz="1400" dirty="0" err="1" smtClean="0">
                  <a:solidFill>
                    <a:schemeClr val="tx1"/>
                  </a:solidFill>
                </a:rPr>
                <a:t>o</a:t>
              </a:r>
              <a:r>
                <a:rPr lang="de-DE" sz="1400" dirty="0" smtClean="0">
                  <a:solidFill>
                    <a:schemeClr val="tx1"/>
                  </a:solidFill>
                </a:rPr>
                <a:t> link </a:t>
              </a:r>
              <a:r>
                <a:rPr lang="de-DE" sz="1400" dirty="0" err="1" smtClean="0">
                  <a:solidFill>
                    <a:schemeClr val="tx1"/>
                  </a:solidFill>
                </a:rPr>
                <a:t>HoM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br>
                <a:rPr lang="de-DE" sz="1400" dirty="0" smtClean="0">
                  <a:solidFill>
                    <a:schemeClr val="tx1"/>
                  </a:solidFill>
                </a:rPr>
              </a:br>
              <a:r>
                <a:rPr lang="de-DE" sz="1400" dirty="0" err="1" smtClean="0">
                  <a:solidFill>
                    <a:schemeClr val="tx1"/>
                  </a:solidFill>
                </a:rPr>
                <a:t>data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</a:rPr>
                <a:t>sets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</a:rPr>
                <a:t>and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br>
                <a:rPr lang="de-DE" sz="1400" dirty="0" smtClean="0">
                  <a:solidFill>
                    <a:schemeClr val="tx1"/>
                  </a:solidFill>
                </a:rPr>
              </a:br>
              <a:r>
                <a:rPr lang="de-DE" sz="1400" dirty="0" err="1" smtClean="0">
                  <a:solidFill>
                    <a:schemeClr val="tx1"/>
                  </a:solidFill>
                </a:rPr>
                <a:t>to</a:t>
              </a:r>
              <a:r>
                <a:rPr lang="de-DE" sz="1400" dirty="0" smtClean="0">
                  <a:solidFill>
                    <a:schemeClr val="tx1"/>
                  </a:solidFill>
                </a:rPr>
                <a:t> form larger </a:t>
              </a:r>
              <a:br>
                <a:rPr lang="de-DE" sz="1400" dirty="0" smtClean="0">
                  <a:solidFill>
                    <a:schemeClr val="tx1"/>
                  </a:solidFill>
                </a:rPr>
              </a:br>
              <a:r>
                <a:rPr lang="de-DE" sz="1400" dirty="0" err="1" smtClean="0">
                  <a:solidFill>
                    <a:schemeClr val="tx1"/>
                  </a:solidFill>
                </a:rPr>
                <a:t>cubes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r>
                <a:rPr lang="de-DE" sz="1400" dirty="0" err="1" smtClean="0">
                  <a:solidFill>
                    <a:schemeClr val="tx1"/>
                  </a:solidFill>
                </a:rPr>
                <a:t>for</a:t>
              </a:r>
              <a:r>
                <a:rPr lang="de-DE" sz="1400" dirty="0" smtClean="0">
                  <a:solidFill>
                    <a:schemeClr val="tx1"/>
                  </a:solidFill>
                </a:rPr>
                <a:t> </a:t>
              </a:r>
              <a:br>
                <a:rPr lang="de-DE" sz="1400" dirty="0" smtClean="0">
                  <a:solidFill>
                    <a:schemeClr val="tx1"/>
                  </a:solidFill>
                </a:rPr>
              </a:br>
              <a:r>
                <a:rPr lang="de-DE" sz="1400" dirty="0" err="1" smtClean="0">
                  <a:solidFill>
                    <a:schemeClr val="tx1"/>
                  </a:solidFill>
                </a:rPr>
                <a:t>analysis</a:t>
              </a:r>
              <a:endParaRPr lang="de-DE" sz="1400" dirty="0">
                <a:solidFill>
                  <a:schemeClr val="tx1"/>
                </a:solidFill>
              </a:endParaRPr>
            </a:p>
            <a:p>
              <a:pPr algn="ctr"/>
              <a:endParaRPr lang="de-DE" dirty="0">
                <a:solidFill>
                  <a:schemeClr val="tx1"/>
                </a:solidFill>
              </a:endParaRPr>
            </a:p>
            <a:p>
              <a:pPr algn="ctr"/>
              <a:endParaRPr lang="de-DE" dirty="0">
                <a:solidFill>
                  <a:schemeClr val="tx1"/>
                </a:solidFill>
              </a:endParaRPr>
            </a:p>
            <a:p>
              <a:pPr algn="ctr"/>
              <a:endParaRPr lang="de-DE" dirty="0">
                <a:solidFill>
                  <a:schemeClr val="tx1"/>
                </a:solidFill>
              </a:endParaRPr>
            </a:p>
            <a:p>
              <a:pPr algn="ctr"/>
              <a:endParaRPr lang="de-DE" dirty="0">
                <a:solidFill>
                  <a:schemeClr val="tx1"/>
                </a:solidFill>
              </a:endParaRPr>
            </a:p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Data Integration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grpSp>
          <p:nvGrpSpPr>
            <p:cNvPr id="175" name="Gruppieren 174"/>
            <p:cNvGrpSpPr/>
            <p:nvPr/>
          </p:nvGrpSpPr>
          <p:grpSpPr>
            <a:xfrm>
              <a:off x="4151752" y="3811257"/>
              <a:ext cx="1350814" cy="1420235"/>
              <a:chOff x="4151752" y="3811257"/>
              <a:chExt cx="1350814" cy="1420235"/>
            </a:xfrm>
          </p:grpSpPr>
          <p:sp>
            <p:nvSpPr>
              <p:cNvPr id="177" name="Würfel 176"/>
              <p:cNvSpPr/>
              <p:nvPr/>
            </p:nvSpPr>
            <p:spPr>
              <a:xfrm>
                <a:off x="4818863" y="4352222"/>
                <a:ext cx="683703" cy="718594"/>
              </a:xfrm>
              <a:prstGeom prst="cube">
                <a:avLst/>
              </a:prstGeom>
              <a:solidFill>
                <a:srgbClr val="FF7C80"/>
              </a:solidFill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78" name="Würfel 177"/>
              <p:cNvSpPr/>
              <p:nvPr/>
            </p:nvSpPr>
            <p:spPr>
              <a:xfrm>
                <a:off x="4301208" y="3811732"/>
                <a:ext cx="683703" cy="718594"/>
              </a:xfrm>
              <a:prstGeom prst="cube">
                <a:avLst/>
              </a:prstGeom>
              <a:solidFill>
                <a:srgbClr val="FF7C80"/>
              </a:solidFill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79" name="Würfel 178"/>
              <p:cNvSpPr/>
              <p:nvPr/>
            </p:nvSpPr>
            <p:spPr>
              <a:xfrm>
                <a:off x="4817750" y="3811257"/>
                <a:ext cx="683703" cy="718594"/>
              </a:xfrm>
              <a:prstGeom prst="cube">
                <a:avLst/>
              </a:prstGeom>
              <a:solidFill>
                <a:srgbClr val="FF7C80"/>
              </a:solidFill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80" name="Würfel 179"/>
              <p:cNvSpPr/>
              <p:nvPr/>
            </p:nvSpPr>
            <p:spPr>
              <a:xfrm>
                <a:off x="4256931" y="4335467"/>
                <a:ext cx="683703" cy="718594"/>
              </a:xfrm>
              <a:prstGeom prst="cube">
                <a:avLst/>
              </a:prstGeom>
              <a:solidFill>
                <a:srgbClr val="FF0000"/>
              </a:solidFill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81" name="Würfel 180"/>
              <p:cNvSpPr/>
              <p:nvPr/>
            </p:nvSpPr>
            <p:spPr>
              <a:xfrm>
                <a:off x="4152868" y="4512898"/>
                <a:ext cx="683703" cy="718594"/>
              </a:xfrm>
              <a:prstGeom prst="cube">
                <a:avLst/>
              </a:prstGeom>
              <a:solidFill>
                <a:srgbClr val="FF7C80"/>
              </a:solidFill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82" name="Würfel 181"/>
              <p:cNvSpPr/>
              <p:nvPr/>
            </p:nvSpPr>
            <p:spPr>
              <a:xfrm>
                <a:off x="4672760" y="4510605"/>
                <a:ext cx="683703" cy="718594"/>
              </a:xfrm>
              <a:prstGeom prst="cube">
                <a:avLst/>
              </a:prstGeom>
              <a:solidFill>
                <a:srgbClr val="FF7C80"/>
              </a:solidFill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83" name="Würfel 182"/>
              <p:cNvSpPr/>
              <p:nvPr/>
            </p:nvSpPr>
            <p:spPr>
              <a:xfrm>
                <a:off x="4151752" y="3971284"/>
                <a:ext cx="683703" cy="718594"/>
              </a:xfrm>
              <a:prstGeom prst="cube">
                <a:avLst/>
              </a:prstGeom>
              <a:solidFill>
                <a:srgbClr val="FF7C80"/>
              </a:solidFill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  <p:sp>
            <p:nvSpPr>
              <p:cNvPr id="184" name="Würfel 183"/>
              <p:cNvSpPr/>
              <p:nvPr/>
            </p:nvSpPr>
            <p:spPr>
              <a:xfrm>
                <a:off x="4672783" y="3970126"/>
                <a:ext cx="683703" cy="718594"/>
              </a:xfrm>
              <a:prstGeom prst="cube">
                <a:avLst/>
              </a:prstGeom>
              <a:solidFill>
                <a:srgbClr val="FF7C80"/>
              </a:solidFill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 i="1" dirty="0"/>
              </a:p>
            </p:txBody>
          </p:sp>
        </p:grpSp>
        <p:sp>
          <p:nvSpPr>
            <p:cNvPr id="176" name="Gestreifter Pfeil nach rechts 175"/>
            <p:cNvSpPr/>
            <p:nvPr/>
          </p:nvSpPr>
          <p:spPr>
            <a:xfrm rot="4104723">
              <a:off x="3706950" y="3527061"/>
              <a:ext cx="698888" cy="424838"/>
            </a:xfrm>
            <a:prstGeom prst="stripedRightArrow">
              <a:avLst/>
            </a:prstGeom>
            <a:solidFill>
              <a:srgbClr val="FF0000">
                <a:alpha val="25098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5" name="Gruppieren 184"/>
          <p:cNvGrpSpPr/>
          <p:nvPr/>
        </p:nvGrpSpPr>
        <p:grpSpPr>
          <a:xfrm>
            <a:off x="4700050" y="791607"/>
            <a:ext cx="3061504" cy="3040978"/>
            <a:chOff x="4700050" y="791607"/>
            <a:chExt cx="3061504" cy="3040978"/>
          </a:xfrm>
        </p:grpSpPr>
        <p:grpSp>
          <p:nvGrpSpPr>
            <p:cNvPr id="186" name="Gruppieren 185"/>
            <p:cNvGrpSpPr/>
            <p:nvPr/>
          </p:nvGrpSpPr>
          <p:grpSpPr>
            <a:xfrm>
              <a:off x="4700050" y="791607"/>
              <a:ext cx="3061504" cy="3040978"/>
              <a:chOff x="5091721" y="791607"/>
              <a:chExt cx="3316629" cy="3040978"/>
            </a:xfrm>
            <a:solidFill>
              <a:schemeClr val="bg1">
                <a:lumMod val="50000"/>
              </a:schemeClr>
            </a:solidFill>
          </p:grpSpPr>
          <p:sp>
            <p:nvSpPr>
              <p:cNvPr id="188" name="Rechteck 187"/>
              <p:cNvSpPr/>
              <p:nvPr/>
            </p:nvSpPr>
            <p:spPr>
              <a:xfrm>
                <a:off x="5091721" y="791607"/>
                <a:ext cx="3316629" cy="3040978"/>
              </a:xfrm>
              <a:prstGeom prst="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254000" dist="215900" dir="2700000" sx="102000" sy="102000" algn="tl" rotWithShape="0">
                  <a:prstClr val="black">
                    <a:alpha val="40000"/>
                  </a:prstClr>
                </a:outerShdw>
              </a:effectLst>
              <a:scene3d>
                <a:camera prst="perspectiveRelaxed">
                  <a:rot lat="18814546" lon="1784836" rev="20250564"/>
                </a:camera>
                <a:lightRig rig="threePt" dir="t"/>
              </a:scene3d>
              <a:sp3d z="57150" extrusionH="1016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de-DE" dirty="0" smtClean="0">
                    <a:solidFill>
                      <a:schemeClr val="tx1"/>
                    </a:solidFill>
                  </a:rPr>
                  <a:t>Analysis Software</a:t>
                </a:r>
                <a:endParaRPr lang="de-DE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9" name="Picture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533004" y="1589263"/>
                <a:ext cx="2418286" cy="137521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softEdge rad="190500"/>
              </a:effectLst>
              <a:extLst/>
            </p:spPr>
          </p:pic>
        </p:grpSp>
        <p:sp>
          <p:nvSpPr>
            <p:cNvPr id="187" name="Gestreifter Pfeil nach rechts 186"/>
            <p:cNvSpPr/>
            <p:nvPr/>
          </p:nvSpPr>
          <p:spPr>
            <a:xfrm rot="18156849">
              <a:off x="5018258" y="3032742"/>
              <a:ext cx="1096758" cy="462651"/>
            </a:xfrm>
            <a:prstGeom prst="stripedRightArrow">
              <a:avLst/>
            </a:prstGeom>
            <a:solidFill>
              <a:srgbClr val="FF0000">
                <a:alpha val="25098"/>
              </a:srgb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54967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tx1"/>
                </a:solidFill>
              </a:rPr>
              <a:t>Conclusion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b="1" dirty="0" smtClean="0">
                <a:solidFill>
                  <a:schemeClr val="accent1"/>
                </a:solidFill>
              </a:rPr>
              <a:t>IMIDIAS</a:t>
            </a:r>
            <a:r>
              <a:rPr lang="en-US" sz="2000" dirty="0" smtClean="0"/>
              <a:t> = </a:t>
            </a:r>
            <a:r>
              <a:rPr lang="de-DE" sz="2000" b="1" dirty="0" smtClean="0">
                <a:solidFill>
                  <a:srgbClr val="0062A1"/>
                </a:solidFill>
              </a:rPr>
              <a:t>I</a:t>
            </a:r>
            <a:r>
              <a:rPr lang="de-DE" sz="2000" dirty="0" smtClean="0"/>
              <a:t>ntegrated </a:t>
            </a:r>
            <a:r>
              <a:rPr lang="de-DE" sz="2000" b="1" dirty="0" err="1">
                <a:solidFill>
                  <a:srgbClr val="0062A1"/>
                </a:solidFill>
              </a:rPr>
              <a:t>MI</a:t>
            </a:r>
            <a:r>
              <a:rPr lang="de-DE" sz="2000" dirty="0" err="1"/>
              <a:t>cro</a:t>
            </a:r>
            <a:r>
              <a:rPr lang="de-DE" sz="2000" b="1" dirty="0" err="1">
                <a:solidFill>
                  <a:srgbClr val="0062A1"/>
                </a:solidFill>
              </a:rPr>
              <a:t>D</a:t>
            </a:r>
            <a:r>
              <a:rPr lang="de-DE" sz="2000" dirty="0" err="1"/>
              <a:t>ata</a:t>
            </a:r>
            <a:r>
              <a:rPr lang="de-DE" sz="2000" dirty="0"/>
              <a:t> </a:t>
            </a:r>
            <a:r>
              <a:rPr lang="de-DE" sz="2000" b="1" dirty="0">
                <a:solidFill>
                  <a:srgbClr val="0062A1"/>
                </a:solidFill>
              </a:rPr>
              <a:t>I</a:t>
            </a:r>
            <a:r>
              <a:rPr lang="de-DE" sz="2000" dirty="0"/>
              <a:t>nformation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b="1" dirty="0">
                <a:solidFill>
                  <a:srgbClr val="0062A1"/>
                </a:solidFill>
              </a:rPr>
              <a:t>A</a:t>
            </a:r>
            <a:r>
              <a:rPr lang="de-DE" sz="2000" dirty="0"/>
              <a:t>nalysis </a:t>
            </a:r>
            <a:r>
              <a:rPr lang="de-DE" sz="2000" b="1" dirty="0" smtClean="0">
                <a:solidFill>
                  <a:srgbClr val="0062A1"/>
                </a:solidFill>
              </a:rPr>
              <a:t>S</a:t>
            </a:r>
            <a:r>
              <a:rPr lang="de-DE" sz="2000" dirty="0" smtClean="0"/>
              <a:t>ystem</a:t>
            </a:r>
          </a:p>
          <a:p>
            <a:pPr lvl="1" algn="just">
              <a:lnSpc>
                <a:spcPct val="150000"/>
              </a:lnSpc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/>
              <a:t>I</a:t>
            </a:r>
            <a:r>
              <a:rPr lang="en-US" sz="2000" dirty="0" smtClean="0"/>
              <a:t>nitiative for </a:t>
            </a:r>
            <a:r>
              <a:rPr lang="en-US" sz="2000" dirty="0" err="1" smtClean="0"/>
              <a:t>bankwide</a:t>
            </a:r>
            <a:r>
              <a:rPr lang="en-US" sz="2000" dirty="0" smtClean="0"/>
              <a:t> data sharing</a:t>
            </a:r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de-DE" sz="2000" b="1" dirty="0" smtClean="0">
                <a:solidFill>
                  <a:schemeClr val="accent1"/>
                </a:solidFill>
              </a:rPr>
              <a:t>House </a:t>
            </a:r>
            <a:r>
              <a:rPr lang="de-DE" sz="2000" b="1" dirty="0" err="1">
                <a:solidFill>
                  <a:schemeClr val="accent1"/>
                </a:solidFill>
              </a:rPr>
              <a:t>of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Microdata</a:t>
            </a:r>
            <a:r>
              <a:rPr lang="de-DE" sz="2000" b="1" dirty="0">
                <a:solidFill>
                  <a:schemeClr val="accent1"/>
                </a:solidFill>
              </a:rPr>
              <a:t> (</a:t>
            </a:r>
            <a:r>
              <a:rPr lang="de-DE" sz="2000" b="1" dirty="0" err="1">
                <a:solidFill>
                  <a:schemeClr val="accent1"/>
                </a:solidFill>
              </a:rPr>
              <a:t>HdM</a:t>
            </a:r>
            <a:r>
              <a:rPr lang="de-DE" sz="2000" b="1" dirty="0">
                <a:solidFill>
                  <a:schemeClr val="accent1"/>
                </a:solidFill>
              </a:rPr>
              <a:t>)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endParaRPr lang="de-DE" sz="2000" dirty="0" smtClean="0">
              <a:solidFill>
                <a:schemeClr val="accent1"/>
              </a:solidFill>
            </a:endParaRPr>
          </a:p>
          <a:p>
            <a:pPr marL="358775" lvl="1" indent="0">
              <a:buClr>
                <a:srgbClr val="0070C0"/>
              </a:buClr>
              <a:buNone/>
            </a:pPr>
            <a:r>
              <a:rPr lang="de-DE" sz="2000" dirty="0" err="1"/>
              <a:t>common</a:t>
            </a:r>
            <a:r>
              <a:rPr lang="de-DE" sz="2000" dirty="0"/>
              <a:t> </a:t>
            </a:r>
            <a:r>
              <a:rPr lang="de-DE" sz="2000" dirty="0" err="1"/>
              <a:t>platform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 smtClean="0"/>
              <a:t>data</a:t>
            </a:r>
            <a:r>
              <a:rPr lang="de-DE" sz="2000" dirty="0" smtClean="0"/>
              <a:t> </a:t>
            </a:r>
            <a:r>
              <a:rPr lang="de-DE" sz="2000" dirty="0" err="1" smtClean="0"/>
              <a:t>sharing</a:t>
            </a:r>
            <a:endParaRPr lang="de-DE" sz="2000" dirty="0" smtClean="0"/>
          </a:p>
          <a:p>
            <a:pPr lvl="1"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de-DE" sz="2000" b="1" dirty="0" smtClean="0">
                <a:solidFill>
                  <a:schemeClr val="accent1"/>
                </a:solidFill>
              </a:rPr>
              <a:t>Integrated </a:t>
            </a:r>
            <a:r>
              <a:rPr lang="de-DE" sz="2000" b="1" dirty="0">
                <a:solidFill>
                  <a:schemeClr val="accent1"/>
                </a:solidFill>
              </a:rPr>
              <a:t>Data </a:t>
            </a:r>
            <a:r>
              <a:rPr lang="de-DE" sz="2000" b="1" dirty="0" smtClean="0">
                <a:solidFill>
                  <a:schemeClr val="accent1"/>
                </a:solidFill>
              </a:rPr>
              <a:t>Storage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SDMX </a:t>
            </a:r>
            <a:r>
              <a:rPr lang="de-DE" sz="2000" dirty="0" err="1"/>
              <a:t>as</a:t>
            </a:r>
            <a:r>
              <a:rPr lang="de-DE" sz="2000" dirty="0"/>
              <a:t> </a:t>
            </a:r>
            <a:r>
              <a:rPr lang="de-DE" sz="2000" dirty="0" err="1"/>
              <a:t>common</a:t>
            </a:r>
            <a:r>
              <a:rPr lang="de-DE" sz="2000" dirty="0"/>
              <a:t> </a:t>
            </a:r>
            <a:r>
              <a:rPr lang="de-DE" sz="2000" dirty="0" err="1" smtClean="0"/>
              <a:t>information</a:t>
            </a:r>
            <a:r>
              <a:rPr lang="de-DE" sz="2000" dirty="0" smtClean="0"/>
              <a:t> </a:t>
            </a:r>
            <a:r>
              <a:rPr lang="de-DE" sz="2000" dirty="0" err="1" smtClean="0"/>
              <a:t>model</a:t>
            </a:r>
            <a:r>
              <a:rPr lang="de-DE" sz="2000" dirty="0"/>
              <a:t> </a:t>
            </a:r>
            <a:endParaRPr lang="de-DE" sz="2000" dirty="0" smtClean="0"/>
          </a:p>
          <a:p>
            <a:pPr marL="361950" lvl="1" indent="0">
              <a:buClr>
                <a:srgbClr val="0070C0"/>
              </a:buClr>
              <a:buNone/>
            </a:pPr>
            <a:r>
              <a:rPr lang="de-DE" sz="2000" dirty="0" smtClean="0">
                <a:sym typeface="Wingdings" panose="05000000000000000000" pitchFamily="2" charset="2"/>
              </a:rPr>
              <a:t> </a:t>
            </a:r>
            <a:r>
              <a:rPr lang="de-DE" sz="2000" dirty="0" err="1" smtClean="0">
                <a:sym typeface="Wingdings" panose="05000000000000000000" pitchFamily="2" charset="2"/>
              </a:rPr>
              <a:t>Standardization</a:t>
            </a:r>
            <a:r>
              <a:rPr lang="de-DE" sz="2000" dirty="0" smtClean="0">
                <a:sym typeface="Wingdings" panose="05000000000000000000" pitchFamily="2" charset="2"/>
              </a:rPr>
              <a:t> &amp; </a:t>
            </a:r>
            <a:r>
              <a:rPr lang="de-DE" sz="2000" dirty="0" err="1" smtClean="0">
                <a:sym typeface="Wingdings" panose="05000000000000000000" pitchFamily="2" charset="2"/>
              </a:rPr>
              <a:t>harmonization</a:t>
            </a:r>
            <a:endParaRPr lang="de-DE" sz="2000" dirty="0"/>
          </a:p>
          <a:p>
            <a:pPr algn="just">
              <a:lnSpc>
                <a:spcPct val="150000"/>
              </a:lnSpc>
              <a:buClr>
                <a:srgbClr val="0070C0"/>
              </a:buClr>
              <a:buFont typeface="Arial Unicode MS" pitchFamily="34" charset="-128"/>
              <a:buChar char="❙"/>
            </a:pPr>
            <a:r>
              <a:rPr lang="en-US" sz="2000" dirty="0" smtClean="0"/>
              <a:t>IMIDIAS enables better </a:t>
            </a:r>
            <a:r>
              <a:rPr lang="en-US" sz="2000" dirty="0"/>
              <a:t>use of existing data both, for policy </a:t>
            </a:r>
            <a:r>
              <a:rPr lang="en-US" sz="2000" dirty="0" smtClean="0"/>
              <a:t>analysis as </a:t>
            </a:r>
            <a:r>
              <a:rPr lang="en-US" sz="2000" dirty="0"/>
              <a:t>well as </a:t>
            </a:r>
            <a:r>
              <a:rPr lang="en-US" sz="2000" dirty="0" smtClean="0"/>
              <a:t>for internal </a:t>
            </a:r>
            <a:r>
              <a:rPr lang="en-US" sz="2000" dirty="0"/>
              <a:t>and external researchers</a:t>
            </a:r>
            <a:endParaRPr lang="en-US" sz="2000" dirty="0" smtClean="0"/>
          </a:p>
          <a:p>
            <a:pPr algn="just">
              <a:buClr>
                <a:srgbClr val="0070C0"/>
              </a:buClr>
              <a:buFont typeface="Arial Unicode MS" pitchFamily="34" charset="-128"/>
              <a:buChar char="❙"/>
            </a:pPr>
            <a:endParaRPr lang="en-US" sz="1800" dirty="0" smtClean="0"/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567614" y="2076786"/>
            <a:ext cx="1660886" cy="160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085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r>
              <a:rPr lang="de-DE" sz="2000" b="1" dirty="0" smtClean="0"/>
              <a:t>Deutsche Bundesbank</a:t>
            </a:r>
          </a:p>
          <a:p>
            <a:pPr marL="0" indent="0">
              <a:buNone/>
            </a:pPr>
            <a:r>
              <a:rPr lang="de-DE" sz="1800" b="1" dirty="0" smtClean="0"/>
              <a:t>Statistical Information Management </a:t>
            </a:r>
            <a:r>
              <a:rPr lang="de-DE" sz="1800" b="1" dirty="0" err="1" smtClean="0"/>
              <a:t>and</a:t>
            </a:r>
            <a:r>
              <a:rPr lang="de-DE" sz="1800" b="1" dirty="0" smtClean="0"/>
              <a:t> </a:t>
            </a:r>
            <a:r>
              <a:rPr lang="de-DE" sz="1800" b="1" dirty="0" err="1"/>
              <a:t>M</a:t>
            </a:r>
            <a:r>
              <a:rPr lang="de-DE" sz="1800" b="1" dirty="0" err="1" smtClean="0"/>
              <a:t>athematical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Methods</a:t>
            </a:r>
            <a:endParaRPr lang="de-DE" sz="1800" dirty="0" smtClean="0"/>
          </a:p>
          <a:p>
            <a:pPr marL="0" indent="0">
              <a:buNone/>
            </a:pPr>
            <a:r>
              <a:rPr lang="de-DE" sz="1800" dirty="0" smtClean="0">
                <a:hlinkClick r:id="rId3"/>
              </a:rPr>
              <a:t>meike.becker@bundesbank.de</a:t>
            </a:r>
            <a:r>
              <a:rPr lang="de-DE" sz="1800" dirty="0" smtClean="0"/>
              <a:t>		</a:t>
            </a:r>
          </a:p>
          <a:p>
            <a:pPr marL="0" indent="0">
              <a:buNone/>
            </a:pPr>
            <a:r>
              <a:rPr lang="de-DE" sz="1800" dirty="0" smtClean="0">
                <a:hlinkClick r:id="rId4"/>
              </a:rPr>
              <a:t>anja.treffs@bundesbank.de</a:t>
            </a:r>
            <a:endParaRPr lang="de-DE" sz="1800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CESS Budapest, 20 October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Meike Becker &amp; Anja Treffs, Deutsche Bundesbank</a:t>
            </a:r>
            <a:endParaRPr lang="de-DE" dirty="0"/>
          </a:p>
        </p:txBody>
      </p:sp>
      <p:pic>
        <p:nvPicPr>
          <p:cNvPr id="1026" name="Picture 2" descr="C:\Users\s4504mz\Desktop\bundesbank_gebaeude_nordseite_somm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756" y="1433292"/>
            <a:ext cx="4793533" cy="253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1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Bk_Farbe">
  <a:themeElements>
    <a:clrScheme name="Farbe3_Neu">
      <a:dk1>
        <a:srgbClr val="000000"/>
      </a:dk1>
      <a:lt1>
        <a:srgbClr val="FFFFFF"/>
      </a:lt1>
      <a:dk2>
        <a:srgbClr val="000000"/>
      </a:dk2>
      <a:lt2>
        <a:srgbClr val="9FA2A4"/>
      </a:lt2>
      <a:accent1>
        <a:srgbClr val="0062A1"/>
      </a:accent1>
      <a:accent2>
        <a:srgbClr val="96BF0D"/>
      </a:accent2>
      <a:accent3>
        <a:srgbClr val="77B5C2"/>
      </a:accent3>
      <a:accent4>
        <a:srgbClr val="FBBD1A"/>
      </a:accent4>
      <a:accent5>
        <a:srgbClr val="9C9E9F"/>
      </a:accent5>
      <a:accent6>
        <a:srgbClr val="E52B38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a:spPr>
      <a:bodyPr rtlCol="0" anchor="ctr"/>
      <a:lstStyle>
        <a:defPPr algn="ctr">
          <a:defRPr sz="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BBk_Farbe">
  <a:themeElements>
    <a:clrScheme name="Farbe3_Neu">
      <a:dk1>
        <a:srgbClr val="000000"/>
      </a:dk1>
      <a:lt1>
        <a:srgbClr val="FFFFFF"/>
      </a:lt1>
      <a:dk2>
        <a:srgbClr val="000000"/>
      </a:dk2>
      <a:lt2>
        <a:srgbClr val="9FA2A4"/>
      </a:lt2>
      <a:accent1>
        <a:srgbClr val="0062A1"/>
      </a:accent1>
      <a:accent2>
        <a:srgbClr val="96BF0D"/>
      </a:accent2>
      <a:accent3>
        <a:srgbClr val="77B5C2"/>
      </a:accent3>
      <a:accent4>
        <a:srgbClr val="FBBD1A"/>
      </a:accent4>
      <a:accent5>
        <a:srgbClr val="9C9E9F"/>
      </a:accent5>
      <a:accent6>
        <a:srgbClr val="E52B38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a:spPr>
      <a:bodyPr rtlCol="0" anchor="ctr"/>
      <a:lstStyle>
        <a:defPPr algn="ctr">
          <a:defRPr sz="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1084</Words>
  <Application>Microsoft Office PowerPoint</Application>
  <PresentationFormat>Bildschirmpräsentation (4:3)</PresentationFormat>
  <Paragraphs>332</Paragraphs>
  <Slides>20</Slides>
  <Notes>19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2" baseType="lpstr">
      <vt:lpstr>1_BBk_Farbe</vt:lpstr>
      <vt:lpstr>2_BBk_Farbe</vt:lpstr>
      <vt:lpstr>Data sharing at Deutsche Bundesbank:  The House of Microdata</vt:lpstr>
      <vt:lpstr>Why are Microdata relevant?</vt:lpstr>
      <vt:lpstr>Status Quo of Microdata at Deutsche Bundesbank</vt:lpstr>
      <vt:lpstr>Limitations</vt:lpstr>
      <vt:lpstr>IMIDIAS: Integrated MIcroData Information and Analysis System </vt:lpstr>
      <vt:lpstr>The House of Microdata (HoM)</vt:lpstr>
      <vt:lpstr>Data Diversity Requires Standardisation</vt:lpstr>
      <vt:lpstr>SDMX = Statistical Data and Metadata Exchange</vt:lpstr>
      <vt:lpstr>SDMX in a nutshell</vt:lpstr>
      <vt:lpstr>SDMX in a nutshell</vt:lpstr>
      <vt:lpstr>SDMX in a nutshell</vt:lpstr>
      <vt:lpstr>SDMX in a nutshell</vt:lpstr>
      <vt:lpstr>SDMX in a nutshell</vt:lpstr>
      <vt:lpstr>SDMX in a nutshell</vt:lpstr>
      <vt:lpstr>SDMX in a nutshell</vt:lpstr>
      <vt:lpstr>Added value of SDMX </vt:lpstr>
      <vt:lpstr>The House of Microdata</vt:lpstr>
      <vt:lpstr>Using the Power of the SDMX Information Model</vt:lpstr>
      <vt:lpstr>Conclusion</vt:lpstr>
      <vt:lpstr>Thank you for your attention!</vt:lpstr>
    </vt:vector>
  </TitlesOfParts>
  <Company>Deutsche Bundesbank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Martina Scheuer</dc:creator>
  <cp:lastModifiedBy>Meike Becker</cp:lastModifiedBy>
  <cp:revision>463</cp:revision>
  <dcterms:created xsi:type="dcterms:W3CDTF">2011-09-19T07:17:23Z</dcterms:created>
  <dcterms:modified xsi:type="dcterms:W3CDTF">2016-10-14T09:22:52Z</dcterms:modified>
</cp:coreProperties>
</file>