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9" r:id="rId2"/>
    <p:sldMasterId id="2147483670" r:id="rId3"/>
  </p:sldMasterIdLst>
  <p:notesMasterIdLst>
    <p:notesMasterId r:id="rId12"/>
  </p:notesMasterIdLst>
  <p:handoutMasterIdLst>
    <p:handoutMasterId r:id="rId13"/>
  </p:handoutMasterIdLst>
  <p:sldIdLst>
    <p:sldId id="409" r:id="rId4"/>
    <p:sldId id="418" r:id="rId5"/>
    <p:sldId id="419" r:id="rId6"/>
    <p:sldId id="417" r:id="rId7"/>
    <p:sldId id="420" r:id="rId8"/>
    <p:sldId id="422" r:id="rId9"/>
    <p:sldId id="423" r:id="rId10"/>
    <p:sldId id="421" r:id="rId11"/>
  </p:sldIdLst>
  <p:sldSz cx="9906000" cy="6858000" type="A4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3504uk" initials="uvk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9E2A"/>
    <a:srgbClr val="F3120D"/>
    <a:srgbClr val="FE7466"/>
    <a:srgbClr val="FF5050"/>
    <a:srgbClr val="9BDADD"/>
    <a:srgbClr val="CBCBCB"/>
    <a:srgbClr val="FFFFC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27" autoAdjust="0"/>
    <p:restoredTop sz="94629" autoAdjust="0"/>
  </p:normalViewPr>
  <p:slideViewPr>
    <p:cSldViewPr>
      <p:cViewPr>
        <p:scale>
          <a:sx n="75" d="100"/>
          <a:sy n="75" d="100"/>
        </p:scale>
        <p:origin x="-2964" y="-9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83"/>
    </p:cViewPr>
  </p:sorterViewPr>
  <p:notesViewPr>
    <p:cSldViewPr>
      <p:cViewPr varScale="1">
        <p:scale>
          <a:sx n="82" d="100"/>
          <a:sy n="82" d="100"/>
        </p:scale>
        <p:origin x="-3984" y="-84"/>
      </p:cViewPr>
      <p:guideLst>
        <p:guide orient="horz" pos="3224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6ACF-E559-FF4F-813F-952A1A5DB44E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5B9EA-231A-A54A-BA65-3425B4252A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63198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8281" tIns="49140" rIns="98281" bIns="4914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8281" tIns="49140" rIns="98281" bIns="49140" rtlCol="0"/>
          <a:lstStyle>
            <a:lvl1pPr algn="r">
              <a:defRPr sz="1200"/>
            </a:lvl1pPr>
          </a:lstStyle>
          <a:p>
            <a:fld id="{F9009C65-EDC6-43FA-8F5F-6A79BC4696AC}" type="datetimeFigureOut">
              <a:rPr lang="de-DE" smtClean="0"/>
              <a:pPr/>
              <a:t>17.10.2016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9938"/>
            <a:ext cx="5537200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281" tIns="49140" rIns="98281" bIns="4914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8281" tIns="49140" rIns="98281" bIns="4914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8281" tIns="49140" rIns="98281" bIns="4914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8281" tIns="49140" rIns="98281" bIns="49140" rtlCol="0" anchor="b"/>
          <a:lstStyle>
            <a:lvl1pPr algn="r">
              <a:defRPr sz="1200"/>
            </a:lvl1pPr>
          </a:lstStyle>
          <a:p>
            <a:fld id="{5CA8A11D-CAC6-47DF-95F8-689C263722F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9784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77875" y="766763"/>
            <a:ext cx="5543550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C7D5AB-1320-457E-96A5-128C1470A321}" type="slidenum">
              <a:rPr lang="de-DE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für 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8934" y="2867430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8" y="2925276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7/6/15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smtClean="0"/>
              <a:t>Bender/Buch/Eisele 2015</a:t>
            </a:r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490673" y="6085267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9"/>
            <a:ext cx="9906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31" tIns="42466" rIns="84931" bIns="42466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82" y="240297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8" y="298143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90673" y="6085267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54806" y="1258734"/>
            <a:ext cx="8868600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700" baseline="0"/>
            </a:lvl1pPr>
            <a:lvl2pPr algn="l">
              <a:buNone/>
              <a:defRPr sz="2200"/>
            </a:lvl2pPr>
            <a:lvl3pPr algn="l">
              <a:buNone/>
              <a:defRPr sz="2200"/>
            </a:lvl3pPr>
            <a:lvl4pPr algn="l">
              <a:buNone/>
              <a:defRPr sz="2200"/>
            </a:lvl4pPr>
            <a:lvl5pPr algn="l">
              <a:buNone/>
              <a:defRPr sz="2200"/>
            </a:lvl5pPr>
          </a:lstStyle>
          <a:p>
            <a:pPr lvl="0"/>
            <a:r>
              <a:rPr lang="de-DE" dirty="0" smtClean="0"/>
              <a:t>Inhaltsbereich einspaltig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>
          <a:xfrm>
            <a:off x="505345" y="6238892"/>
            <a:ext cx="2290870" cy="14243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err="1" smtClean="0"/>
              <a:t>October</a:t>
            </a:r>
            <a:r>
              <a:rPr lang="de-DE" dirty="0" smtClean="0"/>
              <a:t> 2</a:t>
            </a:r>
            <a:r>
              <a:rPr lang="en-US" dirty="0" smtClean="0"/>
              <a:t>0</a:t>
            </a:r>
            <a:r>
              <a:rPr lang="en-US" baseline="30000" dirty="0" smtClean="0"/>
              <a:t>th</a:t>
            </a:r>
            <a:r>
              <a:rPr lang="en-US" dirty="0" smtClean="0"/>
              <a:t>,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>
          <a:xfrm>
            <a:off x="505345" y="6389566"/>
            <a:ext cx="2290870" cy="142436"/>
          </a:xfrm>
        </p:spPr>
        <p:txBody>
          <a:bodyPr/>
          <a:lstStyle/>
          <a:p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>
          <a:xfrm>
            <a:off x="505353" y="6078365"/>
            <a:ext cx="8696119" cy="15894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Rafael Beier – The </a:t>
            </a:r>
            <a:r>
              <a:rPr lang="de-DE" dirty="0" err="1" smtClean="0"/>
              <a:t>Bundesbank‘s</a:t>
            </a:r>
            <a:r>
              <a:rPr lang="de-DE" dirty="0" smtClean="0"/>
              <a:t> Research Data </a:t>
            </a:r>
            <a:r>
              <a:rPr lang="de-DE" dirty="0" err="1" smtClean="0"/>
              <a:t>and</a:t>
            </a:r>
            <a:r>
              <a:rPr lang="de-DE" dirty="0" smtClean="0"/>
              <a:t> Service Center (RDSC)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9"/>
            <a:ext cx="9906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31" tIns="42466" rIns="84931" bIns="42466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82" y="240297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8" y="298143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90673" y="6085267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4418" y="1235761"/>
            <a:ext cx="8687806" cy="4602675"/>
          </a:xfrm>
        </p:spPr>
        <p:txBody>
          <a:bodyPr/>
          <a:lstStyle>
            <a:lvl1pPr marL="167188" indent="-167188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375" indent="-167188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561" indent="-167188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7/6/15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Bender/Buch/Eisele 2015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5" hasCustomPrompt="1"/>
          </p:nvPr>
        </p:nvSpPr>
        <p:spPr>
          <a:xfrm>
            <a:off x="0" y="4"/>
            <a:ext cx="9906000" cy="685799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7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7/6/15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Bender/Buch/Eisele 2015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9"/>
            <a:ext cx="9906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06" tIns="42454" rIns="84906" bIns="42454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82" y="240297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18" y="298141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06" tIns="47853" rIns="95706" bIns="47853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90677" y="6085265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06" tIns="47853" rIns="95706" bIns="47853"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4418" y="1235762"/>
            <a:ext cx="8687806" cy="4602675"/>
          </a:xfrm>
        </p:spPr>
        <p:txBody>
          <a:bodyPr/>
          <a:lstStyle>
            <a:lvl1pPr marL="167136" indent="-167136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279" indent="-167136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414" indent="-167136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7/6/15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Bender/Buch/Eisele 2015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54649" y="2956981"/>
            <a:ext cx="8944413" cy="442837"/>
          </a:xfrm>
        </p:spPr>
        <p:txBody>
          <a:bodyPr>
            <a:noAutofit/>
          </a:bodyPr>
          <a:lstStyle>
            <a:lvl1pPr algn="l">
              <a:defRPr sz="26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54649" y="3382548"/>
            <a:ext cx="8938545" cy="401651"/>
          </a:xfrm>
        </p:spPr>
        <p:txBody>
          <a:bodyPr t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  <a:lvl2pPr marL="478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4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3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2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</a:t>
            </a:r>
            <a:endParaRPr lang="de-DE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7" y="3080594"/>
            <a:ext cx="842232" cy="960613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  <p:sp>
        <p:nvSpPr>
          <p:cNvPr id="17" name="Rechteck 16"/>
          <p:cNvSpPr/>
          <p:nvPr userDrawn="1"/>
        </p:nvSpPr>
        <p:spPr>
          <a:xfrm>
            <a:off x="890134" y="3080594"/>
            <a:ext cx="84222" cy="960613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53407" y="3815954"/>
            <a:ext cx="8947868" cy="304746"/>
          </a:xfrm>
        </p:spPr>
        <p:txBody>
          <a:bodyPr>
            <a:normAutofit/>
          </a:bodyPr>
          <a:lstStyle>
            <a:lvl1pPr>
              <a:buNone/>
              <a:defRPr sz="11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smtClean="0"/>
              <a:t>7/6/15</a:t>
            </a:r>
            <a:endParaRPr lang="de-DE" dirty="0"/>
          </a:p>
        </p:txBody>
      </p:sp>
      <p:sp>
        <p:nvSpPr>
          <p:cNvPr id="20" name="Foliennummernplatzhalt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Bender/Buch/Eisele 2015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ein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74" y="257389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Fließtext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5" y="298130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90672" y="6084998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4418" y="1235761"/>
            <a:ext cx="8687806" cy="4602675"/>
          </a:xfrm>
        </p:spPr>
        <p:txBody>
          <a:bodyPr/>
          <a:lstStyle>
            <a:lvl1pPr marL="0" indent="0">
              <a:spcBef>
                <a:spcPts val="443"/>
              </a:spcBef>
              <a:buFont typeface="Arial" pitchFamily="34" charset="0"/>
              <a:buNone/>
              <a:defRPr sz="1800" baseline="0"/>
            </a:lvl1pPr>
            <a:lvl2pPr marL="319320" indent="0">
              <a:spcBef>
                <a:spcPts val="443"/>
              </a:spcBef>
              <a:buFont typeface="Arial" pitchFamily="34" charset="0"/>
              <a:buNone/>
              <a:defRPr sz="1800"/>
            </a:lvl2pPr>
            <a:lvl3pPr marL="478980" indent="0">
              <a:spcBef>
                <a:spcPts val="443"/>
              </a:spcBef>
              <a:buFont typeface="Arial" pitchFamily="34" charset="0"/>
              <a:buNone/>
              <a:defRPr sz="18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Inhaltsfolie mit Fließtext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7/6/15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Bender/Buch/Eisele 2015</a:t>
            </a:r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" descr="Punk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2" y="-3175"/>
            <a:ext cx="763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37" y="133355"/>
            <a:ext cx="1699154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6508" y="836712"/>
            <a:ext cx="8970997" cy="1008112"/>
          </a:xfrm>
        </p:spPr>
        <p:txBody>
          <a:bodyPr anchor="ctr"/>
          <a:lstStyle>
            <a:lvl1pPr algn="l">
              <a:defRPr sz="2600" b="1">
                <a:solidFill>
                  <a:srgbClr val="484B5C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3"/>
          </p:nvPr>
        </p:nvSpPr>
        <p:spPr>
          <a:xfrm>
            <a:off x="2456723" y="260648"/>
            <a:ext cx="2808312" cy="45214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100" b="0">
                <a:solidFill>
                  <a:srgbClr val="B2B1B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4"/>
          </p:nvPr>
        </p:nvSpPr>
        <p:spPr>
          <a:xfrm>
            <a:off x="6201139" y="260648"/>
            <a:ext cx="2808312" cy="45214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100" b="0">
                <a:solidFill>
                  <a:srgbClr val="B2B1B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4" name="Untertitel 2"/>
          <p:cNvSpPr>
            <a:spLocks noGrp="1"/>
          </p:cNvSpPr>
          <p:nvPr>
            <p:ph type="subTitle" idx="1"/>
          </p:nvPr>
        </p:nvSpPr>
        <p:spPr>
          <a:xfrm>
            <a:off x="2378714" y="1916832"/>
            <a:ext cx="7020780" cy="46085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5"/>
          </p:nvPr>
        </p:nvSpPr>
        <p:spPr>
          <a:xfrm>
            <a:off x="9164773" y="255592"/>
            <a:ext cx="595048" cy="365125"/>
          </a:xfrm>
        </p:spPr>
        <p:txBody>
          <a:bodyPr anchor="t"/>
          <a:lstStyle>
            <a:lvl1pPr algn="l">
              <a:defRPr smtClean="0"/>
            </a:lvl1pPr>
          </a:lstStyle>
          <a:p>
            <a:pPr>
              <a:defRPr/>
            </a:pPr>
            <a:fld id="{FA0A857A-BE98-1A4E-9696-924922942AF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3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413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068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1369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5716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1617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6364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841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43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398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815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1103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für 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8935" y="2867430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8" y="2925278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7/6/15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hteck 7"/>
          <p:cNvSpPr/>
          <p:nvPr userDrawn="1"/>
        </p:nvSpPr>
        <p:spPr>
          <a:xfrm>
            <a:off x="490673" y="6085269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5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9"/>
            <a:ext cx="9906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31" tIns="42466" rIns="84931" bIns="42466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83" y="240297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8" y="298145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0673" y="6085269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54806" y="1258734"/>
            <a:ext cx="8868600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700" baseline="0"/>
            </a:lvl1pPr>
            <a:lvl2pPr algn="l">
              <a:buNone/>
              <a:defRPr sz="2200"/>
            </a:lvl2pPr>
            <a:lvl3pPr algn="l">
              <a:buNone/>
              <a:defRPr sz="2200"/>
            </a:lvl3pPr>
            <a:lvl4pPr algn="l">
              <a:buNone/>
              <a:defRPr sz="2200"/>
            </a:lvl4pPr>
            <a:lvl5pPr algn="l">
              <a:buNone/>
              <a:defRPr sz="2200"/>
            </a:lvl5pPr>
          </a:lstStyle>
          <a:p>
            <a:pPr lvl="0"/>
            <a:r>
              <a:rPr lang="de-DE" dirty="0" smtClean="0"/>
              <a:t>Inhaltsbereich einspaltig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7/6/15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60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9"/>
            <a:ext cx="9906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31" tIns="42466" rIns="84931" bIns="42466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83" y="240297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8" y="298145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0673" y="6085269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4418" y="1235761"/>
            <a:ext cx="8687806" cy="4602675"/>
          </a:xfrm>
        </p:spPr>
        <p:txBody>
          <a:bodyPr/>
          <a:lstStyle>
            <a:lvl1pPr marL="167188" indent="-167188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375" indent="-167188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561" indent="-167188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7/6/15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97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5" hasCustomPrompt="1"/>
          </p:nvPr>
        </p:nvSpPr>
        <p:spPr>
          <a:xfrm>
            <a:off x="0" y="4"/>
            <a:ext cx="9906000" cy="685799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7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7/6/15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370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9"/>
            <a:ext cx="9906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06" tIns="42454" rIns="84906" bIns="42454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83" y="240297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18" y="298143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06" tIns="47853" rIns="95706" bIns="47853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0677" y="6085267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06" tIns="47853" rIns="95706" bIns="47853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4418" y="1235762"/>
            <a:ext cx="8687806" cy="4602675"/>
          </a:xfrm>
        </p:spPr>
        <p:txBody>
          <a:bodyPr/>
          <a:lstStyle>
            <a:lvl1pPr marL="167136" indent="-167136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279" indent="-167136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414" indent="-167136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7/6/15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45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ein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9175" y="257389"/>
            <a:ext cx="8787561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Fließtext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54805" y="298132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0672" y="6085000"/>
            <a:ext cx="67379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4418" y="1235761"/>
            <a:ext cx="8687806" cy="4602675"/>
          </a:xfrm>
        </p:spPr>
        <p:txBody>
          <a:bodyPr/>
          <a:lstStyle>
            <a:lvl1pPr marL="0" indent="0">
              <a:spcBef>
                <a:spcPts val="443"/>
              </a:spcBef>
              <a:buFont typeface="Arial" pitchFamily="34" charset="0"/>
              <a:buNone/>
              <a:defRPr sz="1800" baseline="0"/>
            </a:lvl1pPr>
            <a:lvl2pPr marL="319320" indent="0">
              <a:spcBef>
                <a:spcPts val="443"/>
              </a:spcBef>
              <a:buFont typeface="Arial" pitchFamily="34" charset="0"/>
              <a:buNone/>
              <a:defRPr sz="1800"/>
            </a:lvl2pPr>
            <a:lvl3pPr marL="478980" indent="0">
              <a:spcBef>
                <a:spcPts val="443"/>
              </a:spcBef>
              <a:buFont typeface="Arial" pitchFamily="34" charset="0"/>
              <a:buNone/>
              <a:defRPr sz="18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Inhaltsfolie mit Fließtext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884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43D3-D83A-482E-8DAD-3766DE17F3E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7183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" descr="Punk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2" y="-3175"/>
            <a:ext cx="763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37" y="133357"/>
            <a:ext cx="1699154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6508" y="836712"/>
            <a:ext cx="8970997" cy="1008112"/>
          </a:xfrm>
        </p:spPr>
        <p:txBody>
          <a:bodyPr anchor="ctr"/>
          <a:lstStyle>
            <a:lvl1pPr algn="l">
              <a:defRPr sz="2600" b="1">
                <a:solidFill>
                  <a:srgbClr val="484B5C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3"/>
          </p:nvPr>
        </p:nvSpPr>
        <p:spPr>
          <a:xfrm>
            <a:off x="2456723" y="260648"/>
            <a:ext cx="2808312" cy="45214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100" b="0">
                <a:solidFill>
                  <a:srgbClr val="B2B1B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4"/>
          </p:nvPr>
        </p:nvSpPr>
        <p:spPr>
          <a:xfrm>
            <a:off x="6201139" y="260648"/>
            <a:ext cx="2808312" cy="45214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100" b="0">
                <a:solidFill>
                  <a:srgbClr val="B2B1B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4" name="Untertitel 2"/>
          <p:cNvSpPr>
            <a:spLocks noGrp="1"/>
          </p:cNvSpPr>
          <p:nvPr>
            <p:ph type="subTitle" idx="1"/>
          </p:nvPr>
        </p:nvSpPr>
        <p:spPr>
          <a:xfrm>
            <a:off x="2378714" y="1916832"/>
            <a:ext cx="7020780" cy="46085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5"/>
          </p:nvPr>
        </p:nvSpPr>
        <p:spPr>
          <a:xfrm>
            <a:off x="9164774" y="255592"/>
            <a:ext cx="595048" cy="365125"/>
          </a:xfrm>
        </p:spPr>
        <p:txBody>
          <a:bodyPr anchor="t"/>
          <a:lstStyle>
            <a:lvl1pPr algn="l">
              <a:defRPr smtClean="0"/>
            </a:lvl1pPr>
          </a:lstStyle>
          <a:p>
            <a:pPr>
              <a:defRPr/>
            </a:pPr>
            <a:fld id="{FA0A857A-BE98-1A4E-9696-924922942AF7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44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28921" y="241829"/>
            <a:ext cx="8786161" cy="652555"/>
          </a:xfrm>
          <a:prstGeom prst="rect">
            <a:avLst/>
          </a:prstGeom>
        </p:spPr>
        <p:txBody>
          <a:bodyPr vert="horz" lIns="95734" tIns="47867" rIns="95734" bIns="47867" rtlCol="0" anchor="t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4805" y="1258735"/>
            <a:ext cx="8870383" cy="4554632"/>
          </a:xfrm>
          <a:prstGeom prst="rect">
            <a:avLst/>
          </a:prstGeom>
        </p:spPr>
        <p:txBody>
          <a:bodyPr vert="horz" lIns="95734" tIns="47867" rIns="95734" bIns="47867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05345" y="6328150"/>
            <a:ext cx="2290870" cy="142436"/>
          </a:xfrm>
          <a:prstGeom prst="rect">
            <a:avLst/>
          </a:prstGeom>
        </p:spPr>
        <p:txBody>
          <a:bodyPr vert="horz" lIns="84931" tIns="42466" rIns="84931" bIns="4246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7/6/15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5353" y="6078364"/>
            <a:ext cx="8796265" cy="274934"/>
          </a:xfrm>
          <a:prstGeom prst="rect">
            <a:avLst/>
          </a:prstGeom>
        </p:spPr>
        <p:txBody>
          <a:bodyPr vert="horz" lIns="84931" tIns="42466" rIns="84931" bIns="42466" rtlCol="0" anchor="ctr"/>
          <a:lstStyle>
            <a:lvl1pPr algn="l">
              <a:lnSpc>
                <a:spcPts val="1022"/>
              </a:lnSpc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Bender/Buch/Eisele 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05345" y="6457945"/>
            <a:ext cx="2290870" cy="142436"/>
          </a:xfrm>
          <a:prstGeom prst="rect">
            <a:avLst/>
          </a:prstGeom>
        </p:spPr>
        <p:txBody>
          <a:bodyPr vert="horz" lIns="84931" tIns="42466" rIns="84931" bIns="42466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0" r:id="rId5"/>
    <p:sldLayoutId id="2147483666" r:id="rId6"/>
    <p:sldLayoutId id="2147483667" r:id="rId7"/>
    <p:sldLayoutId id="2147483669" r:id="rId8"/>
  </p:sldLayoutIdLst>
  <p:timing>
    <p:tnLst>
      <p:par>
        <p:cTn id="1" dur="indefinite" restart="never" nodeType="tmRoot"/>
      </p:par>
    </p:tnLst>
  </p:timing>
  <p:hf hdr="0"/>
  <p:txStyles>
    <p:titleStyle>
      <a:lvl1pPr algn="l" defTabSz="957343" rtl="0" eaLnBrk="1" latinLnBrk="0" hangingPunct="1">
        <a:spcBef>
          <a:spcPct val="0"/>
        </a:spcBef>
        <a:buNone/>
        <a:defRPr sz="2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67188" indent="-167188" algn="l" defTabSz="957343" rtl="0" eaLnBrk="1" latinLnBrk="0" hangingPunct="1">
        <a:spcBef>
          <a:spcPts val="464"/>
        </a:spcBef>
        <a:buFont typeface="Arial" pitchFamily="34" charset="0"/>
        <a:buChar char="−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75" indent="-167188" algn="l" defTabSz="957343" rtl="0" eaLnBrk="1" latinLnBrk="0" hangingPunct="1">
        <a:spcBef>
          <a:spcPts val="464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501561" indent="-167188" algn="l" defTabSz="957343" rtl="0" eaLnBrk="1" latinLnBrk="0" hangingPunct="1">
        <a:spcBef>
          <a:spcPts val="464"/>
        </a:spcBef>
        <a:buFont typeface="Arial" pitchFamily="34" charset="0"/>
        <a:buChar char="∙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348" indent="-239336" algn="l" defTabSz="957343" rtl="0" eaLnBrk="1" latinLnBrk="0" hangingPunct="1">
        <a:spcBef>
          <a:spcPct val="20000"/>
        </a:spcBef>
        <a:buFont typeface="Arial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019" indent="-239336" algn="l" defTabSz="957343" rtl="0" eaLnBrk="1" latinLnBrk="0" hangingPunct="1">
        <a:spcBef>
          <a:spcPct val="20000"/>
        </a:spcBef>
        <a:buFont typeface="Arial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2690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1361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0032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8702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672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343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013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4683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354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024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0696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9366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AC61F-ADB0-4BB1-A8DD-6F6278D02F83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E8ECD-F532-457F-858E-9371580BE3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769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28921" y="241831"/>
            <a:ext cx="8786161" cy="652555"/>
          </a:xfrm>
          <a:prstGeom prst="rect">
            <a:avLst/>
          </a:prstGeom>
        </p:spPr>
        <p:txBody>
          <a:bodyPr vert="horz" lIns="95734" tIns="47867" rIns="95734" bIns="47867" rtlCol="0" anchor="t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4805" y="1258735"/>
            <a:ext cx="8870383" cy="4554632"/>
          </a:xfrm>
          <a:prstGeom prst="rect">
            <a:avLst/>
          </a:prstGeom>
        </p:spPr>
        <p:txBody>
          <a:bodyPr vert="horz" lIns="95734" tIns="47867" rIns="95734" bIns="47867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05345" y="6328150"/>
            <a:ext cx="2290870" cy="142436"/>
          </a:xfrm>
          <a:prstGeom prst="rect">
            <a:avLst/>
          </a:prstGeom>
        </p:spPr>
        <p:txBody>
          <a:bodyPr vert="horz" lIns="84931" tIns="42466" rIns="84931" bIns="4246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7/6/15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5354" y="6078364"/>
            <a:ext cx="8796265" cy="274934"/>
          </a:xfrm>
          <a:prstGeom prst="rect">
            <a:avLst/>
          </a:prstGeom>
        </p:spPr>
        <p:txBody>
          <a:bodyPr vert="horz" lIns="84931" tIns="42466" rIns="84931" bIns="42466" rtlCol="0" anchor="ctr"/>
          <a:lstStyle>
            <a:lvl1pPr algn="l">
              <a:lnSpc>
                <a:spcPts val="1022"/>
              </a:lnSpc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Bender/Buch/Eisele 2015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05345" y="6457945"/>
            <a:ext cx="2290870" cy="142436"/>
          </a:xfrm>
          <a:prstGeom prst="rect">
            <a:avLst/>
          </a:prstGeom>
        </p:spPr>
        <p:txBody>
          <a:bodyPr vert="horz" lIns="84931" tIns="42466" rIns="84931" bIns="42466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16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</p:sldLayoutIdLst>
  <p:hf hdr="0"/>
  <p:txStyles>
    <p:titleStyle>
      <a:lvl1pPr algn="l" defTabSz="957343" rtl="0" eaLnBrk="1" latinLnBrk="0" hangingPunct="1">
        <a:spcBef>
          <a:spcPct val="0"/>
        </a:spcBef>
        <a:buNone/>
        <a:defRPr sz="2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67188" indent="-167188" algn="l" defTabSz="957343" rtl="0" eaLnBrk="1" latinLnBrk="0" hangingPunct="1">
        <a:spcBef>
          <a:spcPts val="464"/>
        </a:spcBef>
        <a:buFont typeface="Arial" pitchFamily="34" charset="0"/>
        <a:buChar char="−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75" indent="-167188" algn="l" defTabSz="957343" rtl="0" eaLnBrk="1" latinLnBrk="0" hangingPunct="1">
        <a:spcBef>
          <a:spcPts val="464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501561" indent="-167188" algn="l" defTabSz="957343" rtl="0" eaLnBrk="1" latinLnBrk="0" hangingPunct="1">
        <a:spcBef>
          <a:spcPts val="464"/>
        </a:spcBef>
        <a:buFont typeface="Arial" pitchFamily="34" charset="0"/>
        <a:buChar char="∙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348" indent="-239336" algn="l" defTabSz="957343" rtl="0" eaLnBrk="1" latinLnBrk="0" hangingPunct="1">
        <a:spcBef>
          <a:spcPct val="20000"/>
        </a:spcBef>
        <a:buFont typeface="Arial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019" indent="-239336" algn="l" defTabSz="957343" rtl="0" eaLnBrk="1" latinLnBrk="0" hangingPunct="1">
        <a:spcBef>
          <a:spcPct val="20000"/>
        </a:spcBef>
        <a:buFont typeface="Arial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2690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1361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0032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8702" indent="-239336" algn="l" defTabSz="95734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672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343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013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4683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354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024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0696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9366" algn="l" defTabSz="9573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ndesbank.de/fdsz" TargetMode="External"/><Relationship Id="rId2" Type="http://schemas.openxmlformats.org/officeDocument/2006/relationships/hyperlink" Target="mailto:rafael.beier@bundesbank.d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mailto:fdsz@bundesbank.d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ctrTitle"/>
          </p:nvPr>
        </p:nvSpPr>
        <p:spPr>
          <a:xfrm>
            <a:off x="961366" y="3051299"/>
            <a:ext cx="8944636" cy="872520"/>
          </a:xfrm>
        </p:spPr>
        <p:txBody>
          <a:bodyPr/>
          <a:lstStyle/>
          <a:p>
            <a:r>
              <a:rPr lang="en-US" altLang="de-DE" sz="2100" dirty="0">
                <a:solidFill>
                  <a:srgbClr val="0062A1"/>
                </a:solidFill>
              </a:rPr>
              <a:t>The Bundesbank’s Research Data and Service Center (RDSC): Gateway to Treasures of </a:t>
            </a:r>
            <a:r>
              <a:rPr lang="en-US" altLang="de-DE" sz="2100" dirty="0" smtClean="0">
                <a:solidFill>
                  <a:srgbClr val="0062A1"/>
                </a:solidFill>
              </a:rPr>
              <a:t>Microdata </a:t>
            </a:r>
            <a:r>
              <a:rPr lang="en-US" altLang="de-DE" sz="2100" dirty="0">
                <a:solidFill>
                  <a:srgbClr val="0062A1"/>
                </a:solidFill>
              </a:rPr>
              <a:t>on the German Financial System</a:t>
            </a:r>
            <a:endParaRPr lang="de-DE" altLang="de-DE" sz="2100" dirty="0" smtClean="0">
              <a:solidFill>
                <a:srgbClr val="0062A1"/>
              </a:solidFill>
            </a:endParaRPr>
          </a:p>
        </p:txBody>
      </p:sp>
      <p:sp>
        <p:nvSpPr>
          <p:cNvPr id="14340" name="Textplatzhalter 3"/>
          <p:cNvSpPr>
            <a:spLocks noGrp="1"/>
          </p:cNvSpPr>
          <p:nvPr>
            <p:ph type="body" sz="quarter" idx="13"/>
          </p:nvPr>
        </p:nvSpPr>
        <p:spPr bwMode="auto">
          <a:xfrm>
            <a:off x="972984" y="4077072"/>
            <a:ext cx="8948077" cy="172819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de-DE" altLang="de-DE" sz="1400" b="0" dirty="0" smtClean="0"/>
              <a:t>Rafael Beier – Deutsche Bundesbank</a:t>
            </a:r>
          </a:p>
          <a:p>
            <a:endParaRPr lang="de-DE" altLang="de-DE" sz="1400" b="0" dirty="0"/>
          </a:p>
          <a:p>
            <a:r>
              <a:rPr lang="en-US" altLang="de-DE" sz="1400" b="0" dirty="0" smtClean="0"/>
              <a:t>Conference of European Statistics Stakeholders – Budapest</a:t>
            </a:r>
          </a:p>
          <a:p>
            <a:r>
              <a:rPr lang="en-US" altLang="de-DE" sz="1400" b="0" dirty="0" smtClean="0"/>
              <a:t>October 20</a:t>
            </a:r>
            <a:r>
              <a:rPr lang="en-US" altLang="de-DE" sz="1400" b="0" baseline="30000" dirty="0" smtClean="0"/>
              <a:t>th</a:t>
            </a:r>
            <a:r>
              <a:rPr lang="en-US" altLang="de-DE" sz="1400" b="0" dirty="0" smtClean="0"/>
              <a:t>, 2016</a:t>
            </a:r>
          </a:p>
          <a:p>
            <a:endParaRPr lang="de-DE" altLang="de-DE" sz="1400" b="0" dirty="0"/>
          </a:p>
          <a:p>
            <a:endParaRPr lang="de-DE" altLang="de-DE" sz="1400" b="0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48" y="188640"/>
            <a:ext cx="257159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78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677275" lvl="1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400" dirty="0" smtClean="0"/>
              <a:t>Historical Development</a:t>
            </a:r>
          </a:p>
          <a:p>
            <a:pPr marL="677275" lvl="1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400" dirty="0" smtClean="0"/>
              <a:t>Microdata </a:t>
            </a:r>
            <a:r>
              <a:rPr lang="de-DE" sz="2400" dirty="0" err="1" smtClean="0"/>
              <a:t>Structure</a:t>
            </a:r>
            <a:r>
              <a:rPr lang="de-DE" sz="2400" dirty="0" smtClean="0"/>
              <a:t> at Deutsche Bundesbank</a:t>
            </a:r>
          </a:p>
          <a:p>
            <a:pPr marL="677275" lvl="1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400" dirty="0" err="1"/>
              <a:t>Main</a:t>
            </a:r>
            <a:r>
              <a:rPr lang="de-DE" sz="2400" dirty="0"/>
              <a:t> Tasks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Bundesbank‘s</a:t>
            </a:r>
            <a:r>
              <a:rPr lang="de-DE" sz="2400" dirty="0"/>
              <a:t> </a:t>
            </a:r>
            <a:r>
              <a:rPr lang="de-DE" sz="2400" dirty="0" smtClean="0"/>
              <a:t>RDSC</a:t>
            </a:r>
          </a:p>
          <a:p>
            <a:pPr marL="677275" lvl="1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400" dirty="0"/>
              <a:t>Access </a:t>
            </a:r>
            <a:r>
              <a:rPr lang="de-DE" sz="2400" dirty="0" err="1"/>
              <a:t>to</a:t>
            </a:r>
            <a:r>
              <a:rPr lang="de-DE" sz="2400" dirty="0"/>
              <a:t> Bundesbank </a:t>
            </a:r>
            <a:r>
              <a:rPr lang="de-DE" sz="2400" dirty="0" smtClean="0"/>
              <a:t>Microdata</a:t>
            </a:r>
          </a:p>
          <a:p>
            <a:pPr marL="342900" indent="-34290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October 2</a:t>
            </a:r>
            <a:r>
              <a:rPr lang="en-US" smtClean="0"/>
              <a:t>0</a:t>
            </a:r>
            <a:r>
              <a:rPr lang="en-US" baseline="30000" smtClean="0"/>
              <a:t>th</a:t>
            </a:r>
            <a:r>
              <a:rPr lang="en-US" smtClean="0"/>
              <a:t>,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Rafael Beier – The Bundesbank‘s Research Data and Service Center (RDSC)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437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1. Historical Development</a:t>
            </a:r>
            <a:br>
              <a:rPr lang="de-DE" dirty="0" smtClean="0"/>
            </a:br>
            <a:r>
              <a:rPr lang="de-DE" sz="1800" b="0" dirty="0" err="1" smtClean="0"/>
              <a:t>Where</a:t>
            </a:r>
            <a:r>
              <a:rPr lang="de-DE" sz="1800" b="0" dirty="0" smtClean="0"/>
              <a:t> do </a:t>
            </a:r>
            <a:r>
              <a:rPr lang="de-DE" sz="1800" b="0" dirty="0" err="1" smtClean="0"/>
              <a:t>we</a:t>
            </a:r>
            <a:r>
              <a:rPr lang="de-DE" sz="1800" b="0" dirty="0" smtClean="0"/>
              <a:t> </a:t>
            </a:r>
            <a:r>
              <a:rPr lang="de-DE" sz="1800" b="0" dirty="0" err="1" smtClean="0"/>
              <a:t>come</a:t>
            </a:r>
            <a:r>
              <a:rPr lang="de-DE" sz="1800" b="0" dirty="0" smtClean="0"/>
              <a:t> </a:t>
            </a:r>
            <a:r>
              <a:rPr lang="de-DE" sz="1800" b="0" dirty="0" err="1" smtClean="0"/>
              <a:t>from</a:t>
            </a:r>
            <a:r>
              <a:rPr lang="de-DE" sz="1800" b="0" dirty="0"/>
              <a:t>?</a:t>
            </a:r>
            <a:endParaRPr lang="de-DE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October 2</a:t>
            </a:r>
            <a:r>
              <a:rPr lang="en-US" smtClean="0"/>
              <a:t>0</a:t>
            </a:r>
            <a:r>
              <a:rPr lang="en-US" baseline="30000" smtClean="0"/>
              <a:t>th</a:t>
            </a:r>
            <a:r>
              <a:rPr lang="en-US" smtClean="0"/>
              <a:t>,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Rafael Beier – The Bundesbank‘s Research Data and Service Center (RDSC)</a:t>
            </a:r>
            <a:endParaRPr lang="de-DE" dirty="0"/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505092" y="5623014"/>
            <a:ext cx="7971857" cy="0"/>
          </a:xfrm>
          <a:prstGeom prst="straightConnector1">
            <a:avLst/>
          </a:prstGeom>
          <a:ln w="19050">
            <a:solidFill>
              <a:srgbClr val="E7333B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1"/>
          <p:cNvSpPr txBox="1">
            <a:spLocks noChangeArrowheads="1"/>
          </p:cNvSpPr>
          <p:nvPr/>
        </p:nvSpPr>
        <p:spPr bwMode="auto">
          <a:xfrm>
            <a:off x="505091" y="5237706"/>
            <a:ext cx="101467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>
                <a:latin typeface="Arial" charset="0"/>
                <a:cs typeface="Arial" charset="0"/>
              </a:rPr>
              <a:t>1990s</a:t>
            </a:r>
          </a:p>
        </p:txBody>
      </p:sp>
      <p:sp>
        <p:nvSpPr>
          <p:cNvPr id="9" name="Textfeld 15"/>
          <p:cNvSpPr txBox="1">
            <a:spLocks noChangeArrowheads="1"/>
          </p:cNvSpPr>
          <p:nvPr/>
        </p:nvSpPr>
        <p:spPr bwMode="auto">
          <a:xfrm>
            <a:off x="2386543" y="5237706"/>
            <a:ext cx="101295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>
                <a:latin typeface="Arial" charset="0"/>
                <a:cs typeface="Arial" charset="0"/>
              </a:rPr>
              <a:t>1998</a:t>
            </a:r>
          </a:p>
        </p:txBody>
      </p:sp>
      <p:sp>
        <p:nvSpPr>
          <p:cNvPr id="10" name="Textfeld 17"/>
          <p:cNvSpPr txBox="1">
            <a:spLocks noChangeArrowheads="1"/>
          </p:cNvSpPr>
          <p:nvPr/>
        </p:nvSpPr>
        <p:spPr bwMode="auto">
          <a:xfrm>
            <a:off x="4152767" y="5239294"/>
            <a:ext cx="101295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>
                <a:latin typeface="Arial" charset="0"/>
                <a:cs typeface="Arial" charset="0"/>
              </a:rPr>
              <a:t>2002</a:t>
            </a:r>
          </a:p>
        </p:txBody>
      </p:sp>
      <p:sp>
        <p:nvSpPr>
          <p:cNvPr id="11" name="Textfeld 19"/>
          <p:cNvSpPr txBox="1">
            <a:spLocks noChangeArrowheads="1"/>
          </p:cNvSpPr>
          <p:nvPr/>
        </p:nvSpPr>
        <p:spPr bwMode="auto">
          <a:xfrm>
            <a:off x="5819247" y="5237706"/>
            <a:ext cx="101295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>
                <a:latin typeface="Arial" charset="0"/>
                <a:cs typeface="Arial" charset="0"/>
              </a:rPr>
              <a:t>2004</a:t>
            </a:r>
          </a:p>
        </p:txBody>
      </p:sp>
      <p:sp>
        <p:nvSpPr>
          <p:cNvPr id="12" name="Textfeld 26"/>
          <p:cNvSpPr txBox="1">
            <a:spLocks noChangeArrowheads="1"/>
          </p:cNvSpPr>
          <p:nvPr/>
        </p:nvSpPr>
        <p:spPr bwMode="auto">
          <a:xfrm rot="-3600000">
            <a:off x="11840" y="2915880"/>
            <a:ext cx="35782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 dirty="0">
                <a:latin typeface="Arial" charset="0"/>
                <a:cs typeface="Arial" charset="0"/>
              </a:rPr>
              <a:t>Access </a:t>
            </a:r>
            <a:r>
              <a:rPr lang="de-DE" sz="1800" dirty="0" err="1">
                <a:latin typeface="Arial" charset="0"/>
                <a:cs typeface="Arial" charset="0"/>
              </a:rPr>
              <a:t>to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official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statistics</a:t>
            </a:r>
            <a:r>
              <a:rPr lang="de-DE" sz="1800" dirty="0">
                <a:latin typeface="Arial" charset="0"/>
                <a:cs typeface="Arial" charset="0"/>
              </a:rPr>
              <a:t> was </a:t>
            </a:r>
            <a:r>
              <a:rPr lang="de-DE" sz="1800" dirty="0" err="1">
                <a:latin typeface="Arial" charset="0"/>
                <a:cs typeface="Arial" charset="0"/>
              </a:rPr>
              <a:t>virtually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impossible</a:t>
            </a:r>
            <a:r>
              <a:rPr lang="de-DE" sz="1800" dirty="0">
                <a:latin typeface="Arial" charset="0"/>
                <a:cs typeface="Arial" charset="0"/>
              </a:rPr>
              <a:t>, </a:t>
            </a:r>
            <a:r>
              <a:rPr lang="de-DE" sz="1800" dirty="0" err="1">
                <a:latin typeface="Arial" charset="0"/>
                <a:cs typeface="Arial" charset="0"/>
              </a:rPr>
              <a:t>or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very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costly</a:t>
            </a:r>
            <a:endParaRPr lang="de-DE" sz="1800" dirty="0">
              <a:latin typeface="Arial" charset="0"/>
              <a:cs typeface="Arial" charset="0"/>
            </a:endParaRPr>
          </a:p>
        </p:txBody>
      </p:sp>
      <p:sp>
        <p:nvSpPr>
          <p:cNvPr id="13" name="Textfeld 27"/>
          <p:cNvSpPr txBox="1">
            <a:spLocks noChangeArrowheads="1"/>
          </p:cNvSpPr>
          <p:nvPr/>
        </p:nvSpPr>
        <p:spPr bwMode="auto">
          <a:xfrm rot="-3600000">
            <a:off x="1744200" y="2696804"/>
            <a:ext cx="40036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 dirty="0" err="1">
                <a:latin typeface="Arial" charset="0"/>
                <a:cs typeface="Arial" charset="0"/>
              </a:rPr>
              <a:t>Bottom-up</a:t>
            </a:r>
            <a:r>
              <a:rPr lang="de-DE" sz="1800" dirty="0">
                <a:latin typeface="Arial" charset="0"/>
                <a:cs typeface="Arial" charset="0"/>
              </a:rPr>
              <a:t> initiative </a:t>
            </a:r>
            <a:r>
              <a:rPr lang="de-DE" sz="1800" dirty="0" err="1">
                <a:latin typeface="Arial" charset="0"/>
                <a:cs typeface="Arial" charset="0"/>
              </a:rPr>
              <a:t>of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the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research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community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and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data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producers</a:t>
            </a:r>
            <a:endParaRPr lang="de-DE" sz="1800" dirty="0">
              <a:latin typeface="Arial" charset="0"/>
              <a:cs typeface="Arial" charset="0"/>
            </a:endParaRPr>
          </a:p>
        </p:txBody>
      </p:sp>
      <p:sp>
        <p:nvSpPr>
          <p:cNvPr id="14" name="Textfeld 28"/>
          <p:cNvSpPr txBox="1">
            <a:spLocks noChangeArrowheads="1"/>
          </p:cNvSpPr>
          <p:nvPr/>
        </p:nvSpPr>
        <p:spPr bwMode="auto">
          <a:xfrm>
            <a:off x="7353301" y="5237706"/>
            <a:ext cx="101467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 dirty="0" smtClean="0">
                <a:latin typeface="Arial" charset="0"/>
                <a:cs typeface="Arial" charset="0"/>
              </a:rPr>
              <a:t>2016</a:t>
            </a:r>
            <a:endParaRPr lang="de-DE" sz="1800" dirty="0">
              <a:latin typeface="Arial" charset="0"/>
              <a:cs typeface="Arial" charset="0"/>
            </a:endParaRPr>
          </a:p>
        </p:txBody>
      </p:sp>
      <p:sp>
        <p:nvSpPr>
          <p:cNvPr id="15" name="Textfeld 29"/>
          <p:cNvSpPr txBox="1">
            <a:spLocks noChangeArrowheads="1"/>
          </p:cNvSpPr>
          <p:nvPr/>
        </p:nvSpPr>
        <p:spPr bwMode="auto">
          <a:xfrm rot="-3600000">
            <a:off x="3584641" y="2707916"/>
            <a:ext cx="38036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 dirty="0">
                <a:latin typeface="Arial" charset="0"/>
                <a:cs typeface="Arial" charset="0"/>
              </a:rPr>
              <a:t>The </a:t>
            </a:r>
            <a:r>
              <a:rPr lang="de-DE" sz="1800" dirty="0" err="1">
                <a:latin typeface="Arial" charset="0"/>
                <a:cs typeface="Arial" charset="0"/>
              </a:rPr>
              <a:t>first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research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data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centers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were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  <a:r>
              <a:rPr lang="de-DE" sz="1800" dirty="0" err="1">
                <a:latin typeface="Arial" charset="0"/>
                <a:cs typeface="Arial" charset="0"/>
              </a:rPr>
              <a:t>established</a:t>
            </a:r>
            <a:endParaRPr lang="de-DE" sz="1800" dirty="0">
              <a:latin typeface="Arial" charset="0"/>
              <a:cs typeface="Arial" charset="0"/>
            </a:endParaRPr>
          </a:p>
        </p:txBody>
      </p:sp>
      <p:sp>
        <p:nvSpPr>
          <p:cNvPr id="16" name="Textfeld 30"/>
          <p:cNvSpPr txBox="1">
            <a:spLocks noChangeArrowheads="1"/>
          </p:cNvSpPr>
          <p:nvPr/>
        </p:nvSpPr>
        <p:spPr bwMode="auto">
          <a:xfrm rot="-3600000">
            <a:off x="5222015" y="2597993"/>
            <a:ext cx="38068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>
                <a:latin typeface="Arial" charset="0"/>
                <a:cs typeface="Arial" charset="0"/>
              </a:rPr>
              <a:t>The German Data Forum was established by the Federal Government</a:t>
            </a:r>
          </a:p>
        </p:txBody>
      </p:sp>
      <p:sp>
        <p:nvSpPr>
          <p:cNvPr id="17" name="Textfeld 31"/>
          <p:cNvSpPr txBox="1">
            <a:spLocks noChangeArrowheads="1"/>
          </p:cNvSpPr>
          <p:nvPr/>
        </p:nvSpPr>
        <p:spPr bwMode="auto">
          <a:xfrm rot="-3600000">
            <a:off x="6730142" y="2626192"/>
            <a:ext cx="3894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de-DE" sz="1800" dirty="0" smtClean="0">
                <a:latin typeface="Arial" charset="0"/>
                <a:cs typeface="Arial" charset="0"/>
              </a:rPr>
              <a:t>31 </a:t>
            </a:r>
            <a:r>
              <a:rPr lang="de-DE" sz="1800" dirty="0" err="1">
                <a:latin typeface="Arial" charset="0"/>
                <a:cs typeface="Arial" charset="0"/>
              </a:rPr>
              <a:t>accredited</a:t>
            </a:r>
            <a:r>
              <a:rPr lang="de-DE" sz="1800" dirty="0"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de-DE" sz="1800" dirty="0">
                <a:latin typeface="Arial" charset="0"/>
                <a:cs typeface="Arial" charset="0"/>
              </a:rPr>
              <a:t>Research Data Centers</a:t>
            </a:r>
          </a:p>
        </p:txBody>
      </p:sp>
      <p:cxnSp>
        <p:nvCxnSpPr>
          <p:cNvPr id="18" name="Gerade Verbindung 17"/>
          <p:cNvCxnSpPr/>
          <p:nvPr/>
        </p:nvCxnSpPr>
        <p:spPr>
          <a:xfrm>
            <a:off x="505089" y="4653506"/>
            <a:ext cx="0" cy="952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2359024" y="4624931"/>
            <a:ext cx="0" cy="952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4152767" y="4624931"/>
            <a:ext cx="0" cy="952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5791729" y="4624931"/>
            <a:ext cx="0" cy="952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7351579" y="4609056"/>
            <a:ext cx="0" cy="954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148" y="5237709"/>
            <a:ext cx="961364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0">
            <a:off x="1456928" y="4588916"/>
            <a:ext cx="309562" cy="38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0">
            <a:off x="5058073" y="4525185"/>
            <a:ext cx="309562" cy="38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42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73" y="1165556"/>
            <a:ext cx="6349711" cy="476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Microdata Structure at Deutsche Bundesbank</a:t>
            </a:r>
            <a:br>
              <a:rPr lang="en-US" dirty="0" smtClean="0"/>
            </a:br>
            <a:r>
              <a:rPr lang="en-US" sz="1800" b="0" dirty="0"/>
              <a:t>What treasures does the Bundesbank hide?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October 2</a:t>
            </a:r>
            <a:r>
              <a:rPr lang="en-US" smtClean="0"/>
              <a:t>0</a:t>
            </a:r>
            <a:r>
              <a:rPr lang="en-US" baseline="30000" smtClean="0"/>
              <a:t>th</a:t>
            </a:r>
            <a:r>
              <a:rPr lang="en-US" smtClean="0"/>
              <a:t>,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Rafael Beier – The Bundesbank‘s Research Data and Service Center (RDSC)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862573" y="1165556"/>
            <a:ext cx="3174855" cy="29835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 smtClean="0">
                <a:solidFill>
                  <a:schemeClr val="bg1"/>
                </a:solidFill>
              </a:rPr>
              <a:t>Monetary</a:t>
            </a:r>
            <a:r>
              <a:rPr lang="de-DE" sz="2800" b="1" dirty="0" smtClean="0">
                <a:solidFill>
                  <a:schemeClr val="bg1"/>
                </a:solidFill>
              </a:rPr>
              <a:t> Financial </a:t>
            </a:r>
            <a:r>
              <a:rPr lang="de-DE" sz="2800" b="1" dirty="0" err="1" smtClean="0">
                <a:solidFill>
                  <a:schemeClr val="bg1"/>
                </a:solidFill>
              </a:rPr>
              <a:t>Institutions</a:t>
            </a:r>
            <a:r>
              <a:rPr lang="de-DE" sz="2800" b="1" dirty="0" smtClean="0">
                <a:solidFill>
                  <a:schemeClr val="bg1"/>
                </a:solidFill>
              </a:rPr>
              <a:t> (Banks)</a:t>
            </a:r>
            <a:endParaRPr lang="de-DE" sz="2800" b="1" dirty="0">
              <a:solidFill>
                <a:schemeClr val="bg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5037430" y="4941168"/>
            <a:ext cx="3174856" cy="992320"/>
          </a:xfrm>
          <a:prstGeom prst="rect">
            <a:avLst/>
          </a:prstGeom>
          <a:solidFill>
            <a:srgbClr val="679E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 smtClean="0">
                <a:solidFill>
                  <a:schemeClr val="bg1"/>
                </a:solidFill>
              </a:rPr>
              <a:t>Households</a:t>
            </a:r>
            <a:endParaRPr lang="de-DE" sz="3600" b="1" dirty="0">
              <a:solidFill>
                <a:schemeClr val="bg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62573" y="4149080"/>
            <a:ext cx="3174856" cy="1784408"/>
          </a:xfrm>
          <a:prstGeom prst="rect">
            <a:avLst/>
          </a:prstGeom>
          <a:solidFill>
            <a:srgbClr val="FF771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smtClean="0">
                <a:solidFill>
                  <a:schemeClr val="bg1"/>
                </a:solidFill>
              </a:rPr>
              <a:t>Securities</a:t>
            </a:r>
            <a:endParaRPr lang="de-DE" sz="3600" b="1" dirty="0">
              <a:solidFill>
                <a:schemeClr val="bg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037429" y="1165556"/>
            <a:ext cx="3174856" cy="3775612"/>
          </a:xfrm>
          <a:prstGeom prst="rect">
            <a:avLst/>
          </a:prstGeom>
          <a:solidFill>
            <a:srgbClr val="D215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smtClean="0">
                <a:solidFill>
                  <a:schemeClr val="bg1"/>
                </a:solidFill>
              </a:rPr>
              <a:t>Companies</a:t>
            </a:r>
            <a:endParaRPr lang="de-DE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14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3. </a:t>
            </a:r>
            <a:r>
              <a:rPr lang="de-DE" dirty="0" err="1" smtClean="0"/>
              <a:t>Main</a:t>
            </a:r>
            <a:r>
              <a:rPr lang="de-DE" dirty="0" smtClean="0"/>
              <a:t> Tasks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Bundesbank‘s</a:t>
            </a:r>
            <a:r>
              <a:rPr lang="de-DE" dirty="0" smtClean="0"/>
              <a:t> RDSC</a:t>
            </a:r>
            <a:br>
              <a:rPr lang="de-DE" dirty="0" smtClean="0"/>
            </a:br>
            <a:r>
              <a:rPr lang="de-DE" sz="1800" b="0" dirty="0"/>
              <a:t>Who </a:t>
            </a:r>
            <a:r>
              <a:rPr lang="de-DE" sz="1800" b="0" dirty="0" err="1"/>
              <a:t>are</a:t>
            </a:r>
            <a:r>
              <a:rPr lang="de-DE" sz="1800" b="0" dirty="0"/>
              <a:t> </a:t>
            </a:r>
            <a:r>
              <a:rPr lang="de-DE" sz="1800" b="0" dirty="0" err="1"/>
              <a:t>we</a:t>
            </a:r>
            <a:r>
              <a:rPr lang="de-DE" sz="1800" b="0" dirty="0"/>
              <a:t>? </a:t>
            </a:r>
            <a:r>
              <a:rPr lang="de-DE" sz="1800" b="0" dirty="0" err="1"/>
              <a:t>What</a:t>
            </a:r>
            <a:r>
              <a:rPr lang="de-DE" sz="1800" b="0" dirty="0"/>
              <a:t> </a:t>
            </a:r>
            <a:r>
              <a:rPr lang="de-DE" sz="1800" b="0" dirty="0" err="1"/>
              <a:t>are</a:t>
            </a:r>
            <a:r>
              <a:rPr lang="de-DE" sz="1800" b="0" dirty="0"/>
              <a:t> </a:t>
            </a:r>
            <a:r>
              <a:rPr lang="de-DE" sz="1800" b="0" dirty="0" err="1"/>
              <a:t>we</a:t>
            </a:r>
            <a:r>
              <a:rPr lang="de-DE" sz="1800" b="0" dirty="0"/>
              <a:t> </a:t>
            </a:r>
            <a:r>
              <a:rPr lang="de-DE" sz="1800" b="0" dirty="0" err="1"/>
              <a:t>doing</a:t>
            </a:r>
            <a:r>
              <a:rPr lang="de-DE" sz="1800" b="0" dirty="0"/>
              <a:t>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October 2</a:t>
            </a:r>
            <a:r>
              <a:rPr lang="en-US" smtClean="0"/>
              <a:t>0</a:t>
            </a:r>
            <a:r>
              <a:rPr lang="en-US" baseline="30000" smtClean="0"/>
              <a:t>th</a:t>
            </a:r>
            <a:r>
              <a:rPr lang="en-US" smtClean="0"/>
              <a:t>,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Rafael Beier – The Bundesbank‘s Research Data and Service Center (RDSC)</a:t>
            </a:r>
            <a:endParaRPr lang="de-DE" dirty="0"/>
          </a:p>
        </p:txBody>
      </p:sp>
      <p:sp>
        <p:nvSpPr>
          <p:cNvPr id="8" name="Rounded Rectangle 3"/>
          <p:cNvSpPr>
            <a:spLocks noChangeArrowheads="1"/>
          </p:cNvSpPr>
          <p:nvPr/>
        </p:nvSpPr>
        <p:spPr bwMode="auto">
          <a:xfrm>
            <a:off x="740155" y="1484784"/>
            <a:ext cx="2340637" cy="1368425"/>
          </a:xfrm>
          <a:prstGeom prst="roundRect">
            <a:avLst>
              <a:gd name="adj" fmla="val 0"/>
            </a:avLst>
          </a:prstGeom>
          <a:solidFill>
            <a:srgbClr val="494D5C"/>
          </a:solidFill>
          <a:ln w="25400">
            <a:solidFill>
              <a:srgbClr val="494D5C"/>
            </a:solidFill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lIns="36000" tIns="36000" anchor="ctr" anchorCtr="1"/>
          <a:lstStyle/>
          <a:p>
            <a:pPr>
              <a:defRPr/>
            </a:pPr>
            <a:r>
              <a:rPr lang="de-DE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Producers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1600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Survey </a:t>
            </a:r>
            <a:r>
              <a:rPr lang="de-DE" sz="1600" dirty="0" err="1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studies</a:t>
            </a:r>
            <a:endParaRPr lang="de-DE" sz="1600" dirty="0">
              <a:solidFill>
                <a:schemeClr val="l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1600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Official </a:t>
            </a:r>
            <a:r>
              <a:rPr lang="de-DE" sz="1600" dirty="0" err="1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statistics</a:t>
            </a:r>
            <a:endParaRPr lang="en-US" sz="1600" dirty="0">
              <a:solidFill>
                <a:schemeClr val="l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ounded Rectangle 11"/>
          <p:cNvSpPr>
            <a:spLocks noChangeArrowheads="1"/>
          </p:cNvSpPr>
          <p:nvPr/>
        </p:nvSpPr>
        <p:spPr bwMode="auto">
          <a:xfrm>
            <a:off x="7047335" y="1484784"/>
            <a:ext cx="2340636" cy="1368425"/>
          </a:xfrm>
          <a:prstGeom prst="roundRect">
            <a:avLst>
              <a:gd name="adj" fmla="val 0"/>
            </a:avLst>
          </a:prstGeom>
          <a:solidFill>
            <a:srgbClr val="494D5C"/>
          </a:solidFill>
          <a:ln w="25400">
            <a:solidFill>
              <a:srgbClr val="494D5C"/>
            </a:solidFill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lIns="36000" tIns="36000" anchor="ctr"/>
          <a:lstStyle/>
          <a:p>
            <a:pPr algn="ctr">
              <a:defRPr/>
            </a:pPr>
            <a:r>
              <a:rPr lang="de-DE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</a:t>
            </a:r>
            <a:r>
              <a:rPr lang="de-DE" dirty="0" err="1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users</a:t>
            </a:r>
            <a:endParaRPr lang="de-DE" dirty="0">
              <a:solidFill>
                <a:schemeClr val="l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>
              <a:defRPr/>
            </a:pPr>
            <a:endParaRPr lang="de-DE" dirty="0">
              <a:solidFill>
                <a:schemeClr val="l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>
              <a:defRPr/>
            </a:pPr>
            <a:endParaRPr lang="en-US" dirty="0">
              <a:solidFill>
                <a:schemeClr val="l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ounded Rectangle 4"/>
          <p:cNvSpPr>
            <a:spLocks noChangeArrowheads="1"/>
          </p:cNvSpPr>
          <p:nvPr/>
        </p:nvSpPr>
        <p:spPr bwMode="auto">
          <a:xfrm>
            <a:off x="3872880" y="1484784"/>
            <a:ext cx="2376264" cy="1368425"/>
          </a:xfrm>
          <a:prstGeom prst="roundRect">
            <a:avLst>
              <a:gd name="adj" fmla="val 0"/>
            </a:avLst>
          </a:prstGeom>
          <a:solidFill>
            <a:srgbClr val="009ED4"/>
          </a:solidFill>
          <a:ln w="25400">
            <a:solidFill>
              <a:srgbClr val="009ED4"/>
            </a:solidFill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lIns="0" tIns="0" anchor="ctr"/>
          <a:lstStyle/>
          <a:p>
            <a:pPr algn="ctr">
              <a:defRPr/>
            </a:pPr>
            <a:r>
              <a:rPr lang="de-DE" sz="16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Research Data </a:t>
            </a:r>
            <a:r>
              <a:rPr lang="de-DE" sz="1600" b="1" dirty="0" err="1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</a:t>
            </a:r>
            <a:r>
              <a:rPr lang="de-DE" sz="16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Service Center</a:t>
            </a:r>
            <a:endParaRPr lang="de-DE" sz="16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615" y="2168996"/>
            <a:ext cx="2280444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feld 22"/>
          <p:cNvSpPr txBox="1"/>
          <p:nvPr/>
        </p:nvSpPr>
        <p:spPr>
          <a:xfrm>
            <a:off x="740155" y="3138210"/>
            <a:ext cx="8623904" cy="26468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800"/>
              </a:spcAft>
            </a:pPr>
            <a:r>
              <a:rPr lang="en-US" sz="1400" b="1" dirty="0" smtClean="0"/>
              <a:t>Main tasks of the Bundesbank’s RDSC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Generate </a:t>
            </a:r>
            <a:r>
              <a:rPr lang="en-US" sz="1400" dirty="0"/>
              <a:t>(linked) micro data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Offer advisory service on data selection and data access (data handling, research potential, scope and validity of data)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Provide data access and </a:t>
            </a:r>
            <a:r>
              <a:rPr lang="en-US" sz="1400" dirty="0" smtClean="0"/>
              <a:t>guarantee data </a:t>
            </a:r>
            <a:r>
              <a:rPr lang="en-US" sz="1400" dirty="0"/>
              <a:t>protection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Document data and methodological aspects of the </a:t>
            </a:r>
            <a:r>
              <a:rPr lang="en-US" sz="1400" dirty="0" smtClean="0"/>
              <a:t>data (metadata)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Work on own research projects (in close cooperation with the </a:t>
            </a:r>
            <a:r>
              <a:rPr lang="en-US" sz="1400" dirty="0" smtClean="0"/>
              <a:t>Bundesbank’s </a:t>
            </a:r>
            <a:r>
              <a:rPr lang="en-US" sz="1400" dirty="0"/>
              <a:t>business areas and the Research Centre)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Organize conferences and </a:t>
            </a:r>
            <a:r>
              <a:rPr lang="en-US" sz="1400" dirty="0" smtClean="0"/>
              <a:t>workshops</a:t>
            </a:r>
            <a:endParaRPr lang="en-US" sz="1400" dirty="0"/>
          </a:p>
        </p:txBody>
      </p:sp>
      <p:cxnSp>
        <p:nvCxnSpPr>
          <p:cNvPr id="49" name="Gerade Verbindung mit Pfeil 48"/>
          <p:cNvCxnSpPr>
            <a:stCxn id="8" idx="3"/>
            <a:endCxn id="10" idx="1"/>
          </p:cNvCxnSpPr>
          <p:nvPr/>
        </p:nvCxnSpPr>
        <p:spPr>
          <a:xfrm>
            <a:off x="3080792" y="2168997"/>
            <a:ext cx="792088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>
            <a:stCxn id="10" idx="3"/>
            <a:endCxn id="9" idx="1"/>
          </p:cNvCxnSpPr>
          <p:nvPr/>
        </p:nvCxnSpPr>
        <p:spPr>
          <a:xfrm>
            <a:off x="6249144" y="2168997"/>
            <a:ext cx="798191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97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4. Access </a:t>
            </a:r>
            <a:r>
              <a:rPr lang="de-DE" dirty="0" err="1" smtClean="0"/>
              <a:t>to</a:t>
            </a:r>
            <a:r>
              <a:rPr lang="de-DE" dirty="0" smtClean="0"/>
              <a:t> Bundesbank Micro Data</a:t>
            </a:r>
            <a:br>
              <a:rPr lang="de-DE" dirty="0" smtClean="0"/>
            </a:br>
            <a:r>
              <a:rPr lang="de-DE" sz="1800" b="0" dirty="0" err="1"/>
              <a:t>How</a:t>
            </a:r>
            <a:r>
              <a:rPr lang="de-DE" sz="1800" b="0" dirty="0"/>
              <a:t> do </a:t>
            </a:r>
            <a:r>
              <a:rPr lang="de-DE" sz="1800" b="0" dirty="0" err="1"/>
              <a:t>you</a:t>
            </a:r>
            <a:r>
              <a:rPr lang="de-DE" sz="1800" b="0" dirty="0"/>
              <a:t> find </a:t>
            </a:r>
            <a:r>
              <a:rPr lang="de-DE" sz="1800" b="0" dirty="0" err="1"/>
              <a:t>the</a:t>
            </a:r>
            <a:r>
              <a:rPr lang="de-DE" sz="1800" b="0" dirty="0"/>
              <a:t> </a:t>
            </a:r>
            <a:r>
              <a:rPr lang="de-DE" sz="1800" b="0" dirty="0" err="1"/>
              <a:t>secret</a:t>
            </a:r>
            <a:r>
              <a:rPr lang="de-DE" sz="1800" b="0" dirty="0"/>
              <a:t> </a:t>
            </a:r>
            <a:r>
              <a:rPr lang="de-DE" sz="1800" b="0" dirty="0" err="1"/>
              <a:t>treasures</a:t>
            </a:r>
            <a:r>
              <a:rPr lang="de-DE" sz="1800" b="0" dirty="0"/>
              <a:t>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October 2</a:t>
            </a:r>
            <a:r>
              <a:rPr lang="en-US" smtClean="0"/>
              <a:t>0</a:t>
            </a:r>
            <a:r>
              <a:rPr lang="en-US" baseline="30000" smtClean="0"/>
              <a:t>th</a:t>
            </a:r>
            <a:r>
              <a:rPr lang="en-US" smtClean="0"/>
              <a:t>,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Rafael Beier – The Bundesbank‘s Research Data and Service Center (RDSC)</a:t>
            </a:r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208806"/>
              </p:ext>
            </p:extLst>
          </p:nvPr>
        </p:nvGraphicFramePr>
        <p:xfrm>
          <a:off x="848544" y="1196752"/>
          <a:ext cx="8136903" cy="468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301"/>
                <a:gridCol w="2712301"/>
                <a:gridCol w="2712301"/>
              </a:tblGrid>
              <a:tr h="993802">
                <a:tc>
                  <a:txBody>
                    <a:bodyPr/>
                    <a:lstStyle/>
                    <a:p>
                      <a:pPr marL="0" algn="ctr" defTabSz="957343" rtl="0" eaLnBrk="1" latinLnBrk="0" hangingPunct="1"/>
                      <a:r>
                        <a:rPr lang="de-DE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Off-Site Access</a:t>
                      </a:r>
                      <a:endParaRPr lang="de-DE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 dirty="0" err="1" smtClean="0"/>
                        <a:t>On-Site</a:t>
                      </a:r>
                      <a:r>
                        <a:rPr lang="de-DE" sz="2400" dirty="0" smtClean="0"/>
                        <a:t> Access</a:t>
                      </a:r>
                      <a:endParaRPr lang="de-DE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1699114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938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Email,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encrypted</a:t>
                      </a:r>
                      <a:endParaRPr lang="de-DE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(Scientific </a:t>
                      </a:r>
                      <a:r>
                        <a:rPr lang="de-DE" dirty="0" err="1" smtClean="0"/>
                        <a:t>Use</a:t>
                      </a:r>
                      <a:r>
                        <a:rPr lang="de-DE" dirty="0" smtClean="0"/>
                        <a:t> File)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Remote </a:t>
                      </a:r>
                      <a:r>
                        <a:rPr lang="de-DE" dirty="0" err="1" smtClean="0"/>
                        <a:t>Execution</a:t>
                      </a:r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(</a:t>
                      </a:r>
                      <a:r>
                        <a:rPr lang="de-DE" dirty="0" err="1" smtClean="0"/>
                        <a:t>only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for</a:t>
                      </a:r>
                      <a:r>
                        <a:rPr lang="de-DE" dirty="0" smtClean="0"/>
                        <a:t> MiDi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data</a:t>
                      </a:r>
                      <a:r>
                        <a:rPr lang="de-DE" baseline="0" dirty="0" smtClean="0"/>
                        <a:t>)</a:t>
                      </a:r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Visit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the</a:t>
                      </a:r>
                      <a:r>
                        <a:rPr lang="de-DE" baseline="0" dirty="0" smtClean="0"/>
                        <a:t> RDSC </a:t>
                      </a:r>
                      <a:r>
                        <a:rPr lang="de-DE" dirty="0" err="1" smtClean="0"/>
                        <a:t>as</a:t>
                      </a:r>
                      <a:r>
                        <a:rPr lang="de-DE" dirty="0" smtClean="0"/>
                        <a:t> Guest Researcher</a:t>
                      </a:r>
                      <a:endParaRPr lang="de-D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93802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De-facto </a:t>
                      </a:r>
                      <a:r>
                        <a:rPr lang="de-DE" sz="2000" dirty="0" err="1" smtClean="0"/>
                        <a:t>anonymous</a:t>
                      </a:r>
                      <a:endParaRPr lang="de-DE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57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 smtClean="0"/>
                        <a:t>Weakly anonymous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Gruppieren 59"/>
          <p:cNvGrpSpPr/>
          <p:nvPr/>
        </p:nvGrpSpPr>
        <p:grpSpPr>
          <a:xfrm>
            <a:off x="3962400" y="2332112"/>
            <a:ext cx="1926704" cy="1341115"/>
            <a:chOff x="3891519" y="2282935"/>
            <a:chExt cx="1926704" cy="1341115"/>
          </a:xfrm>
        </p:grpSpPr>
        <p:sp>
          <p:nvSpPr>
            <p:cNvPr id="10" name="Rechteck 9"/>
            <p:cNvSpPr/>
            <p:nvPr/>
          </p:nvSpPr>
          <p:spPr>
            <a:xfrm>
              <a:off x="3891519" y="2282935"/>
              <a:ext cx="792088" cy="504056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Gleichschenkliges Dreieck 10"/>
            <p:cNvSpPr/>
            <p:nvPr/>
          </p:nvSpPr>
          <p:spPr>
            <a:xfrm>
              <a:off x="3891519" y="2436952"/>
              <a:ext cx="792088" cy="350039"/>
            </a:xfrm>
            <a:prstGeom prst="triangl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Gleichschenkliges Dreieck 11"/>
            <p:cNvSpPr/>
            <p:nvPr/>
          </p:nvSpPr>
          <p:spPr>
            <a:xfrm rot="10800000">
              <a:off x="3891519" y="2282935"/>
              <a:ext cx="792088" cy="350039"/>
            </a:xfrm>
            <a:prstGeom prst="triangl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AutoShape 2"/>
            <p:cNvSpPr>
              <a:spLocks noEditPoints="1" noChangeArrowheads="1"/>
            </p:cNvSpPr>
            <p:nvPr/>
          </p:nvSpPr>
          <p:spPr bwMode="auto">
            <a:xfrm>
              <a:off x="4827623" y="2642975"/>
              <a:ext cx="990600" cy="981075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cxnSp>
          <p:nvCxnSpPr>
            <p:cNvPr id="14" name="Gewinkelte Verbindung 13"/>
            <p:cNvCxnSpPr/>
            <p:nvPr/>
          </p:nvCxnSpPr>
          <p:spPr>
            <a:xfrm>
              <a:off x="4539591" y="2786991"/>
              <a:ext cx="432048" cy="288032"/>
            </a:xfrm>
            <a:prstGeom prst="bentConnector3">
              <a:avLst>
                <a:gd name="adj1" fmla="val -20548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Form 22"/>
            <p:cNvCxnSpPr>
              <a:stCxn id="13" idx="9"/>
              <a:endCxn id="11" idx="3"/>
            </p:cNvCxnSpPr>
            <p:nvPr/>
          </p:nvCxnSpPr>
          <p:spPr>
            <a:xfrm flipH="1" flipV="1">
              <a:off x="4287563" y="2786991"/>
              <a:ext cx="667187" cy="572941"/>
            </a:xfrm>
            <a:prstGeom prst="bentConnector4">
              <a:avLst>
                <a:gd name="adj1" fmla="val 34758"/>
                <a:gd name="adj2" fmla="val 451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4" descr="C:\Programme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6524" y="2289423"/>
            <a:ext cx="1402766" cy="1432049"/>
          </a:xfrm>
          <a:prstGeom prst="rect">
            <a:avLst/>
          </a:prstGeom>
          <a:noFill/>
        </p:spPr>
      </p:pic>
      <p:pic>
        <p:nvPicPr>
          <p:cNvPr id="17" name="Picture 6" descr="C:\Programme\Microsoft Office\MEDIA\CAGCAT10\j030052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2532" y="2458988"/>
            <a:ext cx="1285876" cy="11058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04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Contact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1800" b="0" dirty="0" err="1"/>
              <a:t>Where</a:t>
            </a:r>
            <a:r>
              <a:rPr lang="de-DE" sz="1800" b="0" dirty="0"/>
              <a:t> do </a:t>
            </a:r>
            <a:r>
              <a:rPr lang="de-DE" sz="1800" b="0" dirty="0" err="1"/>
              <a:t>you</a:t>
            </a:r>
            <a:r>
              <a:rPr lang="de-DE" sz="1800" b="0" dirty="0"/>
              <a:t> find </a:t>
            </a:r>
            <a:r>
              <a:rPr lang="de-DE" sz="1800" b="0" dirty="0" err="1"/>
              <a:t>us</a:t>
            </a:r>
            <a:r>
              <a:rPr lang="de-DE" sz="1800" b="0" dirty="0"/>
              <a:t>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October 2</a:t>
            </a:r>
            <a:r>
              <a:rPr lang="en-US" smtClean="0"/>
              <a:t>0</a:t>
            </a:r>
            <a:r>
              <a:rPr lang="en-US" baseline="30000" smtClean="0"/>
              <a:t>th</a:t>
            </a:r>
            <a:r>
              <a:rPr lang="en-US" smtClean="0"/>
              <a:t>,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Rafael Beier – The Bundesbank‘s Research Data and Service Center (RDSC)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1928664" y="4797152"/>
            <a:ext cx="6336704" cy="10384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-167188" defTabSz="914242">
              <a:lnSpc>
                <a:spcPct val="120000"/>
              </a:lnSpc>
            </a:pPr>
            <a:r>
              <a:rPr lang="en-US" b="1" dirty="0" smtClean="0">
                <a:solidFill>
                  <a:prstClr val="black"/>
                </a:solidFill>
              </a:rPr>
              <a:t>Rafael </a:t>
            </a:r>
            <a:r>
              <a:rPr lang="en-US" b="1" dirty="0" err="1" smtClean="0">
                <a:solidFill>
                  <a:prstClr val="black"/>
                </a:solidFill>
              </a:rPr>
              <a:t>Beier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  <a:hlinkClick r:id="rId2"/>
              </a:rPr>
              <a:t>rafael.beier@bundesbank.de</a:t>
            </a:r>
            <a:endParaRPr lang="en-US" dirty="0" smtClean="0">
              <a:solidFill>
                <a:prstClr val="black"/>
              </a:solidFill>
            </a:endParaRPr>
          </a:p>
          <a:p>
            <a:pPr defTabSz="914242">
              <a:lnSpc>
                <a:spcPct val="120000"/>
              </a:lnSpc>
            </a:pPr>
            <a:r>
              <a:rPr lang="en-US" b="1" dirty="0" smtClean="0">
                <a:solidFill>
                  <a:prstClr val="black"/>
                </a:solidFill>
              </a:rPr>
              <a:t>Website</a:t>
            </a:r>
            <a:r>
              <a:rPr lang="en-US" b="1" dirty="0">
                <a:solidFill>
                  <a:prstClr val="black"/>
                </a:solidFill>
              </a:rPr>
              <a:t>: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  <a:hlinkClick r:id="rId3"/>
              </a:rPr>
              <a:t>www.bundesbank.de\fdsz</a:t>
            </a:r>
            <a:endParaRPr lang="en-US" dirty="0" smtClean="0">
              <a:solidFill>
                <a:prstClr val="black"/>
              </a:solidFill>
            </a:endParaRPr>
          </a:p>
          <a:p>
            <a:pPr defTabSz="914242">
              <a:lnSpc>
                <a:spcPct val="120000"/>
              </a:lnSpc>
            </a:pPr>
            <a:r>
              <a:rPr lang="en-US" b="1" dirty="0" smtClean="0">
                <a:solidFill>
                  <a:prstClr val="black"/>
                </a:solidFill>
              </a:rPr>
              <a:t>Contact</a:t>
            </a:r>
            <a:r>
              <a:rPr lang="en-US" b="1" dirty="0">
                <a:solidFill>
                  <a:prstClr val="black"/>
                </a:solidFill>
              </a:rPr>
              <a:t>: </a:t>
            </a:r>
            <a:r>
              <a:rPr lang="en-US" b="1" dirty="0" smtClean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  <a:hlinkClick r:id="rId4"/>
              </a:rPr>
              <a:t>fdsz-data@bundesbank.de</a:t>
            </a:r>
            <a:endParaRPr lang="en-US" dirty="0" smtClean="0">
              <a:solidFill>
                <a:prstClr val="black"/>
              </a:solidFill>
            </a:endParaRPr>
          </a:p>
        </p:txBody>
      </p:sp>
      <p:pic>
        <p:nvPicPr>
          <p:cNvPr id="8" name="Picture 2" descr="R:\Zentrale\ZB-S\Daten\S0\S0_Gesamt\9_Oeffentlichkeitsarbeit\FDSZ_Fotos\DSCN12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656" y="1916832"/>
            <a:ext cx="3615269" cy="27828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1424608" y="1326910"/>
            <a:ext cx="7193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err="1" smtClean="0"/>
              <a:t>Thank</a:t>
            </a:r>
            <a:r>
              <a:rPr lang="de-DE" sz="3200" dirty="0" smtClean="0"/>
              <a:t> </a:t>
            </a:r>
            <a:r>
              <a:rPr lang="de-DE" sz="3200" dirty="0" err="1" smtClean="0"/>
              <a:t>you</a:t>
            </a:r>
            <a:r>
              <a:rPr lang="de-DE" sz="3200" dirty="0" smtClean="0"/>
              <a:t> </a:t>
            </a:r>
            <a:r>
              <a:rPr lang="de-DE" sz="3200" dirty="0" err="1" smtClean="0"/>
              <a:t>for</a:t>
            </a:r>
            <a:r>
              <a:rPr lang="de-DE" sz="3200" dirty="0" smtClean="0"/>
              <a:t> </a:t>
            </a:r>
            <a:r>
              <a:rPr lang="de-DE" sz="3200" dirty="0" err="1" smtClean="0"/>
              <a:t>your</a:t>
            </a:r>
            <a:r>
              <a:rPr lang="de-DE" sz="3200" dirty="0" smtClean="0"/>
              <a:t> </a:t>
            </a:r>
            <a:r>
              <a:rPr lang="de-DE" sz="3200" dirty="0" err="1" smtClean="0"/>
              <a:t>attention</a:t>
            </a:r>
            <a:r>
              <a:rPr lang="de-DE" sz="3200" dirty="0" smtClean="0"/>
              <a:t>!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59780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Annex 1: Selected Micro Data </a:t>
            </a:r>
            <a:r>
              <a:rPr lang="de-DE" dirty="0" err="1" smtClean="0"/>
              <a:t>Offered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RDSC</a:t>
            </a:r>
            <a:br>
              <a:rPr lang="de-DE" dirty="0" smtClean="0"/>
            </a:br>
            <a:r>
              <a:rPr lang="de-DE" sz="1800" b="0" dirty="0" err="1"/>
              <a:t>What</a:t>
            </a:r>
            <a:r>
              <a:rPr lang="de-DE" sz="1800" b="0" dirty="0"/>
              <a:t> do </a:t>
            </a:r>
            <a:r>
              <a:rPr lang="de-DE" sz="1800" b="0" dirty="0" err="1"/>
              <a:t>we</a:t>
            </a:r>
            <a:r>
              <a:rPr lang="de-DE" sz="1800" b="0" dirty="0"/>
              <a:t> </a:t>
            </a:r>
            <a:r>
              <a:rPr lang="de-DE" sz="1800" b="0" dirty="0" err="1"/>
              <a:t>offer</a:t>
            </a:r>
            <a:r>
              <a:rPr lang="de-DE" sz="1800" b="0" dirty="0"/>
              <a:t>?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rgbClr val="0062A1"/>
                </a:solidFill>
              </a:rPr>
              <a:t>Monthly balance sheet statistics (BISTA)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Granular information on loans and credits to other MFI, companies as well as households, containing credits, debt securities etc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rgbClr val="C00000"/>
                </a:solidFill>
              </a:rPr>
              <a:t>Microdatabase Direct Investment (MiDi)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Information on inward foreign direct investments (FDI) as well as outward FDI</a:t>
            </a: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Securities Holdings Statistics (SHS-Base)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Granular information on negotiable bonds and debt securities, negotiable money market paper, shares, participating certificates and investment </a:t>
            </a:r>
            <a:r>
              <a:rPr lang="en-US" dirty="0" smtClean="0"/>
              <a:t>fond certificates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679E2A"/>
                </a:solidFill>
              </a:rPr>
              <a:t>Panel on household finances (PHF)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Survey on households’ wealth and finances in </a:t>
            </a:r>
            <a:r>
              <a:rPr lang="en-US" dirty="0" smtClean="0"/>
              <a:t>Germany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October 2</a:t>
            </a:r>
            <a:r>
              <a:rPr lang="en-US" smtClean="0"/>
              <a:t>0</a:t>
            </a:r>
            <a:r>
              <a:rPr lang="en-US" baseline="30000" smtClean="0"/>
              <a:t>th</a:t>
            </a:r>
            <a:r>
              <a:rPr lang="en-US" smtClean="0"/>
              <a:t>,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Rafael Beier – The Bundesbank‘s Research Data and Service Center (RDSC)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933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Bk_Farbe">
  <a:themeElements>
    <a:clrScheme name="Scheuer1">
      <a:dk1>
        <a:sysClr val="windowText" lastClr="000000"/>
      </a:dk1>
      <a:lt1>
        <a:srgbClr val="FFFFFF"/>
      </a:lt1>
      <a:dk2>
        <a:srgbClr val="000000"/>
      </a:dk2>
      <a:lt2>
        <a:srgbClr val="9FA2A4"/>
      </a:lt2>
      <a:accent1>
        <a:srgbClr val="7C93C3"/>
      </a:accent1>
      <a:accent2>
        <a:srgbClr val="A1CCCD"/>
      </a:accent2>
      <a:accent3>
        <a:srgbClr val="C3CBC9"/>
      </a:accent3>
      <a:accent4>
        <a:srgbClr val="C2CB9A"/>
      </a:accent4>
      <a:accent5>
        <a:srgbClr val="EAC985"/>
      </a:accent5>
      <a:accent6>
        <a:srgbClr val="D496A0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Bk_Farbe">
  <a:themeElements>
    <a:clrScheme name="Scheuer1">
      <a:dk1>
        <a:sysClr val="windowText" lastClr="000000"/>
      </a:dk1>
      <a:lt1>
        <a:srgbClr val="FFFFFF"/>
      </a:lt1>
      <a:dk2>
        <a:srgbClr val="000000"/>
      </a:dk2>
      <a:lt2>
        <a:srgbClr val="9FA2A4"/>
      </a:lt2>
      <a:accent1>
        <a:srgbClr val="7C93C3"/>
      </a:accent1>
      <a:accent2>
        <a:srgbClr val="A1CCCD"/>
      </a:accent2>
      <a:accent3>
        <a:srgbClr val="C3CBC9"/>
      </a:accent3>
      <a:accent4>
        <a:srgbClr val="C2CB9A"/>
      </a:accent4>
      <a:accent5>
        <a:srgbClr val="EAC985"/>
      </a:accent5>
      <a:accent6>
        <a:srgbClr val="D496A0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502</Words>
  <Application>Microsoft Office PowerPoint</Application>
  <PresentationFormat>A4-Papier (210x297 mm)</PresentationFormat>
  <Paragraphs>86</Paragraphs>
  <Slides>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BBk_Farbe</vt:lpstr>
      <vt:lpstr>Benutzerdefiniertes Design</vt:lpstr>
      <vt:lpstr>1_BBk_Farbe</vt:lpstr>
      <vt:lpstr>The Bundesbank’s Research Data and Service Center (RDSC): Gateway to Treasures of Microdata on the German Financial System</vt:lpstr>
      <vt:lpstr>Introduction</vt:lpstr>
      <vt:lpstr>1. Historical Development Where do we come from?</vt:lpstr>
      <vt:lpstr>2. Microdata Structure at Deutsche Bundesbank What treasures does the Bundesbank hide?</vt:lpstr>
      <vt:lpstr>3. Main Tasks of the Bundesbank‘s RDSC Who are we? What are we doing?</vt:lpstr>
      <vt:lpstr>4. Access to Bundesbank Micro Data How do you find the secret treasures?</vt:lpstr>
      <vt:lpstr>Contact Where do you find us?</vt:lpstr>
      <vt:lpstr>Annex 1: Selected Micro Data Offered in the RDSC What do we offer?</vt:lpstr>
    </vt:vector>
  </TitlesOfParts>
  <Company>Deutsche Bundesbank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Konzept IMIDIAS</dc:title>
  <dc:creator>s4504lq;s3504uk</dc:creator>
  <cp:lastModifiedBy>Rafael Beier</cp:lastModifiedBy>
  <cp:revision>502</cp:revision>
  <cp:lastPrinted>2015-06-30T09:43:35Z</cp:lastPrinted>
  <dcterms:created xsi:type="dcterms:W3CDTF">2013-07-18T06:17:31Z</dcterms:created>
  <dcterms:modified xsi:type="dcterms:W3CDTF">2016-10-17T12:51:09Z</dcterms:modified>
</cp:coreProperties>
</file>