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  <p:sldMasterId id="2147483724" r:id="rId7"/>
    <p:sldMasterId id="2147483736" r:id="rId8"/>
    <p:sldMasterId id="2147483749" r:id="rId9"/>
  </p:sldMasterIdLst>
  <p:notesMasterIdLst>
    <p:notesMasterId r:id="rId33"/>
  </p:notesMasterIdLst>
  <p:handoutMasterIdLst>
    <p:handoutMasterId r:id="rId34"/>
  </p:handoutMasterIdLst>
  <p:sldIdLst>
    <p:sldId id="256" r:id="rId10"/>
    <p:sldId id="270" r:id="rId11"/>
    <p:sldId id="289" r:id="rId12"/>
    <p:sldId id="261" r:id="rId13"/>
    <p:sldId id="291" r:id="rId14"/>
    <p:sldId id="292" r:id="rId15"/>
    <p:sldId id="293" r:id="rId16"/>
    <p:sldId id="299" r:id="rId17"/>
    <p:sldId id="295" r:id="rId18"/>
    <p:sldId id="285" r:id="rId19"/>
    <p:sldId id="288" r:id="rId20"/>
    <p:sldId id="286" r:id="rId21"/>
    <p:sldId id="287" r:id="rId22"/>
    <p:sldId id="282" r:id="rId23"/>
    <p:sldId id="276" r:id="rId24"/>
    <p:sldId id="277" r:id="rId25"/>
    <p:sldId id="278" r:id="rId26"/>
    <p:sldId id="279" r:id="rId27"/>
    <p:sldId id="281" r:id="rId28"/>
    <p:sldId id="297" r:id="rId29"/>
    <p:sldId id="296" r:id="rId30"/>
    <p:sldId id="298" r:id="rId31"/>
    <p:sldId id="284" r:id="rId32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EC1"/>
    <a:srgbClr val="0F5494"/>
    <a:srgbClr val="3166CF"/>
    <a:srgbClr val="3E6FD2"/>
    <a:srgbClr val="BDDEFF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A737FB65-87CF-4A6C-9C44-29B38A4CAA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7240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484E8BCC-E52E-43D7-8CD7-FB8466BF21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4070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E96F7-7BCA-4878-823C-E35F2B32163F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286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noProof="0" dirty="0" smtClean="0"/>
              <a:t>Actual date will be known in November</a:t>
            </a:r>
            <a:r>
              <a:rPr lang="en-GB" baseline="0" noProof="0" dirty="0" smtClean="0"/>
              <a:t> 2016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7599D-C76B-4298-8CB8-E42F7890E51E}" type="slidenum">
              <a:rPr lang="en-GB" altLang="en-US" smtClean="0"/>
              <a:pPr/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95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0CAE2A58-3BB3-4337-AE20-71E5DF2EB2B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49CD7-9731-4F04-BD32-D234A1451A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654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0D862-75DD-4540-A030-748CD86179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122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B0CC3-FE79-47E9-9D3D-907F7DF24D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821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DDE19-2EA8-4A25-853B-B795150B73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500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BB9B2-C84B-4196-BCFB-59DE753FBE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285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5FCF-6D1F-49E0-9009-5D5AD260E5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151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57B7E-CBFF-4A22-8AB8-62783C070D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8408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CBFA7-7061-4385-89D5-A0352FCC33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910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2577C-78FB-49FC-8D67-F9D9EA875A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439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4B1FA-FA20-4F17-9ECF-2240CBCA6C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995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1" y="981076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58785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22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41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4B868AF-2E81-4209-9E51-2556343F5B38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68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735D7-2A54-454F-A6AD-7C71D65E0EE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456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4155-5133-4782-94FF-E57CC92003C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474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014C-9CDE-4760-A3D2-F52AE3C64B2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31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18BD-8F4C-4053-92DC-DE3499BEBB5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70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BADD6-54E8-4706-820D-F4B98D29263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98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51AE-64C0-4C95-A833-3B40E371451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497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8F0E7-90F7-4499-82C2-AC4AF9C96EA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17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0D03A-F8A7-42EC-84F3-6E4EB36F1CB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40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0E22-300E-45BF-8F86-73EE8B62F1E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376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28" y="1339849"/>
            <a:ext cx="2071687" cy="46815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320" y="1339849"/>
            <a:ext cx="6067425" cy="46815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E70F7-EE65-437B-B2DD-DF0E3A865D7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856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i="1" dirty="0">
                <a:solidFill>
                  <a:srgbClr val="FFFFFF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824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1" y="981076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58785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22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41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4B868AF-2E81-4209-9E51-2556343F5B38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2472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735D7-2A54-454F-A6AD-7C71D65E0EE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7817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4155-5133-4782-94FF-E57CC92003C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491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014C-9CDE-4760-A3D2-F52AE3C64B2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755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18BD-8F4C-4053-92DC-DE3499BEBB5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824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BADD6-54E8-4706-820D-F4B98D29263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1026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51AE-64C0-4C95-A833-3B40E371451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575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8F0E7-90F7-4499-82C2-AC4AF9C96EA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0D03A-F8A7-42EC-84F3-6E4EB36F1CB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12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0E22-300E-45BF-8F86-73EE8B62F1E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3383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28" y="1339849"/>
            <a:ext cx="2071687" cy="46815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320" y="1339849"/>
            <a:ext cx="6067425" cy="46815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E70F7-EE65-437B-B2DD-DF0E3A865D7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1017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i="1" dirty="0">
                <a:solidFill>
                  <a:srgbClr val="FFFFFF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4876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1" y="981076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58778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15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41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4B868AF-2E81-4209-9E51-2556343F5B38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5312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735D7-2A54-454F-A6AD-7C71D65E0EE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445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4155-5133-4782-94FF-E57CC92003C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9974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014C-9CDE-4760-A3D2-F52AE3C64B2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7289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18BD-8F4C-4053-92DC-DE3499BEBB5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864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BADD6-54E8-4706-820D-F4B98D29263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776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51AE-64C0-4C95-A833-3B40E371451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4236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8F0E7-90F7-4499-82C2-AC4AF9C96EA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0D03A-F8A7-42EC-84F3-6E4EB36F1CB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2304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0E22-300E-45BF-8F86-73EE8B62F1E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693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28" y="1339849"/>
            <a:ext cx="2071687" cy="46815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310" y="1339849"/>
            <a:ext cx="6067425" cy="46815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E70F7-EE65-437B-B2DD-DF0E3A865D7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i="1" dirty="0">
                <a:solidFill>
                  <a:srgbClr val="FFFFFF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86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7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9"/>
            <a:ext cx="2895600" cy="484187"/>
          </a:xfrm>
        </p:spPr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984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en-US" altLang="en-US" sz="180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15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41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75466AF7-DC47-4F1C-9558-E69DD74B67B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02341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D4A44-D50B-4A39-8DE0-D85EE00CF6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62272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BADDB-7741-41F7-BD4F-C76D7B04A7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59908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6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4F519-82BC-4A3A-A4BE-3DD1FEEEF33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17560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EC706-198F-44E4-AB44-EF8F32BC5D7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54316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72F42-EAD2-41E4-B1F9-8062CC46547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84459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602B4-B284-48BC-9C5A-38F46801884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39053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80DC-27FB-4AC5-BFEA-FF19125DA4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4652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3E671-47B9-4F71-BDB1-601F8EACC33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51052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A7DCB-B88C-4EFD-821E-7D16096F92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353177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28" y="1339849"/>
            <a:ext cx="2071687" cy="46815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310" y="1339849"/>
            <a:ext cx="6067425" cy="46815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AAA5E-75EC-49A6-879B-9A7BEE9FF0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46405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i="1" dirty="0">
                <a:solidFill>
                  <a:srgbClr val="FFFFFF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86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7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35F47522-3687-4B09-934E-AA8EC7E171A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8106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0CAE2A58-3BB3-4337-AE20-71E5DF2EB2B8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8470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49CD7-9731-4F04-BD32-D234A1451A0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487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0D862-75DD-4540-A030-748CD861796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81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B0CC3-FE79-47E9-9D3D-907F7DF24DC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4291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DDE19-2EA8-4A25-853B-B795150B73F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75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BB9B2-C84B-4196-BCFB-59DE753FBEE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240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5FCF-6D1F-49E0-9009-5D5AD260E5C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5324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57B7E-CBFF-4A22-8AB8-62783C070D8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9667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CBFA7-7061-4385-89D5-A0352FCC338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24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2577C-78FB-49FC-8D67-F9D9EA875A7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0594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4B1FA-FA20-4F17-9ECF-2240CBCA6C19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7637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0CAE2A58-3BB3-4337-AE20-71E5DF2EB2B8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8850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49CD7-9731-4F04-BD32-D234A1451A0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5406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0D862-75DD-4540-A030-748CD861796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947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B0CC3-FE79-47E9-9D3D-907F7DF24DC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812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DDE19-2EA8-4A25-853B-B795150B73F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548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BB9B2-C84B-4196-BCFB-59DE753FBEE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5081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5FCF-6D1F-49E0-9009-5D5AD260E5C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3484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57B7E-CBFF-4A22-8AB8-62783C070D8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0533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CBFA7-7061-4385-89D5-A0352FCC338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46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2577C-78FB-49FC-8D67-F9D9EA875A7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9022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4B1FA-FA20-4F17-9ECF-2240CBCA6C19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100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4B868AF-2E81-4209-9E51-2556343F5B38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575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735D7-2A54-454F-A6AD-7C71D65E0EE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5940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4155-5133-4782-94FF-E57CC92003C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577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014C-9CDE-4760-A3D2-F52AE3C64B2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4614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18BD-8F4C-4053-92DC-DE3499BEBB5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1188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BADD6-54E8-4706-820D-F4B98D29263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464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51AE-64C0-4C95-A833-3B40E371451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077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8F0E7-90F7-4499-82C2-AC4AF9C96EA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484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0D03A-F8A7-42EC-84F3-6E4EB36F1CB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1091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0E22-300E-45BF-8F86-73EE8B62F1E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10074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E70F7-EE65-437B-B2DD-DF0E3A865D7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015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i="1" dirty="0">
                <a:solidFill>
                  <a:srgbClr val="FFFFFF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 dirty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A35B1E4-DEE4-4159-906E-66501177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0813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0CAE2A58-3BB3-4337-AE20-71E5DF2EB2B8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733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49CD7-9731-4F04-BD32-D234A1451A0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9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0D862-75DD-4540-A030-748CD861796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8540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B0CC3-FE79-47E9-9D3D-907F7DF24DC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466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DDE19-2EA8-4A25-853B-B795150B73F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7536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BB9B2-C84B-4196-BCFB-59DE753FBEE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784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5FCF-6D1F-49E0-9009-5D5AD260E5C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343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57B7E-CBFF-4A22-8AB8-62783C070D8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30103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CBFA7-7061-4385-89D5-A0352FCC338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5860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2577C-78FB-49FC-8D67-F9D9EA875A7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95247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4B1FA-FA20-4F17-9ECF-2240CBCA6C19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5BA230B-77EF-4762-A99F-F516F60796D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72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6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7EC3F4F-5874-4C4C-8321-A50BFE12108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70" y="6659564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3" name="Picture 17" descr="LOGO CE_Vertical_EN_NEG_quadri_H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58785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47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72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6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7EC3F4F-5874-4C4C-8321-A50BFE12108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70" y="6659564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3" name="Picture 17" descr="LOGO CE_Vertical_EN_NEG_quadri_H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58785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98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65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6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7EC3F4F-5874-4C4C-8321-A50BFE12108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60" y="6659564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3" name="Picture 17" descr="LOGO CE_Vertical_EN_NEG_quadri_H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58778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00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A52A50C-57A7-4325-94F1-CC3FDE8CEB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2057" name="Picture 17" descr="LOGO CE_Vertical_EN_NEG_quadri_H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9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358775" indent="-3587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5BA230B-77EF-4762-A99F-F516F60796D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3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5BA230B-77EF-4762-A99F-F516F60796D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01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7EC3F4F-5874-4C4C-8321-A50BFE12108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3" name="Picture 17" descr="LOGO CE_Vertical_EN_NEG_quadri_H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98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5BA230B-77EF-4762-A99F-F516F60796D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9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nuele.baldacci@ec.europa.e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fabrice.gras@ec.europa.eu" TargetMode="External"/><Relationship Id="rId4" Type="http://schemas.openxmlformats.org/officeDocument/2006/relationships/hyperlink" Target="mailto:dario.buono@ec.europa.e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e.es/q2016/docs/q2016Final00163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ec.europa.eu/eurostat/cros/EU-BD-Hackathon_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stat/cros/content/item21bigdataandmacroeconomicnowcastingslides_en" TargetMode="External"/><Relationship Id="rId2" Type="http://schemas.openxmlformats.org/officeDocument/2006/relationships/hyperlink" Target="https://www.banque-france.fr/uploads/tx_bdfdocumentstravail/DT-5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c.europa.eu/eurostat/cros/content/big-data_en" TargetMode="External"/><Relationship Id="rId5" Type="http://schemas.openxmlformats.org/officeDocument/2006/relationships/hyperlink" Target="https://arxiv.org/pdf/1512.05633.pdf" TargetMode="External"/><Relationship Id="rId4" Type="http://schemas.openxmlformats.org/officeDocument/2006/relationships/hyperlink" Target="https://perso.uclouvain.be/michel.verleysen/papers/iwann03mv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07504" y="1412776"/>
            <a:ext cx="8928546" cy="1943199"/>
          </a:xfrm>
        </p:spPr>
        <p:txBody>
          <a:bodyPr/>
          <a:lstStyle/>
          <a:p>
            <a:pPr algn="ctr"/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1800" dirty="0" smtClean="0">
                <a:solidFill>
                  <a:schemeClr val="bg1"/>
                </a:solidFill>
              </a:rPr>
              <a:t>Session </a:t>
            </a:r>
            <a:r>
              <a:rPr lang="en-GB" sz="1800" dirty="0">
                <a:solidFill>
                  <a:schemeClr val="bg1"/>
                </a:solidFill>
              </a:rPr>
              <a:t>D7: Big Data Analysis from Classification to Dimensional </a:t>
            </a:r>
            <a:r>
              <a:rPr lang="en-GB" sz="1800" dirty="0" smtClean="0">
                <a:solidFill>
                  <a:schemeClr val="bg1"/>
                </a:solidFill>
              </a:rPr>
              <a:t>reduction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altLang="en-US" sz="2400" dirty="0" smtClean="0"/>
              <a:t>The curse of dimensionality in official statistics</a:t>
            </a:r>
            <a:endParaRPr lang="en-GB" altLang="en-US" sz="24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51520" y="5800040"/>
            <a:ext cx="8892480" cy="1013336"/>
          </a:xfrm>
        </p:spPr>
        <p:txBody>
          <a:bodyPr/>
          <a:lstStyle/>
          <a:p>
            <a:pPr algn="r"/>
            <a:r>
              <a:rPr lang="fr-BE" altLang="en-US" sz="2000" dirty="0" smtClean="0"/>
              <a:t>                     </a:t>
            </a:r>
          </a:p>
          <a:p>
            <a:pPr algn="r"/>
            <a:r>
              <a:rPr lang="en-GB" altLang="en-US" sz="1400" dirty="0" smtClean="0"/>
              <a:t>Conference </a:t>
            </a:r>
            <a:r>
              <a:rPr lang="en-GB" altLang="en-US" sz="1400" dirty="0"/>
              <a:t>of European </a:t>
            </a:r>
            <a:r>
              <a:rPr lang="en-GB" altLang="en-US" sz="1400" dirty="0" smtClean="0"/>
              <a:t>Statistics Stakeholders</a:t>
            </a:r>
            <a:endParaRPr lang="en-GB" altLang="en-US" sz="1400" dirty="0"/>
          </a:p>
          <a:p>
            <a:pPr algn="r"/>
            <a:r>
              <a:rPr lang="en-GB" altLang="en-US" sz="1400" dirty="0" smtClean="0"/>
              <a:t>		Budapest</a:t>
            </a:r>
            <a:r>
              <a:rPr lang="en-GB" altLang="en-US" sz="1400" dirty="0"/>
              <a:t>, 20–21 October 2016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021288"/>
            <a:ext cx="17335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113" y="3861048"/>
            <a:ext cx="86131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500" kern="0" dirty="0">
                <a:solidFill>
                  <a:srgbClr val="FFFFFF"/>
                </a:solidFill>
              </a:rPr>
              <a:t>Emanuele 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Baldacci, </a:t>
            </a:r>
            <a:r>
              <a:rPr lang="en-GB" altLang="en-US" sz="1500" dirty="0" smtClean="0">
                <a:hlinkClick r:id="rId3"/>
              </a:rPr>
              <a:t>emanuele.baldacci@ec.europa.eu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 </a:t>
            </a:r>
            <a:endParaRPr lang="en-GB" altLang="en-US" sz="1500" kern="0" dirty="0">
              <a:solidFill>
                <a:srgbClr val="FFFFFF"/>
              </a:solidFill>
            </a:endParaRPr>
          </a:p>
          <a:p>
            <a:r>
              <a:rPr lang="en-GB" altLang="en-US" sz="1500" kern="0" dirty="0">
                <a:solidFill>
                  <a:srgbClr val="FFFFFF"/>
                </a:solidFill>
              </a:rPr>
              <a:t>Eurostat Director, Directorate B Methodology, 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Corporate statistical </a:t>
            </a:r>
            <a:r>
              <a:rPr lang="en-GB" altLang="en-US" sz="1500" kern="0" dirty="0">
                <a:solidFill>
                  <a:srgbClr val="FFFFFF"/>
                </a:solidFill>
              </a:rPr>
              <a:t>and IT services</a:t>
            </a:r>
          </a:p>
          <a:p>
            <a:endParaRPr lang="en-GB" altLang="en-US" sz="1500" kern="0" dirty="0" smtClean="0">
              <a:solidFill>
                <a:srgbClr val="FFFFFF"/>
              </a:solidFill>
            </a:endParaRPr>
          </a:p>
          <a:p>
            <a:r>
              <a:rPr lang="en-GB" altLang="en-US" sz="1500" kern="0" dirty="0" smtClean="0">
                <a:solidFill>
                  <a:srgbClr val="FFFFFF"/>
                </a:solidFill>
              </a:rPr>
              <a:t>Dario Buono, </a:t>
            </a:r>
            <a:r>
              <a:rPr lang="en-GB" altLang="en-US" sz="1500" kern="0" dirty="0" smtClean="0">
                <a:solidFill>
                  <a:srgbClr val="FFFFFF"/>
                </a:solidFill>
                <a:hlinkClick r:id="rId4"/>
              </a:rPr>
              <a:t>dario.buono@ec.europa.eu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 </a:t>
            </a:r>
            <a:r>
              <a:rPr lang="en-GB" altLang="en-US" sz="1500" kern="0" dirty="0">
                <a:solidFill>
                  <a:srgbClr val="FFFFFF"/>
                </a:solidFill>
              </a:rPr>
              <a:t/>
            </a:r>
            <a:br>
              <a:rPr lang="en-GB" altLang="en-US" sz="1500" kern="0" dirty="0">
                <a:solidFill>
                  <a:srgbClr val="FFFFFF"/>
                </a:solidFill>
              </a:rPr>
            </a:br>
            <a:r>
              <a:rPr lang="en-GB" altLang="en-US" sz="1500" kern="0" dirty="0">
                <a:solidFill>
                  <a:srgbClr val="FFFFFF"/>
                </a:solidFill>
              </a:rPr>
              <a:t>Eurostat, Unit B.1: Methodology and corporate architecture</a:t>
            </a:r>
          </a:p>
          <a:p>
            <a:r>
              <a:rPr lang="en-GB" altLang="en-US" sz="1500" kern="0" dirty="0">
                <a:solidFill>
                  <a:srgbClr val="FFFFFF"/>
                </a:solidFill>
              </a:rPr>
              <a:t/>
            </a:r>
            <a:br>
              <a:rPr lang="en-GB" altLang="en-US" sz="1500" kern="0" dirty="0">
                <a:solidFill>
                  <a:srgbClr val="FFFFFF"/>
                </a:solidFill>
              </a:rPr>
            </a:br>
            <a:r>
              <a:rPr lang="en-GB" altLang="en-US" sz="1500" kern="0" dirty="0">
                <a:solidFill>
                  <a:srgbClr val="FFFFFF"/>
                </a:solidFill>
              </a:rPr>
              <a:t>Fabrice 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Gras, </a:t>
            </a:r>
            <a:r>
              <a:rPr lang="en-GB" altLang="en-US" sz="1500" kern="0" dirty="0" smtClean="0">
                <a:solidFill>
                  <a:srgbClr val="FFFFFF"/>
                </a:solidFill>
                <a:hlinkClick r:id="rId5"/>
              </a:rPr>
              <a:t>fabrice.gras@ec.europa.eu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 </a:t>
            </a:r>
            <a:r>
              <a:rPr lang="en-GB" altLang="en-US" sz="1500" kern="0" dirty="0">
                <a:solidFill>
                  <a:srgbClr val="FFFFFF"/>
                </a:solidFill>
              </a:rPr>
              <a:t/>
            </a:r>
            <a:br>
              <a:rPr lang="en-GB" altLang="en-US" sz="1500" kern="0" dirty="0">
                <a:solidFill>
                  <a:srgbClr val="FFFFFF"/>
                </a:solidFill>
              </a:rPr>
            </a:br>
            <a:r>
              <a:rPr lang="en-GB" altLang="en-US" sz="1500" kern="0" dirty="0">
                <a:solidFill>
                  <a:srgbClr val="FFFFFF"/>
                </a:solidFill>
              </a:rPr>
              <a:t>Eurostat, Unit B.1: Methodology and corporate </a:t>
            </a:r>
            <a:r>
              <a:rPr lang="en-GB" altLang="en-US" sz="1500" kern="0" dirty="0" smtClean="0">
                <a:solidFill>
                  <a:srgbClr val="FFFFFF"/>
                </a:solidFill>
              </a:rPr>
              <a:t>architecture</a:t>
            </a:r>
            <a:endParaRPr lang="en-GB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864617"/>
          </a:xfrm>
        </p:spPr>
        <p:txBody>
          <a:bodyPr/>
          <a:lstStyle/>
          <a:p>
            <a:pPr marL="0"/>
            <a:r>
              <a:rPr lang="en-GB" dirty="0" smtClean="0"/>
              <a:t>The curse of </a:t>
            </a:r>
            <a:r>
              <a:rPr lang="en-GB" dirty="0"/>
              <a:t>dimensionality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600" b="0" dirty="0" smtClean="0"/>
              <a:t>(coined by Richard </a:t>
            </a:r>
            <a:r>
              <a:rPr lang="en-GB" sz="1600" b="0" dirty="0"/>
              <a:t>E. Bellman in </a:t>
            </a:r>
            <a:r>
              <a:rPr lang="en-GB" sz="1600" b="0" dirty="0" smtClean="0"/>
              <a:t>1961)</a:t>
            </a:r>
            <a:endParaRPr lang="en-GB" sz="1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4824536" cy="4392488"/>
          </a:xfrm>
        </p:spPr>
        <p:txBody>
          <a:bodyPr/>
          <a:lstStyle/>
          <a:p>
            <a:pPr>
              <a:buClr>
                <a:srgbClr val="3166CF"/>
              </a:buClr>
              <a:buFont typeface="Wingdings" panose="05000000000000000000" pitchFamily="2" charset="2"/>
              <a:buChar char="Ø"/>
            </a:pPr>
            <a:r>
              <a:rPr lang="en-GB" dirty="0" smtClean="0"/>
              <a:t>When </a:t>
            </a:r>
            <a:r>
              <a:rPr lang="en-GB" dirty="0"/>
              <a:t>the dimensionality increases, the volume of the space increases so fast that the available data become </a:t>
            </a:r>
            <a:r>
              <a:rPr lang="en-GB" b="1" dirty="0" smtClean="0"/>
              <a:t>sparse</a:t>
            </a:r>
            <a:r>
              <a:rPr lang="en-GB" dirty="0" smtClean="0"/>
              <a:t>. </a:t>
            </a:r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Ø"/>
            </a:pPr>
            <a:r>
              <a:rPr lang="en-GB" dirty="0" smtClean="0"/>
              <a:t>To </a:t>
            </a:r>
            <a:r>
              <a:rPr lang="en-GB" dirty="0"/>
              <a:t>obtain a statistically </a:t>
            </a:r>
            <a:r>
              <a:rPr lang="en-GB" dirty="0" smtClean="0"/>
              <a:t>significant result</a:t>
            </a:r>
            <a:r>
              <a:rPr lang="en-GB" dirty="0"/>
              <a:t>, the amount of data needed </a:t>
            </a:r>
            <a:r>
              <a:rPr lang="en-GB" dirty="0" smtClean="0"/>
              <a:t>often </a:t>
            </a:r>
            <a:r>
              <a:rPr lang="en-GB" b="1" dirty="0" smtClean="0"/>
              <a:t>grows </a:t>
            </a:r>
            <a:r>
              <a:rPr lang="en-GB" b="1" dirty="0"/>
              <a:t>exponentially</a:t>
            </a:r>
            <a:r>
              <a:rPr lang="en-GB" dirty="0"/>
              <a:t> with </a:t>
            </a:r>
            <a:r>
              <a:rPr lang="en-GB" dirty="0" smtClean="0"/>
              <a:t>the dimensionality.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08920"/>
            <a:ext cx="3428689" cy="262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25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Big Data, Huge Dimensions… Sparse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435280" cy="3529013"/>
          </a:xfrm>
        </p:spPr>
        <p:txBody>
          <a:bodyPr/>
          <a:lstStyle/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Dimensionality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Big Data and Macroeconomic Nowcasting &amp; Econometrics</a:t>
            </a:r>
            <a:endParaRPr lang="en-GB" dirty="0" smtClean="0"/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Selectivity methods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Mobile phone data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What's next?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83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0728"/>
            <a:ext cx="9021688" cy="936625"/>
          </a:xfrm>
        </p:spPr>
        <p:txBody>
          <a:bodyPr/>
          <a:lstStyle/>
          <a:p>
            <a:r>
              <a:rPr lang="en-GB" sz="2400" dirty="0" smtClean="0"/>
              <a:t>Dealing with dimensionality in official statistics</a:t>
            </a:r>
            <a:endParaRPr lang="en-GB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8101"/>
              </p:ext>
            </p:extLst>
          </p:nvPr>
        </p:nvGraphicFramePr>
        <p:xfrm>
          <a:off x="467545" y="1916831"/>
          <a:ext cx="8064894" cy="3751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5581"/>
                <a:gridCol w="1849856"/>
                <a:gridCol w="2552461"/>
                <a:gridCol w="2426996"/>
              </a:tblGrid>
              <a:tr h="432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F5494"/>
                          </a:solidFill>
                          <a:effectLst/>
                        </a:rPr>
                        <a:t>Multiple</a:t>
                      </a:r>
                      <a:r>
                        <a:rPr lang="en-GB" sz="1600" baseline="0" dirty="0" smtClean="0">
                          <a:solidFill>
                            <a:srgbClr val="0F5494"/>
                          </a:solidFill>
                          <a:effectLst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rgbClr val="0F5494"/>
                          </a:solidFill>
                          <a:effectLst/>
                        </a:rPr>
                        <a:t>sources: towards Model Based </a:t>
                      </a:r>
                      <a:r>
                        <a:rPr lang="en-GB" sz="1600" baseline="0" dirty="0" smtClean="0">
                          <a:solidFill>
                            <a:srgbClr val="0F5494"/>
                          </a:solidFill>
                          <a:effectLst/>
                        </a:rPr>
                        <a:t>statistics</a:t>
                      </a:r>
                      <a:endParaRPr lang="en-GB" sz="1600" dirty="0">
                        <a:solidFill>
                          <a:srgbClr val="0F5494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0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F5494"/>
                          </a:solidFill>
                          <a:effectLst/>
                        </a:rPr>
                        <a:t>Type</a:t>
                      </a:r>
                      <a:endParaRPr lang="en-GB" sz="1600">
                        <a:solidFill>
                          <a:srgbClr val="0F5494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Huge number of time series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High frequency time series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Huge number of dimensions 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001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F5494"/>
                          </a:solidFill>
                          <a:effectLst/>
                        </a:rPr>
                        <a:t>Problem</a:t>
                      </a:r>
                      <a:endParaRPr lang="en-GB" sz="1600" dirty="0">
                        <a:solidFill>
                          <a:srgbClr val="0F5494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Reduction of </a:t>
                      </a:r>
                      <a:r>
                        <a:rPr lang="en-GB" sz="1400" dirty="0" smtClean="0">
                          <a:effectLst/>
                        </a:rPr>
                        <a:t>dimensionality, data snooping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Extraction/decomposition of signal for high frequency </a:t>
                      </a:r>
                      <a:r>
                        <a:rPr lang="en-GB" sz="1400" dirty="0" smtClean="0">
                          <a:effectLst/>
                        </a:rPr>
                        <a:t>data,</a:t>
                      </a:r>
                      <a:r>
                        <a:rPr lang="en-GB" sz="1400" baseline="0" dirty="0" smtClean="0">
                          <a:effectLst/>
                        </a:rPr>
                        <a:t> mixed frequency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Curse of dimensionality (sampling, distance functions)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7508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F5494"/>
                          </a:solidFill>
                          <a:effectLst/>
                        </a:rPr>
                        <a:t>Aim</a:t>
                      </a:r>
                      <a:endParaRPr lang="en-GB" sz="1600" dirty="0">
                        <a:solidFill>
                          <a:srgbClr val="0F5494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Early estimate, </a:t>
                      </a:r>
                      <a:r>
                        <a:rPr lang="en-GB" sz="1400" dirty="0" err="1" smtClean="0">
                          <a:effectLst/>
                        </a:rPr>
                        <a:t>nowcasting</a:t>
                      </a:r>
                      <a:r>
                        <a:rPr lang="en-GB" sz="1400" dirty="0" smtClean="0">
                          <a:effectLst/>
                        </a:rPr>
                        <a:t>, classification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err="1" smtClean="0">
                          <a:effectLst/>
                        </a:rPr>
                        <a:t>Nowcasting</a:t>
                      </a:r>
                      <a:r>
                        <a:rPr lang="en-GB" sz="1400" dirty="0" smtClean="0">
                          <a:effectLst/>
                        </a:rPr>
                        <a:t>, Data </a:t>
                      </a:r>
                      <a:r>
                        <a:rPr lang="en-GB" sz="1400" dirty="0">
                          <a:effectLst/>
                        </a:rPr>
                        <a:t>filtering and signal </a:t>
                      </a:r>
                      <a:r>
                        <a:rPr lang="en-GB" sz="1400" dirty="0" smtClean="0">
                          <a:effectLst/>
                        </a:rPr>
                        <a:t>extraction of</a:t>
                      </a:r>
                      <a:r>
                        <a:rPr lang="en-GB" sz="1400" baseline="0" dirty="0" smtClean="0">
                          <a:effectLst/>
                        </a:rPr>
                        <a:t> high frequency time series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Data mining: machine </a:t>
                      </a:r>
                      <a:r>
                        <a:rPr lang="en-GB" sz="1400" dirty="0">
                          <a:effectLst/>
                        </a:rPr>
                        <a:t>learning, </a:t>
                      </a:r>
                      <a:r>
                        <a:rPr lang="en-GB" sz="1400" dirty="0" smtClean="0">
                          <a:effectLst/>
                        </a:rPr>
                        <a:t>clustering, classification 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0442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F5494"/>
                          </a:solidFill>
                          <a:effectLst/>
                        </a:rPr>
                        <a:t>Possible methods</a:t>
                      </a:r>
                      <a:endParaRPr lang="en-GB" sz="1600" dirty="0">
                        <a:solidFill>
                          <a:srgbClr val="0F5494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Shrinkage models, Factor model, Bayesian </a:t>
                      </a:r>
                      <a:r>
                        <a:rPr lang="en-GB" sz="1400" dirty="0" smtClean="0">
                          <a:effectLst/>
                        </a:rPr>
                        <a:t>model, </a:t>
                      </a:r>
                      <a:r>
                        <a:rPr lang="en-GB" sz="1400" dirty="0">
                          <a:effectLst/>
                        </a:rPr>
                        <a:t>regression </a:t>
                      </a:r>
                      <a:r>
                        <a:rPr lang="en-GB" sz="1400" dirty="0" smtClean="0">
                          <a:effectLst/>
                        </a:rPr>
                        <a:t>trees, panel modelling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Wavelet, ensemble mode decomposition, outliers detection, and extreme events </a:t>
                      </a:r>
                      <a:r>
                        <a:rPr lang="en-GB" sz="1400" dirty="0" smtClean="0">
                          <a:effectLst/>
                        </a:rPr>
                        <a:t>theory, state space modelling, (U)-MIDAS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Bayesian inference, alternative distance, state space models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Notched Right Arrow 5"/>
          <p:cNvSpPr/>
          <p:nvPr/>
        </p:nvSpPr>
        <p:spPr>
          <a:xfrm>
            <a:off x="3471863" y="9183688"/>
            <a:ext cx="582612" cy="93662"/>
          </a:xfrm>
          <a:prstGeom prst="notched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339850"/>
            <a:ext cx="8640960" cy="936625"/>
          </a:xfrm>
        </p:spPr>
        <p:txBody>
          <a:bodyPr/>
          <a:lstStyle/>
          <a:p>
            <a:pPr marL="0"/>
            <a:r>
              <a:rPr lang="en-GB" dirty="0" smtClean="0"/>
              <a:t>Dimensionality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3529013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Data access, </a:t>
            </a:r>
            <a:r>
              <a:rPr lang="en-GB" b="1" dirty="0" smtClean="0"/>
              <a:t>storage</a:t>
            </a:r>
            <a:r>
              <a:rPr lang="en-GB" dirty="0" smtClean="0"/>
              <a:t> and dissemination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Data </a:t>
            </a:r>
            <a:r>
              <a:rPr lang="en-GB" b="1" dirty="0" smtClean="0"/>
              <a:t>analytics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Moving towards more </a:t>
            </a:r>
            <a:r>
              <a:rPr lang="en-GB" b="1" dirty="0" smtClean="0"/>
              <a:t>model based</a:t>
            </a:r>
            <a:r>
              <a:rPr lang="en-GB" dirty="0" smtClean="0"/>
              <a:t> statistics while preserving robustness and quality of </a:t>
            </a:r>
            <a:r>
              <a:rPr lang="en-GB" dirty="0"/>
              <a:t>existing </a:t>
            </a:r>
            <a:r>
              <a:rPr lang="en-GB" dirty="0" smtClean="0"/>
              <a:t>official statistics</a:t>
            </a:r>
          </a:p>
          <a:p>
            <a:endParaRPr lang="en-GB" dirty="0" smtClean="0"/>
          </a:p>
          <a:p>
            <a:r>
              <a:rPr lang="en-GB" dirty="0" smtClean="0"/>
              <a:t>                    NSIs actually need to pay more and more in the future attention to the "curse of dimensionality" </a:t>
            </a:r>
            <a:endParaRPr lang="en-GB" dirty="0"/>
          </a:p>
          <a:p>
            <a:endParaRPr lang="en-GB" dirty="0" smtClean="0"/>
          </a:p>
        </p:txBody>
      </p:sp>
      <p:sp>
        <p:nvSpPr>
          <p:cNvPr id="5" name="Right Arrow 4"/>
          <p:cNvSpPr/>
          <p:nvPr/>
        </p:nvSpPr>
        <p:spPr bwMode="auto">
          <a:xfrm>
            <a:off x="683568" y="4581128"/>
            <a:ext cx="1958404" cy="504056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9625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96752"/>
            <a:ext cx="8784976" cy="744081"/>
          </a:xfrm>
        </p:spPr>
        <p:txBody>
          <a:bodyPr anchor="t" anchorCtr="0">
            <a:normAutofit fontScale="90000"/>
          </a:bodyPr>
          <a:lstStyle/>
          <a:p>
            <a:pPr marL="0" indent="0"/>
            <a:r>
              <a:rPr lang="en-GB" altLang="en-US" dirty="0" smtClean="0"/>
              <a:t>Data storage: possible solution is </a:t>
            </a:r>
            <a:br>
              <a:rPr lang="en-GB" altLang="en-US" dirty="0" smtClean="0"/>
            </a:br>
            <a:r>
              <a:rPr lang="en-GB" altLang="en-US" dirty="0" smtClean="0"/>
              <a:t>Data Virtualisation</a:t>
            </a:r>
            <a:endParaRPr lang="en-GB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8"/>
            <a:ext cx="4896544" cy="254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012160" y="3436096"/>
            <a:ext cx="2399694" cy="1937120"/>
            <a:chOff x="6818693" y="3469373"/>
            <a:chExt cx="1895638" cy="165330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8694" y="3469373"/>
              <a:ext cx="1895637" cy="1111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0" descr="https://upload.wikimedia.org/wikipedia/commons/3/3f/Cumulus_clouds_as_seen_from_an_airplan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8693" y="4581128"/>
              <a:ext cx="1895638" cy="5415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64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analytics</a:t>
            </a:r>
            <a:r>
              <a:rPr lang="en-GB" dirty="0" smtClean="0"/>
              <a:t>: </a:t>
            </a:r>
            <a:r>
              <a:rPr lang="en-GB" dirty="0" smtClean="0"/>
              <a:t>the way </a:t>
            </a:r>
            <a:r>
              <a:rPr lang="en-GB" dirty="0" smtClean="0"/>
              <a:t>to go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3744937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Use of all the informational content included in models.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Model based statistics: trade-off between robustness and precision properties of model based statistics.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Assessment of scenario based on estimation of density functions.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Presentation of indicators based on clustering of some contextual variables.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52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curse of </a:t>
            </a:r>
            <a:r>
              <a:rPr lang="en-GB" dirty="0" smtClean="0"/>
              <a:t>dimensionality &amp;</a:t>
            </a:r>
            <a:br>
              <a:rPr lang="en-GB" dirty="0" smtClean="0"/>
            </a:br>
            <a:r>
              <a:rPr lang="en-GB" dirty="0" smtClean="0"/>
              <a:t>Data </a:t>
            </a:r>
            <a:r>
              <a:rPr lang="en-GB" dirty="0" smtClean="0"/>
              <a:t>Modelling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3888953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Data snooping: among an infinite number of candidate models, presence of a winner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Distance: assessment of the distance relevancy in high dimensional space, use of Bayesian inference, embedding dimension of a problem (</a:t>
            </a:r>
            <a:r>
              <a:rPr lang="en-GB" dirty="0" err="1" smtClean="0"/>
              <a:t>Taken's</a:t>
            </a:r>
            <a:r>
              <a:rPr lang="en-GB" dirty="0" smtClean="0"/>
              <a:t> theorem).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High frequency data: at which frequency the signal is the most relevant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Data mining for selecting regressors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96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936625"/>
          </a:xfrm>
        </p:spPr>
        <p:txBody>
          <a:bodyPr/>
          <a:lstStyle/>
          <a:p>
            <a:r>
              <a:rPr lang="en-GB" dirty="0" smtClean="0"/>
              <a:t>Eurostat (Sparse?) activities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20479"/>
          </a:xfrm>
        </p:spPr>
        <p:txBody>
          <a:bodyPr/>
          <a:lstStyle/>
          <a:p>
            <a:pPr>
              <a:spcAft>
                <a:spcPts val="3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Big Data Macroeconomic Nowcasting, 2016</a:t>
            </a:r>
          </a:p>
          <a:p>
            <a:pPr>
              <a:spcAft>
                <a:spcPts val="3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/>
              <a:t>Big Data </a:t>
            </a:r>
            <a:r>
              <a:rPr lang="en-GB" dirty="0" smtClean="0"/>
              <a:t>Econometrics, 2017</a:t>
            </a:r>
            <a:endParaRPr lang="en-GB" dirty="0"/>
          </a:p>
          <a:p>
            <a:pPr>
              <a:spcAft>
                <a:spcPts val="3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Selectivity in Big Data sources, ongoing</a:t>
            </a:r>
          </a:p>
          <a:p>
            <a:pPr>
              <a:spcAft>
                <a:spcPts val="3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"Assessing </a:t>
            </a:r>
            <a:r>
              <a:rPr lang="en-GB" dirty="0"/>
              <a:t>the Quality of Mobile Phone Data as a Source of </a:t>
            </a:r>
            <a:r>
              <a:rPr lang="en-GB" dirty="0" smtClean="0"/>
              <a:t>Statistics", Q2016 joint-paper by Statistics Belgium, Eurostat and </a:t>
            </a:r>
            <a:r>
              <a:rPr lang="en-GB" dirty="0" err="1" smtClean="0"/>
              <a:t>Proximus</a:t>
            </a:r>
            <a:endParaRPr lang="en-GB" dirty="0" smtClean="0"/>
          </a:p>
          <a:p>
            <a:pPr>
              <a:spcAft>
                <a:spcPts val="300"/>
              </a:spcAft>
              <a:buClr>
                <a:srgbClr val="0F5494"/>
              </a:buClr>
              <a:buFont typeface="Wingdings" panose="05000000000000000000" pitchFamily="2" charset="2"/>
              <a:buChar char="Ø"/>
            </a:pPr>
            <a:endParaRPr lang="en-GB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304256" cy="166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 Data </a:t>
            </a:r>
            <a:r>
              <a:rPr lang="en-GB" dirty="0" smtClean="0"/>
              <a:t>Macroeconomic Nowcasting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76872"/>
            <a:ext cx="8640960" cy="3529013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2200" dirty="0"/>
              <a:t>Literature review on the use of Big Data for macro-economic </a:t>
            </a:r>
            <a:r>
              <a:rPr lang="en-GB" sz="2200" dirty="0" err="1" smtClean="0"/>
              <a:t>nowcasting</a:t>
            </a:r>
            <a:endParaRPr lang="en-GB" sz="2200" dirty="0" smtClean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2200" dirty="0" smtClean="0"/>
              <a:t>Use of a typology based on </a:t>
            </a:r>
            <a:r>
              <a:rPr lang="en-GB" sz="2200" dirty="0" err="1" smtClean="0"/>
              <a:t>Doornik</a:t>
            </a:r>
            <a:r>
              <a:rPr lang="en-GB" sz="2200" dirty="0" smtClean="0"/>
              <a:t> and Hendry (2015):</a:t>
            </a:r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Tall data: many observation, few variables</a:t>
            </a:r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Fat data: many variables, few observations</a:t>
            </a:r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Huge data: many variables, many observations</a:t>
            </a:r>
            <a:endParaRPr lang="en-GB" b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97152"/>
            <a:ext cx="219551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38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68313" y="1555750"/>
            <a:ext cx="8229600" cy="936625"/>
          </a:xfrm>
        </p:spPr>
        <p:txBody>
          <a:bodyPr/>
          <a:lstStyle/>
          <a:p>
            <a:r>
              <a:rPr lang="en-GB" altLang="en-US" dirty="0" smtClean="0"/>
              <a:t>Models race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2565400"/>
            <a:ext cx="8229600" cy="36337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altLang="en-US" dirty="0" smtClean="0"/>
              <a:t>Dynamic Factor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i="1" dirty="0" smtClean="0"/>
              <a:t>Partial Least Squares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i="1" dirty="0" smtClean="0"/>
              <a:t>Bayesian Regression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i="1" dirty="0" smtClean="0"/>
              <a:t>LASSO regression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i="1" dirty="0" smtClean="0"/>
              <a:t>U-Midas models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i="1" dirty="0" smtClean="0"/>
              <a:t>Model averaging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altLang="en-US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i="1" dirty="0" smtClean="0"/>
              <a:t>255 </a:t>
            </a:r>
            <a:r>
              <a:rPr lang="en-GB" altLang="en-US" i="1" dirty="0"/>
              <a:t>models tested using macro-financial and google trend data</a:t>
            </a:r>
          </a:p>
          <a:p>
            <a:pPr>
              <a:buFontTx/>
              <a:buChar char="•"/>
            </a:pPr>
            <a:endParaRPr lang="en-GB" altLang="en-US" i="1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438525"/>
            <a:ext cx="1655763" cy="193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99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936625"/>
          </a:xfrm>
        </p:spPr>
        <p:txBody>
          <a:bodyPr/>
          <a:lstStyle/>
          <a:p>
            <a:r>
              <a:rPr lang="en-GB" dirty="0" smtClean="0"/>
              <a:t>Statistical Methods: 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420888"/>
            <a:ext cx="8820472" cy="381642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Sparse regression (LASSO) works for fat, huge data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Data reduction techniques (PLS) helpful for large variables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(U)-MIDAS </a:t>
            </a:r>
            <a:r>
              <a:rPr lang="en-GB" dirty="0"/>
              <a:t>or bridge modelling for mixed frequency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Dimensionality </a:t>
            </a:r>
            <a:r>
              <a:rPr lang="en-GB" dirty="0"/>
              <a:t>reduction improves </a:t>
            </a:r>
            <a:r>
              <a:rPr lang="en-GB" dirty="0" err="1"/>
              <a:t>nowcasting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Forecast </a:t>
            </a:r>
            <a:r>
              <a:rPr lang="en-GB" dirty="0"/>
              <a:t>combination: </a:t>
            </a:r>
            <a:r>
              <a:rPr lang="en-GB" dirty="0" smtClean="0"/>
              <a:t>Data-driven automated </a:t>
            </a:r>
            <a:r>
              <a:rPr lang="en-GB" dirty="0"/>
              <a:t>strategy with model rotation based on forecasting performance in the </a:t>
            </a:r>
            <a:r>
              <a:rPr lang="en-GB" dirty="0" smtClean="0"/>
              <a:t>past works well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494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936625"/>
          </a:xfrm>
        </p:spPr>
        <p:txBody>
          <a:bodyPr/>
          <a:lstStyle/>
          <a:p>
            <a:r>
              <a:rPr lang="en-GB" dirty="0" smtClean="0"/>
              <a:t>Follow-up: Big Data Econometrics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8352928" cy="4464496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Review </a:t>
            </a:r>
            <a:r>
              <a:rPr lang="en-GB" dirty="0"/>
              <a:t>of methods to move from unstructured to structured time-series data sets </a:t>
            </a:r>
            <a:r>
              <a:rPr lang="en-GB" dirty="0" smtClean="0"/>
              <a:t>for </a:t>
            </a:r>
            <a:r>
              <a:rPr lang="en-GB" dirty="0"/>
              <a:t>various types   of big data </a:t>
            </a:r>
            <a:r>
              <a:rPr lang="en-GB" dirty="0" smtClean="0"/>
              <a:t>sources</a:t>
            </a:r>
            <a:r>
              <a:rPr lang="en-GB" dirty="0"/>
              <a:t> </a:t>
            </a:r>
            <a:r>
              <a:rPr lang="en-GB" dirty="0" smtClean="0"/>
              <a:t>including filtering </a:t>
            </a:r>
            <a:r>
              <a:rPr lang="en-GB" dirty="0"/>
              <a:t>techniques for high frequency </a:t>
            </a:r>
            <a:r>
              <a:rPr lang="en-GB" dirty="0" smtClean="0"/>
              <a:t>data.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Propose </a:t>
            </a:r>
            <a:r>
              <a:rPr lang="en-GB" dirty="0"/>
              <a:t>modelling strategies </a:t>
            </a:r>
            <a:r>
              <a:rPr lang="en-GB" dirty="0" smtClean="0"/>
              <a:t>to be tested.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altLang="en-US" dirty="0" smtClean="0"/>
              <a:t>Carry </a:t>
            </a:r>
            <a:r>
              <a:rPr lang="en-GB" altLang="en-US" dirty="0"/>
              <a:t>out </a:t>
            </a:r>
            <a:r>
              <a:rPr lang="en-GB" altLang="en-US" dirty="0" smtClean="0"/>
              <a:t>further empirical tests </a:t>
            </a:r>
            <a:r>
              <a:rPr lang="en-GB" altLang="en-US" dirty="0"/>
              <a:t>on possible data </a:t>
            </a:r>
            <a:r>
              <a:rPr lang="en-GB" altLang="en-US" dirty="0" smtClean="0"/>
              <a:t>timeliness/accuracy gains.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Big </a:t>
            </a:r>
            <a:r>
              <a:rPr lang="en-GB" dirty="0"/>
              <a:t>data handling tool developed as R package. 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altLang="en-US" dirty="0" smtClean="0"/>
              <a:t>Scientific summary for Big Data Econometric strategy. </a:t>
            </a:r>
          </a:p>
        </p:txBody>
      </p:sp>
    </p:spTree>
    <p:extLst>
      <p:ext uri="{BB962C8B-B14F-4D97-AF65-F5344CB8AC3E}">
        <p14:creationId xmlns:p14="http://schemas.microsoft.com/office/powerpoint/2010/main" val="8106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936625"/>
          </a:xfrm>
        </p:spPr>
        <p:txBody>
          <a:bodyPr/>
          <a:lstStyle/>
          <a:p>
            <a:r>
              <a:rPr lang="en-GB" dirty="0" smtClean="0"/>
              <a:t>Open econometric questions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409529"/>
              </p:ext>
            </p:extLst>
          </p:nvPr>
        </p:nvGraphicFramePr>
        <p:xfrm>
          <a:off x="251520" y="1844825"/>
          <a:ext cx="8568952" cy="2775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581086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0070C0"/>
                          </a:solidFill>
                        </a:rPr>
                        <a:t>Time</a:t>
                      </a:r>
                      <a:endParaRPr lang="en-GB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b="1" u="sng" dirty="0" smtClean="0">
                          <a:solidFill>
                            <a:srgbClr val="0070C0"/>
                          </a:solidFill>
                        </a:rPr>
                        <a:t>Shrinkage model</a:t>
                      </a:r>
                      <a:r>
                        <a:rPr lang="en-GB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GB" dirty="0" smtClean="0">
                          <a:solidFill>
                            <a:srgbClr val="0070C0"/>
                          </a:solidFill>
                        </a:rPr>
                        <a:t>to select variables</a:t>
                      </a:r>
                      <a:endParaRPr lang="en-GB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99196">
                <a:tc>
                  <a:txBody>
                    <a:bodyPr/>
                    <a:lstStyle/>
                    <a:p>
                      <a:r>
                        <a:rPr lang="en-GB" dirty="0" smtClean="0"/>
                        <a:t>t0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5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123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215</a:t>
                      </a:r>
                      <a:endParaRPr lang="en-GB" baseline="-25000" dirty="0"/>
                    </a:p>
                  </a:txBody>
                  <a:tcPr/>
                </a:tc>
              </a:tr>
              <a:tr h="299196">
                <a:tc>
                  <a:txBody>
                    <a:bodyPr/>
                    <a:lstStyle/>
                    <a:p>
                      <a:r>
                        <a:rPr lang="en-GB" dirty="0" smtClean="0"/>
                        <a:t>t1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5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123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215</a:t>
                      </a:r>
                      <a:endParaRPr lang="en-GB" baseline="-25000" dirty="0"/>
                    </a:p>
                  </a:txBody>
                  <a:tcPr/>
                </a:tc>
              </a:tr>
              <a:tr h="299196">
                <a:tc>
                  <a:txBody>
                    <a:bodyPr/>
                    <a:lstStyle/>
                    <a:p>
                      <a:r>
                        <a:rPr lang="en-GB" dirty="0" smtClean="0"/>
                        <a:t>t2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5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13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215</a:t>
                      </a:r>
                      <a:endParaRPr lang="en-GB" baseline="-25000" dirty="0"/>
                    </a:p>
                  </a:txBody>
                  <a:tcPr/>
                </a:tc>
              </a:tr>
              <a:tr h="299196">
                <a:tc>
                  <a:txBody>
                    <a:bodyPr/>
                    <a:lstStyle/>
                    <a:p>
                      <a:r>
                        <a:rPr lang="en-GB" dirty="0" smtClean="0"/>
                        <a:t>t3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5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13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25</a:t>
                      </a:r>
                      <a:endParaRPr lang="en-GB" baseline="-25000" dirty="0"/>
                    </a:p>
                  </a:txBody>
                  <a:tcPr/>
                </a:tc>
              </a:tr>
              <a:tr h="299196">
                <a:tc>
                  <a:txBody>
                    <a:bodyPr/>
                    <a:lstStyle/>
                    <a:p>
                      <a:r>
                        <a:rPr lang="en-GB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…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…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…</a:t>
                      </a:r>
                      <a:endParaRPr lang="en-GB" dirty="0"/>
                    </a:p>
                  </a:txBody>
                  <a:tcPr/>
                </a:tc>
              </a:tr>
              <a:tr h="299196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tn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3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13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X</a:t>
                      </a:r>
                      <a:r>
                        <a:rPr lang="en-GB" baseline="-25000" dirty="0" smtClean="0"/>
                        <a:t>25</a:t>
                      </a:r>
                      <a:endParaRPr lang="en-GB" baseline="-25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7504" y="4941168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Informational content of the various selected variables along time?</a:t>
            </a:r>
          </a:p>
          <a:p>
            <a:endParaRPr lang="en-GB" sz="1600" dirty="0" smtClean="0"/>
          </a:p>
          <a:p>
            <a:r>
              <a:rPr lang="en-GB" sz="1600" dirty="0" smtClean="0"/>
              <a:t>How to choose the time span for estimating the model?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1907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640960" cy="936625"/>
          </a:xfrm>
        </p:spPr>
        <p:txBody>
          <a:bodyPr/>
          <a:lstStyle/>
          <a:p>
            <a:r>
              <a:rPr lang="en-GB" dirty="0"/>
              <a:t>Big Data </a:t>
            </a:r>
            <a:r>
              <a:rPr lang="en-GB" dirty="0" smtClean="0"/>
              <a:t>sources Selectivity:</a:t>
            </a:r>
            <a:br>
              <a:rPr lang="en-GB" dirty="0" smtClean="0"/>
            </a:br>
            <a:r>
              <a:rPr lang="en-GB" dirty="0" smtClean="0"/>
              <a:t>Main 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916832"/>
            <a:ext cx="8229600" cy="4536504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Ø"/>
            </a:pPr>
            <a:endParaRPr lang="en-GB" dirty="0" smtClean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Self-selection </a:t>
            </a:r>
            <a:r>
              <a:rPr lang="en-GB" dirty="0"/>
              <a:t>and </a:t>
            </a:r>
            <a:r>
              <a:rPr lang="en-GB" dirty="0" smtClean="0"/>
              <a:t>the resulting </a:t>
            </a:r>
            <a:r>
              <a:rPr lang="en-GB" dirty="0"/>
              <a:t>non-probability </a:t>
            </a:r>
            <a:r>
              <a:rPr lang="en-GB" dirty="0" smtClean="0"/>
              <a:t>character of the data.             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Discrepancies </a:t>
            </a:r>
            <a:r>
              <a:rPr lang="en-GB" dirty="0"/>
              <a:t>between big data populations and the target </a:t>
            </a:r>
            <a:r>
              <a:rPr lang="en-GB" dirty="0" smtClean="0"/>
              <a:t>population.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Identification </a:t>
            </a:r>
            <a:r>
              <a:rPr lang="en-GB" dirty="0"/>
              <a:t>of statistical units </a:t>
            </a:r>
            <a:r>
              <a:rPr lang="en-GB" dirty="0" smtClean="0"/>
              <a:t>(target population indirectly observed).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Ø"/>
            </a:pPr>
            <a:endParaRPr lang="en-GB" dirty="0"/>
          </a:p>
          <a:p>
            <a:pPr marL="0" indent="0">
              <a:buClr>
                <a:srgbClr val="0F5494"/>
              </a:buClr>
              <a:buNone/>
            </a:pPr>
            <a:r>
              <a:rPr lang="en-GB" dirty="0" smtClean="0"/>
              <a:t>                    How to deal with representativeness and coverage of Big Data for sampling purposes.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273076" y="5230052"/>
            <a:ext cx="1958404" cy="504056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38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936625"/>
          </a:xfrm>
        </p:spPr>
        <p:txBody>
          <a:bodyPr/>
          <a:lstStyle/>
          <a:p>
            <a:pPr marL="0"/>
            <a:r>
              <a:rPr lang="en-GB" dirty="0"/>
              <a:t>Big Data sources </a:t>
            </a:r>
            <a:r>
              <a:rPr lang="en-GB" dirty="0" smtClean="0"/>
              <a:t>Selectivity: </a:t>
            </a:r>
            <a:r>
              <a:rPr lang="en-GB" dirty="0"/>
              <a:t>Proposed </a:t>
            </a:r>
            <a:r>
              <a:rPr lang="en-GB" dirty="0" smtClean="0"/>
              <a:t>methods (so far…)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420888"/>
            <a:ext cx="8229600" cy="3672408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Pseudo-design approach–reweighting </a:t>
            </a:r>
            <a:r>
              <a:rPr lang="en-GB" dirty="0"/>
              <a:t>(calibration, Pseudo-empirical </a:t>
            </a:r>
            <a:r>
              <a:rPr lang="en-GB" dirty="0" smtClean="0"/>
              <a:t>likelihood, weighting)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/>
              <a:t>Modelling </a:t>
            </a:r>
            <a:r>
              <a:rPr lang="en-GB" dirty="0" smtClean="0"/>
              <a:t>approach (M-quantile models, Model based in calibration, Bayesian approach, Machine learning approach)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Record linkage</a:t>
            </a:r>
          </a:p>
          <a:p>
            <a:pPr marL="0" indent="0">
              <a:buClr>
                <a:srgbClr val="0F5494"/>
              </a:buClr>
              <a:buNone/>
            </a:pPr>
            <a:r>
              <a:rPr lang="en-GB" dirty="0" smtClean="0"/>
              <a:t>                    </a:t>
            </a:r>
          </a:p>
          <a:p>
            <a:pPr marL="0" indent="0">
              <a:buClr>
                <a:srgbClr val="0F5494"/>
              </a:buClr>
              <a:buNone/>
            </a:pPr>
            <a:r>
              <a:rPr lang="en-GB" dirty="0"/>
              <a:t>	</a:t>
            </a:r>
            <a:r>
              <a:rPr lang="en-GB" dirty="0" smtClean="0"/>
              <a:t>	</a:t>
            </a:r>
            <a:r>
              <a:rPr lang="en-GB" smtClean="0"/>
              <a:t>New study </a:t>
            </a:r>
            <a:r>
              <a:rPr lang="en-GB" dirty="0" smtClean="0"/>
              <a:t>in 2017 to go further</a:t>
            </a:r>
            <a:endParaRPr lang="en-GB" dirty="0"/>
          </a:p>
        </p:txBody>
      </p:sp>
      <p:sp>
        <p:nvSpPr>
          <p:cNvPr id="4" name="Right Arrow 3"/>
          <p:cNvSpPr/>
          <p:nvPr/>
        </p:nvSpPr>
        <p:spPr bwMode="auto">
          <a:xfrm>
            <a:off x="395536" y="5263948"/>
            <a:ext cx="1584176" cy="504056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7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96752"/>
            <a:ext cx="9036496" cy="1152128"/>
          </a:xfrm>
        </p:spPr>
        <p:txBody>
          <a:bodyPr/>
          <a:lstStyle/>
          <a:p>
            <a:pPr marL="0">
              <a:spcBef>
                <a:spcPts val="600"/>
              </a:spcBef>
              <a:spcAft>
                <a:spcPts val="1200"/>
              </a:spcAft>
            </a:pPr>
            <a:r>
              <a:rPr lang="en-GB" sz="2400" dirty="0" smtClean="0"/>
              <a:t>Example (</a:t>
            </a:r>
            <a:r>
              <a:rPr lang="en-GB" sz="2400" dirty="0"/>
              <a:t>1</a:t>
            </a:r>
            <a:r>
              <a:rPr lang="en-GB" sz="2400" dirty="0" smtClean="0"/>
              <a:t>): </a:t>
            </a:r>
            <a:r>
              <a:rPr lang="en-GB" sz="2200" dirty="0" smtClean="0"/>
              <a:t>Selected </a:t>
            </a:r>
            <a:r>
              <a:rPr lang="en-GB" sz="2200" dirty="0"/>
              <a:t>big data sources and basic characteristics that can be derived from the data.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803744"/>
              </p:ext>
            </p:extLst>
          </p:nvPr>
        </p:nvGraphicFramePr>
        <p:xfrm>
          <a:off x="539552" y="2348883"/>
          <a:ext cx="7920880" cy="3456384"/>
        </p:xfrm>
        <a:graphic>
          <a:graphicData uri="http://schemas.openxmlformats.org/drawingml/2006/table">
            <a:tbl>
              <a:tblPr firstRow="1" firstCol="1" lastRow="1" lastCol="1">
                <a:tableStyleId>{5C22544A-7EE6-4342-B048-85BDC9FD1C3A}</a:tableStyleId>
              </a:tblPr>
              <a:tblGrid>
                <a:gridCol w="1944216"/>
                <a:gridCol w="2016224"/>
                <a:gridCol w="1980220"/>
                <a:gridCol w="1980220"/>
              </a:tblGrid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 dirty="0">
                          <a:effectLst/>
                        </a:rPr>
                        <a:t>Characteristic</a:t>
                      </a:r>
                      <a:endParaRPr lang="en-GB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>
                          <a:effectLst/>
                        </a:rPr>
                        <a:t>Mobile</a:t>
                      </a:r>
                      <a:endParaRPr lang="en-GB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>
                          <a:effectLst/>
                        </a:rPr>
                        <a:t>Twitter</a:t>
                      </a:r>
                      <a:endParaRPr lang="en-GB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 dirty="0">
                          <a:effectLst/>
                        </a:rPr>
                        <a:t>Google Trends</a:t>
                      </a:r>
                      <a:endParaRPr lang="en-GB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Gender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possible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very limited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Age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possible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very limited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Residence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precise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very limited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Occupation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very limited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Marital status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GB" sz="12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very limited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LFS category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dirty="0">
                          <a:effectLst/>
                        </a:rPr>
                        <a:t>limited</a:t>
                      </a:r>
                      <a:endParaRPr lang="en-GB" sz="12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dirty="0">
                          <a:effectLst/>
                        </a:rPr>
                        <a:t>limited</a:t>
                      </a:r>
                      <a:endParaRPr lang="en-GB" sz="12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very limited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651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</a:rPr>
                        <a:t>Spatial aggregation</a:t>
                      </a:r>
                      <a:endParaRPr lang="en-GB" sz="14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municipality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regional/cities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regional/cities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51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96752"/>
            <a:ext cx="9036496" cy="1152128"/>
          </a:xfrm>
        </p:spPr>
        <p:txBody>
          <a:bodyPr/>
          <a:lstStyle/>
          <a:p>
            <a:pPr marL="0">
              <a:spcBef>
                <a:spcPts val="600"/>
              </a:spcBef>
              <a:spcAft>
                <a:spcPts val="1200"/>
              </a:spcAft>
            </a:pPr>
            <a:r>
              <a:rPr lang="en-GB" sz="2400" dirty="0" smtClean="0"/>
              <a:t>Example (2): </a:t>
            </a:r>
            <a:r>
              <a:rPr lang="en-GB" sz="2200" dirty="0" smtClean="0"/>
              <a:t>Target population and twitter population</a:t>
            </a:r>
            <a:endParaRPr lang="en-GB" sz="2200" dirty="0"/>
          </a:p>
        </p:txBody>
      </p:sp>
      <p:pic>
        <p:nvPicPr>
          <p:cNvPr id="5" name="Picture" descr="Target population on Twitter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5536" y="2276872"/>
            <a:ext cx="7920880" cy="410445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722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229600" cy="1152649"/>
          </a:xfrm>
        </p:spPr>
        <p:txBody>
          <a:bodyPr/>
          <a:lstStyle/>
          <a:p>
            <a:pPr marL="0"/>
            <a:r>
              <a:rPr lang="en-GB" sz="2400" dirty="0" smtClean="0"/>
              <a:t>Mobile Phone data: </a:t>
            </a:r>
            <a:r>
              <a:rPr lang="en-GB" sz="2400" dirty="0"/>
              <a:t>Clustering </a:t>
            </a:r>
            <a:r>
              <a:rPr lang="en-GB" sz="2400" dirty="0" smtClean="0"/>
              <a:t>Time Series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400" dirty="0" smtClean="0"/>
              <a:t>(1</a:t>
            </a:r>
            <a:r>
              <a:rPr lang="en-GB" sz="1400" dirty="0"/>
              <a:t>) Assessing the Quality of Mobile Phone Data as a Source of Statistics</a:t>
            </a:r>
            <a:br>
              <a:rPr lang="en-GB" sz="1400" dirty="0"/>
            </a:br>
            <a:r>
              <a:rPr lang="en-GB" sz="1200" dirty="0">
                <a:hlinkClick r:id="rId3"/>
              </a:rPr>
              <a:t>http://</a:t>
            </a:r>
            <a:r>
              <a:rPr lang="en-GB" sz="1200" dirty="0" smtClean="0">
                <a:hlinkClick r:id="rId3"/>
              </a:rPr>
              <a:t>www.ine.es/q2016/docs/q2016Final00163.pdf</a:t>
            </a:r>
            <a:r>
              <a:rPr lang="en-GB" sz="1400" dirty="0" smtClean="0"/>
              <a:t/>
            </a:r>
            <a:br>
              <a:rPr lang="en-GB" sz="1400" dirty="0" smtClean="0"/>
            </a:br>
            <a:endParaRPr lang="en-GB" sz="1400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679" y="2534222"/>
            <a:ext cx="4350726" cy="300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35252" y="4038163"/>
            <a:ext cx="36707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Verdana"/>
              </a:rPr>
              <a:t>Scaling: Standardization</a:t>
            </a:r>
          </a:p>
          <a:p>
            <a:r>
              <a:rPr lang="en-GB" sz="1600" dirty="0" smtClean="0">
                <a:latin typeface="Verdana"/>
              </a:rPr>
              <a:t>Distance measure: Euclidian</a:t>
            </a:r>
          </a:p>
          <a:p>
            <a:r>
              <a:rPr lang="en-GB" sz="1600" dirty="0" smtClean="0">
                <a:latin typeface="Verdana"/>
              </a:rPr>
              <a:t>Applied Technique: K-means</a:t>
            </a:r>
            <a:endParaRPr lang="en-GB" sz="1600" dirty="0"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9384" y="5573278"/>
            <a:ext cx="3528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Applied Technique: K-means, Euclidian distance after standardisation of time series</a:t>
            </a:r>
            <a:endParaRPr lang="en-GB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737" y="2534222"/>
            <a:ext cx="4248472" cy="289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579978" y="5573278"/>
            <a:ext cx="41196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latin typeface="+mn-lt"/>
              </a:rPr>
              <a:t>Objectives</a:t>
            </a:r>
            <a:r>
              <a:rPr lang="en-GB" sz="1600" dirty="0" smtClean="0">
                <a:latin typeface="+mn-lt"/>
              </a:rPr>
              <a:t>: find patterns enabling the classification of geographical areas in work,  residential and commuting area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0101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</a:t>
            </a:r>
            <a:r>
              <a:rPr lang="en-GB" dirty="0"/>
              <a:t>Eurostat </a:t>
            </a:r>
            <a:r>
              <a:rPr lang="en-GB" dirty="0" smtClean="0"/>
              <a:t>Big Data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>
              <a:spcBef>
                <a:spcPts val="400"/>
              </a:spcBef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GB" sz="1800" kern="1200" dirty="0"/>
              <a:t>List of pilot projects </a:t>
            </a:r>
            <a:r>
              <a:rPr lang="en-GB" sz="1800" b="0" kern="1200" dirty="0"/>
              <a:t>(Specific Grant Agreement)</a:t>
            </a:r>
          </a:p>
          <a:p>
            <a:pPr marL="810900" lvl="1" indent="-342900">
              <a:spcBef>
                <a:spcPts val="600"/>
              </a:spcBef>
              <a:spcAft>
                <a:spcPts val="0"/>
              </a:spcAft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Web </a:t>
            </a:r>
            <a:r>
              <a:rPr lang="en-US" sz="1800" b="0" dirty="0" smtClean="0"/>
              <a:t>scraping: </a:t>
            </a:r>
            <a:r>
              <a:rPr lang="en-US" sz="1200" b="0" dirty="0" smtClean="0"/>
              <a:t>job </a:t>
            </a:r>
            <a:r>
              <a:rPr lang="en-US" sz="1200" b="0" dirty="0"/>
              <a:t>vacancies ; enterprise characteristics</a:t>
            </a:r>
          </a:p>
          <a:p>
            <a:pPr marL="810900" lvl="1" indent="-342900">
              <a:spcBef>
                <a:spcPts val="600"/>
              </a:spcBef>
              <a:spcAft>
                <a:spcPts val="0"/>
              </a:spcAft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Smart </a:t>
            </a:r>
            <a:r>
              <a:rPr lang="en-US" sz="1800" b="0" dirty="0" smtClean="0"/>
              <a:t>meters: </a:t>
            </a:r>
            <a:r>
              <a:rPr lang="en-US" sz="1200" b="0" dirty="0" smtClean="0"/>
              <a:t>electricity </a:t>
            </a:r>
            <a:r>
              <a:rPr lang="en-US" sz="1200" b="0" dirty="0"/>
              <a:t>consumption ; temporary vacant dwellings</a:t>
            </a:r>
          </a:p>
          <a:p>
            <a:pPr marL="810900" lvl="1" indent="-342900">
              <a:spcBef>
                <a:spcPts val="600"/>
              </a:spcBef>
              <a:spcAft>
                <a:spcPts val="0"/>
              </a:spcAft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Automatic Identification System (Ships)</a:t>
            </a:r>
          </a:p>
          <a:p>
            <a:pPr marL="285750" lvl="1">
              <a:spcBef>
                <a:spcPts val="400"/>
              </a:spcBef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kern="1200" dirty="0"/>
              <a:t>Flight Reservation Systems for true Origin/Destination</a:t>
            </a:r>
          </a:p>
          <a:p>
            <a:pPr marL="810900" lvl="1" indent="-342900">
              <a:spcBef>
                <a:spcPts val="0"/>
              </a:spcBef>
              <a:spcAft>
                <a:spcPts val="0"/>
              </a:spcAft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Amadeus Database</a:t>
            </a:r>
          </a:p>
          <a:p>
            <a:pPr marL="285750" lvl="1">
              <a:spcBef>
                <a:spcPts val="400"/>
              </a:spcBef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kern="1200" dirty="0"/>
              <a:t>Aircraft Tracking System </a:t>
            </a:r>
          </a:p>
          <a:p>
            <a:pPr marL="810900" lvl="1" indent="-342900">
              <a:spcBef>
                <a:spcPts val="0"/>
              </a:spcBef>
              <a:spcAft>
                <a:spcPts val="0"/>
              </a:spcAft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Satellite system to receive flight positions from aircrafts</a:t>
            </a:r>
          </a:p>
          <a:p>
            <a:pPr marL="285750" lvl="1">
              <a:spcBef>
                <a:spcPts val="400"/>
              </a:spcBef>
              <a:buClr>
                <a:srgbClr val="0F5494"/>
              </a:buClr>
              <a:buFont typeface="Wingdings" panose="05000000000000000000" pitchFamily="2" charset="2"/>
              <a:buChar char="§"/>
              <a:defRPr/>
            </a:pPr>
            <a:r>
              <a:rPr lang="en-GB" sz="1800" b="0" kern="1200" dirty="0" smtClean="0"/>
              <a:t>Wikipedia </a:t>
            </a:r>
            <a:r>
              <a:rPr lang="en-GB" sz="1800" b="0" kern="1200" dirty="0"/>
              <a:t>as source for </a:t>
            </a:r>
            <a:r>
              <a:rPr lang="en-GB" sz="1800" b="0" kern="1200" dirty="0" smtClean="0"/>
              <a:t>statistics: </a:t>
            </a:r>
            <a:r>
              <a:rPr lang="en-GB" sz="1800" b="0" dirty="0" smtClean="0"/>
              <a:t>Cultural </a:t>
            </a:r>
            <a:r>
              <a:rPr lang="en-GB" sz="1800" b="0" dirty="0"/>
              <a:t>and regional statistics</a:t>
            </a:r>
            <a:r>
              <a:rPr lang="en-GB" sz="1800" b="0" dirty="0">
                <a:solidFill>
                  <a:srgbClr val="003366"/>
                </a:solidFill>
              </a:rPr>
              <a:t>	</a:t>
            </a:r>
          </a:p>
          <a:p>
            <a:endParaRPr lang="en-GB" dirty="0"/>
          </a:p>
        </p:txBody>
      </p:sp>
      <p:pic>
        <p:nvPicPr>
          <p:cNvPr id="5" name="Picture 8" descr="Image result for wikipedia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517232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45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What's next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564904"/>
            <a:ext cx="8640960" cy="3529013"/>
          </a:xfrm>
        </p:spPr>
        <p:txBody>
          <a:bodyPr/>
          <a:lstStyle/>
          <a:p>
            <a:pPr marL="342900" lvl="1" indent="-342900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>
                <a:hlinkClick r:id="rId2"/>
              </a:rPr>
              <a:t>European Big Data </a:t>
            </a:r>
            <a:r>
              <a:rPr lang="en-GB" dirty="0" smtClean="0">
                <a:hlinkClick r:id="rId2"/>
              </a:rPr>
              <a:t>Hackathon</a:t>
            </a:r>
            <a:r>
              <a:rPr lang="en-GB" b="0" dirty="0" smtClean="0">
                <a:hlinkClick r:id="rId2"/>
              </a:rPr>
              <a:t> ,15-17 </a:t>
            </a:r>
            <a:r>
              <a:rPr lang="en-GB" b="0" dirty="0">
                <a:hlinkClick r:id="rId2"/>
              </a:rPr>
              <a:t>March </a:t>
            </a:r>
            <a:r>
              <a:rPr lang="en-GB" b="0" dirty="0" smtClean="0">
                <a:hlinkClick r:id="rId2"/>
              </a:rPr>
              <a:t>2017,Brussels</a:t>
            </a:r>
          </a:p>
          <a:p>
            <a:pPr marL="342900" lvl="1" indent="-342900"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b="0" dirty="0" smtClean="0">
              <a:hlinkClick r:id="rId2"/>
            </a:endParaRPr>
          </a:p>
          <a:p>
            <a:pPr marL="342900" lvl="1" indent="-342900"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b="0" dirty="0">
              <a:hlinkClick r:id="rId2"/>
            </a:endParaRPr>
          </a:p>
          <a:p>
            <a:pPr marL="342900" lvl="1" indent="-342900"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b="0" dirty="0" smtClean="0">
              <a:hlinkClick r:id="rId2"/>
            </a:endParaRPr>
          </a:p>
          <a:p>
            <a:pPr marL="342900" lvl="1" indent="-342900"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b="0" dirty="0" smtClean="0">
              <a:hlinkClick r:id="rId2"/>
            </a:endParaRPr>
          </a:p>
          <a:p>
            <a:pPr marL="342900" lvl="1" indent="-342900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0" dirty="0" smtClean="0">
                <a:hlinkClick r:id="rId2"/>
              </a:rPr>
              <a:t>European Statistical Training Courses in 2017</a:t>
            </a:r>
            <a:r>
              <a:rPr lang="en-GB" b="0" dirty="0" smtClean="0">
                <a:hlinkClick r:id="rId2"/>
              </a:rPr>
              <a:t> </a:t>
            </a:r>
            <a:endParaRPr lang="en-GB" b="0" dirty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068960"/>
            <a:ext cx="122413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382" y="4941167"/>
            <a:ext cx="1879116" cy="135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4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96752"/>
            <a:ext cx="8784976" cy="1008113"/>
          </a:xfrm>
        </p:spPr>
        <p:txBody>
          <a:bodyPr/>
          <a:lstStyle/>
          <a:p>
            <a:pPr marL="4763" algn="ctr"/>
            <a:r>
              <a:rPr lang="en-GB" altLang="en-US" sz="2900" dirty="0" smtClean="0"/>
              <a:t>ESTP courses supporting big data (2017)</a:t>
            </a:r>
            <a:endParaRPr lang="en-GB" altLang="en-US" sz="2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FEFC4-B746-410D-BAE6-9B4F8CA2389E}" type="slidenum">
              <a:rPr lang="en-GB" altLang="en-US">
                <a:solidFill>
                  <a:srgbClr val="000000"/>
                </a:solidFill>
              </a:rPr>
              <a:pPr/>
              <a:t>22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496" y="2852936"/>
            <a:ext cx="2076829" cy="959124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>
                <a:solidFill>
                  <a:srgbClr val="FFFFFF"/>
                </a:solidFill>
              </a:rPr>
              <a:t>Introduction to big data and its tools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63755" y="2852936"/>
            <a:ext cx="2076829" cy="959124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>
                <a:solidFill>
                  <a:srgbClr val="FFFFFF"/>
                </a:solidFill>
              </a:rPr>
              <a:t>Hands-on immersion on big data tools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92014" y="2060848"/>
            <a:ext cx="2076829" cy="959124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>
                <a:solidFill>
                  <a:srgbClr val="FFFFFF"/>
                </a:solidFill>
              </a:rPr>
              <a:t>Big data sources - Web, Social media and text analytics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92014" y="3562622"/>
            <a:ext cx="2076829" cy="959124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>
                <a:solidFill>
                  <a:srgbClr val="FFFFFF"/>
                </a:solidFill>
              </a:rPr>
              <a:t>Advanced big data sources - Mobile phone and other sensors</a:t>
            </a:r>
          </a:p>
        </p:txBody>
      </p:sp>
      <p:cxnSp>
        <p:nvCxnSpPr>
          <p:cNvPr id="36" name="Elbow Connector 35"/>
          <p:cNvCxnSpPr>
            <a:stCxn id="3" idx="3"/>
            <a:endCxn id="8" idx="1"/>
          </p:cNvCxnSpPr>
          <p:nvPr/>
        </p:nvCxnSpPr>
        <p:spPr bwMode="auto">
          <a:xfrm>
            <a:off x="2112325" y="3332498"/>
            <a:ext cx="251430" cy="0"/>
          </a:xfrm>
          <a:prstGeom prst="straightConnector1">
            <a:avLst/>
          </a:prstGeom>
          <a:ln w="25400">
            <a:solidFill>
              <a:srgbClr val="4F81BD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 bwMode="auto">
          <a:xfrm>
            <a:off x="4440584" y="3356992"/>
            <a:ext cx="252000" cy="612000"/>
          </a:xfrm>
          <a:prstGeom prst="bentConnector3">
            <a:avLst>
              <a:gd name="adj1" fmla="val 46979"/>
            </a:avLst>
          </a:prstGeom>
          <a:ln w="25400">
            <a:solidFill>
              <a:srgbClr val="4F81BD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Elbow Connector 49"/>
          <p:cNvCxnSpPr/>
          <p:nvPr/>
        </p:nvCxnSpPr>
        <p:spPr bwMode="auto">
          <a:xfrm flipV="1">
            <a:off x="4440584" y="2636984"/>
            <a:ext cx="251430" cy="648000"/>
          </a:xfrm>
          <a:prstGeom prst="bentConnector3">
            <a:avLst>
              <a:gd name="adj1" fmla="val 50000"/>
            </a:avLst>
          </a:prstGeom>
          <a:ln w="25400">
            <a:solidFill>
              <a:srgbClr val="4F81BD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1259632" y="6165304"/>
            <a:ext cx="448776" cy="314336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83978" name="TextBox 83977"/>
          <p:cNvSpPr txBox="1"/>
          <p:nvPr/>
        </p:nvSpPr>
        <p:spPr>
          <a:xfrm>
            <a:off x="1691680" y="6178263"/>
            <a:ext cx="1678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Big data courses</a:t>
            </a:r>
            <a:endParaRPr lang="en-GB" sz="1400" dirty="0"/>
          </a:p>
        </p:txBody>
      </p:sp>
      <p:sp>
        <p:nvSpPr>
          <p:cNvPr id="15" name="Rounded Rectangle 14"/>
          <p:cNvSpPr/>
          <p:nvPr/>
        </p:nvSpPr>
        <p:spPr>
          <a:xfrm>
            <a:off x="2363755" y="4702124"/>
            <a:ext cx="2076829" cy="959124"/>
          </a:xfrm>
          <a:prstGeom prst="roundRect">
            <a:avLst/>
          </a:prstGeom>
          <a:solidFill>
            <a:srgbClr val="80808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>
                <a:solidFill>
                  <a:srgbClr val="FFFFFF"/>
                </a:solidFill>
              </a:rPr>
              <a:t>Can a statistician become a data scientist?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496" y="4702124"/>
            <a:ext cx="2076829" cy="959124"/>
          </a:xfrm>
          <a:prstGeom prst="roundRect">
            <a:avLst/>
          </a:prstGeom>
          <a:solidFill>
            <a:srgbClr val="80808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 smtClean="0">
                <a:solidFill>
                  <a:srgbClr val="FFFFFF"/>
                </a:solidFill>
              </a:rPr>
              <a:t>The use of R in official </a:t>
            </a:r>
            <a:r>
              <a:rPr lang="en-GB" sz="1600" dirty="0">
                <a:solidFill>
                  <a:srgbClr val="FFFFFF"/>
                </a:solidFill>
              </a:rPr>
              <a:t>s</a:t>
            </a:r>
            <a:r>
              <a:rPr lang="en-GB" sz="1600" dirty="0" smtClean="0">
                <a:solidFill>
                  <a:srgbClr val="FFFFFF"/>
                </a:solidFill>
              </a:rPr>
              <a:t>tatistics: model based estimates</a:t>
            </a: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020272" y="4702124"/>
            <a:ext cx="2076829" cy="959124"/>
          </a:xfrm>
          <a:prstGeom prst="roundRect">
            <a:avLst/>
          </a:prstGeom>
          <a:solidFill>
            <a:srgbClr val="80808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GB" sz="1600" dirty="0" smtClean="0">
                <a:solidFill>
                  <a:srgbClr val="FFFFFF"/>
                </a:solidFill>
              </a:rPr>
              <a:t>Time-series </a:t>
            </a:r>
            <a:r>
              <a:rPr lang="en-GB" sz="1600" dirty="0">
                <a:solidFill>
                  <a:srgbClr val="FFFFFF"/>
                </a:solidFill>
              </a:rPr>
              <a:t>e</a:t>
            </a:r>
            <a:r>
              <a:rPr lang="en-GB" sz="1600" dirty="0" smtClean="0">
                <a:solidFill>
                  <a:srgbClr val="FFFFFF"/>
                </a:solidFill>
              </a:rPr>
              <a:t>conometrics </a:t>
            </a:r>
            <a:endParaRPr lang="en-GB" sz="1600" dirty="0">
              <a:solidFill>
                <a:srgbClr val="FFFFFF"/>
              </a:solidFill>
            </a:endParaRPr>
          </a:p>
        </p:txBody>
      </p:sp>
      <p:cxnSp>
        <p:nvCxnSpPr>
          <p:cNvPr id="29" name="Elbow Connector 28"/>
          <p:cNvCxnSpPr/>
          <p:nvPr/>
        </p:nvCxnSpPr>
        <p:spPr bwMode="auto">
          <a:xfrm flipV="1">
            <a:off x="2112325" y="3501144"/>
            <a:ext cx="252000" cy="1548000"/>
          </a:xfrm>
          <a:prstGeom prst="bentConnector3">
            <a:avLst>
              <a:gd name="adj1" fmla="val 39350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auto">
          <a:xfrm flipV="1">
            <a:off x="4441147" y="2492896"/>
            <a:ext cx="274869" cy="2664000"/>
          </a:xfrm>
          <a:prstGeom prst="bentConnector3">
            <a:avLst>
              <a:gd name="adj1" fmla="val 21755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10" idx="3"/>
            <a:endCxn id="55" idx="0"/>
          </p:cNvCxnSpPr>
          <p:nvPr/>
        </p:nvCxnSpPr>
        <p:spPr bwMode="auto">
          <a:xfrm>
            <a:off x="6768843" y="2540410"/>
            <a:ext cx="1289658" cy="435046"/>
          </a:xfrm>
          <a:prstGeom prst="bentConnector2">
            <a:avLst/>
          </a:prstGeom>
          <a:ln w="25400" cmpd="dbl">
            <a:solidFill>
              <a:srgbClr val="BA9E46"/>
            </a:solidFill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Elbow Connector 61"/>
          <p:cNvCxnSpPr/>
          <p:nvPr/>
        </p:nvCxnSpPr>
        <p:spPr bwMode="auto">
          <a:xfrm flipV="1">
            <a:off x="4435168" y="4132373"/>
            <a:ext cx="251430" cy="1139502"/>
          </a:xfrm>
          <a:prstGeom prst="bentConnector3">
            <a:avLst>
              <a:gd name="adj1" fmla="val 50000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ounded Rectangle 75"/>
          <p:cNvSpPr/>
          <p:nvPr/>
        </p:nvSpPr>
        <p:spPr>
          <a:xfrm>
            <a:off x="3707904" y="6165304"/>
            <a:ext cx="448776" cy="314336"/>
          </a:xfrm>
          <a:prstGeom prst="roundRect">
            <a:avLst/>
          </a:prstGeom>
          <a:solidFill>
            <a:srgbClr val="80808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139952" y="6168583"/>
            <a:ext cx="2082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Methodology courses</a:t>
            </a:r>
            <a:endParaRPr lang="en-GB" sz="1400" dirty="0"/>
          </a:p>
        </p:txBody>
      </p:sp>
      <p:cxnSp>
        <p:nvCxnSpPr>
          <p:cNvPr id="35" name="Elbow Connector 34"/>
          <p:cNvCxnSpPr>
            <a:stCxn id="16" idx="3"/>
            <a:endCxn id="15" idx="1"/>
          </p:cNvCxnSpPr>
          <p:nvPr/>
        </p:nvCxnSpPr>
        <p:spPr bwMode="auto">
          <a:xfrm>
            <a:off x="2112325" y="5181686"/>
            <a:ext cx="251430" cy="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Elbow Connector 57"/>
          <p:cNvCxnSpPr>
            <a:stCxn id="17" idx="0"/>
            <a:endCxn id="55" idx="4"/>
          </p:cNvCxnSpPr>
          <p:nvPr/>
        </p:nvCxnSpPr>
        <p:spPr bwMode="auto">
          <a:xfrm flipH="1" flipV="1">
            <a:off x="8058501" y="3933056"/>
            <a:ext cx="186" cy="769068"/>
          </a:xfrm>
          <a:prstGeom prst="straightConnector1">
            <a:avLst/>
          </a:prstGeom>
          <a:ln w="25400" cmpd="dbl">
            <a:solidFill>
              <a:srgbClr val="BA9E46"/>
            </a:solidFill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 bwMode="auto">
          <a:xfrm>
            <a:off x="7019901" y="2975456"/>
            <a:ext cx="2077200" cy="957600"/>
          </a:xfrm>
          <a:prstGeom prst="ellipse">
            <a:avLst/>
          </a:prstGeom>
          <a:solidFill>
            <a:srgbClr val="E1B31F"/>
          </a:solidFill>
          <a:ex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pt-PT" sz="1600" dirty="0" err="1" smtClean="0">
                <a:solidFill>
                  <a:srgbClr val="FFFFFF"/>
                </a:solidFill>
              </a:rPr>
              <a:t>Nowcasting</a:t>
            </a:r>
            <a:endParaRPr lang="en-GB" sz="1600" dirty="0">
              <a:solidFill>
                <a:srgbClr val="FFFFFF"/>
              </a:solidFill>
            </a:endParaRPr>
          </a:p>
        </p:txBody>
      </p:sp>
      <p:cxnSp>
        <p:nvCxnSpPr>
          <p:cNvPr id="72" name="Elbow Connector 71"/>
          <p:cNvCxnSpPr>
            <a:stCxn id="12" idx="3"/>
            <a:endCxn id="55" idx="2"/>
          </p:cNvCxnSpPr>
          <p:nvPr/>
        </p:nvCxnSpPr>
        <p:spPr bwMode="auto">
          <a:xfrm flipV="1">
            <a:off x="6768843" y="3454256"/>
            <a:ext cx="251058" cy="587928"/>
          </a:xfrm>
          <a:prstGeom prst="bentConnector3">
            <a:avLst>
              <a:gd name="adj1" fmla="val 50000"/>
            </a:avLst>
          </a:prstGeom>
          <a:ln w="25400" cmpd="dbl">
            <a:solidFill>
              <a:srgbClr val="BA9E46"/>
            </a:solidFill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 bwMode="auto">
          <a:xfrm>
            <a:off x="6444208" y="6165304"/>
            <a:ext cx="450000" cy="313200"/>
          </a:xfrm>
          <a:prstGeom prst="ellipse">
            <a:avLst/>
          </a:prstGeom>
          <a:solidFill>
            <a:srgbClr val="E1B31F"/>
          </a:solidFill>
          <a:ex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837" tIns="43837" rIns="43837" bIns="43837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858003" y="6170727"/>
            <a:ext cx="852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Activity</a:t>
            </a:r>
            <a:endParaRPr lang="en-GB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2708920"/>
            <a:ext cx="1500765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4F81BD"/>
                </a:solidFill>
              </a:rPr>
              <a:t>Q1</a:t>
            </a:r>
            <a:endParaRPr lang="en-GB" sz="1100" dirty="0">
              <a:solidFill>
                <a:srgbClr val="4F81BD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27851" y="2708920"/>
            <a:ext cx="1212733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4F81BD"/>
                </a:solidFill>
              </a:rPr>
              <a:t>Q2</a:t>
            </a:r>
            <a:endParaRPr lang="en-GB" sz="1100" dirty="0">
              <a:solidFill>
                <a:srgbClr val="4F81BD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56110" y="3420000"/>
            <a:ext cx="1212733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4F81BD"/>
                </a:solidFill>
              </a:rPr>
              <a:t>Q4</a:t>
            </a:r>
            <a:endParaRPr lang="en-GB" sz="1100" dirty="0">
              <a:solidFill>
                <a:srgbClr val="4F81BD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56110" y="1916832"/>
            <a:ext cx="1212733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4F81BD"/>
                </a:solidFill>
              </a:rPr>
              <a:t>Q3</a:t>
            </a:r>
            <a:endParaRPr lang="en-GB" sz="1100" dirty="0">
              <a:solidFill>
                <a:srgbClr val="4F81BD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99592" y="4554000"/>
            <a:ext cx="1212733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808080"/>
                </a:solidFill>
              </a:rPr>
              <a:t>Q2</a:t>
            </a:r>
            <a:endParaRPr lang="en-GB" sz="1100" dirty="0">
              <a:solidFill>
                <a:srgbClr val="80808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27851" y="4554000"/>
            <a:ext cx="1212733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808080"/>
                </a:solidFill>
              </a:rPr>
              <a:t>Q2</a:t>
            </a:r>
            <a:endParaRPr lang="en-GB" sz="1100" dirty="0">
              <a:solidFill>
                <a:srgbClr val="80808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65801" y="4514445"/>
            <a:ext cx="1500765" cy="18767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72000" bIns="0" numCol="1" spcCol="1270" anchor="ctr" anchorCtr="0">
            <a:noAutofit/>
          </a:bodyPr>
          <a:lstStyle>
            <a:defPPr>
              <a:defRPr lang="en-GB"/>
            </a:defPPr>
            <a:lvl1pPr lvl="0" algn="ctr" defTabSz="800100">
              <a:lnSpc>
                <a:spcPct val="90000"/>
              </a:lnSpc>
              <a:spcAft>
                <a:spcPct val="35000"/>
              </a:spcAft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en-GB" sz="1100" dirty="0" smtClean="0">
                <a:solidFill>
                  <a:srgbClr val="4F81BD"/>
                </a:solidFill>
              </a:rPr>
              <a:t>Q1</a:t>
            </a:r>
            <a:endParaRPr lang="en-GB" sz="11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61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152649"/>
          </a:xfrm>
        </p:spPr>
        <p:txBody>
          <a:bodyPr/>
          <a:lstStyle/>
          <a:p>
            <a:r>
              <a:rPr lang="en-GB" dirty="0" smtClean="0"/>
              <a:t>Thank you for your attention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Questions welcome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996952"/>
            <a:ext cx="8229600" cy="3529013"/>
          </a:xfrm>
        </p:spPr>
        <p:txBody>
          <a:bodyPr/>
          <a:lstStyle/>
          <a:p>
            <a:pPr lvl="0"/>
            <a:r>
              <a:rPr lang="en-GB" sz="1200" b="1" dirty="0"/>
              <a:t>References: </a:t>
            </a:r>
            <a:endParaRPr lang="en-GB" sz="1200" dirty="0"/>
          </a:p>
          <a:p>
            <a:pPr lvl="0"/>
            <a:r>
              <a:rPr lang="fr-BE" sz="1200" dirty="0"/>
              <a:t>Clément </a:t>
            </a:r>
            <a:r>
              <a:rPr lang="fr-BE" sz="1200" dirty="0" err="1"/>
              <a:t>Marsilli</a:t>
            </a:r>
            <a:r>
              <a:rPr lang="fr-BE" sz="1200" dirty="0"/>
              <a:t> Variable </a:t>
            </a:r>
            <a:r>
              <a:rPr lang="fr-BE" sz="1200" dirty="0" err="1"/>
              <a:t>Selection</a:t>
            </a:r>
            <a:r>
              <a:rPr lang="fr-BE" sz="1200" dirty="0"/>
              <a:t> in </a:t>
            </a:r>
            <a:r>
              <a:rPr lang="fr-BE" sz="1200" dirty="0" err="1"/>
              <a:t>Predictive</a:t>
            </a:r>
            <a:r>
              <a:rPr lang="fr-BE" sz="1200" dirty="0"/>
              <a:t> MIDAS </a:t>
            </a:r>
            <a:r>
              <a:rPr lang="fr-BE" sz="1200" dirty="0" err="1"/>
              <a:t>Models</a:t>
            </a:r>
            <a:r>
              <a:rPr lang="fr-BE" sz="1200" dirty="0"/>
              <a:t>, Document de travail 520, Banque de France, </a:t>
            </a:r>
            <a:r>
              <a:rPr lang="fr-BE" sz="1200" u="sng" dirty="0">
                <a:hlinkClick r:id="rId2"/>
              </a:rPr>
              <a:t>https://www.banque-france.fr/uploads/tx_bdfdocumentstravail/DT-520.pdf</a:t>
            </a:r>
            <a:endParaRPr lang="en-GB" sz="1200" dirty="0"/>
          </a:p>
          <a:p>
            <a:pPr lvl="0"/>
            <a:endParaRPr lang="en-GB" sz="1200" dirty="0" smtClean="0"/>
          </a:p>
          <a:p>
            <a:pPr lvl="0"/>
            <a:r>
              <a:rPr lang="en-GB" sz="1200" dirty="0" smtClean="0"/>
              <a:t>Eurostat</a:t>
            </a:r>
            <a:r>
              <a:rPr lang="en-GB" sz="1200" dirty="0"/>
              <a:t>, Big data and macroeconomic </a:t>
            </a:r>
            <a:r>
              <a:rPr lang="en-GB" sz="1200" dirty="0" err="1"/>
              <a:t>nowcasting</a:t>
            </a:r>
            <a:r>
              <a:rPr lang="en-GB" sz="1200" dirty="0"/>
              <a:t>, preliminary results presented at the ESS methodological working group (7 April 2016, Luxembourg) </a:t>
            </a:r>
            <a:r>
              <a:rPr lang="en-GB" sz="1200" u="sng" dirty="0">
                <a:hlinkClick r:id="rId3"/>
              </a:rPr>
              <a:t>http://ec.europa.eu/eurostat/cros/content/item21bigdataandmacroeconomicnowcastingslides_en</a:t>
            </a:r>
            <a:endParaRPr lang="en-GB" sz="1200" dirty="0"/>
          </a:p>
          <a:p>
            <a:pPr lvl="0"/>
            <a:endParaRPr lang="en-GB" sz="1200" dirty="0" smtClean="0"/>
          </a:p>
          <a:p>
            <a:pPr lvl="0"/>
            <a:r>
              <a:rPr lang="en-GB" sz="1200" dirty="0" smtClean="0"/>
              <a:t>M</a:t>
            </a:r>
            <a:r>
              <a:rPr lang="en-GB" sz="1200" dirty="0"/>
              <a:t>. </a:t>
            </a:r>
            <a:r>
              <a:rPr lang="en-GB" sz="1200" dirty="0" err="1"/>
              <a:t>Verleysen</a:t>
            </a:r>
            <a:r>
              <a:rPr lang="en-GB" sz="1200" dirty="0"/>
              <a:t>, D. François, G. Simon, V. Wertz, On the effects of dimensionality on data analysis </a:t>
            </a:r>
            <a:r>
              <a:rPr lang="en-GB" sz="1200" dirty="0" smtClean="0"/>
              <a:t>with neural </a:t>
            </a:r>
            <a:r>
              <a:rPr lang="en-GB" sz="1200" dirty="0"/>
              <a:t>networks </a:t>
            </a:r>
            <a:r>
              <a:rPr lang="en-GB" sz="1200" u="sng" dirty="0">
                <a:hlinkClick r:id="rId4"/>
              </a:rPr>
              <a:t>https://perso.uclouvain.be/michel.verleysen/papers/iwann03mv.pdf</a:t>
            </a:r>
            <a:endParaRPr lang="en-GB" sz="1200" dirty="0"/>
          </a:p>
          <a:p>
            <a:pPr lvl="0"/>
            <a:endParaRPr lang="en-GB" sz="1200" dirty="0" smtClean="0"/>
          </a:p>
          <a:p>
            <a:pPr lvl="0"/>
            <a:r>
              <a:rPr lang="en-GB" sz="1200" dirty="0" smtClean="0"/>
              <a:t>Summary </a:t>
            </a:r>
            <a:r>
              <a:rPr lang="en-GB" sz="1200" dirty="0"/>
              <a:t>Statistics in Approximate Bayesian Computation, Dennis </a:t>
            </a:r>
            <a:r>
              <a:rPr lang="en-GB" sz="1200" dirty="0" err="1"/>
              <a:t>Prangl</a:t>
            </a:r>
            <a:r>
              <a:rPr lang="en-GB" sz="1200" dirty="0"/>
              <a:t> </a:t>
            </a:r>
            <a:r>
              <a:rPr lang="en-GB" sz="1200" u="sng" dirty="0">
                <a:hlinkClick r:id="rId5"/>
              </a:rPr>
              <a:t>https://</a:t>
            </a:r>
            <a:r>
              <a:rPr lang="en-GB" sz="1200" u="sng" dirty="0" smtClean="0">
                <a:hlinkClick r:id="rId5"/>
              </a:rPr>
              <a:t>arxiv.org/pdf/1512.05633.pdf</a:t>
            </a:r>
            <a:endParaRPr lang="en-GB" sz="1200" u="sng" dirty="0" smtClean="0"/>
          </a:p>
          <a:p>
            <a:pPr lvl="0"/>
            <a:endParaRPr lang="en-GB" sz="1200" u="sng" dirty="0"/>
          </a:p>
          <a:p>
            <a:pPr lvl="0"/>
            <a:r>
              <a:rPr lang="en-GB" sz="1200" dirty="0" smtClean="0"/>
              <a:t>Big data CROS portal</a:t>
            </a:r>
          </a:p>
          <a:p>
            <a:pPr lvl="0"/>
            <a:r>
              <a:rPr lang="en-GB" sz="1200" dirty="0">
                <a:hlinkClick r:id="rId6"/>
              </a:rPr>
              <a:t>http://</a:t>
            </a:r>
            <a:r>
              <a:rPr lang="en-GB" sz="1200" dirty="0" smtClean="0">
                <a:hlinkClick r:id="rId6"/>
              </a:rPr>
              <a:t>ec.europa.eu/eurostat/cros/content/big-data_en</a:t>
            </a:r>
            <a:r>
              <a:rPr lang="en-GB" sz="1200" dirty="0" smtClean="0"/>
              <a:t>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1239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2575</TotalTime>
  <Words>1172</Words>
  <Application>Microsoft Office PowerPoint</Application>
  <PresentationFormat>On-screen Show (4:3)</PresentationFormat>
  <Paragraphs>221</Paragraphs>
  <Slides>23</Slides>
  <Notes>2</Notes>
  <HiddenSlides>4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Blank</vt:lpstr>
      <vt:lpstr>1_blank</vt:lpstr>
      <vt:lpstr>2_blank</vt:lpstr>
      <vt:lpstr>3_blank</vt:lpstr>
      <vt:lpstr>4_blank</vt:lpstr>
      <vt:lpstr>5_Blank</vt:lpstr>
      <vt:lpstr>6_Blank</vt:lpstr>
      <vt:lpstr>7_blank</vt:lpstr>
      <vt:lpstr>8_Blank</vt:lpstr>
      <vt:lpstr> Session D7: Big Data Analysis from Classification to Dimensional reduction  The curse of dimensionality in official statistics</vt:lpstr>
      <vt:lpstr>The curse of dimensionality  (coined by Richard E. Bellman in 1961)</vt:lpstr>
      <vt:lpstr>Big Data, Huge Dimensions… Sparse Activities</vt:lpstr>
      <vt:lpstr>Dealing with dimensionality in official statistics</vt:lpstr>
      <vt:lpstr>Dimensionality challenges</vt:lpstr>
      <vt:lpstr>Data storage: possible solution is  Data Virtualisation</vt:lpstr>
      <vt:lpstr>Data analytics: the way to go</vt:lpstr>
      <vt:lpstr>The curse of dimensionality &amp; Data Modelling </vt:lpstr>
      <vt:lpstr>Eurostat (Sparse?) activities </vt:lpstr>
      <vt:lpstr>Big Data Macroeconomic Nowcasting</vt:lpstr>
      <vt:lpstr>Models race</vt:lpstr>
      <vt:lpstr>Statistical Methods: findings</vt:lpstr>
      <vt:lpstr>Follow-up: Big Data Econometrics</vt:lpstr>
      <vt:lpstr>Open econometric questions</vt:lpstr>
      <vt:lpstr>Big Data sources Selectivity: Main Issues</vt:lpstr>
      <vt:lpstr>Big Data sources Selectivity: Proposed methods (so far…)</vt:lpstr>
      <vt:lpstr>Example (1): Selected big data sources and basic characteristics that can be derived from the data.</vt:lpstr>
      <vt:lpstr>Example (2): Target population and twitter population</vt:lpstr>
      <vt:lpstr>Mobile Phone data: Clustering Time Series (1) Assessing the Quality of Mobile Phone Data as a Source of Statistics http://www.ine.es/q2016/docs/q2016Final00163.pdf </vt:lpstr>
      <vt:lpstr>More Eurostat Big Data activities</vt:lpstr>
      <vt:lpstr>What's next</vt:lpstr>
      <vt:lpstr>ESTP courses supporting big data (2017)</vt:lpstr>
      <vt:lpstr>Thank you for your attention  Questions welcome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curse of dimensionality in official statistics?</dc:title>
  <dc:creator>BUONO Dario (ESTAT), PhD</dc:creator>
  <cp:lastModifiedBy>BUONO Dario (ESTAT), PhD</cp:lastModifiedBy>
  <cp:revision>89</cp:revision>
  <cp:lastPrinted>2016-10-13T16:37:39Z</cp:lastPrinted>
  <dcterms:created xsi:type="dcterms:W3CDTF">2016-10-03T08:20:34Z</dcterms:created>
  <dcterms:modified xsi:type="dcterms:W3CDTF">2016-10-14T13:43:21Z</dcterms:modified>
</cp:coreProperties>
</file>