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handoutMasterIdLst>
    <p:handoutMasterId r:id="rId16"/>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735763" cy="98663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4651" autoAdjust="0"/>
  </p:normalViewPr>
  <p:slideViewPr>
    <p:cSldViewPr>
      <p:cViewPr varScale="1">
        <p:scale>
          <a:sx n="105" d="100"/>
          <a:sy n="105" d="100"/>
        </p:scale>
        <p:origin x="1644"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a:t>Number of papers with "Big Data" in </a:t>
            </a:r>
          </a:p>
          <a:p>
            <a:pPr>
              <a:defRPr/>
            </a:pPr>
            <a:r>
              <a:rPr lang="it-IT"/>
              <a:t>TITLE-ABS-KEY</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clustered"/>
        <c:varyColors val="0"/>
        <c:ser>
          <c:idx val="0"/>
          <c:order val="0"/>
          <c:tx>
            <c:strRef>
              <c:f>Foglio1!$C$2</c:f>
              <c:strCache>
                <c:ptCount val="1"/>
                <c:pt idx="0">
                  <c:v>sept-2016</c:v>
                </c:pt>
              </c:strCache>
            </c:strRef>
          </c:tx>
          <c:spPr>
            <a:solidFill>
              <a:schemeClr val="accent1"/>
            </a:solidFill>
            <a:ln>
              <a:noFill/>
            </a:ln>
            <a:effectLst/>
          </c:spPr>
          <c:invertIfNegative val="0"/>
          <c:cat>
            <c:strRef>
              <c:f>Foglio1!$B$3:$B$11</c:f>
              <c:strCache>
                <c:ptCount val="9"/>
                <c:pt idx="0">
                  <c:v>Before 2010</c:v>
                </c:pt>
                <c:pt idx="1">
                  <c:v>2010</c:v>
                </c:pt>
                <c:pt idx="2">
                  <c:v>2011</c:v>
                </c:pt>
                <c:pt idx="3">
                  <c:v>2012</c:v>
                </c:pt>
                <c:pt idx="4">
                  <c:v>2013</c:v>
                </c:pt>
                <c:pt idx="5">
                  <c:v>2014</c:v>
                </c:pt>
                <c:pt idx="6">
                  <c:v>2015</c:v>
                </c:pt>
                <c:pt idx="7">
                  <c:v>2016</c:v>
                </c:pt>
                <c:pt idx="8">
                  <c:v>2017</c:v>
                </c:pt>
              </c:strCache>
            </c:strRef>
          </c:cat>
          <c:val>
            <c:numRef>
              <c:f>Foglio1!$C$3:$C$11</c:f>
              <c:numCache>
                <c:formatCode>_-* #,##0_-;\-* #,##0_-;_-* "-"??_-;_-@_-</c:formatCode>
                <c:ptCount val="9"/>
                <c:pt idx="0">
                  <c:v>122</c:v>
                </c:pt>
                <c:pt idx="1">
                  <c:v>30</c:v>
                </c:pt>
                <c:pt idx="2">
                  <c:v>88</c:v>
                </c:pt>
                <c:pt idx="3">
                  <c:v>648</c:v>
                </c:pt>
                <c:pt idx="4">
                  <c:v>2381</c:v>
                </c:pt>
                <c:pt idx="5">
                  <c:v>4618</c:v>
                </c:pt>
                <c:pt idx="6">
                  <c:v>8103</c:v>
                </c:pt>
                <c:pt idx="7">
                  <c:v>5699</c:v>
                </c:pt>
                <c:pt idx="8">
                  <c:v>2</c:v>
                </c:pt>
              </c:numCache>
            </c:numRef>
          </c:val>
          <c:extLst>
            <c:ext xmlns:c16="http://schemas.microsoft.com/office/drawing/2014/chart" uri="{C3380CC4-5D6E-409C-BE32-E72D297353CC}">
              <c16:uniqueId val="{00000000-C7EA-4E1B-A25C-764A450E68AB}"/>
            </c:ext>
          </c:extLst>
        </c:ser>
        <c:ser>
          <c:idx val="1"/>
          <c:order val="1"/>
          <c:tx>
            <c:strRef>
              <c:f>Foglio1!$D$2</c:f>
              <c:strCache>
                <c:ptCount val="1"/>
                <c:pt idx="0">
                  <c:v>oct-2016</c:v>
                </c:pt>
              </c:strCache>
            </c:strRef>
          </c:tx>
          <c:spPr>
            <a:solidFill>
              <a:schemeClr val="accent2"/>
            </a:solidFill>
            <a:ln>
              <a:noFill/>
            </a:ln>
            <a:effectLst/>
          </c:spPr>
          <c:invertIfNegative val="0"/>
          <c:cat>
            <c:strRef>
              <c:f>Foglio1!$B$3:$B$11</c:f>
              <c:strCache>
                <c:ptCount val="9"/>
                <c:pt idx="0">
                  <c:v>Before 2010</c:v>
                </c:pt>
                <c:pt idx="1">
                  <c:v>2010</c:v>
                </c:pt>
                <c:pt idx="2">
                  <c:v>2011</c:v>
                </c:pt>
                <c:pt idx="3">
                  <c:v>2012</c:v>
                </c:pt>
                <c:pt idx="4">
                  <c:v>2013</c:v>
                </c:pt>
                <c:pt idx="5">
                  <c:v>2014</c:v>
                </c:pt>
                <c:pt idx="6">
                  <c:v>2015</c:v>
                </c:pt>
                <c:pt idx="7">
                  <c:v>2016</c:v>
                </c:pt>
                <c:pt idx="8">
                  <c:v>2017</c:v>
                </c:pt>
              </c:strCache>
            </c:strRef>
          </c:cat>
          <c:val>
            <c:numRef>
              <c:f>Foglio1!$D$3:$D$11</c:f>
              <c:numCache>
                <c:formatCode>_-* #,##0_-;\-* #,##0_-;_-* "-"??_-;_-@_-</c:formatCode>
                <c:ptCount val="9"/>
                <c:pt idx="0">
                  <c:v>122</c:v>
                </c:pt>
                <c:pt idx="1">
                  <c:v>30</c:v>
                </c:pt>
                <c:pt idx="2">
                  <c:v>88</c:v>
                </c:pt>
                <c:pt idx="3">
                  <c:v>648</c:v>
                </c:pt>
                <c:pt idx="4">
                  <c:v>2392</c:v>
                </c:pt>
                <c:pt idx="5">
                  <c:v>4698</c:v>
                </c:pt>
                <c:pt idx="6">
                  <c:v>8139</c:v>
                </c:pt>
                <c:pt idx="7">
                  <c:v>6926</c:v>
                </c:pt>
                <c:pt idx="8">
                  <c:v>16</c:v>
                </c:pt>
              </c:numCache>
            </c:numRef>
          </c:val>
          <c:extLst>
            <c:ext xmlns:c16="http://schemas.microsoft.com/office/drawing/2014/chart" uri="{C3380CC4-5D6E-409C-BE32-E72D297353CC}">
              <c16:uniqueId val="{00000001-C7EA-4E1B-A25C-764A450E68AB}"/>
            </c:ext>
          </c:extLst>
        </c:ser>
        <c:dLbls>
          <c:showLegendKey val="0"/>
          <c:showVal val="0"/>
          <c:showCatName val="0"/>
          <c:showSerName val="0"/>
          <c:showPercent val="0"/>
          <c:showBubbleSize val="0"/>
        </c:dLbls>
        <c:gapWidth val="150"/>
        <c:axId val="553462959"/>
        <c:axId val="553453391"/>
      </c:barChart>
      <c:catAx>
        <c:axId val="5534629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553453391"/>
        <c:crosses val="autoZero"/>
        <c:auto val="1"/>
        <c:lblAlgn val="ctr"/>
        <c:lblOffset val="100"/>
        <c:noMultiLvlLbl val="0"/>
      </c:catAx>
      <c:valAx>
        <c:axId val="553453391"/>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553462959"/>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it-IT"/>
          </a:p>
        </c:txPr>
      </c:dTable>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19613" cy="492845"/>
          </a:xfrm>
          <a:prstGeom prst="rect">
            <a:avLst/>
          </a:prstGeom>
        </p:spPr>
        <p:txBody>
          <a:bodyPr vert="horz" lIns="90274" tIns="45137" rIns="90274" bIns="45137" rtlCol="0"/>
          <a:lstStyle>
            <a:lvl1pPr algn="l">
              <a:defRPr sz="1200"/>
            </a:lvl1pPr>
          </a:lstStyle>
          <a:p>
            <a:endParaRPr lang="it-IT"/>
          </a:p>
        </p:txBody>
      </p:sp>
      <p:sp>
        <p:nvSpPr>
          <p:cNvPr id="3" name="Segnaposto data 2"/>
          <p:cNvSpPr>
            <a:spLocks noGrp="1"/>
          </p:cNvSpPr>
          <p:nvPr>
            <p:ph type="dt" sz="quarter" idx="1"/>
          </p:nvPr>
        </p:nvSpPr>
        <p:spPr>
          <a:xfrm>
            <a:off x="3816151" y="1"/>
            <a:ext cx="2918048" cy="492845"/>
          </a:xfrm>
          <a:prstGeom prst="rect">
            <a:avLst/>
          </a:prstGeom>
        </p:spPr>
        <p:txBody>
          <a:bodyPr vert="horz" lIns="90274" tIns="45137" rIns="90274" bIns="45137" rtlCol="0"/>
          <a:lstStyle>
            <a:lvl1pPr algn="r">
              <a:defRPr sz="1200"/>
            </a:lvl1pPr>
          </a:lstStyle>
          <a:p>
            <a:fld id="{D0A72DC8-52AC-496E-AA86-AAC09A714B17}" type="datetimeFigureOut">
              <a:rPr lang="it-IT" smtClean="0"/>
              <a:pPr/>
              <a:t>18/10/2016</a:t>
            </a:fld>
            <a:endParaRPr lang="it-IT"/>
          </a:p>
        </p:txBody>
      </p:sp>
      <p:sp>
        <p:nvSpPr>
          <p:cNvPr id="4" name="Segnaposto piè di pagina 3"/>
          <p:cNvSpPr>
            <a:spLocks noGrp="1"/>
          </p:cNvSpPr>
          <p:nvPr>
            <p:ph type="ftr" sz="quarter" idx="2"/>
          </p:nvPr>
        </p:nvSpPr>
        <p:spPr>
          <a:xfrm>
            <a:off x="1" y="9371900"/>
            <a:ext cx="2919613" cy="492845"/>
          </a:xfrm>
          <a:prstGeom prst="rect">
            <a:avLst/>
          </a:prstGeom>
        </p:spPr>
        <p:txBody>
          <a:bodyPr vert="horz" lIns="90274" tIns="45137" rIns="90274" bIns="45137" rtlCol="0" anchor="b"/>
          <a:lstStyle>
            <a:lvl1pPr algn="l">
              <a:defRPr sz="1200"/>
            </a:lvl1pPr>
          </a:lstStyle>
          <a:p>
            <a:endParaRPr lang="it-IT"/>
          </a:p>
        </p:txBody>
      </p:sp>
      <p:sp>
        <p:nvSpPr>
          <p:cNvPr id="5" name="Segnaposto numero diapositiva 4"/>
          <p:cNvSpPr>
            <a:spLocks noGrp="1"/>
          </p:cNvSpPr>
          <p:nvPr>
            <p:ph type="sldNum" sz="quarter" idx="3"/>
          </p:nvPr>
        </p:nvSpPr>
        <p:spPr>
          <a:xfrm>
            <a:off x="3816151" y="9371900"/>
            <a:ext cx="2918048" cy="492845"/>
          </a:xfrm>
          <a:prstGeom prst="rect">
            <a:avLst/>
          </a:prstGeom>
        </p:spPr>
        <p:txBody>
          <a:bodyPr vert="horz" lIns="90274" tIns="45137" rIns="90274" bIns="45137" rtlCol="0" anchor="b"/>
          <a:lstStyle>
            <a:lvl1pPr algn="r">
              <a:defRPr sz="1200"/>
            </a:lvl1pPr>
          </a:lstStyle>
          <a:p>
            <a:fld id="{B3595BC7-67A3-4ECC-93BB-B795BFFCD776}"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18830" cy="493315"/>
          </a:xfrm>
          <a:prstGeom prst="rect">
            <a:avLst/>
          </a:prstGeom>
        </p:spPr>
        <p:txBody>
          <a:bodyPr vert="horz" lIns="90274" tIns="45137" rIns="90274" bIns="45137" rtlCol="0"/>
          <a:lstStyle>
            <a:lvl1pPr algn="l">
              <a:defRPr sz="1200"/>
            </a:lvl1pPr>
          </a:lstStyle>
          <a:p>
            <a:endParaRPr lang="it-IT"/>
          </a:p>
        </p:txBody>
      </p:sp>
      <p:sp>
        <p:nvSpPr>
          <p:cNvPr id="3" name="Segnaposto data 2"/>
          <p:cNvSpPr>
            <a:spLocks noGrp="1"/>
          </p:cNvSpPr>
          <p:nvPr>
            <p:ph type="dt" idx="1"/>
          </p:nvPr>
        </p:nvSpPr>
        <p:spPr>
          <a:xfrm>
            <a:off x="3815375" y="1"/>
            <a:ext cx="2918830" cy="493315"/>
          </a:xfrm>
          <a:prstGeom prst="rect">
            <a:avLst/>
          </a:prstGeom>
        </p:spPr>
        <p:txBody>
          <a:bodyPr vert="horz" lIns="90274" tIns="45137" rIns="90274" bIns="45137" rtlCol="0"/>
          <a:lstStyle>
            <a:lvl1pPr algn="r">
              <a:defRPr sz="1200"/>
            </a:lvl1pPr>
          </a:lstStyle>
          <a:p>
            <a:fld id="{7F09B8D0-34B3-4EBE-84C0-5EDF61989BBF}" type="datetimeFigureOut">
              <a:rPr lang="it-IT" smtClean="0"/>
              <a:pPr/>
              <a:t>18/10/2016</a:t>
            </a:fld>
            <a:endParaRPr lang="it-IT"/>
          </a:p>
        </p:txBody>
      </p:sp>
      <p:sp>
        <p:nvSpPr>
          <p:cNvPr id="4" name="Segnaposto immagine diapositiva 3"/>
          <p:cNvSpPr>
            <a:spLocks noGrp="1" noRot="1" noChangeAspect="1"/>
          </p:cNvSpPr>
          <p:nvPr>
            <p:ph type="sldImg" idx="2"/>
          </p:nvPr>
        </p:nvSpPr>
        <p:spPr>
          <a:xfrm>
            <a:off x="901700" y="738188"/>
            <a:ext cx="4933950" cy="3702050"/>
          </a:xfrm>
          <a:prstGeom prst="rect">
            <a:avLst/>
          </a:prstGeom>
          <a:noFill/>
          <a:ln w="12700">
            <a:solidFill>
              <a:prstClr val="black"/>
            </a:solidFill>
          </a:ln>
        </p:spPr>
        <p:txBody>
          <a:bodyPr vert="horz" lIns="90274" tIns="45137" rIns="90274" bIns="45137" rtlCol="0" anchor="ctr"/>
          <a:lstStyle/>
          <a:p>
            <a:endParaRPr lang="it-IT"/>
          </a:p>
        </p:txBody>
      </p:sp>
      <p:sp>
        <p:nvSpPr>
          <p:cNvPr id="5" name="Segnaposto note 4"/>
          <p:cNvSpPr>
            <a:spLocks noGrp="1"/>
          </p:cNvSpPr>
          <p:nvPr>
            <p:ph type="body" sz="quarter" idx="3"/>
          </p:nvPr>
        </p:nvSpPr>
        <p:spPr>
          <a:xfrm>
            <a:off x="673577" y="4686500"/>
            <a:ext cx="5388610" cy="4439841"/>
          </a:xfrm>
          <a:prstGeom prst="rect">
            <a:avLst/>
          </a:prstGeom>
        </p:spPr>
        <p:txBody>
          <a:bodyPr vert="horz" lIns="90274" tIns="45137" rIns="90274" bIns="45137"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1" y="9371286"/>
            <a:ext cx="2918830" cy="493315"/>
          </a:xfrm>
          <a:prstGeom prst="rect">
            <a:avLst/>
          </a:prstGeom>
        </p:spPr>
        <p:txBody>
          <a:bodyPr vert="horz" lIns="90274" tIns="45137" rIns="90274" bIns="45137" rtlCol="0" anchor="b"/>
          <a:lstStyle>
            <a:lvl1pPr algn="l">
              <a:defRPr sz="1200"/>
            </a:lvl1pPr>
          </a:lstStyle>
          <a:p>
            <a:endParaRPr lang="it-IT"/>
          </a:p>
        </p:txBody>
      </p:sp>
      <p:sp>
        <p:nvSpPr>
          <p:cNvPr id="7" name="Segnaposto numero diapositiva 6"/>
          <p:cNvSpPr>
            <a:spLocks noGrp="1"/>
          </p:cNvSpPr>
          <p:nvPr>
            <p:ph type="sldNum" sz="quarter" idx="5"/>
          </p:nvPr>
        </p:nvSpPr>
        <p:spPr>
          <a:xfrm>
            <a:off x="3815375" y="9371286"/>
            <a:ext cx="2918830" cy="493315"/>
          </a:xfrm>
          <a:prstGeom prst="rect">
            <a:avLst/>
          </a:prstGeom>
        </p:spPr>
        <p:txBody>
          <a:bodyPr vert="horz" lIns="90274" tIns="45137" rIns="90274" bIns="45137" rtlCol="0" anchor="b"/>
          <a:lstStyle>
            <a:lvl1pPr algn="r">
              <a:defRPr sz="1200"/>
            </a:lvl1pPr>
          </a:lstStyle>
          <a:p>
            <a:fld id="{FD03CA9C-232C-404D-BDD2-1347D32FAFB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3</a:t>
            </a:fld>
            <a:endParaRPr lang="it-IT"/>
          </a:p>
        </p:txBody>
      </p:sp>
    </p:spTree>
    <p:extLst>
      <p:ext uri="{BB962C8B-B14F-4D97-AF65-F5344CB8AC3E}">
        <p14:creationId xmlns:p14="http://schemas.microsoft.com/office/powerpoint/2010/main" val="1401768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4</a:t>
            </a:fld>
            <a:endParaRPr lang="it-IT"/>
          </a:p>
        </p:txBody>
      </p:sp>
    </p:spTree>
    <p:extLst>
      <p:ext uri="{BB962C8B-B14F-4D97-AF65-F5344CB8AC3E}">
        <p14:creationId xmlns:p14="http://schemas.microsoft.com/office/powerpoint/2010/main" val="1576742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5</a:t>
            </a:fld>
            <a:endParaRPr lang="it-IT"/>
          </a:p>
        </p:txBody>
      </p:sp>
    </p:spTree>
    <p:extLst>
      <p:ext uri="{BB962C8B-B14F-4D97-AF65-F5344CB8AC3E}">
        <p14:creationId xmlns:p14="http://schemas.microsoft.com/office/powerpoint/2010/main" val="3851507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6</a:t>
            </a:fld>
            <a:endParaRPr lang="it-IT"/>
          </a:p>
        </p:txBody>
      </p:sp>
    </p:spTree>
    <p:extLst>
      <p:ext uri="{BB962C8B-B14F-4D97-AF65-F5344CB8AC3E}">
        <p14:creationId xmlns:p14="http://schemas.microsoft.com/office/powerpoint/2010/main" val="2771066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7</a:t>
            </a:fld>
            <a:endParaRPr lang="it-IT"/>
          </a:p>
        </p:txBody>
      </p:sp>
    </p:spTree>
    <p:extLst>
      <p:ext uri="{BB962C8B-B14F-4D97-AF65-F5344CB8AC3E}">
        <p14:creationId xmlns:p14="http://schemas.microsoft.com/office/powerpoint/2010/main" val="570819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8</a:t>
            </a:fld>
            <a:endParaRPr lang="it-IT"/>
          </a:p>
        </p:txBody>
      </p:sp>
    </p:spTree>
    <p:extLst>
      <p:ext uri="{BB962C8B-B14F-4D97-AF65-F5344CB8AC3E}">
        <p14:creationId xmlns:p14="http://schemas.microsoft.com/office/powerpoint/2010/main" val="398637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9</a:t>
            </a:fld>
            <a:endParaRPr lang="it-IT"/>
          </a:p>
        </p:txBody>
      </p:sp>
    </p:spTree>
    <p:extLst>
      <p:ext uri="{BB962C8B-B14F-4D97-AF65-F5344CB8AC3E}">
        <p14:creationId xmlns:p14="http://schemas.microsoft.com/office/powerpoint/2010/main" val="1578380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10</a:t>
            </a:fld>
            <a:endParaRPr lang="it-IT"/>
          </a:p>
        </p:txBody>
      </p:sp>
    </p:spTree>
    <p:extLst>
      <p:ext uri="{BB962C8B-B14F-4D97-AF65-F5344CB8AC3E}">
        <p14:creationId xmlns:p14="http://schemas.microsoft.com/office/powerpoint/2010/main" val="93226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11</a:t>
            </a:fld>
            <a:endParaRPr lang="it-IT"/>
          </a:p>
        </p:txBody>
      </p:sp>
    </p:spTree>
    <p:extLst>
      <p:ext uri="{BB962C8B-B14F-4D97-AF65-F5344CB8AC3E}">
        <p14:creationId xmlns:p14="http://schemas.microsoft.com/office/powerpoint/2010/main" val="1513647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12</a:t>
            </a:fld>
            <a:endParaRPr lang="it-IT"/>
          </a:p>
        </p:txBody>
      </p:sp>
    </p:spTree>
    <p:extLst>
      <p:ext uri="{BB962C8B-B14F-4D97-AF65-F5344CB8AC3E}">
        <p14:creationId xmlns:p14="http://schemas.microsoft.com/office/powerpoint/2010/main" val="660633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D03CA9C-232C-404D-BDD2-1347D32FAFBD}" type="slidenum">
              <a:rPr lang="it-IT" smtClean="0"/>
              <a:pPr/>
              <a:t>13</a:t>
            </a:fld>
            <a:endParaRPr lang="it-IT"/>
          </a:p>
        </p:txBody>
      </p:sp>
    </p:spTree>
    <p:extLst>
      <p:ext uri="{BB962C8B-B14F-4D97-AF65-F5344CB8AC3E}">
        <p14:creationId xmlns:p14="http://schemas.microsoft.com/office/powerpoint/2010/main" val="1209429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a:xfrm>
            <a:off x="6400800" y="6356350"/>
            <a:ext cx="2289048" cy="365760"/>
          </a:xfrm>
          <a:prstGeom prst="rect">
            <a:avLst/>
          </a:prstGeom>
        </p:spPr>
        <p:txBody>
          <a:bodyPr/>
          <a:lstStyle/>
          <a:p>
            <a:fld id="{3B81D12B-F829-4382-BC41-15A6E7B4E4E1}" type="datetime1">
              <a:rPr lang="it-IT" smtClean="0"/>
              <a:pPr/>
              <a:t>18/10/2016</a:t>
            </a:fld>
            <a:endParaRPr lang="it-IT"/>
          </a:p>
        </p:txBody>
      </p:sp>
      <p:sp>
        <p:nvSpPr>
          <p:cNvPr id="5" name="Segnaposto piè di pagina 4"/>
          <p:cNvSpPr>
            <a:spLocks noGrp="1"/>
          </p:cNvSpPr>
          <p:nvPr>
            <p:ph type="ftr" sz="quarter" idx="11"/>
          </p:nvPr>
        </p:nvSpPr>
        <p:spPr>
          <a:xfrm>
            <a:off x="2898648" y="6356350"/>
            <a:ext cx="3505200" cy="365760"/>
          </a:xfrm>
          <a:prstGeom prst="rect">
            <a:avLst/>
          </a:prstGeom>
        </p:spPr>
        <p:txBody>
          <a:bodyPr/>
          <a:lstStyle/>
          <a:p>
            <a:endParaRPr lang="it-IT"/>
          </a:p>
        </p:txBody>
      </p:sp>
      <p:sp>
        <p:nvSpPr>
          <p:cNvPr id="6" name="Segnaposto numero diapositiva 5"/>
          <p:cNvSpPr>
            <a:spLocks noGrp="1"/>
          </p:cNvSpPr>
          <p:nvPr>
            <p:ph type="sldNum" sz="quarter" idx="12"/>
          </p:nvPr>
        </p:nvSpPr>
        <p:spPr>
          <a:xfrm>
            <a:off x="3582501" y="6356350"/>
            <a:ext cx="1981200" cy="365760"/>
          </a:xfrm>
        </p:spPr>
        <p:txBody>
          <a:bodyPr/>
          <a:lstStyle>
            <a:lvl1pPr algn="ctr">
              <a:defRPr/>
            </a:lvl1pPr>
          </a:lstStyle>
          <a:p>
            <a:fld id="{41625629-C85B-4C17-ADC2-27ECEBD33295}" type="slidenum">
              <a:rPr lang="it-IT" smtClean="0"/>
              <a:pPr/>
              <a:t>‹N›</a:t>
            </a:fld>
            <a:endParaRPr lang="it-IT" dirty="0"/>
          </a:p>
        </p:txBody>
      </p:sp>
      <p:sp>
        <p:nvSpPr>
          <p:cNvPr id="8" name="Segnaposto contenuto 7"/>
          <p:cNvSpPr>
            <a:spLocks noGrp="1"/>
          </p:cNvSpPr>
          <p:nvPr>
            <p:ph sz="quarter" idx="1"/>
          </p:nvPr>
        </p:nvSpPr>
        <p:spPr>
          <a:xfrm>
            <a:off x="457200" y="1219200"/>
            <a:ext cx="8229600" cy="493776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6400800" y="6355080"/>
            <a:ext cx="2286000" cy="365760"/>
          </a:xfrm>
          <a:prstGeom prst="rect">
            <a:avLst/>
          </a:prstGeom>
        </p:spPr>
        <p:txBody>
          <a:bodyPr/>
          <a:lstStyle/>
          <a:p>
            <a:fld id="{2DF7C6C1-AE7D-4DD8-9840-470EC979C471}" type="datetime1">
              <a:rPr lang="it-IT" smtClean="0"/>
              <a:pPr/>
              <a:t>18/10/2016</a:t>
            </a:fld>
            <a:endParaRPr lang="it-IT"/>
          </a:p>
        </p:txBody>
      </p:sp>
      <p:sp>
        <p:nvSpPr>
          <p:cNvPr id="5" name="Segnaposto piè di pagina 4"/>
          <p:cNvSpPr>
            <a:spLocks noGrp="1"/>
          </p:cNvSpPr>
          <p:nvPr>
            <p:ph type="ftr" sz="quarter" idx="11"/>
          </p:nvPr>
        </p:nvSpPr>
        <p:spPr>
          <a:xfrm>
            <a:off x="2898648" y="6355080"/>
            <a:ext cx="3474720" cy="365760"/>
          </a:xfrm>
          <a:prstGeom prst="rect">
            <a:avLst/>
          </a:prstGeom>
        </p:spPr>
        <p:txBody>
          <a:bodyPr/>
          <a:lstStyle/>
          <a:p>
            <a:endParaRPr lang="it-IT"/>
          </a:p>
        </p:txBody>
      </p:sp>
      <p:sp>
        <p:nvSpPr>
          <p:cNvPr id="6" name="Segnaposto numero diapositiva 5"/>
          <p:cNvSpPr>
            <a:spLocks noGrp="1"/>
          </p:cNvSpPr>
          <p:nvPr>
            <p:ph type="sldNum" sz="quarter" idx="12"/>
          </p:nvPr>
        </p:nvSpPr>
        <p:spPr>
          <a:xfrm>
            <a:off x="1069848" y="6355080"/>
            <a:ext cx="1520952" cy="365760"/>
          </a:xfrm>
        </p:spPr>
        <p:txBody>
          <a:bodyPr/>
          <a:lstStyle/>
          <a:p>
            <a:fld id="{41625629-C85B-4C17-ADC2-27ECEBD33295}" type="slidenum">
              <a:rPr lang="it-IT" smtClean="0"/>
              <a:pPr/>
              <a:t>‹N›</a:t>
            </a:fld>
            <a:endParaRPr lang="it-IT"/>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6400800" y="6356350"/>
            <a:ext cx="2289048" cy="365760"/>
          </a:xfrm>
          <a:prstGeom prst="rect">
            <a:avLst/>
          </a:prstGeom>
        </p:spPr>
        <p:txBody>
          <a:bodyPr/>
          <a:lstStyle/>
          <a:p>
            <a:fld id="{87F440C8-3B36-4A87-8D38-210A45AE953E}" type="datetime1">
              <a:rPr lang="it-IT" smtClean="0"/>
              <a:pPr/>
              <a:t>18/10/2016</a:t>
            </a:fld>
            <a:endParaRPr lang="it-IT"/>
          </a:p>
        </p:txBody>
      </p:sp>
      <p:sp>
        <p:nvSpPr>
          <p:cNvPr id="6" name="Segnaposto piè di pagina 5"/>
          <p:cNvSpPr>
            <a:spLocks noGrp="1"/>
          </p:cNvSpPr>
          <p:nvPr>
            <p:ph type="ftr" sz="quarter" idx="11"/>
          </p:nvPr>
        </p:nvSpPr>
        <p:spPr>
          <a:xfrm>
            <a:off x="2898648" y="6356350"/>
            <a:ext cx="3505200" cy="365760"/>
          </a:xfrm>
          <a:prstGeom prst="rect">
            <a:avLst/>
          </a:prstGeom>
        </p:spPr>
        <p:txBody>
          <a:bodyPr/>
          <a:lstStyle/>
          <a:p>
            <a:endParaRPr lang="it-IT"/>
          </a:p>
        </p:txBody>
      </p:sp>
      <p:sp>
        <p:nvSpPr>
          <p:cNvPr id="7" name="Segnaposto numero diapositiva 6"/>
          <p:cNvSpPr>
            <a:spLocks noGrp="1"/>
          </p:cNvSpPr>
          <p:nvPr>
            <p:ph type="sldNum" sz="quarter" idx="12"/>
          </p:nvPr>
        </p:nvSpPr>
        <p:spPr/>
        <p:txBody>
          <a:bodyPr/>
          <a:lstStyle/>
          <a:p>
            <a:fld id="{41625629-C85B-4C17-ADC2-27ECEBD33295}" type="slidenum">
              <a:rPr lang="it-IT" smtClean="0"/>
              <a:pPr/>
              <a:t>‹N›</a:t>
            </a:fld>
            <a:endParaRPr lang="it-IT"/>
          </a:p>
        </p:txBody>
      </p:sp>
      <p:sp>
        <p:nvSpPr>
          <p:cNvPr id="9" name="Segnaposto contenuto 8"/>
          <p:cNvSpPr>
            <a:spLocks noGrp="1"/>
          </p:cNvSpPr>
          <p:nvPr>
            <p:ph sz="quarter" idx="1"/>
          </p:nvPr>
        </p:nvSpPr>
        <p:spPr>
          <a:xfrm>
            <a:off x="457200" y="1219200"/>
            <a:ext cx="4041648" cy="493776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latin typeface="+mj-l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dirty="0" smtClean="0"/>
              <a:t>Fare clic per modificare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latin typeface="+mj-l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dirty="0" smtClean="0"/>
              <a:t>Fare clic per modificare stili del testo dello schema</a:t>
            </a:r>
          </a:p>
        </p:txBody>
      </p:sp>
      <p:sp>
        <p:nvSpPr>
          <p:cNvPr id="7" name="Segnaposto data 6"/>
          <p:cNvSpPr>
            <a:spLocks noGrp="1"/>
          </p:cNvSpPr>
          <p:nvPr>
            <p:ph type="dt" sz="half" idx="10"/>
          </p:nvPr>
        </p:nvSpPr>
        <p:spPr>
          <a:xfrm>
            <a:off x="6400800" y="6356350"/>
            <a:ext cx="2289048" cy="365760"/>
          </a:xfrm>
          <a:prstGeom prst="rect">
            <a:avLst/>
          </a:prstGeom>
        </p:spPr>
        <p:txBody>
          <a:bodyPr/>
          <a:lstStyle/>
          <a:p>
            <a:fld id="{3872C7D0-340E-4206-98B2-9A9CEB75CD76}" type="datetime1">
              <a:rPr lang="it-IT" smtClean="0"/>
              <a:pPr/>
              <a:t>18/10/2016</a:t>
            </a:fld>
            <a:endParaRPr lang="it-IT"/>
          </a:p>
        </p:txBody>
      </p:sp>
      <p:sp>
        <p:nvSpPr>
          <p:cNvPr id="8" name="Segnaposto piè di pagina 7"/>
          <p:cNvSpPr>
            <a:spLocks noGrp="1"/>
          </p:cNvSpPr>
          <p:nvPr>
            <p:ph type="ftr" sz="quarter" idx="11"/>
          </p:nvPr>
        </p:nvSpPr>
        <p:spPr>
          <a:xfrm>
            <a:off x="2898648" y="6356350"/>
            <a:ext cx="3505200" cy="365760"/>
          </a:xfrm>
          <a:prstGeom prst="rect">
            <a:avLst/>
          </a:prstGeom>
        </p:spPr>
        <p:txBody>
          <a:bodyPr/>
          <a:lstStyle/>
          <a:p>
            <a:endParaRPr lang="it-IT"/>
          </a:p>
        </p:txBody>
      </p:sp>
      <p:sp>
        <p:nvSpPr>
          <p:cNvPr id="9" name="Segnaposto numero diapositiva 8"/>
          <p:cNvSpPr>
            <a:spLocks noGrp="1"/>
          </p:cNvSpPr>
          <p:nvPr>
            <p:ph type="sldNum" sz="quarter" idx="12"/>
          </p:nvPr>
        </p:nvSpPr>
        <p:spPr/>
        <p:txBody>
          <a:bodyPr/>
          <a:lstStyle/>
          <a:p>
            <a:fld id="{41625629-C85B-4C17-ADC2-27ECEBD33295}" type="slidenum">
              <a:rPr lang="it-IT" smtClean="0"/>
              <a:pPr/>
              <a:t>‹N›</a:t>
            </a:fld>
            <a:endParaRPr lang="it-IT"/>
          </a:p>
        </p:txBody>
      </p:sp>
      <p:sp>
        <p:nvSpPr>
          <p:cNvPr id="11" name="Segnaposto contenuto 10"/>
          <p:cNvSpPr>
            <a:spLocks noGrp="1"/>
          </p:cNvSpPr>
          <p:nvPr>
            <p:ph sz="quarter" idx="2"/>
          </p:nvPr>
        </p:nvSpPr>
        <p:spPr>
          <a:xfrm>
            <a:off x="457200" y="2133600"/>
            <a:ext cx="4038600" cy="4038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400800" y="6356350"/>
            <a:ext cx="2289048" cy="365760"/>
          </a:xfrm>
          <a:prstGeom prst="rect">
            <a:avLst/>
          </a:prstGeom>
        </p:spPr>
        <p:txBody>
          <a:bodyPr/>
          <a:lstStyle/>
          <a:p>
            <a:fld id="{8800D25E-110C-41A2-AD23-C0DB999EA823}" type="datetime1">
              <a:rPr lang="it-IT" smtClean="0"/>
              <a:pPr/>
              <a:t>18/10/2016</a:t>
            </a:fld>
            <a:endParaRPr lang="it-IT"/>
          </a:p>
        </p:txBody>
      </p:sp>
      <p:sp>
        <p:nvSpPr>
          <p:cNvPr id="4" name="Segnaposto piè di pagina 3"/>
          <p:cNvSpPr>
            <a:spLocks noGrp="1"/>
          </p:cNvSpPr>
          <p:nvPr>
            <p:ph type="ftr" sz="quarter" idx="11"/>
          </p:nvPr>
        </p:nvSpPr>
        <p:spPr>
          <a:xfrm>
            <a:off x="2898648" y="6356350"/>
            <a:ext cx="3505200" cy="365760"/>
          </a:xfrm>
          <a:prstGeom prst="rect">
            <a:avLst/>
          </a:prstGeom>
        </p:spPr>
        <p:txBody>
          <a:bodyPr/>
          <a:lstStyle/>
          <a:p>
            <a:endParaRPr lang="it-IT"/>
          </a:p>
        </p:txBody>
      </p:sp>
      <p:sp>
        <p:nvSpPr>
          <p:cNvPr id="5" name="Segnaposto numero diapositiva 4"/>
          <p:cNvSpPr>
            <a:spLocks noGrp="1"/>
          </p:cNvSpPr>
          <p:nvPr>
            <p:ph type="sldNum" sz="quarter" idx="12"/>
          </p:nvPr>
        </p:nvSpPr>
        <p:spPr/>
        <p:txBody>
          <a:bodyPr/>
          <a:lstStyle/>
          <a:p>
            <a:fld id="{41625629-C85B-4C17-ADC2-27ECEBD33295}" type="slidenum">
              <a:rPr lang="it-IT" smtClean="0"/>
              <a:pPr/>
              <a:t>‹N›</a:t>
            </a:fld>
            <a:endParaRPr lang="it-IT"/>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6400800" y="6356350"/>
            <a:ext cx="2289048" cy="365760"/>
          </a:xfrm>
          <a:prstGeom prst="rect">
            <a:avLst/>
          </a:prstGeom>
        </p:spPr>
        <p:txBody>
          <a:bodyPr/>
          <a:lstStyle/>
          <a:p>
            <a:fld id="{2738330F-87DB-4852-88AD-E3F096C4600A}" type="datetime1">
              <a:rPr lang="it-IT" smtClean="0"/>
              <a:pPr/>
              <a:t>18/10/2016</a:t>
            </a:fld>
            <a:endParaRPr lang="it-IT"/>
          </a:p>
        </p:txBody>
      </p:sp>
      <p:sp>
        <p:nvSpPr>
          <p:cNvPr id="3" name="Segnaposto piè di pagina 2"/>
          <p:cNvSpPr>
            <a:spLocks noGrp="1"/>
          </p:cNvSpPr>
          <p:nvPr>
            <p:ph type="ftr" sz="quarter" idx="11"/>
          </p:nvPr>
        </p:nvSpPr>
        <p:spPr>
          <a:xfrm>
            <a:off x="2898648" y="6356350"/>
            <a:ext cx="3505200" cy="365760"/>
          </a:xfrm>
          <a:prstGeom prst="rect">
            <a:avLst/>
          </a:prstGeom>
        </p:spPr>
        <p:txBody>
          <a:bodyPr/>
          <a:lstStyle/>
          <a:p>
            <a:endParaRPr lang="it-IT"/>
          </a:p>
        </p:txBody>
      </p:sp>
      <p:sp>
        <p:nvSpPr>
          <p:cNvPr id="4" name="Segnaposto numero diapositiva 3"/>
          <p:cNvSpPr>
            <a:spLocks noGrp="1"/>
          </p:cNvSpPr>
          <p:nvPr>
            <p:ph type="sldNum" sz="quarter" idx="12"/>
          </p:nvPr>
        </p:nvSpPr>
        <p:spPr/>
        <p:txBody>
          <a:bodyPr/>
          <a:lstStyle/>
          <a:p>
            <a:fld id="{41625629-C85B-4C17-ADC2-27ECEBD33295}" type="slidenum">
              <a:rPr lang="it-IT" smtClean="0"/>
              <a:pPr/>
              <a:t>‹N›</a:t>
            </a:fld>
            <a:endParaRPr lang="it-IT"/>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400800" y="6356350"/>
            <a:ext cx="2289048" cy="365760"/>
          </a:xfrm>
          <a:prstGeom prst="rect">
            <a:avLst/>
          </a:prstGeom>
        </p:spPr>
        <p:txBody>
          <a:bodyPr/>
          <a:lstStyle/>
          <a:p>
            <a:fld id="{D204625D-5836-4805-BAE9-715CE113E67C}" type="datetime1">
              <a:rPr lang="it-IT" smtClean="0"/>
              <a:pPr/>
              <a:t>18/10/2016</a:t>
            </a:fld>
            <a:endParaRPr lang="it-IT"/>
          </a:p>
        </p:txBody>
      </p:sp>
      <p:sp>
        <p:nvSpPr>
          <p:cNvPr id="6" name="Segnaposto piè di pagina 5"/>
          <p:cNvSpPr>
            <a:spLocks noGrp="1"/>
          </p:cNvSpPr>
          <p:nvPr>
            <p:ph type="ftr" sz="quarter" idx="11"/>
          </p:nvPr>
        </p:nvSpPr>
        <p:spPr>
          <a:xfrm>
            <a:off x="2898648" y="6356350"/>
            <a:ext cx="3505200" cy="365760"/>
          </a:xfrm>
          <a:prstGeom prst="rect">
            <a:avLst/>
          </a:prstGeom>
        </p:spPr>
        <p:txBody>
          <a:bodyPr/>
          <a:lstStyle/>
          <a:p>
            <a:endParaRPr lang="it-IT"/>
          </a:p>
        </p:txBody>
      </p:sp>
      <p:sp>
        <p:nvSpPr>
          <p:cNvPr id="7" name="Segnaposto numero diapositiva 6"/>
          <p:cNvSpPr>
            <a:spLocks noGrp="1"/>
          </p:cNvSpPr>
          <p:nvPr>
            <p:ph type="sldNum" sz="quarter" idx="12"/>
          </p:nvPr>
        </p:nvSpPr>
        <p:spPr/>
        <p:txBody>
          <a:bodyPr/>
          <a:lstStyle/>
          <a:p>
            <a:fld id="{41625629-C85B-4C17-ADC2-27ECEBD33295}"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400800" y="6356350"/>
            <a:ext cx="2289048" cy="365760"/>
          </a:xfrm>
          <a:prstGeom prst="rect">
            <a:avLst/>
          </a:prstGeom>
        </p:spPr>
        <p:txBody>
          <a:bodyPr/>
          <a:lstStyle/>
          <a:p>
            <a:fld id="{5BA94AD5-62EA-4359-B42C-3E12EB6985EB}" type="datetime1">
              <a:rPr lang="it-IT" smtClean="0"/>
              <a:pPr/>
              <a:t>18/10/2016</a:t>
            </a:fld>
            <a:endParaRPr lang="it-IT"/>
          </a:p>
        </p:txBody>
      </p:sp>
      <p:sp>
        <p:nvSpPr>
          <p:cNvPr id="6" name="Segnaposto piè di pagina 5"/>
          <p:cNvSpPr>
            <a:spLocks noGrp="1"/>
          </p:cNvSpPr>
          <p:nvPr>
            <p:ph type="ftr" sz="quarter" idx="11"/>
          </p:nvPr>
        </p:nvSpPr>
        <p:spPr>
          <a:xfrm>
            <a:off x="2898648" y="6356350"/>
            <a:ext cx="3505200" cy="365760"/>
          </a:xfrm>
          <a:prstGeom prst="rect">
            <a:avLst/>
          </a:prstGeom>
        </p:spPr>
        <p:txBody>
          <a:bodyPr/>
          <a:lstStyle/>
          <a:p>
            <a:endParaRPr lang="it-IT"/>
          </a:p>
        </p:txBody>
      </p:sp>
      <p:sp>
        <p:nvSpPr>
          <p:cNvPr id="7" name="Segnaposto numero diapositiva 6"/>
          <p:cNvSpPr>
            <a:spLocks noGrp="1"/>
          </p:cNvSpPr>
          <p:nvPr>
            <p:ph type="sldNum" sz="quarter" idx="12"/>
          </p:nvPr>
        </p:nvSpPr>
        <p:spPr/>
        <p:txBody>
          <a:bodyPr/>
          <a:lstStyle/>
          <a:p>
            <a:fld id="{41625629-C85B-4C17-ADC2-27ECEBD33295}"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6400800" y="6356350"/>
            <a:ext cx="2289048" cy="365760"/>
          </a:xfrm>
          <a:prstGeom prst="rect">
            <a:avLst/>
          </a:prstGeom>
        </p:spPr>
        <p:txBody>
          <a:bodyPr/>
          <a:lstStyle/>
          <a:p>
            <a:fld id="{0EF4D68B-2513-4204-8CE7-FF73D44A4523}" type="datetime1">
              <a:rPr lang="it-IT" smtClean="0"/>
              <a:pPr/>
              <a:t>18/10/2016</a:t>
            </a:fld>
            <a:endParaRPr lang="it-IT"/>
          </a:p>
        </p:txBody>
      </p:sp>
      <p:sp>
        <p:nvSpPr>
          <p:cNvPr id="5" name="Segnaposto piè di pagina 4"/>
          <p:cNvSpPr>
            <a:spLocks noGrp="1"/>
          </p:cNvSpPr>
          <p:nvPr>
            <p:ph type="ftr" sz="quarter" idx="11"/>
          </p:nvPr>
        </p:nvSpPr>
        <p:spPr>
          <a:xfrm>
            <a:off x="2898648" y="6356350"/>
            <a:ext cx="3505200" cy="365760"/>
          </a:xfrm>
          <a:prstGeom prst="rect">
            <a:avLst/>
          </a:prstGeom>
        </p:spPr>
        <p:txBody>
          <a:bodyPr/>
          <a:lstStyle/>
          <a:p>
            <a:endParaRPr lang="it-IT"/>
          </a:p>
        </p:txBody>
      </p:sp>
      <p:sp>
        <p:nvSpPr>
          <p:cNvPr id="6" name="Segnaposto numero diapositiva 5"/>
          <p:cNvSpPr>
            <a:spLocks noGrp="1"/>
          </p:cNvSpPr>
          <p:nvPr>
            <p:ph type="sldNum" sz="quarter" idx="12"/>
          </p:nvPr>
        </p:nvSpPr>
        <p:spPr/>
        <p:txBody>
          <a:bodyPr/>
          <a:lstStyle/>
          <a:p>
            <a:fld id="{41625629-C85B-4C17-ADC2-27ECEBD3329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6400800" y="6356350"/>
            <a:ext cx="2289048" cy="365760"/>
          </a:xfrm>
          <a:prstGeom prst="rect">
            <a:avLst/>
          </a:prstGeom>
        </p:spPr>
        <p:txBody>
          <a:bodyPr/>
          <a:lstStyle/>
          <a:p>
            <a:fld id="{C081C66D-17E6-4CA7-B461-3DDFC59CD68F}" type="datetime1">
              <a:rPr lang="it-IT" smtClean="0"/>
              <a:pPr/>
              <a:t>18/10/2016</a:t>
            </a:fld>
            <a:endParaRPr lang="it-IT"/>
          </a:p>
        </p:txBody>
      </p:sp>
      <p:sp>
        <p:nvSpPr>
          <p:cNvPr id="5" name="Segnaposto piè di pagina 4"/>
          <p:cNvSpPr>
            <a:spLocks noGrp="1"/>
          </p:cNvSpPr>
          <p:nvPr>
            <p:ph type="ftr" sz="quarter" idx="11"/>
          </p:nvPr>
        </p:nvSpPr>
        <p:spPr>
          <a:xfrm>
            <a:off x="2898648" y="6356350"/>
            <a:ext cx="3505200" cy="365760"/>
          </a:xfrm>
          <a:prstGeom prst="rect">
            <a:avLst/>
          </a:prstGeom>
        </p:spPr>
        <p:txBody>
          <a:bodyPr/>
          <a:lstStyle/>
          <a:p>
            <a:endParaRPr lang="it-IT"/>
          </a:p>
        </p:txBody>
      </p:sp>
      <p:sp>
        <p:nvSpPr>
          <p:cNvPr id="6" name="Segnaposto numero diapositiva 5"/>
          <p:cNvSpPr>
            <a:spLocks noGrp="1"/>
          </p:cNvSpPr>
          <p:nvPr>
            <p:ph type="sldNum" sz="quarter" idx="12"/>
          </p:nvPr>
        </p:nvSpPr>
        <p:spPr/>
        <p:txBody>
          <a:bodyPr/>
          <a:lstStyle/>
          <a:p>
            <a:fld id="{41625629-C85B-4C17-ADC2-27ECEBD33295}" type="slidenum">
              <a:rPr lang="it-IT" smtClean="0"/>
              <a:pPr/>
              <a:t>‹N›</a:t>
            </a:fld>
            <a:endParaRPr lang="it-IT"/>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3" name="Segnaposto numero diapositiva 22"/>
          <p:cNvSpPr>
            <a:spLocks noGrp="1"/>
          </p:cNvSpPr>
          <p:nvPr>
            <p:ph type="sldNum" sz="quarter" idx="4"/>
          </p:nvPr>
        </p:nvSpPr>
        <p:spPr>
          <a:xfrm>
            <a:off x="4283209" y="6356349"/>
            <a:ext cx="577582" cy="365760"/>
          </a:xfrm>
          <a:prstGeom prst="rect">
            <a:avLst/>
          </a:prstGeom>
        </p:spPr>
        <p:txBody>
          <a:bodyPr vert="horz"/>
          <a:lstStyle>
            <a:lvl1pPr algn="l" eaLnBrk="1" latinLnBrk="0" hangingPunct="1">
              <a:defRPr kumimoji="0" sz="1400">
                <a:solidFill>
                  <a:schemeClr val="tx2"/>
                </a:solidFill>
              </a:defRPr>
            </a:lvl1pPr>
          </a:lstStyle>
          <a:p>
            <a:fld id="{41625629-C85B-4C17-ADC2-27ECEBD33295}" type="slidenum">
              <a:rPr lang="it-IT" smtClean="0"/>
              <a:pPr/>
              <a:t>‹N›</a:t>
            </a:fld>
            <a:endParaRPr lang="it-IT"/>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2" name="Picture 2"/>
          <p:cNvPicPr>
            <a:picLocks noChangeAspect="1" noChangeArrowheads="1"/>
          </p:cNvPicPr>
          <p:nvPr userDrawn="1"/>
        </p:nvPicPr>
        <p:blipFill>
          <a:blip r:embed="rId13" cstate="print"/>
          <a:srcRect/>
          <a:stretch>
            <a:fillRect/>
          </a:stretch>
        </p:blipFill>
        <p:spPr bwMode="auto">
          <a:xfrm>
            <a:off x="8389942" y="5949280"/>
            <a:ext cx="738406" cy="908720"/>
          </a:xfrm>
          <a:prstGeom prst="rect">
            <a:avLst/>
          </a:prstGeom>
          <a:noFill/>
          <a:ln w="9525">
            <a:noFill/>
            <a:miter lim="800000"/>
            <a:headEnd/>
            <a:tailEnd/>
          </a:ln>
        </p:spPr>
      </p:pic>
      <p:pic>
        <p:nvPicPr>
          <p:cNvPr id="15" name="Picture 2" descr="http://www.ksh.hu/cess2016/images/logo_cess.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9248" y="6296342"/>
            <a:ext cx="1524000" cy="4857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j-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j-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j-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j-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j-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15616" y="3645024"/>
            <a:ext cx="7099722" cy="1296143"/>
          </a:xfrm>
        </p:spPr>
        <p:txBody>
          <a:bodyPr>
            <a:normAutofit/>
          </a:bodyPr>
          <a:lstStyle/>
          <a:p>
            <a:r>
              <a:rPr lang="en-US" sz="2400" b="1" dirty="0"/>
              <a:t>	A research project proposal: “Data for </a:t>
            </a:r>
            <a:r>
              <a:rPr lang="en-US" sz="2400" b="1" dirty="0" err="1"/>
              <a:t>qolexity</a:t>
            </a:r>
            <a:r>
              <a:rPr lang="en-US" sz="2400" b="1" dirty="0"/>
              <a:t>: big data, </a:t>
            </a:r>
            <a:r>
              <a:rPr lang="en-US" sz="2400" b="1" dirty="0" err="1"/>
              <a:t>nowcasting</a:t>
            </a:r>
            <a:r>
              <a:rPr lang="en-US" sz="2400" b="1" dirty="0"/>
              <a:t> and the construction of wellbeing indicators“</a:t>
            </a:r>
            <a:endParaRPr lang="it-IT" sz="1800" b="1" dirty="0"/>
          </a:p>
        </p:txBody>
      </p:sp>
      <p:sp>
        <p:nvSpPr>
          <p:cNvPr id="7" name="Rettangolo 6"/>
          <p:cNvSpPr/>
          <p:nvPr/>
        </p:nvSpPr>
        <p:spPr>
          <a:xfrm>
            <a:off x="2411760" y="5062606"/>
            <a:ext cx="5807425" cy="646331"/>
          </a:xfrm>
          <a:prstGeom prst="rect">
            <a:avLst/>
          </a:prstGeom>
        </p:spPr>
        <p:txBody>
          <a:bodyPr wrap="square">
            <a:spAutoFit/>
          </a:bodyPr>
          <a:lstStyle/>
          <a:p>
            <a:pPr algn="r"/>
            <a:r>
              <a:rPr lang="it-IT" dirty="0" smtClean="0">
                <a:latin typeface="+mj-lt"/>
              </a:rPr>
              <a:t>Enrico di Bella </a:t>
            </a:r>
          </a:p>
          <a:p>
            <a:pPr algn="r"/>
            <a:r>
              <a:rPr lang="it-IT" dirty="0" err="1" smtClean="0">
                <a:latin typeface="+mj-lt"/>
              </a:rPr>
              <a:t>University</a:t>
            </a:r>
            <a:r>
              <a:rPr lang="it-IT" dirty="0" smtClean="0">
                <a:latin typeface="+mj-lt"/>
              </a:rPr>
              <a:t> of Genoa</a:t>
            </a:r>
            <a:endParaRPr lang="it-IT" dirty="0">
              <a:latin typeface="+mj-lt"/>
            </a:endParaRPr>
          </a:p>
        </p:txBody>
      </p:sp>
      <p:pic>
        <p:nvPicPr>
          <p:cNvPr id="1026" name="Picture 2" descr="http://www.ksh.hu/cess2016/images/logo_ce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038249"/>
            <a:ext cx="15240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p:cNvPicPr>
            <a:picLocks noChangeAspect="1"/>
          </p:cNvPicPr>
          <p:nvPr/>
        </p:nvPicPr>
        <p:blipFill>
          <a:blip r:embed="rId4"/>
          <a:stretch>
            <a:fillRect/>
          </a:stretch>
        </p:blipFill>
        <p:spPr>
          <a:xfrm>
            <a:off x="2555776" y="933475"/>
            <a:ext cx="6048375" cy="6953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social </a:t>
            </a:r>
            <a:r>
              <a:rPr lang="it-IT" dirty="0" err="1" smtClean="0"/>
              <a:t>indicators</a:t>
            </a:r>
            <a:r>
              <a:rPr lang="it-IT" dirty="0" smtClean="0"/>
              <a:t> </a:t>
            </a:r>
            <a:r>
              <a:rPr lang="it-IT" dirty="0" err="1" smtClean="0"/>
              <a:t>movement</a:t>
            </a:r>
            <a:endParaRPr lang="it-IT" dirty="0"/>
          </a:p>
        </p:txBody>
      </p:sp>
      <p:sp>
        <p:nvSpPr>
          <p:cNvPr id="3" name="Segnaposto contenuto 2"/>
          <p:cNvSpPr>
            <a:spLocks noGrp="1"/>
          </p:cNvSpPr>
          <p:nvPr>
            <p:ph sz="quarter" idx="1"/>
          </p:nvPr>
        </p:nvSpPr>
        <p:spPr>
          <a:xfrm>
            <a:off x="457200" y="1340768"/>
            <a:ext cx="8229600" cy="4816192"/>
          </a:xfrm>
        </p:spPr>
        <p:txBody>
          <a:bodyPr>
            <a:normAutofit/>
          </a:bodyPr>
          <a:lstStyle/>
          <a:p>
            <a:r>
              <a:rPr lang="en-GB" sz="1800" dirty="0"/>
              <a:t>Fifty years passed since the “Social Indicators Movement” of the 1960s-1970s started to describe social phenomena. </a:t>
            </a:r>
            <a:endParaRPr lang="en-GB" sz="1800" dirty="0" smtClean="0"/>
          </a:p>
          <a:p>
            <a:endParaRPr lang="en-GB" sz="1800" dirty="0" smtClean="0"/>
          </a:p>
          <a:p>
            <a:r>
              <a:rPr lang="en-US" sz="1800" dirty="0"/>
              <a:t>Land K.C. &amp; </a:t>
            </a:r>
            <a:r>
              <a:rPr lang="en-US" sz="1800" dirty="0" err="1"/>
              <a:t>Michalos</a:t>
            </a:r>
            <a:r>
              <a:rPr lang="en-US" sz="1800" dirty="0"/>
              <a:t> A.C. (2015). Fifty years after the social indicators movement: has the promise been fulfilled? An Assessment and an Agenda for the Future, forthcoming in Social Indicators Research. </a:t>
            </a:r>
            <a:endParaRPr lang="en-US" sz="1800" dirty="0" smtClean="0"/>
          </a:p>
          <a:p>
            <a:endParaRPr lang="en-US" sz="1800" dirty="0"/>
          </a:p>
          <a:p>
            <a:r>
              <a:rPr lang="en-US" sz="1800" dirty="0" smtClean="0"/>
              <a:t>The </a:t>
            </a:r>
            <a:r>
              <a:rPr lang="en-US" sz="1800" dirty="0"/>
              <a:t>Social Indicators Movement realized most of its agenda, but there is still much to do, not only to improve exiting social indicators, but also to introduce new ones designed on the new societal forms that are far different from the one in which the “Social Indicators Movement” was born. </a:t>
            </a:r>
            <a:endParaRPr lang="it-IT" sz="1800"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2</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a:t>
            </a:r>
            <a:r>
              <a:rPr lang="it-IT" dirty="0" err="1" smtClean="0"/>
              <a:t>digital</a:t>
            </a:r>
            <a:r>
              <a:rPr lang="it-IT" dirty="0" smtClean="0"/>
              <a:t> era and Big Data</a:t>
            </a:r>
            <a:endParaRPr lang="it-IT" dirty="0"/>
          </a:p>
        </p:txBody>
      </p:sp>
      <p:sp>
        <p:nvSpPr>
          <p:cNvPr id="3" name="Segnaposto contenuto 2"/>
          <p:cNvSpPr>
            <a:spLocks noGrp="1"/>
          </p:cNvSpPr>
          <p:nvPr>
            <p:ph sz="quarter" idx="1"/>
          </p:nvPr>
        </p:nvSpPr>
        <p:spPr>
          <a:xfrm>
            <a:off x="457200" y="1340768"/>
            <a:ext cx="8229600" cy="1080120"/>
          </a:xfrm>
        </p:spPr>
        <p:txBody>
          <a:bodyPr>
            <a:normAutofit/>
          </a:bodyPr>
          <a:lstStyle/>
          <a:p>
            <a:pPr marL="0" indent="0">
              <a:buNone/>
            </a:pPr>
            <a:r>
              <a:rPr lang="it-IT" sz="1800" dirty="0" err="1" smtClean="0"/>
              <a:t>According</a:t>
            </a:r>
            <a:r>
              <a:rPr lang="it-IT" sz="1800" dirty="0" smtClean="0"/>
              <a:t> to IBM in 2012, </a:t>
            </a:r>
            <a:r>
              <a:rPr lang="en-US" sz="1800" dirty="0" smtClean="0"/>
              <a:t>2.5 </a:t>
            </a:r>
            <a:r>
              <a:rPr lang="en-US" sz="1800" dirty="0"/>
              <a:t>billion gigabytes of data were generated every day and roughly 90% of the data in the world today has been created in the last two years alone. </a:t>
            </a:r>
            <a:endParaRPr lang="en-US" sz="1800" dirty="0" smtClean="0"/>
          </a:p>
          <a:p>
            <a:endParaRPr lang="en-US" sz="1800" dirty="0"/>
          </a:p>
          <a:p>
            <a:endParaRPr lang="en-US" sz="1800" dirty="0" smtClean="0"/>
          </a:p>
          <a:p>
            <a:endParaRPr lang="it-IT" sz="1800" dirty="0" smtClean="0"/>
          </a:p>
          <a:p>
            <a:pPr marL="0" indent="0">
              <a:buNone/>
            </a:pPr>
            <a:endParaRPr lang="it-IT" sz="1800"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3</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124" name="Picture 4" descr="Risultati immagini per Big dat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420888"/>
            <a:ext cx="3885032" cy="2913774"/>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458392" y="2420888"/>
            <a:ext cx="4185616" cy="2031325"/>
          </a:xfrm>
          <a:prstGeom prst="rect">
            <a:avLst/>
          </a:prstGeom>
        </p:spPr>
        <p:txBody>
          <a:bodyPr wrap="square">
            <a:spAutoFit/>
          </a:bodyPr>
          <a:lstStyle/>
          <a:p>
            <a:r>
              <a:rPr lang="en-US" dirty="0">
                <a:latin typeface="+mj-lt"/>
              </a:rPr>
              <a:t>Most of these data is </a:t>
            </a:r>
            <a:r>
              <a:rPr lang="en-US" dirty="0" smtClean="0">
                <a:latin typeface="+mj-lt"/>
              </a:rPr>
              <a:t>unstructured:</a:t>
            </a:r>
            <a:endParaRPr lang="en-US" dirty="0">
              <a:latin typeface="+mj-lt"/>
            </a:endParaRPr>
          </a:p>
          <a:p>
            <a:pPr marL="285750" indent="-285750">
              <a:buFont typeface="Arial" panose="020B0604020202020204" pitchFamily="34" charset="0"/>
              <a:buChar char="•"/>
            </a:pPr>
            <a:r>
              <a:rPr lang="en-US" dirty="0">
                <a:latin typeface="+mj-lt"/>
              </a:rPr>
              <a:t>Text</a:t>
            </a:r>
          </a:p>
          <a:p>
            <a:pPr marL="285750" indent="-285750">
              <a:buFont typeface="Arial" panose="020B0604020202020204" pitchFamily="34" charset="0"/>
              <a:buChar char="•"/>
            </a:pPr>
            <a:r>
              <a:rPr lang="en-US" dirty="0" smtClean="0">
                <a:latin typeface="+mj-lt"/>
              </a:rPr>
              <a:t>Voice</a:t>
            </a:r>
          </a:p>
          <a:p>
            <a:pPr marL="285750" indent="-285750">
              <a:buFont typeface="Arial" panose="020B0604020202020204" pitchFamily="34" charset="0"/>
              <a:buChar char="•"/>
            </a:pPr>
            <a:r>
              <a:rPr lang="en-US" dirty="0" smtClean="0">
                <a:latin typeface="+mj-lt"/>
              </a:rPr>
              <a:t>Pictures</a:t>
            </a:r>
          </a:p>
          <a:p>
            <a:pPr marL="285750" indent="-285750">
              <a:buFont typeface="Arial" panose="020B0604020202020204" pitchFamily="34" charset="0"/>
              <a:buChar char="•"/>
            </a:pPr>
            <a:r>
              <a:rPr lang="en-US" dirty="0" smtClean="0">
                <a:latin typeface="+mj-lt"/>
              </a:rPr>
              <a:t>Video</a:t>
            </a:r>
          </a:p>
          <a:p>
            <a:pPr marL="285750" indent="-285750">
              <a:buFont typeface="Arial" panose="020B0604020202020204" pitchFamily="34" charset="0"/>
              <a:buChar char="•"/>
            </a:pPr>
            <a:r>
              <a:rPr lang="en-US" dirty="0" smtClean="0">
                <a:latin typeface="+mj-lt"/>
              </a:rPr>
              <a:t>…</a:t>
            </a:r>
            <a:endParaRPr lang="en-US" dirty="0"/>
          </a:p>
          <a:p>
            <a:endParaRPr lang="en-US" dirty="0">
              <a:latin typeface="+mj-lt"/>
            </a:endParaRPr>
          </a:p>
        </p:txBody>
      </p:sp>
    </p:spTree>
    <p:extLst>
      <p:ext uri="{BB962C8B-B14F-4D97-AF65-F5344CB8AC3E}">
        <p14:creationId xmlns:p14="http://schemas.microsoft.com/office/powerpoint/2010/main" val="1483485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41625629-C85B-4C17-ADC2-27ECEBD33295}" type="slidenum">
              <a:rPr lang="it-IT" smtClean="0"/>
              <a:pPr/>
              <a:t>4</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6" name="AutoShape 2" descr="Risultati immagini per ibm gigabytes of data"/>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7" name="Titolo 6"/>
          <p:cNvSpPr>
            <a:spLocks noGrp="1"/>
          </p:cNvSpPr>
          <p:nvPr>
            <p:ph type="title"/>
          </p:nvPr>
        </p:nvSpPr>
        <p:spPr/>
        <p:txBody>
          <a:bodyPr/>
          <a:lstStyle/>
          <a:p>
            <a:r>
              <a:rPr lang="it-IT" dirty="0" smtClean="0"/>
              <a:t>The fuor V’s of Big Data</a:t>
            </a:r>
            <a:endParaRPr lang="it-IT" dirty="0"/>
          </a:p>
        </p:txBody>
      </p:sp>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203782"/>
            <a:ext cx="8193483" cy="5033530"/>
          </a:xfrm>
          <a:prstGeom prst="rect">
            <a:avLst/>
          </a:prstGeom>
        </p:spPr>
      </p:pic>
    </p:spTree>
    <p:extLst>
      <p:ext uri="{BB962C8B-B14F-4D97-AF65-F5344CB8AC3E}">
        <p14:creationId xmlns:p14="http://schemas.microsoft.com/office/powerpoint/2010/main" val="2327512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Metadata</a:t>
            </a:r>
            <a:r>
              <a:rPr lang="it-IT" dirty="0"/>
              <a:t> </a:t>
            </a:r>
            <a:r>
              <a:rPr lang="it-IT" dirty="0" err="1"/>
              <a:t>analysis</a:t>
            </a:r>
            <a:r>
              <a:rPr lang="it-IT" dirty="0"/>
              <a:t> of big data </a:t>
            </a:r>
            <a:r>
              <a:rPr lang="it-IT" dirty="0" err="1" smtClean="0"/>
              <a:t>papers</a:t>
            </a:r>
            <a:endParaRPr lang="it-IT" dirty="0"/>
          </a:p>
        </p:txBody>
      </p:sp>
      <p:sp>
        <p:nvSpPr>
          <p:cNvPr id="3" name="Segnaposto contenuto 2"/>
          <p:cNvSpPr>
            <a:spLocks noGrp="1"/>
          </p:cNvSpPr>
          <p:nvPr>
            <p:ph sz="quarter" idx="1"/>
          </p:nvPr>
        </p:nvSpPr>
        <p:spPr>
          <a:xfrm>
            <a:off x="457200" y="1340768"/>
            <a:ext cx="8229600" cy="4816192"/>
          </a:xfrm>
        </p:spPr>
        <p:txBody>
          <a:bodyPr>
            <a:normAutofit/>
          </a:bodyPr>
          <a:lstStyle/>
          <a:p>
            <a:r>
              <a:rPr lang="it-IT" sz="1800" dirty="0" err="1" smtClean="0"/>
              <a:t>Scopus</a:t>
            </a:r>
            <a:r>
              <a:rPr lang="it-IT" sz="1800" dirty="0" smtClean="0"/>
              <a:t> </a:t>
            </a:r>
            <a:r>
              <a:rPr lang="it-IT" sz="1800" dirty="0" err="1" smtClean="0"/>
              <a:t>is</a:t>
            </a:r>
            <a:r>
              <a:rPr lang="it-IT" sz="1800" dirty="0" smtClean="0"/>
              <a:t> a </a:t>
            </a:r>
            <a:r>
              <a:rPr lang="it-IT" sz="1800" dirty="0" err="1" smtClean="0"/>
              <a:t>well-known</a:t>
            </a:r>
            <a:r>
              <a:rPr lang="it-IT" sz="1800" dirty="0" smtClean="0"/>
              <a:t> </a:t>
            </a:r>
            <a:r>
              <a:rPr lang="en-US" sz="1800" dirty="0"/>
              <a:t>abstract and citation database of peer-reviewed literature: scientific journals, books and conference </a:t>
            </a:r>
            <a:r>
              <a:rPr lang="en-US" sz="1800" dirty="0" smtClean="0"/>
              <a:t>proceedings by Elsevier.</a:t>
            </a:r>
          </a:p>
          <a:p>
            <a:endParaRPr lang="en-US" sz="1800" dirty="0"/>
          </a:p>
          <a:p>
            <a:r>
              <a:rPr lang="en-US" sz="1800" dirty="0" smtClean="0"/>
              <a:t>We queried the Scopus database to identify actual trends in </a:t>
            </a:r>
            <a:r>
              <a:rPr lang="en-US" sz="1800" dirty="0" smtClean="0"/>
              <a:t>Big </a:t>
            </a:r>
            <a:r>
              <a:rPr lang="en-US" sz="1800" dirty="0" smtClean="0"/>
              <a:t>Data research.</a:t>
            </a:r>
          </a:p>
          <a:p>
            <a:endParaRPr lang="en-US" sz="1800" dirty="0" smtClean="0"/>
          </a:p>
          <a:p>
            <a:r>
              <a:rPr lang="it-IT" sz="1800" dirty="0" smtClean="0"/>
              <a:t>Q1: «</a:t>
            </a:r>
            <a:r>
              <a:rPr lang="it-IT" sz="1800" dirty="0"/>
              <a:t>Big data» in </a:t>
            </a:r>
            <a:r>
              <a:rPr lang="it-IT" sz="1800" dirty="0" smtClean="0"/>
              <a:t>TITLE-ABS-KEY</a:t>
            </a:r>
          </a:p>
          <a:p>
            <a:r>
              <a:rPr lang="en-US" sz="1800" dirty="0" smtClean="0"/>
              <a:t>Q2: Big </a:t>
            </a:r>
            <a:r>
              <a:rPr lang="en-US" sz="1800" dirty="0" smtClean="0"/>
              <a:t>data sources</a:t>
            </a:r>
          </a:p>
          <a:p>
            <a:r>
              <a:rPr lang="en-US" sz="1800" dirty="0" smtClean="0"/>
              <a:t>Q3: Big </a:t>
            </a:r>
            <a:r>
              <a:rPr lang="en-US" sz="1800" dirty="0" smtClean="0"/>
              <a:t>Data and Sustainable Development Goals</a:t>
            </a:r>
            <a:endParaRPr lang="en-US" sz="1800"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5</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3791760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Q1: «Big data» in TITLE-ABS-KEY</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6</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aphicFrame>
        <p:nvGraphicFramePr>
          <p:cNvPr id="6" name="Grafico 5"/>
          <p:cNvGraphicFramePr>
            <a:graphicFrameLocks/>
          </p:cNvGraphicFramePr>
          <p:nvPr>
            <p:extLst>
              <p:ext uri="{D42A27DB-BD31-4B8C-83A1-F6EECF244321}">
                <p14:modId xmlns:p14="http://schemas.microsoft.com/office/powerpoint/2010/main" val="3952444065"/>
              </p:ext>
            </p:extLst>
          </p:nvPr>
        </p:nvGraphicFramePr>
        <p:xfrm>
          <a:off x="457200" y="1196752"/>
          <a:ext cx="555496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CasellaDiTesto 4"/>
          <p:cNvSpPr txBox="1"/>
          <p:nvPr/>
        </p:nvSpPr>
        <p:spPr>
          <a:xfrm>
            <a:off x="6012160" y="1523553"/>
            <a:ext cx="2891784" cy="2062103"/>
          </a:xfrm>
          <a:prstGeom prst="rect">
            <a:avLst/>
          </a:prstGeom>
          <a:noFill/>
        </p:spPr>
        <p:txBody>
          <a:bodyPr wrap="square" rtlCol="0">
            <a:spAutoFit/>
          </a:bodyPr>
          <a:lstStyle/>
          <a:p>
            <a:r>
              <a:rPr lang="it-IT" sz="1600" dirty="0" err="1" smtClean="0">
                <a:latin typeface="+mj-lt"/>
              </a:rPr>
              <a:t>Mid-sept</a:t>
            </a:r>
            <a:r>
              <a:rPr lang="it-IT" sz="1600" dirty="0" smtClean="0">
                <a:latin typeface="+mj-lt"/>
              </a:rPr>
              <a:t> 2016: 21,691</a:t>
            </a:r>
          </a:p>
          <a:p>
            <a:r>
              <a:rPr lang="it-IT" sz="1600" dirty="0" err="1" smtClean="0">
                <a:latin typeface="+mj-lt"/>
              </a:rPr>
              <a:t>Mid-oct</a:t>
            </a:r>
            <a:r>
              <a:rPr lang="it-IT" sz="1600" dirty="0" smtClean="0">
                <a:latin typeface="+mj-lt"/>
              </a:rPr>
              <a:t> 2016: 23.059</a:t>
            </a:r>
          </a:p>
          <a:p>
            <a:endParaRPr lang="it-IT" sz="1600" dirty="0">
              <a:latin typeface="+mj-lt"/>
            </a:endParaRPr>
          </a:p>
          <a:p>
            <a:r>
              <a:rPr lang="it-IT" sz="1600" dirty="0" smtClean="0">
                <a:latin typeface="+mj-lt"/>
              </a:rPr>
              <a:t>D: 1,368 </a:t>
            </a:r>
            <a:r>
              <a:rPr lang="it-IT" sz="1600" dirty="0" err="1" smtClean="0">
                <a:latin typeface="+mj-lt"/>
              </a:rPr>
              <a:t>paper</a:t>
            </a:r>
            <a:r>
              <a:rPr lang="it-IT" sz="1600" dirty="0" smtClean="0">
                <a:latin typeface="+mj-lt"/>
              </a:rPr>
              <a:t> in 1 </a:t>
            </a:r>
            <a:r>
              <a:rPr lang="it-IT" sz="1600" dirty="0" err="1" smtClean="0">
                <a:latin typeface="+mj-lt"/>
              </a:rPr>
              <a:t>month</a:t>
            </a:r>
            <a:r>
              <a:rPr lang="it-IT" sz="1600" dirty="0" smtClean="0">
                <a:latin typeface="+mj-lt"/>
              </a:rPr>
              <a:t>!</a:t>
            </a:r>
          </a:p>
          <a:p>
            <a:endParaRPr lang="it-IT" sz="1600" dirty="0">
              <a:latin typeface="+mj-lt"/>
            </a:endParaRPr>
          </a:p>
          <a:p>
            <a:r>
              <a:rPr lang="it-IT" sz="1600" dirty="0" smtClean="0">
                <a:latin typeface="+mj-lt"/>
              </a:rPr>
              <a:t>A </a:t>
            </a:r>
            <a:r>
              <a:rPr lang="it-IT" sz="1600" dirty="0" err="1" smtClean="0">
                <a:latin typeface="+mj-lt"/>
              </a:rPr>
              <a:t>review</a:t>
            </a:r>
            <a:r>
              <a:rPr lang="it-IT" sz="1600" dirty="0" smtClean="0">
                <a:latin typeface="+mj-lt"/>
              </a:rPr>
              <a:t> of big data </a:t>
            </a:r>
            <a:r>
              <a:rPr lang="it-IT" sz="1600" dirty="0" err="1" smtClean="0">
                <a:latin typeface="+mj-lt"/>
              </a:rPr>
              <a:t>papers</a:t>
            </a:r>
            <a:r>
              <a:rPr lang="it-IT" sz="1600" dirty="0" smtClean="0">
                <a:latin typeface="+mj-lt"/>
              </a:rPr>
              <a:t> </a:t>
            </a:r>
            <a:r>
              <a:rPr lang="it-IT" sz="1600" dirty="0" err="1" smtClean="0">
                <a:latin typeface="+mj-lt"/>
              </a:rPr>
              <a:t>is</a:t>
            </a:r>
            <a:r>
              <a:rPr lang="it-IT" sz="1600" dirty="0" smtClean="0">
                <a:latin typeface="+mj-lt"/>
              </a:rPr>
              <a:t> </a:t>
            </a:r>
            <a:r>
              <a:rPr lang="it-IT" sz="1600" dirty="0" err="1" smtClean="0">
                <a:latin typeface="+mj-lt"/>
              </a:rPr>
              <a:t>not</a:t>
            </a:r>
            <a:r>
              <a:rPr lang="it-IT" sz="1600" dirty="0" smtClean="0">
                <a:latin typeface="+mj-lt"/>
              </a:rPr>
              <a:t> </a:t>
            </a:r>
            <a:r>
              <a:rPr lang="it-IT" sz="1600" dirty="0" err="1" smtClean="0">
                <a:latin typeface="+mj-lt"/>
              </a:rPr>
              <a:t>actually</a:t>
            </a:r>
            <a:r>
              <a:rPr lang="it-IT" sz="1600" dirty="0" smtClean="0">
                <a:latin typeface="+mj-lt"/>
              </a:rPr>
              <a:t> </a:t>
            </a:r>
            <a:r>
              <a:rPr lang="it-IT" sz="1600" dirty="0" err="1" smtClean="0">
                <a:latin typeface="+mj-lt"/>
              </a:rPr>
              <a:t>possible</a:t>
            </a:r>
            <a:r>
              <a:rPr lang="it-IT" sz="1600" dirty="0" smtClean="0">
                <a:latin typeface="+mj-lt"/>
              </a:rPr>
              <a:t>!</a:t>
            </a:r>
            <a:endParaRPr lang="it-IT" sz="1600" dirty="0">
              <a:latin typeface="+mj-lt"/>
            </a:endParaRPr>
          </a:p>
        </p:txBody>
      </p:sp>
      <p:pic>
        <p:nvPicPr>
          <p:cNvPr id="7" name="Immagine 6"/>
          <p:cNvPicPr>
            <a:picLocks noChangeAspect="1"/>
          </p:cNvPicPr>
          <p:nvPr/>
        </p:nvPicPr>
        <p:blipFill>
          <a:blip r:embed="rId4"/>
          <a:stretch>
            <a:fillRect/>
          </a:stretch>
        </p:blipFill>
        <p:spPr>
          <a:xfrm>
            <a:off x="1619672" y="3939951"/>
            <a:ext cx="6668431" cy="2819794"/>
          </a:xfrm>
          <a:prstGeom prst="rect">
            <a:avLst/>
          </a:prstGeom>
        </p:spPr>
      </p:pic>
    </p:spTree>
    <p:extLst>
      <p:ext uri="{BB962C8B-B14F-4D97-AF65-F5344CB8AC3E}">
        <p14:creationId xmlns:p14="http://schemas.microsoft.com/office/powerpoint/2010/main" val="2735745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Q1: «Big data» in TITLE-ABS-KEY</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7</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 name="Immagine 2"/>
          <p:cNvPicPr>
            <a:picLocks noChangeAspect="1"/>
          </p:cNvPicPr>
          <p:nvPr/>
        </p:nvPicPr>
        <p:blipFill>
          <a:blip r:embed="rId3"/>
          <a:stretch>
            <a:fillRect/>
          </a:stretch>
        </p:blipFill>
        <p:spPr>
          <a:xfrm>
            <a:off x="841294" y="1458761"/>
            <a:ext cx="4306770" cy="4221932"/>
          </a:xfrm>
          <a:prstGeom prst="rect">
            <a:avLst/>
          </a:prstGeom>
        </p:spPr>
      </p:pic>
      <p:sp>
        <p:nvSpPr>
          <p:cNvPr id="9" name="Rettangolo 8"/>
          <p:cNvSpPr/>
          <p:nvPr/>
        </p:nvSpPr>
        <p:spPr>
          <a:xfrm rot="18843783">
            <a:off x="1442779" y="2548823"/>
            <a:ext cx="3103798" cy="1754326"/>
          </a:xfrm>
          <a:prstGeom prst="rect">
            <a:avLst/>
          </a:prstGeom>
          <a:noFill/>
        </p:spPr>
        <p:txBody>
          <a:bodyPr wrap="none" lIns="91440" tIns="45720" rIns="91440" bIns="45720">
            <a:spAutoFit/>
          </a:bodyPr>
          <a:lstStyle/>
          <a:p>
            <a:pPr algn="ctr"/>
            <a:r>
              <a:rPr lang="it-IT" sz="5400" b="1" cap="none" spc="0" dirty="0" smtClean="0">
                <a:ln w="22225">
                  <a:solidFill>
                    <a:schemeClr val="accent2"/>
                  </a:solidFill>
                  <a:prstDash val="solid"/>
                </a:ln>
                <a:solidFill>
                  <a:schemeClr val="accent2">
                    <a:lumMod val="40000"/>
                    <a:lumOff val="60000"/>
                  </a:schemeClr>
                </a:solidFill>
                <a:effectLst/>
              </a:rPr>
              <a:t>KEY</a:t>
            </a:r>
          </a:p>
          <a:p>
            <a:pPr algn="ctr"/>
            <a:r>
              <a:rPr lang="it-IT" sz="5400" b="1" cap="none" spc="0" dirty="0" smtClean="0">
                <a:ln w="22225">
                  <a:solidFill>
                    <a:schemeClr val="accent2"/>
                  </a:solidFill>
                  <a:prstDash val="solid"/>
                </a:ln>
                <a:solidFill>
                  <a:schemeClr val="accent2">
                    <a:lumMod val="40000"/>
                    <a:lumOff val="60000"/>
                  </a:schemeClr>
                </a:solidFill>
                <a:effectLst/>
              </a:rPr>
              <a:t> WORDS</a:t>
            </a:r>
            <a:endParaRPr lang="it-IT" sz="5400" b="1" cap="none" spc="0" dirty="0">
              <a:ln w="22225">
                <a:solidFill>
                  <a:schemeClr val="accent2"/>
                </a:solidFill>
                <a:prstDash val="solid"/>
              </a:ln>
              <a:solidFill>
                <a:schemeClr val="accent2">
                  <a:lumMod val="40000"/>
                  <a:lumOff val="60000"/>
                </a:schemeClr>
              </a:solidFill>
              <a:effectLst/>
            </a:endParaRPr>
          </a:p>
        </p:txBody>
      </p:sp>
      <p:pic>
        <p:nvPicPr>
          <p:cNvPr id="10" name="Immagine 9"/>
          <p:cNvPicPr>
            <a:picLocks noChangeAspect="1"/>
          </p:cNvPicPr>
          <p:nvPr/>
        </p:nvPicPr>
        <p:blipFill>
          <a:blip r:embed="rId4"/>
          <a:stretch>
            <a:fillRect/>
          </a:stretch>
        </p:blipFill>
        <p:spPr>
          <a:xfrm>
            <a:off x="5904692" y="1804980"/>
            <a:ext cx="1943100" cy="3695700"/>
          </a:xfrm>
          <a:prstGeom prst="rect">
            <a:avLst/>
          </a:prstGeom>
        </p:spPr>
      </p:pic>
      <p:sp>
        <p:nvSpPr>
          <p:cNvPr id="11" name="CasellaDiTesto 10"/>
          <p:cNvSpPr txBox="1"/>
          <p:nvPr/>
        </p:nvSpPr>
        <p:spPr>
          <a:xfrm>
            <a:off x="5832712" y="1412776"/>
            <a:ext cx="2093843" cy="369332"/>
          </a:xfrm>
          <a:prstGeom prst="rect">
            <a:avLst/>
          </a:prstGeom>
          <a:noFill/>
        </p:spPr>
        <p:txBody>
          <a:bodyPr wrap="none" rtlCol="0">
            <a:spAutoFit/>
          </a:bodyPr>
          <a:lstStyle/>
          <a:p>
            <a:r>
              <a:rPr lang="it-IT" dirty="0" smtClean="0">
                <a:latin typeface="+mj-lt"/>
              </a:rPr>
              <a:t>Top 20 </a:t>
            </a:r>
            <a:r>
              <a:rPr lang="it-IT" dirty="0" err="1" smtClean="0">
                <a:latin typeface="+mj-lt"/>
              </a:rPr>
              <a:t>keywords</a:t>
            </a:r>
            <a:endParaRPr lang="it-IT" dirty="0">
              <a:latin typeface="+mj-lt"/>
            </a:endParaRPr>
          </a:p>
        </p:txBody>
      </p:sp>
    </p:spTree>
    <p:extLst>
      <p:ext uri="{BB962C8B-B14F-4D97-AF65-F5344CB8AC3E}">
        <p14:creationId xmlns:p14="http://schemas.microsoft.com/office/powerpoint/2010/main" val="18497435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Q2: Big Data </a:t>
            </a:r>
            <a:r>
              <a:rPr lang="it-IT" dirty="0" err="1" smtClean="0"/>
              <a:t>sources</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8</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1032534918"/>
              </p:ext>
            </p:extLst>
          </p:nvPr>
        </p:nvGraphicFramePr>
        <p:xfrm>
          <a:off x="311351" y="1439863"/>
          <a:ext cx="8581129" cy="3509002"/>
        </p:xfrm>
        <a:graphic>
          <a:graphicData uri="http://schemas.openxmlformats.org/drawingml/2006/table">
            <a:tbl>
              <a:tblPr firstRow="1" firstCol="1" bandRow="1">
                <a:tableStyleId>{5C22544A-7EE6-4342-B048-85BDC9FD1C3A}</a:tableStyleId>
              </a:tblPr>
              <a:tblGrid>
                <a:gridCol w="2333625">
                  <a:extLst>
                    <a:ext uri="{9D8B030D-6E8A-4147-A177-3AD203B41FA5}">
                      <a16:colId xmlns:a16="http://schemas.microsoft.com/office/drawing/2014/main" val="1762476718"/>
                    </a:ext>
                  </a:extLst>
                </a:gridCol>
                <a:gridCol w="735545">
                  <a:extLst>
                    <a:ext uri="{9D8B030D-6E8A-4147-A177-3AD203B41FA5}">
                      <a16:colId xmlns:a16="http://schemas.microsoft.com/office/drawing/2014/main" val="2239712620"/>
                    </a:ext>
                  </a:extLst>
                </a:gridCol>
                <a:gridCol w="1539342">
                  <a:extLst>
                    <a:ext uri="{9D8B030D-6E8A-4147-A177-3AD203B41FA5}">
                      <a16:colId xmlns:a16="http://schemas.microsoft.com/office/drawing/2014/main" val="1773662148"/>
                    </a:ext>
                  </a:extLst>
                </a:gridCol>
                <a:gridCol w="3972617">
                  <a:extLst>
                    <a:ext uri="{9D8B030D-6E8A-4147-A177-3AD203B41FA5}">
                      <a16:colId xmlns:a16="http://schemas.microsoft.com/office/drawing/2014/main" val="5075260"/>
                    </a:ext>
                  </a:extLst>
                </a:gridCol>
              </a:tblGrid>
              <a:tr h="770941">
                <a:tc>
                  <a:txBody>
                    <a:bodyPr/>
                    <a:lstStyle/>
                    <a:p>
                      <a:pPr algn="ctr">
                        <a:lnSpc>
                          <a:spcPct val="150000"/>
                        </a:lnSpc>
                        <a:spcAft>
                          <a:spcPts val="0"/>
                        </a:spcAft>
                      </a:pPr>
                      <a:r>
                        <a:rPr lang="en-GB" sz="1200" dirty="0">
                          <a:effectLst/>
                          <a:latin typeface="+mj-lt"/>
                        </a:rPr>
                        <a:t>Data Source</a:t>
                      </a:r>
                      <a:endParaRPr lang="it-IT" sz="120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dirty="0">
                          <a:effectLst/>
                          <a:latin typeface="+mj-lt"/>
                        </a:rPr>
                        <a:t>Papers</a:t>
                      </a:r>
                      <a:endParaRPr lang="it-IT" sz="120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Social Sciences papers</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dirty="0">
                          <a:effectLst/>
                          <a:latin typeface="+mj-lt"/>
                        </a:rPr>
                        <a:t>Scopus query in the “Title, Abstract and Keywords” field</a:t>
                      </a:r>
                      <a:endParaRPr lang="it-IT" sz="1200" dirty="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267703032"/>
                  </a:ext>
                </a:extLst>
              </a:tr>
              <a:tr h="235927">
                <a:tc>
                  <a:txBody>
                    <a:bodyPr/>
                    <a:lstStyle/>
                    <a:p>
                      <a:pPr algn="ctr">
                        <a:lnSpc>
                          <a:spcPct val="150000"/>
                        </a:lnSpc>
                        <a:spcAft>
                          <a:spcPts val="0"/>
                        </a:spcAft>
                      </a:pPr>
                      <a:r>
                        <a:rPr lang="en-GB" sz="1200">
                          <a:effectLst/>
                          <a:latin typeface="+mj-lt"/>
                        </a:rPr>
                        <a:t>Satellite Images</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195</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28</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"satellite" OR "satellite image"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78651981"/>
                  </a:ext>
                </a:extLst>
              </a:tr>
              <a:tr h="235927">
                <a:tc>
                  <a:txBody>
                    <a:bodyPr/>
                    <a:lstStyle/>
                    <a:p>
                      <a:pPr algn="ctr">
                        <a:lnSpc>
                          <a:spcPct val="150000"/>
                        </a:lnSpc>
                        <a:spcAft>
                          <a:spcPts val="0"/>
                        </a:spcAft>
                      </a:pPr>
                      <a:r>
                        <a:rPr lang="en-GB" sz="1200">
                          <a:effectLst/>
                          <a:latin typeface="+mj-lt"/>
                        </a:rPr>
                        <a:t>Mobile phone</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197</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33</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"mobile phone" OR "cell phone"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37669114"/>
                  </a:ext>
                </a:extLst>
              </a:tr>
              <a:tr h="235927">
                <a:tc>
                  <a:txBody>
                    <a:bodyPr/>
                    <a:lstStyle/>
                    <a:p>
                      <a:pPr algn="ctr">
                        <a:lnSpc>
                          <a:spcPct val="150000"/>
                        </a:lnSpc>
                        <a:spcAft>
                          <a:spcPts val="0"/>
                        </a:spcAft>
                      </a:pPr>
                      <a:r>
                        <a:rPr lang="en-GB" sz="1200">
                          <a:effectLst/>
                          <a:latin typeface="+mj-lt"/>
                        </a:rPr>
                        <a:t>Online search</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65</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dirty="0">
                          <a:effectLst/>
                          <a:latin typeface="+mj-lt"/>
                        </a:rPr>
                        <a:t>3</a:t>
                      </a:r>
                      <a:endParaRPr lang="it-IT" sz="120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"web search" OR "online search"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94206599"/>
                  </a:ext>
                </a:extLst>
              </a:tr>
              <a:tr h="503434">
                <a:tc>
                  <a:txBody>
                    <a:bodyPr/>
                    <a:lstStyle/>
                    <a:p>
                      <a:pPr algn="ctr">
                        <a:lnSpc>
                          <a:spcPct val="150000"/>
                        </a:lnSpc>
                        <a:spcAft>
                          <a:spcPts val="0"/>
                        </a:spcAft>
                      </a:pPr>
                      <a:r>
                        <a:rPr lang="en-GB" sz="1200">
                          <a:effectLst/>
                          <a:latin typeface="+mj-lt"/>
                        </a:rPr>
                        <a:t>Social Media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2,037</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301</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"social media" OR "social network" OR "twitter" OR "facebook" OR "instagram"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82555222"/>
                  </a:ext>
                </a:extLst>
              </a:tr>
              <a:tr h="235927">
                <a:tc>
                  <a:txBody>
                    <a:bodyPr/>
                    <a:lstStyle/>
                    <a:p>
                      <a:pPr algn="ctr">
                        <a:lnSpc>
                          <a:spcPct val="150000"/>
                        </a:lnSpc>
                        <a:spcAft>
                          <a:spcPts val="0"/>
                        </a:spcAft>
                      </a:pPr>
                      <a:r>
                        <a:rPr lang="en-GB" sz="1200">
                          <a:effectLst/>
                          <a:latin typeface="+mj-lt"/>
                        </a:rPr>
                        <a:t>Twitter</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512</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87</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"Twitter"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05871288"/>
                  </a:ext>
                </a:extLst>
              </a:tr>
              <a:tr h="235927">
                <a:tc>
                  <a:txBody>
                    <a:bodyPr/>
                    <a:lstStyle/>
                    <a:p>
                      <a:pPr algn="ctr">
                        <a:lnSpc>
                          <a:spcPct val="150000"/>
                        </a:lnSpc>
                        <a:spcAft>
                          <a:spcPts val="0"/>
                        </a:spcAft>
                      </a:pPr>
                      <a:r>
                        <a:rPr lang="en-GB" sz="1200">
                          <a:effectLst/>
                          <a:latin typeface="+mj-lt"/>
                        </a:rPr>
                        <a:t>Facebook</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251</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46</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"Facebook"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64006199"/>
                  </a:ext>
                </a:extLst>
              </a:tr>
              <a:tr h="503434">
                <a:tc>
                  <a:txBody>
                    <a:bodyPr/>
                    <a:lstStyle/>
                    <a:p>
                      <a:pPr algn="ctr">
                        <a:lnSpc>
                          <a:spcPct val="150000"/>
                        </a:lnSpc>
                        <a:spcAft>
                          <a:spcPts val="0"/>
                        </a:spcAft>
                      </a:pPr>
                      <a:r>
                        <a:rPr lang="en-GB" sz="1200">
                          <a:effectLst/>
                          <a:latin typeface="+mj-lt"/>
                        </a:rPr>
                        <a:t>Online search extended</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373</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57</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"online search" OR "web search" OR "blogs" OR "news"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04445800"/>
                  </a:ext>
                </a:extLst>
              </a:tr>
              <a:tr h="235927">
                <a:tc>
                  <a:txBody>
                    <a:bodyPr/>
                    <a:lstStyle/>
                    <a:p>
                      <a:pPr algn="ctr">
                        <a:lnSpc>
                          <a:spcPct val="150000"/>
                        </a:lnSpc>
                        <a:spcAft>
                          <a:spcPts val="0"/>
                        </a:spcAft>
                      </a:pPr>
                      <a:r>
                        <a:rPr lang="en-GB" sz="1200">
                          <a:effectLst/>
                          <a:latin typeface="+mj-lt"/>
                        </a:rPr>
                        <a:t>Sensors</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1,445</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88</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a:effectLst/>
                          <a:latin typeface="+mj-lt"/>
                        </a:rPr>
                        <a:t>"sensors" AND "big data"</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53572967"/>
                  </a:ext>
                </a:extLst>
              </a:tr>
              <a:tr h="235927">
                <a:tc>
                  <a:txBody>
                    <a:bodyPr/>
                    <a:lstStyle/>
                    <a:p>
                      <a:pPr algn="ctr">
                        <a:lnSpc>
                          <a:spcPct val="150000"/>
                        </a:lnSpc>
                        <a:spcAft>
                          <a:spcPts val="0"/>
                        </a:spcAft>
                      </a:pPr>
                      <a:r>
                        <a:rPr lang="en-GB" sz="1200">
                          <a:effectLst/>
                          <a:latin typeface="+mj-lt"/>
                        </a:rPr>
                        <a:t>Text Mining</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222</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n-GB" sz="1200">
                          <a:effectLst/>
                          <a:latin typeface="+mj-lt"/>
                        </a:rPr>
                        <a:t>22</a:t>
                      </a:r>
                      <a:endParaRPr lang="it-IT" sz="120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n-GB" sz="1200" dirty="0">
                          <a:effectLst/>
                          <a:latin typeface="+mj-lt"/>
                        </a:rPr>
                        <a:t>"text mining" AND "big data"</a:t>
                      </a:r>
                      <a:endParaRPr lang="it-IT" sz="1200" dirty="0">
                        <a:effectLst/>
                        <a:latin typeface="+mj-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60263633"/>
                  </a:ext>
                </a:extLst>
              </a:tr>
            </a:tbl>
          </a:graphicData>
        </a:graphic>
      </p:graphicFrame>
    </p:spTree>
    <p:extLst>
      <p:ext uri="{BB962C8B-B14F-4D97-AF65-F5344CB8AC3E}">
        <p14:creationId xmlns:p14="http://schemas.microsoft.com/office/powerpoint/2010/main" val="1374958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Q3: </a:t>
            </a:r>
            <a:r>
              <a:rPr lang="en-US" dirty="0"/>
              <a:t>Big Data and </a:t>
            </a:r>
            <a:r>
              <a:rPr lang="en-US" dirty="0" smtClean="0"/>
              <a:t>SDG</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9</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aphicFrame>
        <p:nvGraphicFramePr>
          <p:cNvPr id="5" name="Tabella 4"/>
          <p:cNvGraphicFramePr>
            <a:graphicFrameLocks noGrp="1"/>
          </p:cNvGraphicFramePr>
          <p:nvPr>
            <p:extLst>
              <p:ext uri="{D42A27DB-BD31-4B8C-83A1-F6EECF244321}">
                <p14:modId xmlns:p14="http://schemas.microsoft.com/office/powerpoint/2010/main" val="1094889206"/>
              </p:ext>
            </p:extLst>
          </p:nvPr>
        </p:nvGraphicFramePr>
        <p:xfrm>
          <a:off x="1137402" y="1268760"/>
          <a:ext cx="6927933" cy="5086131"/>
        </p:xfrm>
        <a:graphic>
          <a:graphicData uri="http://schemas.openxmlformats.org/drawingml/2006/table">
            <a:tbl>
              <a:tblPr firstRow="1" bandRow="1">
                <a:tableStyleId>{5C22544A-7EE6-4342-B048-85BDC9FD1C3A}</a:tableStyleId>
              </a:tblPr>
              <a:tblGrid>
                <a:gridCol w="295275">
                  <a:extLst>
                    <a:ext uri="{9D8B030D-6E8A-4147-A177-3AD203B41FA5}">
                      <a16:colId xmlns:a16="http://schemas.microsoft.com/office/drawing/2014/main" val="1935370674"/>
                    </a:ext>
                  </a:extLst>
                </a:gridCol>
                <a:gridCol w="3390632">
                  <a:extLst>
                    <a:ext uri="{9D8B030D-6E8A-4147-A177-3AD203B41FA5}">
                      <a16:colId xmlns:a16="http://schemas.microsoft.com/office/drawing/2014/main" val="1462377611"/>
                    </a:ext>
                  </a:extLst>
                </a:gridCol>
                <a:gridCol w="1574673">
                  <a:extLst>
                    <a:ext uri="{9D8B030D-6E8A-4147-A177-3AD203B41FA5}">
                      <a16:colId xmlns:a16="http://schemas.microsoft.com/office/drawing/2014/main" val="193350235"/>
                    </a:ext>
                  </a:extLst>
                </a:gridCol>
                <a:gridCol w="1667353">
                  <a:extLst>
                    <a:ext uri="{9D8B030D-6E8A-4147-A177-3AD203B41FA5}">
                      <a16:colId xmlns:a16="http://schemas.microsoft.com/office/drawing/2014/main" val="1243913321"/>
                    </a:ext>
                  </a:extLst>
                </a:gridCol>
              </a:tblGrid>
              <a:tr h="269814">
                <a:tc>
                  <a:txBody>
                    <a:bodyPr/>
                    <a:lstStyle/>
                    <a:p>
                      <a:pPr algn="l" fontAlgn="ctr"/>
                      <a:r>
                        <a:rPr lang="it-IT" sz="1400" u="none" strike="noStrike" dirty="0">
                          <a:effectLst/>
                          <a:latin typeface="+mj-lt"/>
                        </a:rPr>
                        <a:t> </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SDG</a:t>
                      </a:r>
                      <a:endParaRPr lang="it-IT" sz="1400" b="1"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Number of papers</a:t>
                      </a:r>
                      <a:endParaRPr lang="it-IT" sz="1400" b="1"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 papers in Social Sciences</a:t>
                      </a:r>
                      <a:endParaRPr lang="it-IT" sz="1400" b="1"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2215721401"/>
                  </a:ext>
                </a:extLst>
              </a:tr>
              <a:tr h="269814">
                <a:tc>
                  <a:txBody>
                    <a:bodyPr/>
                    <a:lstStyle/>
                    <a:p>
                      <a:pPr algn="ctr" fontAlgn="ctr"/>
                      <a:r>
                        <a:rPr lang="en-GB" sz="1400" u="none" strike="noStrike">
                          <a:effectLst/>
                          <a:latin typeface="+mj-lt"/>
                        </a:rPr>
                        <a:t>1</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No Poverty</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14</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14%</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450425950"/>
                  </a:ext>
                </a:extLst>
              </a:tr>
              <a:tr h="269814">
                <a:tc>
                  <a:txBody>
                    <a:bodyPr/>
                    <a:lstStyle/>
                    <a:p>
                      <a:pPr algn="ctr" fontAlgn="ctr"/>
                      <a:r>
                        <a:rPr lang="en-GB" sz="1400" u="none" strike="noStrike">
                          <a:effectLst/>
                          <a:latin typeface="+mj-lt"/>
                        </a:rPr>
                        <a:t>2</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Zero Hunger</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132</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11%</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1266798535"/>
                  </a:ext>
                </a:extLst>
              </a:tr>
              <a:tr h="269814">
                <a:tc>
                  <a:txBody>
                    <a:bodyPr/>
                    <a:lstStyle/>
                    <a:p>
                      <a:pPr algn="ctr" fontAlgn="ctr"/>
                      <a:r>
                        <a:rPr lang="en-GB" sz="1400" u="none" strike="noStrike">
                          <a:effectLst/>
                          <a:latin typeface="+mj-lt"/>
                        </a:rPr>
                        <a:t>3</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Good Health and Well-Being</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1,799</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8%</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2453332437"/>
                  </a:ext>
                </a:extLst>
              </a:tr>
              <a:tr h="269814">
                <a:tc>
                  <a:txBody>
                    <a:bodyPr/>
                    <a:lstStyle/>
                    <a:p>
                      <a:pPr algn="ctr" fontAlgn="ctr"/>
                      <a:r>
                        <a:rPr lang="en-GB" sz="1400" u="none" strike="noStrike">
                          <a:effectLst/>
                          <a:latin typeface="+mj-lt"/>
                        </a:rPr>
                        <a:t>4</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Quality Education</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839</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26%</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246063648"/>
                  </a:ext>
                </a:extLst>
              </a:tr>
              <a:tr h="269814">
                <a:tc>
                  <a:txBody>
                    <a:bodyPr/>
                    <a:lstStyle/>
                    <a:p>
                      <a:pPr algn="ctr" fontAlgn="ctr"/>
                      <a:r>
                        <a:rPr lang="en-GB" sz="1400" u="none" strike="noStrike">
                          <a:effectLst/>
                          <a:latin typeface="+mj-lt"/>
                        </a:rPr>
                        <a:t>5</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Gender Equality</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110</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11%</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2343854443"/>
                  </a:ext>
                </a:extLst>
              </a:tr>
              <a:tr h="269814">
                <a:tc>
                  <a:txBody>
                    <a:bodyPr/>
                    <a:lstStyle/>
                    <a:p>
                      <a:pPr algn="ctr" fontAlgn="ctr"/>
                      <a:r>
                        <a:rPr lang="en-GB" sz="1400" u="none" strike="noStrike">
                          <a:effectLst/>
                          <a:latin typeface="+mj-lt"/>
                        </a:rPr>
                        <a:t>6</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Clean Water and Sanitation</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29</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21%</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749281391"/>
                  </a:ext>
                </a:extLst>
              </a:tr>
              <a:tr h="269814">
                <a:tc>
                  <a:txBody>
                    <a:bodyPr/>
                    <a:lstStyle/>
                    <a:p>
                      <a:pPr algn="ctr" fontAlgn="ctr"/>
                      <a:r>
                        <a:rPr lang="en-GB" sz="1400" u="none" strike="noStrike">
                          <a:effectLst/>
                          <a:latin typeface="+mj-lt"/>
                        </a:rPr>
                        <a:t>7</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Affordable and clean energy</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346</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7%</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2730634335"/>
                  </a:ext>
                </a:extLst>
              </a:tr>
              <a:tr h="269814">
                <a:tc>
                  <a:txBody>
                    <a:bodyPr/>
                    <a:lstStyle/>
                    <a:p>
                      <a:pPr algn="ctr" fontAlgn="ctr"/>
                      <a:r>
                        <a:rPr lang="en-GB" sz="1400" u="none" strike="noStrike">
                          <a:effectLst/>
                          <a:latin typeface="+mj-lt"/>
                        </a:rPr>
                        <a:t>8</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Decent work and economic growth</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183</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19%</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2511484399"/>
                  </a:ext>
                </a:extLst>
              </a:tr>
              <a:tr h="269814">
                <a:tc>
                  <a:txBody>
                    <a:bodyPr/>
                    <a:lstStyle/>
                    <a:p>
                      <a:pPr algn="ctr" fontAlgn="ctr"/>
                      <a:r>
                        <a:rPr lang="en-GB" sz="1400" u="none" strike="noStrike">
                          <a:effectLst/>
                          <a:latin typeface="+mj-lt"/>
                        </a:rPr>
                        <a:t>9</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Industry, Innovation and Infrastructure</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3,308</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10%</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2358213284"/>
                  </a:ext>
                </a:extLst>
              </a:tr>
              <a:tr h="269814">
                <a:tc>
                  <a:txBody>
                    <a:bodyPr/>
                    <a:lstStyle/>
                    <a:p>
                      <a:pPr algn="ctr" fontAlgn="ctr"/>
                      <a:r>
                        <a:rPr lang="en-GB" sz="1400" u="none" strike="noStrike">
                          <a:effectLst/>
                          <a:latin typeface="+mj-lt"/>
                        </a:rPr>
                        <a:t>10</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Reduced inequalities</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254</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15%</a:t>
                      </a:r>
                      <a:endParaRPr lang="it-IT" sz="14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120912735"/>
                  </a:ext>
                </a:extLst>
              </a:tr>
              <a:tr h="269814">
                <a:tc>
                  <a:txBody>
                    <a:bodyPr/>
                    <a:lstStyle/>
                    <a:p>
                      <a:pPr algn="ctr" fontAlgn="ctr"/>
                      <a:r>
                        <a:rPr lang="en-GB" sz="1400" u="none" strike="noStrike">
                          <a:effectLst/>
                          <a:latin typeface="+mj-lt"/>
                        </a:rPr>
                        <a:t>11</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Sustainable cities and communities</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1,428</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14%</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2152267384"/>
                  </a:ext>
                </a:extLst>
              </a:tr>
              <a:tr h="269814">
                <a:tc>
                  <a:txBody>
                    <a:bodyPr/>
                    <a:lstStyle/>
                    <a:p>
                      <a:pPr algn="ctr" fontAlgn="ctr"/>
                      <a:r>
                        <a:rPr lang="en-GB" sz="1400" u="none" strike="noStrike">
                          <a:effectLst/>
                          <a:latin typeface="+mj-lt"/>
                        </a:rPr>
                        <a:t>12</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Responsible Consumption and production</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4</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50%</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1546159379"/>
                  </a:ext>
                </a:extLst>
              </a:tr>
              <a:tr h="269814">
                <a:tc>
                  <a:txBody>
                    <a:bodyPr/>
                    <a:lstStyle/>
                    <a:p>
                      <a:pPr algn="ctr" fontAlgn="ctr"/>
                      <a:r>
                        <a:rPr lang="en-GB" sz="1400" u="none" strike="noStrike" dirty="0">
                          <a:effectLst/>
                          <a:latin typeface="+mj-lt"/>
                        </a:rPr>
                        <a:t>13</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Climate Action</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169</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12%</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1734843442"/>
                  </a:ext>
                </a:extLst>
              </a:tr>
              <a:tr h="269814">
                <a:tc>
                  <a:txBody>
                    <a:bodyPr/>
                    <a:lstStyle/>
                    <a:p>
                      <a:pPr algn="ctr" fontAlgn="ctr"/>
                      <a:r>
                        <a:rPr lang="en-GB" sz="1400" u="none" strike="noStrike" dirty="0">
                          <a:effectLst/>
                          <a:latin typeface="+mj-lt"/>
                        </a:rPr>
                        <a:t>14</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Life below water</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332</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13%</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715793534"/>
                  </a:ext>
                </a:extLst>
              </a:tr>
              <a:tr h="269814">
                <a:tc>
                  <a:txBody>
                    <a:bodyPr/>
                    <a:lstStyle/>
                    <a:p>
                      <a:pPr algn="ctr" fontAlgn="ctr"/>
                      <a:r>
                        <a:rPr lang="en-GB" sz="1400" u="none" strike="noStrike">
                          <a:effectLst/>
                          <a:latin typeface="+mj-lt"/>
                        </a:rPr>
                        <a:t>15</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Life on land</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137</a:t>
                      </a:r>
                      <a:endParaRPr lang="it-IT" sz="1400" b="0" i="0" u="none" strike="noStrike" dirty="0">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20%</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1863911082"/>
                  </a:ext>
                </a:extLst>
              </a:tr>
              <a:tr h="269814">
                <a:tc>
                  <a:txBody>
                    <a:bodyPr/>
                    <a:lstStyle/>
                    <a:p>
                      <a:pPr algn="ctr" fontAlgn="ctr"/>
                      <a:r>
                        <a:rPr lang="en-GB" sz="1400" u="none" strike="noStrike">
                          <a:effectLst/>
                          <a:latin typeface="+mj-lt"/>
                        </a:rPr>
                        <a:t>16</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Peace, Justice and strong institution</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a:effectLst/>
                          <a:latin typeface="+mj-lt"/>
                        </a:rPr>
                        <a:t>423</a:t>
                      </a:r>
                      <a:endParaRPr lang="it-IT" sz="1400" b="0" i="0" u="none" strike="noStrike">
                        <a:solidFill>
                          <a:srgbClr val="000000"/>
                        </a:solidFill>
                        <a:effectLst/>
                        <a:latin typeface="+mj-lt"/>
                      </a:endParaRPr>
                    </a:p>
                  </a:txBody>
                  <a:tcPr marL="9525" marR="9525" marT="9525" marB="0" anchor="ctr"/>
                </a:tc>
                <a:tc>
                  <a:txBody>
                    <a:bodyPr/>
                    <a:lstStyle/>
                    <a:p>
                      <a:pPr algn="ctr" fontAlgn="ctr"/>
                      <a:r>
                        <a:rPr lang="en-GB" sz="1400" u="none" strike="noStrike" dirty="0">
                          <a:effectLst/>
                          <a:latin typeface="+mj-lt"/>
                        </a:rPr>
                        <a:t>26%</a:t>
                      </a:r>
                      <a:endParaRPr lang="it-IT" sz="14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049493945"/>
                  </a:ext>
                </a:extLst>
              </a:tr>
            </a:tbl>
          </a:graphicData>
        </a:graphic>
      </p:graphicFrame>
    </p:spTree>
    <p:extLst>
      <p:ext uri="{BB962C8B-B14F-4D97-AF65-F5344CB8AC3E}">
        <p14:creationId xmlns:p14="http://schemas.microsoft.com/office/powerpoint/2010/main" val="1243163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Big Data and Social Indicators</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10</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6" name="Segnaposto contenuto 2"/>
          <p:cNvSpPr>
            <a:spLocks noGrp="1"/>
          </p:cNvSpPr>
          <p:nvPr>
            <p:ph sz="quarter" idx="1"/>
          </p:nvPr>
        </p:nvSpPr>
        <p:spPr>
          <a:xfrm>
            <a:off x="457200" y="1340768"/>
            <a:ext cx="8229600" cy="4816192"/>
          </a:xfrm>
        </p:spPr>
        <p:txBody>
          <a:bodyPr>
            <a:normAutofit/>
          </a:bodyPr>
          <a:lstStyle/>
          <a:p>
            <a:r>
              <a:rPr lang="en-GB" sz="1800" dirty="0"/>
              <a:t>Most of </a:t>
            </a:r>
            <a:r>
              <a:rPr lang="en-GB" sz="1800" dirty="0" smtClean="0"/>
              <a:t>existing </a:t>
            </a:r>
            <a:r>
              <a:rPr lang="en-GB" sz="1800" dirty="0"/>
              <a:t>literature is focused on software and computational issues</a:t>
            </a:r>
          </a:p>
          <a:p>
            <a:endParaRPr lang="it-IT" sz="1800" dirty="0" smtClean="0"/>
          </a:p>
          <a:p>
            <a:r>
              <a:rPr lang="it-IT" sz="1800" dirty="0" err="1" smtClean="0"/>
              <a:t>Really</a:t>
            </a:r>
            <a:r>
              <a:rPr lang="it-IT" sz="1800" dirty="0" smtClean="0"/>
              <a:t> </a:t>
            </a:r>
            <a:r>
              <a:rPr lang="it-IT" sz="1800" dirty="0" err="1"/>
              <a:t>few</a:t>
            </a:r>
            <a:r>
              <a:rPr lang="it-IT" sz="1800" dirty="0"/>
              <a:t> </a:t>
            </a:r>
            <a:r>
              <a:rPr lang="it-IT" sz="1800" dirty="0" err="1"/>
              <a:t>papers</a:t>
            </a:r>
            <a:r>
              <a:rPr lang="it-IT" sz="1800" dirty="0"/>
              <a:t> are </a:t>
            </a:r>
            <a:r>
              <a:rPr lang="it-IT" sz="1800" dirty="0" err="1"/>
              <a:t>focused</a:t>
            </a:r>
            <a:r>
              <a:rPr lang="it-IT" sz="1800" dirty="0"/>
              <a:t> on </a:t>
            </a:r>
            <a:r>
              <a:rPr lang="en-GB" sz="1800" dirty="0"/>
              <a:t>statistical issues and on the procedures to build social indicators from big </a:t>
            </a:r>
            <a:r>
              <a:rPr lang="en-GB" sz="1800" dirty="0" smtClean="0"/>
              <a:t>data</a:t>
            </a:r>
            <a:endParaRPr lang="en-US" sz="1800" dirty="0"/>
          </a:p>
          <a:p>
            <a:endParaRPr lang="en-US" sz="1800" dirty="0" smtClean="0"/>
          </a:p>
          <a:p>
            <a:r>
              <a:rPr lang="en-US" sz="1800" dirty="0" err="1" smtClean="0"/>
              <a:t>Nevetheless</a:t>
            </a:r>
            <a:r>
              <a:rPr lang="en-US" sz="1800" dirty="0" smtClean="0"/>
              <a:t> there are the well known “promising results”:</a:t>
            </a:r>
          </a:p>
          <a:p>
            <a:pPr lvl="1"/>
            <a:r>
              <a:rPr lang="en-US" sz="1500" dirty="0" smtClean="0"/>
              <a:t>Big data may properly </a:t>
            </a:r>
            <a:r>
              <a:rPr lang="en-US" sz="1500" b="1" dirty="0" smtClean="0"/>
              <a:t>approximate social phenomena </a:t>
            </a:r>
            <a:r>
              <a:rPr lang="en-US" sz="1500" dirty="0" smtClean="0"/>
              <a:t>making it even possible to </a:t>
            </a:r>
            <a:r>
              <a:rPr lang="en-US" sz="1500" b="1" dirty="0" smtClean="0"/>
              <a:t>save money </a:t>
            </a:r>
            <a:r>
              <a:rPr lang="en-US" sz="1500" dirty="0" smtClean="0"/>
              <a:t>from official statistics surveys (e.g.. in developing countries using satellite images)</a:t>
            </a:r>
          </a:p>
          <a:p>
            <a:pPr lvl="1"/>
            <a:r>
              <a:rPr lang="en-US" sz="1500" dirty="0" smtClean="0"/>
              <a:t>Big data may be used to </a:t>
            </a:r>
            <a:r>
              <a:rPr lang="en-US" sz="1500" b="1" dirty="0" smtClean="0"/>
              <a:t>improve estimation precision </a:t>
            </a:r>
            <a:r>
              <a:rPr lang="en-US" sz="1500" dirty="0" smtClean="0"/>
              <a:t>(e.g.: small area estimation)</a:t>
            </a:r>
          </a:p>
          <a:p>
            <a:pPr lvl="1"/>
            <a:r>
              <a:rPr lang="en-US" sz="1500" dirty="0" smtClean="0"/>
              <a:t>Big data may be used and combined to provide </a:t>
            </a:r>
            <a:r>
              <a:rPr lang="en-US" sz="1500" b="1" dirty="0" err="1" smtClean="0"/>
              <a:t>nowcasting</a:t>
            </a:r>
            <a:r>
              <a:rPr lang="en-US" sz="1500" dirty="0" smtClean="0"/>
              <a:t> (very effective in monetary economics)</a:t>
            </a:r>
          </a:p>
          <a:p>
            <a:pPr lvl="1"/>
            <a:r>
              <a:rPr lang="en-US" sz="1500" dirty="0" smtClean="0"/>
              <a:t>…</a:t>
            </a:r>
          </a:p>
          <a:p>
            <a:pPr lvl="1"/>
            <a:endParaRPr lang="en-US" sz="1500" dirty="0" smtClean="0"/>
          </a:p>
          <a:p>
            <a:pPr lvl="1"/>
            <a:endParaRPr lang="en-US" sz="1500" dirty="0"/>
          </a:p>
        </p:txBody>
      </p:sp>
    </p:spTree>
    <p:extLst>
      <p:ext uri="{BB962C8B-B14F-4D97-AF65-F5344CB8AC3E}">
        <p14:creationId xmlns:p14="http://schemas.microsoft.com/office/powerpoint/2010/main" val="335380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Big Data and </a:t>
            </a:r>
            <a:r>
              <a:rPr lang="it-IT" dirty="0" err="1" smtClean="0"/>
              <a:t>Official</a:t>
            </a:r>
            <a:r>
              <a:rPr lang="it-IT" dirty="0" smtClean="0"/>
              <a:t> </a:t>
            </a:r>
            <a:r>
              <a:rPr lang="it-IT" dirty="0" err="1" smtClean="0"/>
              <a:t>Statistics</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11</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aphicFrame>
        <p:nvGraphicFramePr>
          <p:cNvPr id="8" name="Segnaposto contenuto 7"/>
          <p:cNvGraphicFramePr>
            <a:graphicFrameLocks noGrp="1"/>
          </p:cNvGraphicFramePr>
          <p:nvPr>
            <p:ph sz="quarter" idx="1"/>
            <p:extLst>
              <p:ext uri="{D42A27DB-BD31-4B8C-83A1-F6EECF244321}">
                <p14:modId xmlns:p14="http://schemas.microsoft.com/office/powerpoint/2010/main" val="1483234907"/>
              </p:ext>
            </p:extLst>
          </p:nvPr>
        </p:nvGraphicFramePr>
        <p:xfrm>
          <a:off x="457200" y="1340768"/>
          <a:ext cx="8229600" cy="47294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3000259"/>
                    </a:ext>
                  </a:extLst>
                </a:gridCol>
                <a:gridCol w="4114800">
                  <a:extLst>
                    <a:ext uri="{9D8B030D-6E8A-4147-A177-3AD203B41FA5}">
                      <a16:colId xmlns:a16="http://schemas.microsoft.com/office/drawing/2014/main" val="129815931"/>
                    </a:ext>
                  </a:extLst>
                </a:gridCol>
              </a:tblGrid>
              <a:tr h="370840">
                <a:tc>
                  <a:txBody>
                    <a:bodyPr/>
                    <a:lstStyle/>
                    <a:p>
                      <a:r>
                        <a:rPr lang="it-IT" sz="1600" dirty="0" err="1" smtClean="0">
                          <a:latin typeface="+mj-lt"/>
                        </a:rPr>
                        <a:t>Official</a:t>
                      </a:r>
                      <a:r>
                        <a:rPr lang="it-IT" sz="1600" dirty="0" smtClean="0">
                          <a:latin typeface="+mj-lt"/>
                        </a:rPr>
                        <a:t> </a:t>
                      </a:r>
                      <a:r>
                        <a:rPr lang="it-IT" sz="1600" dirty="0" err="1" smtClean="0">
                          <a:latin typeface="+mj-lt"/>
                        </a:rPr>
                        <a:t>Statistics</a:t>
                      </a:r>
                      <a:endParaRPr lang="it-IT" sz="1600" dirty="0">
                        <a:latin typeface="+mj-lt"/>
                      </a:endParaRPr>
                    </a:p>
                  </a:txBody>
                  <a:tcPr/>
                </a:tc>
                <a:tc>
                  <a:txBody>
                    <a:bodyPr/>
                    <a:lstStyle/>
                    <a:p>
                      <a:r>
                        <a:rPr lang="it-IT" sz="1600" dirty="0" smtClean="0">
                          <a:latin typeface="+mj-lt"/>
                        </a:rPr>
                        <a:t>Big Data</a:t>
                      </a:r>
                      <a:endParaRPr lang="it-IT" sz="1600" dirty="0">
                        <a:latin typeface="+mj-lt"/>
                      </a:endParaRPr>
                    </a:p>
                  </a:txBody>
                  <a:tcPr/>
                </a:tc>
                <a:extLst>
                  <a:ext uri="{0D108BD9-81ED-4DB2-BD59-A6C34878D82A}">
                    <a16:rowId xmlns:a16="http://schemas.microsoft.com/office/drawing/2014/main" val="20507639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mj-lt"/>
                        </a:rPr>
                        <a:t>High data quality standards (e.g.: The European Statistics Code of Practice by Eurostat) </a:t>
                      </a:r>
                    </a:p>
                    <a:p>
                      <a:endParaRPr lang="it-IT" sz="1600" dirty="0">
                        <a:latin typeface="+mj-lt"/>
                      </a:endParaRPr>
                    </a:p>
                  </a:txBody>
                  <a:tcPr/>
                </a:tc>
                <a:tc>
                  <a:txBody>
                    <a:bodyPr/>
                    <a:lstStyle/>
                    <a:p>
                      <a:r>
                        <a:rPr lang="it-IT" sz="1600" dirty="0" smtClean="0">
                          <a:latin typeface="+mj-lt"/>
                        </a:rPr>
                        <a:t>No </a:t>
                      </a:r>
                      <a:r>
                        <a:rPr lang="it-IT" sz="1600" dirty="0" err="1" smtClean="0">
                          <a:latin typeface="+mj-lt"/>
                        </a:rPr>
                        <a:t>defined</a:t>
                      </a:r>
                      <a:r>
                        <a:rPr lang="it-IT" sz="1600" dirty="0" smtClean="0">
                          <a:latin typeface="+mj-lt"/>
                        </a:rPr>
                        <a:t> data </a:t>
                      </a:r>
                      <a:r>
                        <a:rPr lang="it-IT" sz="1600" dirty="0" err="1" smtClean="0">
                          <a:latin typeface="+mj-lt"/>
                        </a:rPr>
                        <a:t>quality</a:t>
                      </a:r>
                      <a:r>
                        <a:rPr lang="it-IT" sz="1600" dirty="0" smtClean="0">
                          <a:latin typeface="+mj-lt"/>
                        </a:rPr>
                        <a:t> </a:t>
                      </a:r>
                      <a:r>
                        <a:rPr lang="it-IT" sz="1600" dirty="0" err="1" smtClean="0">
                          <a:latin typeface="+mj-lt"/>
                        </a:rPr>
                        <a:t>standards</a:t>
                      </a:r>
                      <a:endParaRPr lang="it-IT" sz="1600" dirty="0">
                        <a:latin typeface="+mj-lt"/>
                      </a:endParaRPr>
                    </a:p>
                  </a:txBody>
                  <a:tcPr/>
                </a:tc>
                <a:extLst>
                  <a:ext uri="{0D108BD9-81ED-4DB2-BD59-A6C34878D82A}">
                    <a16:rowId xmlns:a16="http://schemas.microsoft.com/office/drawing/2014/main" val="3222712129"/>
                  </a:ext>
                </a:extLst>
              </a:tr>
              <a:tr h="370840">
                <a:tc>
                  <a:txBody>
                    <a:bodyPr/>
                    <a:lstStyle/>
                    <a:p>
                      <a:r>
                        <a:rPr lang="it-IT" sz="1600" dirty="0" err="1" smtClean="0">
                          <a:latin typeface="+mj-lt"/>
                        </a:rPr>
                        <a:t>Sampling</a:t>
                      </a:r>
                      <a:r>
                        <a:rPr lang="it-IT" sz="1600" dirty="0" smtClean="0">
                          <a:latin typeface="+mj-lt"/>
                        </a:rPr>
                        <a:t> </a:t>
                      </a:r>
                      <a:r>
                        <a:rPr lang="it-IT" sz="1600" dirty="0" err="1" smtClean="0">
                          <a:latin typeface="+mj-lt"/>
                        </a:rPr>
                        <a:t>schemes</a:t>
                      </a:r>
                      <a:r>
                        <a:rPr lang="it-IT" sz="1600" dirty="0" smtClean="0">
                          <a:latin typeface="+mj-lt"/>
                        </a:rPr>
                        <a:t> </a:t>
                      </a:r>
                      <a:r>
                        <a:rPr lang="it-IT" sz="1600" dirty="0" err="1" smtClean="0">
                          <a:latin typeface="+mj-lt"/>
                        </a:rPr>
                        <a:t>well-defined</a:t>
                      </a:r>
                      <a:endParaRPr lang="it-IT" sz="1600" dirty="0">
                        <a:latin typeface="+mj-lt"/>
                      </a:endParaRPr>
                    </a:p>
                  </a:txBody>
                  <a:tcPr/>
                </a:tc>
                <a:tc>
                  <a:txBody>
                    <a:bodyPr/>
                    <a:lstStyle/>
                    <a:p>
                      <a:r>
                        <a:rPr lang="it-IT" sz="1600" dirty="0" err="1" smtClean="0">
                          <a:latin typeface="+mj-lt"/>
                        </a:rPr>
                        <a:t>Being</a:t>
                      </a:r>
                      <a:r>
                        <a:rPr lang="it-IT" sz="1600" dirty="0" smtClean="0">
                          <a:latin typeface="+mj-lt"/>
                        </a:rPr>
                        <a:t> </a:t>
                      </a:r>
                      <a:r>
                        <a:rPr lang="it-IT" sz="1600" dirty="0" err="1" smtClean="0">
                          <a:latin typeface="+mj-lt"/>
                        </a:rPr>
                        <a:t>mainly</a:t>
                      </a:r>
                      <a:r>
                        <a:rPr lang="it-IT" sz="1600" dirty="0" smtClean="0">
                          <a:latin typeface="+mj-lt"/>
                        </a:rPr>
                        <a:t> </a:t>
                      </a:r>
                      <a:r>
                        <a:rPr lang="it-IT" sz="1600" dirty="0" err="1" smtClean="0">
                          <a:latin typeface="+mj-lt"/>
                        </a:rPr>
                        <a:t>process</a:t>
                      </a:r>
                      <a:r>
                        <a:rPr lang="it-IT" sz="1600" dirty="0" smtClean="0">
                          <a:latin typeface="+mj-lt"/>
                        </a:rPr>
                        <a:t> </a:t>
                      </a:r>
                      <a:r>
                        <a:rPr lang="it-IT" sz="1600" dirty="0" err="1" smtClean="0">
                          <a:latin typeface="+mj-lt"/>
                        </a:rPr>
                        <a:t>produced</a:t>
                      </a:r>
                      <a:r>
                        <a:rPr lang="it-IT" sz="1600" dirty="0" smtClean="0">
                          <a:latin typeface="+mj-lt"/>
                        </a:rPr>
                        <a:t> data, </a:t>
                      </a:r>
                      <a:r>
                        <a:rPr lang="it-IT" sz="1600" dirty="0" err="1" smtClean="0">
                          <a:latin typeface="+mj-lt"/>
                        </a:rPr>
                        <a:t>subject</a:t>
                      </a:r>
                      <a:r>
                        <a:rPr lang="it-IT" sz="1600" dirty="0" smtClean="0">
                          <a:latin typeface="+mj-lt"/>
                        </a:rPr>
                        <a:t> to </a:t>
                      </a:r>
                      <a:r>
                        <a:rPr lang="it-IT" sz="1600" dirty="0" err="1" smtClean="0">
                          <a:latin typeface="+mj-lt"/>
                        </a:rPr>
                        <a:t>unpredictable</a:t>
                      </a:r>
                      <a:r>
                        <a:rPr lang="it-IT" sz="1600" dirty="0" smtClean="0">
                          <a:latin typeface="+mj-lt"/>
                        </a:rPr>
                        <a:t> non-</a:t>
                      </a:r>
                      <a:r>
                        <a:rPr lang="it-IT" sz="1600" dirty="0" err="1" smtClean="0">
                          <a:latin typeface="+mj-lt"/>
                        </a:rPr>
                        <a:t>sampling</a:t>
                      </a:r>
                      <a:r>
                        <a:rPr lang="it-IT" sz="1600" baseline="0" dirty="0" smtClean="0">
                          <a:latin typeface="+mj-lt"/>
                        </a:rPr>
                        <a:t> </a:t>
                      </a:r>
                      <a:r>
                        <a:rPr lang="it-IT" sz="1600" baseline="0" dirty="0" err="1" smtClean="0">
                          <a:latin typeface="+mj-lt"/>
                        </a:rPr>
                        <a:t>errors</a:t>
                      </a:r>
                      <a:endParaRPr lang="it-IT" sz="1600" dirty="0">
                        <a:latin typeface="+mj-lt"/>
                      </a:endParaRPr>
                    </a:p>
                  </a:txBody>
                  <a:tcPr/>
                </a:tc>
                <a:extLst>
                  <a:ext uri="{0D108BD9-81ED-4DB2-BD59-A6C34878D82A}">
                    <a16:rowId xmlns:a16="http://schemas.microsoft.com/office/drawing/2014/main" val="3409561925"/>
                  </a:ext>
                </a:extLst>
              </a:tr>
              <a:tr h="370840">
                <a:tc>
                  <a:txBody>
                    <a:bodyPr/>
                    <a:lstStyle/>
                    <a:p>
                      <a:r>
                        <a:rPr lang="it-IT" sz="1600" dirty="0" err="1" smtClean="0">
                          <a:latin typeface="+mj-lt"/>
                        </a:rPr>
                        <a:t>Theoretically</a:t>
                      </a:r>
                      <a:r>
                        <a:rPr lang="it-IT" sz="1600" baseline="0" dirty="0" smtClean="0">
                          <a:latin typeface="+mj-lt"/>
                        </a:rPr>
                        <a:t> </a:t>
                      </a:r>
                      <a:r>
                        <a:rPr lang="it-IT" sz="1600" baseline="0" dirty="0" err="1" smtClean="0">
                          <a:latin typeface="+mj-lt"/>
                        </a:rPr>
                        <a:t>funded</a:t>
                      </a:r>
                      <a:r>
                        <a:rPr lang="it-IT" sz="1600" baseline="0" dirty="0" smtClean="0">
                          <a:latin typeface="+mj-lt"/>
                        </a:rPr>
                        <a:t> cause-</a:t>
                      </a:r>
                      <a:r>
                        <a:rPr lang="it-IT" sz="1600" baseline="0" dirty="0" err="1" smtClean="0">
                          <a:latin typeface="+mj-lt"/>
                        </a:rPr>
                        <a:t>effect</a:t>
                      </a:r>
                      <a:r>
                        <a:rPr lang="it-IT" sz="1600" baseline="0" dirty="0" smtClean="0">
                          <a:latin typeface="+mj-lt"/>
                        </a:rPr>
                        <a:t> </a:t>
                      </a:r>
                      <a:r>
                        <a:rPr lang="it-IT" sz="1600" baseline="0" dirty="0" err="1" smtClean="0">
                          <a:latin typeface="+mj-lt"/>
                        </a:rPr>
                        <a:t>interpretations</a:t>
                      </a:r>
                      <a:endParaRPr lang="it-IT" sz="1600" dirty="0">
                        <a:latin typeface="+mj-lt"/>
                      </a:endParaRPr>
                    </a:p>
                  </a:txBody>
                  <a:tcPr/>
                </a:tc>
                <a:tc>
                  <a:txBody>
                    <a:bodyPr/>
                    <a:lstStyle/>
                    <a:p>
                      <a:r>
                        <a:rPr lang="it-IT" sz="1600" dirty="0" err="1" smtClean="0">
                          <a:latin typeface="+mj-lt"/>
                        </a:rPr>
                        <a:t>Empirically</a:t>
                      </a:r>
                      <a:r>
                        <a:rPr lang="it-IT" sz="1600" dirty="0" smtClean="0">
                          <a:latin typeface="+mj-lt"/>
                        </a:rPr>
                        <a:t> </a:t>
                      </a:r>
                      <a:r>
                        <a:rPr lang="it-IT" sz="1600" dirty="0" err="1" smtClean="0">
                          <a:latin typeface="+mj-lt"/>
                        </a:rPr>
                        <a:t>based</a:t>
                      </a:r>
                      <a:r>
                        <a:rPr lang="it-IT" sz="1600" dirty="0" smtClean="0">
                          <a:latin typeface="+mj-lt"/>
                        </a:rPr>
                        <a:t> </a:t>
                      </a:r>
                      <a:r>
                        <a:rPr lang="it-IT" sz="1600" dirty="0" err="1" smtClean="0">
                          <a:latin typeface="+mj-lt"/>
                        </a:rPr>
                        <a:t>correlation</a:t>
                      </a:r>
                      <a:r>
                        <a:rPr lang="it-IT" sz="1600" dirty="0" smtClean="0">
                          <a:latin typeface="+mj-lt"/>
                        </a:rPr>
                        <a:t> </a:t>
                      </a:r>
                      <a:r>
                        <a:rPr lang="it-IT" sz="1600" dirty="0" err="1" smtClean="0">
                          <a:latin typeface="+mj-lt"/>
                        </a:rPr>
                        <a:t>analysis</a:t>
                      </a:r>
                      <a:r>
                        <a:rPr lang="it-IT" sz="1600" dirty="0" smtClean="0">
                          <a:latin typeface="+mj-lt"/>
                        </a:rPr>
                        <a:t> </a:t>
                      </a:r>
                    </a:p>
                    <a:p>
                      <a:r>
                        <a:rPr lang="it-IT" sz="1600" baseline="0" dirty="0" smtClean="0">
                          <a:latin typeface="+mj-lt"/>
                        </a:rPr>
                        <a:t>(-&gt; </a:t>
                      </a:r>
                      <a:r>
                        <a:rPr lang="it-IT" sz="1600" baseline="0" dirty="0" err="1" smtClean="0">
                          <a:latin typeface="+mj-lt"/>
                        </a:rPr>
                        <a:t>which</a:t>
                      </a:r>
                      <a:r>
                        <a:rPr lang="it-IT" sz="1600" baseline="0" dirty="0" smtClean="0">
                          <a:latin typeface="+mj-lt"/>
                        </a:rPr>
                        <a:t> </a:t>
                      </a:r>
                      <a:r>
                        <a:rPr lang="it-IT" sz="1600" baseline="0" dirty="0" err="1" smtClean="0">
                          <a:latin typeface="+mj-lt"/>
                        </a:rPr>
                        <a:t>implications</a:t>
                      </a:r>
                      <a:r>
                        <a:rPr lang="it-IT" sz="1600" baseline="0" dirty="0" smtClean="0">
                          <a:latin typeface="+mj-lt"/>
                        </a:rPr>
                        <a:t> to policy </a:t>
                      </a:r>
                      <a:r>
                        <a:rPr lang="it-IT" sz="1600" baseline="0" dirty="0" err="1" smtClean="0">
                          <a:latin typeface="+mj-lt"/>
                        </a:rPr>
                        <a:t>making</a:t>
                      </a:r>
                      <a:r>
                        <a:rPr lang="it-IT" sz="1600" baseline="0" dirty="0" smtClean="0">
                          <a:latin typeface="+mj-lt"/>
                        </a:rPr>
                        <a:t>?)</a:t>
                      </a:r>
                      <a:endParaRPr lang="it-IT" sz="1600" dirty="0">
                        <a:latin typeface="+mj-lt"/>
                      </a:endParaRPr>
                    </a:p>
                  </a:txBody>
                  <a:tcPr/>
                </a:tc>
                <a:extLst>
                  <a:ext uri="{0D108BD9-81ED-4DB2-BD59-A6C34878D82A}">
                    <a16:rowId xmlns:a16="http://schemas.microsoft.com/office/drawing/2014/main" val="14315573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mj-lt"/>
                        </a:rPr>
                        <a:t>Official statistics is publicly funded for common interest</a:t>
                      </a:r>
                    </a:p>
                  </a:txBody>
                  <a:tcPr/>
                </a:tc>
                <a:tc>
                  <a:txBody>
                    <a:bodyPr/>
                    <a:lstStyle/>
                    <a:p>
                      <a:r>
                        <a:rPr lang="it-IT" sz="1600" dirty="0" smtClean="0">
                          <a:latin typeface="+mj-lt"/>
                        </a:rPr>
                        <a:t>Big Data</a:t>
                      </a:r>
                      <a:r>
                        <a:rPr lang="it-IT" sz="1600" baseline="0" dirty="0" smtClean="0">
                          <a:latin typeface="+mj-lt"/>
                        </a:rPr>
                        <a:t> are </a:t>
                      </a:r>
                      <a:r>
                        <a:rPr lang="it-IT" sz="1600" baseline="0" dirty="0" err="1" smtClean="0">
                          <a:latin typeface="+mj-lt"/>
                        </a:rPr>
                        <a:t>mainly</a:t>
                      </a:r>
                      <a:r>
                        <a:rPr lang="it-IT" sz="1600" baseline="0" dirty="0" smtClean="0">
                          <a:latin typeface="+mj-lt"/>
                        </a:rPr>
                        <a:t> private</a:t>
                      </a:r>
                      <a:endParaRPr lang="it-IT" sz="1600" dirty="0">
                        <a:latin typeface="+mj-lt"/>
                      </a:endParaRPr>
                    </a:p>
                  </a:txBody>
                  <a:tcPr/>
                </a:tc>
                <a:extLst>
                  <a:ext uri="{0D108BD9-81ED-4DB2-BD59-A6C34878D82A}">
                    <a16:rowId xmlns:a16="http://schemas.microsoft.com/office/drawing/2014/main" val="2427850866"/>
                  </a:ext>
                </a:extLst>
              </a:tr>
              <a:tr h="370840">
                <a:tc>
                  <a:txBody>
                    <a:bodyPr/>
                    <a:lstStyle/>
                    <a:p>
                      <a:r>
                        <a:rPr lang="it-IT" sz="1600" baseline="0" dirty="0" err="1" smtClean="0">
                          <a:latin typeface="+mj-lt"/>
                        </a:rPr>
                        <a:t>Ethical</a:t>
                      </a:r>
                      <a:r>
                        <a:rPr lang="it-IT" sz="1600" baseline="0" dirty="0" smtClean="0">
                          <a:latin typeface="+mj-lt"/>
                        </a:rPr>
                        <a:t> </a:t>
                      </a:r>
                      <a:r>
                        <a:rPr lang="it-IT" sz="1600" baseline="0" dirty="0" err="1" smtClean="0">
                          <a:latin typeface="+mj-lt"/>
                        </a:rPr>
                        <a:t>issues</a:t>
                      </a:r>
                      <a:r>
                        <a:rPr lang="it-IT" sz="1600" baseline="0" dirty="0" smtClean="0">
                          <a:latin typeface="+mj-lt"/>
                        </a:rPr>
                        <a:t> </a:t>
                      </a:r>
                      <a:r>
                        <a:rPr lang="it-IT" sz="1600" baseline="0" dirty="0" err="1" smtClean="0">
                          <a:latin typeface="+mj-lt"/>
                        </a:rPr>
                        <a:t>related</a:t>
                      </a:r>
                      <a:r>
                        <a:rPr lang="it-IT" sz="1600" baseline="0" dirty="0" smtClean="0">
                          <a:latin typeface="+mj-lt"/>
                        </a:rPr>
                        <a:t> to privacy, </a:t>
                      </a:r>
                      <a:r>
                        <a:rPr lang="it-IT" sz="1600" baseline="0" dirty="0" err="1" smtClean="0">
                          <a:latin typeface="+mj-lt"/>
                        </a:rPr>
                        <a:t>idenity</a:t>
                      </a:r>
                      <a:r>
                        <a:rPr lang="it-IT" sz="1600" baseline="0" dirty="0" smtClean="0">
                          <a:latin typeface="+mj-lt"/>
                        </a:rPr>
                        <a:t>, </a:t>
                      </a:r>
                      <a:r>
                        <a:rPr lang="it-IT" sz="1600" baseline="0" dirty="0" err="1" smtClean="0">
                          <a:latin typeface="+mj-lt"/>
                        </a:rPr>
                        <a:t>confidenciality</a:t>
                      </a:r>
                      <a:r>
                        <a:rPr lang="it-IT" sz="1600" baseline="0" dirty="0" smtClean="0">
                          <a:latin typeface="+mj-lt"/>
                        </a:rPr>
                        <a:t> and </a:t>
                      </a:r>
                      <a:r>
                        <a:rPr lang="it-IT" sz="1600" baseline="0" dirty="0" err="1" smtClean="0">
                          <a:latin typeface="+mj-lt"/>
                        </a:rPr>
                        <a:t>traspency</a:t>
                      </a:r>
                      <a:r>
                        <a:rPr lang="it-IT" sz="1600" baseline="0" dirty="0" smtClean="0">
                          <a:latin typeface="+mj-lt"/>
                        </a:rPr>
                        <a:t> </a:t>
                      </a:r>
                      <a:r>
                        <a:rPr lang="it-IT" sz="1600" baseline="0" dirty="0" err="1" smtClean="0">
                          <a:latin typeface="+mj-lt"/>
                        </a:rPr>
                        <a:t>trated</a:t>
                      </a:r>
                      <a:r>
                        <a:rPr lang="it-IT" sz="1600" baseline="0" dirty="0" smtClean="0">
                          <a:latin typeface="+mj-lt"/>
                        </a:rPr>
                        <a:t> </a:t>
                      </a:r>
                      <a:r>
                        <a:rPr lang="it-IT" sz="1600" baseline="0" dirty="0" err="1" smtClean="0">
                          <a:latin typeface="+mj-lt"/>
                        </a:rPr>
                        <a:t>accordingly</a:t>
                      </a:r>
                      <a:r>
                        <a:rPr lang="it-IT" sz="1600" baseline="0" dirty="0" smtClean="0">
                          <a:latin typeface="+mj-lt"/>
                        </a:rPr>
                        <a:t> to the </a:t>
                      </a:r>
                      <a:r>
                        <a:rPr lang="it-IT" sz="1600" baseline="0" dirty="0" err="1" smtClean="0">
                          <a:latin typeface="+mj-lt"/>
                        </a:rPr>
                        <a:t>codes</a:t>
                      </a:r>
                      <a:r>
                        <a:rPr lang="it-IT" sz="1600" baseline="0" dirty="0" smtClean="0">
                          <a:latin typeface="+mj-lt"/>
                        </a:rPr>
                        <a:t> of </a:t>
                      </a:r>
                      <a:r>
                        <a:rPr lang="it-IT" sz="1600" baseline="0" dirty="0" err="1" smtClean="0">
                          <a:latin typeface="+mj-lt"/>
                        </a:rPr>
                        <a:t>practice</a:t>
                      </a:r>
                      <a:r>
                        <a:rPr lang="it-IT" sz="1600" baseline="0" dirty="0" smtClean="0">
                          <a:latin typeface="+mj-lt"/>
                        </a:rPr>
                        <a:t>.</a:t>
                      </a:r>
                      <a:endParaRPr lang="it-IT" sz="1600" dirty="0">
                        <a:latin typeface="+mj-lt"/>
                      </a:endParaRPr>
                    </a:p>
                  </a:txBody>
                  <a:tcPr/>
                </a:tc>
                <a:tc>
                  <a:txBody>
                    <a:bodyPr/>
                    <a:lstStyle/>
                    <a:p>
                      <a:r>
                        <a:rPr lang="it-IT" sz="1600" dirty="0" err="1" smtClean="0">
                          <a:latin typeface="+mj-lt"/>
                        </a:rPr>
                        <a:t>Ethical</a:t>
                      </a:r>
                      <a:r>
                        <a:rPr lang="it-IT" sz="1600" dirty="0" smtClean="0">
                          <a:latin typeface="+mj-lt"/>
                        </a:rPr>
                        <a:t> </a:t>
                      </a:r>
                      <a:r>
                        <a:rPr lang="it-IT" sz="1600" dirty="0" err="1" smtClean="0">
                          <a:latin typeface="+mj-lt"/>
                        </a:rPr>
                        <a:t>issues</a:t>
                      </a:r>
                      <a:r>
                        <a:rPr lang="it-IT" sz="1600" dirty="0" smtClean="0">
                          <a:latin typeface="+mj-lt"/>
                        </a:rPr>
                        <a:t> </a:t>
                      </a:r>
                      <a:r>
                        <a:rPr lang="it-IT" sz="1600" dirty="0" err="1" smtClean="0">
                          <a:latin typeface="+mj-lt"/>
                        </a:rPr>
                        <a:t>not</a:t>
                      </a:r>
                      <a:r>
                        <a:rPr lang="it-IT" sz="1600" dirty="0" smtClean="0">
                          <a:latin typeface="+mj-lt"/>
                        </a:rPr>
                        <a:t> </a:t>
                      </a:r>
                      <a:r>
                        <a:rPr lang="it-IT" sz="1600" dirty="0" err="1" smtClean="0">
                          <a:latin typeface="+mj-lt"/>
                        </a:rPr>
                        <a:t>really</a:t>
                      </a:r>
                      <a:r>
                        <a:rPr lang="it-IT" sz="1600" baseline="0" dirty="0" smtClean="0">
                          <a:latin typeface="+mj-lt"/>
                        </a:rPr>
                        <a:t> </a:t>
                      </a:r>
                      <a:r>
                        <a:rPr lang="it-IT" sz="1600" baseline="0" dirty="0" err="1" smtClean="0">
                          <a:latin typeface="+mj-lt"/>
                        </a:rPr>
                        <a:t>addressed</a:t>
                      </a:r>
                      <a:r>
                        <a:rPr lang="it-IT" sz="1600" baseline="0" dirty="0" smtClean="0">
                          <a:latin typeface="+mj-lt"/>
                        </a:rPr>
                        <a:t> </a:t>
                      </a:r>
                      <a:r>
                        <a:rPr lang="it-IT" sz="1600" baseline="0" dirty="0" err="1" smtClean="0">
                          <a:latin typeface="+mj-lt"/>
                        </a:rPr>
                        <a:t>yet</a:t>
                      </a:r>
                      <a:r>
                        <a:rPr lang="it-IT" sz="1600" baseline="0" dirty="0" smtClean="0">
                          <a:latin typeface="+mj-lt"/>
                        </a:rPr>
                        <a:t> (28 </a:t>
                      </a:r>
                      <a:r>
                        <a:rPr lang="it-IT" sz="1600" baseline="0" dirty="0" err="1" smtClean="0">
                          <a:latin typeface="+mj-lt"/>
                        </a:rPr>
                        <a:t>national</a:t>
                      </a:r>
                      <a:r>
                        <a:rPr lang="it-IT" sz="1600" baseline="0" dirty="0" smtClean="0">
                          <a:latin typeface="+mj-lt"/>
                        </a:rPr>
                        <a:t> </a:t>
                      </a:r>
                      <a:r>
                        <a:rPr lang="it-IT" sz="1600" baseline="0" dirty="0" err="1" smtClean="0">
                          <a:latin typeface="+mj-lt"/>
                        </a:rPr>
                        <a:t>laws</a:t>
                      </a:r>
                      <a:r>
                        <a:rPr lang="it-IT" sz="1600" baseline="0" dirty="0" smtClean="0">
                          <a:latin typeface="+mj-lt"/>
                        </a:rPr>
                        <a:t> and the </a:t>
                      </a:r>
                      <a:r>
                        <a:rPr lang="it-IT" sz="1600" baseline="0" dirty="0" err="1" smtClean="0">
                          <a:latin typeface="+mj-lt"/>
                        </a:rPr>
                        <a:t>forthcoming</a:t>
                      </a:r>
                      <a:r>
                        <a:rPr lang="it-IT" sz="1600" baseline="0" dirty="0" smtClean="0">
                          <a:latin typeface="+mj-lt"/>
                        </a:rPr>
                        <a:t> </a:t>
                      </a:r>
                      <a:r>
                        <a:rPr lang="it-IT" sz="1600" i="1" baseline="0" dirty="0" smtClean="0">
                          <a:latin typeface="+mj-lt"/>
                        </a:rPr>
                        <a:t>General Data </a:t>
                      </a:r>
                      <a:r>
                        <a:rPr lang="it-IT" sz="1600" i="1" baseline="0" dirty="0" err="1" smtClean="0">
                          <a:latin typeface="+mj-lt"/>
                        </a:rPr>
                        <a:t>Protection</a:t>
                      </a:r>
                      <a:r>
                        <a:rPr lang="it-IT" sz="1600" i="1" baseline="0" dirty="0" smtClean="0">
                          <a:latin typeface="+mj-lt"/>
                        </a:rPr>
                        <a:t> </a:t>
                      </a:r>
                      <a:r>
                        <a:rPr lang="it-IT" sz="1600" i="1" baseline="0" dirty="0" err="1" smtClean="0">
                          <a:latin typeface="+mj-lt"/>
                        </a:rPr>
                        <a:t>Regulation</a:t>
                      </a:r>
                      <a:r>
                        <a:rPr lang="it-IT" sz="1600" baseline="0" dirty="0" smtClean="0">
                          <a:latin typeface="+mj-lt"/>
                        </a:rPr>
                        <a:t>)</a:t>
                      </a:r>
                      <a:endParaRPr lang="it-IT" sz="1600" dirty="0">
                        <a:latin typeface="+mj-lt"/>
                      </a:endParaRPr>
                    </a:p>
                  </a:txBody>
                  <a:tcPr/>
                </a:tc>
                <a:extLst>
                  <a:ext uri="{0D108BD9-81ED-4DB2-BD59-A6C34878D82A}">
                    <a16:rowId xmlns:a16="http://schemas.microsoft.com/office/drawing/2014/main" val="2363423347"/>
                  </a:ext>
                </a:extLst>
              </a:tr>
            </a:tbl>
          </a:graphicData>
        </a:graphic>
      </p:graphicFrame>
    </p:spTree>
    <p:extLst>
      <p:ext uri="{BB962C8B-B14F-4D97-AF65-F5344CB8AC3E}">
        <p14:creationId xmlns:p14="http://schemas.microsoft.com/office/powerpoint/2010/main" val="923645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Research </a:t>
            </a:r>
            <a:r>
              <a:rPr lang="it-IT" dirty="0" err="1" smtClean="0"/>
              <a:t>proposal</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12</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 name="Segnaposto contenuto 2"/>
          <p:cNvSpPr>
            <a:spLocks noGrp="1"/>
          </p:cNvSpPr>
          <p:nvPr>
            <p:ph sz="quarter" idx="1"/>
          </p:nvPr>
        </p:nvSpPr>
        <p:spPr/>
        <p:txBody>
          <a:bodyPr>
            <a:normAutofit fontScale="92500" lnSpcReduction="20000"/>
          </a:bodyPr>
          <a:lstStyle/>
          <a:p>
            <a:pPr marL="0" indent="0">
              <a:buNone/>
            </a:pPr>
            <a:r>
              <a:rPr lang="en-US" sz="1800" dirty="0" smtClean="0"/>
              <a:t>The </a:t>
            </a:r>
            <a:r>
              <a:rPr lang="en-US" sz="1800" dirty="0"/>
              <a:t>big data revolution on social indicators is still far from being visible because statistically rigorous works that really discuss on how big data may be used to improve statistical analysis of social phenomena are still </a:t>
            </a:r>
            <a:r>
              <a:rPr lang="en-US" sz="1800" dirty="0" smtClean="0"/>
              <a:t>few.</a:t>
            </a:r>
          </a:p>
          <a:p>
            <a:pPr marL="0" indent="0">
              <a:buNone/>
            </a:pPr>
            <a:endParaRPr lang="en-US" sz="1800" dirty="0" smtClean="0"/>
          </a:p>
          <a:p>
            <a:pPr marL="342900" indent="-342900">
              <a:buFont typeface="+mj-lt"/>
              <a:buAutoNum type="arabicPeriod"/>
            </a:pPr>
            <a:r>
              <a:rPr lang="en-US" sz="1800" dirty="0" smtClean="0"/>
              <a:t>Which is the </a:t>
            </a:r>
            <a:r>
              <a:rPr lang="en-US" sz="1800" i="1" dirty="0" smtClean="0"/>
              <a:t>actual</a:t>
            </a:r>
            <a:r>
              <a:rPr lang="en-US" sz="1800" dirty="0" smtClean="0"/>
              <a:t> potential of big data for social indicators</a:t>
            </a:r>
            <a:r>
              <a:rPr lang="en-US" sz="1800" dirty="0"/>
              <a:t>? </a:t>
            </a:r>
            <a:endParaRPr lang="en-US" sz="1800" dirty="0" smtClean="0"/>
          </a:p>
          <a:p>
            <a:pPr marL="617220" lvl="1" indent="-342900">
              <a:buFont typeface="+mj-lt"/>
              <a:buAutoNum type="arabicPeriod"/>
            </a:pPr>
            <a:r>
              <a:rPr lang="en-US" sz="1500" dirty="0" smtClean="0"/>
              <a:t>Big data take into account multiple </a:t>
            </a:r>
            <a:r>
              <a:rPr lang="en-US" sz="1500" dirty="0" smtClean="0"/>
              <a:t>dimensions (</a:t>
            </a:r>
            <a:r>
              <a:rPr lang="en-US" sz="1500" dirty="0" err="1" smtClean="0"/>
              <a:t>qolexity</a:t>
            </a:r>
            <a:r>
              <a:rPr lang="en-US" sz="1500" dirty="0"/>
              <a:t>)</a:t>
            </a:r>
            <a:endParaRPr lang="en-US" sz="1500" dirty="0" smtClean="0"/>
          </a:p>
          <a:p>
            <a:pPr marL="617220" lvl="1" indent="-342900">
              <a:buFont typeface="+mj-lt"/>
              <a:buAutoNum type="arabicPeriod"/>
            </a:pPr>
            <a:r>
              <a:rPr lang="en-US" sz="1500" dirty="0" smtClean="0"/>
              <a:t>They are available in a (sort of) continuum and they may provide timely information</a:t>
            </a:r>
          </a:p>
          <a:p>
            <a:pPr marL="617220" lvl="1" indent="-342900">
              <a:buFont typeface="+mj-lt"/>
              <a:buAutoNum type="arabicPeriod"/>
            </a:pPr>
            <a:r>
              <a:rPr lang="en-US" sz="1500" dirty="0" smtClean="0"/>
              <a:t>They may provide a higher territorial detail</a:t>
            </a:r>
            <a:endParaRPr lang="en-US" sz="1500" dirty="0"/>
          </a:p>
          <a:p>
            <a:pPr marL="342900" indent="-342900">
              <a:buFont typeface="+mj-lt"/>
              <a:buAutoNum type="arabicPeriod"/>
            </a:pPr>
            <a:r>
              <a:rPr lang="en-US" sz="1800" dirty="0" smtClean="0"/>
              <a:t>But “</a:t>
            </a:r>
            <a:r>
              <a:rPr lang="en-US" sz="1800" dirty="0"/>
              <a:t>Big data needs a big theory to go with it</a:t>
            </a:r>
            <a:r>
              <a:rPr lang="en-US" sz="1800" dirty="0" smtClean="0"/>
              <a:t>”:</a:t>
            </a:r>
          </a:p>
          <a:p>
            <a:pPr marL="617220" lvl="1" indent="-342900">
              <a:buFont typeface="+mj-lt"/>
              <a:buAutoNum type="arabicPeriod"/>
            </a:pPr>
            <a:r>
              <a:rPr lang="en-US" sz="1500" dirty="0" smtClean="0"/>
              <a:t>Big </a:t>
            </a:r>
            <a:r>
              <a:rPr lang="en-US" sz="1500" dirty="0"/>
              <a:t>Data </a:t>
            </a:r>
            <a:r>
              <a:rPr lang="en-US" sz="1500" dirty="0" smtClean="0"/>
              <a:t>quality and mapping for the definition of Social Indicators</a:t>
            </a:r>
          </a:p>
          <a:p>
            <a:pPr marL="617220" lvl="1" indent="-342900">
              <a:buFont typeface="+mj-lt"/>
              <a:buAutoNum type="arabicPeriod"/>
            </a:pPr>
            <a:r>
              <a:rPr lang="en-US" sz="1500" dirty="0" smtClean="0"/>
              <a:t>How it is possible to make all these data “cooperate” and which is their innovative contribution to the actual informative </a:t>
            </a:r>
            <a:r>
              <a:rPr lang="en-US" sz="1500" dirty="0" smtClean="0"/>
              <a:t>system (e.g. </a:t>
            </a:r>
            <a:r>
              <a:rPr lang="en-US" sz="1500" dirty="0" err="1" smtClean="0"/>
              <a:t>nowcasting</a:t>
            </a:r>
            <a:r>
              <a:rPr lang="en-US" sz="1500" dirty="0" smtClean="0"/>
              <a:t>)</a:t>
            </a:r>
            <a:endParaRPr lang="en-US" sz="1500" dirty="0" smtClean="0"/>
          </a:p>
          <a:p>
            <a:pPr marL="617220" lvl="1" indent="-342900">
              <a:buFont typeface="+mj-lt"/>
              <a:buAutoNum type="arabicPeriod"/>
            </a:pPr>
            <a:r>
              <a:rPr lang="en-US" sz="1500" dirty="0" smtClean="0"/>
              <a:t>How Big Data can complement or substitute actual social indicators in a complete perspective (not based only on correlations but on constructs) </a:t>
            </a:r>
            <a:endParaRPr lang="en-US" sz="1500" dirty="0"/>
          </a:p>
          <a:p>
            <a:pPr marL="342900" indent="-342900">
              <a:buFont typeface="+mj-lt"/>
              <a:buAutoNum type="arabicPeriod"/>
            </a:pPr>
            <a:r>
              <a:rPr lang="en-US" sz="1800" dirty="0" smtClean="0"/>
              <a:t>How can we socialize private Big </a:t>
            </a:r>
            <a:r>
              <a:rPr lang="en-US" sz="1800" dirty="0"/>
              <a:t>Data? </a:t>
            </a:r>
            <a:endParaRPr lang="en-US" sz="1800" dirty="0" smtClean="0"/>
          </a:p>
          <a:p>
            <a:pPr marL="342900" indent="-342900">
              <a:buFont typeface="+mj-lt"/>
              <a:buAutoNum type="arabicPeriod"/>
            </a:pPr>
            <a:r>
              <a:rPr lang="en-US" sz="1800" dirty="0" smtClean="0"/>
              <a:t>Which is the impact of Big Data on Privacy and the aforesaid Ethical Issues?</a:t>
            </a:r>
          </a:p>
          <a:p>
            <a:pPr marL="342900" indent="-342900">
              <a:buFont typeface="+mj-lt"/>
              <a:buAutoNum type="arabicPeriod"/>
            </a:pPr>
            <a:endParaRPr lang="en-US" sz="1800" dirty="0"/>
          </a:p>
          <a:p>
            <a:pPr marL="0" indent="0">
              <a:buNone/>
            </a:pPr>
            <a:r>
              <a:rPr lang="en-US" sz="1800" dirty="0" smtClean="0"/>
              <a:t>Actual partners: 4 Universities from Italy and 2 from EU.</a:t>
            </a:r>
          </a:p>
        </p:txBody>
      </p:sp>
    </p:spTree>
    <p:extLst>
      <p:ext uri="{BB962C8B-B14F-4D97-AF65-F5344CB8AC3E}">
        <p14:creationId xmlns:p14="http://schemas.microsoft.com/office/powerpoint/2010/main" val="21907003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err="1" smtClean="0"/>
              <a:t>Contacts</a:t>
            </a:r>
            <a:r>
              <a:rPr lang="it-IT" dirty="0" smtClean="0"/>
              <a:t> and </a:t>
            </a:r>
            <a:r>
              <a:rPr lang="it-IT" dirty="0" err="1" smtClean="0"/>
              <a:t>references</a:t>
            </a:r>
            <a:endParaRPr lang="it-IT" dirty="0"/>
          </a:p>
        </p:txBody>
      </p:sp>
      <p:sp>
        <p:nvSpPr>
          <p:cNvPr id="4" name="Segnaposto numero diapositiva 3"/>
          <p:cNvSpPr>
            <a:spLocks noGrp="1"/>
          </p:cNvSpPr>
          <p:nvPr>
            <p:ph type="sldNum" sz="quarter" idx="12"/>
          </p:nvPr>
        </p:nvSpPr>
        <p:spPr/>
        <p:txBody>
          <a:bodyPr/>
          <a:lstStyle/>
          <a:p>
            <a:fld id="{41625629-C85B-4C17-ADC2-27ECEBD33295}" type="slidenum">
              <a:rPr lang="it-IT" smtClean="0"/>
              <a:pPr/>
              <a:t>13</a:t>
            </a:fld>
            <a:endParaRPr lang="it-IT"/>
          </a:p>
        </p:txBody>
      </p:sp>
      <p:sp>
        <p:nvSpPr>
          <p:cNvPr id="4098" name="AutoShape 2" descr="data:image/jpeg;base64,/9j/4AAQSkZJRgABAQAAAQABAAD/2wCEAAkGBxQOEBQUDxQVFBQVFBQWFRQVFRUUFRYUFBcXFxQUFRQYHSggGB0lGxgUITEhJSkrLi4uHB8zODMtNygtLiwBCgoKBQUFDgUFDisZExkrKysrKysrKysrKysrKysrKysrKysrKysrKysrKysrKysrKysrKysrKysrKysrKysrK//AABEIAMIBBAMBIgACEQEDEQH/xAAcAAEAAgMBAQEAAAAAAAAAAAAABgcEBQgBAwL/xABMEAABAwIEAwQECQgHBwUAAAABAAIDBBEFEiExBgdBEyJRYRQycbIjNEJSc4GRobEIFTNicoKT0hc1NnWzwdEWJENUdKLwJSZTY5L/xAAUAQEAAAAAAAAAAAAAAAAAAAAA/8QAFBEBAAAAAAAAAAAAAAAAAAAAAP/aAAwDAQACEQMRAD8AvFERAREQEREBERAREQEXiIPUXi9QF4vVHOP+Jm4TQS1F29oBlha8mz5XeqLDU21cR4A6jdBpeP8AmCaGRtJQRelV8g7sbRnbHcAgytac1y05gNNNSQN9RHwFieJgOxjEXsY4EupqazALi2Uu9U6bizuuq+nLTBfzfD6ZXjta6sJlc8gF8cb7ENzX0vubW3t8lWXTVDZWhzDcH/yxQVt/Qbhvzqn+K3+RP6DcN+dU/wAVv8is1aniLiWlwyPtKyZsQN8oNy55G4Ywau3Gw0QQj+g3DfnVP8Vv8if0G4b86p/it/kWLUc+aFriGQVLwNnZY238wC+9vatjgHOfDqt+SQyUzjsZw0Rn99pIb+9YIPh/Qbhvzqn+K3+RP6DcN+dU/wAVv8isyOQOALSCCLgg3BHiCN1+kFY/0G4b86p/it/kXh5HYeNWSVTHDVrhK27XDZw7m4Km3FPE9NhUHbVb8o2a0ave75rG9T9w62VNY1z8ncbUVNHG350xdI4/utLQOniglDeAcWw97n4bijpRY2hqszmnyNy5t99QB0WRhPMqajeyDiCmfSyOOVtSBenefEkEhvS9iRrc5VX2G89q+M/DxwTD9l0btx1abbX6KwMC48w7iZjqOsi7N7/VilIIedReGUWs8ewHXS+tgsyGVr2hzCHNcAWuaQQQdQQRuF+1UPDdTNwziEeH1cnaUNTmNLM827JwJ+DN9BqWggaXcCNyFbyAiIgg/G/xhv0TfeevU43+MN+ib7z0QTdERAREQEREBERAREQEREBERAVMYw7/AGixzs3C+H4aSZTu2SQbtPR2Zzctvmtd4qW83+KDh1CY4cxqaq8MIZfOMws57ba3AIAtrmLVrOFcAGE0MdNp2zvhKkg5gZTs3NYaNGlvxQbaqnMjy49dh4DoAs3A67sn5XHuu09juh/yWsRBPVyLzPqp5cWq/Sj32yuYACS1sbf0Ybc6DLY28SV1Pgdd2rMrvWaLHzHQrScccvKTGsrpw6OVosJosoeW/NfcEOHhfbWxFyg5KRXTWfk/yh3wFZGW/wD2Rua4f/kkH7lssE5BRNINbVOk8WQtDB5DO658egQff8nGrqH0tQyTWmjkaISdxI67pWN/V1Yfa7zVwrDwnC4aKFsNNG2OJgs1jdh1JJOpJOpJ1KzEFN/lFYDNPFT1MTXPjgEolA1yB5ZaS29u7Yn2KgF3EQopjnLfDa52ealYH9XRl0JPm7syA4+ZF0HJCmHKrAZ63E6cwNdkhljllkGgYxjgdXeJtYDc69AVfFLyhwmNwd6MXW1s+WVzbjxbmsfYdFNKOjjgYGQxsjYNmMaGNHsa0WQaTjzhaPF6OSB4GexdDIRrHKB3SD4HY+IWi5ScWuroH0tXZtZRu7KVtyS9jO6JD0vcFpsTqL6ZgFP1VXNLC5cNqosaoB34rMqowNJYjpmNh4d0k7AMI9VBaqLAwPFoq6njnp3Zo5GhwPUX3a4dCNiFnoIPxv8AGG/RN9569Tjf4w36JvvPRBN0REBERAREQEREBEUJ4u5n0WG3YH+kT3yiCEhxzdA92zdbDqfIoJsoRxNzTw7D3ZHS9s/W7KfLJlI0Ic6+UG/S9/JRV2D41xC5/pkhw2icLCBovI9h+S4AhxuNDmIH6u6mvDHLugw1reyga+Rv/GlAkkJIsSCdG3HRoA38UEapOc8c7c0OH10jb2zMja8X8Lgr64dzroJJDHUMnpnB2U9qy4BvYh2QktIO9wrMWJiWGw1cZjqYmSsO7ZGh4+w7dNUFO4HVDHMZnxF9zS0WWOkaRYOl1yHTfUOkPXVgOllMnvLiSTck3JUd4j5SyUr31OAzOgkym9MTdj7WOVj3HTbZ9xfqAtRh3HToJBT4vC6kmAHfIPZuPiR8n6rj2IJui/MMrXtDmEOaRcOBuCPEEL9IPvRVJheHN6bjxHUKZwyh7Q5uoIuFBVu+Ha6x7Nx0Pq+R6j6//N0EiRFTfOnmTLRS+hUDskga100wtmbmF2xNuNDlyuJ8CLdUFxSSBoJcQANSSbADxJKMeHAFpBBFwQbgg7EFcU4lik1U7NUyySu1N5HueRe17ZjpsPsC9wvFZ6R+emlkhdcG8b3Mvba9jrudD4lB2uiqHktzIkr3GjrnZpg0uhlO8jW6uY+3ygNQeoBvqNbeQFgYljVNSW9KqIYb7drKyO/szEXUH54cVT4ZRRikd2b55CwyD1mNaLnJ4E6C/QX66jmipqHyvc+Vznvcbue9xc5x8S46koOvYeOcNffLXUuhtrPG3XyzEX9oW9kY2VhDgHse0gg2LXNcNR5ghcQKb8seNqnDauGNj3Pp5JWsfASXN+Ec0FzG9H+zdBZnCdQ/hrFXYbUOvRVTi+kkINmyOIAjLif3TvrkOmYq4FEuZnCf52oiyM5aiI9rTvG4kaPUvcWzDS99DY9FgcpeMHYlSmGqJFZTExzhws5wabNkI8ejv1gfFB9eN/jDfom+89F5xv8AGG/RN9569QTdERAREQERRzjDjWlwhgNS8l7jZkMdnSv8wy+g8zYfWgkaiPGHMWhwnM2aXPMBcQR9999NHEd2Pe/eI02uofNUY3xDmbEwYZRONszw4TvjOjv1j1NhkHTMVLuEuXFFhnfaztp93TzWe/Mdy2+jL67a67lBDoPz1xGWl5dhdE4ZrsuJZBm7vUPPd691p3sVNOEOXdDhQBhiEku/byhr5L/qm1mD9kBS1EBEUJ4i5qYbQOLHTds8EgsgHaWI0ILrho9l+hQTZFVLefFBnIMVSGgaOyxm500y59Ov2KVcMcxsPxMhsEwbIf8AhS/Bv9gvo790lBLFrMewCnxGIx1cTZWkaXHebfqx41adBsVs0QUrinLuvwd/a4LK6ogFy6llcMwvvlGjXeNxZ2nVOHePYKo9lUXpqgOymKS4BdtZriBY30s6xv4q6lG+LeB6PF2j0qLvi1pWWZKAOme2o8jcINMvWusbjQjYqD1mBYtw/cxf7/RB17AOMrG7klu7dSdRmGl9Fu+GuK6fEWnsXFrx60T7NePYL94b6hBZuF1gmjB+UNHe1Vpzi5ZyYo8VVFYztYGPiJa0SNaXEOa82GfW3eNrAbW1k+FVvYSXPqnR3s8fqUvBug43xbhKtoy4VFLOwNuS4xuMdgASRI0FpAuNQV7g3CNbXFopqWaQO2fkLY7a6mV1mAaHcrshEFXcnuWzsKzVNbb0l7SxrA4OEUZsTcjQvJFjYkAbHUq0URBoeNOFIcYpTBUXbqHMkbbMx4+U2/iLgjwJVCY3yTxGB5FM1lSy/dc17I3W/WbIRY+wldMog5Ri5UYs+9qNwsbHNLA37Lv1HsVo8uOTgoZWVOIOZLKw5o4mXdGxw9V7nEDM4HYWsDrqrdRAVScyqJ+C18eM0YcWuc2OtjFg1zDlaHHwzWAv84NPXW21g47horKWaB5s2aKSMkbjO0tuPMXughnEleyqME0JvHLTxvYSCCWuLiLg7boqf4a41bQwCmqczjC+RjMrQQGZi4i5Iv33P+ohEHUKIiAiIgj3HnFDcIoZKhwzOFmRs+dK71QfIak+QKinLbgV1/zji4M1dNZ7Wyj9A3Qt7hHdft07ugFtVruZLjV4/h1LISIIY/SnNB0e5rnm2Xx+CDb9A523WajH5c17Nt823+aCUIsGgxRk2l8rvmn/ACPVZyAiIghfOCsmgwepdTA5iGteRe7YnkCRwt5G3le/RcoLt2rpmTRujlaHse0te1wuHNcLEEexUxj/ACDa5znUNTkBuWxTNzAfq9q03t7Wk+1BRK/THFpBBIINwRoQRsQVZw5GYlnIzU1rev2jrHytkv8AcplwvyKhgkbJXTmfKQRExvZsJHR7iSXDbQZUFh8CV01ThtLLVi0z4ml9xYn5riLCxc2xt5rfLwCwsNAOi9QEXiEoPVXfMDlpHWk1VAfR65hzte05WyuHR46O/WH136Tias6N+3/RY3au8T9qCs+B+IXV0LmztyVMDuzmYRlOYfKybtvYi1twVbNCbQx5vmNvf2BVI6jbScUgDuxV0DnvGwdKwOLreJLmX/fKs6WUu328OiDMkrANtfwXyNcegCxF6gyfTT4D709NPgPvWMiDJ9NPgPvT013gPvWKsV+JQtJBmiBGhBkYCD4EXQbT00+A+9PTT4D71iNcCLggg7Eaj7V+kGW2u8R96yO3GQu6AEn6t1rFDeafEzqKj9Gphnqq28UbGkl7WO7rnhrdbm5a3z16WQUPR8OzYgZJoA3IZX2zHKd822vRwRXRRYCcLpaWndo8QNdL1+Fke9zxcb2Jt7AEQW0iIgIiIKp4oH/uZn92D/HettNK2Npc8hrWglzjoABuSVquKP7TM/uwf471BOc+NfoqVhP/AMsnnuI2+fyjb2IJzhHF1JVy9nTzh0g2FnMJtf1cwGba+imWHY45lmy95vzvlD/VcjU1Q6J7XsNnMcHNPg5puD9oXSXD+Iel0sM2l5I2uIGwdbvD7boLIgnbI3MwgjyX0UIpap0TrsNvwPtCkWHY02SzX913/afYUG1REQEREBF+XOA1Kw56u+jft/0QZM04Z7fBYEsxfvt4dF81TfPTiySNzKGAuYC0STOGhdf9GwEHbQk+OngUFuUddFOCYZGSAEglj2vsQbEHKdNQV91yTw5jsuHVDJ6dxa5pGYX0e35THDqCL/juurMJxBlXBFPF6krGvbfcBwvY+Y2QQbi3+0WE/sTe69WIq74t/tFhP7E3uvViIPF6iIC+FbUiGKSR3qxsc828GAuP4L7r8TRB7XNcLhwLSPEEWIQcw8X8fVeKPOd5iisQII3ODLfr698+Z+oBRVWhxdyeqIHl2HfDxG1mFzWzM8Qb2DhfqNfLqoTLwlXMfkdR1OYkgDsZDextoQNR5hB5w7xPU4bI19NK5oBuYyXGJ3Q5472P4rpTgfiL86UMdQWZHOzNe0agPYbHKT0O49tlR3DvKivq3DtmejR2BL5fWsegiHev5G1lfvDmCRYfTR09ODkZexOrnOcSXOcfEkoMnEq+OlglnmNo4mOe+29m/JHiSbAeZUA5YYXLjFbJjNexuUnJSR3u1vZ93MGno2xAN/Wzm2y+PGVS7HsSiwilINPC9stbK13zDZ7ARvlzZba98i9sqt+ho2U8TIoWhkcbQ1jRoA1osAgh3HHxhv0TfeevU43+MN+ib7z0QTdERARaniHiSlw2PPWTMiGuUE3e63RjB3nfUFSXGXPGafNHhrOwZcgTus6VzfFrLZY/+4+xBLuKP7TM/usf471UvN0f+pu84ovwWfyrr5anFHyVEj5XmCS73uLnHvM6n8FuecWAOlZHVRNJ7MZJbC5DLktefIG4+tBUav3lixwwuDP1zlvTul7rKi8NoX1MrIoRme92Vo218z0HVdI4NQ+jU8UNwezjYy4FgS0AE28zcoMxERBssOxd8Vg7vM8Oo9h/yUmpp2yNDmG4P3eR81B1sMGrexkFz3XaO/yKCWr4zzhnmfBfR7rC5Wpll3c4+ZPQAIP3JIX7r8LmrjrmBUV9U/sJpIqdrrRMY5zLhh7sjrWuSe9rtp4KecmeOZatzqSskL3hmaF7vWcG+uxzvlECxBOtgUFsLmrnE4nGam5JsIgLm9h2TDYeG5XSyornxw9IypbWNF4pGtjcQPUkaLDP+0Nj5W8EFUrqblt/VNH9CPxK5hoKN9RKyKJpc+Rwa1o3JcbBdY8N4X6FRwU+bN2UbWF213Ad4geF7oIbxb/aLCf2JvderEVSc2ca/N2K4fU5O07KKU5M2TNcub61jbfwWx4e5yUlS5rKlj6Zx+USJIhrpd4AcOmpbYeKCykX5Y8OALSCCAQQbgg7EHqF+kHi9REBERAUW5icWfmmkzRWNVKclPGRmNzo6TL1Db6eJICks87ImOfK4MjY0ve87NY0Xc4/Uq+4Don47iT8WqG2poSYaKJzfmHSUX00JJvr3iRplQSzljwf+aaQ9rZ1VOe0qHjfMbkR36htz4aklTFEQQjjf4w36JvvPRON/jDfom+89EEmx7GoMPgdPVPEcbdydSSdmtaNXE+AVKcYc85JC6PDIxGwggTyC8mvymM2b5Xv7AtL+UBiUsmKdi/MIooo+zadGnOMzpBrrcnLf9WyrJBk4hXy1LzJUSPled3yOL3ey5WMiIJ3yb/rF3/Tye8xXU9gcCHAEEWIOoIO4IVK8m/6xd/08nvMV1oMGiwWngdnhgijd85kbWn7QFnIiAiIgIiIJTFUZ4GeJFj+7oVp+KKowUNTIwEuZBK4AC5uGG2iycKd8EPJzrfcv3X03bQyRnZ7Hs8PWaRuPag48Uu5Tf1zSftSf4T1F6umdDI+OQZXscWuB6FpsQpvyVwt8+KxyN0ZTtfI82JHeaWNbfxJd9gKDo1Y+IUEdTE6KdjZI3izmuFwf9D5jULJRBHeHeCKLDXukpYcr3X77nOkc0H5LC4nKPZqepKkSIgo78oX4zSfQv8AfVSq9OaWDNxHF8OpnuLGyxyguaASLZnaA+xbrAuUlBSuD3tfUOBv8KRk8vg2gA287oPzySilbhTe2vldK8xB3SLujTyzB5Cn68a2wsBYDYDZe2QeL1LJZB4vVpsd4ppMPY51TOxpboWAh0lyLhojbrf2qFPxrEeI7w4ZC6jpHN+Eq5wWuex24jy3F/W0aT0u5t0H242r34xWR4PQvIZmJr5Gg9xrLHs822nUdXZR0KtbC6COlhjhhaGxxsDGgADQDc26nc+d1puCeDoMHhLILue/KZpXetI8Cxd1yi9zl6XO6kaAiIghHG/xhv0Tfeeicb/GG/RN956IPlzO5cR40xr2OEVUwWbIRdr2ans3j2k2PS5XNeP4DUYdMYquJ0bwTa4OVwHymO2c3zC7QWn4n4Zp8UgMVXGHCzsr9O0jc4WzxuI7p28tNQUHGiKdcweWdThDnPaDNS37szQbsHQTNHqnz2Om17KCoJ3yb/rF3/Tye8xXWqR5PSAYjY/KgkA9t2u/AFXcgIiICItFxDxdS4e4MqHnORfIxuZwHQnwCDeosHBsXhrYhLTvzsvY6EEOG7SDsdQs5BucJ/R/vH8AsxYeFfo/3j+AWYggfG3LCnxSbt2vdBM63aOAzteAGgEtJ0IaLXH1qQcJcK0+EwmOmabusZHuN3SOAsCeg66Cw1W8RAWr4lxuPDqWSom9VjdG7F7zo1g8yVtFVX5QNfko6eEGxkmc8jxbE234vaghA5v4l2mYvjy5gez7NuW3zb+tbzvdXzw3jLMQpYqiLRsjb5bglrgbOaSOoIXI6vH8nuvc+nqoT6sUkT267dsHhwA6D4MH6yg1nP2ofFV0b43OY8Qvs5pLXDv20I1CrX/aOs/5qo/jy/zK4eYeCsxjHKOiMpjPYSOe4NzEDvPDQLjUhp9lwbFSLBeSOHU5vN2tSbiwkflYLfqxgE/WSEHPreIqwmwqqkk7Dtpf5lKcJ4cx6rI7MVrQdc0sskLbHreRwv8AUuksL4epaQk01NDETuY42NPTqBfoFs0FKYVymxN2U1WKSRi/ebHJNIbWGzi5ove4UkdyiheAJa/EZG6ZmuqAWusQdRk8lY6IIphHLjDaOTtIqVhfcEOlL5iHNNw5vaE5TfW41UqAsvUQEREBERBCON/jDfom+89E43+MN+ib7z0QTZeoiD8TRNe0te0OaRYtcAQR4EHdUpzF5L5y6owkAHvufTE2B62gsLDqMh02sRsrtRBxfg1c+gq45LFropO80iztDZ7S021tmFl0hTztlY17Ddr2hzSOrXC4P2FZfMLlxTYywuPwVS1pDJm9d7Nlb8ptz7R0O4Ne8B1klBO/Ca4Bk0ZcYHEnLKHEuytLt77ttvqN9wnaL0i268QfOomEbHPcbBrS4nwDRcrmnF8QfVzyTSm7nuJPkOgA6ACwXRmPMLqScAXJhlAHichXM6CZ8q8adTVzIt46g5HDwdrkcPO+nsJV5rnfgX+sqX6Zn4rohBucK/R/vH8AsxYeFfo/3j+AWU9waCTsASfYEFXc0OZkmHz+i0Qb2rWgyyPbmDC8BzGsF9TY3ubjUL98r+Zb8RmNNWhglLbxPYMoflF3tcCfWtqLaaHbrSePYg6qqppnm5kke6976Emwv4AWH1L6cM4i6krKeZpymOVhJvbu3s8EnoWkg+1B1wqw5/UOeghlAF4pwCf1ZGkH72tVn38Fh4vhsdZBJBOM0cjS1w/AjwINiPMIOQFfH5P2FmOknnIPw8rGN2sWwh2oH7Ujh9X2xpvJKq7axnh7K/6TvB5bm+ZbQ5dbXt0uplxpiv5tpYcKwoOfVys7GNrXBz44z6z3/Nc4F1jpYZnaWCDJ5cN9PxvEa42LIrUsJBuDYjMR9TAfDvK1VHeA+GGYTQxU7QM9g6ZwN88xAzuBIGmlh5AKRICIiAiIgIiICIiAiIgg/HHxhv0Tfeei943+MN+ib7z0QTdERAREQFE+OuA6fGGAvvFUMHwVQzR7CDcAj5Tb6233sQpYiCmZcdrMHkMOOxulgzBsWJRMvodu2A9bS2hs7R1s+hUohkZLGJIHsmiPqyxkOYT4EjY+R1U4qqZkzHMlY17HCzmPAc1wO4LToQquxnl7VYZK6pwCU5S/NJh8h+BffQhoJDSN9HajodAEG6IuLHYrnjjXh12HVTmG5jcS6J9iAWn5N9iW3sbeXirs4b4tgxAmKQeh1rXFr6WUkBzhv2T3Aa/qHUa7jVbmqpA7uysBsdntBsfGxQVJyj4ZMknpko7jLiG/yn6hzvMN1Ht9it1eMYGgBoAA0AAsAPIL1BucK/R/vH8Asp7A4EHYgg+w6FYuFfo/3j+AWYg5Dx3DnUlVNC8WMcj2a+AOh3O4sV9OGcNNZWQQNF+0lY0j9W93ncaBocfqV0c0OWjsRl9Joi0TEASRuOVr8os17T0daw1sLAfX++WHLU4dJ6TW5HT2tGxpzCK/rOLurraaaDVBZlrbL5VlWyCN0kz2xxtF3PeQ1oHmSo3xjx3TYWCwntqrQMpozd5c61g8gHJuNDqegWhoeBq/HJO2x2R8FPmBZQxOsNNswBIGl7nVxvuEHmIcbVWKymm4ejc6zgJK17bRMaRu3MO711cLnLo03Ur4D5ex4W5088hqqyS+eof0udRGDci4tckkm3QaKV4ZhsVJE2KmjZFG3ZjGho8zpuT1O5WWgIiICIiAiIgIiICIiAiIgg/G/wAYb9E33nr1ON/jDfom+89EE3REQF4vUQEREBERBFuNOAqTGG/7w0slHqzx5Wyi2wLiDmb5H6rKvJsQxDh4tixdvplCXZWVbCTNFc91pLtTYA9x199HaWV2L8Sxh7S14DmkEFpAIIOhBB3CCBYfUxVcAnpJBNCflC4cw/NkYdWlftafG+WMlDMavh+UwSi5dTOdeKQb9m2+lidMrtPC1l8cE5mU0RDMappKOqb6xMTzE8g2ztaNRc3OxA8SgsClpTHCy+5uT9eo+5ftaaTmXhLhY1kf2P8A5VH8d5pUbB2eGiSuqXHLHFGx4bc63Lst3AeDQddNN0EwxLEIqSJ01RI2KJnrPdsL7AAaknwGqribiuu4ge+nwJhhgFmy1sl2PF7XDCPU66C7jvdqzMI5dVWLTMq+IZLgNBjo2HK1mvquA0aLAEhupvqdLK1qOlZBG2OJrWMYA1rGgBrWjQAAIInwTy5pcJJkGaepdq6eaznAn1uz07oJub6u11JUyREBERAREQEREBERAREQEREBERBCON/jDfom+89F5xx8Yb9E33nr1BN0REBERAREQEREBERAWn4qw+Kell7aKOSzDbtGNfbY6ZhpqAfqREFYHh+l/wCWp/4Mf+itbCcIp6Zo9Hgii3/Rxsj339UBEQbBeoiAiIgIiICIiAiIgIiICIiAiIgIiIIPxx8Yb9E33no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 name="Segnaposto contenuto 2"/>
          <p:cNvSpPr>
            <a:spLocks noGrp="1"/>
          </p:cNvSpPr>
          <p:nvPr>
            <p:ph sz="quarter" idx="1"/>
          </p:nvPr>
        </p:nvSpPr>
        <p:spPr/>
        <p:txBody>
          <a:bodyPr>
            <a:normAutofit fontScale="92500" lnSpcReduction="10000"/>
          </a:bodyPr>
          <a:lstStyle/>
          <a:p>
            <a:pPr marL="0" indent="0" algn="ctr">
              <a:buNone/>
            </a:pPr>
            <a:endParaRPr lang="en-US" sz="1800" dirty="0" smtClean="0"/>
          </a:p>
          <a:p>
            <a:pPr marL="0" indent="0" algn="ctr">
              <a:buNone/>
            </a:pPr>
            <a:endParaRPr lang="en-US" sz="1800" dirty="0"/>
          </a:p>
          <a:p>
            <a:pPr marL="0" indent="0" algn="ctr">
              <a:buNone/>
            </a:pPr>
            <a:r>
              <a:rPr lang="en-US" sz="1800" dirty="0" smtClean="0"/>
              <a:t>Enrico di Bella</a:t>
            </a:r>
          </a:p>
          <a:p>
            <a:pPr marL="0" indent="0" algn="ctr">
              <a:buNone/>
            </a:pPr>
            <a:r>
              <a:rPr lang="en-US" sz="1800" dirty="0" smtClean="0"/>
              <a:t>enrico.dibella@unige.it</a:t>
            </a:r>
          </a:p>
          <a:p>
            <a:pPr marL="0" indent="0" algn="ctr">
              <a:buNone/>
            </a:pPr>
            <a:r>
              <a:rPr lang="en-US" sz="1800" dirty="0" smtClean="0"/>
              <a:t>Department of Economics and Business Studies</a:t>
            </a:r>
          </a:p>
          <a:p>
            <a:pPr marL="0" indent="0" algn="ctr">
              <a:buNone/>
            </a:pPr>
            <a:r>
              <a:rPr lang="en-US" sz="1800" dirty="0" smtClean="0"/>
              <a:t>University of Genoa</a:t>
            </a:r>
          </a:p>
          <a:p>
            <a:pPr marL="0" indent="0">
              <a:buNone/>
            </a:pPr>
            <a:endParaRPr lang="en-US" sz="1800" dirty="0" smtClean="0"/>
          </a:p>
          <a:p>
            <a:pPr marL="0" indent="0">
              <a:buNone/>
            </a:pPr>
            <a:endParaRPr lang="en-US" sz="1800" dirty="0" smtClean="0"/>
          </a:p>
          <a:p>
            <a:pPr marL="0" indent="0">
              <a:buNone/>
            </a:pPr>
            <a:endParaRPr lang="en-US" sz="1800" dirty="0"/>
          </a:p>
          <a:p>
            <a:pPr marL="0" indent="0">
              <a:buNone/>
            </a:pPr>
            <a:r>
              <a:rPr lang="en-US" sz="1800" dirty="0" smtClean="0"/>
              <a:t>di Bella E., Leporatti L., Maggino F. (in press). </a:t>
            </a:r>
            <a:r>
              <a:rPr lang="en-US" sz="1800" dirty="0"/>
              <a:t>Big Data and Social Indicators: actual trends and new </a:t>
            </a:r>
            <a:r>
              <a:rPr lang="en-US" sz="1800" dirty="0" smtClean="0"/>
              <a:t>perspectives, forthcoming in </a:t>
            </a:r>
            <a:r>
              <a:rPr lang="en-US" sz="1800" i="1" dirty="0" smtClean="0"/>
              <a:t>Social Indicators Research</a:t>
            </a:r>
            <a:r>
              <a:rPr lang="en-US" sz="1800" dirty="0" smtClean="0"/>
              <a:t>.</a:t>
            </a:r>
          </a:p>
          <a:p>
            <a:pPr marL="0" indent="0">
              <a:buNone/>
            </a:pPr>
            <a:endParaRPr lang="en-US" sz="1800" dirty="0" smtClean="0"/>
          </a:p>
          <a:p>
            <a:pPr marL="0" indent="0">
              <a:buNone/>
            </a:pPr>
            <a:r>
              <a:rPr lang="en-GB" sz="1800" dirty="0"/>
              <a:t>Land K.C. &amp; </a:t>
            </a:r>
            <a:r>
              <a:rPr lang="en-GB" sz="1800" dirty="0" err="1"/>
              <a:t>Michalos</a:t>
            </a:r>
            <a:r>
              <a:rPr lang="en-GB" sz="1800" dirty="0"/>
              <a:t> A.C. </a:t>
            </a:r>
            <a:r>
              <a:rPr lang="en-GB" sz="1800" dirty="0" smtClean="0"/>
              <a:t>(2015). </a:t>
            </a:r>
            <a:r>
              <a:rPr lang="en-GB" sz="1800" dirty="0"/>
              <a:t>Fifty years after the social indicators movement: has the promise been fulfilled? An Assessment and an Agenda for the Future, forthcoming in </a:t>
            </a:r>
            <a:r>
              <a:rPr lang="en-GB" sz="1800" i="1" dirty="0"/>
              <a:t>Social Indicators Research</a:t>
            </a:r>
            <a:r>
              <a:rPr lang="en-GB" sz="1800" dirty="0"/>
              <a:t>.</a:t>
            </a:r>
            <a:endParaRPr lang="en-US" sz="1800" dirty="0"/>
          </a:p>
        </p:txBody>
      </p:sp>
    </p:spTree>
    <p:extLst>
      <p:ext uri="{BB962C8B-B14F-4D97-AF65-F5344CB8AC3E}">
        <p14:creationId xmlns:p14="http://schemas.microsoft.com/office/powerpoint/2010/main" val="29623351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tellite">
  <a:themeElements>
    <a:clrScheme name="Satellit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tellit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3798</TotalTime>
  <Words>1142</Words>
  <Application>Microsoft Office PowerPoint</Application>
  <PresentationFormat>Presentazione su schermo (4:3)</PresentationFormat>
  <Paragraphs>228</Paragraphs>
  <Slides>13</Slides>
  <Notes>13</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13</vt:i4>
      </vt:variant>
    </vt:vector>
  </HeadingPairs>
  <TitlesOfParts>
    <vt:vector size="21" baseType="lpstr">
      <vt:lpstr>Arial</vt:lpstr>
      <vt:lpstr>Bookman Old Style</vt:lpstr>
      <vt:lpstr>Calibri</vt:lpstr>
      <vt:lpstr>Gill Sans MT</vt:lpstr>
      <vt:lpstr>Times New Roman</vt:lpstr>
      <vt:lpstr>Wingdings</vt:lpstr>
      <vt:lpstr>Wingdings 3</vt:lpstr>
      <vt:lpstr>Satellite</vt:lpstr>
      <vt:lpstr> A research project proposal: “Data for qolexity: big data, nowcasting and the construction of wellbeing indicators“</vt:lpstr>
      <vt:lpstr>The social indicators movement</vt:lpstr>
      <vt:lpstr>The digital era and Big Data</vt:lpstr>
      <vt:lpstr>The fuor V’s of Big Data</vt:lpstr>
      <vt:lpstr>Metadata analysis of big data papers</vt:lpstr>
      <vt:lpstr>Q1: «Big data» in TITLE-ABS-KEY</vt:lpstr>
      <vt:lpstr>Q1: «Big data» in TITLE-ABS-KEY</vt:lpstr>
      <vt:lpstr>Q2: Big Data sources</vt:lpstr>
      <vt:lpstr>Q3: Big Data and SDG</vt:lpstr>
      <vt:lpstr>Big Data and Social Indicators</vt:lpstr>
      <vt:lpstr>Big Data and Official Statistics</vt:lpstr>
      <vt:lpstr>Research proposal</vt:lpstr>
      <vt:lpstr>Contacts and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Ricerca Sociale: I paradigmi di riferimento</dc:title>
  <dc:creator>Statistica2</dc:creator>
  <cp:lastModifiedBy>Enrico</cp:lastModifiedBy>
  <cp:revision>257</cp:revision>
  <cp:lastPrinted>2016-10-17T17:33:23Z</cp:lastPrinted>
  <dcterms:created xsi:type="dcterms:W3CDTF">2009-10-12T13:27:06Z</dcterms:created>
  <dcterms:modified xsi:type="dcterms:W3CDTF">2016-10-18T08:02:30Z</dcterms:modified>
</cp:coreProperties>
</file>