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83" r:id="rId2"/>
    <p:sldId id="259" r:id="rId3"/>
    <p:sldId id="262" r:id="rId4"/>
    <p:sldId id="264" r:id="rId5"/>
    <p:sldId id="266" r:id="rId6"/>
    <p:sldId id="268" r:id="rId7"/>
    <p:sldId id="269" r:id="rId8"/>
    <p:sldId id="284" r:id="rId9"/>
    <p:sldId id="273" r:id="rId10"/>
    <p:sldId id="274" r:id="rId11"/>
    <p:sldId id="276" r:id="rId12"/>
    <p:sldId id="279" r:id="rId13"/>
    <p:sldId id="280" r:id="rId14"/>
    <p:sldId id="286" r:id="rId15"/>
    <p:sldId id="281" r:id="rId16"/>
    <p:sldId id="287" r:id="rId17"/>
    <p:sldId id="285" r:id="rId1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8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79F6B-ECF3-CD4A-AD79-F4A9707A222A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85103-933C-6245-BCAD-D0110A87EB2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0981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The GPS </a:t>
            </a:r>
            <a:r>
              <a:rPr lang="it-IT" dirty="0" err="1" smtClean="0"/>
              <a:t>tracks</a:t>
            </a:r>
            <a:r>
              <a:rPr lang="it-IT" baseline="0" dirty="0" smtClean="0"/>
              <a:t> of car </a:t>
            </a:r>
            <a:r>
              <a:rPr lang="it-IT" baseline="0" dirty="0" err="1" smtClean="0"/>
              <a:t>travels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originating</a:t>
            </a:r>
            <a:r>
              <a:rPr lang="it-IT" baseline="0" dirty="0" smtClean="0"/>
              <a:t> in Pisa (</a:t>
            </a:r>
            <a:r>
              <a:rPr lang="it-IT" baseline="0" dirty="0" err="1" smtClean="0"/>
              <a:t>red</a:t>
            </a:r>
            <a:r>
              <a:rPr lang="it-IT" baseline="0" dirty="0" smtClean="0"/>
              <a:t>) vs. the GPS </a:t>
            </a:r>
            <a:r>
              <a:rPr lang="it-IT" baseline="0" dirty="0" err="1" smtClean="0"/>
              <a:t>tracks</a:t>
            </a:r>
            <a:r>
              <a:rPr lang="it-IT" baseline="0" dirty="0" smtClean="0"/>
              <a:t> of car </a:t>
            </a:r>
            <a:r>
              <a:rPr lang="it-IT" baseline="0" dirty="0" err="1" smtClean="0"/>
              <a:t>travels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originating</a:t>
            </a:r>
            <a:r>
              <a:rPr lang="it-IT" baseline="0" dirty="0" smtClean="0"/>
              <a:t> in Florence (green) </a:t>
            </a:r>
            <a:r>
              <a:rPr lang="it-IT" dirty="0" smtClean="0"/>
              <a:t>(</a:t>
            </a:r>
            <a:r>
              <a:rPr lang="it-IT" dirty="0" err="1" smtClean="0"/>
              <a:t>viz</a:t>
            </a:r>
            <a:r>
              <a:rPr lang="it-IT" baseline="0" dirty="0" smtClean="0"/>
              <a:t> by KDD LAB)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DD216-B18C-4F7A-91C3-E6C7F0FB227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40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purpose</a:t>
            </a:r>
            <a:r>
              <a:rPr lang="it-IT" dirty="0" smtClean="0"/>
              <a:t> of the </a:t>
            </a:r>
            <a:r>
              <a:rPr lang="it-IT" dirty="0" err="1" smtClean="0"/>
              <a:t>study</a:t>
            </a:r>
            <a:r>
              <a:rPr lang="it-IT" dirty="0" smtClean="0"/>
              <a:t> I </a:t>
            </a:r>
            <a:r>
              <a:rPr lang="it-IT" dirty="0" err="1" smtClean="0"/>
              <a:t>am</a:t>
            </a:r>
            <a:r>
              <a:rPr lang="it-IT" dirty="0" smtClean="0"/>
              <a:t> gonna </a:t>
            </a:r>
            <a:r>
              <a:rPr lang="it-IT" dirty="0" err="1" smtClean="0"/>
              <a:t>present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today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to </a:t>
            </a:r>
            <a:r>
              <a:rPr lang="it-IT" dirty="0" err="1" smtClean="0"/>
              <a:t>understand</a:t>
            </a:r>
            <a:r>
              <a:rPr lang="it-IT" dirty="0" smtClean="0"/>
              <a:t> the </a:t>
            </a:r>
            <a:r>
              <a:rPr lang="it-IT" dirty="0" err="1" smtClean="0"/>
              <a:t>relationships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human </a:t>
            </a:r>
            <a:r>
              <a:rPr lang="it-IT" dirty="0" err="1" smtClean="0"/>
              <a:t>mobility</a:t>
            </a:r>
            <a:r>
              <a:rPr lang="it-IT" baseline="0" dirty="0" smtClean="0"/>
              <a:t> </a:t>
            </a:r>
            <a:r>
              <a:rPr lang="it-IT" dirty="0" smtClean="0"/>
              <a:t>and the </a:t>
            </a:r>
            <a:r>
              <a:rPr lang="it-IT" dirty="0" err="1" smtClean="0"/>
              <a:t>socio-economic</a:t>
            </a:r>
            <a:r>
              <a:rPr lang="it-IT" dirty="0" smtClean="0"/>
              <a:t> </a:t>
            </a:r>
            <a:r>
              <a:rPr lang="it-IT" dirty="0" err="1" smtClean="0"/>
              <a:t>development</a:t>
            </a:r>
            <a:r>
              <a:rPr lang="it-IT" dirty="0" smtClean="0"/>
              <a:t> of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territory</a:t>
            </a:r>
            <a:r>
              <a:rPr lang="it-IT" baseline="0" dirty="0" smtClean="0"/>
              <a:t>.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do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performed</a:t>
            </a:r>
            <a:r>
              <a:rPr lang="it-IT" baseline="0" dirty="0" smtClean="0"/>
              <a:t> a data-</a:t>
            </a:r>
            <a:r>
              <a:rPr lang="it-IT" baseline="0" dirty="0" err="1" smtClean="0"/>
              <a:t>driven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study</a:t>
            </a:r>
            <a:r>
              <a:rPr lang="it-IT" baseline="0" dirty="0" smtClean="0"/>
              <a:t> in France </a:t>
            </a:r>
            <a:r>
              <a:rPr lang="it-IT" baseline="0" dirty="0" err="1" smtClean="0"/>
              <a:t>exploiting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access</a:t>
            </a:r>
            <a:r>
              <a:rPr lang="it-IT" baseline="0" dirty="0" smtClean="0"/>
              <a:t> to mobile </a:t>
            </a:r>
            <a:r>
              <a:rPr lang="it-IT" baseline="0" dirty="0" err="1" smtClean="0"/>
              <a:t>phone</a:t>
            </a:r>
            <a:r>
              <a:rPr lang="it-IT" baseline="0" dirty="0" smtClean="0"/>
              <a:t> data </a:t>
            </a:r>
            <a:r>
              <a:rPr lang="it-IT" baseline="0" dirty="0" err="1" smtClean="0"/>
              <a:t>provided</a:t>
            </a:r>
            <a:r>
              <a:rPr lang="it-IT" baseline="0" dirty="0" smtClean="0"/>
              <a:t> by the Orange Telecom provider.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FAE19-6A5B-478A-B34B-E092B54D368C}" type="slidenum">
              <a:rPr lang="nl-BE" smtClean="0">
                <a:solidFill>
                  <a:prstClr val="black"/>
                </a:solidFill>
                <a:latin typeface="Calibri"/>
              </a:rPr>
              <a:pPr/>
              <a:t>4</a:t>
            </a:fld>
            <a:endParaRPr lang="nl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3090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Out </a:t>
            </a:r>
            <a:r>
              <a:rPr lang="it-IT" dirty="0" err="1" smtClean="0"/>
              <a:t>dataset</a:t>
            </a:r>
            <a:r>
              <a:rPr lang="it-IT" dirty="0" smtClean="0"/>
              <a:t>,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provided</a:t>
            </a:r>
            <a:r>
              <a:rPr lang="it-IT" baseline="0" dirty="0" smtClean="0"/>
              <a:t> the Orange company, </a:t>
            </a:r>
            <a:r>
              <a:rPr lang="it-IT" baseline="0" dirty="0" err="1" smtClean="0"/>
              <a:t>contains</a:t>
            </a:r>
            <a:r>
              <a:rPr lang="it-IT" baseline="0" dirty="0" smtClean="0"/>
              <a:t> information </a:t>
            </a:r>
            <a:r>
              <a:rPr lang="it-IT" baseline="0" dirty="0" err="1" smtClean="0"/>
              <a:t>about</a:t>
            </a:r>
            <a:r>
              <a:rPr lang="it-IT" baseline="0" dirty="0" smtClean="0"/>
              <a:t> more </a:t>
            </a:r>
            <a:r>
              <a:rPr lang="it-IT" baseline="0" dirty="0" err="1" smtClean="0"/>
              <a:t>than</a:t>
            </a:r>
            <a:r>
              <a:rPr lang="it-IT" baseline="0" dirty="0" smtClean="0"/>
              <a:t> 60 </a:t>
            </a:r>
            <a:r>
              <a:rPr lang="it-IT" baseline="0" dirty="0" err="1" smtClean="0"/>
              <a:t>million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calls</a:t>
            </a:r>
            <a:r>
              <a:rPr lang="it-IT" baseline="0" dirty="0" smtClean="0"/>
              <a:t> made by 6 </a:t>
            </a:r>
            <a:r>
              <a:rPr lang="it-IT" baseline="0" dirty="0" err="1" smtClean="0"/>
              <a:t>million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users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during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period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observation</a:t>
            </a:r>
            <a:r>
              <a:rPr lang="it-IT" baseline="0" dirty="0" smtClean="0"/>
              <a:t> of 45 </a:t>
            </a:r>
            <a:r>
              <a:rPr lang="it-IT" baseline="0" dirty="0" err="1" smtClean="0"/>
              <a:t>days</a:t>
            </a:r>
            <a:r>
              <a:rPr lang="it-IT" baseline="0" dirty="0" smtClean="0"/>
              <a:t> (</a:t>
            </a:r>
            <a:r>
              <a:rPr lang="it-IT" baseline="0" dirty="0" err="1" smtClean="0"/>
              <a:t>september-october</a:t>
            </a:r>
            <a:r>
              <a:rPr lang="it-IT" baseline="0" dirty="0" smtClean="0"/>
              <a:t> 2007)</a:t>
            </a:r>
            <a:endParaRPr lang="it-IT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FAE19-6A5B-478A-B34B-E092B54D368C}" type="slidenum">
              <a:rPr lang="nl-BE" smtClean="0">
                <a:solidFill>
                  <a:prstClr val="black"/>
                </a:solidFill>
                <a:latin typeface="Calibri"/>
              </a:rPr>
              <a:pPr/>
              <a:t>6</a:t>
            </a:fld>
            <a:endParaRPr lang="nl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5772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In the </a:t>
            </a:r>
            <a:r>
              <a:rPr lang="it-IT" dirty="0" err="1" smtClean="0"/>
              <a:t>mobility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context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used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radius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gyration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measure</a:t>
            </a:r>
            <a:r>
              <a:rPr lang="it-IT" baseline="0" dirty="0" smtClean="0"/>
              <a:t> of volume,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gives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characteristic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traveled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distance</a:t>
            </a:r>
            <a:r>
              <a:rPr lang="it-IT" baseline="0" dirty="0" smtClean="0"/>
              <a:t> of a </a:t>
            </a:r>
            <a:r>
              <a:rPr lang="it-IT" baseline="0" dirty="0" err="1" smtClean="0"/>
              <a:t>given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user</a:t>
            </a:r>
            <a:r>
              <a:rPr lang="it-IT" baseline="0" dirty="0" smtClean="0"/>
              <a:t>, a </a:t>
            </a:r>
            <a:r>
              <a:rPr lang="it-IT" baseline="0" dirty="0" err="1" smtClean="0"/>
              <a:t>measure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how</a:t>
            </a:r>
            <a:r>
              <a:rPr lang="it-IT" baseline="0" dirty="0" smtClean="0"/>
              <a:t> far </a:t>
            </a:r>
            <a:r>
              <a:rPr lang="it-IT" baseline="0" dirty="0" err="1" smtClean="0"/>
              <a:t>she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from </a:t>
            </a:r>
            <a:r>
              <a:rPr lang="it-IT" baseline="0" dirty="0" err="1" smtClean="0"/>
              <a:t>his</a:t>
            </a:r>
            <a:r>
              <a:rPr lang="it-IT" baseline="0" dirty="0" smtClean="0"/>
              <a:t> center of mass. For the </a:t>
            </a:r>
            <a:r>
              <a:rPr lang="it-IT" baseline="0" dirty="0" err="1" smtClean="0"/>
              <a:t>diversity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measure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used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mobility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entropy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equivalent</a:t>
            </a:r>
            <a:r>
              <a:rPr lang="it-IT" baseline="0" dirty="0" smtClean="0"/>
              <a:t> of the social </a:t>
            </a:r>
            <a:r>
              <a:rPr lang="it-IT" baseline="0" dirty="0" err="1" smtClean="0"/>
              <a:t>diversity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mobility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context</a:t>
            </a:r>
            <a:r>
              <a:rPr lang="it-IT" baseline="0" dirty="0" smtClean="0"/>
              <a:t>: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tends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one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when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user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starting</a:t>
            </a:r>
            <a:r>
              <a:rPr lang="it-IT" baseline="0" dirty="0" smtClean="0"/>
              <a:t> from a location can go in </a:t>
            </a:r>
            <a:r>
              <a:rPr lang="it-IT" baseline="0" dirty="0" err="1" smtClean="0"/>
              <a:t>many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other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locations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while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zero </a:t>
            </a:r>
            <a:r>
              <a:rPr lang="it-IT" baseline="0" dirty="0" err="1" smtClean="0"/>
              <a:t>when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given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user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starting</a:t>
            </a:r>
            <a:r>
              <a:rPr lang="it-IT" baseline="0" dirty="0" smtClean="0"/>
              <a:t> from a location, </a:t>
            </a:r>
            <a:r>
              <a:rPr lang="it-IT" baseline="0" dirty="0" err="1" smtClean="0"/>
              <a:t>goes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always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same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destination</a:t>
            </a:r>
            <a:r>
              <a:rPr lang="it-IT" baseline="0" dirty="0" smtClean="0"/>
              <a:t>. The </a:t>
            </a:r>
            <a:r>
              <a:rPr lang="it-IT" baseline="0" dirty="0" err="1" smtClean="0"/>
              <a:t>higher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entropy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lower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predictability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user’s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mobility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FAE19-6A5B-478A-B34B-E092B54D368C}" type="slidenum">
              <a:rPr lang="nl-BE" smtClean="0">
                <a:solidFill>
                  <a:prstClr val="black"/>
                </a:solidFill>
                <a:latin typeface="Calibri"/>
              </a:rPr>
              <a:pPr/>
              <a:t>7</a:t>
            </a:fld>
            <a:endParaRPr lang="nl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5017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investigate the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correlations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aggregated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mobility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measures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the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four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external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socio-economic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indicators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see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from the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figures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clear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tendency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emerges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in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case for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mobility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entropy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the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higher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mobility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entropy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lower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deprivation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index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FAE19-6A5B-478A-B34B-E092B54D368C}" type="slidenum">
              <a:rPr lang="nl-BE" smtClean="0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nl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4060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purpose</a:t>
            </a:r>
            <a:r>
              <a:rPr lang="it-IT" dirty="0" smtClean="0"/>
              <a:t> of the </a:t>
            </a:r>
            <a:r>
              <a:rPr lang="it-IT" dirty="0" err="1" smtClean="0"/>
              <a:t>study</a:t>
            </a:r>
            <a:r>
              <a:rPr lang="it-IT" dirty="0" smtClean="0"/>
              <a:t> I </a:t>
            </a:r>
            <a:r>
              <a:rPr lang="it-IT" dirty="0" err="1" smtClean="0"/>
              <a:t>am</a:t>
            </a:r>
            <a:r>
              <a:rPr lang="it-IT" dirty="0" smtClean="0"/>
              <a:t> gonna </a:t>
            </a:r>
            <a:r>
              <a:rPr lang="it-IT" dirty="0" err="1" smtClean="0"/>
              <a:t>present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today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to </a:t>
            </a:r>
            <a:r>
              <a:rPr lang="it-IT" dirty="0" err="1" smtClean="0"/>
              <a:t>understand</a:t>
            </a:r>
            <a:r>
              <a:rPr lang="it-IT" dirty="0" smtClean="0"/>
              <a:t> the </a:t>
            </a:r>
            <a:r>
              <a:rPr lang="it-IT" dirty="0" err="1" smtClean="0"/>
              <a:t>relationships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human </a:t>
            </a:r>
            <a:r>
              <a:rPr lang="it-IT" dirty="0" err="1" smtClean="0"/>
              <a:t>mobility</a:t>
            </a:r>
            <a:r>
              <a:rPr lang="it-IT" baseline="0" dirty="0" smtClean="0"/>
              <a:t> </a:t>
            </a:r>
            <a:r>
              <a:rPr lang="it-IT" dirty="0" smtClean="0"/>
              <a:t>and the </a:t>
            </a:r>
            <a:r>
              <a:rPr lang="it-IT" dirty="0" err="1" smtClean="0"/>
              <a:t>socio-economic</a:t>
            </a:r>
            <a:r>
              <a:rPr lang="it-IT" dirty="0" smtClean="0"/>
              <a:t> </a:t>
            </a:r>
            <a:r>
              <a:rPr lang="it-IT" dirty="0" err="1" smtClean="0"/>
              <a:t>development</a:t>
            </a:r>
            <a:r>
              <a:rPr lang="it-IT" dirty="0" smtClean="0"/>
              <a:t> of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territory</a:t>
            </a:r>
            <a:r>
              <a:rPr lang="it-IT" baseline="0" dirty="0" smtClean="0"/>
              <a:t>.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do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performed</a:t>
            </a:r>
            <a:r>
              <a:rPr lang="it-IT" baseline="0" dirty="0" smtClean="0"/>
              <a:t> a data-</a:t>
            </a:r>
            <a:r>
              <a:rPr lang="it-IT" baseline="0" dirty="0" err="1" smtClean="0"/>
              <a:t>driven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study</a:t>
            </a:r>
            <a:r>
              <a:rPr lang="it-IT" baseline="0" dirty="0" smtClean="0"/>
              <a:t> in France </a:t>
            </a:r>
            <a:r>
              <a:rPr lang="it-IT" baseline="0" dirty="0" err="1" smtClean="0"/>
              <a:t>exploiting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access</a:t>
            </a:r>
            <a:r>
              <a:rPr lang="it-IT" baseline="0" dirty="0" smtClean="0"/>
              <a:t> to mobile </a:t>
            </a:r>
            <a:r>
              <a:rPr lang="it-IT" baseline="0" dirty="0" err="1" smtClean="0"/>
              <a:t>phone</a:t>
            </a:r>
            <a:r>
              <a:rPr lang="it-IT" baseline="0" dirty="0" smtClean="0"/>
              <a:t> data </a:t>
            </a:r>
            <a:r>
              <a:rPr lang="it-IT" baseline="0" dirty="0" err="1" smtClean="0"/>
              <a:t>provided</a:t>
            </a:r>
            <a:r>
              <a:rPr lang="it-IT" baseline="0" dirty="0" smtClean="0"/>
              <a:t> by the Orange Telecom provider.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FAE19-6A5B-478A-B34B-E092B54D368C}" type="slidenum">
              <a:rPr lang="nl-BE" smtClean="0">
                <a:solidFill>
                  <a:prstClr val="black"/>
                </a:solidFill>
                <a:latin typeface="Calibri"/>
              </a:rPr>
              <a:pPr/>
              <a:t>14</a:t>
            </a:fld>
            <a:endParaRPr lang="nl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3090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B2C0-36B2-6149-9F67-FAB1C0CCDCD2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86E4-59C1-D649-A32F-AEAEA305A31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1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B2C0-36B2-6149-9F67-FAB1C0CCDCD2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86E4-59C1-D649-A32F-AEAEA305A31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5538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B2C0-36B2-6149-9F67-FAB1C0CCDCD2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86E4-59C1-D649-A32F-AEAEA305A31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1606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B2C0-36B2-6149-9F67-FAB1C0CCDCD2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86E4-59C1-D649-A32F-AEAEA305A31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931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B2C0-36B2-6149-9F67-FAB1C0CCDCD2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86E4-59C1-D649-A32F-AEAEA305A31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1912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B2C0-36B2-6149-9F67-FAB1C0CCDCD2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86E4-59C1-D649-A32F-AEAEA305A31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386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B2C0-36B2-6149-9F67-FAB1C0CCDCD2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86E4-59C1-D649-A32F-AEAEA305A31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7759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B2C0-36B2-6149-9F67-FAB1C0CCDCD2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86E4-59C1-D649-A32F-AEAEA305A31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0933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B2C0-36B2-6149-9F67-FAB1C0CCDCD2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86E4-59C1-D649-A32F-AEAEA305A31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7207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B2C0-36B2-6149-9F67-FAB1C0CCDCD2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86E4-59C1-D649-A32F-AEAEA305A31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940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B2C0-36B2-6149-9F67-FAB1C0CCDCD2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86E4-59C1-D649-A32F-AEAEA305A31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7996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BB2C0-36B2-6149-9F67-FAB1C0CCDCD2}" type="datetimeFigureOut">
              <a:rPr lang="it-IT" smtClean="0"/>
              <a:t>21/10/16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A86E4-59C1-D649-A32F-AEAEA305A31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028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3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ucapappalardo.com" TargetMode="External"/><Relationship Id="rId4" Type="http://schemas.openxmlformats.org/officeDocument/2006/relationships/hyperlink" Target="http://www.sobigdata.eu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PisaFirenze.png"/>
          <p:cNvPicPr>
            <a:picLocks noChangeAspect="1"/>
          </p:cNvPicPr>
          <p:nvPr/>
        </p:nvPicPr>
        <p:blipFill>
          <a:blip r:embed="rId2"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0" y="661269"/>
            <a:ext cx="9144000" cy="2774022"/>
          </a:xfrm>
        </p:spPr>
        <p:txBody>
          <a:bodyPr>
            <a:noAutofit/>
          </a:bodyPr>
          <a:lstStyle/>
          <a:p>
            <a:endParaRPr lang="en-US" sz="1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en-US" sz="4800" b="1" dirty="0" smtClean="0">
                <a:solidFill>
                  <a:srgbClr val="000090"/>
                </a:solidFill>
              </a:rPr>
              <a:t>An analytical framework to </a:t>
            </a:r>
            <a:r>
              <a:rPr lang="en-US" sz="4800" b="1" dirty="0" err="1" smtClean="0">
                <a:solidFill>
                  <a:srgbClr val="000090"/>
                </a:solidFill>
              </a:rPr>
              <a:t>nowcast</a:t>
            </a:r>
            <a:r>
              <a:rPr lang="en-US" sz="4800" b="1" dirty="0" smtClean="0">
                <a:solidFill>
                  <a:srgbClr val="000090"/>
                </a:solidFill>
              </a:rPr>
              <a:t> well-being using Big Data</a:t>
            </a:r>
            <a:endParaRPr lang="en-US" sz="4800" b="1" dirty="0">
              <a:solidFill>
                <a:srgbClr val="000090"/>
              </a:solidFill>
            </a:endParaRPr>
          </a:p>
          <a:p>
            <a:endParaRPr lang="en-US" sz="4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1325" y="3336319"/>
            <a:ext cx="673970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 smtClean="0">
                <a:solidFill>
                  <a:srgbClr val="000090"/>
                </a:solidFill>
              </a:rPr>
              <a:t>Luca Pappalardo</a:t>
            </a:r>
          </a:p>
          <a:p>
            <a:pPr algn="ctr"/>
            <a:r>
              <a:rPr lang="it-IT" sz="2800" b="1" dirty="0" err="1" smtClean="0">
                <a:solidFill>
                  <a:srgbClr val="000090"/>
                </a:solidFill>
              </a:rPr>
              <a:t>www.lucapappalardo.com</a:t>
            </a:r>
            <a:endParaRPr lang="it-IT" sz="2800" b="1" dirty="0" smtClean="0">
              <a:solidFill>
                <a:srgbClr val="000090"/>
              </a:solidFill>
            </a:endParaRPr>
          </a:p>
          <a:p>
            <a:pPr algn="ctr"/>
            <a:r>
              <a:rPr lang="it-IT" sz="2800" b="1" dirty="0" smtClean="0">
                <a:solidFill>
                  <a:srgbClr val="000090"/>
                </a:solidFill>
              </a:rPr>
              <a:t>         @</a:t>
            </a:r>
            <a:r>
              <a:rPr lang="it-IT" sz="2800" b="1" dirty="0" err="1" smtClean="0">
                <a:solidFill>
                  <a:srgbClr val="000090"/>
                </a:solidFill>
              </a:rPr>
              <a:t>lucpappalard</a:t>
            </a:r>
            <a:endParaRPr lang="it-IT" sz="2800" b="1" dirty="0" smtClean="0">
              <a:solidFill>
                <a:srgbClr val="000090"/>
              </a:solidFill>
            </a:endParaRPr>
          </a:p>
          <a:p>
            <a:pPr algn="ctr"/>
            <a:endParaRPr lang="it-IT" sz="2800" b="1" dirty="0" smtClean="0">
              <a:solidFill>
                <a:srgbClr val="000090"/>
              </a:solidFill>
            </a:endParaRPr>
          </a:p>
          <a:p>
            <a:pPr algn="ctr"/>
            <a:r>
              <a:rPr lang="it-IT" sz="3600" b="1" dirty="0" err="1" smtClean="0">
                <a:solidFill>
                  <a:srgbClr val="000090"/>
                </a:solidFill>
              </a:rPr>
              <a:t>University</a:t>
            </a:r>
            <a:r>
              <a:rPr lang="it-IT" sz="3600" b="1" dirty="0" smtClean="0">
                <a:solidFill>
                  <a:srgbClr val="000090"/>
                </a:solidFill>
              </a:rPr>
              <a:t> of Pisa</a:t>
            </a:r>
          </a:p>
          <a:p>
            <a:pPr algn="ctr"/>
            <a:r>
              <a:rPr lang="it-IT" sz="3600" b="1" dirty="0" smtClean="0">
                <a:solidFill>
                  <a:srgbClr val="000090"/>
                </a:solidFill>
              </a:rPr>
              <a:t>ISTI-CNR</a:t>
            </a:r>
            <a:endParaRPr lang="en-US" sz="3600" b="1" dirty="0">
              <a:solidFill>
                <a:srgbClr val="000090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060" y="4435244"/>
            <a:ext cx="626263" cy="62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62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isaFirenz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9130"/>
            <a:ext cx="9144000" cy="484887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78152" y="294187"/>
            <a:ext cx="91440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8800" b="1" dirty="0" err="1" smtClean="0"/>
              <a:t>Why</a:t>
            </a:r>
            <a:r>
              <a:rPr lang="it-IT" sz="8800" b="1" dirty="0"/>
              <a:t> </a:t>
            </a:r>
            <a:r>
              <a:rPr lang="it-IT" sz="8800" b="1" dirty="0" smtClean="0"/>
              <a:t>Big Data?</a:t>
            </a:r>
            <a:endParaRPr lang="it-IT" sz="8800" b="1" dirty="0"/>
          </a:p>
        </p:txBody>
      </p:sp>
      <p:cxnSp>
        <p:nvCxnSpPr>
          <p:cNvPr id="6" name="Connettore 1 5"/>
          <p:cNvCxnSpPr/>
          <p:nvPr/>
        </p:nvCxnSpPr>
        <p:spPr>
          <a:xfrm>
            <a:off x="0" y="2009130"/>
            <a:ext cx="922215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112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000" b="1" dirty="0" smtClean="0"/>
              <a:t>A </a:t>
            </a:r>
            <a:r>
              <a:rPr lang="it-IT" sz="6000" b="1" u="sng" dirty="0" err="1" smtClean="0"/>
              <a:t>support</a:t>
            </a:r>
            <a:r>
              <a:rPr lang="it-IT" sz="6000" b="1" dirty="0" smtClean="0"/>
              <a:t> to </a:t>
            </a:r>
            <a:r>
              <a:rPr lang="it-IT" sz="6000" b="1" dirty="0" err="1" smtClean="0"/>
              <a:t>surveys</a:t>
            </a:r>
            <a:endParaRPr lang="it-IT" sz="6000" b="1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195387" y="1831770"/>
            <a:ext cx="8870462" cy="501755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dirty="0" err="1"/>
              <a:t>S</a:t>
            </a:r>
            <a:r>
              <a:rPr lang="it-IT" dirty="0" err="1" smtClean="0"/>
              <a:t>urveys</a:t>
            </a:r>
            <a:r>
              <a:rPr lang="it-IT" dirty="0" smtClean="0"/>
              <a:t> </a:t>
            </a:r>
            <a:r>
              <a:rPr lang="it-IT" b="1" dirty="0" err="1" smtClean="0">
                <a:solidFill>
                  <a:srgbClr val="800000"/>
                </a:solidFill>
              </a:rPr>
              <a:t>don’t</a:t>
            </a:r>
            <a:r>
              <a:rPr lang="it-IT" b="1" dirty="0" smtClean="0">
                <a:solidFill>
                  <a:srgbClr val="800000"/>
                </a:solidFill>
              </a:rPr>
              <a:t> scale </a:t>
            </a:r>
            <a:r>
              <a:rPr lang="it-IT" dirty="0" smtClean="0"/>
              <a:t>to fine </a:t>
            </a:r>
            <a:r>
              <a:rPr lang="it-IT" dirty="0" err="1" smtClean="0"/>
              <a:t>spatio-temporal</a:t>
            </a:r>
            <a:r>
              <a:rPr lang="it-IT" dirty="0" smtClean="0"/>
              <a:t> </a:t>
            </a:r>
            <a:r>
              <a:rPr lang="it-IT" dirty="0" err="1" smtClean="0"/>
              <a:t>resolution</a:t>
            </a:r>
            <a:endParaRPr lang="it-IT" dirty="0" smtClean="0"/>
          </a:p>
          <a:p>
            <a:endParaRPr lang="it-IT" dirty="0" smtClean="0"/>
          </a:p>
          <a:p>
            <a:pPr marL="514350" indent="-514350">
              <a:buFont typeface="+mj-lt"/>
              <a:buAutoNum type="arabicPeriod"/>
            </a:pPr>
            <a:r>
              <a:rPr lang="it-IT" dirty="0" err="1" smtClean="0"/>
              <a:t>Surveys</a:t>
            </a:r>
            <a:r>
              <a:rPr lang="it-IT" dirty="0" smtClean="0"/>
              <a:t> </a:t>
            </a:r>
            <a:r>
              <a:rPr lang="it-IT" b="1" dirty="0" err="1" smtClean="0">
                <a:solidFill>
                  <a:srgbClr val="800000"/>
                </a:solidFill>
              </a:rPr>
              <a:t>don’t</a:t>
            </a:r>
            <a:r>
              <a:rPr lang="it-IT" b="1" dirty="0" smtClean="0">
                <a:solidFill>
                  <a:srgbClr val="800000"/>
                </a:solidFill>
              </a:rPr>
              <a:t> </a:t>
            </a:r>
            <a:r>
              <a:rPr lang="it-IT" b="1" dirty="0" err="1" smtClean="0">
                <a:solidFill>
                  <a:srgbClr val="800000"/>
                </a:solidFill>
              </a:rPr>
              <a:t>adapt</a:t>
            </a:r>
            <a:r>
              <a:rPr lang="it-IT" b="1" dirty="0" smtClean="0">
                <a:solidFill>
                  <a:srgbClr val="800000"/>
                </a:solidFill>
              </a:rPr>
              <a:t> </a:t>
            </a:r>
            <a:r>
              <a:rPr lang="it-IT" dirty="0" smtClean="0">
                <a:solidFill>
                  <a:srgbClr val="000000"/>
                </a:solidFill>
              </a:rPr>
              <a:t>to </a:t>
            </a:r>
            <a:r>
              <a:rPr lang="it-IT" b="1" dirty="0" err="1" smtClean="0">
                <a:solidFill>
                  <a:srgbClr val="000000"/>
                </a:solidFill>
              </a:rPr>
              <a:t>power</a:t>
            </a:r>
            <a:r>
              <a:rPr lang="it-IT" b="1" dirty="0" smtClean="0">
                <a:solidFill>
                  <a:srgbClr val="000000"/>
                </a:solidFill>
              </a:rPr>
              <a:t> law </a:t>
            </a:r>
            <a:r>
              <a:rPr lang="it-IT" dirty="0" err="1" smtClean="0"/>
              <a:t>distributions</a:t>
            </a:r>
            <a:r>
              <a:rPr lang="it-IT" dirty="0" smtClean="0"/>
              <a:t>:</a:t>
            </a:r>
          </a:p>
          <a:p>
            <a:pPr lvl="1"/>
            <a:r>
              <a:rPr lang="it-IT" dirty="0" err="1" smtClean="0"/>
              <a:t>Impossibility</a:t>
            </a:r>
            <a:r>
              <a:rPr lang="it-IT" dirty="0" smtClean="0"/>
              <a:t> to </a:t>
            </a:r>
            <a:r>
              <a:rPr lang="it-IT" dirty="0" err="1" smtClean="0"/>
              <a:t>study</a:t>
            </a:r>
            <a:r>
              <a:rPr lang="it-IT" dirty="0" smtClean="0"/>
              <a:t> </a:t>
            </a:r>
            <a:r>
              <a:rPr lang="it-IT" dirty="0" err="1" smtClean="0"/>
              <a:t>wealth</a:t>
            </a:r>
            <a:r>
              <a:rPr lang="it-IT" dirty="0" smtClean="0"/>
              <a:t> </a:t>
            </a:r>
            <a:r>
              <a:rPr lang="it-IT" dirty="0" err="1" smtClean="0"/>
              <a:t>distribution</a:t>
            </a:r>
            <a:r>
              <a:rPr lang="it-IT" dirty="0" smtClean="0"/>
              <a:t> with </a:t>
            </a:r>
            <a:r>
              <a:rPr lang="it-IT" dirty="0" err="1" smtClean="0"/>
              <a:t>samples</a:t>
            </a:r>
            <a:r>
              <a:rPr lang="it-IT" dirty="0" smtClean="0"/>
              <a:t> </a:t>
            </a:r>
          </a:p>
          <a:p>
            <a:pPr lvl="1"/>
            <a:r>
              <a:rPr lang="it-IT" dirty="0" smtClean="0"/>
              <a:t>50 </a:t>
            </a:r>
            <a:r>
              <a:rPr lang="it-IT" dirty="0" err="1" smtClean="0"/>
              <a:t>guys</a:t>
            </a:r>
            <a:r>
              <a:rPr lang="it-IT" dirty="0" smtClean="0"/>
              <a:t> </a:t>
            </a:r>
            <a:r>
              <a:rPr lang="it-IT" dirty="0" err="1" smtClean="0"/>
              <a:t>own</a:t>
            </a:r>
            <a:r>
              <a:rPr lang="it-IT" dirty="0" smtClean="0"/>
              <a:t> the </a:t>
            </a:r>
            <a:r>
              <a:rPr lang="it-IT" dirty="0" err="1" smtClean="0"/>
              <a:t>same</a:t>
            </a:r>
            <a:r>
              <a:rPr lang="it-IT" dirty="0" smtClean="0"/>
              <a:t> </a:t>
            </a:r>
            <a:r>
              <a:rPr lang="it-IT" dirty="0" err="1" smtClean="0"/>
              <a:t>wealth</a:t>
            </a:r>
            <a:r>
              <a:rPr lang="it-IT" dirty="0" smtClean="0"/>
              <a:t> of 3.5 </a:t>
            </a:r>
            <a:r>
              <a:rPr lang="it-IT" dirty="0" err="1" smtClean="0"/>
              <a:t>billion</a:t>
            </a:r>
            <a:r>
              <a:rPr lang="it-IT" dirty="0" smtClean="0"/>
              <a:t> </a:t>
            </a:r>
            <a:r>
              <a:rPr lang="it-IT" dirty="0" err="1" smtClean="0"/>
              <a:t>people</a:t>
            </a:r>
            <a:endParaRPr lang="it-IT" dirty="0" smtClean="0"/>
          </a:p>
          <a:p>
            <a:pPr lvl="1"/>
            <a:endParaRPr lang="it-IT" dirty="0" smtClean="0"/>
          </a:p>
          <a:p>
            <a:pPr marL="514350" indent="-514350">
              <a:buFont typeface="+mj-lt"/>
              <a:buAutoNum type="arabicPeriod"/>
            </a:pPr>
            <a:r>
              <a:rPr lang="it-IT" dirty="0" err="1" smtClean="0"/>
              <a:t>Millennials</a:t>
            </a:r>
            <a:r>
              <a:rPr lang="it-IT" dirty="0" smtClean="0"/>
              <a:t> do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respond</a:t>
            </a:r>
            <a:r>
              <a:rPr lang="it-IT" dirty="0" smtClean="0"/>
              <a:t> to </a:t>
            </a:r>
            <a:r>
              <a:rPr lang="it-IT" dirty="0" err="1" smtClean="0"/>
              <a:t>surveys</a:t>
            </a:r>
            <a:r>
              <a:rPr lang="it-IT" dirty="0" smtClean="0"/>
              <a:t>!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5283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79228" y="1774830"/>
            <a:ext cx="73405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dirty="0" smtClean="0"/>
              <a:t>Are human </a:t>
            </a:r>
            <a:r>
              <a:rPr lang="it-IT" sz="6000" b="1" dirty="0" err="1" smtClean="0">
                <a:solidFill>
                  <a:srgbClr val="800000"/>
                </a:solidFill>
              </a:rPr>
              <a:t>mobility</a:t>
            </a:r>
            <a:r>
              <a:rPr lang="it-IT" sz="6000" b="1" dirty="0" smtClean="0"/>
              <a:t> </a:t>
            </a:r>
            <a:r>
              <a:rPr lang="it-IT" sz="6000" b="1" dirty="0" err="1" smtClean="0"/>
              <a:t>patterns</a:t>
            </a:r>
            <a:r>
              <a:rPr lang="it-IT" sz="6000" b="1" dirty="0" smtClean="0"/>
              <a:t> </a:t>
            </a:r>
            <a:r>
              <a:rPr lang="it-IT" sz="6000" b="1" dirty="0" err="1" smtClean="0"/>
              <a:t>associated</a:t>
            </a:r>
            <a:r>
              <a:rPr lang="it-IT" sz="6000" b="1" dirty="0" smtClean="0"/>
              <a:t> to </a:t>
            </a:r>
            <a:r>
              <a:rPr lang="it-IT" sz="6000" b="1" dirty="0" err="1" smtClean="0"/>
              <a:t>well-being</a:t>
            </a:r>
            <a:r>
              <a:rPr lang="it-IT" sz="6000" b="1" dirty="0" smtClean="0"/>
              <a:t>?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666265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analytical_process.pdf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" y="428807"/>
            <a:ext cx="9144000" cy="6109931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-396552" y="560874"/>
            <a:ext cx="10009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it-IT" sz="5400" b="1" dirty="0" smtClean="0">
                <a:latin typeface="Calibri"/>
              </a:rPr>
              <a:t>The </a:t>
            </a:r>
            <a:r>
              <a:rPr lang="it-IT" sz="5400" b="1" dirty="0" err="1" smtClean="0">
                <a:latin typeface="Calibri"/>
              </a:rPr>
              <a:t>analytical</a:t>
            </a:r>
            <a:r>
              <a:rPr lang="it-IT" sz="5400" b="1" dirty="0" smtClean="0">
                <a:latin typeface="Calibri"/>
              </a:rPr>
              <a:t> </a:t>
            </a:r>
            <a:r>
              <a:rPr lang="it-IT" sz="5400" b="1" dirty="0" err="1" smtClean="0">
                <a:latin typeface="Calibri"/>
              </a:rPr>
              <a:t>framework</a:t>
            </a:r>
            <a:endParaRPr lang="it-IT" sz="5400" b="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2972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0008" y="116632"/>
            <a:ext cx="6352232" cy="1609344"/>
          </a:xfrm>
        </p:spPr>
        <p:txBody>
          <a:bodyPr>
            <a:noAutofit/>
          </a:bodyPr>
          <a:lstStyle/>
          <a:p>
            <a:r>
              <a:rPr lang="nl-BE" sz="6000" b="1" u="sng" dirty="0" smtClean="0"/>
              <a:t>mobile phone data</a:t>
            </a:r>
            <a:endParaRPr lang="nl-BE" sz="6000" b="1" u="sng" dirty="0"/>
          </a:p>
        </p:txBody>
      </p:sp>
      <p:pic>
        <p:nvPicPr>
          <p:cNvPr id="6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84784"/>
            <a:ext cx="8793895" cy="1656184"/>
          </a:xfrm>
          <a:prstGeom prst="rect">
            <a:avLst/>
          </a:prstGeom>
        </p:spPr>
      </p:pic>
      <p:pic>
        <p:nvPicPr>
          <p:cNvPr id="8" name="Picture 2" descr="http://www.rudebaguette.com/assets/Orange-France-Telecom-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801" y="19610"/>
            <a:ext cx="2220711" cy="124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456027" y="6415551"/>
            <a:ext cx="2723289" cy="15613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75239" tIns="37620" rIns="75239" bIns="37620" anchor="ctr"/>
          <a:lstStyle/>
          <a:p>
            <a:pPr defTabSz="414338">
              <a:lnSpc>
                <a:spcPct val="84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it-IT" sz="160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grpSp>
        <p:nvGrpSpPr>
          <p:cNvPr id="11" name="Group 14"/>
          <p:cNvGrpSpPr>
            <a:grpSpLocks/>
          </p:cNvGrpSpPr>
          <p:nvPr/>
        </p:nvGrpSpPr>
        <p:grpSpPr bwMode="auto">
          <a:xfrm>
            <a:off x="107504" y="3485263"/>
            <a:ext cx="5130265" cy="2680041"/>
            <a:chOff x="439" y="1517"/>
            <a:chExt cx="5422" cy="2832"/>
          </a:xfrm>
        </p:grpSpPr>
        <p:pic>
          <p:nvPicPr>
            <p:cNvPr id="12" name="Picture 3" descr="NYT=MOBILE v3"/>
            <p:cNvPicPr>
              <a:picLocks noChangeAspect="1"/>
            </p:cNvPicPr>
            <p:nvPr/>
          </p:nvPicPr>
          <p:blipFill>
            <a:blip r:embed="rId5" cstate="print"/>
            <a:srcRect t="32469" b="8022"/>
            <a:stretch>
              <a:fillRect/>
            </a:stretch>
          </p:blipFill>
          <p:spPr bwMode="auto">
            <a:xfrm>
              <a:off x="439" y="1517"/>
              <a:ext cx="5422" cy="2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727" y="4205"/>
              <a:ext cx="2304" cy="1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75239" tIns="37620" rIns="75239" bIns="37620" anchor="ctr"/>
            <a:lstStyle/>
            <a:p>
              <a:pPr defTabSz="414338">
                <a:lnSpc>
                  <a:spcPct val="84000"/>
                </a:lnSpc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endParaRPr lang="it-IT" sz="1600">
                <a:solidFill>
                  <a:prstClr val="black"/>
                </a:solidFill>
                <a:latin typeface="Calibri"/>
                <a:cs typeface="Arial" pitchFamily="34" charset="0"/>
              </a:endParaRPr>
            </a:p>
          </p:txBody>
        </p:sp>
      </p:grpSp>
      <p:sp>
        <p:nvSpPr>
          <p:cNvPr id="18" name="CasellaDiTesto 17"/>
          <p:cNvSpPr txBox="1"/>
          <p:nvPr/>
        </p:nvSpPr>
        <p:spPr>
          <a:xfrm flipH="1">
            <a:off x="5697551" y="4274704"/>
            <a:ext cx="3203848" cy="1938992"/>
          </a:xfrm>
          <a:prstGeom prst="rect">
            <a:avLst/>
          </a:prstGeom>
          <a:noFill/>
          <a:ln w="539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defTabSz="914400"/>
            <a:r>
              <a:rPr lang="it-IT" sz="3200" dirty="0" smtClean="0">
                <a:solidFill>
                  <a:prstClr val="black"/>
                </a:solidFill>
                <a:latin typeface="Calibri"/>
              </a:rPr>
              <a:t>    </a:t>
            </a:r>
            <a:r>
              <a:rPr lang="it-IT" sz="3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it-IT" sz="4000" b="1" dirty="0" smtClean="0">
                <a:solidFill>
                  <a:prstClr val="black"/>
                </a:solidFill>
                <a:latin typeface="Calibri"/>
              </a:rPr>
              <a:t>20</a:t>
            </a:r>
            <a:r>
              <a:rPr lang="it-IT" sz="4000" dirty="0" smtClean="0">
                <a:solidFill>
                  <a:prstClr val="black"/>
                </a:solidFill>
                <a:latin typeface="Calibri"/>
              </a:rPr>
              <a:t>M </a:t>
            </a:r>
            <a:r>
              <a:rPr lang="it-IT" sz="4000" dirty="0" err="1" smtClean="0">
                <a:solidFill>
                  <a:prstClr val="black"/>
                </a:solidFill>
                <a:latin typeface="Calibri"/>
              </a:rPr>
              <a:t>users</a:t>
            </a:r>
            <a:endParaRPr lang="it-IT" sz="4000" dirty="0" smtClean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it-IT" sz="4000" dirty="0" smtClean="0">
                <a:solidFill>
                  <a:prstClr val="black"/>
                </a:solidFill>
                <a:latin typeface="Calibri"/>
              </a:rPr>
              <a:t>        </a:t>
            </a:r>
            <a:r>
              <a:rPr lang="it-IT" sz="4000" b="1" dirty="0" smtClean="0">
                <a:solidFill>
                  <a:prstClr val="black"/>
                </a:solidFill>
                <a:latin typeface="Calibri"/>
              </a:rPr>
              <a:t>1</a:t>
            </a:r>
            <a:r>
              <a:rPr lang="it-IT" sz="4000" dirty="0" smtClean="0">
                <a:solidFill>
                  <a:prstClr val="black"/>
                </a:solidFill>
                <a:latin typeface="Calibri"/>
              </a:rPr>
              <a:t>G </a:t>
            </a:r>
            <a:r>
              <a:rPr lang="it-IT" sz="4000" dirty="0" err="1" smtClean="0">
                <a:solidFill>
                  <a:prstClr val="black"/>
                </a:solidFill>
                <a:latin typeface="Calibri"/>
              </a:rPr>
              <a:t>calls</a:t>
            </a:r>
            <a:r>
              <a:rPr lang="it-IT" sz="4000" dirty="0" smtClean="0">
                <a:solidFill>
                  <a:prstClr val="black"/>
                </a:solidFill>
                <a:latin typeface="Calibri"/>
              </a:rPr>
              <a:t/>
            </a:r>
            <a:br>
              <a:rPr lang="it-IT" sz="4000" dirty="0" smtClean="0">
                <a:solidFill>
                  <a:prstClr val="black"/>
                </a:solidFill>
                <a:latin typeface="Calibri"/>
              </a:rPr>
            </a:br>
            <a:r>
              <a:rPr lang="it-IT" sz="4000" dirty="0" smtClean="0">
                <a:solidFill>
                  <a:prstClr val="black"/>
                </a:solidFill>
                <a:latin typeface="Calibri"/>
              </a:rPr>
              <a:t>        45 </a:t>
            </a:r>
            <a:r>
              <a:rPr lang="it-IT" sz="4000" dirty="0" err="1" smtClean="0">
                <a:solidFill>
                  <a:prstClr val="black"/>
                </a:solidFill>
                <a:latin typeface="Calibri"/>
              </a:rPr>
              <a:t>days</a:t>
            </a:r>
            <a:endParaRPr lang="it-IT" sz="40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189108" y="35733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it-IT" sz="3600" b="1" dirty="0" err="1" smtClean="0">
                <a:solidFill>
                  <a:srgbClr val="FF0000"/>
                </a:solidFill>
                <a:latin typeface="Calibri"/>
              </a:rPr>
              <a:t>dataset</a:t>
            </a:r>
            <a:endParaRPr lang="it-IT" sz="3600" b="1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1192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-408329" y="1469532"/>
            <a:ext cx="9356943" cy="4759424"/>
          </a:xfrm>
        </p:spPr>
        <p:txBody>
          <a:bodyPr>
            <a:normAutofit/>
          </a:bodyPr>
          <a:lstStyle/>
          <a:p>
            <a:pPr marL="822960" lvl="3" indent="0">
              <a:buNone/>
            </a:pPr>
            <a:endParaRPr lang="nl-BE" dirty="0" smtClean="0"/>
          </a:p>
          <a:p>
            <a:pPr lvl="3"/>
            <a:r>
              <a:rPr lang="nl-BE" sz="3200" b="1" dirty="0" smtClean="0"/>
              <a:t>Mobility volume</a:t>
            </a:r>
            <a:r>
              <a:rPr lang="nl-BE" sz="3200" dirty="0" smtClean="0"/>
              <a:t>:</a:t>
            </a:r>
            <a:r>
              <a:rPr lang="nl-BE" sz="2400" dirty="0" smtClean="0"/>
              <a:t> </a:t>
            </a:r>
            <a:br>
              <a:rPr lang="nl-BE" sz="2400" dirty="0" smtClean="0"/>
            </a:br>
            <a:r>
              <a:rPr lang="nl-BE" sz="2800" dirty="0" smtClean="0"/>
              <a:t>the </a:t>
            </a:r>
            <a:r>
              <a:rPr lang="nl-BE" sz="2800" dirty="0" smtClean="0">
                <a:solidFill>
                  <a:schemeClr val="tx2">
                    <a:lumMod val="50000"/>
                  </a:schemeClr>
                </a:solidFill>
              </a:rPr>
              <a:t>characteristic distance traveled by individuals</a:t>
            </a:r>
          </a:p>
          <a:p>
            <a:pPr marL="822960" lvl="3" indent="0">
              <a:buNone/>
            </a:pPr>
            <a:endParaRPr lang="nl-BE" dirty="0" smtClean="0"/>
          </a:p>
          <a:p>
            <a:pPr marL="822960" lvl="3" indent="0">
              <a:buNone/>
            </a:pPr>
            <a:endParaRPr lang="nl-BE" dirty="0"/>
          </a:p>
          <a:p>
            <a:pPr marL="822960" lvl="3" indent="0">
              <a:buNone/>
            </a:pPr>
            <a:endParaRPr lang="nl-BE" dirty="0" smtClean="0"/>
          </a:p>
          <a:p>
            <a:pPr lvl="3"/>
            <a:r>
              <a:rPr lang="nl-BE" sz="3200" b="1" dirty="0" smtClean="0"/>
              <a:t>Mobility diversity:</a:t>
            </a:r>
            <a:r>
              <a:rPr lang="nl-BE" sz="2400" dirty="0" smtClean="0"/>
              <a:t> </a:t>
            </a:r>
            <a:br>
              <a:rPr lang="nl-BE" sz="2400" dirty="0" smtClean="0"/>
            </a:br>
            <a:r>
              <a:rPr lang="nl-BE" sz="2400" dirty="0" smtClean="0"/>
              <a:t>the predictability of individuals’ movements</a:t>
            </a:r>
          </a:p>
          <a:p>
            <a:pPr marL="274320" lvl="1" indent="0">
              <a:buNone/>
            </a:pPr>
            <a:endParaRPr lang="nl-BE" dirty="0" smtClean="0"/>
          </a:p>
          <a:p>
            <a:pPr marL="0" indent="0">
              <a:buNone/>
            </a:pPr>
            <a:endParaRPr lang="nl-BE" dirty="0" smtClean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5712" y="2862522"/>
            <a:ext cx="3740472" cy="1090396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759" y="5278876"/>
            <a:ext cx="4248473" cy="950080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5710120" y="4144173"/>
            <a:ext cx="576064" cy="228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nl-B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Afgeronde rechthoek 12"/>
          <p:cNvSpPr/>
          <p:nvPr/>
        </p:nvSpPr>
        <p:spPr>
          <a:xfrm>
            <a:off x="5278072" y="6370690"/>
            <a:ext cx="1440160" cy="2857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nl-B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-194536" y="116632"/>
            <a:ext cx="6984776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5400" b="1" u="sng" dirty="0" smtClean="0">
                <a:solidFill>
                  <a:prstClr val="black"/>
                </a:solidFill>
                <a:latin typeface="Calibri"/>
              </a:rPr>
              <a:t>Individual measures</a:t>
            </a:r>
            <a:endParaRPr lang="nl-BE" sz="5400" b="1" u="sng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258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low_diversity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24744"/>
            <a:ext cx="3995936" cy="3995936"/>
          </a:xfrm>
          <a:prstGeom prst="rect">
            <a:avLst/>
          </a:prstGeom>
        </p:spPr>
      </p:pic>
      <p:pic>
        <p:nvPicPr>
          <p:cNvPr id="6" name="Immagine 5" descr="high_diversity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52736"/>
            <a:ext cx="4211960" cy="4211960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827584" y="5229200"/>
            <a:ext cx="29523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it-IT" sz="3200" dirty="0" err="1" smtClean="0">
                <a:solidFill>
                  <a:prstClr val="black"/>
                </a:solidFill>
                <a:latin typeface="Calibri"/>
              </a:rPr>
              <a:t>Low</a:t>
            </a:r>
            <a:r>
              <a:rPr lang="it-IT" sz="3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it-IT" sz="3200" dirty="0" err="1">
                <a:solidFill>
                  <a:prstClr val="black"/>
                </a:solidFill>
                <a:latin typeface="Calibri"/>
              </a:rPr>
              <a:t>D</a:t>
            </a:r>
            <a:r>
              <a:rPr lang="it-IT" sz="3200" dirty="0" err="1" smtClean="0">
                <a:solidFill>
                  <a:prstClr val="black"/>
                </a:solidFill>
                <a:latin typeface="Calibri"/>
              </a:rPr>
              <a:t>iversity</a:t>
            </a:r>
            <a:endParaRPr lang="it-IT"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364088" y="5229200"/>
            <a:ext cx="29523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it-IT" sz="3200" dirty="0" smtClean="0">
                <a:solidFill>
                  <a:prstClr val="black"/>
                </a:solidFill>
                <a:latin typeface="Calibri"/>
              </a:rPr>
              <a:t>High </a:t>
            </a:r>
            <a:r>
              <a:rPr lang="it-IT" sz="3200" dirty="0" err="1">
                <a:solidFill>
                  <a:prstClr val="black"/>
                </a:solidFill>
                <a:latin typeface="Calibri"/>
              </a:rPr>
              <a:t>D</a:t>
            </a:r>
            <a:r>
              <a:rPr lang="it-IT" sz="3200" dirty="0" err="1" smtClean="0">
                <a:solidFill>
                  <a:prstClr val="black"/>
                </a:solidFill>
                <a:latin typeface="Calibri"/>
              </a:rPr>
              <a:t>iversity</a:t>
            </a:r>
            <a:endParaRPr lang="it-IT" sz="3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9209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/>
          <a:lstStyle/>
          <a:p>
            <a:r>
              <a:rPr lang="nl-BE" b="1" dirty="0" smtClean="0">
                <a:solidFill>
                  <a:srgbClr val="800000"/>
                </a:solidFill>
              </a:rPr>
              <a:t>home locations</a:t>
            </a:r>
            <a:r>
              <a:rPr lang="nl-BE" dirty="0" smtClean="0"/>
              <a:t> are the most frequent towers during nighttime (8 p.m. – 3 a.m.)</a:t>
            </a:r>
            <a:br>
              <a:rPr lang="nl-BE" dirty="0" smtClean="0"/>
            </a:br>
            <a:endParaRPr lang="nl-BE" dirty="0" smtClean="0"/>
          </a:p>
          <a:p>
            <a:r>
              <a:rPr lang="nl-BE" dirty="0" smtClean="0"/>
              <a:t>We assign each individual’s home location to the corresponding municipality</a:t>
            </a:r>
          </a:p>
          <a:p>
            <a:endParaRPr lang="nl-BE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59438" y="116632"/>
            <a:ext cx="792088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5400" b="1" u="sng" dirty="0" smtClean="0">
                <a:solidFill>
                  <a:prstClr val="black"/>
                </a:solidFill>
                <a:latin typeface="Calibri"/>
              </a:rPr>
              <a:t>user/territory mapping</a:t>
            </a:r>
            <a:endParaRPr lang="nl-BE" sz="5400" b="1" u="sng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igura a mano libera 6"/>
          <p:cNvSpPr/>
          <p:nvPr/>
        </p:nvSpPr>
        <p:spPr>
          <a:xfrm rot="11551188">
            <a:off x="4722032" y="4864155"/>
            <a:ext cx="1406115" cy="874105"/>
          </a:xfrm>
          <a:custGeom>
            <a:avLst/>
            <a:gdLst>
              <a:gd name="connsiteX0" fmla="*/ 226793 w 1406115"/>
              <a:gd name="connsiteY0" fmla="*/ 329775 h 874105"/>
              <a:gd name="connsiteX1" fmla="*/ 226793 w 1406115"/>
              <a:gd name="connsiteY1" fmla="*/ 329775 h 874105"/>
              <a:gd name="connsiteX2" fmla="*/ 340189 w 1406115"/>
              <a:gd name="connsiteY2" fmla="*/ 284414 h 874105"/>
              <a:gd name="connsiteX3" fmla="*/ 419567 w 1406115"/>
              <a:gd name="connsiteY3" fmla="*/ 261733 h 874105"/>
              <a:gd name="connsiteX4" fmla="*/ 498944 w 1406115"/>
              <a:gd name="connsiteY4" fmla="*/ 216373 h 874105"/>
              <a:gd name="connsiteX5" fmla="*/ 532963 w 1406115"/>
              <a:gd name="connsiteY5" fmla="*/ 205032 h 874105"/>
              <a:gd name="connsiteX6" fmla="*/ 612341 w 1406115"/>
              <a:gd name="connsiteY6" fmla="*/ 114311 h 874105"/>
              <a:gd name="connsiteX7" fmla="*/ 703058 w 1406115"/>
              <a:gd name="connsiteY7" fmla="*/ 46269 h 874105"/>
              <a:gd name="connsiteX8" fmla="*/ 737077 w 1406115"/>
              <a:gd name="connsiteY8" fmla="*/ 34929 h 874105"/>
              <a:gd name="connsiteX9" fmla="*/ 771096 w 1406115"/>
              <a:gd name="connsiteY9" fmla="*/ 12248 h 874105"/>
              <a:gd name="connsiteX10" fmla="*/ 1099945 w 1406115"/>
              <a:gd name="connsiteY10" fmla="*/ 12248 h 874105"/>
              <a:gd name="connsiteX11" fmla="*/ 1213341 w 1406115"/>
              <a:gd name="connsiteY11" fmla="*/ 57609 h 874105"/>
              <a:gd name="connsiteX12" fmla="*/ 1247360 w 1406115"/>
              <a:gd name="connsiteY12" fmla="*/ 159671 h 874105"/>
              <a:gd name="connsiteX13" fmla="*/ 1304059 w 1406115"/>
              <a:gd name="connsiteY13" fmla="*/ 193692 h 874105"/>
              <a:gd name="connsiteX14" fmla="*/ 1326738 w 1406115"/>
              <a:gd name="connsiteY14" fmla="*/ 216373 h 874105"/>
              <a:gd name="connsiteX15" fmla="*/ 1349417 w 1406115"/>
              <a:gd name="connsiteY15" fmla="*/ 284414 h 874105"/>
              <a:gd name="connsiteX16" fmla="*/ 1372096 w 1406115"/>
              <a:gd name="connsiteY16" fmla="*/ 352455 h 874105"/>
              <a:gd name="connsiteX17" fmla="*/ 1394776 w 1406115"/>
              <a:gd name="connsiteY17" fmla="*/ 420497 h 874105"/>
              <a:gd name="connsiteX18" fmla="*/ 1406115 w 1406115"/>
              <a:gd name="connsiteY18" fmla="*/ 454517 h 874105"/>
              <a:gd name="connsiteX19" fmla="*/ 1372096 w 1406115"/>
              <a:gd name="connsiteY19" fmla="*/ 704002 h 874105"/>
              <a:gd name="connsiteX20" fmla="*/ 1360757 w 1406115"/>
              <a:gd name="connsiteY20" fmla="*/ 749363 h 874105"/>
              <a:gd name="connsiteX21" fmla="*/ 1326738 w 1406115"/>
              <a:gd name="connsiteY21" fmla="*/ 772043 h 874105"/>
              <a:gd name="connsiteX22" fmla="*/ 1270040 w 1406115"/>
              <a:gd name="connsiteY22" fmla="*/ 806064 h 874105"/>
              <a:gd name="connsiteX23" fmla="*/ 1156643 w 1406115"/>
              <a:gd name="connsiteY23" fmla="*/ 794724 h 874105"/>
              <a:gd name="connsiteX24" fmla="*/ 1122624 w 1406115"/>
              <a:gd name="connsiteY24" fmla="*/ 783384 h 874105"/>
              <a:gd name="connsiteX25" fmla="*/ 952530 w 1406115"/>
              <a:gd name="connsiteY25" fmla="*/ 794724 h 874105"/>
              <a:gd name="connsiteX26" fmla="*/ 839133 w 1406115"/>
              <a:gd name="connsiteY26" fmla="*/ 817404 h 874105"/>
              <a:gd name="connsiteX27" fmla="*/ 782435 w 1406115"/>
              <a:gd name="connsiteY27" fmla="*/ 828745 h 874105"/>
              <a:gd name="connsiteX28" fmla="*/ 532963 w 1406115"/>
              <a:gd name="connsiteY28" fmla="*/ 840085 h 874105"/>
              <a:gd name="connsiteX29" fmla="*/ 453586 w 1406115"/>
              <a:gd name="connsiteY29" fmla="*/ 862765 h 874105"/>
              <a:gd name="connsiteX30" fmla="*/ 408227 w 1406115"/>
              <a:gd name="connsiteY30" fmla="*/ 874105 h 874105"/>
              <a:gd name="connsiteX31" fmla="*/ 158755 w 1406115"/>
              <a:gd name="connsiteY31" fmla="*/ 862765 h 874105"/>
              <a:gd name="connsiteX32" fmla="*/ 124736 w 1406115"/>
              <a:gd name="connsiteY32" fmla="*/ 840085 h 874105"/>
              <a:gd name="connsiteX33" fmla="*/ 56698 w 1406115"/>
              <a:gd name="connsiteY33" fmla="*/ 817404 h 874105"/>
              <a:gd name="connsiteX34" fmla="*/ 22679 w 1406115"/>
              <a:gd name="connsiteY34" fmla="*/ 783384 h 874105"/>
              <a:gd name="connsiteX35" fmla="*/ 0 w 1406115"/>
              <a:gd name="connsiteY35" fmla="*/ 704002 h 874105"/>
              <a:gd name="connsiteX36" fmla="*/ 22679 w 1406115"/>
              <a:gd name="connsiteY36" fmla="*/ 533899 h 874105"/>
              <a:gd name="connsiteX37" fmla="*/ 45359 w 1406115"/>
              <a:gd name="connsiteY37" fmla="*/ 499878 h 874105"/>
              <a:gd name="connsiteX38" fmla="*/ 102057 w 1406115"/>
              <a:gd name="connsiteY38" fmla="*/ 443177 h 874105"/>
              <a:gd name="connsiteX39" fmla="*/ 147416 w 1406115"/>
              <a:gd name="connsiteY39" fmla="*/ 386476 h 874105"/>
              <a:gd name="connsiteX40" fmla="*/ 181434 w 1406115"/>
              <a:gd name="connsiteY40" fmla="*/ 375136 h 874105"/>
              <a:gd name="connsiteX41" fmla="*/ 204114 w 1406115"/>
              <a:gd name="connsiteY41" fmla="*/ 352455 h 874105"/>
              <a:gd name="connsiteX42" fmla="*/ 226793 w 1406115"/>
              <a:gd name="connsiteY42" fmla="*/ 318435 h 874105"/>
              <a:gd name="connsiteX43" fmla="*/ 226793 w 1406115"/>
              <a:gd name="connsiteY43" fmla="*/ 329775 h 874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406115" h="874105">
                <a:moveTo>
                  <a:pt x="226793" y="329775"/>
                </a:moveTo>
                <a:lnTo>
                  <a:pt x="226793" y="329775"/>
                </a:lnTo>
                <a:cubicBezTo>
                  <a:pt x="264592" y="314655"/>
                  <a:pt x="301850" y="298107"/>
                  <a:pt x="340189" y="284414"/>
                </a:cubicBezTo>
                <a:cubicBezTo>
                  <a:pt x="397753" y="263855"/>
                  <a:pt x="370296" y="282850"/>
                  <a:pt x="419567" y="261733"/>
                </a:cubicBezTo>
                <a:cubicBezTo>
                  <a:pt x="558723" y="202091"/>
                  <a:pt x="385064" y="273316"/>
                  <a:pt x="498944" y="216373"/>
                </a:cubicBezTo>
                <a:cubicBezTo>
                  <a:pt x="509635" y="211027"/>
                  <a:pt x="521623" y="208812"/>
                  <a:pt x="532963" y="205032"/>
                </a:cubicBezTo>
                <a:cubicBezTo>
                  <a:pt x="570469" y="148771"/>
                  <a:pt x="546003" y="180652"/>
                  <a:pt x="612341" y="114311"/>
                </a:cubicBezTo>
                <a:cubicBezTo>
                  <a:pt x="639207" y="87443"/>
                  <a:pt x="664586" y="59094"/>
                  <a:pt x="703058" y="46269"/>
                </a:cubicBezTo>
                <a:lnTo>
                  <a:pt x="737077" y="34929"/>
                </a:lnTo>
                <a:cubicBezTo>
                  <a:pt x="748417" y="27369"/>
                  <a:pt x="758042" y="16164"/>
                  <a:pt x="771096" y="12248"/>
                </a:cubicBezTo>
                <a:cubicBezTo>
                  <a:pt x="859284" y="-14210"/>
                  <a:pt x="1052986" y="10113"/>
                  <a:pt x="1099945" y="12248"/>
                </a:cubicBezTo>
                <a:cubicBezTo>
                  <a:pt x="1184019" y="40275"/>
                  <a:pt x="1146601" y="24237"/>
                  <a:pt x="1213341" y="57609"/>
                </a:cubicBezTo>
                <a:cubicBezTo>
                  <a:pt x="1271774" y="145262"/>
                  <a:pt x="1194980" y="19983"/>
                  <a:pt x="1247360" y="159671"/>
                </a:cubicBezTo>
                <a:cubicBezTo>
                  <a:pt x="1256255" y="183392"/>
                  <a:pt x="1284758" y="187258"/>
                  <a:pt x="1304059" y="193692"/>
                </a:cubicBezTo>
                <a:cubicBezTo>
                  <a:pt x="1311619" y="201252"/>
                  <a:pt x="1321957" y="206810"/>
                  <a:pt x="1326738" y="216373"/>
                </a:cubicBezTo>
                <a:cubicBezTo>
                  <a:pt x="1337429" y="237756"/>
                  <a:pt x="1341857" y="261734"/>
                  <a:pt x="1349417" y="284414"/>
                </a:cubicBezTo>
                <a:lnTo>
                  <a:pt x="1372096" y="352455"/>
                </a:lnTo>
                <a:lnTo>
                  <a:pt x="1394776" y="420497"/>
                </a:lnTo>
                <a:lnTo>
                  <a:pt x="1406115" y="454517"/>
                </a:lnTo>
                <a:cubicBezTo>
                  <a:pt x="1394775" y="537679"/>
                  <a:pt x="1384858" y="621047"/>
                  <a:pt x="1372096" y="704002"/>
                </a:cubicBezTo>
                <a:cubicBezTo>
                  <a:pt x="1369726" y="719406"/>
                  <a:pt x="1369402" y="736395"/>
                  <a:pt x="1360757" y="749363"/>
                </a:cubicBezTo>
                <a:cubicBezTo>
                  <a:pt x="1353197" y="760703"/>
                  <a:pt x="1337380" y="763529"/>
                  <a:pt x="1326738" y="772043"/>
                </a:cubicBezTo>
                <a:cubicBezTo>
                  <a:pt x="1282264" y="807624"/>
                  <a:pt x="1329120" y="786370"/>
                  <a:pt x="1270040" y="806064"/>
                </a:cubicBezTo>
                <a:cubicBezTo>
                  <a:pt x="1232241" y="802284"/>
                  <a:pt x="1194189" y="800500"/>
                  <a:pt x="1156643" y="794724"/>
                </a:cubicBezTo>
                <a:cubicBezTo>
                  <a:pt x="1144829" y="792906"/>
                  <a:pt x="1134577" y="783384"/>
                  <a:pt x="1122624" y="783384"/>
                </a:cubicBezTo>
                <a:cubicBezTo>
                  <a:pt x="1065800" y="783384"/>
                  <a:pt x="1009228" y="790944"/>
                  <a:pt x="952530" y="794724"/>
                </a:cubicBezTo>
                <a:lnTo>
                  <a:pt x="839133" y="817404"/>
                </a:lnTo>
                <a:cubicBezTo>
                  <a:pt x="820234" y="821184"/>
                  <a:pt x="801689" y="827870"/>
                  <a:pt x="782435" y="828745"/>
                </a:cubicBezTo>
                <a:lnTo>
                  <a:pt x="532963" y="840085"/>
                </a:lnTo>
                <a:cubicBezTo>
                  <a:pt x="391153" y="875539"/>
                  <a:pt x="567472" y="830225"/>
                  <a:pt x="453586" y="862765"/>
                </a:cubicBezTo>
                <a:cubicBezTo>
                  <a:pt x="438601" y="867047"/>
                  <a:pt x="423347" y="870325"/>
                  <a:pt x="408227" y="874105"/>
                </a:cubicBezTo>
                <a:cubicBezTo>
                  <a:pt x="325070" y="870325"/>
                  <a:pt x="241405" y="872683"/>
                  <a:pt x="158755" y="862765"/>
                </a:cubicBezTo>
                <a:cubicBezTo>
                  <a:pt x="145223" y="861141"/>
                  <a:pt x="137190" y="845620"/>
                  <a:pt x="124736" y="840085"/>
                </a:cubicBezTo>
                <a:cubicBezTo>
                  <a:pt x="102890" y="830375"/>
                  <a:pt x="56698" y="817404"/>
                  <a:pt x="56698" y="817404"/>
                </a:cubicBezTo>
                <a:cubicBezTo>
                  <a:pt x="45358" y="806064"/>
                  <a:pt x="31574" y="796728"/>
                  <a:pt x="22679" y="783384"/>
                </a:cubicBezTo>
                <a:cubicBezTo>
                  <a:pt x="16174" y="773626"/>
                  <a:pt x="1511" y="710046"/>
                  <a:pt x="0" y="704002"/>
                </a:cubicBezTo>
                <a:cubicBezTo>
                  <a:pt x="2532" y="673613"/>
                  <a:pt x="-479" y="580218"/>
                  <a:pt x="22679" y="533899"/>
                </a:cubicBezTo>
                <a:cubicBezTo>
                  <a:pt x="28774" y="521709"/>
                  <a:pt x="38597" y="511712"/>
                  <a:pt x="45359" y="499878"/>
                </a:cubicBezTo>
                <a:cubicBezTo>
                  <a:pt x="78329" y="442177"/>
                  <a:pt x="48503" y="461029"/>
                  <a:pt x="102057" y="443177"/>
                </a:cubicBezTo>
                <a:cubicBezTo>
                  <a:pt x="112359" y="427722"/>
                  <a:pt x="129460" y="397250"/>
                  <a:pt x="147416" y="386476"/>
                </a:cubicBezTo>
                <a:cubicBezTo>
                  <a:pt x="157665" y="380326"/>
                  <a:pt x="170095" y="378916"/>
                  <a:pt x="181434" y="375136"/>
                </a:cubicBezTo>
                <a:cubicBezTo>
                  <a:pt x="188994" y="367576"/>
                  <a:pt x="197435" y="360804"/>
                  <a:pt x="204114" y="352455"/>
                </a:cubicBezTo>
                <a:cubicBezTo>
                  <a:pt x="212628" y="341813"/>
                  <a:pt x="217156" y="328072"/>
                  <a:pt x="226793" y="318435"/>
                </a:cubicBezTo>
                <a:lnTo>
                  <a:pt x="226793" y="329775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t-IT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692" y="5207682"/>
            <a:ext cx="1002148" cy="1066788"/>
          </a:xfrm>
          <a:prstGeom prst="rect">
            <a:avLst/>
          </a:prstGeom>
        </p:spPr>
      </p:pic>
      <p:cxnSp>
        <p:nvCxnSpPr>
          <p:cNvPr id="10" name="Connettore 2 9"/>
          <p:cNvCxnSpPr>
            <a:stCxn id="8" idx="3"/>
            <a:endCxn id="7" idx="16"/>
          </p:cNvCxnSpPr>
          <p:nvPr/>
        </p:nvCxnSpPr>
        <p:spPr>
          <a:xfrm flipV="1">
            <a:off x="3131840" y="5238761"/>
            <a:ext cx="1621781" cy="5023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4945434" y="4956405"/>
            <a:ext cx="916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it-IT" sz="2400" dirty="0" smtClean="0">
                <a:solidFill>
                  <a:prstClr val="black"/>
                </a:solidFill>
                <a:latin typeface="Calibri"/>
              </a:rPr>
              <a:t>Paris</a:t>
            </a:r>
            <a:endParaRPr lang="it-IT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0810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39900" y="0"/>
            <a:ext cx="792088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5400" b="1" u="sng" dirty="0" smtClean="0">
                <a:solidFill>
                  <a:prstClr val="black"/>
                </a:solidFill>
                <a:latin typeface="Calibri"/>
              </a:rPr>
              <a:t>territorial aggregation</a:t>
            </a:r>
            <a:endParaRPr lang="nl-BE" sz="5400" b="1" u="sng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2143397"/>
            <a:ext cx="8229600" cy="2221707"/>
          </a:xfrm>
        </p:spPr>
        <p:txBody>
          <a:bodyPr>
            <a:normAutofit fontScale="92500" lnSpcReduction="20000"/>
          </a:bodyPr>
          <a:lstStyle/>
          <a:p>
            <a:r>
              <a:rPr lang="nl-BE" sz="3500" dirty="0" smtClean="0"/>
              <a:t>We aggregate the measures of individuals in the same area by the </a:t>
            </a:r>
            <a:r>
              <a:rPr lang="nl-BE" sz="3500" dirty="0" smtClean="0">
                <a:solidFill>
                  <a:srgbClr val="800000"/>
                </a:solidFill>
              </a:rPr>
              <a:t>mean</a:t>
            </a:r>
          </a:p>
          <a:p>
            <a:endParaRPr lang="nl-BE" dirty="0" smtClean="0">
              <a:solidFill>
                <a:srgbClr val="800000"/>
              </a:solidFill>
            </a:endParaRPr>
          </a:p>
          <a:p>
            <a:r>
              <a:rPr lang="nl-BE" sz="3500" dirty="0" smtClean="0"/>
              <a:t>We considered external indexes of economic development (source: INSEE):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267744" y="4725144"/>
            <a:ext cx="4968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defTabSz="914400">
              <a:buFont typeface="Arial"/>
              <a:buChar char="•"/>
            </a:pPr>
            <a:r>
              <a:rPr lang="nl-BE" sz="3600" dirty="0">
                <a:solidFill>
                  <a:prstClr val="black"/>
                </a:solidFill>
                <a:latin typeface="Calibri"/>
              </a:rPr>
              <a:t>Deprivation </a:t>
            </a:r>
            <a:r>
              <a:rPr lang="nl-BE" sz="3600" dirty="0" smtClean="0">
                <a:solidFill>
                  <a:prstClr val="black"/>
                </a:solidFill>
                <a:latin typeface="Calibri"/>
              </a:rPr>
              <a:t>index</a:t>
            </a:r>
          </a:p>
          <a:p>
            <a:pPr marL="742950" lvl="1" indent="-285750" defTabSz="914400">
              <a:buFont typeface="Arial"/>
              <a:buChar char="•"/>
            </a:pPr>
            <a:r>
              <a:rPr lang="nl-BE" sz="3600" dirty="0" smtClean="0">
                <a:solidFill>
                  <a:prstClr val="black"/>
                </a:solidFill>
                <a:latin typeface="Calibri"/>
              </a:rPr>
              <a:t>Per </a:t>
            </a:r>
            <a:r>
              <a:rPr lang="nl-BE" sz="3600" dirty="0">
                <a:solidFill>
                  <a:prstClr val="black"/>
                </a:solidFill>
                <a:latin typeface="Calibri"/>
              </a:rPr>
              <a:t>capita </a:t>
            </a:r>
            <a:r>
              <a:rPr lang="nl-BE" sz="3600" dirty="0" smtClean="0">
                <a:solidFill>
                  <a:prstClr val="black"/>
                </a:solidFill>
                <a:latin typeface="Calibri"/>
              </a:rPr>
              <a:t>income</a:t>
            </a:r>
          </a:p>
          <a:p>
            <a:pPr defTabSz="914400"/>
            <a:endParaRPr lang="it-I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2778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474791" y="0"/>
            <a:ext cx="792088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Mobility diversity vs well-being</a:t>
            </a:r>
            <a:endParaRPr lang="nl-BE" sz="4000" b="1" dirty="0">
              <a:latin typeface="Calibri"/>
            </a:endParaRPr>
          </a:p>
        </p:txBody>
      </p:sp>
      <p:pic>
        <p:nvPicPr>
          <p:cNvPr id="2" name="Immagine 1" descr="mobility_diversity_vs_deprivation_inde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0" y="1700808"/>
            <a:ext cx="4583142" cy="4583142"/>
          </a:xfrm>
          <a:prstGeom prst="rect">
            <a:avLst/>
          </a:prstGeom>
        </p:spPr>
      </p:pic>
      <p:pic>
        <p:nvPicPr>
          <p:cNvPr id="3" name="Immagine 2" descr="mobility_diversity_vs_per_capita_incom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258" y="1700808"/>
            <a:ext cx="4629514" cy="462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53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000" b="1" dirty="0" err="1" smtClean="0"/>
              <a:t>Predictive</a:t>
            </a:r>
            <a:r>
              <a:rPr lang="it-IT" sz="6000" b="1" dirty="0" smtClean="0"/>
              <a:t> </a:t>
            </a:r>
            <a:r>
              <a:rPr lang="it-IT" sz="6000" b="1" dirty="0" err="1" smtClean="0"/>
              <a:t>models</a:t>
            </a:r>
            <a:endParaRPr lang="it-IT" sz="6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0298" y="1600200"/>
            <a:ext cx="8963678" cy="5082112"/>
          </a:xfrm>
        </p:spPr>
        <p:txBody>
          <a:bodyPr>
            <a:noAutofit/>
          </a:bodyPr>
          <a:lstStyle/>
          <a:p>
            <a:r>
              <a:rPr lang="it-IT" sz="3600" b="1" dirty="0" err="1" smtClean="0"/>
              <a:t>Regression</a:t>
            </a:r>
            <a:r>
              <a:rPr lang="it-IT" sz="3600" b="1" dirty="0"/>
              <a:t/>
            </a:r>
            <a:br>
              <a:rPr lang="it-IT" sz="3600" b="1" dirty="0"/>
            </a:br>
            <a:r>
              <a:rPr lang="it-IT" dirty="0" err="1" smtClean="0"/>
              <a:t>predicting</a:t>
            </a:r>
            <a:r>
              <a:rPr lang="it-IT" dirty="0" smtClean="0"/>
              <a:t> the </a:t>
            </a:r>
            <a:r>
              <a:rPr lang="it-IT" dirty="0" err="1" smtClean="0"/>
              <a:t>exact</a:t>
            </a:r>
            <a:r>
              <a:rPr lang="it-IT" dirty="0" smtClean="0"/>
              <a:t> </a:t>
            </a:r>
            <a:r>
              <a:rPr lang="it-IT" dirty="0" err="1" smtClean="0"/>
              <a:t>value</a:t>
            </a:r>
            <a:r>
              <a:rPr lang="it-IT" dirty="0" smtClean="0"/>
              <a:t> of </a:t>
            </a:r>
            <a:r>
              <a:rPr lang="it-IT" dirty="0" err="1" smtClean="0"/>
              <a:t>well-being</a:t>
            </a:r>
            <a:r>
              <a:rPr lang="it-IT" dirty="0" smtClean="0"/>
              <a:t> </a:t>
            </a:r>
            <a:br>
              <a:rPr lang="it-IT" dirty="0" smtClean="0"/>
            </a:br>
            <a:r>
              <a:rPr lang="it-IT" dirty="0" smtClean="0"/>
              <a:t>                     R</a:t>
            </a:r>
            <a:r>
              <a:rPr lang="it-IT" baseline="30000" dirty="0" smtClean="0"/>
              <a:t>2</a:t>
            </a:r>
            <a:r>
              <a:rPr lang="it-IT" dirty="0" smtClean="0"/>
              <a:t> = 0.42 (</a:t>
            </a:r>
            <a:r>
              <a:rPr lang="it-IT" dirty="0" err="1" smtClean="0"/>
              <a:t>deprivation</a:t>
            </a:r>
            <a:r>
              <a:rPr lang="it-IT" dirty="0" smtClean="0"/>
              <a:t>) </a:t>
            </a:r>
            <a:br>
              <a:rPr lang="it-IT" dirty="0" smtClean="0"/>
            </a:br>
            <a:r>
              <a:rPr lang="it-IT" dirty="0" smtClean="0"/>
              <a:t>                     R</a:t>
            </a:r>
            <a:r>
              <a:rPr lang="it-IT" baseline="30000" dirty="0" smtClean="0"/>
              <a:t>2</a:t>
            </a:r>
            <a:r>
              <a:rPr lang="it-IT" dirty="0" smtClean="0"/>
              <a:t> = 0.25 (</a:t>
            </a:r>
            <a:r>
              <a:rPr lang="it-IT" dirty="0" err="1" smtClean="0"/>
              <a:t>income</a:t>
            </a:r>
            <a:r>
              <a:rPr lang="it-IT" dirty="0" smtClean="0"/>
              <a:t>)</a:t>
            </a:r>
          </a:p>
          <a:p>
            <a:endParaRPr lang="it-IT" sz="2800" dirty="0" smtClean="0"/>
          </a:p>
          <a:p>
            <a:r>
              <a:rPr lang="it-IT" sz="3600" b="1" dirty="0" err="1" smtClean="0"/>
              <a:t>Classification</a:t>
            </a:r>
            <a:r>
              <a:rPr lang="it-IT" sz="3600" b="1" dirty="0" smtClean="0"/>
              <a:t>: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dirty="0" err="1" smtClean="0"/>
              <a:t>predicting</a:t>
            </a:r>
            <a:r>
              <a:rPr lang="it-IT" dirty="0" smtClean="0"/>
              <a:t> the </a:t>
            </a:r>
            <a:r>
              <a:rPr lang="it-IT" dirty="0" err="1" smtClean="0"/>
              <a:t>class</a:t>
            </a:r>
            <a:r>
              <a:rPr lang="it-IT" dirty="0" smtClean="0"/>
              <a:t> of </a:t>
            </a:r>
            <a:r>
              <a:rPr lang="it-IT" dirty="0" err="1" smtClean="0"/>
              <a:t>deprivation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                     </a:t>
            </a:r>
            <a:r>
              <a:rPr lang="it-IT" dirty="0" err="1" smtClean="0"/>
              <a:t>acc</a:t>
            </a:r>
            <a:r>
              <a:rPr lang="it-IT" dirty="0" smtClean="0"/>
              <a:t> = 0.61 (</a:t>
            </a:r>
            <a:r>
              <a:rPr lang="it-IT" dirty="0" err="1" smtClean="0"/>
              <a:t>deprivation</a:t>
            </a:r>
            <a:r>
              <a:rPr lang="it-IT" dirty="0" smtClean="0"/>
              <a:t>)</a:t>
            </a:r>
            <a:br>
              <a:rPr lang="it-IT" dirty="0" smtClean="0"/>
            </a:br>
            <a:r>
              <a:rPr lang="it-IT" dirty="0" smtClean="0"/>
              <a:t>                     </a:t>
            </a:r>
            <a:r>
              <a:rPr lang="it-IT" dirty="0" err="1" smtClean="0"/>
              <a:t>acc</a:t>
            </a:r>
            <a:r>
              <a:rPr lang="it-IT" dirty="0" smtClean="0"/>
              <a:t> = 0.54 (</a:t>
            </a:r>
            <a:r>
              <a:rPr lang="it-IT" dirty="0" err="1" smtClean="0"/>
              <a:t>income</a:t>
            </a:r>
            <a:r>
              <a:rPr lang="it-IT" dirty="0" smtClean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562286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6000" b="1" dirty="0" err="1" smtClean="0"/>
              <a:t>Mobility</a:t>
            </a:r>
            <a:r>
              <a:rPr lang="it-IT" sz="6000" b="1" dirty="0" smtClean="0"/>
              <a:t> </a:t>
            </a:r>
            <a:r>
              <a:rPr lang="it-IT" sz="6000" b="1" dirty="0" err="1" smtClean="0"/>
              <a:t>diversity</a:t>
            </a:r>
            <a:r>
              <a:rPr lang="it-IT" sz="6000" b="1" dirty="0" smtClean="0"/>
              <a:t> </a:t>
            </a:r>
            <a:r>
              <a:rPr lang="it-IT" sz="6000" b="1" dirty="0" err="1" smtClean="0"/>
              <a:t>matters</a:t>
            </a:r>
            <a:r>
              <a:rPr lang="it-IT" sz="6000" b="1" dirty="0" smtClean="0"/>
              <a:t>!</a:t>
            </a:r>
            <a:endParaRPr lang="it-IT" sz="6000" b="1" dirty="0"/>
          </a:p>
        </p:txBody>
      </p:sp>
      <p:pic>
        <p:nvPicPr>
          <p:cNvPr id="4" name="Immagine 3" descr="lmg_edi_relative_importanc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28" y="1760524"/>
            <a:ext cx="4580626" cy="4580626"/>
          </a:xfrm>
          <a:prstGeom prst="rect">
            <a:avLst/>
          </a:prstGeom>
        </p:spPr>
      </p:pic>
      <p:pic>
        <p:nvPicPr>
          <p:cNvPr id="5" name="Immagine 4" descr="lmg_income_relative_importanc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882" y="1760524"/>
            <a:ext cx="4580626" cy="458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36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395536" y="4604634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it-IT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International Journal of Data Science and Analytics</a:t>
            </a:r>
            <a:endParaRPr lang="it-IT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algn="ctr" defTabSz="914400"/>
            <a:r>
              <a:rPr lang="it-IT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2016</a:t>
            </a:r>
          </a:p>
          <a:p>
            <a:pPr algn="ctr" defTabSz="914400"/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</a:t>
            </a:r>
            <a:r>
              <a:rPr lang="en-US" sz="2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link.springer.com</a:t>
            </a: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/article/10.1007/s41060-016-0013-2</a:t>
            </a:r>
            <a:endParaRPr lang="it-IT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3" name="Immagine 2" descr="Screenshot 2016-10-20 21.42.1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1" y="722923"/>
            <a:ext cx="10856621" cy="343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77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68313" y="0"/>
            <a:ext cx="8288337" cy="1566862"/>
          </a:xfrm>
        </p:spPr>
        <p:txBody>
          <a:bodyPr/>
          <a:lstStyle/>
          <a:p>
            <a:pPr>
              <a:defRPr/>
            </a:pPr>
            <a:r>
              <a:rPr lang="en-US" b="1" dirty="0" err="1" smtClean="0">
                <a:cs typeface="+mj-cs"/>
              </a:rPr>
              <a:t>SoBigData</a:t>
            </a:r>
            <a:r>
              <a:rPr lang="en-US" b="1" dirty="0" err="1" smtClean="0"/>
              <a:t>.</a:t>
            </a:r>
            <a:r>
              <a:rPr lang="en-US" b="1" dirty="0" err="1" smtClean="0">
                <a:cs typeface="+mj-cs"/>
              </a:rPr>
              <a:t>eu</a:t>
            </a:r>
            <a:r>
              <a:rPr lang="en-US" b="1" dirty="0" smtClean="0">
                <a:cs typeface="+mj-cs"/>
              </a:rPr>
              <a:t> </a:t>
            </a:r>
            <a:r>
              <a:rPr lang="en-US" dirty="0" smtClean="0">
                <a:cs typeface="+mj-cs"/>
              </a:rPr>
              <a:t>transnational access</a:t>
            </a:r>
            <a:endParaRPr lang="en-US" dirty="0">
              <a:cs typeface="+mj-cs"/>
            </a:endParaRPr>
          </a:p>
        </p:txBody>
      </p:sp>
      <p:pic>
        <p:nvPicPr>
          <p:cNvPr id="17410" name="Segnaposto contenuto 4" descr="nomap_big-01-32cf03bca7383a4f41474b7d6ed9a566.jpg"/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4" b="11554"/>
          <a:stretch>
            <a:fillRect/>
          </a:stretch>
        </p:blipFill>
        <p:spPr>
          <a:xfrm>
            <a:off x="461963" y="2468563"/>
            <a:ext cx="8294687" cy="3521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3137"/>
                  </a:srgbClr>
                </a:solidFill>
              </a14:hiddenFill>
            </a:ext>
          </a:extLst>
        </p:spPr>
      </p:pic>
      <p:sp>
        <p:nvSpPr>
          <p:cNvPr id="16387" name="Rettangolo 7"/>
          <p:cNvSpPr>
            <a:spLocks noChangeArrowheads="1"/>
          </p:cNvSpPr>
          <p:nvPr/>
        </p:nvSpPr>
        <p:spPr bwMode="auto">
          <a:xfrm>
            <a:off x="292471" y="1901747"/>
            <a:ext cx="8526462" cy="372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 err="1" smtClean="0">
                <a:latin typeface="Calibri" charset="0"/>
                <a:cs typeface="Calibri" charset="0"/>
              </a:rPr>
              <a:t>SoBigData</a:t>
            </a:r>
            <a:r>
              <a:rPr lang="en-US" sz="3200" dirty="0" smtClean="0">
                <a:latin typeface="Calibri" charset="0"/>
                <a:cs typeface="Calibri" charset="0"/>
              </a:rPr>
              <a:t> </a:t>
            </a:r>
            <a:r>
              <a:rPr lang="en-US" sz="3200" dirty="0">
                <a:latin typeface="Calibri" charset="0"/>
                <a:cs typeface="Calibri" charset="0"/>
              </a:rPr>
              <a:t>invites researchers and professionals to apply to participate in Short Term Scientific Missions (STSMs). </a:t>
            </a:r>
            <a:endParaRPr lang="en-US" sz="3200" dirty="0" smtClean="0">
              <a:latin typeface="Calibri" charset="0"/>
              <a:cs typeface="Calibri" charset="0"/>
            </a:endParaRPr>
          </a:p>
          <a:p>
            <a:pPr>
              <a:defRPr/>
            </a:pPr>
            <a:endParaRPr lang="en-US" sz="2800" dirty="0">
              <a:latin typeface="Calibri" charset="0"/>
              <a:cs typeface="Calibri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sz="2800" dirty="0">
                <a:latin typeface="Calibri" charset="0"/>
                <a:cs typeface="Calibri" charset="0"/>
              </a:rPr>
              <a:t>We welcome applications from individuals with a scientific interest, professionals, startups and innovators that may benefit from training in data science and social media analytics. </a:t>
            </a:r>
            <a:endParaRPr lang="en-US" sz="2800" dirty="0" smtClean="0">
              <a:latin typeface="Calibri" charset="0"/>
              <a:cs typeface="Calibri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756" y="5664920"/>
            <a:ext cx="3358706" cy="119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2363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2616"/>
            <a:ext cx="8746255" cy="7737231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 rot="21410316">
            <a:off x="2128980" y="1085833"/>
            <a:ext cx="42438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endParaRPr lang="it-IT" sz="2400" dirty="0" smtClean="0"/>
          </a:p>
          <a:p>
            <a:pPr marL="342900" indent="-342900">
              <a:buFont typeface="Arial"/>
              <a:buChar char="•"/>
            </a:pPr>
            <a:r>
              <a:rPr lang="it-IT" sz="3200" b="1" dirty="0" smtClean="0"/>
              <a:t>Big Data</a:t>
            </a:r>
            <a:r>
              <a:rPr lang="it-IT" sz="2800" b="1" dirty="0" smtClean="0"/>
              <a:t> </a:t>
            </a:r>
            <a:r>
              <a:rPr lang="it-IT" sz="2800" dirty="0" smtClean="0"/>
              <a:t>can be a </a:t>
            </a:r>
            <a:r>
              <a:rPr lang="it-IT" sz="2800" dirty="0" err="1" smtClean="0"/>
              <a:t>valid</a:t>
            </a:r>
            <a:r>
              <a:rPr lang="it-IT" sz="2800" dirty="0" smtClean="0"/>
              <a:t> </a:t>
            </a:r>
            <a:r>
              <a:rPr lang="it-IT" sz="2800" dirty="0" err="1" smtClean="0"/>
              <a:t>support</a:t>
            </a:r>
            <a:r>
              <a:rPr lang="it-IT" sz="2800" dirty="0" smtClean="0"/>
              <a:t> to </a:t>
            </a:r>
            <a:r>
              <a:rPr lang="it-IT" sz="2800" dirty="0" err="1" smtClean="0"/>
              <a:t>surveys</a:t>
            </a:r>
            <a:endParaRPr lang="it-IT" sz="2800" dirty="0" smtClean="0"/>
          </a:p>
          <a:p>
            <a:pPr marL="342900" indent="-342900">
              <a:buFont typeface="Arial"/>
              <a:buChar char="•"/>
            </a:pPr>
            <a:endParaRPr lang="it-IT" sz="2800" dirty="0"/>
          </a:p>
          <a:p>
            <a:pPr marL="342900" indent="-342900">
              <a:buFont typeface="Arial"/>
              <a:buChar char="•"/>
            </a:pPr>
            <a:r>
              <a:rPr lang="it-IT" sz="2800" b="1" dirty="0">
                <a:solidFill>
                  <a:schemeClr val="tx2"/>
                </a:solidFill>
              </a:rPr>
              <a:t>h</a:t>
            </a:r>
            <a:r>
              <a:rPr lang="it-IT" sz="2800" b="1" dirty="0" smtClean="0">
                <a:solidFill>
                  <a:schemeClr val="tx2"/>
                </a:solidFill>
              </a:rPr>
              <a:t>uman </a:t>
            </a:r>
            <a:r>
              <a:rPr lang="it-IT" sz="2800" b="1" dirty="0" err="1">
                <a:solidFill>
                  <a:schemeClr val="tx2"/>
                </a:solidFill>
              </a:rPr>
              <a:t>m</a:t>
            </a:r>
            <a:r>
              <a:rPr lang="it-IT" sz="2800" b="1" dirty="0" err="1" smtClean="0">
                <a:solidFill>
                  <a:schemeClr val="tx2"/>
                </a:solidFill>
              </a:rPr>
              <a:t>obility</a:t>
            </a:r>
            <a:r>
              <a:rPr lang="it-IT" sz="2800" dirty="0" smtClean="0">
                <a:solidFill>
                  <a:schemeClr val="tx2"/>
                </a:solidFill>
              </a:rPr>
              <a:t> </a:t>
            </a:r>
            <a:r>
              <a:rPr lang="it-IT" sz="2800" dirty="0" err="1" smtClean="0"/>
              <a:t>patterns</a:t>
            </a:r>
            <a:r>
              <a:rPr lang="it-IT" sz="2800" dirty="0" smtClean="0"/>
              <a:t> are </a:t>
            </a:r>
            <a:r>
              <a:rPr lang="it-IT" sz="2800" dirty="0" err="1" smtClean="0"/>
              <a:t>associated</a:t>
            </a:r>
            <a:r>
              <a:rPr lang="it-IT" sz="2800" dirty="0" smtClean="0"/>
              <a:t> to </a:t>
            </a:r>
            <a:r>
              <a:rPr lang="it-IT" sz="2800" dirty="0" err="1" smtClean="0"/>
              <a:t>well-being</a:t>
            </a:r>
            <a:r>
              <a:rPr lang="is-IS" sz="2800" dirty="0" smtClean="0"/>
              <a:t>…</a:t>
            </a:r>
            <a:endParaRPr lang="it-IT" sz="2800" dirty="0" smtClean="0"/>
          </a:p>
          <a:p>
            <a:pPr marL="342900" indent="-342900">
              <a:buFont typeface="Arial"/>
              <a:buChar char="•"/>
            </a:pPr>
            <a:endParaRPr lang="it-IT" sz="2800" dirty="0"/>
          </a:p>
          <a:p>
            <a:pPr marL="342900" indent="-342900">
              <a:buFont typeface="Arial"/>
              <a:buChar char="•"/>
            </a:pPr>
            <a:r>
              <a:rPr lang="is-IS" sz="2800" dirty="0" smtClean="0"/>
              <a:t>…especially </a:t>
            </a:r>
            <a:br>
              <a:rPr lang="is-IS" sz="2800" dirty="0" smtClean="0"/>
            </a:br>
            <a:r>
              <a:rPr lang="is-IS" sz="2800" b="1" dirty="0" smtClean="0">
                <a:solidFill>
                  <a:srgbClr val="FF0000"/>
                </a:solidFill>
              </a:rPr>
              <a:t>mobility diversity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264562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PisaFirenze.png"/>
          <p:cNvPicPr>
            <a:picLocks noChangeAspect="1"/>
          </p:cNvPicPr>
          <p:nvPr/>
        </p:nvPicPr>
        <p:blipFill>
          <a:blip r:embed="rId2"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0" y="661269"/>
            <a:ext cx="9144000" cy="2774022"/>
          </a:xfrm>
        </p:spPr>
        <p:txBody>
          <a:bodyPr>
            <a:noAutofit/>
          </a:bodyPr>
          <a:lstStyle/>
          <a:p>
            <a:endParaRPr lang="en-US" sz="1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en-US" sz="8000" b="1" dirty="0" smtClean="0">
                <a:solidFill>
                  <a:srgbClr val="000090"/>
                </a:solidFill>
              </a:rPr>
              <a:t>Thank you!</a:t>
            </a:r>
          </a:p>
          <a:p>
            <a:endParaRPr lang="en-US" sz="4800" b="1" dirty="0">
              <a:solidFill>
                <a:srgbClr val="000090"/>
              </a:solidFill>
            </a:endParaRPr>
          </a:p>
          <a:p>
            <a:endParaRPr lang="en-US" sz="4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1325" y="3199553"/>
            <a:ext cx="673970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 smtClean="0">
                <a:solidFill>
                  <a:srgbClr val="000090"/>
                </a:solidFill>
              </a:rPr>
              <a:t>Luca Pappalardo</a:t>
            </a:r>
          </a:p>
          <a:p>
            <a:pPr algn="ctr"/>
            <a:r>
              <a:rPr lang="it-IT" sz="2800" b="1" dirty="0" smtClean="0">
                <a:solidFill>
                  <a:srgbClr val="000090"/>
                </a:solidFill>
                <a:hlinkClick r:id="rId3"/>
              </a:rPr>
              <a:t>www.lucapappalardo.com</a:t>
            </a:r>
            <a:endParaRPr lang="it-IT" sz="2800" b="1" dirty="0" smtClean="0">
              <a:solidFill>
                <a:srgbClr val="000090"/>
              </a:solidFill>
            </a:endParaRPr>
          </a:p>
          <a:p>
            <a:pPr algn="ctr"/>
            <a:r>
              <a:rPr lang="it-IT" sz="2800" b="1" dirty="0" smtClean="0">
                <a:solidFill>
                  <a:srgbClr val="000090"/>
                </a:solidFill>
                <a:hlinkClick r:id="rId4"/>
              </a:rPr>
              <a:t>www.sobigdata.eu</a:t>
            </a:r>
            <a:endParaRPr lang="it-IT" sz="2800" b="1" dirty="0" smtClean="0">
              <a:solidFill>
                <a:srgbClr val="000090"/>
              </a:solidFill>
            </a:endParaRPr>
          </a:p>
          <a:p>
            <a:pPr algn="ctr"/>
            <a:r>
              <a:rPr lang="it-IT" sz="2800" b="1" dirty="0" smtClean="0">
                <a:solidFill>
                  <a:srgbClr val="000090"/>
                </a:solidFill>
              </a:rPr>
              <a:t>        </a:t>
            </a:r>
            <a:r>
              <a:rPr lang="it-IT" sz="2800" b="1" dirty="0" smtClean="0">
                <a:solidFill>
                  <a:srgbClr val="000090"/>
                </a:solidFill>
              </a:rPr>
              <a:t> @</a:t>
            </a:r>
            <a:r>
              <a:rPr lang="it-IT" sz="2800" b="1" dirty="0" err="1" smtClean="0">
                <a:solidFill>
                  <a:srgbClr val="000090"/>
                </a:solidFill>
              </a:rPr>
              <a:t>lucpappalard</a:t>
            </a:r>
            <a:endParaRPr lang="it-IT" sz="2800" b="1" dirty="0" smtClean="0">
              <a:solidFill>
                <a:srgbClr val="000090"/>
              </a:solidFill>
            </a:endParaRPr>
          </a:p>
          <a:p>
            <a:pPr algn="ctr"/>
            <a:endParaRPr lang="it-IT" sz="2800" b="1" dirty="0" smtClean="0">
              <a:solidFill>
                <a:srgbClr val="000090"/>
              </a:solidFill>
            </a:endParaRPr>
          </a:p>
          <a:p>
            <a:pPr algn="ctr"/>
            <a:r>
              <a:rPr lang="it-IT" sz="3600" b="1" dirty="0" err="1" smtClean="0">
                <a:solidFill>
                  <a:srgbClr val="000090"/>
                </a:solidFill>
              </a:rPr>
              <a:t>University</a:t>
            </a:r>
            <a:r>
              <a:rPr lang="it-IT" sz="3600" b="1" dirty="0" smtClean="0">
                <a:solidFill>
                  <a:srgbClr val="000090"/>
                </a:solidFill>
              </a:rPr>
              <a:t> of Pisa</a:t>
            </a:r>
          </a:p>
          <a:p>
            <a:pPr algn="ctr"/>
            <a:r>
              <a:rPr lang="it-IT" sz="3600" b="1" dirty="0" smtClean="0">
                <a:solidFill>
                  <a:srgbClr val="000090"/>
                </a:solidFill>
              </a:rPr>
              <a:t>ISTI-CNR</a:t>
            </a:r>
            <a:endParaRPr lang="en-US" sz="3600" b="1" dirty="0">
              <a:solidFill>
                <a:srgbClr val="000090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5522" y="4786939"/>
            <a:ext cx="626263" cy="62523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9385" y="65210"/>
            <a:ext cx="3358706" cy="119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48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638</Words>
  <Application>Microsoft Macintosh PowerPoint</Application>
  <PresentationFormat>Presentazione su schermo (4:3)</PresentationFormat>
  <Paragraphs>84</Paragraphs>
  <Slides>17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Presentazione di PowerPoint</vt:lpstr>
      <vt:lpstr>Presentazione di PowerPoint</vt:lpstr>
      <vt:lpstr>A support to surveys</vt:lpstr>
      <vt:lpstr>Presentazione di PowerPoint</vt:lpstr>
      <vt:lpstr>Presentazione di PowerPoint</vt:lpstr>
      <vt:lpstr>mobile phone data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Predictive models</vt:lpstr>
      <vt:lpstr>Mobility diversity matters!</vt:lpstr>
      <vt:lpstr>Presentazione di PowerPoint</vt:lpstr>
      <vt:lpstr>SoBigData.eu transnational access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Data</dc:title>
  <dc:creator>Luca</dc:creator>
  <cp:lastModifiedBy>Luca</cp:lastModifiedBy>
  <cp:revision>22</cp:revision>
  <dcterms:created xsi:type="dcterms:W3CDTF">2016-10-20T08:00:01Z</dcterms:created>
  <dcterms:modified xsi:type="dcterms:W3CDTF">2016-10-21T06:38:32Z</dcterms:modified>
</cp:coreProperties>
</file>