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5957" r:id="rId1"/>
    <p:sldMasterId id="2147485970" r:id="rId2"/>
  </p:sldMasterIdLst>
  <p:notesMasterIdLst>
    <p:notesMasterId r:id="rId12"/>
  </p:notesMasterIdLst>
  <p:handoutMasterIdLst>
    <p:handoutMasterId r:id="rId13"/>
  </p:handoutMasterIdLst>
  <p:sldIdLst>
    <p:sldId id="724" r:id="rId3"/>
    <p:sldId id="808" r:id="rId4"/>
    <p:sldId id="817" r:id="rId5"/>
    <p:sldId id="812" r:id="rId6"/>
    <p:sldId id="816" r:id="rId7"/>
    <p:sldId id="811" r:id="rId8"/>
    <p:sldId id="813" r:id="rId9"/>
    <p:sldId id="810" r:id="rId10"/>
    <p:sldId id="815" r:id="rId11"/>
  </p:sldIdLst>
  <p:sldSz cx="9144000" cy="6858000" type="screen4x3"/>
  <p:notesSz cx="6794500" cy="9906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b="1" kern="1200">
        <a:solidFill>
          <a:schemeClr val="tx2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3200" b="1" kern="1200">
        <a:solidFill>
          <a:schemeClr val="tx2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3200" b="1" kern="1200">
        <a:solidFill>
          <a:schemeClr val="tx2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3200" b="1" kern="1200">
        <a:solidFill>
          <a:schemeClr val="tx2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3200" b="1" kern="1200">
        <a:solidFill>
          <a:schemeClr val="tx2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3200" b="1" kern="1200">
        <a:solidFill>
          <a:schemeClr val="tx2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3200" b="1" kern="1200">
        <a:solidFill>
          <a:schemeClr val="tx2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3200" b="1" kern="1200">
        <a:solidFill>
          <a:schemeClr val="tx2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3200" b="1" kern="1200">
        <a:solidFill>
          <a:schemeClr val="tx2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B78"/>
    <a:srgbClr val="4885C2"/>
    <a:srgbClr val="FF3300"/>
    <a:srgbClr val="FFFF99"/>
    <a:srgbClr val="A6C4E2"/>
    <a:srgbClr val="8EB4DA"/>
    <a:srgbClr val="6498CC"/>
    <a:srgbClr val="FDF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6" autoAdjust="0"/>
    <p:restoredTop sz="99657" autoAdjust="0"/>
  </p:normalViewPr>
  <p:slideViewPr>
    <p:cSldViewPr>
      <p:cViewPr>
        <p:scale>
          <a:sx n="66" d="100"/>
          <a:sy n="66" d="100"/>
        </p:scale>
        <p:origin x="-1494" y="-264"/>
      </p:cViewPr>
      <p:guideLst>
        <p:guide orient="horz" pos="1008"/>
        <p:guide pos="144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>
        <p:scale>
          <a:sx n="100" d="100"/>
          <a:sy n="100" d="100"/>
        </p:scale>
        <p:origin x="-1656" y="504"/>
      </p:cViewPr>
      <p:guideLst>
        <p:guide orient="horz" pos="312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vmlDrawing" Target="../drawings/vmlDrawing15.vml"/><Relationship Id="rId1" Type="http://schemas.openxmlformats.org/officeDocument/2006/relationships/theme" Target="../theme/theme4.xml"/><Relationship Id="rId4" Type="http://schemas.openxmlformats.org/officeDocument/2006/relationships/image" Target="../media/image6.png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32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Clr>
                <a:srgbClr val="3F7EBD"/>
              </a:buClr>
              <a:buSzPct val="60000"/>
              <a:buFont typeface="Webdings" pitchFamily="18" charset="2"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32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20000"/>
              </a:spcBef>
              <a:buClr>
                <a:srgbClr val="3F7EBD"/>
              </a:buClr>
              <a:buSzPct val="60000"/>
              <a:buFont typeface="Webdings" pitchFamily="18" charset="2"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10700"/>
            <a:ext cx="29432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Clr>
                <a:srgbClr val="3F7EBD"/>
              </a:buClr>
              <a:buSzPct val="60000"/>
              <a:buFont typeface="Webdings" pitchFamily="18" charset="2"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10700"/>
            <a:ext cx="29432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20000"/>
              </a:spcBef>
              <a:buClr>
                <a:srgbClr val="3F7EBD"/>
              </a:buClr>
              <a:buSzPct val="60000"/>
              <a:buFont typeface="Webdings" pitchFamily="18" charset="2"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fld id="{A87B8ACB-802B-46DC-B16D-1DB8C6AEB8B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9878" name="Text Box 6"/>
          <p:cNvSpPr txBox="1">
            <a:spLocks noChangeArrowheads="1"/>
          </p:cNvSpPr>
          <p:nvPr/>
        </p:nvSpPr>
        <p:spPr bwMode="auto">
          <a:xfrm>
            <a:off x="450850" y="215900"/>
            <a:ext cx="38036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eaLnBrk="0" hangingPunct="0">
              <a:defRPr sz="3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en-US" altLang="da-DK" sz="1000" smtClean="0">
                <a:solidFill>
                  <a:schemeClr val="tx1"/>
                </a:solidFill>
                <a:latin typeface="Arial MT"/>
              </a:rPr>
              <a:t>CSTAT, June 2008</a:t>
            </a:r>
          </a:p>
        </p:txBody>
      </p:sp>
      <p:sp>
        <p:nvSpPr>
          <p:cNvPr id="79879" name="Line 8"/>
          <p:cNvSpPr>
            <a:spLocks noChangeShapeType="1"/>
          </p:cNvSpPr>
          <p:nvPr/>
        </p:nvSpPr>
        <p:spPr bwMode="auto">
          <a:xfrm>
            <a:off x="539750" y="825500"/>
            <a:ext cx="5719763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lIns="91431" tIns="45715" rIns="91431" bIns="45715" anchor="ctr"/>
          <a:lstStyle/>
          <a:p>
            <a:endParaRPr lang="en-US"/>
          </a:p>
        </p:txBody>
      </p:sp>
      <p:graphicFrame>
        <p:nvGraphicFramePr>
          <p:cNvPr id="79880" name="Object 11"/>
          <p:cNvGraphicFramePr>
            <a:graphicFrameLocks noChangeAspect="1"/>
          </p:cNvGraphicFramePr>
          <p:nvPr/>
        </p:nvGraphicFramePr>
        <p:xfrm>
          <a:off x="5608638" y="0"/>
          <a:ext cx="673100" cy="741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44" name="Picture" r:id="rId3" imgW="952381" imgH="961905" progId="StaticMetafile">
                  <p:embed/>
                </p:oleObj>
              </mc:Choice>
              <mc:Fallback>
                <p:oleObj name="Picture" r:id="rId3" imgW="952381" imgH="961905" progId="StaticMetafile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8638" y="0"/>
                        <a:ext cx="673100" cy="741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CC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65916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32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fr-FR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32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fr-FR"/>
          </a:p>
        </p:txBody>
      </p:sp>
      <p:sp>
        <p:nvSpPr>
          <p:cNvPr id="542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63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8050" y="4705350"/>
            <a:ext cx="4978400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Click to edit Master text styles</a:t>
            </a:r>
          </a:p>
          <a:p>
            <a:pPr lvl="1"/>
            <a:r>
              <a:rPr lang="fr-FR" noProof="0" smtClean="0"/>
              <a:t>Second level</a:t>
            </a:r>
          </a:p>
          <a:p>
            <a:pPr lvl="2"/>
            <a:r>
              <a:rPr lang="fr-FR" noProof="0" smtClean="0"/>
              <a:t>Third level</a:t>
            </a:r>
          </a:p>
          <a:p>
            <a:pPr lvl="3"/>
            <a:r>
              <a:rPr lang="fr-FR" noProof="0" smtClean="0"/>
              <a:t>Fourth level</a:t>
            </a:r>
          </a:p>
          <a:p>
            <a:pPr lvl="4"/>
            <a:r>
              <a:rPr lang="fr-FR" noProof="0" smtClean="0"/>
              <a:t>Fifth level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432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fr-FR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10700"/>
            <a:ext cx="29432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82FA8FE8-B488-4FCC-BEBF-F6BD2891CD7A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52633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6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6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6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6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6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PPT_fondcouv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2" descr="Logo_ENG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762375" cy="110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33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09726" y="1341438"/>
            <a:ext cx="4894263" cy="1470025"/>
          </a:xfrm>
        </p:spPr>
        <p:txBody>
          <a:bodyPr/>
          <a:lstStyle>
            <a:lvl1pPr algn="l">
              <a:defRPr>
                <a:solidFill>
                  <a:srgbClr val="72727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433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08139" y="2924175"/>
            <a:ext cx="4929187" cy="1752600"/>
          </a:xfrm>
        </p:spPr>
        <p:txBody>
          <a:bodyPr/>
          <a:lstStyle>
            <a:lvl1pPr marL="0" indent="0" algn="l">
              <a:buFontTx/>
              <a:buNone/>
              <a:defRPr>
                <a:solidFill>
                  <a:srgbClr val="727272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50825" y="6245225"/>
            <a:ext cx="4043363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953D108-E58D-4D1D-A72D-539A6294DCE8}" type="slidenum">
              <a:rPr lang="en-US"/>
              <a:pPr/>
              <a:t>‹#›</a:t>
            </a:fld>
            <a:endParaRPr lang="en-US">
              <a:solidFill>
                <a:srgbClr val="3F7EBD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C:\Documents and Settings\Davis_T\My Documents\OECD Logo\OECD_10cm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02538" y="5876925"/>
            <a:ext cx="1541462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3"/>
          <p:cNvGraphicFramePr>
            <a:graphicFrameLocks noChangeAspect="1"/>
          </p:cNvGraphicFramePr>
          <p:nvPr/>
        </p:nvGraphicFramePr>
        <p:xfrm>
          <a:off x="8101013" y="5805488"/>
          <a:ext cx="952500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14" name="Picture" r:id="rId3" imgW="952381" imgH="961905" progId="StaticMetafile">
                  <p:embed/>
                </p:oleObj>
              </mc:Choice>
              <mc:Fallback>
                <p:oleObj name="Picture" r:id="rId3" imgW="952381" imgH="961905" progId="StaticMetafile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1013" y="5805488"/>
                        <a:ext cx="952500" cy="962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3"/>
          <p:cNvGraphicFramePr>
            <a:graphicFrameLocks noChangeAspect="1"/>
          </p:cNvGraphicFramePr>
          <p:nvPr/>
        </p:nvGraphicFramePr>
        <p:xfrm>
          <a:off x="8101013" y="5805488"/>
          <a:ext cx="952500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38" name="Picture" r:id="rId3" imgW="952381" imgH="961905" progId="StaticMetafile">
                  <p:embed/>
                </p:oleObj>
              </mc:Choice>
              <mc:Fallback>
                <p:oleObj name="Picture" r:id="rId3" imgW="952381" imgH="961905" progId="StaticMetafile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1013" y="5805488"/>
                        <a:ext cx="952500" cy="962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600200"/>
            <a:ext cx="40322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963" y="1600200"/>
            <a:ext cx="403383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6B002D-E78B-4F91-A4E9-51EE8DEB4B40}" type="slidenum">
              <a:rPr lang="en-US"/>
              <a:pPr/>
              <a:t>‹#›</a:t>
            </a:fld>
            <a:endParaRPr lang="en-US">
              <a:solidFill>
                <a:srgbClr val="3F7EBD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13"/>
          <p:cNvGraphicFramePr>
            <a:graphicFrameLocks noChangeAspect="1"/>
          </p:cNvGraphicFramePr>
          <p:nvPr/>
        </p:nvGraphicFramePr>
        <p:xfrm>
          <a:off x="8101013" y="5805488"/>
          <a:ext cx="952500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62" name="Picture" r:id="rId3" imgW="952381" imgH="961905" progId="StaticMetafile">
                  <p:embed/>
                </p:oleObj>
              </mc:Choice>
              <mc:Fallback>
                <p:oleObj name="Picture" r:id="rId3" imgW="952381" imgH="961905" progId="StaticMetafile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1013" y="5805488"/>
                        <a:ext cx="952500" cy="962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DBF0FC-669B-4D9F-BF72-8AC047A99533}" type="slidenum">
              <a:rPr lang="en-US"/>
              <a:pPr/>
              <a:t>‹#›</a:t>
            </a:fld>
            <a:endParaRPr lang="en-US">
              <a:solidFill>
                <a:srgbClr val="3F7EBD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C:\Documents and Settings\Davis_T\My Documents\OECD Logo\OECD_10cm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02538" y="5876925"/>
            <a:ext cx="1541462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D816B1-0748-4257-B2DF-D30F79488433}" type="slidenum">
              <a:rPr lang="en-US"/>
              <a:pPr/>
              <a:t>‹#›</a:t>
            </a:fld>
            <a:endParaRPr lang="en-US">
              <a:solidFill>
                <a:srgbClr val="3F7EBD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C:\Documents and Settings\Davis_T\My Documents\OECD Logo\OECD_10cm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02538" y="5876925"/>
            <a:ext cx="1541462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8C578D-C9BD-4DC9-B55A-D6C1B5CA5F8F}" type="slidenum">
              <a:rPr lang="en-US"/>
              <a:pPr/>
              <a:t>‹#›</a:t>
            </a:fld>
            <a:endParaRPr lang="en-US">
              <a:solidFill>
                <a:srgbClr val="3F7EBD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3"/>
          <p:cNvGraphicFramePr>
            <a:graphicFrameLocks noChangeAspect="1"/>
          </p:cNvGraphicFramePr>
          <p:nvPr/>
        </p:nvGraphicFramePr>
        <p:xfrm>
          <a:off x="8101013" y="5805488"/>
          <a:ext cx="952500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86" name="Picture" r:id="rId3" imgW="952381" imgH="961905" progId="StaticMetafile">
                  <p:embed/>
                </p:oleObj>
              </mc:Choice>
              <mc:Fallback>
                <p:oleObj name="Picture" r:id="rId3" imgW="952381" imgH="961905" progId="StaticMetafile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1013" y="5805488"/>
                        <a:ext cx="952500" cy="962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C19C56-55FF-4AE2-93E0-C578505F3B33}" type="slidenum">
              <a:rPr lang="en-US"/>
              <a:pPr/>
              <a:t>‹#›</a:t>
            </a:fld>
            <a:endParaRPr lang="en-US">
              <a:solidFill>
                <a:srgbClr val="3F7EBD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3"/>
          <p:cNvGraphicFramePr>
            <a:graphicFrameLocks noChangeAspect="1"/>
          </p:cNvGraphicFramePr>
          <p:nvPr/>
        </p:nvGraphicFramePr>
        <p:xfrm>
          <a:off x="8101013" y="5805488"/>
          <a:ext cx="952500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10" name="Picture" r:id="rId3" imgW="952381" imgH="961905" progId="StaticMetafile">
                  <p:embed/>
                </p:oleObj>
              </mc:Choice>
              <mc:Fallback>
                <p:oleObj name="Picture" r:id="rId3" imgW="952381" imgH="961905" progId="StaticMetafile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1013" y="5805488"/>
                        <a:ext cx="952500" cy="962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72727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2BB753-DF54-4D8C-9FAC-FD6BD687BD9B}" type="slidenum">
              <a:rPr lang="en-US"/>
              <a:pPr/>
              <a:t>‹#›</a:t>
            </a:fld>
            <a:endParaRPr lang="en-US">
              <a:solidFill>
                <a:srgbClr val="3F7EBD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3"/>
          <p:cNvGraphicFramePr>
            <a:graphicFrameLocks noChangeAspect="1"/>
          </p:cNvGraphicFramePr>
          <p:nvPr/>
        </p:nvGraphicFramePr>
        <p:xfrm>
          <a:off x="8101013" y="5805488"/>
          <a:ext cx="952500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34" name="Picture" r:id="rId3" imgW="952381" imgH="961905" progId="StaticMetafile">
                  <p:embed/>
                </p:oleObj>
              </mc:Choice>
              <mc:Fallback>
                <p:oleObj name="Picture" r:id="rId3" imgW="952381" imgH="961905" progId="StaticMetafile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1013" y="5805488"/>
                        <a:ext cx="952500" cy="962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17AE6E-8620-42A7-8951-FEC4BA615E0E}" type="slidenum">
              <a:rPr lang="en-US"/>
              <a:pPr/>
              <a:t>‹#›</a:t>
            </a:fld>
            <a:endParaRPr lang="en-US">
              <a:solidFill>
                <a:srgbClr val="3F7EBD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3"/>
          <p:cNvGraphicFramePr>
            <a:graphicFrameLocks noChangeAspect="1"/>
          </p:cNvGraphicFramePr>
          <p:nvPr/>
        </p:nvGraphicFramePr>
        <p:xfrm>
          <a:off x="8101013" y="5805488"/>
          <a:ext cx="952500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58" name="Picture" r:id="rId3" imgW="952381" imgH="961905" progId="StaticMetafile">
                  <p:embed/>
                </p:oleObj>
              </mc:Choice>
              <mc:Fallback>
                <p:oleObj name="Picture" r:id="rId3" imgW="952381" imgH="961905" progId="StaticMetafile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1013" y="5805488"/>
                        <a:ext cx="952500" cy="962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3F6E18-555E-4A74-A913-0C93FE53EBE8}" type="slidenum">
              <a:rPr lang="en-US"/>
              <a:pPr/>
              <a:t>‹#›</a:t>
            </a:fld>
            <a:endParaRPr lang="en-US">
              <a:solidFill>
                <a:srgbClr val="3F7EBD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35"/>
          <p:cNvSpPr>
            <a:spLocks noChangeArrowheads="1"/>
          </p:cNvSpPr>
          <p:nvPr userDrawn="1"/>
        </p:nvSpPr>
        <p:spPr bwMode="auto">
          <a:xfrm>
            <a:off x="-1044575" y="3195638"/>
            <a:ext cx="1841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b">
            <a:spAutoFit/>
          </a:bodyPr>
          <a:lstStyle/>
          <a:p>
            <a:pPr eaLnBrk="0" hangingPunct="0"/>
            <a:endParaRPr lang="fr-FR" sz="2400" b="0">
              <a:solidFill>
                <a:schemeClr val="tx1"/>
              </a:solidFill>
              <a:latin typeface="Times New Roman" pitchFamily="18" charset="0"/>
            </a:endParaRPr>
          </a:p>
        </p:txBody>
      </p:sp>
      <p:pic>
        <p:nvPicPr>
          <p:cNvPr id="4" name="Picture 4" descr="C:\Documents and Settings\Davis_T\My Documents\OECD Logo\OCDE_TEXT_BI_10cm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1150" y="765175"/>
            <a:ext cx="8599488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7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1" cy="1752600"/>
          </a:xfrm>
        </p:spPr>
        <p:txBody>
          <a:bodyPr/>
          <a:lstStyle>
            <a:lvl1pPr marL="0" indent="0" algn="ctr">
              <a:buFont typeface="Webdings" pitchFamily="18" charset="2"/>
              <a:buNone/>
              <a:defRPr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Rectangle 103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PPT_fondcouv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2" descr="Logo_ENG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762375" cy="110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33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09726" y="1341438"/>
            <a:ext cx="4894263" cy="1470025"/>
          </a:xfrm>
        </p:spPr>
        <p:txBody>
          <a:bodyPr/>
          <a:lstStyle>
            <a:lvl1pPr algn="l">
              <a:defRPr>
                <a:solidFill>
                  <a:srgbClr val="72727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433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08139" y="2924175"/>
            <a:ext cx="4929187" cy="1752600"/>
          </a:xfrm>
        </p:spPr>
        <p:txBody>
          <a:bodyPr/>
          <a:lstStyle>
            <a:lvl1pPr marL="0" indent="0" algn="l">
              <a:buFontTx/>
              <a:buNone/>
              <a:defRPr>
                <a:solidFill>
                  <a:srgbClr val="727272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50825" y="6245225"/>
            <a:ext cx="4043363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3AC7E8A-D1BF-4B18-B704-E73A9791178E}" type="slidenum">
              <a:rPr lang="en-US"/>
              <a:pPr/>
              <a:t>‹#›</a:t>
            </a:fld>
            <a:endParaRPr lang="en-US">
              <a:solidFill>
                <a:srgbClr val="3F7EBD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C:\Documents and Settings\Davis_T\My Documents\OECD Logo\OECD_10cm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02538" y="5876925"/>
            <a:ext cx="1541462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3"/>
          <p:cNvGraphicFramePr>
            <a:graphicFrameLocks noChangeAspect="1"/>
          </p:cNvGraphicFramePr>
          <p:nvPr/>
        </p:nvGraphicFramePr>
        <p:xfrm>
          <a:off x="8101013" y="5805488"/>
          <a:ext cx="952500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82" name="Picture" r:id="rId3" imgW="952381" imgH="961905" progId="StaticMetafile">
                  <p:embed/>
                </p:oleObj>
              </mc:Choice>
              <mc:Fallback>
                <p:oleObj name="Picture" r:id="rId3" imgW="952381" imgH="961905" progId="StaticMetafile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1013" y="5805488"/>
                        <a:ext cx="952500" cy="962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3"/>
          <p:cNvGraphicFramePr>
            <a:graphicFrameLocks noChangeAspect="1"/>
          </p:cNvGraphicFramePr>
          <p:nvPr/>
        </p:nvGraphicFramePr>
        <p:xfrm>
          <a:off x="8101013" y="5805488"/>
          <a:ext cx="952500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06" name="Picture" r:id="rId3" imgW="952381" imgH="961905" progId="StaticMetafile">
                  <p:embed/>
                </p:oleObj>
              </mc:Choice>
              <mc:Fallback>
                <p:oleObj name="Picture" r:id="rId3" imgW="952381" imgH="961905" progId="StaticMetafile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1013" y="5805488"/>
                        <a:ext cx="952500" cy="962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600200"/>
            <a:ext cx="40322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963" y="1600200"/>
            <a:ext cx="403383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E3196D-FEBF-4116-B945-9E3068438E91}" type="slidenum">
              <a:rPr lang="en-US"/>
              <a:pPr/>
              <a:t>‹#›</a:t>
            </a:fld>
            <a:endParaRPr lang="en-US">
              <a:solidFill>
                <a:srgbClr val="3F7EBD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13"/>
          <p:cNvGraphicFramePr>
            <a:graphicFrameLocks noChangeAspect="1"/>
          </p:cNvGraphicFramePr>
          <p:nvPr/>
        </p:nvGraphicFramePr>
        <p:xfrm>
          <a:off x="8101013" y="5805488"/>
          <a:ext cx="952500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30" name="Picture" r:id="rId3" imgW="952381" imgH="961905" progId="StaticMetafile">
                  <p:embed/>
                </p:oleObj>
              </mc:Choice>
              <mc:Fallback>
                <p:oleObj name="Picture" r:id="rId3" imgW="952381" imgH="961905" progId="StaticMetafile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1013" y="5805488"/>
                        <a:ext cx="952500" cy="962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1A3EE4-3F17-4668-959C-3F633C2F4651}" type="slidenum">
              <a:rPr lang="en-US"/>
              <a:pPr/>
              <a:t>‹#›</a:t>
            </a:fld>
            <a:endParaRPr lang="en-US">
              <a:solidFill>
                <a:srgbClr val="3F7EBD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C:\Documents and Settings\Davis_T\My Documents\OECD Logo\OECD_10cm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02538" y="5876925"/>
            <a:ext cx="1541462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F6A313-AB65-4EF3-A0D5-EA36B01FDEB0}" type="slidenum">
              <a:rPr lang="en-US"/>
              <a:pPr/>
              <a:t>‹#›</a:t>
            </a:fld>
            <a:endParaRPr lang="en-US">
              <a:solidFill>
                <a:srgbClr val="3F7EBD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C:\Documents and Settings\Davis_T\My Documents\OECD Logo\OECD_10cm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02538" y="5876925"/>
            <a:ext cx="1541462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AF03BA-B248-47C4-BE61-589609A60202}" type="slidenum">
              <a:rPr lang="en-US"/>
              <a:pPr/>
              <a:t>‹#›</a:t>
            </a:fld>
            <a:endParaRPr lang="en-US">
              <a:solidFill>
                <a:srgbClr val="3F7EBD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3"/>
          <p:cNvGraphicFramePr>
            <a:graphicFrameLocks noChangeAspect="1"/>
          </p:cNvGraphicFramePr>
          <p:nvPr/>
        </p:nvGraphicFramePr>
        <p:xfrm>
          <a:off x="8101013" y="5805488"/>
          <a:ext cx="952500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54" name="Picture" r:id="rId3" imgW="952381" imgH="961905" progId="StaticMetafile">
                  <p:embed/>
                </p:oleObj>
              </mc:Choice>
              <mc:Fallback>
                <p:oleObj name="Picture" r:id="rId3" imgW="952381" imgH="961905" progId="StaticMetafile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1013" y="5805488"/>
                        <a:ext cx="952500" cy="962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16CCBA-1F50-4B7D-8850-06293F1F4CAE}" type="slidenum">
              <a:rPr lang="en-US"/>
              <a:pPr/>
              <a:t>‹#›</a:t>
            </a:fld>
            <a:endParaRPr lang="en-US">
              <a:solidFill>
                <a:srgbClr val="3F7EBD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3"/>
          <p:cNvGraphicFramePr>
            <a:graphicFrameLocks noChangeAspect="1"/>
          </p:cNvGraphicFramePr>
          <p:nvPr/>
        </p:nvGraphicFramePr>
        <p:xfrm>
          <a:off x="8101013" y="5805488"/>
          <a:ext cx="952500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78" name="Picture" r:id="rId3" imgW="952381" imgH="961905" progId="StaticMetafile">
                  <p:embed/>
                </p:oleObj>
              </mc:Choice>
              <mc:Fallback>
                <p:oleObj name="Picture" r:id="rId3" imgW="952381" imgH="961905" progId="StaticMetafile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1013" y="5805488"/>
                        <a:ext cx="952500" cy="962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72727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8841D6-BA36-49B9-A9BD-489F353C3CB1}" type="slidenum">
              <a:rPr lang="en-US"/>
              <a:pPr/>
              <a:t>‹#›</a:t>
            </a:fld>
            <a:endParaRPr lang="en-US">
              <a:solidFill>
                <a:srgbClr val="3F7EBD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3"/>
          <p:cNvGraphicFramePr>
            <a:graphicFrameLocks noChangeAspect="1"/>
          </p:cNvGraphicFramePr>
          <p:nvPr/>
        </p:nvGraphicFramePr>
        <p:xfrm>
          <a:off x="8101013" y="5805488"/>
          <a:ext cx="952500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02" name="Picture" r:id="rId3" imgW="952381" imgH="961905" progId="StaticMetafile">
                  <p:embed/>
                </p:oleObj>
              </mc:Choice>
              <mc:Fallback>
                <p:oleObj name="Picture" r:id="rId3" imgW="952381" imgH="961905" progId="StaticMetafile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1013" y="5805488"/>
                        <a:ext cx="952500" cy="962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F08C79-7CB6-4CFC-A243-454FA6EB1120}" type="slidenum">
              <a:rPr lang="en-US"/>
              <a:pPr/>
              <a:t>‹#›</a:t>
            </a:fld>
            <a:endParaRPr lang="en-US">
              <a:solidFill>
                <a:srgbClr val="3F7EBD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3"/>
          <p:cNvGraphicFramePr>
            <a:graphicFrameLocks noChangeAspect="1"/>
          </p:cNvGraphicFramePr>
          <p:nvPr/>
        </p:nvGraphicFramePr>
        <p:xfrm>
          <a:off x="8101013" y="5805488"/>
          <a:ext cx="952500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826" name="Picture" r:id="rId3" imgW="952381" imgH="961905" progId="StaticMetafile">
                  <p:embed/>
                </p:oleObj>
              </mc:Choice>
              <mc:Fallback>
                <p:oleObj name="Picture" r:id="rId3" imgW="952381" imgH="961905" progId="StaticMetafile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1013" y="5805488"/>
                        <a:ext cx="952500" cy="962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E6ADA1-B60A-440E-870A-A2CC26478E5D}" type="slidenum">
              <a:rPr lang="en-US"/>
              <a:pPr/>
              <a:t>‹#›</a:t>
            </a:fld>
            <a:endParaRPr lang="en-US">
              <a:solidFill>
                <a:srgbClr val="3F7EBD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 descr="PPT_fondsli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-1588"/>
            <a:ext cx="8218487" cy="647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00200"/>
            <a:ext cx="82184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393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17675" y="623728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727272"/>
                </a:solidFill>
              </a:defRPr>
            </a:lvl1pPr>
          </a:lstStyle>
          <a:p>
            <a:endParaRPr lang="en-US"/>
          </a:p>
        </p:txBody>
      </p:sp>
      <p:sp>
        <p:nvSpPr>
          <p:cNvPr id="4393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56125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727272"/>
                </a:solidFill>
              </a:defRPr>
            </a:lvl1pPr>
          </a:lstStyle>
          <a:p>
            <a:endParaRPr lang="en-GB"/>
          </a:p>
        </p:txBody>
      </p:sp>
      <p:sp>
        <p:nvSpPr>
          <p:cNvPr id="4393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6188" y="6245225"/>
            <a:ext cx="11144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727272"/>
                </a:solidFill>
              </a:defRPr>
            </a:lvl1pPr>
          </a:lstStyle>
          <a:p>
            <a:fld id="{0DBE5C6C-6BD7-4C19-8E8C-4CE56F01D1FA}" type="slidenum">
              <a:rPr lang="en-US"/>
              <a:pPr/>
              <a:t>‹#›</a:t>
            </a:fld>
            <a:endParaRPr lang="en-US">
              <a:solidFill>
                <a:srgbClr val="3F7EBD"/>
              </a:solidFill>
            </a:endParaRPr>
          </a:p>
        </p:txBody>
      </p:sp>
      <p:pic>
        <p:nvPicPr>
          <p:cNvPr id="1032" name="Picture 11" descr="OECD_10cm.png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68313" y="6172200"/>
            <a:ext cx="582612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 descr="C:\Documents and Settings\Davis_T\My Documents\OECD Logo\OECD_10cm.jpg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602538" y="5876925"/>
            <a:ext cx="1541462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7379" r:id="rId1"/>
    <p:sldLayoutId id="2147487380" r:id="rId2"/>
    <p:sldLayoutId id="2147487381" r:id="rId3"/>
    <p:sldLayoutId id="2147487382" r:id="rId4"/>
    <p:sldLayoutId id="2147487383" r:id="rId5"/>
    <p:sldLayoutId id="2147487384" r:id="rId6"/>
    <p:sldLayoutId id="2147487385" r:id="rId7"/>
    <p:sldLayoutId id="2147487386" r:id="rId8"/>
    <p:sldLayoutId id="2147487387" r:id="rId9"/>
    <p:sldLayoutId id="2147487388" r:id="rId10"/>
    <p:sldLayoutId id="2147487389" r:id="rId11"/>
    <p:sldLayoutId id="2147487390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72727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727272"/>
          </a:solidFill>
          <a:latin typeface="Helvetica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727272"/>
          </a:solidFill>
          <a:latin typeface="Helvetica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727272"/>
          </a:solidFill>
          <a:latin typeface="Helvetica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727272"/>
          </a:solidFill>
          <a:latin typeface="Helvetic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Helvetica" pitchFamily="34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Helvetica" pitchFamily="34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Helvetica" pitchFamily="34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Helvetic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4B78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4B78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4B78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4B78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4B78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73CF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73CF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73CF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73C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0" descr="PPT_fondslide.pn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-1588"/>
            <a:ext cx="8218487" cy="647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00200"/>
            <a:ext cx="82184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393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17675" y="623728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727272"/>
                </a:solidFill>
              </a:defRPr>
            </a:lvl1pPr>
          </a:lstStyle>
          <a:p>
            <a:endParaRPr lang="en-US"/>
          </a:p>
        </p:txBody>
      </p:sp>
      <p:sp>
        <p:nvSpPr>
          <p:cNvPr id="4393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56125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727272"/>
                </a:solidFill>
              </a:defRPr>
            </a:lvl1pPr>
          </a:lstStyle>
          <a:p>
            <a:endParaRPr lang="en-GB"/>
          </a:p>
        </p:txBody>
      </p:sp>
      <p:sp>
        <p:nvSpPr>
          <p:cNvPr id="4393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6188" y="6245225"/>
            <a:ext cx="11144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727272"/>
                </a:solidFill>
              </a:defRPr>
            </a:lvl1pPr>
          </a:lstStyle>
          <a:p>
            <a:fld id="{CBE9738E-A8CB-45C4-9520-F240359483CB}" type="slidenum">
              <a:rPr lang="en-US"/>
              <a:pPr/>
              <a:t>‹#›</a:t>
            </a:fld>
            <a:endParaRPr lang="en-US">
              <a:solidFill>
                <a:srgbClr val="3F7EBD"/>
              </a:solidFill>
            </a:endParaRPr>
          </a:p>
        </p:txBody>
      </p:sp>
      <p:pic>
        <p:nvPicPr>
          <p:cNvPr id="2056" name="Picture 8" descr="OECD_10cm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68313" y="6172200"/>
            <a:ext cx="582612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9" descr="C:\Documents and Settings\Davis_T\My Documents\OECD Logo\OECD_10cm.jp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602538" y="5876925"/>
            <a:ext cx="1541462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7391" r:id="rId1"/>
    <p:sldLayoutId id="2147487392" r:id="rId2"/>
    <p:sldLayoutId id="2147487393" r:id="rId3"/>
    <p:sldLayoutId id="2147487394" r:id="rId4"/>
    <p:sldLayoutId id="2147487395" r:id="rId5"/>
    <p:sldLayoutId id="2147487396" r:id="rId6"/>
    <p:sldLayoutId id="2147487397" r:id="rId7"/>
    <p:sldLayoutId id="2147487398" r:id="rId8"/>
    <p:sldLayoutId id="2147487399" r:id="rId9"/>
    <p:sldLayoutId id="2147487400" r:id="rId10"/>
    <p:sldLayoutId id="214748740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72727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727272"/>
          </a:solidFill>
          <a:latin typeface="Helvetica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727272"/>
          </a:solidFill>
          <a:latin typeface="Helvetica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727272"/>
          </a:solidFill>
          <a:latin typeface="Helvetica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727272"/>
          </a:solidFill>
          <a:latin typeface="Helvetic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Helvetica" pitchFamily="34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Helvetica" pitchFamily="34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Helvetica" pitchFamily="34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Helvetic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4B78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4B78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4B78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4B78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4B78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73CF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73CF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73CF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73C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56792"/>
            <a:ext cx="9036496" cy="1512168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4885C2"/>
                </a:solidFill>
                <a:latin typeface="Arial" pitchFamily="34" charset="0"/>
              </a:rPr>
              <a:t>Using Big Data for Social Statistics:</a:t>
            </a:r>
            <a:br>
              <a:rPr lang="en-US" sz="3600" b="1" dirty="0" smtClean="0">
                <a:solidFill>
                  <a:srgbClr val="4885C2"/>
                </a:solidFill>
                <a:latin typeface="Arial" pitchFamily="34" charset="0"/>
              </a:rPr>
            </a:br>
            <a:r>
              <a:rPr lang="en-US" sz="3600" b="1" dirty="0" smtClean="0">
                <a:solidFill>
                  <a:srgbClr val="4885C2"/>
                </a:solidFill>
                <a:latin typeface="Arial" pitchFamily="34" charset="0"/>
              </a:rPr>
              <a:t>OECD initiatives, with an application to US subjective well-being data</a:t>
            </a:r>
          </a:p>
        </p:txBody>
      </p:sp>
      <p:sp>
        <p:nvSpPr>
          <p:cNvPr id="26627" name="Subtitle 2"/>
          <p:cNvSpPr>
            <a:spLocks noGrp="1"/>
          </p:cNvSpPr>
          <p:nvPr>
            <p:ph type="subTitle" idx="1"/>
          </p:nvPr>
        </p:nvSpPr>
        <p:spPr>
          <a:xfrm>
            <a:off x="611560" y="3501008"/>
            <a:ext cx="8353921" cy="2880320"/>
          </a:xfrm>
        </p:spPr>
        <p:txBody>
          <a:bodyPr/>
          <a:lstStyle/>
          <a:p>
            <a:endParaRPr lang="en-GB" dirty="0" smtClean="0"/>
          </a:p>
          <a:p>
            <a:r>
              <a:rPr lang="fr-FR" dirty="0" smtClean="0"/>
              <a:t>Fabrice Murtin</a:t>
            </a:r>
          </a:p>
          <a:p>
            <a:r>
              <a:rPr lang="fr-FR" i="1" dirty="0" smtClean="0"/>
              <a:t>OECD </a:t>
            </a:r>
            <a:r>
              <a:rPr lang="fr-FR" i="1" dirty="0" err="1" smtClean="0"/>
              <a:t>Statistics</a:t>
            </a:r>
            <a:r>
              <a:rPr lang="fr-FR" i="1" dirty="0" smtClean="0"/>
              <a:t> </a:t>
            </a:r>
            <a:r>
              <a:rPr lang="fr-FR" i="1" dirty="0" err="1" smtClean="0"/>
              <a:t>Directorate</a:t>
            </a:r>
            <a:r>
              <a:rPr lang="fr-FR" i="1" dirty="0" smtClean="0"/>
              <a:t> </a:t>
            </a:r>
          </a:p>
          <a:p>
            <a:endParaRPr lang="fr-FR" i="1" dirty="0" smtClean="0"/>
          </a:p>
          <a:p>
            <a:r>
              <a:rPr lang="fr-FR" dirty="0" smtClean="0"/>
              <a:t>CESS 2016, Budapest</a:t>
            </a:r>
            <a:endParaRPr lang="fr-FR" dirty="0"/>
          </a:p>
          <a:p>
            <a:endParaRPr lang="fr-FR" i="1" dirty="0" smtClean="0"/>
          </a:p>
          <a:p>
            <a:endParaRPr lang="en-GB" sz="24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5433467"/>
          </a:xfrm>
        </p:spPr>
        <p:txBody>
          <a:bodyPr/>
          <a:lstStyle/>
          <a:p>
            <a:r>
              <a:rPr lang="en-GB" sz="2800" b="1" dirty="0" smtClean="0">
                <a:latin typeface="Caecilia Roman" pitchFamily="18" charset="0"/>
              </a:rPr>
              <a:t>From Big Data…: </a:t>
            </a:r>
            <a:r>
              <a:rPr lang="en-GB" sz="2800" dirty="0" smtClean="0">
                <a:latin typeface="Caecilia Roman" pitchFamily="18" charset="0"/>
              </a:rPr>
              <a:t>the OECD recently launched numerous projects using new types of data (e.g. geospatial, social media, web-scrapping) through partnerships with other organisations (ESA, Facebook, Google, </a:t>
            </a:r>
            <a:r>
              <a:rPr lang="en-GB" sz="2800" dirty="0" err="1" smtClean="0">
                <a:latin typeface="Caecilia Roman" pitchFamily="18" charset="0"/>
              </a:rPr>
              <a:t>AirBnB</a:t>
            </a:r>
            <a:r>
              <a:rPr lang="en-GB" sz="2800" dirty="0" smtClean="0">
                <a:latin typeface="Caecilia Roman" pitchFamily="18" charset="0"/>
              </a:rPr>
              <a:t>…) </a:t>
            </a:r>
          </a:p>
          <a:p>
            <a:r>
              <a:rPr lang="en-GB" sz="2200" b="1" dirty="0" smtClean="0">
                <a:latin typeface="Caecilia Roman" pitchFamily="18" charset="0"/>
              </a:rPr>
              <a:t> </a:t>
            </a:r>
            <a:r>
              <a:rPr lang="en-GB" sz="2800" b="1" dirty="0" smtClean="0">
                <a:latin typeface="Caecilia Roman" pitchFamily="18" charset="0"/>
              </a:rPr>
              <a:t>…to Smart Data</a:t>
            </a:r>
            <a:r>
              <a:rPr lang="en-GB" sz="2200" b="1" dirty="0" smtClean="0">
                <a:latin typeface="Caecilia Roman" pitchFamily="18" charset="0"/>
              </a:rPr>
              <a:t>: </a:t>
            </a:r>
            <a:r>
              <a:rPr lang="en-GB" sz="2800" dirty="0" smtClean="0">
                <a:latin typeface="Caecilia Roman" pitchFamily="18" charset="0"/>
              </a:rPr>
              <a:t>new ways of combining old and new data are explored (e.g. </a:t>
            </a:r>
            <a:r>
              <a:rPr lang="en-GB" sz="2800" dirty="0" err="1" smtClean="0">
                <a:latin typeface="Caecilia Roman" pitchFamily="18" charset="0"/>
              </a:rPr>
              <a:t>nowcasting</a:t>
            </a:r>
            <a:r>
              <a:rPr lang="en-GB" sz="2800" dirty="0" smtClean="0">
                <a:latin typeface="Caecilia Roman" pitchFamily="18" charset="0"/>
              </a:rPr>
              <a:t> of income distribution)</a:t>
            </a:r>
          </a:p>
          <a:p>
            <a:r>
              <a:rPr lang="en-GB" sz="2800" b="1" smtClean="0">
                <a:latin typeface="Caecilia Roman" pitchFamily="18" charset="0"/>
              </a:rPr>
              <a:t>Examples</a:t>
            </a:r>
            <a:r>
              <a:rPr lang="en-GB" sz="2800" dirty="0" smtClean="0">
                <a:latin typeface="Caecilia Roman" pitchFamily="18" charset="0"/>
              </a:rPr>
              <a:t>: </a:t>
            </a:r>
          </a:p>
          <a:p>
            <a:pPr lvl="1"/>
            <a:r>
              <a:rPr lang="en-GB" sz="2400" dirty="0" smtClean="0"/>
              <a:t>A Civil Tension Indicator tracking news from Reuters and AFP and using automatic text analysis (Development Centre)</a:t>
            </a:r>
          </a:p>
          <a:p>
            <a:pPr lvl="1"/>
            <a:r>
              <a:rPr lang="en-GB" sz="2400" dirty="0" smtClean="0"/>
              <a:t>Use of geospatial data for measuring air pollution or urban density (Environment/Governance Directorates)</a:t>
            </a:r>
          </a:p>
          <a:p>
            <a:pPr lvl="1"/>
            <a:r>
              <a:rPr lang="en-GB" sz="2400" dirty="0" smtClean="0"/>
              <a:t>Use of smartphone data to understand geographical mobility</a:t>
            </a:r>
          </a:p>
          <a:p>
            <a:pPr lvl="1"/>
            <a:endParaRPr lang="en-GB" sz="24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-1588"/>
            <a:ext cx="8712967" cy="647701"/>
          </a:xfrm>
        </p:spPr>
        <p:txBody>
          <a:bodyPr/>
          <a:lstStyle/>
          <a:p>
            <a:r>
              <a:rPr lang="fr-FR" b="1" dirty="0" smtClean="0">
                <a:latin typeface="Caecilia Roman" pitchFamily="18" charset="0"/>
              </a:rPr>
              <a:t>The OECD ‘Smart Data’ </a:t>
            </a:r>
            <a:r>
              <a:rPr lang="fr-FR" b="1" dirty="0" err="1" smtClean="0">
                <a:latin typeface="Caecilia Roman" pitchFamily="18" charset="0"/>
              </a:rPr>
              <a:t>Strategy</a:t>
            </a:r>
            <a:endParaRPr lang="en-GB" b="1" dirty="0">
              <a:latin typeface="Caecilia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26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588"/>
            <a:ext cx="9143999" cy="647701"/>
          </a:xfrm>
        </p:spPr>
        <p:txBody>
          <a:bodyPr/>
          <a:lstStyle/>
          <a:p>
            <a:r>
              <a:rPr lang="en-GB" dirty="0" smtClean="0"/>
              <a:t>Examples of OECD Big Data projects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6712"/>
            <a:ext cx="9143999" cy="5289451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/>
              <a:t>Exposure to fine particles (PM2.5) in the air, 2013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87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30400"/>
            <a:ext cx="9100745" cy="4594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438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5688632"/>
          </a:xfrm>
        </p:spPr>
        <p:txBody>
          <a:bodyPr/>
          <a:lstStyle/>
          <a:p>
            <a:endParaRPr lang="en-GB" sz="2600" b="1" dirty="0" smtClean="0">
              <a:latin typeface="Caecilia Roman" pitchFamily="18" charset="0"/>
            </a:endParaRPr>
          </a:p>
          <a:p>
            <a:r>
              <a:rPr lang="en-GB" sz="2600" b="1" dirty="0" smtClean="0">
                <a:latin typeface="Caecilia Roman" pitchFamily="18" charset="0"/>
              </a:rPr>
              <a:t>Timeliness: </a:t>
            </a:r>
            <a:r>
              <a:rPr lang="en-GB" sz="2600" dirty="0" smtClean="0">
                <a:latin typeface="Caecilia Roman" pitchFamily="18" charset="0"/>
              </a:rPr>
              <a:t>OECD « Timeliness Initiative » as part of broader “Smart Data” Strategy (Income Distribution, SWB for other countries than the US)</a:t>
            </a:r>
          </a:p>
          <a:p>
            <a:r>
              <a:rPr lang="en-GB" sz="2600" b="1" dirty="0" smtClean="0">
                <a:latin typeface="Caecilia Roman" pitchFamily="18" charset="0"/>
              </a:rPr>
              <a:t>Granularity: </a:t>
            </a:r>
            <a:r>
              <a:rPr lang="en-GB" sz="2600" dirty="0" smtClean="0">
                <a:latin typeface="Caecilia Roman" pitchFamily="18" charset="0"/>
              </a:rPr>
              <a:t>Big Data yield new insights at local level, e.g. CPI or housing prices at regional level (ITA), structure of city amenities  (US)</a:t>
            </a:r>
          </a:p>
          <a:p>
            <a:r>
              <a:rPr lang="en-GB" sz="2600" b="1" dirty="0" smtClean="0">
                <a:latin typeface="Caecilia Roman" pitchFamily="18" charset="0"/>
              </a:rPr>
              <a:t>Reflect behaviour: </a:t>
            </a:r>
            <a:r>
              <a:rPr lang="en-GB" sz="2600" dirty="0" smtClean="0">
                <a:latin typeface="Caecilia Roman" pitchFamily="18" charset="0"/>
              </a:rPr>
              <a:t>Big Data are often based on traceable human behaviour</a:t>
            </a:r>
            <a:r>
              <a:rPr lang="en-GB" sz="2600" b="1" dirty="0" smtClean="0">
                <a:latin typeface="Caecilia Roman" pitchFamily="18" charset="0"/>
              </a:rPr>
              <a:t>, </a:t>
            </a:r>
            <a:r>
              <a:rPr lang="en-GB" sz="2600" dirty="0" smtClean="0">
                <a:latin typeface="Caecilia Roman" pitchFamily="18" charset="0"/>
              </a:rPr>
              <a:t>e.g. internet searches are actions that may reveal people’s concerns and shed light on the proximate determinants of SWB; same </a:t>
            </a:r>
            <a:r>
              <a:rPr lang="en-GB" sz="2600" dirty="0" err="1" smtClean="0">
                <a:latin typeface="Caecilia Roman" pitchFamily="18" charset="0"/>
              </a:rPr>
              <a:t>consderatins</a:t>
            </a:r>
            <a:r>
              <a:rPr lang="en-GB" sz="2600" dirty="0" smtClean="0">
                <a:latin typeface="Caecilia Roman" pitchFamily="18" charset="0"/>
              </a:rPr>
              <a:t> apply to phone/satellite data </a:t>
            </a:r>
          </a:p>
          <a:p>
            <a:pPr marL="0" indent="0">
              <a:buNone/>
            </a:pPr>
            <a:endParaRPr lang="en-GB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latin typeface="Caecilia Roman" pitchFamily="18" charset="0"/>
              </a:rPr>
              <a:t>Some Pros of Big Data</a:t>
            </a:r>
            <a:endParaRPr lang="en-GB" b="1" dirty="0">
              <a:latin typeface="Caecilia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37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5904656"/>
          </a:xfrm>
        </p:spPr>
        <p:txBody>
          <a:bodyPr/>
          <a:lstStyle/>
          <a:p>
            <a:r>
              <a:rPr lang="en-GB" sz="2600" b="1" dirty="0" smtClean="0">
                <a:latin typeface="Caecilia Roman" pitchFamily="18" charset="0"/>
              </a:rPr>
              <a:t>Internet data are timely, available at regional/MSA levels, and reflect actual behaviours</a:t>
            </a:r>
          </a:p>
          <a:p>
            <a:r>
              <a:rPr lang="en-GB" sz="2600" b="1" dirty="0" smtClean="0">
                <a:latin typeface="Caecilia Roman" pitchFamily="18" charset="0"/>
              </a:rPr>
              <a:t>A case-study by the OECD Statistics Directorate: tracking weekly SWB-data (GWP) in the US </a:t>
            </a:r>
          </a:p>
          <a:p>
            <a:pPr lvl="1"/>
            <a:r>
              <a:rPr lang="en-GB" sz="2400" dirty="0" smtClean="0">
                <a:latin typeface="Caecilia Roman" pitchFamily="18" charset="0"/>
              </a:rPr>
              <a:t>download Google </a:t>
            </a:r>
            <a:r>
              <a:rPr lang="en-GB" sz="2400" b="1" i="1" dirty="0" smtClean="0">
                <a:latin typeface="Caecilia Roman" pitchFamily="18" charset="0"/>
              </a:rPr>
              <a:t>search frequencies of some keywords</a:t>
            </a:r>
            <a:r>
              <a:rPr lang="en-GB" sz="2400" dirty="0" smtClean="0">
                <a:latin typeface="Caecilia Roman" pitchFamily="18" charset="0"/>
              </a:rPr>
              <a:t> (from Google Trend) associated with subjective well-being (SWB)</a:t>
            </a:r>
          </a:p>
          <a:p>
            <a:pPr lvl="1"/>
            <a:r>
              <a:rPr lang="en-GB" sz="2400" dirty="0" smtClean="0">
                <a:latin typeface="Caecilia Roman" pitchFamily="18" charset="0"/>
              </a:rPr>
              <a:t>pool keywords into </a:t>
            </a:r>
            <a:r>
              <a:rPr lang="en-GB" sz="2400" b="1" i="1" dirty="0" smtClean="0">
                <a:latin typeface="Caecilia Roman" pitchFamily="18" charset="0"/>
              </a:rPr>
              <a:t>11 categories </a:t>
            </a:r>
            <a:r>
              <a:rPr lang="en-GB" sz="2400" dirty="0" smtClean="0">
                <a:latin typeface="Caecilia Roman" pitchFamily="18" charset="0"/>
              </a:rPr>
              <a:t>covering important aspects of life (e.g. financial security, family stress, job market, personal security, summer leisure…)</a:t>
            </a:r>
          </a:p>
          <a:p>
            <a:pPr lvl="1"/>
            <a:r>
              <a:rPr lang="en-GB" sz="2400" b="1" i="1" dirty="0" smtClean="0">
                <a:latin typeface="Caecilia Roman" pitchFamily="18" charset="0"/>
              </a:rPr>
              <a:t>explain and predict </a:t>
            </a:r>
            <a:r>
              <a:rPr lang="en-GB" sz="2400" dirty="0" smtClean="0">
                <a:latin typeface="Caecilia Roman" pitchFamily="18" charset="0"/>
              </a:rPr>
              <a:t>10 survey-based (GWP) indices of </a:t>
            </a:r>
            <a:r>
              <a:rPr lang="en-GB" sz="2400" b="1" i="1" dirty="0" smtClean="0">
                <a:latin typeface="Caecilia Roman" pitchFamily="18" charset="0"/>
              </a:rPr>
              <a:t>positive and negative subjective well-being</a:t>
            </a:r>
            <a:r>
              <a:rPr lang="en-GB" sz="2400" dirty="0" smtClean="0">
                <a:latin typeface="Caecilia Roman" pitchFamily="18" charset="0"/>
              </a:rPr>
              <a:t>  in the US with time-series for these 11 search-categories</a:t>
            </a:r>
            <a:endParaRPr lang="en-GB" sz="2400" b="1" dirty="0" smtClean="0">
              <a:latin typeface="Caecilia Roman" pitchFamily="18" charset="0"/>
            </a:endParaRPr>
          </a:p>
          <a:p>
            <a:pPr marL="0" indent="0">
              <a:buNone/>
            </a:pPr>
            <a:endParaRPr lang="en-GB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588"/>
            <a:ext cx="9144000" cy="647701"/>
          </a:xfrm>
        </p:spPr>
        <p:txBody>
          <a:bodyPr/>
          <a:lstStyle/>
          <a:p>
            <a:r>
              <a:rPr lang="fr-FR" sz="3200" b="1" dirty="0" smtClean="0">
                <a:latin typeface="Caecilia Roman" pitchFamily="18" charset="0"/>
              </a:rPr>
              <a:t>Internet data as a good illustration of pros</a:t>
            </a:r>
            <a:endParaRPr lang="en-GB" sz="3200" b="1" dirty="0">
              <a:latin typeface="Caecilia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9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145435"/>
          </a:xfrm>
        </p:spPr>
        <p:txBody>
          <a:bodyPr/>
          <a:lstStyle/>
          <a:p>
            <a:r>
              <a:rPr lang="en-GB" sz="2800" b="1" dirty="0" smtClean="0">
                <a:latin typeface="Caecilia Roman" pitchFamily="18" charset="0"/>
              </a:rPr>
              <a:t>Noisy data: </a:t>
            </a:r>
            <a:r>
              <a:rPr lang="en-GB" sz="2800" dirty="0" smtClean="0">
                <a:latin typeface="Caecilia Roman" pitchFamily="18" charset="0"/>
              </a:rPr>
              <a:t>search frequencies for many keywords display erratic changes</a:t>
            </a:r>
          </a:p>
          <a:p>
            <a:pPr marL="0" indent="0">
              <a:buNone/>
            </a:pPr>
            <a:endParaRPr lang="en-GB" sz="2800" dirty="0" smtClean="0">
              <a:latin typeface="Caecilia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latin typeface="Caecilia Roman" pitchFamily="18" charset="0"/>
              </a:rPr>
              <a:t>Challenges (1)</a:t>
            </a:r>
            <a:endParaRPr lang="en-GB" b="1" dirty="0">
              <a:latin typeface="Caecilia Roman" pitchFamily="18" charset="0"/>
            </a:endParaRPr>
          </a:p>
        </p:txBody>
      </p:sp>
      <p:pic>
        <p:nvPicPr>
          <p:cNvPr id="1187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988840"/>
            <a:ext cx="5402263" cy="388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868144" y="2276872"/>
            <a:ext cx="3095625" cy="1079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 sz="1600" dirty="0">
                <a:latin typeface="Calibri" pitchFamily="34" charset="0"/>
              </a:rPr>
              <a:t>October 31, 2011: Kim Kardashian files for divorce from Kris Humphries after 72 days of marriage</a:t>
            </a:r>
            <a:endParaRPr lang="fr-FR" altLang="en-US" sz="1600" dirty="0"/>
          </a:p>
        </p:txBody>
      </p:sp>
      <p:cxnSp>
        <p:nvCxnSpPr>
          <p:cNvPr id="6" name="Connecteur droit avec flèche 6"/>
          <p:cNvCxnSpPr/>
          <p:nvPr/>
        </p:nvCxnSpPr>
        <p:spPr>
          <a:xfrm flipH="1">
            <a:off x="4788026" y="2384412"/>
            <a:ext cx="1080118" cy="21586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099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145435"/>
          </a:xfrm>
        </p:spPr>
        <p:txBody>
          <a:bodyPr/>
          <a:lstStyle/>
          <a:p>
            <a:r>
              <a:rPr lang="en-GB" sz="2400" b="1" dirty="0" smtClean="0">
                <a:latin typeface="Caecilia Roman" pitchFamily="18" charset="0"/>
              </a:rPr>
              <a:t>Data volume is huge: </a:t>
            </a:r>
            <a:r>
              <a:rPr lang="en-GB" sz="2400" dirty="0" smtClean="0">
                <a:latin typeface="Caecilia Roman" pitchFamily="18" charset="0"/>
              </a:rPr>
              <a:t>we start with 554 keywords and classify them by categories -&gt; reduce high-dimensionality and enhance quality of signal</a:t>
            </a:r>
          </a:p>
          <a:p>
            <a:r>
              <a:rPr lang="en-GB" sz="2400" b="1" dirty="0" smtClean="0">
                <a:latin typeface="Caecilia Roman" pitchFamily="18" charset="0"/>
              </a:rPr>
              <a:t>Data may be unstable and hard to access: </a:t>
            </a:r>
            <a:r>
              <a:rPr lang="en-GB" sz="2400" dirty="0" smtClean="0">
                <a:latin typeface="Caecilia Roman" pitchFamily="18" charset="0"/>
              </a:rPr>
              <a:t>Google time series require privileged access, are not stable over time due to change in search-algorithm etc…</a:t>
            </a:r>
          </a:p>
          <a:p>
            <a:endParaRPr lang="en-GB" sz="2400" dirty="0" smtClean="0">
              <a:latin typeface="Caecilia Roman" pitchFamily="18" charset="0"/>
            </a:endParaRPr>
          </a:p>
          <a:p>
            <a:endParaRPr lang="en-GB" sz="2800" dirty="0" smtClean="0">
              <a:latin typeface="Caecilia Roman" pitchFamily="18" charset="0"/>
            </a:endParaRPr>
          </a:p>
          <a:p>
            <a:endParaRPr lang="en-GB" sz="2800" dirty="0" smtClean="0">
              <a:latin typeface="Caecilia Roman" pitchFamily="18" charset="0"/>
            </a:endParaRPr>
          </a:p>
          <a:p>
            <a:endParaRPr lang="en-GB" sz="2800" dirty="0" smtClean="0">
              <a:latin typeface="Caecilia Roman" pitchFamily="18" charset="0"/>
            </a:endParaRPr>
          </a:p>
          <a:p>
            <a:endParaRPr lang="en-GB" sz="2800" dirty="0" smtClean="0">
              <a:latin typeface="Caecilia Roman" pitchFamily="18" charset="0"/>
            </a:endParaRPr>
          </a:p>
          <a:p>
            <a:endParaRPr lang="en-GB" sz="2800" dirty="0" smtClean="0">
              <a:latin typeface="Caecilia Roman" pitchFamily="18" charset="0"/>
            </a:endParaRPr>
          </a:p>
          <a:p>
            <a:endParaRPr lang="en-GB" sz="2800" dirty="0" smtClean="0">
              <a:latin typeface="Caecilia Roman" pitchFamily="18" charset="0"/>
            </a:endParaRPr>
          </a:p>
          <a:p>
            <a:endParaRPr lang="en-GB" sz="2800" dirty="0" smtClean="0">
              <a:latin typeface="Caecilia Roman" pitchFamily="18" charset="0"/>
            </a:endParaRPr>
          </a:p>
          <a:p>
            <a:endParaRPr lang="en-GB" sz="2800" dirty="0" smtClean="0">
              <a:latin typeface="Caecilia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latin typeface="Caecilia Roman" pitchFamily="18" charset="0"/>
              </a:rPr>
              <a:t>Challenges (2)</a:t>
            </a:r>
            <a:endParaRPr lang="en-GB" b="1" dirty="0">
              <a:latin typeface="Caecilia Roman" pitchFamily="18" charset="0"/>
            </a:endParaRPr>
          </a:p>
        </p:txBody>
      </p:sp>
      <p:pic>
        <p:nvPicPr>
          <p:cNvPr id="4" name="tabl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547663" y="3356993"/>
            <a:ext cx="6068117" cy="3501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103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5904656"/>
          </a:xfrm>
        </p:spPr>
        <p:txBody>
          <a:bodyPr/>
          <a:lstStyle/>
          <a:p>
            <a:r>
              <a:rPr lang="en-GB" sz="2400" dirty="0" smtClean="0">
                <a:latin typeface="Caecilia Roman" pitchFamily="18" charset="0"/>
              </a:rPr>
              <a:t>The model displays good ‘out-of-sample’ prediction for the 10 SWB variables </a:t>
            </a:r>
          </a:p>
          <a:p>
            <a:endParaRPr lang="en-GB" sz="2400" b="1" i="1" dirty="0" smtClean="0">
              <a:latin typeface="Caecilia Roman" pitchFamily="18" charset="0"/>
            </a:endParaRPr>
          </a:p>
          <a:p>
            <a:endParaRPr lang="en-GB" sz="2400" b="1" i="1" dirty="0" smtClean="0">
              <a:latin typeface="Caecilia Roman" pitchFamily="18" charset="0"/>
            </a:endParaRPr>
          </a:p>
          <a:p>
            <a:endParaRPr lang="en-GB" sz="2400" b="1" i="1" dirty="0" smtClean="0">
              <a:latin typeface="Caecilia Roman" pitchFamily="18" charset="0"/>
            </a:endParaRPr>
          </a:p>
          <a:p>
            <a:endParaRPr lang="en-GB" sz="2400" b="1" i="1" dirty="0" smtClean="0">
              <a:latin typeface="Caecilia Roman" pitchFamily="18" charset="0"/>
            </a:endParaRPr>
          </a:p>
          <a:p>
            <a:endParaRPr lang="en-GB" sz="2400" b="1" i="1" dirty="0" smtClean="0">
              <a:latin typeface="Caecilia Roman" pitchFamily="18" charset="0"/>
            </a:endParaRPr>
          </a:p>
          <a:p>
            <a:endParaRPr lang="en-GB" sz="2400" b="1" i="1" dirty="0" smtClean="0">
              <a:latin typeface="Caecilia Roman" pitchFamily="18" charset="0"/>
            </a:endParaRPr>
          </a:p>
          <a:p>
            <a:endParaRPr lang="en-GB" sz="2400" b="1" i="1" dirty="0" smtClean="0">
              <a:latin typeface="Caecilia Roman" pitchFamily="18" charset="0"/>
            </a:endParaRPr>
          </a:p>
          <a:p>
            <a:r>
              <a:rPr lang="en-GB" sz="2400" dirty="0" smtClean="0">
                <a:latin typeface="Caecilia Roman" pitchFamily="18" charset="0"/>
              </a:rPr>
              <a:t>Overall, keywords associated with </a:t>
            </a:r>
            <a:r>
              <a:rPr lang="en-GB" sz="2400" b="1" dirty="0" smtClean="0">
                <a:latin typeface="Caecilia Roman" pitchFamily="18" charset="0"/>
              </a:rPr>
              <a:t>job search, financial security, family life and leisure </a:t>
            </a:r>
            <a:r>
              <a:rPr lang="en-GB" sz="2400" dirty="0" smtClean="0">
                <a:latin typeface="Caecilia Roman" pitchFamily="18" charset="0"/>
              </a:rPr>
              <a:t>are the most important internet predictors of SWB-data in the US</a:t>
            </a:r>
          </a:p>
          <a:p>
            <a:r>
              <a:rPr lang="en-GB" sz="2400" dirty="0" smtClean="0">
                <a:latin typeface="Caecilia Roman" pitchFamily="18" charset="0"/>
              </a:rPr>
              <a:t>Challenge: </a:t>
            </a:r>
            <a:r>
              <a:rPr lang="en-GB" sz="2400" b="1" dirty="0" smtClean="0">
                <a:latin typeface="Caecilia Roman" pitchFamily="18" charset="0"/>
              </a:rPr>
              <a:t>can the same model be used to predict SWB in other OECD countries?</a:t>
            </a:r>
          </a:p>
          <a:p>
            <a:pPr marL="0" indent="0">
              <a:buNone/>
            </a:pPr>
            <a:endParaRPr lang="en-GB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latin typeface="Caecilia Roman" pitchFamily="18" charset="0"/>
              </a:rPr>
              <a:t>Findings</a:t>
            </a:r>
            <a:endParaRPr lang="en-GB" b="1" dirty="0">
              <a:latin typeface="Caecilia Roman" pitchFamily="18" charset="0"/>
            </a:endParaRPr>
          </a:p>
        </p:txBody>
      </p:sp>
      <p:pic>
        <p:nvPicPr>
          <p:cNvPr id="4" name="Image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1680" y="1700809"/>
            <a:ext cx="5839820" cy="280831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635896" y="3633991"/>
            <a:ext cx="12690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0" dirty="0" smtClean="0"/>
              <a:t>Training </a:t>
            </a:r>
            <a:r>
              <a:rPr lang="fr-FR" sz="1200" b="0" dirty="0" err="1" smtClean="0"/>
              <a:t>sample</a:t>
            </a:r>
            <a:endParaRPr lang="en-GB" sz="1200" b="0" dirty="0"/>
          </a:p>
        </p:txBody>
      </p:sp>
      <p:sp>
        <p:nvSpPr>
          <p:cNvPr id="6" name="TextBox 5"/>
          <p:cNvSpPr txBox="1"/>
          <p:nvPr/>
        </p:nvSpPr>
        <p:spPr>
          <a:xfrm>
            <a:off x="6557370" y="3623669"/>
            <a:ext cx="4673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0" dirty="0" smtClean="0"/>
              <a:t>Test</a:t>
            </a:r>
            <a:endParaRPr lang="en-GB" sz="1200" b="0" dirty="0"/>
          </a:p>
        </p:txBody>
      </p:sp>
      <p:sp>
        <p:nvSpPr>
          <p:cNvPr id="7" name="TextBox 6"/>
          <p:cNvSpPr txBox="1"/>
          <p:nvPr/>
        </p:nvSpPr>
        <p:spPr>
          <a:xfrm>
            <a:off x="1907704" y="3647891"/>
            <a:ext cx="4673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0" dirty="0" smtClean="0"/>
              <a:t>Test</a:t>
            </a:r>
            <a:endParaRPr lang="en-GB" sz="1200" b="0" dirty="0"/>
          </a:p>
        </p:txBody>
      </p:sp>
    </p:spTree>
    <p:extLst>
      <p:ext uri="{BB962C8B-B14F-4D97-AF65-F5344CB8AC3E}">
        <p14:creationId xmlns:p14="http://schemas.microsoft.com/office/powerpoint/2010/main" val="422011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Conclusions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4525963"/>
          </a:xfrm>
        </p:spPr>
        <p:txBody>
          <a:bodyPr/>
          <a:lstStyle/>
          <a:p>
            <a:r>
              <a:rPr lang="en-GB" sz="2800" b="1" dirty="0" smtClean="0"/>
              <a:t>An emerging trend…</a:t>
            </a:r>
            <a:r>
              <a:rPr lang="en-GB" sz="2800" dirty="0" smtClean="0"/>
              <a:t>: a big data revolution is on course </a:t>
            </a:r>
          </a:p>
          <a:p>
            <a:r>
              <a:rPr lang="en-GB" sz="2800" b="1" dirty="0" smtClean="0"/>
              <a:t>…with promises and pitfalls</a:t>
            </a:r>
            <a:r>
              <a:rPr lang="en-GB" sz="2800" dirty="0" smtClean="0"/>
              <a:t> : </a:t>
            </a:r>
            <a:r>
              <a:rPr lang="en-GB" sz="2800" dirty="0" err="1" smtClean="0"/>
              <a:t>i</a:t>
            </a:r>
            <a:r>
              <a:rPr lang="en-GB" sz="2800" dirty="0" smtClean="0"/>
              <a:t>) access to new information; ii) granularity and timeliness; ii) high learning cost (data treatment and optimal use)</a:t>
            </a:r>
          </a:p>
          <a:p>
            <a:endParaRPr lang="en-GB" sz="2800" dirty="0" smtClean="0"/>
          </a:p>
          <a:p>
            <a:r>
              <a:rPr lang="en-GB" sz="2800" dirty="0" smtClean="0"/>
              <a:t>For time being, Big Data provide a </a:t>
            </a:r>
            <a:r>
              <a:rPr lang="en-GB" sz="2800" b="1" dirty="0" smtClean="0"/>
              <a:t>complement to official statistics, </a:t>
            </a:r>
            <a:r>
              <a:rPr lang="en-GB" sz="2800" dirty="0" smtClean="0"/>
              <a:t>with sometimes uncertain legal status</a:t>
            </a:r>
            <a:endParaRPr lang="en-GB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111"/>
      </p:ext>
    </p:extLst>
  </p:cSld>
  <p:clrMapOvr>
    <a:masterClrMapping/>
  </p:clrMapOvr>
</p:sld>
</file>

<file path=ppt/theme/theme1.xml><?xml version="1.0" encoding="utf-8"?>
<a:theme xmlns:a="http://schemas.openxmlformats.org/drawingml/2006/main" name="oecd_Eng_BD">
  <a:themeElements>
    <a:clrScheme name="OCDE_White_F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CDE_White_FR">
      <a:majorFont>
        <a:latin typeface="Helvetica"/>
        <a:ea typeface=""/>
        <a:cs typeface="Arial"/>
      </a:majorFont>
      <a:minorFont>
        <a:latin typeface="Georgi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 65 Medium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 65 Medium" pitchFamily="34" charset="0"/>
          </a:defRPr>
        </a:defPPr>
      </a:lstStyle>
    </a:lnDef>
  </a:objectDefaults>
  <a:extraClrSchemeLst>
    <a:extraClrScheme>
      <a:clrScheme name="OCDE_White_F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CDE_White_F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CDE_White_F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CDE_White_F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CDE_White_F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CDE_White_F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DE_White_F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DE_White_F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DE_White_F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DE_White_F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DE_White_F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DE_White_F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ecd_Eng_BD">
  <a:themeElements>
    <a:clrScheme name="OCDE_White_F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CDE_White_FR">
      <a:majorFont>
        <a:latin typeface="Helvetica"/>
        <a:ea typeface=""/>
        <a:cs typeface="Arial"/>
      </a:majorFont>
      <a:minorFont>
        <a:latin typeface="Georgi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 65 Medium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 65 Medium" pitchFamily="34" charset="0"/>
          </a:defRPr>
        </a:defPPr>
      </a:lstStyle>
    </a:lnDef>
  </a:objectDefaults>
  <a:extraClrSchemeLst>
    <a:extraClrScheme>
      <a:clrScheme name="OCDE_White_F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CDE_White_F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CDE_White_F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CDE_White_F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CDE_White_F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CDE_White_F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DE_White_F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DE_White_F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DE_White_F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DE_White_F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DE_White_F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DE_White_F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oecd_Eng_white</Template>
  <TotalTime>35251</TotalTime>
  <Words>476</Words>
  <Application>Microsoft Office PowerPoint</Application>
  <PresentationFormat>On-screen Show (4:3)</PresentationFormat>
  <Paragraphs>58</Paragraphs>
  <Slides>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oecd_Eng_BD</vt:lpstr>
      <vt:lpstr>1_oecd_Eng_BD</vt:lpstr>
      <vt:lpstr>Picture</vt:lpstr>
      <vt:lpstr>Using Big Data for Social Statistics: OECD initiatives, with an application to US subjective well-being data</vt:lpstr>
      <vt:lpstr>The OECD ‘Smart Data’ Strategy</vt:lpstr>
      <vt:lpstr>Examples of OECD Big Data projects</vt:lpstr>
      <vt:lpstr>Some Pros of Big Data</vt:lpstr>
      <vt:lpstr>Internet data as a good illustration of pros</vt:lpstr>
      <vt:lpstr>Challenges (1)</vt:lpstr>
      <vt:lpstr>Challenges (2)</vt:lpstr>
      <vt:lpstr>Findings</vt:lpstr>
      <vt:lpstr>Conclusions</vt:lpstr>
    </vt:vector>
  </TitlesOfParts>
  <Company>OCDE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2000 SDS Objectives</dc:title>
  <dc:creator>Peter Lübkert</dc:creator>
  <cp:lastModifiedBy>MURTIN Fabrice</cp:lastModifiedBy>
  <cp:revision>1569</cp:revision>
  <cp:lastPrinted>2014-02-17T10:02:01Z</cp:lastPrinted>
  <dcterms:created xsi:type="dcterms:W3CDTF">1999-12-07T09:48:40Z</dcterms:created>
  <dcterms:modified xsi:type="dcterms:W3CDTF">2016-10-21T08:26:09Z</dcterms:modified>
</cp:coreProperties>
</file>