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1" r:id="rId3"/>
  </p:sldMasterIdLst>
  <p:notesMasterIdLst>
    <p:notesMasterId r:id="rId28"/>
  </p:notesMasterIdLst>
  <p:sldIdLst>
    <p:sldId id="257" r:id="rId4"/>
    <p:sldId id="389" r:id="rId5"/>
    <p:sldId id="457" r:id="rId6"/>
    <p:sldId id="452" r:id="rId7"/>
    <p:sldId id="453" r:id="rId8"/>
    <p:sldId id="454" r:id="rId9"/>
    <p:sldId id="455" r:id="rId10"/>
    <p:sldId id="456" r:id="rId11"/>
    <p:sldId id="450" r:id="rId12"/>
    <p:sldId id="451" r:id="rId13"/>
    <p:sldId id="449" r:id="rId14"/>
    <p:sldId id="460" r:id="rId15"/>
    <p:sldId id="458" r:id="rId16"/>
    <p:sldId id="461" r:id="rId17"/>
    <p:sldId id="399" r:id="rId18"/>
    <p:sldId id="462" r:id="rId19"/>
    <p:sldId id="463" r:id="rId20"/>
    <p:sldId id="400" r:id="rId21"/>
    <p:sldId id="446" r:id="rId22"/>
    <p:sldId id="401" r:id="rId23"/>
    <p:sldId id="349" r:id="rId24"/>
    <p:sldId id="464" r:id="rId25"/>
    <p:sldId id="465" r:id="rId26"/>
    <p:sldId id="438" r:id="rId27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6270" autoAdjust="0"/>
  </p:normalViewPr>
  <p:slideViewPr>
    <p:cSldViewPr>
      <p:cViewPr varScale="1">
        <p:scale>
          <a:sx n="93" d="100"/>
          <a:sy n="93" d="100"/>
        </p:scale>
        <p:origin x="10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8F7438B-32F9-4D3C-B116-950109D23D22}" type="datetimeFigureOut">
              <a:rPr lang="it-IT" smtClean="0"/>
              <a:pPr/>
              <a:t>17/10/2016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77762F6-A282-4996-B440-08FEB02C3A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5691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Cluster Analysis has received in the last years growing attention in new fields</a:t>
            </a:r>
            <a:r>
              <a:rPr lang="en-US" baseline="0" noProof="0" dirty="0" smtClean="0"/>
              <a:t> of application such as medicine ecology and in general in bioinformatics. New and recent fields of research have been developed such as model-based clustering, support vector machine, visualization, data mining and pattern recognition. In this presentation I will concentrate on new and recent clustering methods with the common statistical feature to specify a clustering model for the data to estimate it with the least-squares estimation approach which will turn to be an operation research problem to optimize an objective function under a set of constraints necessary to specify the clustering model. </a:t>
            </a:r>
          </a:p>
          <a:p>
            <a:r>
              <a:rPr lang="en-US" baseline="0" noProof="0" dirty="0" smtClean="0"/>
              <a:t>I will divide the presentation in three parts: the clustering of the statistical units from dissimilarity data; the clustering of the two modes (units and variables) of the observed data; and third the clustering of the histories of the units and the evolution of the clusters when longitudinal data have been observed. </a:t>
            </a:r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762F6-A282-4996-B440-08FEB02C3A18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3285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762F6-A282-4996-B440-08FEB02C3A18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815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5437-D952-4122-9C6C-8D66650C0685}" type="slidenum">
              <a:rPr lang="it-IT" smtClean="0">
                <a:solidFill>
                  <a:prstClr val="black"/>
                </a:solidFill>
              </a:rPr>
              <a:pPr/>
              <a:t>5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873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8294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00C664-AEFD-4B9C-9DD5-B3931EAFDC8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145560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762F6-A282-4996-B440-08FEB02C3A18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2650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8294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00C664-AEFD-4B9C-9DD5-B3931EAFDC8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4118822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762F6-A282-4996-B440-08FEB02C3A18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779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ttangolo arrotondato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A15C-1D94-4E5B-B238-045A8D003570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5E05-B807-4905-9CB5-7DD66E3CB8A4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ttangolo arrotondato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9CDB-2DB6-4F7A-9628-F2BC5459605C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F696A-0224-4326-935D-3F02630357D6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15D5-7633-4C74-AD76-7138A336E3B5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1842-1B02-468A-98D3-BCBE22EB2C3A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6916-6B41-4EA2-8FA7-65EB0291CAC0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tangolo arrotondato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76D0-C541-4CEC-859A-DCBAEC20BA5B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BDBC4-BABE-4FAC-AB19-E13B30ADC5A4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Rettango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A6C5-E689-4B28-A29A-093B1300DEA1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45A2-820E-4453-A5E3-2D87DEC30082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514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23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33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464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18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339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800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27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1846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680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05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ina inter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469350" y="6478588"/>
            <a:ext cx="538436" cy="319088"/>
          </a:xfrm>
          <a:prstGeom prst="rect">
            <a:avLst/>
          </a:prstGeom>
        </p:spPr>
        <p:txBody>
          <a:bodyPr/>
          <a:lstStyle>
            <a:lvl1pPr algn="r">
              <a:defRPr b="0" i="0">
                <a:solidFill>
                  <a:srgbClr val="7F7F7F"/>
                </a:solidFill>
                <a:latin typeface="+mj-lt"/>
              </a:defRPr>
            </a:lvl1pPr>
          </a:lstStyle>
          <a:p>
            <a:fld id="{5C7FE145-5F5F-9146-8268-470DD02412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8770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442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7084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6342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8370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1030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5389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7243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066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7855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7223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2825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ina inter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469350" y="6478588"/>
            <a:ext cx="538436" cy="319088"/>
          </a:xfrm>
          <a:prstGeom prst="rect">
            <a:avLst/>
          </a:prstGeom>
        </p:spPr>
        <p:txBody>
          <a:bodyPr/>
          <a:lstStyle>
            <a:lvl1pPr algn="r">
              <a:defRPr b="0" i="0">
                <a:solidFill>
                  <a:srgbClr val="7F7F7F"/>
                </a:solidFill>
                <a:latin typeface="+mj-lt"/>
              </a:defRPr>
            </a:lvl1pPr>
          </a:lstStyle>
          <a:p>
            <a:fld id="{5C7FE145-5F5F-9146-8268-470DD02412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6664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ttangolo arrotondato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A8331C-CC66-46B6-AE5F-B6681831C6BF}" type="datetime1">
              <a:rPr lang="it-IT" smtClean="0"/>
              <a:pPr/>
              <a:t>17/10/2016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8678D7C-F8B6-40FC-A79E-C2F5F6D618C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55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C98AA-9886-44CD-B239-EF5BDB21F3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C8C1C-CC5A-48F2-9FE9-84128F269E1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86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://www.google.it/url?sa=i&amp;rct=j&amp;q=&amp;esrc=s&amp;source=images&amp;cd=&amp;ved=0CAcQjRxqFQoTCK72nNTm68YCFcSn2wodZeQISg&amp;url=http://www.biochemia-medica.com/content/comparing-groups-statistical-differences-how-choose-right-statistical-test&amp;ei=SwKuVe6kKcTP7gblyKPQBA&amp;bvm=bv.98197061,d.bGQ&amp;psig=AFQjCNFjmY5CHDgDOhMN0PcY11jXBCXoXA&amp;ust=1437552958544173" TargetMode="External"/><Relationship Id="rId7" Type="http://schemas.openxmlformats.org/officeDocument/2006/relationships/image" Target="../media/image20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hyperlink" Target="https://www.google.it/url?sa=i&amp;rct=j&amp;q=&amp;esrc=s&amp;source=images&amp;cd=&amp;ved=0CAcQjRxqFQoTCK7XsM7p68YCFYSh2wodkYELrQ&amp;url=https://www.etsy.com/listing/167200845/wood-puzzle-my-first-univariate&amp;ei=ZAWuVa6VLITD7gaRg67oCg&amp;bvm=bv.98197061,d.bGQ&amp;psig=AFQjCNHN7Wx31xgKlofX4OSfVrfAb68D2g&amp;ust=1437554265905465" TargetMode="Externa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90.png"/><Relationship Id="rId5" Type="http://schemas.openxmlformats.org/officeDocument/2006/relationships/image" Target="../media/image29.png"/><Relationship Id="rId10" Type="http://schemas.openxmlformats.org/officeDocument/2006/relationships/image" Target="NULL"/><Relationship Id="rId4" Type="http://schemas.openxmlformats.org/officeDocument/2006/relationships/image" Target="../media/image28.png"/><Relationship Id="rId9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3648" y="3517265"/>
            <a:ext cx="6616824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itchFamily="18" charset="0"/>
              </a:rPr>
              <a:t>Maurizio Vichi</a:t>
            </a:r>
          </a:p>
          <a:p>
            <a:endParaRPr lang="en-US" sz="2400" b="1" dirty="0" smtClean="0">
              <a:solidFill>
                <a:srgbClr val="0070C0"/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Times New Roman" pitchFamily="18" charset="0"/>
              </a:rPr>
              <a:t>Department of Statistical Sciences </a:t>
            </a:r>
            <a:endParaRPr lang="en-US" sz="2400" b="1" dirty="0">
              <a:solidFill>
                <a:srgbClr val="0070C0"/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Times New Roman" pitchFamily="18" charset="0"/>
              </a:rPr>
              <a:t>Sapienza University of Rome</a:t>
            </a:r>
          </a:p>
          <a:p>
            <a:pPr algn="ctr">
              <a:spcBef>
                <a:spcPct val="50000"/>
              </a:spcBef>
            </a:pPr>
            <a:r>
              <a:rPr lang="en-US" sz="2000" dirty="0" err="1" smtClean="0">
                <a:solidFill>
                  <a:srgbClr val="0070C0"/>
                </a:solidFill>
                <a:latin typeface="Arial Narrow" panose="020B0606020202030204" pitchFamily="34" charset="0"/>
                <a:cs typeface="Times New Roman" pitchFamily="18" charset="0"/>
              </a:rPr>
              <a:t>em</a:t>
            </a:r>
            <a:r>
              <a:rPr lang="en-US" sz="2000" dirty="0" smtClean="0">
                <a:solidFill>
                  <a:srgbClr val="0070C0"/>
                </a:solidFill>
                <a:latin typeface="Arial Narrow" panose="020B0606020202030204" pitchFamily="34" charset="0"/>
                <a:cs typeface="Times New Roman" pitchFamily="18" charset="0"/>
              </a:rPr>
              <a:t>: maurizio.vichi@uniroma1.it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07504" y="1916832"/>
            <a:ext cx="874846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New 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M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ethodological Challenges in the </a:t>
            </a:r>
          </a:p>
          <a:p>
            <a:pPr algn="ctr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Era of Big Data </a:t>
            </a:r>
            <a:b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</a:br>
            <a:r>
              <a:rPr lang="it-IT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 </a:t>
            </a:r>
            <a:endParaRPr 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627368" y="6309320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>
                <a:latin typeface="Arial Narrow" panose="020B0606020202030204" pitchFamily="34" charset="0"/>
              </a:rPr>
              <a:pPr/>
              <a:t>1</a:t>
            </a:fld>
            <a:endParaRPr lang="it-IT">
              <a:latin typeface="Arial Narrow" panose="020B060602020203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611560" y="5805264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0070C0"/>
                </a:solidFill>
                <a:latin typeface="Arial Narrow" panose="020B0606020202030204" pitchFamily="34" charset="0"/>
                <a:cs typeface="Times New Roman" pitchFamily="18" charset="0"/>
              </a:rPr>
              <a:t>CESS 2016, BUDAPEST</a:t>
            </a:r>
            <a:endParaRPr lang="it-IT" b="1" dirty="0">
              <a:solidFill>
                <a:srgbClr val="0070C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4"/>
            <a:ext cx="2808114" cy="86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72400" cy="797644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Outline of the presentation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577501" y="6237312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784976" cy="5328592"/>
          </a:xfrm>
        </p:spPr>
        <p:txBody>
          <a:bodyPr>
            <a:normAutofit/>
          </a:bodyPr>
          <a:lstStyle/>
          <a:p>
            <a:pPr marL="320040" lvl="1" indent="0">
              <a:buNone/>
            </a:pPr>
            <a:endParaRPr lang="en-GB" sz="1400" dirty="0" smtClean="0">
              <a:latin typeface="Arial Narrow" panose="020B0606020202030204" pitchFamily="34" charset="0"/>
            </a:endParaRPr>
          </a:p>
          <a:p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How Statistics is changing</a:t>
            </a:r>
          </a:p>
          <a:p>
            <a:endParaRPr lang="en-GB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Big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Data 	(V,V,V)     VS    (C,C,C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Reduction model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New Methodologies </a:t>
            </a:r>
          </a:p>
          <a:p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Multi-mode clustering</a:t>
            </a:r>
            <a:r>
              <a:rPr lang="en-GB" sz="2200" dirty="0" smtClean="0">
                <a:latin typeface="Arial Narrow" panose="020B0606020202030204" pitchFamily="34" charset="0"/>
              </a:rPr>
              <a:t>;</a:t>
            </a:r>
          </a:p>
          <a:p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Clustering &amp; Dimensionality Reduction</a:t>
            </a:r>
            <a:r>
              <a:rPr lang="en-GB" sz="2200" dirty="0" smtClean="0">
                <a:latin typeface="Arial Narrow" panose="020B0606020202030204" pitchFamily="34" charset="0"/>
              </a:rPr>
              <a:t>: </a:t>
            </a: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Model-based Composite indicators;</a:t>
            </a:r>
          </a:p>
          <a:p>
            <a:endParaRPr lang="en-GB" sz="2200" dirty="0" smtClean="0">
              <a:latin typeface="Arial Narrow" panose="020B0606020202030204" pitchFamily="34" charset="0"/>
            </a:endParaRPr>
          </a:p>
          <a:p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Concluding remarks</a:t>
            </a:r>
            <a:endParaRPr lang="en-GB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endParaRPr lang="en-GB" sz="2200" dirty="0" smtClean="0">
              <a:latin typeface="Arial Narrow" panose="020B0606020202030204" pitchFamily="34" charset="0"/>
            </a:endParaRPr>
          </a:p>
          <a:p>
            <a:pPr lvl="1"/>
            <a:endParaRPr lang="en-GB" sz="2000" dirty="0" smtClean="0">
              <a:latin typeface="Arial Narrow" panose="020B0606020202030204" pitchFamily="34" charset="0"/>
            </a:endParaRPr>
          </a:p>
          <a:p>
            <a:pPr lvl="1"/>
            <a:endParaRPr lang="en-GB" sz="2000" dirty="0" smtClean="0">
              <a:latin typeface="Arial Narrow" panose="020B0606020202030204" pitchFamily="34" charset="0"/>
            </a:endParaRPr>
          </a:p>
          <a:p>
            <a:endParaRPr lang="en-GB" dirty="0" smtClean="0">
              <a:latin typeface="Arial Narrow" panose="020B0606020202030204" pitchFamily="34" charset="0"/>
            </a:endParaRPr>
          </a:p>
          <a:p>
            <a:endParaRPr lang="en-GB" dirty="0" smtClean="0">
              <a:latin typeface="Arial Narrow" panose="020B0606020202030204" pitchFamily="34" charset="0"/>
            </a:endParaRPr>
          </a:p>
          <a:p>
            <a:endParaRPr lang="en-GB" dirty="0" smtClean="0">
              <a:latin typeface="Arial Narrow" panose="020B0606020202030204" pitchFamily="34" charset="0"/>
            </a:endParaRPr>
          </a:p>
          <a:p>
            <a:endParaRPr lang="en-GB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6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1043608" y="1340768"/>
            <a:ext cx="6336704" cy="1352369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Changes  of Statistics </a:t>
            </a:r>
            <a:br>
              <a:rPr lang="en-GB" b="1" dirty="0" smtClean="0">
                <a:solidFill>
                  <a:srgbClr val="0070C0"/>
                </a:solidFill>
              </a:rPr>
            </a:br>
            <a:r>
              <a:rPr lang="en-GB" b="1" dirty="0" smtClean="0">
                <a:solidFill>
                  <a:srgbClr val="0070C0"/>
                </a:solidFill>
              </a:rPr>
              <a:t>due to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309669" y="3005093"/>
            <a:ext cx="438187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50" b="1" dirty="0">
                <a:solidFill>
                  <a:srgbClr val="0070C0"/>
                </a:solidFill>
                <a:latin typeface="Arial Narrow" panose="020B0606020202030204" pitchFamily="34" charset="0"/>
              </a:rPr>
              <a:t>Two </a:t>
            </a:r>
            <a:r>
              <a:rPr lang="en-GB" sz="495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R</a:t>
            </a:r>
            <a:r>
              <a:rPr lang="en-GB" sz="4950" b="1" dirty="0" err="1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|</a:t>
            </a:r>
            <a:r>
              <a:rPr lang="en-GB" sz="495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evolutions</a:t>
            </a:r>
            <a:endParaRPr lang="en-GB" sz="495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Segnaposto numero diapositiva 2"/>
          <p:cNvSpPr txBox="1">
            <a:spLocks/>
          </p:cNvSpPr>
          <p:nvPr/>
        </p:nvSpPr>
        <p:spPr>
          <a:xfrm>
            <a:off x="8651304" y="6356176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85768" y="5146311"/>
            <a:ext cx="342900" cy="342900"/>
          </a:xfrm>
        </p:spPr>
        <p:txBody>
          <a:bodyPr/>
          <a:lstStyle/>
          <a:p>
            <a:fld id="{A8678D7C-F8B6-40FC-A79E-C2F5F6D618C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122" name="Picture 2" descr="http://www.maniacworld.com/internet-revolu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18164" r="13616"/>
          <a:stretch/>
        </p:blipFill>
        <p:spPr bwMode="auto">
          <a:xfrm>
            <a:off x="539552" y="1082482"/>
            <a:ext cx="3850419" cy="272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539552" y="-17858"/>
            <a:ext cx="62108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First </a:t>
            </a:r>
            <a:r>
              <a:rPr lang="en-GB" sz="30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R</a:t>
            </a:r>
            <a:r>
              <a:rPr lang="en-GB" sz="3000" b="1" dirty="0" err="1" smtClean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</a:rPr>
              <a:t>|</a:t>
            </a:r>
            <a:r>
              <a:rPr lang="en-GB" sz="33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e</a:t>
            </a:r>
            <a:r>
              <a:rPr lang="en-GB" sz="27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volution</a:t>
            </a:r>
            <a:r>
              <a:rPr lang="en-GB" sz="27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: Internet &amp; the Data deluge </a:t>
            </a:r>
            <a:endParaRPr lang="en-GB" sz="27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4" name="Picture 4" descr="http://image.slidesharecdn.com/icis2014tib-140624012659-phpapp01/95/internet-of-things-and-future-internet-3-638.jpg?cb=140357333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44" b="18564"/>
          <a:stretch/>
        </p:blipFill>
        <p:spPr bwMode="auto">
          <a:xfrm>
            <a:off x="288845" y="3973999"/>
            <a:ext cx="535918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5849706" y="638334"/>
            <a:ext cx="302433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Strong Increase</a:t>
            </a:r>
          </a:p>
          <a:p>
            <a:r>
              <a:rPr lang="en-GB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USERS, WEB CONTENT, E-COMMERCE</a:t>
            </a:r>
          </a:p>
          <a:p>
            <a:r>
              <a:rPr lang="en-GB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COST SAVINGS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174385" y="4221088"/>
            <a:ext cx="264608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Internet of Things</a:t>
            </a:r>
          </a:p>
          <a:p>
            <a:r>
              <a:rPr lang="en-GB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From connecting Computer</a:t>
            </a:r>
          </a:p>
          <a:p>
            <a:r>
              <a:rPr lang="en-GB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To connect things</a:t>
            </a:r>
          </a:p>
          <a:p>
            <a:endParaRPr lang="en-GB" sz="135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en-GB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Statistics should promote a</a:t>
            </a:r>
          </a:p>
          <a:p>
            <a:r>
              <a:rPr lang="en-GB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SEMANTIC WEB</a:t>
            </a:r>
          </a:p>
          <a:p>
            <a:r>
              <a:rPr lang="en-US" sz="1050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that </a:t>
            </a:r>
            <a:r>
              <a:rPr lang="en-US" sz="105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provides</a:t>
            </a:r>
            <a:r>
              <a:rPr lang="en-US" sz="1050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sz="105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standards</a:t>
            </a:r>
            <a:r>
              <a:rPr lang="en-US" sz="1050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for </a:t>
            </a:r>
            <a:r>
              <a:rPr lang="en-US" sz="105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sharing data </a:t>
            </a:r>
            <a:r>
              <a:rPr lang="en-US" sz="1050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and </a:t>
            </a:r>
            <a:r>
              <a:rPr lang="en-US" sz="105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reuse</a:t>
            </a:r>
            <a:r>
              <a:rPr lang="en-US" sz="1050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sz="105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data</a:t>
            </a:r>
            <a:r>
              <a:rPr lang="en-US" sz="1050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for different applications, for enterprises, for statistics purposes and  scientific  communities</a:t>
            </a:r>
            <a:endParaRPr lang="en-GB" sz="105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6" name="Picture 6" descr="http://4.bp.blogspot.com/_9F0LP3-Z67E/TND81LidP3I/AAAAAAAAANk/NDEtO4WRPLo/s1600/Recent+internet+evoluti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6191" r="3949" b="5291"/>
          <a:stretch/>
        </p:blipFill>
        <p:spPr bwMode="auto">
          <a:xfrm>
            <a:off x="4788024" y="1353915"/>
            <a:ext cx="4097271" cy="254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encrypted-tbn3.gstatic.com/images?q=tbn:ANd9GcQS1MzDG76kfeU52xkbvSZmkyOph6jeTP2KRS4XfcIoBLXQKpPQ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798" y="4606260"/>
            <a:ext cx="263330" cy="29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798" y="5362344"/>
            <a:ext cx="187232" cy="216024"/>
          </a:xfrm>
          <a:prstGeom prst="rect">
            <a:avLst/>
          </a:prstGeom>
        </p:spPr>
      </p:pic>
      <p:cxnSp>
        <p:nvCxnSpPr>
          <p:cNvPr id="6" name="Connettore 2 5"/>
          <p:cNvCxnSpPr/>
          <p:nvPr/>
        </p:nvCxnSpPr>
        <p:spPr>
          <a:xfrm flipH="1">
            <a:off x="5028750" y="4932823"/>
            <a:ext cx="486054" cy="1883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flipH="1" flipV="1">
            <a:off x="5089044" y="5254333"/>
            <a:ext cx="317748" cy="1268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egnaposto numero diapositiva 2"/>
          <p:cNvSpPr txBox="1">
            <a:spLocks/>
          </p:cNvSpPr>
          <p:nvPr/>
        </p:nvSpPr>
        <p:spPr>
          <a:xfrm>
            <a:off x="8651304" y="6356176"/>
            <a:ext cx="457200" cy="457200"/>
          </a:xfrm>
          <a:prstGeom prst="ellipse">
            <a:avLst/>
          </a:prstGeom>
          <a:solidFill>
            <a:srgbClr val="D34817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>4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553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7548599" y="954323"/>
            <a:ext cx="342900" cy="342900"/>
          </a:xfrm>
        </p:spPr>
        <p:txBody>
          <a:bodyPr/>
          <a:lstStyle/>
          <a:p>
            <a:fld id="{A8678D7C-F8B6-40FC-A79E-C2F5F6D618C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 descr="http://dilshodzaripov.weebly.com/uploads/9/6/1/0/9610277/5062587.jpg?4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40741"/>
            <a:ext cx="6984776" cy="140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539552" y="186054"/>
            <a:ext cx="77048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Second </a:t>
            </a:r>
            <a:r>
              <a:rPr lang="en-GB" sz="30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R</a:t>
            </a:r>
            <a:r>
              <a:rPr lang="en-GB" sz="3000" b="1" dirty="0" err="1" smtClean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</a:rPr>
              <a:t>|</a:t>
            </a:r>
            <a:r>
              <a:rPr lang="en-GB" sz="33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e</a:t>
            </a:r>
            <a:r>
              <a:rPr lang="en-GB" sz="27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volution</a:t>
            </a:r>
            <a:r>
              <a:rPr lang="en-GB" sz="27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: Computer </a:t>
            </a:r>
            <a:r>
              <a:rPr lang="en-GB" sz="2700" b="1" dirty="0">
                <a:solidFill>
                  <a:srgbClr val="0070C0"/>
                </a:solidFill>
                <a:latin typeface="Arial Narrow" panose="020B0606020202030204" pitchFamily="34" charset="0"/>
              </a:rPr>
              <a:t>and </a:t>
            </a:r>
            <a:r>
              <a:rPr lang="en-GB" sz="27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New Technology</a:t>
            </a:r>
            <a:endParaRPr lang="en-GB" sz="27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6" name="Picture 4" descr="http://2.bp.blogspot.com/-5TgdP1CxK9U/VHIF17KtV9I/AAAAAAAABHY/9rFy6zTVSIk/s1600/moore-microprocessors%2Bevolu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71" y="2210586"/>
            <a:ext cx="3173073" cy="249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3482744" y="2210586"/>
            <a:ext cx="4977688" cy="2573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speed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of the </a:t>
            </a:r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computer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would double every 18 months and the costs would decrease by half every 2 years.</a:t>
            </a:r>
          </a:p>
          <a:p>
            <a:endParaRPr lang="en-US" sz="675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Parallel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computing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directly included in the new CPUs</a:t>
            </a:r>
          </a:p>
          <a:p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increases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the possibility to </a:t>
            </a:r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parallelize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modern </a:t>
            </a:r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computer intensive 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statistical </a:t>
            </a:r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methodologies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that use independence such as resampling</a:t>
            </a:r>
          </a:p>
          <a:p>
            <a:endParaRPr lang="en-US" sz="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Quantum computing 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with molecules that encode bits in </a:t>
            </a:r>
            <a:r>
              <a:rPr lang="en-US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multiple</a:t>
            </a:r>
            <a:r>
              <a:rPr lang="en-US" sz="1350" dirty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en-US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states</a:t>
            </a:r>
            <a:r>
              <a:rPr lang="en-US" sz="1350" dirty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it-IT" sz="1350" dirty="0">
                <a:solidFill>
                  <a:prstClr val="black"/>
                </a:solidFill>
                <a:latin typeface="Arial Narrow" panose="020B0606020202030204" pitchFamily="34" charset="0"/>
              </a:rPr>
              <a:t>The QC 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naturally perform myriad operations in parallel, using only a single processing unit. </a:t>
            </a:r>
          </a:p>
          <a:p>
            <a:endParaRPr lang="en-US" sz="135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Quantum Computers 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and </a:t>
            </a:r>
            <a:r>
              <a:rPr lang="en-US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parallel computing 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very </a:t>
            </a:r>
            <a:r>
              <a:rPr lang="en-US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helpful</a:t>
            </a:r>
            <a:r>
              <a:rPr lang="en-US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for </a:t>
            </a:r>
            <a:r>
              <a:rPr lang="en-US" sz="1350" b="1" dirty="0">
                <a:solidFill>
                  <a:srgbClr val="0070C0"/>
                </a:solidFill>
                <a:latin typeface="Arial Narrow" panose="020B0606020202030204" pitchFamily="34" charset="0"/>
              </a:rPr>
              <a:t>computer intensive statistical methods  </a:t>
            </a:r>
            <a:r>
              <a:rPr lang="en-US" sz="1350" b="1" dirty="0">
                <a:solidFill>
                  <a:prstClr val="black"/>
                </a:solidFill>
                <a:latin typeface="Arial Narrow" panose="020B0606020202030204" pitchFamily="34" charset="0"/>
              </a:rPr>
              <a:t>(simulation resampling)</a:t>
            </a:r>
            <a:endParaRPr lang="it-IT" sz="135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3080" name="Picture 8" descr="https://farm7.staticflickr.com/6141/6033668962_c69fde6d25_o_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0" b="16044"/>
          <a:stretch/>
        </p:blipFill>
        <p:spPr bwMode="auto">
          <a:xfrm>
            <a:off x="3927194" y="5200275"/>
            <a:ext cx="2612249" cy="83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cliveelsdon.co.uk/wp-content/uploads/2012/06/ipad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249" y="5718980"/>
            <a:ext cx="825491" cy="62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otrwjam.files.wordpress.com/2012/04/dsc0533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0" t="1571" b="8477"/>
          <a:stretch/>
        </p:blipFill>
        <p:spPr bwMode="auto">
          <a:xfrm>
            <a:off x="618164" y="4894784"/>
            <a:ext cx="722412" cy="7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news.softpedia.com/images/reviews/large/PC-A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1" r="23212"/>
          <a:stretch/>
        </p:blipFill>
        <p:spPr bwMode="auto">
          <a:xfrm>
            <a:off x="1343059" y="4885826"/>
            <a:ext cx="672656" cy="7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www.bridgeportdiocese.com/files/development/New_laptop_comput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18980"/>
            <a:ext cx="818602" cy="65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20" descr="Image result for new desktop computer"/>
          <p:cNvSpPr>
            <a:spLocks noChangeAspect="1" noChangeArrowheads="1"/>
          </p:cNvSpPr>
          <p:nvPr/>
        </p:nvSpPr>
        <p:spPr bwMode="auto">
          <a:xfrm>
            <a:off x="1143000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t-IT" sz="1350">
              <a:solidFill>
                <a:prstClr val="black"/>
              </a:solidFill>
            </a:endParaRPr>
          </a:p>
        </p:txBody>
      </p:sp>
      <p:sp>
        <p:nvSpPr>
          <p:cNvPr id="9" name="AutoShape 22" descr="Image result for new desktop computer"/>
          <p:cNvSpPr>
            <a:spLocks noChangeAspect="1" noChangeArrowheads="1"/>
          </p:cNvSpPr>
          <p:nvPr/>
        </p:nvSpPr>
        <p:spPr bwMode="auto">
          <a:xfrm>
            <a:off x="1257300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t-IT" sz="1350">
              <a:solidFill>
                <a:prstClr val="black"/>
              </a:solidFill>
            </a:endParaRPr>
          </a:p>
        </p:txBody>
      </p:sp>
      <p:pic>
        <p:nvPicPr>
          <p:cNvPr id="3098" name="Picture 26" descr="http://www.googledctalks.com/wp-content/uploads/2015/06/4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171" y="4881063"/>
            <a:ext cx="815634" cy="73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oogle quantum compute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474" y="5580756"/>
            <a:ext cx="1422428" cy="80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2"/>
          <p:cNvSpPr txBox="1">
            <a:spLocks/>
          </p:cNvSpPr>
          <p:nvPr/>
        </p:nvSpPr>
        <p:spPr>
          <a:xfrm>
            <a:off x="8651304" y="6356176"/>
            <a:ext cx="457200" cy="457200"/>
          </a:xfrm>
          <a:prstGeom prst="ellipse">
            <a:avLst/>
          </a:prstGeom>
          <a:solidFill>
            <a:srgbClr val="D34817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>5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15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2060848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kern="0" dirty="0">
                <a:solidFill>
                  <a:srgbClr val="1F497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STATISTICS BEFORE AND AFTER </a:t>
            </a:r>
            <a:r>
              <a:rPr lang="en-GB" sz="2400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</a:t>
            </a:r>
            <a:r>
              <a:rPr lang="en-GB" sz="2400" kern="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|</a:t>
            </a:r>
            <a:r>
              <a:rPr lang="en-GB" sz="2800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</a:t>
            </a:r>
            <a:r>
              <a:rPr lang="en-GB" sz="2400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volutions</a:t>
            </a:r>
            <a:endParaRPr lang="en-GB" sz="1500" kern="0" dirty="0" smtClean="0">
              <a:solidFill>
                <a:srgbClr val="1F497D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n-GB" sz="2000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	        Small samples		vs     Large samples or Populations    </a:t>
            </a:r>
          </a:p>
          <a:p>
            <a:pPr>
              <a:defRPr/>
            </a:pPr>
            <a:r>
              <a:rPr lang="en-GB" sz="2000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Classical statistical Inference 		vs     Computer-intensive statistical inference  	</a:t>
            </a:r>
          </a:p>
          <a:p>
            <a:pPr>
              <a:defRPr/>
            </a:pPr>
            <a:r>
              <a:rPr lang="en-GB" sz="2000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Phenomena Univariate and bivariate 	vs     Multivariate Phenomena in space and time domains</a:t>
            </a:r>
          </a:p>
        </p:txBody>
      </p:sp>
      <p:sp>
        <p:nvSpPr>
          <p:cNvPr id="5" name="Segnaposto numero diapositiva 2"/>
          <p:cNvSpPr txBox="1">
            <a:spLocks/>
          </p:cNvSpPr>
          <p:nvPr/>
        </p:nvSpPr>
        <p:spPr>
          <a:xfrm>
            <a:off x="8532440" y="6309320"/>
            <a:ext cx="457200" cy="457200"/>
          </a:xfrm>
          <a:prstGeom prst="ellipse">
            <a:avLst/>
          </a:prstGeom>
          <a:solidFill>
            <a:srgbClr val="D34817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>6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823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s://rcenterportal.msm.edu/img/univari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492" y="2942946"/>
            <a:ext cx="3872682" cy="319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7839" y="451458"/>
            <a:ext cx="6164442" cy="378042"/>
          </a:xfrm>
        </p:spPr>
        <p:txBody>
          <a:bodyPr>
            <a:normAutofit fontScale="90000"/>
          </a:bodyPr>
          <a:lstStyle/>
          <a:p>
            <a:r>
              <a:rPr lang="it-IT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Statistics</a:t>
            </a:r>
            <a:r>
              <a:rPr lang="it-IT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before</a:t>
            </a:r>
            <a:r>
              <a:rPr lang="it-IT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en-GB" sz="40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R</a:t>
            </a:r>
            <a:r>
              <a:rPr lang="en-GB" sz="4000" b="1" dirty="0" err="1" smtClean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</a:rPr>
              <a:t>|</a:t>
            </a:r>
            <a:r>
              <a:rPr lang="en-GB" sz="44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e</a:t>
            </a:r>
            <a:r>
              <a:rPr lang="en-GB" sz="36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volutions</a:t>
            </a:r>
            <a:endParaRPr lang="it-IT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399496" y="1214754"/>
            <a:ext cx="7683623" cy="4644516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>
              <a:spcBef>
                <a:spcPts val="0"/>
              </a:spcBef>
            </a:pPr>
            <a:endParaRPr lang="en-GB" sz="1650" dirty="0" smtClean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GB" sz="1650" dirty="0" smtClean="0">
                <a:latin typeface="Arial Narrow" panose="020B0606020202030204" pitchFamily="34" charset="0"/>
              </a:rPr>
              <a:t>Economic</a:t>
            </a:r>
            <a:r>
              <a:rPr lang="en-GB" sz="1650" dirty="0">
                <a:latin typeface="Arial Narrow" panose="020B0606020202030204" pitchFamily="34" charset="0"/>
              </a:rPr>
              <a:t>, social and other real phenomena described by one or few indicators</a:t>
            </a:r>
          </a:p>
          <a:p>
            <a:pPr>
              <a:spcBef>
                <a:spcPts val="0"/>
              </a:spcBef>
            </a:pPr>
            <a:r>
              <a:rPr lang="en-GB" sz="1650" dirty="0">
                <a:latin typeface="Arial Narrow" panose="020B0606020202030204" pitchFamily="34" charset="0"/>
              </a:rPr>
              <a:t>Inference mainly on Univariate and Bivariate random variables</a:t>
            </a:r>
          </a:p>
          <a:p>
            <a:pPr>
              <a:spcBef>
                <a:spcPts val="0"/>
              </a:spcBef>
            </a:pPr>
            <a:r>
              <a:rPr lang="en-GB" sz="1650" dirty="0">
                <a:latin typeface="Arial Narrow" panose="020B0606020202030204" pitchFamily="34" charset="0"/>
              </a:rPr>
              <a:t>Extensive use of parametric statistics </a:t>
            </a:r>
            <a:br>
              <a:rPr lang="en-GB" sz="1650" dirty="0">
                <a:latin typeface="Arial Narrow" panose="020B0606020202030204" pitchFamily="34" charset="0"/>
              </a:rPr>
            </a:br>
            <a:r>
              <a:rPr lang="en-GB" sz="1650" dirty="0">
                <a:latin typeface="Arial Narrow" panose="020B0606020202030204" pitchFamily="34" charset="0"/>
              </a:rPr>
              <a:t>especially under normality hypotheses</a:t>
            </a: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GB" sz="1650" dirty="0">
                <a:latin typeface="Arial Narrow" panose="020B0606020202030204" pitchFamily="34" charset="0"/>
              </a:rPr>
              <a:t>Statistics based only on Mathematics and Probability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50" dirty="0">
                <a:latin typeface="Arial Narrow" panose="020B060602020203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GB" sz="1650" dirty="0">
              <a:latin typeface="Arial Narrow" panose="020B0606020202030204" pitchFamily="34" charset="0"/>
            </a:endParaRPr>
          </a:p>
        </p:txBody>
      </p:sp>
      <p:pic>
        <p:nvPicPr>
          <p:cNvPr id="6146" name="Picture 2" descr="http://www.biochemia-medica.com/system/files/Marusteri_M._Statistical_test_selection_when_comparing_groups_Fig._1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" t="-518" r="-325" b="70976"/>
          <a:stretch/>
        </p:blipFill>
        <p:spPr bwMode="auto">
          <a:xfrm>
            <a:off x="1577839" y="1238762"/>
            <a:ext cx="5172075" cy="108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5436096" y="1429799"/>
            <a:ext cx="1134126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Arial Narrow" panose="020B0606020202030204" pitchFamily="34" charset="0"/>
              </a:rPr>
              <a:t>Small Samples</a:t>
            </a:r>
          </a:p>
        </p:txBody>
      </p:sp>
      <p:pic>
        <p:nvPicPr>
          <p:cNvPr id="6148" name="Picture 4" descr="https://img0.etsystatic.com/042/0/5516807/il_570xN.518172810_7qbg.jp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t="7025" r="9291" b="15223"/>
          <a:stretch/>
        </p:blipFill>
        <p:spPr bwMode="auto">
          <a:xfrm>
            <a:off x="1616579" y="3537012"/>
            <a:ext cx="1944216" cy="108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604" y="1830831"/>
            <a:ext cx="594703" cy="59005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7703">
            <a:off x="7155931" y="1685411"/>
            <a:ext cx="718463" cy="42882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715974" y="1395938"/>
            <a:ext cx="1384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prstClr val="black"/>
                </a:solidFill>
                <a:latin typeface="Arial Narrow" panose="020B0606020202030204" pitchFamily="34" charset="0"/>
              </a:rPr>
              <a:t>Manual data collection</a:t>
            </a:r>
          </a:p>
        </p:txBody>
      </p:sp>
      <p:sp>
        <p:nvSpPr>
          <p:cNvPr id="13" name="Segnaposto numero diapositiva 2"/>
          <p:cNvSpPr txBox="1">
            <a:spLocks/>
          </p:cNvSpPr>
          <p:nvPr/>
        </p:nvSpPr>
        <p:spPr>
          <a:xfrm>
            <a:off x="8635822" y="6310313"/>
            <a:ext cx="457200" cy="457200"/>
          </a:xfrm>
          <a:prstGeom prst="ellipse">
            <a:avLst/>
          </a:prstGeom>
          <a:solidFill>
            <a:srgbClr val="D34817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>7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368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7596336" y="5589240"/>
            <a:ext cx="342900" cy="342900"/>
          </a:xfrm>
        </p:spPr>
        <p:txBody>
          <a:bodyPr/>
          <a:lstStyle/>
          <a:p>
            <a:fld id="{A8678D7C-F8B6-40FC-A79E-C2F5F6D618C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93217" y="1356234"/>
            <a:ext cx="8453772" cy="4773066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3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3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latin typeface="Arial Narrow" panose="020B0606020202030204" pitchFamily="34" charset="0"/>
              </a:rPr>
              <a:t>Statistics based on Mathematics, Probability and Computer Science (Computational Statistics) </a:t>
            </a:r>
          </a:p>
          <a:p>
            <a:pPr>
              <a:spcBef>
                <a:spcPts val="0"/>
              </a:spcBef>
            </a:pPr>
            <a:r>
              <a:rPr lang="en-GB" sz="1600" dirty="0">
                <a:latin typeface="Arial Narrow" panose="020B0606020202030204" pitchFamily="34" charset="0"/>
              </a:rPr>
              <a:t>Computer-intensive statistical Inference (</a:t>
            </a:r>
            <a:r>
              <a:rPr lang="en-US" sz="1600" dirty="0">
                <a:latin typeface="Arial Narrow" panose="020B0606020202030204" pitchFamily="34" charset="0"/>
              </a:rPr>
              <a:t>Jackknifing</a:t>
            </a:r>
            <a:r>
              <a:rPr lang="en-GB" sz="1600" dirty="0">
                <a:latin typeface="Arial Narrow" panose="020B0606020202030204" pitchFamily="34" charset="0"/>
              </a:rPr>
              <a:t>, </a:t>
            </a:r>
            <a:r>
              <a:rPr lang="en-US" sz="1600" dirty="0">
                <a:latin typeface="Arial Narrow" panose="020B0606020202030204" pitchFamily="34" charset="0"/>
              </a:rPr>
              <a:t>Bootstrapping, Cross-validation, permutation tests)</a:t>
            </a:r>
            <a:r>
              <a:rPr lang="en-GB" sz="1600" dirty="0">
                <a:latin typeface="Arial Narrow" panose="020B0606020202030204" pitchFamily="34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GB" sz="1600" dirty="0">
                <a:latin typeface="Arial Narrow" panose="020B0606020202030204" pitchFamily="34" charset="0"/>
              </a:rPr>
              <a:t>Economic, social and other real phenomena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>
                <a:latin typeface="Arial Narrow" panose="020B0606020202030204" pitchFamily="34" charset="0"/>
              </a:rPr>
              <a:t>     described in their full complexity</a:t>
            </a: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GB" sz="1650" dirty="0">
                <a:latin typeface="Arial Narrow" panose="020B0606020202030204" pitchFamily="34" charset="0"/>
              </a:rPr>
              <a:t>BIG DATA: interconnect data </a:t>
            </a: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endParaRPr lang="en-GB" sz="1650" dirty="0">
              <a:latin typeface="Arial Narrow" panose="020B0606020202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650" dirty="0">
              <a:latin typeface="Arial Narrow" panose="020B0606020202030204" pitchFamily="34" charset="0"/>
            </a:endParaRPr>
          </a:p>
        </p:txBody>
      </p:sp>
      <p:pic>
        <p:nvPicPr>
          <p:cNvPr id="6146" name="Picture 2" descr="http://www.biochemia-medica.com/system/files/Marusteri_M._Statistical_test_selection_when_comparing_groups_Fig.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" t="-518" r="-325" b="70976"/>
          <a:stretch/>
        </p:blipFill>
        <p:spPr bwMode="auto">
          <a:xfrm>
            <a:off x="1594802" y="1423810"/>
            <a:ext cx="5553398" cy="116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biochemia-medica.com/system/files/Marusteri_M._Statistical_test_selection_when_comparing_groups_Fig.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3" t="-518" r="-325" b="70976"/>
          <a:stretch/>
        </p:blipFill>
        <p:spPr bwMode="auto">
          <a:xfrm>
            <a:off x="5368377" y="1356235"/>
            <a:ext cx="2115480" cy="108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164318" y="1570291"/>
            <a:ext cx="1134126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Arial Narrow" panose="020B0606020202030204" pitchFamily="34" charset="0"/>
              </a:rPr>
              <a:t>Large Samples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7"/>
          <a:stretch/>
        </p:blipFill>
        <p:spPr>
          <a:xfrm>
            <a:off x="4801840" y="2589997"/>
            <a:ext cx="1133075" cy="108472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339752" y="2924944"/>
            <a:ext cx="264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  <a:latin typeface="Arial Narrow" panose="020B0606020202030204" pitchFamily="34" charset="0"/>
              </a:rPr>
              <a:t>Electronic and Automatic data collection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5" t="2979" r="15499" b="2411"/>
          <a:stretch/>
        </p:blipFill>
        <p:spPr bwMode="auto">
          <a:xfrm>
            <a:off x="3932387" y="4365104"/>
            <a:ext cx="2873817" cy="222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egnaposto numero diapositiva 2"/>
          <p:cNvSpPr txBox="1">
            <a:spLocks/>
          </p:cNvSpPr>
          <p:nvPr/>
        </p:nvSpPr>
        <p:spPr>
          <a:xfrm>
            <a:off x="8651304" y="6356176"/>
            <a:ext cx="457200" cy="457200"/>
          </a:xfrm>
          <a:prstGeom prst="ellipse">
            <a:avLst/>
          </a:prstGeom>
          <a:solidFill>
            <a:srgbClr val="D34817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>8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1577839" y="451458"/>
            <a:ext cx="6164442" cy="378042"/>
          </a:xfrm>
        </p:spPr>
        <p:txBody>
          <a:bodyPr>
            <a:normAutofit fontScale="90000"/>
          </a:bodyPr>
          <a:lstStyle/>
          <a:p>
            <a:r>
              <a:rPr lang="it-IT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Statistics</a:t>
            </a:r>
            <a:r>
              <a:rPr lang="it-IT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after</a:t>
            </a:r>
            <a:r>
              <a:rPr lang="it-IT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en-GB" sz="40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R</a:t>
            </a:r>
            <a:r>
              <a:rPr lang="en-GB" sz="4000" b="1" dirty="0" err="1" smtClean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</a:rPr>
              <a:t>|</a:t>
            </a:r>
            <a:r>
              <a:rPr lang="en-GB" sz="44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e</a:t>
            </a:r>
            <a:r>
              <a:rPr lang="en-GB" sz="3600" b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volutions</a:t>
            </a:r>
            <a:endParaRPr lang="it-IT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5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651304" y="6356176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166936" y="1556792"/>
            <a:ext cx="8977064" cy="4799384"/>
          </a:xfrm>
        </p:spPr>
        <p:txBody>
          <a:bodyPr>
            <a:normAutofit/>
          </a:bodyPr>
          <a:lstStyle/>
          <a:p>
            <a:r>
              <a:rPr lang="en-GB" sz="52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BIG DATA </a:t>
            </a:r>
          </a:p>
          <a:p>
            <a:pPr marL="0" indent="0">
              <a:buNone/>
            </a:pPr>
            <a:endParaRPr lang="en-GB" sz="20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3800" dirty="0" smtClean="0">
                <a:latin typeface="Arial Narrow" panose="020B0606020202030204" pitchFamily="34" charset="0"/>
              </a:rPr>
              <a:t>in Computer Science are specified by</a:t>
            </a:r>
            <a:r>
              <a:rPr lang="en-GB" sz="4000" dirty="0" smtClean="0">
                <a:latin typeface="Arial Narrow" panose="020B0606020202030204" pitchFamily="34" charset="0"/>
              </a:rPr>
              <a:t> the V’s</a:t>
            </a:r>
            <a:endParaRPr lang="en-GB" sz="3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1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3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VOLUME, VELOCITY &amp; VARIETY</a:t>
            </a:r>
          </a:p>
          <a:p>
            <a:pPr marL="0" indent="0">
              <a:buNone/>
            </a:pPr>
            <a:endParaRPr lang="en-GB" sz="3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Arial Narrow" panose="020B0606020202030204" pitchFamily="34" charset="0"/>
              </a:rPr>
              <a:t>o</a:t>
            </a:r>
            <a:r>
              <a:rPr lang="en-GB" sz="2400" dirty="0" smtClean="0">
                <a:latin typeface="Arial Narrow" panose="020B0606020202030204" pitchFamily="34" charset="0"/>
              </a:rPr>
              <a:t>f information assets that require new form of processing for decision-making</a:t>
            </a:r>
          </a:p>
          <a:p>
            <a:pPr marL="0" indent="0">
              <a:buNone/>
            </a:pPr>
            <a:r>
              <a:rPr lang="en-GB" sz="2400" dirty="0" smtClean="0">
                <a:latin typeface="Arial Narrow" panose="020B0606020202030204" pitchFamily="34" charset="0"/>
              </a:rPr>
              <a:t>(Gartner, 2012)</a:t>
            </a:r>
          </a:p>
        </p:txBody>
      </p:sp>
    </p:spTree>
    <p:extLst>
      <p:ext uri="{BB962C8B-B14F-4D97-AF65-F5344CB8AC3E}">
        <p14:creationId xmlns:p14="http://schemas.microsoft.com/office/powerpoint/2010/main" val="36640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651304" y="6356176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43963" y="1484784"/>
            <a:ext cx="9145016" cy="5040560"/>
          </a:xfrm>
        </p:spPr>
        <p:txBody>
          <a:bodyPr>
            <a:normAutofit fontScale="92500"/>
          </a:bodyPr>
          <a:lstStyle/>
          <a:p>
            <a:r>
              <a:rPr lang="en-GB" sz="52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BIG DATA </a:t>
            </a:r>
          </a:p>
          <a:p>
            <a:pPr marL="0" indent="0">
              <a:buNone/>
            </a:pPr>
            <a:endParaRPr lang="en-GB" sz="3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3400" dirty="0" smtClean="0">
                <a:latin typeface="Arial Narrow" panose="020B0606020202030204" pitchFamily="34" charset="0"/>
              </a:rPr>
              <a:t> in Statistics are identified by the three C’s</a:t>
            </a:r>
          </a:p>
          <a:p>
            <a:pPr marL="0" indent="0">
              <a:buNone/>
            </a:pPr>
            <a:endParaRPr lang="en-GB" sz="3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3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CONNECTIVITY, COMPLEXITY &amp; COMPUTABLE MODEL</a:t>
            </a:r>
          </a:p>
          <a:p>
            <a:pPr marL="0" indent="0">
              <a:buNone/>
            </a:pPr>
            <a:endParaRPr lang="en-GB" sz="24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Arial Narrow" panose="020B0606020202030204" pitchFamily="34" charset="0"/>
              </a:rPr>
              <a:t>o</a:t>
            </a:r>
            <a:r>
              <a:rPr lang="en-GB" sz="2400" dirty="0" smtClean="0">
                <a:latin typeface="Arial Narrow" panose="020B0606020202030204" pitchFamily="34" charset="0"/>
              </a:rPr>
              <a:t>f data, </a:t>
            </a:r>
          </a:p>
          <a:p>
            <a:pPr marL="0" indent="0">
              <a:buNone/>
            </a:pPr>
            <a:r>
              <a:rPr lang="en-GB" sz="2400" dirty="0" smtClean="0">
                <a:latin typeface="Arial Narrow" panose="020B0606020202030204" pitchFamily="34" charset="0"/>
              </a:rPr>
              <a:t>that are needed to: (</a:t>
            </a:r>
            <a:r>
              <a:rPr lang="en-GB" sz="2400" dirty="0" err="1" smtClean="0">
                <a:latin typeface="Arial Narrow" panose="020B0606020202030204" pitchFamily="34" charset="0"/>
              </a:rPr>
              <a:t>i</a:t>
            </a:r>
            <a:r>
              <a:rPr lang="en-GB" sz="2400" dirty="0" smtClean="0">
                <a:latin typeface="Arial Narrow" panose="020B0606020202030204" pitchFamily="34" charset="0"/>
              </a:rPr>
              <a:t>) create Big Data, (ii) clearly represent a real phenomenon; (iii) statistically transform </a:t>
            </a:r>
            <a:r>
              <a:rPr lang="en-GB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Data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GB" sz="2400" dirty="0" smtClean="0">
                <a:latin typeface="Arial Narrow" panose="020B0606020202030204" pitchFamily="34" charset="0"/>
              </a:rPr>
              <a:t>into </a:t>
            </a:r>
            <a:r>
              <a:rPr lang="en-GB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Information</a:t>
            </a:r>
            <a:r>
              <a:rPr lang="en-GB" sz="24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en-GB" sz="2400" dirty="0" smtClean="0">
                <a:latin typeface="Arial Narrow" panose="020B0606020202030204" pitchFamily="34" charset="0"/>
              </a:rPr>
              <a:t>and </a:t>
            </a:r>
            <a:r>
              <a:rPr lang="en-GB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Information</a:t>
            </a:r>
            <a:r>
              <a:rPr lang="en-GB" sz="24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en-GB" sz="2400" dirty="0" smtClean="0">
                <a:latin typeface="Arial Narrow" panose="020B0606020202030204" pitchFamily="34" charset="0"/>
              </a:rPr>
              <a:t>into </a:t>
            </a:r>
            <a:r>
              <a:rPr lang="en-GB" sz="24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Knowledge</a:t>
            </a:r>
            <a:r>
              <a:rPr lang="en-GB" sz="2400" dirty="0" smtClean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en-GB" sz="3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3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3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85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665175" y="6371177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49513" y="188640"/>
            <a:ext cx="8878761" cy="65527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CONNECTIVITY, </a:t>
            </a:r>
            <a:r>
              <a:rPr lang="en-GB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(to create Big Data)</a:t>
            </a:r>
          </a:p>
          <a:p>
            <a:pPr marL="0" indent="0">
              <a:buNone/>
            </a:pPr>
            <a:r>
              <a:rPr lang="en-GB" sz="2800" dirty="0">
                <a:latin typeface="Arial Narrow" panose="020B0606020202030204" pitchFamily="34" charset="0"/>
              </a:rPr>
              <a:t>n</a:t>
            </a:r>
            <a:r>
              <a:rPr lang="en-GB" sz="2800" dirty="0" smtClean="0">
                <a:latin typeface="Arial Narrow" panose="020B0606020202030204" pitchFamily="34" charset="0"/>
              </a:rPr>
              <a:t>eed to link data by:</a:t>
            </a:r>
            <a:endParaRPr lang="en-GB" sz="28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 Narrow" panose="020B0606020202030204" pitchFamily="34" charset="0"/>
              </a:rPr>
              <a:t>data Integration, record linkage, data </a:t>
            </a:r>
            <a:r>
              <a:rPr lang="en-GB" dirty="0" smtClean="0">
                <a:latin typeface="Arial Narrow" panose="020B0606020202030204" pitchFamily="34" charset="0"/>
              </a:rPr>
              <a:t>fusion</a:t>
            </a:r>
          </a:p>
          <a:p>
            <a:pPr>
              <a:buFontTx/>
              <a:buChar char="-"/>
            </a:pPr>
            <a:r>
              <a:rPr lang="en-GB" dirty="0" smtClean="0">
                <a:latin typeface="Arial Narrow" panose="020B0606020202030204" pitchFamily="34" charset="0"/>
              </a:rPr>
              <a:t>reuse of administrative data </a:t>
            </a:r>
          </a:p>
          <a:p>
            <a:pPr>
              <a:buFontTx/>
              <a:buChar char="-"/>
            </a:pPr>
            <a:r>
              <a:rPr lang="en-GB" dirty="0">
                <a:latin typeface="Arial Narrow" panose="020B0606020202030204" pitchFamily="34" charset="0"/>
              </a:rPr>
              <a:t>l</a:t>
            </a:r>
            <a:r>
              <a:rPr lang="en-GB" dirty="0" smtClean="0">
                <a:latin typeface="Arial Narrow" panose="020B0606020202030204" pitchFamily="34" charset="0"/>
              </a:rPr>
              <a:t>ink of data from different sources for better measurement</a:t>
            </a:r>
            <a:endParaRPr lang="en-GB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3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3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COMPLEXITY</a:t>
            </a:r>
            <a:r>
              <a:rPr lang="en-GB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, (to describe phenomena)</a:t>
            </a:r>
          </a:p>
          <a:p>
            <a:pPr marL="0" indent="0">
              <a:buNone/>
            </a:pPr>
            <a:r>
              <a:rPr lang="en-GB" sz="2800" dirty="0" smtClean="0">
                <a:latin typeface="Arial Narrow" panose="020B0606020202030204" pitchFamily="34" charset="0"/>
              </a:rPr>
              <a:t>need to use detailed data to clearly read phenomena</a:t>
            </a:r>
          </a:p>
          <a:p>
            <a:pPr marL="0" indent="0">
              <a:buNone/>
            </a:pPr>
            <a:r>
              <a:rPr lang="en-GB" sz="2400" dirty="0" smtClean="0">
                <a:latin typeface="Arial Narrow" panose="020B0606020202030204" pitchFamily="34" charset="0"/>
              </a:rPr>
              <a:t>- Multidimensionality of phenomena observed </a:t>
            </a:r>
          </a:p>
          <a:p>
            <a:pPr marL="0" indent="0">
              <a:buNone/>
            </a:pPr>
            <a:r>
              <a:rPr lang="en-GB" sz="2400" dirty="0" smtClean="0">
                <a:latin typeface="Arial Narrow" panose="020B0606020202030204" pitchFamily="34" charset="0"/>
              </a:rPr>
              <a:t>  in time and space domains </a:t>
            </a:r>
          </a:p>
          <a:p>
            <a:pPr marL="0" indent="0">
              <a:buNone/>
            </a:pPr>
            <a:r>
              <a:rPr lang="en-GB" sz="2400" dirty="0" smtClean="0">
                <a:latin typeface="Arial Narrow" panose="020B0606020202030204" pitchFamily="34" charset="0"/>
              </a:rPr>
              <a:t>- High dimensionality of data (volume)</a:t>
            </a:r>
            <a:endParaRPr lang="en-GB" sz="24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3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GB" sz="3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COMPUTABLE MODELS</a:t>
            </a:r>
            <a:r>
              <a:rPr lang="en-GB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, (to produce Knowledge for decision-making)</a:t>
            </a:r>
            <a:r>
              <a:rPr lang="en-GB" sz="3800" dirty="0" smtClean="0">
                <a:latin typeface="Arial Narrow" panose="020B0606020202030204" pitchFamily="34" charset="0"/>
              </a:rPr>
              <a:t> </a:t>
            </a:r>
          </a:p>
          <a:p>
            <a:pPr marL="0" indent="0">
              <a:buNone/>
            </a:pPr>
            <a:r>
              <a:rPr lang="en-GB" sz="2800" dirty="0">
                <a:latin typeface="Arial Narrow" panose="020B0606020202030204" pitchFamily="34" charset="0"/>
              </a:rPr>
              <a:t>n</a:t>
            </a:r>
            <a:r>
              <a:rPr lang="en-GB" sz="2800" dirty="0" smtClean="0">
                <a:latin typeface="Arial Narrow" panose="020B0606020202030204" pitchFamily="34" charset="0"/>
              </a:rPr>
              <a:t>eed to use Statistical Modelling</a:t>
            </a:r>
            <a:r>
              <a:rPr lang="en-GB" sz="2800" dirty="0">
                <a:latin typeface="Arial Narrow" panose="020B0606020202030204" pitchFamily="34" charset="0"/>
              </a:rPr>
              <a:t>, Statistical </a:t>
            </a:r>
            <a:r>
              <a:rPr lang="en-GB" sz="2800" dirty="0" smtClean="0">
                <a:latin typeface="Arial Narrow" panose="020B0606020202030204" pitchFamily="34" charset="0"/>
              </a:rPr>
              <a:t>learning, Computer </a:t>
            </a:r>
            <a:r>
              <a:rPr lang="en-GB" sz="2800" dirty="0">
                <a:latin typeface="Arial Narrow" panose="020B0606020202030204" pitchFamily="34" charset="0"/>
              </a:rPr>
              <a:t>I</a:t>
            </a:r>
            <a:r>
              <a:rPr lang="en-GB" sz="2800" dirty="0" smtClean="0">
                <a:latin typeface="Arial Narrow" panose="020B0606020202030204" pitchFamily="34" charset="0"/>
              </a:rPr>
              <a:t>ntensive Statistics, </a:t>
            </a:r>
          </a:p>
          <a:p>
            <a:pPr marL="0" indent="0">
              <a:buNone/>
            </a:pPr>
            <a:r>
              <a:rPr lang="en-GB" sz="2400" dirty="0" smtClean="0">
                <a:latin typeface="Arial Narrow" panose="020B0606020202030204" pitchFamily="34" charset="0"/>
              </a:rPr>
              <a:t>- To confirm a theory or explore the data and extract the knowledge</a:t>
            </a:r>
          </a:p>
          <a:p>
            <a:pPr marL="0" indent="0">
              <a:buNone/>
            </a:pPr>
            <a:endParaRPr lang="en-GB" sz="3800" dirty="0">
              <a:latin typeface="Arial Narrow" panose="020B0606020202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226" y="188640"/>
            <a:ext cx="2509758" cy="194558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8606" t="13333" r="9635"/>
          <a:stretch/>
        </p:blipFill>
        <p:spPr>
          <a:xfrm>
            <a:off x="5993509" y="2430361"/>
            <a:ext cx="3031816" cy="206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476" y="1157357"/>
            <a:ext cx="9212025" cy="570064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44624"/>
            <a:ext cx="9134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 Narrow" panose="020B0606020202030204" pitchFamily="34" charset="0"/>
              </a:rPr>
              <a:t>Following the Reduction of Complexity by </a:t>
            </a:r>
            <a:r>
              <a:rPr lang="en-GB" sz="2800" dirty="0" err="1" smtClean="0">
                <a:latin typeface="Arial Narrow" panose="020B0606020202030204" pitchFamily="34" charset="0"/>
              </a:rPr>
              <a:t>Radermacher</a:t>
            </a:r>
            <a:r>
              <a:rPr lang="en-GB" sz="2800" dirty="0" smtClean="0">
                <a:latin typeface="Arial Narrow" panose="020B0606020202030204" pitchFamily="34" charset="0"/>
              </a:rPr>
              <a:t> et al, 2016</a:t>
            </a:r>
            <a:endParaRPr lang="en-GB" sz="2000" dirty="0">
              <a:latin typeface="Arial Narrow" panose="020B0606020202030204" pitchFamily="34" charset="0"/>
            </a:endParaRPr>
          </a:p>
        </p:txBody>
      </p:sp>
      <p:sp>
        <p:nvSpPr>
          <p:cNvPr id="6" name="Segnaposto numero diapositiva 2"/>
          <p:cNvSpPr txBox="1">
            <a:spLocks/>
          </p:cNvSpPr>
          <p:nvPr/>
        </p:nvSpPr>
        <p:spPr>
          <a:xfrm>
            <a:off x="8651304" y="6356176"/>
            <a:ext cx="457200" cy="457200"/>
          </a:xfrm>
          <a:prstGeom prst="ellipse">
            <a:avLst/>
          </a:prstGeom>
          <a:solidFill>
            <a:srgbClr val="D34817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58750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027" y="1142677"/>
            <a:ext cx="9212025" cy="570064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67544" y="34681"/>
            <a:ext cx="8856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dirty="0">
                <a:solidFill>
                  <a:prstClr val="black"/>
                </a:solidFill>
                <a:latin typeface="Arial Narrow" panose="020B0606020202030204" pitchFamily="34" charset="0"/>
              </a:rPr>
              <a:t>Big </a:t>
            </a:r>
            <a:r>
              <a:rPr lang="en-GB" sz="33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Data = </a:t>
            </a:r>
            <a:r>
              <a:rPr lang="en-GB" sz="3300" dirty="0">
                <a:solidFill>
                  <a:prstClr val="black"/>
                </a:solidFill>
                <a:latin typeface="Arial Narrow" panose="020B0606020202030204" pitchFamily="34" charset="0"/>
              </a:rPr>
              <a:t>information + </a:t>
            </a:r>
            <a:r>
              <a:rPr lang="en-GB" sz="33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error (measurement)</a:t>
            </a:r>
          </a:p>
          <a:p>
            <a:r>
              <a:rPr lang="en-GB" sz="3300" dirty="0">
                <a:solidFill>
                  <a:prstClr val="black"/>
                </a:solidFill>
                <a:latin typeface="Arial Narrow" panose="020B0606020202030204" pitchFamily="34" charset="0"/>
              </a:rPr>
              <a:t>Information = knowledge + residual (fitting deviation)</a:t>
            </a:r>
          </a:p>
        </p:txBody>
      </p:sp>
      <p:sp>
        <p:nvSpPr>
          <p:cNvPr id="36" name="Segnaposto numero diapositiva 2"/>
          <p:cNvSpPr txBox="1">
            <a:spLocks/>
          </p:cNvSpPr>
          <p:nvPr/>
        </p:nvSpPr>
        <p:spPr>
          <a:xfrm>
            <a:off x="8686800" y="6431714"/>
            <a:ext cx="457200" cy="457200"/>
          </a:xfrm>
          <a:prstGeom prst="ellipse">
            <a:avLst/>
          </a:prstGeom>
          <a:solidFill>
            <a:srgbClr val="D34817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>13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436553" y="5897688"/>
            <a:ext cx="4019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Arial Narrow" panose="020B0606020202030204" pitchFamily="34" charset="0"/>
              </a:rPr>
              <a:t>Big Data = information + error (measurement)</a:t>
            </a:r>
          </a:p>
        </p:txBody>
      </p:sp>
      <p:sp>
        <p:nvSpPr>
          <p:cNvPr id="9" name="Rettangolo 8"/>
          <p:cNvSpPr/>
          <p:nvPr/>
        </p:nvSpPr>
        <p:spPr>
          <a:xfrm>
            <a:off x="4480986" y="5864968"/>
            <a:ext cx="4581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Arial Narrow" panose="020B0606020202030204" pitchFamily="34" charset="0"/>
              </a:rPr>
              <a:t>Information = knowledge + residual (fitting deviation)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23528" y="190754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BIG DATA</a:t>
            </a:r>
            <a:endParaRPr lang="it-IT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2051720" y="1907540"/>
            <a:ext cx="2429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ROBUST INFORMATION</a:t>
            </a:r>
            <a:endParaRPr lang="it-IT" dirty="0"/>
          </a:p>
        </p:txBody>
      </p:sp>
      <p:cxnSp>
        <p:nvCxnSpPr>
          <p:cNvPr id="12" name="Connettore 2 11"/>
          <p:cNvCxnSpPr/>
          <p:nvPr/>
        </p:nvCxnSpPr>
        <p:spPr>
          <a:xfrm>
            <a:off x="1403648" y="2091215"/>
            <a:ext cx="545020" cy="0"/>
          </a:xfrm>
          <a:prstGeom prst="straightConnector1">
            <a:avLst/>
          </a:prstGeom>
          <a:ln w="44450">
            <a:tailEnd type="triangle"/>
          </a:ln>
          <a:scene3d>
            <a:camera prst="orthographicFront"/>
            <a:lightRig rig="threePt" dir="t"/>
          </a:scene3d>
          <a:sp3d extrusionH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4604411" y="1921991"/>
            <a:ext cx="2429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ROBUST INFORMATION</a:t>
            </a:r>
            <a:endParaRPr lang="it-IT" dirty="0"/>
          </a:p>
        </p:txBody>
      </p:sp>
      <p:cxnSp>
        <p:nvCxnSpPr>
          <p:cNvPr id="39" name="Connettore 2 38"/>
          <p:cNvCxnSpPr/>
          <p:nvPr/>
        </p:nvCxnSpPr>
        <p:spPr>
          <a:xfrm>
            <a:off x="6948264" y="2117032"/>
            <a:ext cx="545020" cy="0"/>
          </a:xfrm>
          <a:prstGeom prst="straightConnector1">
            <a:avLst/>
          </a:prstGeom>
          <a:ln w="44450">
            <a:tailEnd type="triangle"/>
          </a:ln>
          <a:scene3d>
            <a:camera prst="orthographicFront"/>
            <a:lightRig rig="threePt" dir="t"/>
          </a:scene3d>
          <a:sp3d extrusionH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7524328" y="1772816"/>
            <a:ext cx="1724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MODEL-BASED</a:t>
            </a:r>
          </a:p>
          <a:p>
            <a:r>
              <a:rPr lang="it-IT" dirty="0" smtClean="0"/>
              <a:t>KNOWLEDGE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525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476" y="1157357"/>
            <a:ext cx="9212025" cy="570064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67544" y="34681"/>
            <a:ext cx="8856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dirty="0">
                <a:solidFill>
                  <a:prstClr val="black"/>
                </a:solidFill>
                <a:latin typeface="Arial Narrow" panose="020B0606020202030204" pitchFamily="34" charset="0"/>
              </a:rPr>
              <a:t>Big </a:t>
            </a:r>
            <a:r>
              <a:rPr lang="en-GB" sz="33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Data = </a:t>
            </a:r>
            <a:r>
              <a:rPr lang="en-GB" sz="3300" dirty="0">
                <a:solidFill>
                  <a:prstClr val="black"/>
                </a:solidFill>
                <a:latin typeface="Arial Narrow" panose="020B0606020202030204" pitchFamily="34" charset="0"/>
              </a:rPr>
              <a:t>information + </a:t>
            </a:r>
            <a:r>
              <a:rPr lang="en-GB" sz="33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error (measurement)</a:t>
            </a:r>
          </a:p>
          <a:p>
            <a:r>
              <a:rPr lang="en-GB" sz="33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Information = knowledge + residual (fitting deviation)</a:t>
            </a:r>
            <a:endParaRPr lang="en-GB" sz="33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Segnaposto contenuto 3"/>
          <p:cNvSpPr>
            <a:spLocks noGrp="1"/>
          </p:cNvSpPr>
          <p:nvPr>
            <p:ph sz="quarter" idx="1"/>
          </p:nvPr>
        </p:nvSpPr>
        <p:spPr>
          <a:xfrm>
            <a:off x="4774864" y="3325987"/>
            <a:ext cx="4359685" cy="2695301"/>
          </a:xfrm>
        </p:spPr>
        <p:txBody>
          <a:bodyPr>
            <a:normAutofit/>
          </a:bodyPr>
          <a:lstStyle/>
          <a:p>
            <a:r>
              <a:rPr lang="en-GB" sz="1800" dirty="0">
                <a:latin typeface="Arial Narrow" panose="020B0606020202030204" pitchFamily="34" charset="0"/>
              </a:rPr>
              <a:t>Hard Data Compression (Data mining)</a:t>
            </a:r>
          </a:p>
          <a:p>
            <a:pPr marL="342900" lvl="1" indent="0">
              <a:buNone/>
            </a:pPr>
            <a:endParaRPr lang="en-GB" dirty="0" smtClean="0">
              <a:latin typeface="Arial Narrow" panose="020B0606020202030204" pitchFamily="34" charset="0"/>
            </a:endParaRPr>
          </a:p>
          <a:p>
            <a:pPr marL="342900" lvl="1" indent="0">
              <a:buNone/>
            </a:pPr>
            <a:endParaRPr lang="en-GB" dirty="0" smtClean="0">
              <a:latin typeface="Arial Narrow" panose="020B0606020202030204" pitchFamily="34" charset="0"/>
            </a:endParaRPr>
          </a:p>
          <a:p>
            <a:pPr marL="342900" lvl="1" indent="0">
              <a:buNone/>
            </a:pPr>
            <a:endParaRPr lang="en-GB" dirty="0" smtClean="0">
              <a:latin typeface="Arial Narrow" panose="020B0606020202030204" pitchFamily="34" charset="0"/>
            </a:endParaRPr>
          </a:p>
          <a:p>
            <a:r>
              <a:rPr lang="en-GB" sz="1800" dirty="0">
                <a:latin typeface="Arial Narrow" panose="020B0606020202030204" pitchFamily="34" charset="0"/>
              </a:rPr>
              <a:t>Taxonomy (science of classification) </a:t>
            </a:r>
          </a:p>
          <a:p>
            <a:r>
              <a:rPr lang="en-GB" sz="1800" dirty="0">
                <a:latin typeface="Arial Narrow" panose="020B0606020202030204" pitchFamily="34" charset="0"/>
              </a:rPr>
              <a:t>Clustering to identify typologies of objects, variables, occasions </a:t>
            </a:r>
          </a:p>
        </p:txBody>
      </p:sp>
      <p:sp>
        <p:nvSpPr>
          <p:cNvPr id="7" name="Rettangolo 6"/>
          <p:cNvSpPr/>
          <p:nvPr/>
        </p:nvSpPr>
        <p:spPr>
          <a:xfrm>
            <a:off x="692989" y="1747864"/>
            <a:ext cx="3788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100" dirty="0">
                <a:solidFill>
                  <a:prstClr val="black"/>
                </a:solidFill>
                <a:latin typeface="Arial Narrow" panose="020B0606020202030204" pitchFamily="34" charset="0"/>
              </a:rPr>
              <a:t>Data Compression </a:t>
            </a:r>
            <a:r>
              <a:rPr lang="en-GB" sz="1050" dirty="0">
                <a:solidFill>
                  <a:prstClr val="black"/>
                </a:solidFill>
                <a:latin typeface="Arial Narrow" panose="020B0606020202030204" pitchFamily="34" charset="0"/>
              </a:rPr>
              <a:t>(reduce data of a given factor)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350" dirty="0">
                <a:solidFill>
                  <a:prstClr val="black"/>
                </a:solidFill>
                <a:latin typeface="Arial Narrow" panose="020B0606020202030204" pitchFamily="34" charset="0"/>
              </a:rPr>
              <a:t> Soft Data Compression (</a:t>
            </a:r>
            <a:r>
              <a:rPr lang="en-GB" sz="1350" dirty="0" err="1">
                <a:solidFill>
                  <a:prstClr val="black"/>
                </a:solidFill>
                <a:latin typeface="Arial Narrow" panose="020B0606020202030204" pitchFamily="34" charset="0"/>
              </a:rPr>
              <a:t>robustification</a:t>
            </a:r>
            <a:r>
              <a:rPr lang="en-GB" sz="1350" dirty="0">
                <a:solidFill>
                  <a:prstClr val="black"/>
                </a:solidFill>
                <a:latin typeface="Arial Narrow" panose="020B0606020202030204" pitchFamily="34" charset="0"/>
              </a:rPr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35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Soft Data </a:t>
            </a:r>
            <a:r>
              <a:rPr lang="en-GB" sz="1350" dirty="0">
                <a:solidFill>
                  <a:prstClr val="black"/>
                </a:solidFill>
                <a:latin typeface="Arial Narrow" panose="020B0606020202030204" pitchFamily="34" charset="0"/>
              </a:rPr>
              <a:t>Fusion</a:t>
            </a:r>
          </a:p>
        </p:txBody>
      </p:sp>
      <p:sp>
        <p:nvSpPr>
          <p:cNvPr id="8" name="Rettangolo 7"/>
          <p:cNvSpPr/>
          <p:nvPr/>
        </p:nvSpPr>
        <p:spPr>
          <a:xfrm>
            <a:off x="4450119" y="1767570"/>
            <a:ext cx="47673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Arial Narrow" panose="020B0606020202030204" pitchFamily="34" charset="0"/>
              </a:rPr>
              <a:t>Statistical Modelling </a:t>
            </a:r>
            <a:r>
              <a:rPr lang="en-GB" sz="15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at the level of compressed </a:t>
            </a:r>
            <a:r>
              <a:rPr lang="en-GB" sz="1500" dirty="0">
                <a:solidFill>
                  <a:prstClr val="black"/>
                </a:solidFill>
                <a:latin typeface="Arial Narrow" panose="020B0606020202030204" pitchFamily="34" charset="0"/>
              </a:rPr>
              <a:t>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35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Dashboard, SEM, Composite Indicators, </a:t>
            </a:r>
            <a:endParaRPr lang="en-GB" sz="135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350" dirty="0">
                <a:solidFill>
                  <a:prstClr val="black"/>
                </a:solidFill>
                <a:latin typeface="Arial Narrow" panose="020B0606020202030204" pitchFamily="34" charset="0"/>
              </a:rPr>
              <a:t>PCA, Factor Analysis, MCA,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350" dirty="0">
                <a:solidFill>
                  <a:prstClr val="black"/>
                </a:solidFill>
                <a:latin typeface="Arial Narrow" panose="020B0606020202030204" pitchFamily="34" charset="0"/>
              </a:rPr>
              <a:t>Classification (Discriminant analysis, trees, SVM</a:t>
            </a:r>
            <a:r>
              <a:rPr lang="en-GB" sz="135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),</a:t>
            </a:r>
            <a:endParaRPr lang="en-GB" sz="135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350" dirty="0">
                <a:solidFill>
                  <a:prstClr val="black"/>
                </a:solidFill>
                <a:latin typeface="Arial Narrow" panose="020B0606020202030204" pitchFamily="34" charset="0"/>
              </a:rPr>
              <a:t>Multidimensional </a:t>
            </a:r>
            <a:r>
              <a:rPr lang="en-GB" sz="135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scaling,</a:t>
            </a:r>
            <a:endParaRPr lang="en-GB" sz="135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2" name="Gruppo 21"/>
          <p:cNvGrpSpPr/>
          <p:nvPr/>
        </p:nvGrpSpPr>
        <p:grpSpPr>
          <a:xfrm>
            <a:off x="1450691" y="5484541"/>
            <a:ext cx="5281549" cy="1436737"/>
            <a:chOff x="-118686" y="4134081"/>
            <a:chExt cx="9024967" cy="2885802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637" y="5589240"/>
              <a:ext cx="709681" cy="740370"/>
            </a:xfrm>
            <a:prstGeom prst="rect">
              <a:avLst/>
            </a:prstGeom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604" y="4489009"/>
              <a:ext cx="1878808" cy="2530874"/>
            </a:xfrm>
            <a:prstGeom prst="rect">
              <a:avLst/>
            </a:prstGeom>
          </p:spPr>
        </p:pic>
        <p:sp>
          <p:nvSpPr>
            <p:cNvPr id="25" name="Freccia a destra 24"/>
            <p:cNvSpPr/>
            <p:nvPr/>
          </p:nvSpPr>
          <p:spPr>
            <a:xfrm>
              <a:off x="2627784" y="5229200"/>
              <a:ext cx="305602" cy="1316443"/>
            </a:xfrm>
            <a:prstGeom prst="rightArrow">
              <a:avLst/>
            </a:prstGeom>
            <a:solidFill>
              <a:srgbClr val="D34817"/>
            </a:solidFill>
            <a:ln w="12700" cap="flat" cmpd="sng" algn="ctr">
              <a:solidFill>
                <a:srgbClr val="D34817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t-IT" sz="1200" kern="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6" name="Freccia a destra 25"/>
            <p:cNvSpPr/>
            <p:nvPr/>
          </p:nvSpPr>
          <p:spPr>
            <a:xfrm>
              <a:off x="6971997" y="5272198"/>
              <a:ext cx="336307" cy="1316443"/>
            </a:xfrm>
            <a:prstGeom prst="rightArrow">
              <a:avLst/>
            </a:prstGeom>
            <a:solidFill>
              <a:srgbClr val="D34817"/>
            </a:solidFill>
            <a:ln w="12700" cap="flat" cmpd="sng" algn="ctr">
              <a:solidFill>
                <a:srgbClr val="D34817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t-IT" sz="1200" kern="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-118686" y="5835787"/>
              <a:ext cx="623817" cy="709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12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X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asellaDiTesto 27"/>
                <p:cNvSpPr txBox="1"/>
                <p:nvPr/>
              </p:nvSpPr>
              <p:spPr>
                <a:xfrm>
                  <a:off x="8282464" y="5229199"/>
                  <a:ext cx="623817" cy="7272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it-IT" sz="1200" b="1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it-IT" sz="1200" b="1" kern="0" dirty="0">
                                <a:solidFill>
                                  <a:prstClr val="black"/>
                                </a:solidFill>
                                <a:latin typeface="Arial Narrow" panose="020B0606020202030204" pitchFamily="34" charset="0"/>
                                <a:cs typeface="Times New Roman" panose="02020603050405020304" pitchFamily="18" charset="0"/>
                              </a:rPr>
                              <m:t>Y</m:t>
                            </m:r>
                          </m:e>
                        </m:acc>
                      </m:oMath>
                    </m:oMathPara>
                  </a14:m>
                  <a:endParaRPr lang="it-IT" sz="1200" b="1" kern="0" dirty="0">
                    <a:solidFill>
                      <a:prstClr val="black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CasellaDiTesto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2464" y="5229199"/>
                  <a:ext cx="623817" cy="66820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r="-4286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9" name="Oggetto 28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3059832" y="5716519"/>
                <a:ext cx="3765419" cy="51208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422925" name="Equazione" r:id="rId7" imgW="1727200" imgH="241300" progId="Equation.3">
                        <p:embed/>
                      </p:oleObj>
                    </mc:Choice>
                    <mc:Fallback>
                      <p:oleObj name="Equazione" r:id="rId7" imgW="1727200" imgH="24130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059832" y="5716519"/>
                              <a:ext cx="3765419" cy="512082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9" name="Oggetto 2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94803048"/>
                    </p:ext>
                  </p:extLst>
                </p:nvPr>
              </p:nvGraphicFramePr>
              <p:xfrm>
                <a:off x="3059832" y="5716519"/>
                <a:ext cx="3765419" cy="51208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3076" name="Equazione" r:id="rId9" imgW="1727200" imgH="241300" progId="Equation.3">
                        <p:embed/>
                      </p:oleObj>
                    </mc:Choice>
                    <mc:Fallback>
                      <p:oleObj name="Equazione" r:id="rId9" imgW="1727200" imgH="24130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059832" y="5716519"/>
                              <a:ext cx="3765419" cy="512082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sp>
          <p:nvSpPr>
            <p:cNvPr id="30" name="CasellaDiTesto 29"/>
            <p:cNvSpPr txBox="1"/>
            <p:nvPr/>
          </p:nvSpPr>
          <p:spPr>
            <a:xfrm>
              <a:off x="7478108" y="5621142"/>
              <a:ext cx="290023" cy="709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1200" i="1" kern="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K</a:t>
              </a: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7716162" y="5167365"/>
              <a:ext cx="290023" cy="709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1200" i="1" kern="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R</a:t>
              </a: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7737296" y="6129345"/>
              <a:ext cx="290023" cy="709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1200" i="1" kern="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Q</a:t>
              </a: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249645" y="5229199"/>
              <a:ext cx="217897" cy="709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1200" i="1" kern="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n</a:t>
              </a:r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1043830" y="4134081"/>
              <a:ext cx="290023" cy="709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1200" i="1" kern="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T</a:t>
              </a:r>
            </a:p>
          </p:txBody>
        </p:sp>
      </p:grpSp>
      <p:sp>
        <p:nvSpPr>
          <p:cNvPr id="35" name="CasellaDiTesto 34"/>
          <p:cNvSpPr txBox="1"/>
          <p:nvPr/>
        </p:nvSpPr>
        <p:spPr>
          <a:xfrm>
            <a:off x="1919730" y="6602867"/>
            <a:ext cx="381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prstClr val="black"/>
                </a:solidFill>
                <a:latin typeface="Arial Narrow" panose="020B0606020202030204" pitchFamily="34" charset="0"/>
              </a:rPr>
              <a:t>J</a:t>
            </a:r>
          </a:p>
        </p:txBody>
      </p:sp>
      <p:sp>
        <p:nvSpPr>
          <p:cNvPr id="36" name="Segnaposto numero diapositiva 2"/>
          <p:cNvSpPr txBox="1">
            <a:spLocks/>
          </p:cNvSpPr>
          <p:nvPr/>
        </p:nvSpPr>
        <p:spPr>
          <a:xfrm>
            <a:off x="8651304" y="6356176"/>
            <a:ext cx="457200" cy="457200"/>
          </a:xfrm>
          <a:prstGeom prst="ellipse">
            <a:avLst/>
          </a:prstGeom>
          <a:solidFill>
            <a:srgbClr val="D34817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>13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20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651304" y="6356176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251520" y="2671936"/>
            <a:ext cx="8712968" cy="1621160"/>
          </a:xfrm>
        </p:spPr>
        <p:txBody>
          <a:bodyPr>
            <a:normAutofit/>
          </a:bodyPr>
          <a:lstStyle/>
          <a:p>
            <a:r>
              <a:rPr lang="it-IT" sz="5200" dirty="0" smtClean="0">
                <a:latin typeface="Arial Narrow" panose="020B0606020202030204" pitchFamily="34" charset="0"/>
              </a:rPr>
              <a:t>BIG DATA </a:t>
            </a:r>
          </a:p>
          <a:p>
            <a:pPr marL="0" indent="0">
              <a:buNone/>
            </a:pPr>
            <a:r>
              <a:rPr lang="en-US" sz="3800" dirty="0" smtClean="0">
                <a:latin typeface="Arial Narrow" panose="020B0606020202030204" pitchFamily="34" charset="0"/>
              </a:rPr>
              <a:t>Statistical Big Data generation &amp; analysis </a:t>
            </a:r>
            <a:endParaRPr lang="it-IT" sz="3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80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l="2033" t="7229" r="5120"/>
          <a:stretch/>
        </p:blipFill>
        <p:spPr>
          <a:xfrm>
            <a:off x="146305" y="1124744"/>
            <a:ext cx="8890192" cy="5544616"/>
          </a:xfrm>
          <a:prstGeom prst="rect">
            <a:avLst/>
          </a:prstGeom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4912" y="6309320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146304" y="236958"/>
            <a:ext cx="8997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HOW BIG DATA ARE FORMED &amp; ANALYSED</a:t>
            </a:r>
            <a:endParaRPr lang="it-IT" sz="40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865671" y="3897052"/>
            <a:ext cx="7704856" cy="2833464"/>
          </a:xfrm>
          <a:prstGeom prst="roundRect">
            <a:avLst/>
          </a:prstGeom>
          <a:solidFill>
            <a:srgbClr val="0070C0">
              <a:alpha val="21000"/>
            </a:srgb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latin typeface="Arial Narrow" panose="020B0606020202030204" pitchFamily="34" charset="0"/>
              </a:rPr>
              <a:t>CONNECTIVITY</a:t>
            </a:r>
            <a:endParaRPr lang="it-IT" sz="4400" dirty="0">
              <a:latin typeface="Arial Narrow" panose="020B0606020202030204" pitchFamily="34" charset="0"/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326835" y="1484784"/>
            <a:ext cx="2728514" cy="2336360"/>
          </a:xfrm>
          <a:prstGeom prst="roundRect">
            <a:avLst/>
          </a:prstGeom>
          <a:solidFill>
            <a:srgbClr val="00B050">
              <a:alpha val="21000"/>
            </a:srgb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3600" dirty="0" smtClean="0">
                <a:latin typeface="Arial Narrow" panose="020B0606020202030204" pitchFamily="34" charset="0"/>
              </a:rPr>
              <a:t>COMPLEXITY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179512" y="1484784"/>
            <a:ext cx="2968958" cy="2437420"/>
          </a:xfrm>
          <a:prstGeom prst="roundRect">
            <a:avLst/>
          </a:prstGeom>
          <a:solidFill>
            <a:srgbClr val="C00000">
              <a:alpha val="21000"/>
            </a:srgb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3600" dirty="0" smtClean="0">
                <a:latin typeface="Arial Narrow" panose="020B0606020202030204" pitchFamily="34" charset="0"/>
              </a:rPr>
              <a:t>COMPUTABLE</a:t>
            </a:r>
          </a:p>
          <a:p>
            <a:pPr algn="ctr"/>
            <a:r>
              <a:rPr lang="it-IT" sz="3600" dirty="0" smtClean="0">
                <a:latin typeface="Arial Narrow" panose="020B0606020202030204" pitchFamily="34" charset="0"/>
              </a:rPr>
              <a:t>MODEL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6149584" y="1484784"/>
            <a:ext cx="2882528" cy="2351112"/>
          </a:xfrm>
          <a:prstGeom prst="roundRect">
            <a:avLst/>
          </a:prstGeom>
          <a:solidFill>
            <a:srgbClr val="C00000">
              <a:alpha val="21000"/>
            </a:srgb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3600" dirty="0" smtClean="0">
                <a:latin typeface="Arial Narrow" panose="020B0606020202030204" pitchFamily="34" charset="0"/>
              </a:rPr>
              <a:t>COMPUTABLE</a:t>
            </a:r>
          </a:p>
          <a:p>
            <a:pPr algn="ctr"/>
            <a:r>
              <a:rPr lang="it-IT" sz="3600" dirty="0" smtClean="0">
                <a:latin typeface="Arial Narrow" panose="020B0606020202030204" pitchFamily="34" charset="0"/>
              </a:rPr>
              <a:t>MODEL</a:t>
            </a:r>
            <a:endParaRPr lang="it-IT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80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3" name="Segnaposto contenuto 3"/>
          <p:cNvSpPr txBox="1">
            <a:spLocks/>
          </p:cNvSpPr>
          <p:nvPr/>
        </p:nvSpPr>
        <p:spPr>
          <a:xfrm>
            <a:off x="251520" y="2671936"/>
            <a:ext cx="8712968" cy="111710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5200" dirty="0" smtClean="0">
                <a:latin typeface="Arial Narrow" panose="020B0606020202030204" pitchFamily="34" charset="0"/>
              </a:rPr>
              <a:t>NEW METHODOLOGIES</a:t>
            </a:r>
          </a:p>
        </p:txBody>
      </p:sp>
    </p:spTree>
    <p:extLst>
      <p:ext uri="{BB962C8B-B14F-4D97-AF65-F5344CB8AC3E}">
        <p14:creationId xmlns:p14="http://schemas.microsoft.com/office/powerpoint/2010/main" val="22991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ccia a destra 23"/>
          <p:cNvSpPr/>
          <p:nvPr/>
        </p:nvSpPr>
        <p:spPr>
          <a:xfrm rot="1901624">
            <a:off x="2745543" y="5400954"/>
            <a:ext cx="978408" cy="1777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7775" y="4469084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it-IT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188640"/>
            <a:ext cx="9217024" cy="792088"/>
          </a:xfrm>
        </p:spPr>
        <p:txBody>
          <a:bodyPr>
            <a:noAutofit/>
          </a:bodyPr>
          <a:lstStyle/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b="1" dirty="0" smtClean="0">
                <a:solidFill>
                  <a:srgbClr val="0070C0"/>
                </a:solidFill>
                <a:latin typeface="Arial Narrow" pitchFamily="34" charset="0"/>
                <a:cs typeface="Times New Roman" pitchFamily="18" charset="0"/>
              </a:rPr>
              <a:t>Multi-mode clustering for compressing data  </a:t>
            </a:r>
          </a:p>
        </p:txBody>
      </p:sp>
      <p:sp>
        <p:nvSpPr>
          <p:cNvPr id="5" name="Rettangolo 4"/>
          <p:cNvSpPr/>
          <p:nvPr/>
        </p:nvSpPr>
        <p:spPr>
          <a:xfrm>
            <a:off x="395536" y="958076"/>
            <a:ext cx="828092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1.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Symmetric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treatment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of Units (Rows),  Variables (Columns), occasions (Tubes)</a:t>
            </a:r>
          </a:p>
          <a:p>
            <a:pPr>
              <a:defRPr/>
            </a:pPr>
            <a:endParaRPr lang="en-US" sz="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Partitioning for Units </a:t>
            </a:r>
          </a:p>
          <a:p>
            <a:pPr>
              <a:defRPr/>
            </a:pPr>
            <a:r>
              <a:rPr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Partitioning for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Indicators. </a:t>
            </a:r>
          </a:p>
          <a:p>
            <a:pPr>
              <a:defRPr/>
            </a:pPr>
            <a:r>
              <a:rPr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Partitioning for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Occasions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Result:	reduced set of 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mean profiles for Units (Rows) 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reduced set of 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mean profiles of Variables (Columns);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 reduced set of 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R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mean profiles of Occasions (Tubes);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7504" y="6284168"/>
            <a:ext cx="457200" cy="457200"/>
          </a:xfrm>
        </p:spPr>
        <p:txBody>
          <a:bodyPr/>
          <a:lstStyle/>
          <a:p>
            <a:fld id="{43A6BC91-77A9-4A4F-99C2-0195A1EB5878}" type="slidenum">
              <a:rPr lang="it-IT" smtClean="0"/>
              <a:pPr/>
              <a:t>18</a:t>
            </a:fld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/>
              <p:cNvSpPr txBox="1"/>
              <p:nvPr/>
            </p:nvSpPr>
            <p:spPr>
              <a:xfrm>
                <a:off x="7834529" y="4710335"/>
                <a:ext cx="6840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sz="24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it-IT" sz="2400" b="1" i="0">
                            <a:latin typeface="Cambria Math"/>
                            <a:cs typeface="Times New Roman" panose="02020603050405020304" pitchFamily="18" charset="0"/>
                          </a:rPr>
                          <m:t>𝐘</m:t>
                        </m:r>
                      </m:e>
                    </m:acc>
                  </m:oMath>
                </a14:m>
                <a:r>
                  <a:rPr lang="it-I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lang="it-I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sellaDiTes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4529" y="4710335"/>
                <a:ext cx="684076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786" t="-10667" b="-30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e 11"/>
          <p:cNvSpPr/>
          <p:nvPr/>
        </p:nvSpPr>
        <p:spPr>
          <a:xfrm>
            <a:off x="4094903" y="4172413"/>
            <a:ext cx="504056" cy="1592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 rot="1740000">
            <a:off x="3942182" y="3746421"/>
            <a:ext cx="238884" cy="4549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 rot="7500000">
            <a:off x="3772045" y="4070918"/>
            <a:ext cx="238884" cy="4549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/>
          <p:cNvSpPr/>
          <p:nvPr/>
        </p:nvSpPr>
        <p:spPr>
          <a:xfrm rot="2940000">
            <a:off x="3550453" y="3760803"/>
            <a:ext cx="238884" cy="45490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4630344" y="373458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Arial Narrow" panose="020B0606020202030204" pitchFamily="34" charset="0"/>
              </a:rPr>
              <a:t>Partition</a:t>
            </a:r>
            <a:r>
              <a:rPr lang="it-IT" dirty="0" smtClean="0">
                <a:latin typeface="Arial Narrow" panose="020B0606020202030204" pitchFamily="34" charset="0"/>
              </a:rPr>
              <a:t> of </a:t>
            </a:r>
            <a:r>
              <a:rPr lang="it-IT" dirty="0" err="1" smtClean="0">
                <a:latin typeface="Arial Narrow" panose="020B0606020202030204" pitchFamily="34" charset="0"/>
              </a:rPr>
              <a:t>units</a:t>
            </a:r>
            <a:r>
              <a:rPr lang="it-IT" dirty="0" smtClean="0">
                <a:latin typeface="Arial Narrow" panose="020B0606020202030204" pitchFamily="34" charset="0"/>
              </a:rPr>
              <a:t> (</a:t>
            </a:r>
            <a:r>
              <a:rPr lang="it-IT" dirty="0" err="1" smtClean="0">
                <a:latin typeface="Arial Narrow" panose="020B0606020202030204" pitchFamily="34" charset="0"/>
              </a:rPr>
              <a:t>rows</a:t>
            </a:r>
            <a:r>
              <a:rPr lang="it-IT" dirty="0" smtClean="0">
                <a:latin typeface="Arial Narrow" panose="020B0606020202030204" pitchFamily="34" charset="0"/>
              </a:rPr>
              <a:t>) </a:t>
            </a:r>
          </a:p>
          <a:p>
            <a:r>
              <a:rPr lang="it-IT" dirty="0" err="1" smtClean="0">
                <a:latin typeface="Arial Narrow" panose="020B0606020202030204" pitchFamily="34" charset="0"/>
              </a:rPr>
              <a:t>Membership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 err="1" smtClean="0">
                <a:latin typeface="Arial Narrow" panose="020B0606020202030204" pitchFamily="34" charset="0"/>
              </a:rPr>
              <a:t>matrix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b="1" dirty="0" smtClean="0">
                <a:latin typeface="Arial Narrow" panose="020B0606020202030204" pitchFamily="34" charset="0"/>
              </a:rPr>
              <a:t>U</a:t>
            </a:r>
            <a:endParaRPr lang="it-IT" b="1" dirty="0">
              <a:latin typeface="Arial Narrow" panose="020B0606020202030204" pitchFamily="34" charset="0"/>
            </a:endParaRPr>
          </a:p>
        </p:txBody>
      </p:sp>
      <p:sp>
        <p:nvSpPr>
          <p:cNvPr id="17" name="Ovale 16"/>
          <p:cNvSpPr/>
          <p:nvPr/>
        </p:nvSpPr>
        <p:spPr>
          <a:xfrm>
            <a:off x="4139952" y="5085184"/>
            <a:ext cx="504056" cy="1592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/>
          <p:nvPr/>
        </p:nvSpPr>
        <p:spPr>
          <a:xfrm rot="1740000">
            <a:off x="4499992" y="4610517"/>
            <a:ext cx="238884" cy="4549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reccia a destra 21"/>
          <p:cNvSpPr/>
          <p:nvPr/>
        </p:nvSpPr>
        <p:spPr>
          <a:xfrm rot="19369794">
            <a:off x="2775176" y="4629900"/>
            <a:ext cx="978408" cy="1777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/>
          <p:cNvSpPr/>
          <p:nvPr/>
        </p:nvSpPr>
        <p:spPr>
          <a:xfrm rot="7500000">
            <a:off x="4813883" y="4941168"/>
            <a:ext cx="238884" cy="4549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Ovale 19"/>
          <p:cNvSpPr/>
          <p:nvPr/>
        </p:nvSpPr>
        <p:spPr>
          <a:xfrm rot="2940000">
            <a:off x="4486557" y="5169106"/>
            <a:ext cx="238884" cy="45490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/>
          <p:cNvSpPr txBox="1"/>
          <p:nvPr/>
        </p:nvSpPr>
        <p:spPr>
          <a:xfrm>
            <a:off x="4860032" y="465313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Arial Narrow" panose="020B0606020202030204" pitchFamily="34" charset="0"/>
              </a:rPr>
              <a:t>Partition</a:t>
            </a:r>
            <a:r>
              <a:rPr lang="it-IT" dirty="0" smtClean="0">
                <a:latin typeface="Arial Narrow" panose="020B0606020202030204" pitchFamily="34" charset="0"/>
              </a:rPr>
              <a:t> of </a:t>
            </a:r>
            <a:r>
              <a:rPr lang="it-IT" dirty="0" err="1" smtClean="0">
                <a:latin typeface="Arial Narrow" panose="020B0606020202030204" pitchFamily="34" charset="0"/>
              </a:rPr>
              <a:t>variables</a:t>
            </a:r>
            <a:r>
              <a:rPr lang="it-IT" dirty="0" smtClean="0">
                <a:latin typeface="Arial Narrow" panose="020B0606020202030204" pitchFamily="34" charset="0"/>
              </a:rPr>
              <a:t> (</a:t>
            </a:r>
            <a:r>
              <a:rPr lang="it-IT" dirty="0" err="1" smtClean="0">
                <a:latin typeface="Arial Narrow" panose="020B0606020202030204" pitchFamily="34" charset="0"/>
              </a:rPr>
              <a:t>columns</a:t>
            </a:r>
            <a:r>
              <a:rPr lang="it-IT" dirty="0" smtClean="0">
                <a:latin typeface="Arial Narrow" panose="020B0606020202030204" pitchFamily="34" charset="0"/>
              </a:rPr>
              <a:t>)</a:t>
            </a:r>
          </a:p>
          <a:p>
            <a:r>
              <a:rPr lang="it-IT" dirty="0">
                <a:latin typeface="Arial Narrow" panose="020B0606020202030204" pitchFamily="34" charset="0"/>
              </a:rPr>
              <a:t> </a:t>
            </a:r>
            <a:r>
              <a:rPr lang="it-IT" dirty="0" smtClean="0">
                <a:latin typeface="Arial Narrow" panose="020B0606020202030204" pitchFamily="34" charset="0"/>
              </a:rPr>
              <a:t>    </a:t>
            </a:r>
            <a:r>
              <a:rPr lang="it-IT" dirty="0" err="1" smtClean="0">
                <a:latin typeface="Arial Narrow" panose="020B0606020202030204" pitchFamily="34" charset="0"/>
              </a:rPr>
              <a:t>Membership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 err="1" smtClean="0">
                <a:latin typeface="Arial Narrow" panose="020B0606020202030204" pitchFamily="34" charset="0"/>
              </a:rPr>
              <a:t>matrix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b="1" dirty="0" smtClean="0">
                <a:latin typeface="Arial Narrow" panose="020B0606020202030204" pitchFamily="34" charset="0"/>
              </a:rPr>
              <a:t>V</a:t>
            </a:r>
            <a:endParaRPr lang="it-IT" b="1" dirty="0">
              <a:latin typeface="Arial Narrow" panose="020B0606020202030204" pitchFamily="34" charset="0"/>
            </a:endParaRPr>
          </a:p>
        </p:txBody>
      </p:sp>
      <p:sp>
        <p:nvSpPr>
          <p:cNvPr id="23" name="Freccia a destra 22"/>
          <p:cNvSpPr/>
          <p:nvPr/>
        </p:nvSpPr>
        <p:spPr>
          <a:xfrm>
            <a:off x="3063209" y="4907817"/>
            <a:ext cx="978408" cy="1777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2195736" y="4764411"/>
            <a:ext cx="131414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latin typeface="Arial Narrow" panose="020B0606020202030204" pitchFamily="34" charset="0"/>
              </a:rPr>
              <a:t>Multi-mode</a:t>
            </a:r>
          </a:p>
          <a:p>
            <a:r>
              <a:rPr lang="it-IT" dirty="0" smtClean="0">
                <a:latin typeface="Arial Narrow" panose="020B0606020202030204" pitchFamily="34" charset="0"/>
              </a:rPr>
              <a:t>Clustering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25" name="Ovale 24"/>
          <p:cNvSpPr/>
          <p:nvPr/>
        </p:nvSpPr>
        <p:spPr>
          <a:xfrm>
            <a:off x="4139952" y="6165304"/>
            <a:ext cx="504056" cy="1592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Ovale 25"/>
          <p:cNvSpPr/>
          <p:nvPr/>
        </p:nvSpPr>
        <p:spPr>
          <a:xfrm rot="9600000">
            <a:off x="4045619" y="5674084"/>
            <a:ext cx="165546" cy="4549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/>
          <p:cNvSpPr/>
          <p:nvPr/>
        </p:nvSpPr>
        <p:spPr>
          <a:xfrm rot="7500000">
            <a:off x="3843291" y="6166154"/>
            <a:ext cx="238884" cy="4549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vale 27"/>
          <p:cNvSpPr/>
          <p:nvPr/>
        </p:nvSpPr>
        <p:spPr>
          <a:xfrm rot="2940000">
            <a:off x="3635144" y="5864322"/>
            <a:ext cx="238884" cy="45490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4688886" y="5661248"/>
            <a:ext cx="2979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Arial Narrow" panose="020B0606020202030204" pitchFamily="34" charset="0"/>
              </a:rPr>
              <a:t>Partition</a:t>
            </a:r>
            <a:r>
              <a:rPr lang="it-IT" dirty="0" smtClean="0">
                <a:latin typeface="Arial Narrow" panose="020B0606020202030204" pitchFamily="34" charset="0"/>
              </a:rPr>
              <a:t> of </a:t>
            </a:r>
            <a:r>
              <a:rPr lang="it-IT" dirty="0" err="1" smtClean="0">
                <a:latin typeface="Arial Narrow" panose="020B0606020202030204" pitchFamily="34" charset="0"/>
              </a:rPr>
              <a:t>occasions</a:t>
            </a:r>
            <a:r>
              <a:rPr lang="it-IT" dirty="0" smtClean="0">
                <a:latin typeface="Arial Narrow" panose="020B0606020202030204" pitchFamily="34" charset="0"/>
              </a:rPr>
              <a:t> (</a:t>
            </a:r>
            <a:r>
              <a:rPr lang="it-IT" dirty="0" err="1" smtClean="0">
                <a:latin typeface="Arial Narrow" panose="020B0606020202030204" pitchFamily="34" charset="0"/>
              </a:rPr>
              <a:t>tubes</a:t>
            </a:r>
            <a:r>
              <a:rPr lang="it-IT" dirty="0" smtClean="0">
                <a:latin typeface="Arial Narrow" panose="020B0606020202030204" pitchFamily="34" charset="0"/>
              </a:rPr>
              <a:t>)</a:t>
            </a:r>
          </a:p>
          <a:p>
            <a:r>
              <a:rPr lang="it-IT" dirty="0" err="1" smtClean="0">
                <a:latin typeface="Arial Narrow" panose="020B0606020202030204" pitchFamily="34" charset="0"/>
              </a:rPr>
              <a:t>Membership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 err="1" smtClean="0">
                <a:latin typeface="Arial Narrow" panose="020B0606020202030204" pitchFamily="34" charset="0"/>
              </a:rPr>
              <a:t>matrix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b="1" dirty="0" smtClean="0">
                <a:latin typeface="Arial Narrow" panose="020B0606020202030204" pitchFamily="34" charset="0"/>
              </a:rPr>
              <a:t>W</a:t>
            </a:r>
            <a:endParaRPr lang="it-IT" b="1" dirty="0">
              <a:latin typeface="Arial Narrow" panose="020B0606020202030204" pitchFamily="34" charset="0"/>
            </a:endParaRPr>
          </a:p>
        </p:txBody>
      </p:sp>
      <p:cxnSp>
        <p:nvCxnSpPr>
          <p:cNvPr id="31" name="Connettore 1 30"/>
          <p:cNvCxnSpPr/>
          <p:nvPr/>
        </p:nvCxnSpPr>
        <p:spPr>
          <a:xfrm>
            <a:off x="2099610" y="3573016"/>
            <a:ext cx="46018" cy="288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7668344" y="3573016"/>
            <a:ext cx="46018" cy="288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7812360" y="3731333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/>
              <a:t>Centroid</a:t>
            </a:r>
            <a:r>
              <a:rPr lang="it-IT" dirty="0" smtClean="0"/>
              <a:t> </a:t>
            </a:r>
          </a:p>
          <a:p>
            <a:pPr algn="ctr"/>
            <a:r>
              <a:rPr lang="it-IT" dirty="0" smtClean="0"/>
              <a:t>array</a:t>
            </a:r>
            <a:endParaRPr lang="it-IT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285306" y="3453216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Data</a:t>
            </a:r>
          </a:p>
          <a:p>
            <a:pPr algn="ctr"/>
            <a:r>
              <a:rPr lang="it-IT" dirty="0" smtClean="0"/>
              <a:t>array</a:t>
            </a:r>
            <a:endParaRPr lang="it-IT" dirty="0"/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187737"/>
            <a:ext cx="1219789" cy="1272537"/>
          </a:xfrm>
          <a:prstGeom prst="rect">
            <a:avLst/>
          </a:prstGeom>
        </p:spPr>
      </p:pic>
      <p:pic>
        <p:nvPicPr>
          <p:cNvPr id="36" name="Immagine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88" y="4680662"/>
            <a:ext cx="566768" cy="59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8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6304" y="341784"/>
            <a:ext cx="9036496" cy="1647056"/>
          </a:xfrm>
        </p:spPr>
        <p:txBody>
          <a:bodyPr>
            <a:normAutofit fontScale="90000"/>
          </a:bodyPr>
          <a:lstStyle/>
          <a:p>
            <a:r>
              <a:rPr lang="it-IT" dirty="0" err="1" smtClean="0">
                <a:latin typeface="Arial Narrow" panose="020B0606020202030204" pitchFamily="34" charset="0"/>
              </a:rPr>
              <a:t>Why</a:t>
            </a:r>
            <a:r>
              <a:rPr lang="it-IT" dirty="0" smtClean="0">
                <a:latin typeface="Arial Narrow" panose="020B0606020202030204" pitchFamily="34" charset="0"/>
              </a:rPr>
              <a:t> Multi-mode </a:t>
            </a:r>
            <a:r>
              <a:rPr lang="it-IT" dirty="0" err="1" smtClean="0">
                <a:latin typeface="Arial Narrow" panose="020B0606020202030204" pitchFamily="34" charset="0"/>
              </a:rPr>
              <a:t>clustering</a:t>
            </a:r>
            <a:r>
              <a:rPr lang="it-IT" dirty="0" smtClean="0">
                <a:latin typeface="Arial Narrow" panose="020B0606020202030204" pitchFamily="34" charset="0"/>
              </a:rPr>
              <a:t>?</a:t>
            </a:r>
            <a:br>
              <a:rPr lang="it-IT" dirty="0" smtClean="0">
                <a:latin typeface="Arial Narrow" panose="020B0606020202030204" pitchFamily="34" charset="0"/>
              </a:rPr>
            </a:br>
            <a:r>
              <a:rPr lang="it-IT" dirty="0" smtClean="0">
                <a:latin typeface="Arial Narrow" panose="020B0606020202030204" pitchFamily="34" charset="0"/>
              </a:rPr>
              <a:t>E</a:t>
            </a:r>
            <a:r>
              <a:rPr lang="en-GB" dirty="0" err="1" smtClean="0">
                <a:latin typeface="Arial Narrow" panose="020B0606020202030204" pitchFamily="34" charset="0"/>
              </a:rPr>
              <a:t>xtract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en-GB" dirty="0" smtClean="0">
                <a:latin typeface="Arial Narrow" panose="020B0606020202030204" pitchFamily="34" charset="0"/>
              </a:rPr>
              <a:t>relevant</a:t>
            </a:r>
            <a:r>
              <a:rPr lang="it-IT" dirty="0" smtClean="0">
                <a:latin typeface="Arial Narrow" panose="020B0606020202030204" pitchFamily="34" charset="0"/>
              </a:rPr>
              <a:t> information from Big Data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827584" y="2085749"/>
            <a:ext cx="7772400" cy="4572000"/>
          </a:xfrm>
        </p:spPr>
        <p:txBody>
          <a:bodyPr/>
          <a:lstStyle/>
          <a:p>
            <a:r>
              <a:rPr lang="en-GB" sz="3200" dirty="0" smtClean="0">
                <a:latin typeface="Arial Narrow" panose="020B0606020202030204" pitchFamily="34" charset="0"/>
              </a:rPr>
              <a:t>Data Compression </a:t>
            </a:r>
            <a:r>
              <a:rPr lang="en-GB" sz="1400" dirty="0" smtClean="0">
                <a:latin typeface="Arial Narrow" panose="020B0606020202030204" pitchFamily="34" charset="0"/>
              </a:rPr>
              <a:t>(reduce data of a given factor)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Arial Narrow" panose="020B0606020202030204" pitchFamily="34" charset="0"/>
              </a:rPr>
              <a:t> Soft Data Compression (</a:t>
            </a:r>
            <a:r>
              <a:rPr lang="en-GB" dirty="0" err="1" smtClean="0">
                <a:latin typeface="Arial Narrow" panose="020B0606020202030204" pitchFamily="34" charset="0"/>
              </a:rPr>
              <a:t>robustification</a:t>
            </a:r>
            <a:r>
              <a:rPr lang="en-GB" dirty="0" smtClean="0">
                <a:latin typeface="Arial Narrow" panose="020B0606020202030204" pitchFamily="34" charset="0"/>
              </a:rPr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Arial Narrow" panose="020B0606020202030204" pitchFamily="34" charset="0"/>
              </a:rPr>
              <a:t> Hard Data Compression (</a:t>
            </a:r>
            <a:r>
              <a:rPr lang="en-GB" dirty="0">
                <a:latin typeface="Arial Narrow" panose="020B0606020202030204" pitchFamily="34" charset="0"/>
              </a:rPr>
              <a:t>Data </a:t>
            </a:r>
            <a:r>
              <a:rPr lang="en-GB" dirty="0" smtClean="0">
                <a:latin typeface="Arial Narrow" panose="020B0606020202030204" pitchFamily="34" charset="0"/>
              </a:rPr>
              <a:t>mining)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dirty="0" smtClean="0">
              <a:latin typeface="Arial Narrow" panose="020B0606020202030204" pitchFamily="34" charset="0"/>
            </a:endParaRPr>
          </a:p>
          <a:p>
            <a:r>
              <a:rPr lang="en-GB" sz="3200" dirty="0" smtClean="0">
                <a:latin typeface="Arial Narrow" panose="020B0606020202030204" pitchFamily="34" charset="0"/>
              </a:rPr>
              <a:t>Taxonomy</a:t>
            </a:r>
            <a:r>
              <a:rPr lang="en-GB" dirty="0" smtClean="0">
                <a:latin typeface="Arial Narrow" panose="020B0606020202030204" pitchFamily="34" charset="0"/>
              </a:rPr>
              <a:t> (science of classification) to identify typologies of objects, variables, occasions </a:t>
            </a:r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988840"/>
            <a:ext cx="1803264" cy="163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363272" cy="4572000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4400" dirty="0" smtClean="0">
                <a:latin typeface="Arial Narrow" panose="020B0606020202030204" pitchFamily="34" charset="0"/>
              </a:rPr>
              <a:t>Clustering &amp; Dimensionality Reduction </a:t>
            </a:r>
            <a:endParaRPr lang="en-GB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7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ccia a destra 27"/>
          <p:cNvSpPr/>
          <p:nvPr/>
        </p:nvSpPr>
        <p:spPr>
          <a:xfrm rot="1901624">
            <a:off x="2745543" y="5400954"/>
            <a:ext cx="978408" cy="1777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a destra 26"/>
          <p:cNvSpPr/>
          <p:nvPr/>
        </p:nvSpPr>
        <p:spPr>
          <a:xfrm>
            <a:off x="3063209" y="4907817"/>
            <a:ext cx="978408" cy="1777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a destra 25"/>
          <p:cNvSpPr/>
          <p:nvPr/>
        </p:nvSpPr>
        <p:spPr>
          <a:xfrm rot="19369794">
            <a:off x="2847184" y="4354584"/>
            <a:ext cx="978408" cy="1777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35496" y="4443400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it-IT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7542" y="260648"/>
            <a:ext cx="8826946" cy="1368152"/>
          </a:xfrm>
        </p:spPr>
        <p:txBody>
          <a:bodyPr>
            <a:no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4000" b="1" dirty="0" smtClean="0">
                <a:solidFill>
                  <a:srgbClr val="0070C0"/>
                </a:solidFill>
                <a:latin typeface="Arial Narrow" pitchFamily="34" charset="0"/>
                <a:cs typeface="Times New Roman" pitchFamily="18" charset="0"/>
              </a:rPr>
              <a:t>Clustering and Dimensionality Reduction</a:t>
            </a:r>
          </a:p>
        </p:txBody>
      </p:sp>
      <p:sp>
        <p:nvSpPr>
          <p:cNvPr id="5" name="Rettangolo 4"/>
          <p:cNvSpPr/>
          <p:nvPr/>
        </p:nvSpPr>
        <p:spPr>
          <a:xfrm>
            <a:off x="143508" y="928191"/>
            <a:ext cx="9001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2.</a:t>
            </a:r>
            <a:r>
              <a:rPr lang="en-US" sz="20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Asymmetric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treatment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of Units (Rows), Variables (Columns), occasions (Tubes)</a:t>
            </a:r>
          </a:p>
          <a:p>
            <a:pPr>
              <a:defRPr/>
            </a:pPr>
            <a:endParaRPr lang="en-US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Clustering for Units 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Factorial methods for Variables and Occasions (COMPOSITE INDICATORS)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Result:	reduced set of 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means profiles for Units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reduced set of Q and 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components (disjoint factors)  for variables &amp; occasions</a:t>
            </a:r>
          </a:p>
          <a:p>
            <a:pPr>
              <a:defRPr/>
            </a:pPr>
            <a:endParaRPr lang="it-CH" sz="800" b="1" dirty="0" smtClean="0">
              <a:solidFill>
                <a:srgbClr val="0070C0"/>
              </a:solidFill>
              <a:latin typeface="Arial Narrow" pitchFamily="34" charset="0"/>
            </a:endParaRPr>
          </a:p>
          <a:p>
            <a:pPr>
              <a:defRPr/>
            </a:pPr>
            <a:endParaRPr lang="en-US" sz="800" b="1" dirty="0" smtClean="0">
              <a:solidFill>
                <a:srgbClr val="0070C0"/>
              </a:solidFill>
              <a:latin typeface="Arial Narrow" pitchFamily="34" charset="0"/>
            </a:endParaRPr>
          </a:p>
          <a:p>
            <a:pPr>
              <a:defRPr/>
            </a:pPr>
            <a:endParaRPr lang="en-US" sz="800" b="1" dirty="0" smtClean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7504" y="6284168"/>
            <a:ext cx="457200" cy="457200"/>
          </a:xfrm>
        </p:spPr>
        <p:txBody>
          <a:bodyPr/>
          <a:lstStyle/>
          <a:p>
            <a:fld id="{43A6BC91-77A9-4A4F-99C2-0195A1EB5878}" type="slidenum">
              <a:rPr lang="it-IT" smtClean="0"/>
              <a:pPr/>
              <a:t>21</a:t>
            </a:fld>
            <a:endParaRPr lang="it-IT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437" y="4437112"/>
            <a:ext cx="1102971" cy="98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2195736" y="4443400"/>
            <a:ext cx="122413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latin typeface="Arial Narrow" panose="020B0606020202030204" pitchFamily="34" charset="0"/>
              </a:rPr>
              <a:t>Clustering &amp;</a:t>
            </a:r>
          </a:p>
          <a:p>
            <a:r>
              <a:rPr lang="it-IT" dirty="0" err="1" smtClean="0">
                <a:latin typeface="Arial Narrow" panose="020B0606020202030204" pitchFamily="34" charset="0"/>
              </a:rPr>
              <a:t>Dimension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 err="1" smtClean="0">
                <a:latin typeface="Arial Narrow" panose="020B0606020202030204" pitchFamily="34" charset="0"/>
              </a:rPr>
              <a:t>Reduction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12" name="Ovale 11"/>
          <p:cNvSpPr/>
          <p:nvPr/>
        </p:nvSpPr>
        <p:spPr>
          <a:xfrm>
            <a:off x="4252583" y="4010841"/>
            <a:ext cx="504056" cy="1592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 rot="1740000">
            <a:off x="4099862" y="3584849"/>
            <a:ext cx="238884" cy="4549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 rot="7500000">
            <a:off x="3929725" y="3909346"/>
            <a:ext cx="238884" cy="4549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/>
          <p:cNvSpPr/>
          <p:nvPr/>
        </p:nvSpPr>
        <p:spPr>
          <a:xfrm rot="2940000">
            <a:off x="3708133" y="3599231"/>
            <a:ext cx="238884" cy="45490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4788024" y="357301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Arial Narrow" panose="020B0606020202030204" pitchFamily="34" charset="0"/>
              </a:rPr>
              <a:t>Partition</a:t>
            </a:r>
            <a:r>
              <a:rPr lang="it-IT" dirty="0" smtClean="0">
                <a:latin typeface="Arial Narrow" panose="020B0606020202030204" pitchFamily="34" charset="0"/>
              </a:rPr>
              <a:t> of </a:t>
            </a:r>
            <a:r>
              <a:rPr lang="it-IT" dirty="0" err="1" smtClean="0">
                <a:latin typeface="Arial Narrow" panose="020B0606020202030204" pitchFamily="34" charset="0"/>
              </a:rPr>
              <a:t>units</a:t>
            </a:r>
            <a:r>
              <a:rPr lang="it-IT" dirty="0" smtClean="0">
                <a:latin typeface="Arial Narrow" panose="020B0606020202030204" pitchFamily="34" charset="0"/>
              </a:rPr>
              <a:t> (</a:t>
            </a:r>
            <a:r>
              <a:rPr lang="it-IT" dirty="0" err="1" smtClean="0">
                <a:latin typeface="Arial Narrow" panose="020B0606020202030204" pitchFamily="34" charset="0"/>
              </a:rPr>
              <a:t>rows</a:t>
            </a:r>
            <a:r>
              <a:rPr lang="it-IT" dirty="0" smtClean="0">
                <a:latin typeface="Arial Narrow" panose="020B0606020202030204" pitchFamily="34" charset="0"/>
              </a:rPr>
              <a:t>) </a:t>
            </a:r>
          </a:p>
          <a:p>
            <a:r>
              <a:rPr lang="it-IT" dirty="0" err="1" smtClean="0">
                <a:latin typeface="Arial Narrow" panose="020B0606020202030204" pitchFamily="34" charset="0"/>
              </a:rPr>
              <a:t>Membership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 err="1" smtClean="0">
                <a:latin typeface="Arial Narrow" panose="020B0606020202030204" pitchFamily="34" charset="0"/>
              </a:rPr>
              <a:t>matrix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b="1" dirty="0" smtClean="0">
                <a:latin typeface="Arial Narrow" panose="020B0606020202030204" pitchFamily="34" charset="0"/>
              </a:rPr>
              <a:t>U</a:t>
            </a:r>
            <a:endParaRPr lang="it-IT" b="1" dirty="0">
              <a:latin typeface="Arial Narrow" panose="020B0606020202030204" pitchFamily="34" charset="0"/>
            </a:endParaRPr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003" y="4642606"/>
            <a:ext cx="579005" cy="658602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4788024" y="458286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Arial Narrow" panose="020B0606020202030204" pitchFamily="34" charset="0"/>
              </a:rPr>
              <a:t>Factors</a:t>
            </a:r>
            <a:r>
              <a:rPr lang="it-IT" dirty="0" smtClean="0">
                <a:latin typeface="Arial Narrow" panose="020B0606020202030204" pitchFamily="34" charset="0"/>
              </a:rPr>
              <a:t> for </a:t>
            </a:r>
            <a:r>
              <a:rPr lang="it-IT" dirty="0" err="1" smtClean="0">
                <a:latin typeface="Arial Narrow" panose="020B0606020202030204" pitchFamily="34" charset="0"/>
              </a:rPr>
              <a:t>variables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</a:p>
          <a:p>
            <a:r>
              <a:rPr lang="it-IT" dirty="0" err="1" smtClean="0">
                <a:latin typeface="Arial Narrow" panose="020B0606020202030204" pitchFamily="34" charset="0"/>
              </a:rPr>
              <a:t>Loading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 err="1" smtClean="0">
                <a:latin typeface="Arial Narrow" panose="020B0606020202030204" pitchFamily="34" charset="0"/>
              </a:rPr>
              <a:t>matrix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b="1" dirty="0" smtClean="0">
                <a:latin typeface="Arial Narrow" panose="020B0606020202030204" pitchFamily="34" charset="0"/>
              </a:rPr>
              <a:t>B</a:t>
            </a:r>
            <a:endParaRPr lang="it-IT" b="1" dirty="0">
              <a:latin typeface="Arial Narrow" panose="020B0606020202030204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4716016" y="551723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Arial Narrow" panose="020B0606020202030204" pitchFamily="34" charset="0"/>
              </a:rPr>
              <a:t>Factors</a:t>
            </a:r>
            <a:r>
              <a:rPr lang="it-IT" dirty="0" smtClean="0">
                <a:latin typeface="Arial Narrow" panose="020B0606020202030204" pitchFamily="34" charset="0"/>
              </a:rPr>
              <a:t> for </a:t>
            </a:r>
            <a:r>
              <a:rPr lang="it-IT" dirty="0" err="1" smtClean="0">
                <a:latin typeface="Arial Narrow" panose="020B0606020202030204" pitchFamily="34" charset="0"/>
              </a:rPr>
              <a:t>occasions</a:t>
            </a:r>
            <a:endParaRPr lang="it-IT" dirty="0" smtClean="0">
              <a:latin typeface="Arial Narrow" panose="020B0606020202030204" pitchFamily="34" charset="0"/>
            </a:endParaRPr>
          </a:p>
          <a:p>
            <a:r>
              <a:rPr lang="it-IT" dirty="0" err="1" smtClean="0">
                <a:latin typeface="Arial Narrow" panose="020B0606020202030204" pitchFamily="34" charset="0"/>
              </a:rPr>
              <a:t>Loading</a:t>
            </a:r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 err="1" smtClean="0">
                <a:latin typeface="Arial Narrow" panose="020B0606020202030204" pitchFamily="34" charset="0"/>
              </a:rPr>
              <a:t>matrix</a:t>
            </a:r>
            <a:r>
              <a:rPr lang="it-IT" dirty="0" smtClean="0">
                <a:latin typeface="Arial Narrow" panose="020B0606020202030204" pitchFamily="34" charset="0"/>
              </a:rPr>
              <a:t>  </a:t>
            </a:r>
            <a:r>
              <a:rPr lang="it-IT" b="1" dirty="0" smtClean="0">
                <a:latin typeface="Arial Narrow" panose="020B0606020202030204" pitchFamily="34" charset="0"/>
              </a:rPr>
              <a:t>C</a:t>
            </a:r>
            <a:endParaRPr lang="it-IT" b="1" dirty="0">
              <a:latin typeface="Arial Narrow" panose="020B0606020202030204" pitchFamily="34" charset="0"/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3923273" y="5578710"/>
            <a:ext cx="459740" cy="34290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3979788" y="5585695"/>
            <a:ext cx="464185" cy="20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</a:t>
            </a:r>
            <a:r>
              <a:rPr kumimoji="0" lang="it-IT" altLang="it-IT" sz="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111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...</a:t>
            </a:r>
            <a:r>
              <a:rPr kumimoji="0" lang="it-IT" altLang="it-IT" sz="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</a:t>
            </a:r>
            <a:r>
              <a:rPr kumimoji="0" lang="it-IT" altLang="it-IT" sz="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  <a:r>
              <a:rPr kumimoji="0" lang="it-IT" altLang="it-IT" sz="8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</a:t>
            </a:r>
            <a:r>
              <a:rPr kumimoji="0" lang="it-IT" altLang="it-IT" sz="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3963799" y="5738095"/>
            <a:ext cx="464185" cy="20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</a:t>
            </a:r>
            <a:r>
              <a:rPr kumimoji="0" lang="it-IT" altLang="it-IT" sz="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111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...</a:t>
            </a:r>
            <a:r>
              <a:rPr kumimoji="0" lang="it-IT" altLang="it-IT" sz="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</a:t>
            </a:r>
            <a:r>
              <a:rPr kumimoji="0" lang="it-IT" altLang="it-IT" sz="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  <a:r>
              <a:rPr kumimoji="0" lang="it-IT" altLang="it-IT" sz="8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</a:t>
            </a:r>
            <a:r>
              <a:rPr kumimoji="0" lang="it-IT" altLang="it-IT" sz="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3" name="Connettore 1 32"/>
          <p:cNvCxnSpPr/>
          <p:nvPr/>
        </p:nvCxnSpPr>
        <p:spPr>
          <a:xfrm>
            <a:off x="2099610" y="3573016"/>
            <a:ext cx="46018" cy="288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>
            <a:off x="6974254" y="3573016"/>
            <a:ext cx="46018" cy="288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66"/>
          <p:cNvPicPr>
            <a:picLocks noChangeAspect="1" noChangeArrowheads="1"/>
          </p:cNvPicPr>
          <p:nvPr/>
        </p:nvPicPr>
        <p:blipFill>
          <a:blip r:embed="rId5" cstate="print"/>
          <a:srcRect l="6749" t="6299" r="6749" b="6299"/>
          <a:stretch>
            <a:fillRect/>
          </a:stretch>
        </p:blipFill>
        <p:spPr bwMode="auto">
          <a:xfrm>
            <a:off x="7198536" y="5609478"/>
            <a:ext cx="1045872" cy="962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70" y="4173598"/>
            <a:ext cx="1219789" cy="12725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8815" y="388747"/>
            <a:ext cx="8170112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Simultaneous</a:t>
            </a:r>
            <a:br>
              <a:rPr lang="en-GB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n-GB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Clustering &amp; Hierarchical Composite Indicators</a:t>
            </a:r>
            <a:endParaRPr lang="en-GB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22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251" y="1616224"/>
            <a:ext cx="4572638" cy="459407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56" y="1616224"/>
            <a:ext cx="4283968" cy="4509599"/>
          </a:xfrm>
          <a:prstGeom prst="rect">
            <a:avLst/>
          </a:prstGeom>
        </p:spPr>
      </p:pic>
      <p:sp>
        <p:nvSpPr>
          <p:cNvPr id="7" name="Ovale 6"/>
          <p:cNvSpPr/>
          <p:nvPr/>
        </p:nvSpPr>
        <p:spPr>
          <a:xfrm>
            <a:off x="8546782" y="1700808"/>
            <a:ext cx="331441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146304" y="5664441"/>
            <a:ext cx="331441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51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2317" y="12636"/>
            <a:ext cx="7772400" cy="850106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Concluding Remarks </a:t>
            </a:r>
            <a:endParaRPr lang="en-GB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8D7C-F8B6-40FC-A79E-C2F5F6D618C1}" type="slidenum">
              <a:rPr lang="it-IT" smtClean="0"/>
              <a:pPr/>
              <a:t>23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8122096" cy="547074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latin typeface="Arial Narrow" panose="020B0606020202030204" pitchFamily="34" charset="0"/>
              </a:rPr>
              <a:t>INTERNET and TECHNOLOGIES are quickly EVOLVING</a:t>
            </a:r>
          </a:p>
          <a:p>
            <a:endParaRPr lang="en-GB" sz="1000" dirty="0" smtClean="0">
              <a:latin typeface="Arial Narrow" panose="020B0606020202030204" pitchFamily="34" charset="0"/>
            </a:endParaRPr>
          </a:p>
          <a:p>
            <a:r>
              <a:rPr lang="en-GB" dirty="0" smtClean="0">
                <a:latin typeface="Arial Narrow" panose="020B0606020202030204" pitchFamily="34" charset="0"/>
              </a:rPr>
              <a:t>STATISTICS must follow more quickly the radical changes</a:t>
            </a:r>
          </a:p>
          <a:p>
            <a:pPr marL="0" indent="0">
              <a:buNone/>
              <a:tabLst>
                <a:tab pos="444500" algn="l"/>
              </a:tabLst>
            </a:pPr>
            <a:r>
              <a:rPr lang="en-GB" dirty="0" smtClean="0">
                <a:latin typeface="Arial Narrow" panose="020B0606020202030204" pitchFamily="34" charset="0"/>
              </a:rPr>
              <a:t>	dealing with </a:t>
            </a:r>
          </a:p>
          <a:p>
            <a:pPr marL="0" indent="0">
              <a:buNone/>
              <a:tabLst>
                <a:tab pos="808038" algn="l"/>
              </a:tabLst>
            </a:pPr>
            <a:r>
              <a:rPr lang="en-GB" dirty="0">
                <a:latin typeface="Arial Narrow" panose="020B0606020202030204" pitchFamily="34" charset="0"/>
              </a:rPr>
              <a:t>	</a:t>
            </a:r>
            <a:r>
              <a:rPr lang="en-GB" dirty="0" smtClean="0">
                <a:latin typeface="Arial Narrow" panose="020B0606020202030204" pitchFamily="34" charset="0"/>
              </a:rPr>
              <a:t>	Connectivity (data integration)</a:t>
            </a:r>
          </a:p>
          <a:p>
            <a:pPr marL="0" indent="0">
              <a:buNone/>
              <a:tabLst>
                <a:tab pos="808038" algn="l"/>
              </a:tabLst>
            </a:pPr>
            <a:r>
              <a:rPr lang="en-GB" dirty="0">
                <a:latin typeface="Arial Narrow" panose="020B0606020202030204" pitchFamily="34" charset="0"/>
              </a:rPr>
              <a:t>	</a:t>
            </a:r>
            <a:r>
              <a:rPr lang="en-GB" dirty="0" smtClean="0">
                <a:latin typeface="Arial Narrow" panose="020B0606020202030204" pitchFamily="34" charset="0"/>
              </a:rPr>
              <a:t> 	Complexity (complete description of phenomena)</a:t>
            </a:r>
          </a:p>
          <a:p>
            <a:pPr marL="0" indent="0">
              <a:buNone/>
              <a:tabLst>
                <a:tab pos="808038" algn="l"/>
              </a:tabLst>
            </a:pPr>
            <a:r>
              <a:rPr lang="en-GB" dirty="0">
                <a:latin typeface="Arial Narrow" panose="020B0606020202030204" pitchFamily="34" charset="0"/>
              </a:rPr>
              <a:t>	</a:t>
            </a:r>
            <a:r>
              <a:rPr lang="en-GB" dirty="0" smtClean="0">
                <a:latin typeface="Arial Narrow" panose="020B0606020202030204" pitchFamily="34" charset="0"/>
              </a:rPr>
              <a:t>	Computable models (use statistical models for knowledge)</a:t>
            </a:r>
          </a:p>
          <a:p>
            <a:endParaRPr lang="en-GB" dirty="0" smtClean="0">
              <a:latin typeface="Arial Narrow" panose="020B0606020202030204" pitchFamily="34" charset="0"/>
            </a:endParaRPr>
          </a:p>
          <a:p>
            <a:r>
              <a:rPr lang="en-GB" dirty="0" smtClean="0">
                <a:latin typeface="Arial Narrow" panose="020B0606020202030204" pitchFamily="34" charset="0"/>
              </a:rPr>
              <a:t>NEW METHODOLOGIES</a:t>
            </a:r>
          </a:p>
          <a:p>
            <a:pPr marL="320040" lvl="1" indent="0">
              <a:buNone/>
            </a:pPr>
            <a:r>
              <a:rPr lang="en-GB" dirty="0">
                <a:latin typeface="Arial Narrow" panose="020B0606020202030204" pitchFamily="34" charset="0"/>
              </a:rPr>
              <a:t>t</a:t>
            </a:r>
            <a:r>
              <a:rPr lang="en-GB" dirty="0" smtClean="0">
                <a:latin typeface="Arial Narrow" panose="020B0606020202030204" pitchFamily="34" charset="0"/>
              </a:rPr>
              <a:t>ake into account the multi-dimensionality of the phenomena and for each dimension of the data produce a modelling result </a:t>
            </a:r>
          </a:p>
          <a:p>
            <a:pPr marL="320040" lvl="1" indent="0">
              <a:buNone/>
            </a:pPr>
            <a:r>
              <a:rPr lang="en-GB" dirty="0" smtClean="0">
                <a:latin typeface="Arial Narrow" panose="020B0606020202030204" pitchFamily="34" charset="0"/>
              </a:rPr>
              <a:t>(e.g., clustering, regression, factorial reduction …). </a:t>
            </a:r>
          </a:p>
          <a:p>
            <a:pPr marL="320040" lvl="1" indent="0">
              <a:buNone/>
            </a:pPr>
            <a:endParaRPr lang="en-GB" dirty="0" smtClean="0">
              <a:latin typeface="Arial Narrow" panose="020B0606020202030204" pitchFamily="34" charset="0"/>
            </a:endParaRPr>
          </a:p>
          <a:p>
            <a:pPr marL="0" lvl="1" indent="271463"/>
            <a:r>
              <a:rPr lang="en-GB" dirty="0" smtClean="0">
                <a:latin typeface="Arial Narrow" panose="020B0606020202030204" pitchFamily="34" charset="0"/>
              </a:rPr>
              <a:t>FINAL REMARK: STATISTICAL EDUCATION becomes quickly obsolete </a:t>
            </a:r>
          </a:p>
          <a:p>
            <a:pPr marL="0" lvl="1" indent="271463"/>
            <a:r>
              <a:rPr lang="en-GB" dirty="0" smtClean="0">
                <a:latin typeface="Arial Narrow" panose="020B0606020202030204" pitchFamily="34" charset="0"/>
              </a:rPr>
              <a:t>A CONTINUOUS TRAINING IS NEEDED (adaptive</a:t>
            </a:r>
            <a:r>
              <a:rPr lang="en-GB" dirty="0">
                <a:latin typeface="Arial Narrow" panose="020B0606020202030204" pitchFamily="34" charset="0"/>
              </a:rPr>
              <a:t> </a:t>
            </a:r>
            <a:r>
              <a:rPr lang="en-GB" dirty="0" smtClean="0">
                <a:latin typeface="Arial Narrow" panose="020B0606020202030204" pitchFamily="34" charset="0"/>
              </a:rPr>
              <a:t>&amp; personalized) </a:t>
            </a:r>
          </a:p>
        </p:txBody>
      </p:sp>
    </p:spTree>
    <p:extLst>
      <p:ext uri="{BB962C8B-B14F-4D97-AF65-F5344CB8AC3E}">
        <p14:creationId xmlns:p14="http://schemas.microsoft.com/office/powerpoint/2010/main" val="153544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A8678D7C-F8B6-40FC-A79E-C2F5F6D618C1}" type="slidenum">
              <a:rPr lang="it-IT" smtClean="0"/>
              <a:pPr/>
              <a:t>24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6990" r="6579" b="8737"/>
          <a:stretch/>
        </p:blipFill>
        <p:spPr>
          <a:xfrm>
            <a:off x="1331640" y="1628800"/>
            <a:ext cx="6027938" cy="408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niverso">
  <a:themeElements>
    <a:clrScheme name="Univers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Univers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nivers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28163</TotalTime>
  <Words>1040</Words>
  <Application>Microsoft Office PowerPoint</Application>
  <PresentationFormat>Presentazione su schermo (4:3)</PresentationFormat>
  <Paragraphs>275</Paragraphs>
  <Slides>24</Slides>
  <Notes>7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8" baseType="lpstr">
      <vt:lpstr>Arial</vt:lpstr>
      <vt:lpstr>Arial Narrow</vt:lpstr>
      <vt:lpstr>Calibri</vt:lpstr>
      <vt:lpstr>Calibri Light</vt:lpstr>
      <vt:lpstr>Cambria Math</vt:lpstr>
      <vt:lpstr>Franklin Gothic Book</vt:lpstr>
      <vt:lpstr>Perpetua</vt:lpstr>
      <vt:lpstr>Times New Roman</vt:lpstr>
      <vt:lpstr>Wingdings</vt:lpstr>
      <vt:lpstr>Wingdings 2</vt:lpstr>
      <vt:lpstr>Universo</vt:lpstr>
      <vt:lpstr>Tema di Office</vt:lpstr>
      <vt:lpstr>1_Tema di Office</vt:lpstr>
      <vt:lpstr>Equazione</vt:lpstr>
      <vt:lpstr>Presentazione standard di PowerPoint</vt:lpstr>
      <vt:lpstr>Outline of the presentation</vt:lpstr>
      <vt:lpstr>Changes  of Statistics  due to</vt:lpstr>
      <vt:lpstr>Presentazione standard di PowerPoint</vt:lpstr>
      <vt:lpstr>Presentazione standard di PowerPoint</vt:lpstr>
      <vt:lpstr>Presentazione standard di PowerPoint</vt:lpstr>
      <vt:lpstr>Statistics before R|evolutions</vt:lpstr>
      <vt:lpstr>Statistics after R|evolutions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Why Multi-mode clustering? Extract relevant information from Big Data </vt:lpstr>
      <vt:lpstr>Presentazione standard di PowerPoint</vt:lpstr>
      <vt:lpstr>Presentazione standard di PowerPoint</vt:lpstr>
      <vt:lpstr>Simultaneous Clustering &amp; Hierarchical Composite Indicators</vt:lpstr>
      <vt:lpstr>Concluding Remarks </vt:lpstr>
      <vt:lpstr>Presentazione standard di PowerPoint</vt:lpstr>
    </vt:vector>
  </TitlesOfParts>
  <Company>DSPSA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MV</dc:creator>
  <cp:lastModifiedBy>Maurizio Vichi</cp:lastModifiedBy>
  <cp:revision>664</cp:revision>
  <dcterms:created xsi:type="dcterms:W3CDTF">2009-03-10T13:54:10Z</dcterms:created>
  <dcterms:modified xsi:type="dcterms:W3CDTF">2016-10-18T08:12:21Z</dcterms:modified>
</cp:coreProperties>
</file>