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93" r:id="rId2"/>
    <p:sldId id="329" r:id="rId3"/>
    <p:sldId id="330" r:id="rId4"/>
    <p:sldId id="332" r:id="rId5"/>
    <p:sldId id="328" r:id="rId6"/>
    <p:sldId id="301" r:id="rId7"/>
    <p:sldId id="303" r:id="rId8"/>
    <p:sldId id="308" r:id="rId9"/>
    <p:sldId id="322" r:id="rId10"/>
    <p:sldId id="334" r:id="rId11"/>
    <p:sldId id="313" r:id="rId12"/>
    <p:sldId id="324" r:id="rId13"/>
    <p:sldId id="315" r:id="rId14"/>
    <p:sldId id="316" r:id="rId15"/>
    <p:sldId id="335" r:id="rId16"/>
    <p:sldId id="318" r:id="rId17"/>
    <p:sldId id="319" r:id="rId18"/>
    <p:sldId id="320" r:id="rId19"/>
    <p:sldId id="321" r:id="rId20"/>
  </p:sldIdLst>
  <p:sldSz cx="9144000" cy="6858000" type="screen4x3"/>
  <p:notesSz cx="6805613" cy="9944100"/>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p:defaultTextStyle>
  <p:extLst>
    <p:ext uri="{EFAFB233-063F-42B5-8137-9DF3F51BA10A}">
      <p15:sldGuideLst xmlns:p15="http://schemas.microsoft.com/office/powerpoint/2012/main" xmlns="">
        <p15:guide id="1" orient="horz" pos="484">
          <p15:clr>
            <a:srgbClr val="A4A3A4"/>
          </p15:clr>
        </p15:guide>
        <p15:guide id="2" pos="294">
          <p15:clr>
            <a:srgbClr val="A4A3A4"/>
          </p15:clr>
        </p15:guide>
      </p15:sldGuideLst>
    </p:ext>
    <p:ext uri="{2D200454-40CA-4A62-9FC3-DE9A4176ACB9}">
      <p15:notesGuideLst xmlns:p15="http://schemas.microsoft.com/office/powerpoint/2012/main" xmlns="">
        <p15:guide id="1" orient="horz" pos="3132">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194"/>
    <a:srgbClr val="F7A209"/>
    <a:srgbClr val="C26E7A"/>
    <a:srgbClr val="3166CF"/>
    <a:srgbClr val="955F65"/>
    <a:srgbClr val="33ACE3"/>
    <a:srgbClr val="3E6FD2"/>
    <a:srgbClr val="2D5EC1"/>
    <a:srgbClr val="BDDE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12" autoAdjust="0"/>
    <p:restoredTop sz="85968" autoAdjust="0"/>
  </p:normalViewPr>
  <p:slideViewPr>
    <p:cSldViewPr showGuides="1">
      <p:cViewPr>
        <p:scale>
          <a:sx n="70" d="100"/>
          <a:sy n="70" d="100"/>
        </p:scale>
        <p:origin x="-1398" y="-72"/>
      </p:cViewPr>
      <p:guideLst>
        <p:guide orient="horz" pos="484"/>
        <p:guide pos="29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3972" y="-96"/>
      </p:cViewPr>
      <p:guideLst>
        <p:guide orient="horz" pos="3132"/>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7B776B-3F9D-4A36-B261-01D7A2DD22A6}"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it-IT"/>
        </a:p>
      </dgm:t>
    </dgm:pt>
    <dgm:pt modelId="{DC012E3F-71DB-43EA-9FFA-406E776D007D}">
      <dgm:prSet phldrT="[Text]"/>
      <dgm:spPr>
        <a:xfrm>
          <a:off x="3529089" y="100237"/>
          <a:ext cx="1663159" cy="1553976"/>
        </a:xfrm>
        <a:prstGeom prst="ellipse">
          <a:avLst/>
        </a:pr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Verdana"/>
              <a:ea typeface="+mn-ea"/>
              <a:cs typeface="+mn-cs"/>
            </a:rPr>
            <a:t>From </a:t>
          </a:r>
          <a:r>
            <a:rPr lang="en-US" b="1" dirty="0" smtClean="0">
              <a:solidFill>
                <a:srgbClr val="FFFFFF"/>
              </a:solidFill>
              <a:latin typeface="Verdana"/>
              <a:ea typeface="+mn-ea"/>
              <a:cs typeface="+mn-cs"/>
            </a:rPr>
            <a:t>Eurostat’s Urban Audit </a:t>
          </a:r>
        </a:p>
        <a:p>
          <a:r>
            <a:rPr lang="en-US" dirty="0" smtClean="0">
              <a:solidFill>
                <a:srgbClr val="FFFFFF"/>
              </a:solidFill>
              <a:latin typeface="Verdana"/>
              <a:ea typeface="+mn-ea"/>
              <a:cs typeface="+mn-cs"/>
            </a:rPr>
            <a:t>(1000 cities)</a:t>
          </a:r>
          <a:endParaRPr lang="it-IT" dirty="0">
            <a:solidFill>
              <a:srgbClr val="FFFFFF"/>
            </a:solidFill>
            <a:latin typeface="Verdana"/>
            <a:ea typeface="+mn-ea"/>
            <a:cs typeface="+mn-cs"/>
          </a:endParaRPr>
        </a:p>
      </dgm:t>
    </dgm:pt>
    <dgm:pt modelId="{91A91B8B-FDF0-4142-9B22-EFAE9DAB0ECA}" type="parTrans" cxnId="{CA6864F0-5582-4917-8839-FDB569CD1315}">
      <dgm:prSet/>
      <dgm:spPr/>
      <dgm:t>
        <a:bodyPr/>
        <a:lstStyle/>
        <a:p>
          <a:endParaRPr lang="it-IT"/>
        </a:p>
      </dgm:t>
    </dgm:pt>
    <dgm:pt modelId="{60208219-F6C0-4DED-AD06-9F961E16A8EF}" type="sibTrans" cxnId="{CA6864F0-5582-4917-8839-FDB569CD1315}">
      <dgm:prSet/>
      <dgm:spPr/>
      <dgm:t>
        <a:bodyPr/>
        <a:lstStyle/>
        <a:p>
          <a:endParaRPr lang="it-IT"/>
        </a:p>
      </dgm:t>
    </dgm:pt>
    <dgm:pt modelId="{38B1817E-519B-402A-986E-9BA3801D461B}">
      <dgm:prSet phldrT="[Text]" custT="1"/>
      <dgm:spPr>
        <a:xfrm>
          <a:off x="3399942" y="2111410"/>
          <a:ext cx="1923255" cy="480813"/>
        </a:xfrm>
        <a:prstGeom prst="rect">
          <a:avLst/>
        </a:prstGeom>
        <a:noFill/>
        <a:ln>
          <a:noFill/>
        </a:ln>
        <a:effectLst/>
      </dgm:spPr>
      <dgm:t>
        <a:bodyPr/>
        <a:lstStyle/>
        <a:p>
          <a:r>
            <a:rPr lang="en-US" sz="1600" b="1" dirty="0" smtClean="0">
              <a:solidFill>
                <a:srgbClr val="004494">
                  <a:hueOff val="0"/>
                  <a:satOff val="0"/>
                  <a:lumOff val="0"/>
                  <a:alphaOff val="0"/>
                </a:srgbClr>
              </a:solidFill>
              <a:latin typeface="Verdana"/>
              <a:ea typeface="+mn-ea"/>
              <a:cs typeface="+mn-cs"/>
            </a:rPr>
            <a:t>177 cities</a:t>
          </a:r>
          <a:endParaRPr lang="it-IT" sz="1600" b="1" dirty="0">
            <a:solidFill>
              <a:srgbClr val="004494">
                <a:hueOff val="0"/>
                <a:satOff val="0"/>
                <a:lumOff val="0"/>
                <a:alphaOff val="0"/>
              </a:srgbClr>
            </a:solidFill>
            <a:latin typeface="Verdana"/>
            <a:ea typeface="+mn-ea"/>
            <a:cs typeface="+mn-cs"/>
          </a:endParaRPr>
        </a:p>
      </dgm:t>
    </dgm:pt>
    <dgm:pt modelId="{18BC1948-28AF-4835-923F-6F93FDE03E84}" type="parTrans" cxnId="{7C46FDB8-B9E4-40B0-B567-C4B15252FD1B}">
      <dgm:prSet/>
      <dgm:spPr/>
      <dgm:t>
        <a:bodyPr/>
        <a:lstStyle/>
        <a:p>
          <a:endParaRPr lang="it-IT"/>
        </a:p>
      </dgm:t>
    </dgm:pt>
    <dgm:pt modelId="{AD3E8D2B-F0C3-4744-B05F-2136346E8EF2}" type="sibTrans" cxnId="{7C46FDB8-B9E4-40B0-B567-C4B15252FD1B}">
      <dgm:prSet/>
      <dgm:spPr/>
      <dgm:t>
        <a:bodyPr/>
        <a:lstStyle/>
        <a:p>
          <a:endParaRPr lang="it-IT"/>
        </a:p>
      </dgm:t>
    </dgm:pt>
    <dgm:pt modelId="{5319C274-0F3E-4A9B-ABF4-FB9A2E7661B8}" type="pres">
      <dgm:prSet presAssocID="{E07B776B-3F9D-4A36-B261-01D7A2DD22A6}" presName="Name0" presStyleCnt="0">
        <dgm:presLayoutVars>
          <dgm:chMax val="4"/>
          <dgm:resizeHandles val="exact"/>
        </dgm:presLayoutVars>
      </dgm:prSet>
      <dgm:spPr/>
      <dgm:t>
        <a:bodyPr/>
        <a:lstStyle/>
        <a:p>
          <a:endParaRPr lang="it-IT"/>
        </a:p>
      </dgm:t>
    </dgm:pt>
    <dgm:pt modelId="{2D3FA52E-A8AC-4EA1-BA41-E733CD8FDDB3}" type="pres">
      <dgm:prSet presAssocID="{E07B776B-3F9D-4A36-B261-01D7A2DD22A6}" presName="ellipse" presStyleLbl="trBgShp" presStyleIdx="0" presStyleCnt="1"/>
      <dgm:spPr>
        <a:xfrm>
          <a:off x="3323710" y="148087"/>
          <a:ext cx="2067499" cy="718015"/>
        </a:xfrm>
        <a:prstGeom prst="ellipse">
          <a:avLst/>
        </a:prstGeom>
        <a:solidFill>
          <a:srgbClr val="37ACDE">
            <a:tint val="50000"/>
            <a:alpha val="40000"/>
            <a:hueOff val="0"/>
            <a:satOff val="0"/>
            <a:lumOff val="0"/>
            <a:alphaOff val="0"/>
          </a:srgbClr>
        </a:solidFill>
        <a:ln>
          <a:noFill/>
        </a:ln>
        <a:effectLst/>
      </dgm:spPr>
      <dgm:t>
        <a:bodyPr/>
        <a:lstStyle/>
        <a:p>
          <a:endParaRPr lang="it-IT"/>
        </a:p>
      </dgm:t>
    </dgm:pt>
    <dgm:pt modelId="{6E280CA9-9928-4A14-BF49-3E83CACB35D0}" type="pres">
      <dgm:prSet presAssocID="{E07B776B-3F9D-4A36-B261-01D7A2DD22A6}" presName="arrow1" presStyleLbl="fgShp" presStyleIdx="0" presStyleCnt="1" custLinFactNeighborY="5387"/>
      <dgm:spPr>
        <a:xfrm>
          <a:off x="4160326" y="1920077"/>
          <a:ext cx="400678" cy="256434"/>
        </a:xfrm>
        <a:prstGeom prst="downArrow">
          <a:avLst/>
        </a:prstGeom>
        <a:solidFill>
          <a:srgbClr val="37ACDE">
            <a:tint val="6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endParaRPr lang="it-IT"/>
        </a:p>
      </dgm:t>
    </dgm:pt>
    <dgm:pt modelId="{BCFC96A7-B63F-4A54-8951-2B1BCC267160}" type="pres">
      <dgm:prSet presAssocID="{E07B776B-3F9D-4A36-B261-01D7A2DD22A6}" presName="rectangle" presStyleLbl="revTx" presStyleIdx="0" presStyleCnt="1" custLinFactNeighborX="47" custLinFactNeighborY="27892">
        <dgm:presLayoutVars>
          <dgm:bulletEnabled val="1"/>
        </dgm:presLayoutVars>
      </dgm:prSet>
      <dgm:spPr/>
      <dgm:t>
        <a:bodyPr/>
        <a:lstStyle/>
        <a:p>
          <a:endParaRPr lang="it-IT"/>
        </a:p>
      </dgm:t>
    </dgm:pt>
    <dgm:pt modelId="{5439D803-8F9B-4CD8-B5FA-3C3F5731A0E5}" type="pres">
      <dgm:prSet presAssocID="{38B1817E-519B-402A-986E-9BA3801D461B}" presName="item1" presStyleLbl="node1" presStyleIdx="0" presStyleCnt="1" custScaleX="148245" custScaleY="138513" custLinFactNeighborX="14286" custLinFactNeighborY="11420">
        <dgm:presLayoutVars>
          <dgm:bulletEnabled val="1"/>
        </dgm:presLayoutVars>
      </dgm:prSet>
      <dgm:spPr/>
      <dgm:t>
        <a:bodyPr/>
        <a:lstStyle/>
        <a:p>
          <a:endParaRPr lang="it-IT"/>
        </a:p>
      </dgm:t>
    </dgm:pt>
    <dgm:pt modelId="{2F2F8538-F3D6-4FC4-AB6D-FD2F0B633213}" type="pres">
      <dgm:prSet presAssocID="{E07B776B-3F9D-4A36-B261-01D7A2DD22A6}" presName="funnel" presStyleLbl="trAlignAcc1" presStyleIdx="0" presStyleCnt="1" custScaleX="183235" custScaleY="105892"/>
      <dgm:spPr>
        <a:xfrm>
          <a:off x="2304954" y="7056"/>
          <a:ext cx="4111423" cy="1900802"/>
        </a:xfrm>
        <a:prstGeom prst="funnel">
          <a:avLst/>
        </a:prstGeom>
        <a:solidFill>
          <a:srgbClr val="FFFFFF">
            <a:alpha val="40000"/>
            <a:hueOff val="0"/>
            <a:satOff val="0"/>
            <a:lumOff val="0"/>
            <a:alphaOff val="0"/>
          </a:srgbClr>
        </a:solidFill>
        <a:ln w="9525" cap="flat" cmpd="sng" algn="ctr">
          <a:solidFill>
            <a:srgbClr val="37ACDE">
              <a:hueOff val="0"/>
              <a:satOff val="0"/>
              <a:lumOff val="0"/>
              <a:alphaOff val="0"/>
            </a:srgbClr>
          </a:solidFill>
          <a:prstDash val="solid"/>
        </a:ln>
        <a:effectLst/>
      </dgm:spPr>
      <dgm:t>
        <a:bodyPr/>
        <a:lstStyle/>
        <a:p>
          <a:endParaRPr lang="it-IT"/>
        </a:p>
      </dgm:t>
    </dgm:pt>
  </dgm:ptLst>
  <dgm:cxnLst>
    <dgm:cxn modelId="{CA6864F0-5582-4917-8839-FDB569CD1315}" srcId="{E07B776B-3F9D-4A36-B261-01D7A2DD22A6}" destId="{DC012E3F-71DB-43EA-9FFA-406E776D007D}" srcOrd="0" destOrd="0" parTransId="{91A91B8B-FDF0-4142-9B22-EFAE9DAB0ECA}" sibTransId="{60208219-F6C0-4DED-AD06-9F961E16A8EF}"/>
    <dgm:cxn modelId="{C6FD810E-9D1E-418B-89F9-9430879226EB}" type="presOf" srcId="{38B1817E-519B-402A-986E-9BA3801D461B}" destId="{BCFC96A7-B63F-4A54-8951-2B1BCC267160}" srcOrd="0" destOrd="0" presId="urn:microsoft.com/office/officeart/2005/8/layout/funnel1"/>
    <dgm:cxn modelId="{7C46FDB8-B9E4-40B0-B567-C4B15252FD1B}" srcId="{E07B776B-3F9D-4A36-B261-01D7A2DD22A6}" destId="{38B1817E-519B-402A-986E-9BA3801D461B}" srcOrd="1" destOrd="0" parTransId="{18BC1948-28AF-4835-923F-6F93FDE03E84}" sibTransId="{AD3E8D2B-F0C3-4744-B05F-2136346E8EF2}"/>
    <dgm:cxn modelId="{A2FB63BE-22AD-451A-8340-B7E297367DEA}" type="presOf" srcId="{DC012E3F-71DB-43EA-9FFA-406E776D007D}" destId="{5439D803-8F9B-4CD8-B5FA-3C3F5731A0E5}" srcOrd="0" destOrd="0" presId="urn:microsoft.com/office/officeart/2005/8/layout/funnel1"/>
    <dgm:cxn modelId="{94BA4E85-2165-4BBD-BB3E-728928F6B428}" type="presOf" srcId="{E07B776B-3F9D-4A36-B261-01D7A2DD22A6}" destId="{5319C274-0F3E-4A9B-ABF4-FB9A2E7661B8}" srcOrd="0" destOrd="0" presId="urn:microsoft.com/office/officeart/2005/8/layout/funnel1"/>
    <dgm:cxn modelId="{4FB78E3C-D607-4780-B761-8DA665549E22}" type="presParOf" srcId="{5319C274-0F3E-4A9B-ABF4-FB9A2E7661B8}" destId="{2D3FA52E-A8AC-4EA1-BA41-E733CD8FDDB3}" srcOrd="0" destOrd="0" presId="urn:microsoft.com/office/officeart/2005/8/layout/funnel1"/>
    <dgm:cxn modelId="{AC03DC17-13E2-47DB-82EA-148283BDABF9}" type="presParOf" srcId="{5319C274-0F3E-4A9B-ABF4-FB9A2E7661B8}" destId="{6E280CA9-9928-4A14-BF49-3E83CACB35D0}" srcOrd="1" destOrd="0" presId="urn:microsoft.com/office/officeart/2005/8/layout/funnel1"/>
    <dgm:cxn modelId="{A65E0B90-EB2E-4EFD-9085-1EE166FE38AC}" type="presParOf" srcId="{5319C274-0F3E-4A9B-ABF4-FB9A2E7661B8}" destId="{BCFC96A7-B63F-4A54-8951-2B1BCC267160}" srcOrd="2" destOrd="0" presId="urn:microsoft.com/office/officeart/2005/8/layout/funnel1"/>
    <dgm:cxn modelId="{A523BE0A-33BF-435C-B89C-B6220535FF5F}" type="presParOf" srcId="{5319C274-0F3E-4A9B-ABF4-FB9A2E7661B8}" destId="{5439D803-8F9B-4CD8-B5FA-3C3F5731A0E5}" srcOrd="3" destOrd="0" presId="urn:microsoft.com/office/officeart/2005/8/layout/funnel1"/>
    <dgm:cxn modelId="{BA17BDB2-56C3-4203-88F7-FF722ECC4D03}" type="presParOf" srcId="{5319C274-0F3E-4A9B-ABF4-FB9A2E7661B8}" destId="{2F2F8538-F3D6-4FC4-AB6D-FD2F0B633213}" srcOrd="4"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3FA52E-A8AC-4EA1-BA41-E733CD8FDDB3}">
      <dsp:nvSpPr>
        <dsp:cNvPr id="0" name=""/>
        <dsp:cNvSpPr/>
      </dsp:nvSpPr>
      <dsp:spPr>
        <a:xfrm>
          <a:off x="3323710" y="148087"/>
          <a:ext cx="2067499" cy="718015"/>
        </a:xfrm>
        <a:prstGeom prst="ellipse">
          <a:avLst/>
        </a:prstGeom>
        <a:solidFill>
          <a:srgbClr val="37ACDE">
            <a:tint val="50000"/>
            <a:alpha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6E280CA9-9928-4A14-BF49-3E83CACB35D0}">
      <dsp:nvSpPr>
        <dsp:cNvPr id="0" name=""/>
        <dsp:cNvSpPr/>
      </dsp:nvSpPr>
      <dsp:spPr>
        <a:xfrm>
          <a:off x="4160326" y="1920077"/>
          <a:ext cx="400678" cy="256434"/>
        </a:xfrm>
        <a:prstGeom prst="downArrow">
          <a:avLst/>
        </a:prstGeom>
        <a:solidFill>
          <a:srgbClr val="37ACDE">
            <a:tint val="6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BCFC96A7-B63F-4A54-8951-2B1BCC267160}">
      <dsp:nvSpPr>
        <dsp:cNvPr id="0" name=""/>
        <dsp:cNvSpPr/>
      </dsp:nvSpPr>
      <dsp:spPr>
        <a:xfrm>
          <a:off x="3399942" y="2111410"/>
          <a:ext cx="1923255" cy="480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004494">
                  <a:hueOff val="0"/>
                  <a:satOff val="0"/>
                  <a:lumOff val="0"/>
                  <a:alphaOff val="0"/>
                </a:srgbClr>
              </a:solidFill>
              <a:latin typeface="Verdana"/>
              <a:ea typeface="+mn-ea"/>
              <a:cs typeface="+mn-cs"/>
            </a:rPr>
            <a:t>177 cities</a:t>
          </a:r>
          <a:endParaRPr lang="it-IT" sz="1600" b="1" kern="1200" dirty="0">
            <a:solidFill>
              <a:srgbClr val="004494">
                <a:hueOff val="0"/>
                <a:satOff val="0"/>
                <a:lumOff val="0"/>
                <a:alphaOff val="0"/>
              </a:srgbClr>
            </a:solidFill>
            <a:latin typeface="Verdana"/>
            <a:ea typeface="+mn-ea"/>
            <a:cs typeface="+mn-cs"/>
          </a:endParaRPr>
        </a:p>
      </dsp:txBody>
      <dsp:txXfrm>
        <a:off x="3399942" y="2111410"/>
        <a:ext cx="1923255" cy="480813"/>
      </dsp:txXfrm>
    </dsp:sp>
    <dsp:sp modelId="{5439D803-8F9B-4CD8-B5FA-3C3F5731A0E5}">
      <dsp:nvSpPr>
        <dsp:cNvPr id="0" name=""/>
        <dsp:cNvSpPr/>
      </dsp:nvSpPr>
      <dsp:spPr>
        <a:xfrm>
          <a:off x="3529089" y="100237"/>
          <a:ext cx="1663159" cy="1553976"/>
        </a:xfrm>
        <a:prstGeom prst="ellipse">
          <a:avLst/>
        </a:pr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solidFill>
                <a:srgbClr val="FFFFFF"/>
              </a:solidFill>
              <a:latin typeface="Verdana"/>
              <a:ea typeface="+mn-ea"/>
              <a:cs typeface="+mn-cs"/>
            </a:rPr>
            <a:t>From </a:t>
          </a:r>
          <a:r>
            <a:rPr lang="en-US" sz="1400" b="1" kern="1200" dirty="0" smtClean="0">
              <a:solidFill>
                <a:srgbClr val="FFFFFF"/>
              </a:solidFill>
              <a:latin typeface="Verdana"/>
              <a:ea typeface="+mn-ea"/>
              <a:cs typeface="+mn-cs"/>
            </a:rPr>
            <a:t>Eurostat’s Urban Audit </a:t>
          </a:r>
        </a:p>
        <a:p>
          <a:pPr lvl="0" algn="ctr" defTabSz="622300">
            <a:lnSpc>
              <a:spcPct val="90000"/>
            </a:lnSpc>
            <a:spcBef>
              <a:spcPct val="0"/>
            </a:spcBef>
            <a:spcAft>
              <a:spcPct val="35000"/>
            </a:spcAft>
          </a:pPr>
          <a:r>
            <a:rPr lang="en-US" sz="1400" kern="1200" dirty="0" smtClean="0">
              <a:solidFill>
                <a:srgbClr val="FFFFFF"/>
              </a:solidFill>
              <a:latin typeface="Verdana"/>
              <a:ea typeface="+mn-ea"/>
              <a:cs typeface="+mn-cs"/>
            </a:rPr>
            <a:t>(1000 cities)</a:t>
          </a:r>
          <a:endParaRPr lang="it-IT" sz="1400" kern="1200" dirty="0">
            <a:solidFill>
              <a:srgbClr val="FFFFFF"/>
            </a:solidFill>
            <a:latin typeface="Verdana"/>
            <a:ea typeface="+mn-ea"/>
            <a:cs typeface="+mn-cs"/>
          </a:endParaRPr>
        </a:p>
      </dsp:txBody>
      <dsp:txXfrm>
        <a:off x="3772653" y="327812"/>
        <a:ext cx="1176031" cy="1098826"/>
      </dsp:txXfrm>
    </dsp:sp>
    <dsp:sp modelId="{2F2F8538-F3D6-4FC4-AB6D-FD2F0B633213}">
      <dsp:nvSpPr>
        <dsp:cNvPr id="0" name=""/>
        <dsp:cNvSpPr/>
      </dsp:nvSpPr>
      <dsp:spPr>
        <a:xfrm>
          <a:off x="2304954" y="7056"/>
          <a:ext cx="4111423" cy="1900802"/>
        </a:xfrm>
        <a:prstGeom prst="funnel">
          <a:avLst/>
        </a:prstGeom>
        <a:solidFill>
          <a:srgbClr val="FFFFFF">
            <a:alpha val="40000"/>
            <a:hueOff val="0"/>
            <a:satOff val="0"/>
            <a:lumOff val="0"/>
            <a:alphaOff val="0"/>
          </a:srgbClr>
        </a:solidFill>
        <a:ln w="9525" cap="flat" cmpd="sng" algn="ctr">
          <a:solidFill>
            <a:srgbClr val="37ACDE">
              <a:hueOff val="0"/>
              <a:satOff val="0"/>
              <a:lumOff val="0"/>
              <a:alphaOff val="0"/>
            </a:srgb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defRPr>
                <a:solidFill>
                  <a:schemeClr val="tx1"/>
                </a:solidFill>
                <a:latin typeface="Arial" charset="0"/>
              </a:defRPr>
            </a:lvl1pPr>
          </a:lstStyle>
          <a:p>
            <a:endParaRPr lang="en-GB" altLang="en-US"/>
          </a:p>
        </p:txBody>
      </p:sp>
      <p:sp>
        <p:nvSpPr>
          <p:cNvPr id="37891" name="Rectangle 3"/>
          <p:cNvSpPr>
            <a:spLocks noGrp="1" noChangeArrowheads="1"/>
          </p:cNvSpPr>
          <p:nvPr>
            <p:ph type="dt" sz="quarter" idx="1"/>
          </p:nvPr>
        </p:nvSpPr>
        <p:spPr bwMode="auto">
          <a:xfrm>
            <a:off x="3854183"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lgn="r">
              <a:defRPr>
                <a:solidFill>
                  <a:schemeClr val="tx1"/>
                </a:solidFill>
                <a:latin typeface="Arial" charset="0"/>
              </a:defRPr>
            </a:lvl1pPr>
          </a:lstStyle>
          <a:p>
            <a:endParaRPr lang="en-GB" altLang="en-US"/>
          </a:p>
        </p:txBody>
      </p:sp>
      <p:sp>
        <p:nvSpPr>
          <p:cNvPr id="37892" name="Rectangle 4"/>
          <p:cNvSpPr>
            <a:spLocks noGrp="1" noChangeArrowheads="1"/>
          </p:cNvSpPr>
          <p:nvPr>
            <p:ph type="ftr" sz="quarter" idx="2"/>
          </p:nvPr>
        </p:nvSpPr>
        <p:spPr bwMode="auto">
          <a:xfrm>
            <a:off x="0"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defRPr>
                <a:solidFill>
                  <a:schemeClr val="tx1"/>
                </a:solidFill>
                <a:latin typeface="Arial" charset="0"/>
              </a:defRPr>
            </a:lvl1pPr>
          </a:lstStyle>
          <a:p>
            <a:endParaRPr lang="en-GB" altLang="en-US"/>
          </a:p>
        </p:txBody>
      </p:sp>
      <p:sp>
        <p:nvSpPr>
          <p:cNvPr id="37893" name="Rectangle 5"/>
          <p:cNvSpPr>
            <a:spLocks noGrp="1" noChangeArrowheads="1"/>
          </p:cNvSpPr>
          <p:nvPr>
            <p:ph type="sldNum" sz="quarter" idx="3"/>
          </p:nvPr>
        </p:nvSpPr>
        <p:spPr bwMode="auto">
          <a:xfrm>
            <a:off x="3854183"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lgn="r">
              <a:defRPr>
                <a:solidFill>
                  <a:schemeClr val="tx1"/>
                </a:solidFill>
                <a:latin typeface="Arial" charset="0"/>
              </a:defRPr>
            </a:lvl1pPr>
          </a:lstStyle>
          <a:p>
            <a:fld id="{FED45814-836F-4D02-9B3F-C8895E045233}" type="slidenum">
              <a:rPr lang="en-GB" altLang="en-US"/>
              <a:pPr/>
              <a:t>‹N›</a:t>
            </a:fld>
            <a:endParaRPr lang="en-GB" altLang="en-US"/>
          </a:p>
        </p:txBody>
      </p:sp>
    </p:spTree>
    <p:extLst>
      <p:ext uri="{BB962C8B-B14F-4D97-AF65-F5344CB8AC3E}">
        <p14:creationId xmlns:p14="http://schemas.microsoft.com/office/powerpoint/2010/main" val="2376458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defRPr>
                <a:solidFill>
                  <a:schemeClr val="tx1"/>
                </a:solidFill>
                <a:latin typeface="Arial" charset="0"/>
              </a:defRPr>
            </a:lvl1pPr>
          </a:lstStyle>
          <a:p>
            <a:endParaRPr lang="en-GB" altLang="en-US"/>
          </a:p>
        </p:txBody>
      </p:sp>
      <p:sp>
        <p:nvSpPr>
          <p:cNvPr id="36867" name="Rectangle 3"/>
          <p:cNvSpPr>
            <a:spLocks noGrp="1" noChangeArrowheads="1"/>
          </p:cNvSpPr>
          <p:nvPr>
            <p:ph type="dt" idx="1"/>
          </p:nvPr>
        </p:nvSpPr>
        <p:spPr bwMode="auto">
          <a:xfrm>
            <a:off x="3854183"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lgn="r">
              <a:defRPr>
                <a:solidFill>
                  <a:schemeClr val="tx1"/>
                </a:solidFill>
                <a:latin typeface="Arial" charset="0"/>
              </a:defRPr>
            </a:lvl1pPr>
          </a:lstStyle>
          <a:p>
            <a:endParaRPr lang="en-GB" altLang="en-US"/>
          </a:p>
        </p:txBody>
      </p:sp>
      <p:sp>
        <p:nvSpPr>
          <p:cNvPr id="36868" name="Rectangle 4"/>
          <p:cNvSpPr>
            <a:spLocks noGrp="1" noRot="1" noChangeAspect="1" noChangeArrowheads="1" noTextEdit="1"/>
          </p:cNvSpPr>
          <p:nvPr>
            <p:ph type="sldImg" idx="2"/>
          </p:nvPr>
        </p:nvSpPr>
        <p:spPr bwMode="auto">
          <a:xfrm>
            <a:off x="917575" y="746125"/>
            <a:ext cx="4972050"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680244" y="4723170"/>
            <a:ext cx="5445126" cy="4475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36870" name="Rectangle 6"/>
          <p:cNvSpPr>
            <a:spLocks noGrp="1" noChangeArrowheads="1"/>
          </p:cNvSpPr>
          <p:nvPr>
            <p:ph type="ftr" sz="quarter" idx="4"/>
          </p:nvPr>
        </p:nvSpPr>
        <p:spPr bwMode="auto">
          <a:xfrm>
            <a:off x="0"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defRPr>
                <a:solidFill>
                  <a:schemeClr val="tx1"/>
                </a:solidFill>
                <a:latin typeface="Arial" charset="0"/>
              </a:defRPr>
            </a:lvl1pPr>
          </a:lstStyle>
          <a:p>
            <a:endParaRPr lang="en-GB" altLang="en-US"/>
          </a:p>
        </p:txBody>
      </p:sp>
      <p:sp>
        <p:nvSpPr>
          <p:cNvPr id="36871" name="Rectangle 7"/>
          <p:cNvSpPr>
            <a:spLocks noGrp="1" noChangeArrowheads="1"/>
          </p:cNvSpPr>
          <p:nvPr>
            <p:ph type="sldNum" sz="quarter" idx="5"/>
          </p:nvPr>
        </p:nvSpPr>
        <p:spPr bwMode="auto">
          <a:xfrm>
            <a:off x="3854183"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lgn="r">
              <a:defRPr>
                <a:solidFill>
                  <a:schemeClr val="tx1"/>
                </a:solidFill>
                <a:latin typeface="Arial" charset="0"/>
              </a:defRPr>
            </a:lvl1pPr>
          </a:lstStyle>
          <a:p>
            <a:fld id="{220961ED-B8B5-4C64-9727-6F12A830C91B}" type="slidenum">
              <a:rPr lang="en-GB" altLang="en-US"/>
              <a:pPr/>
              <a:t>‹N›</a:t>
            </a:fld>
            <a:endParaRPr lang="en-GB" altLang="en-US"/>
          </a:p>
        </p:txBody>
      </p:sp>
    </p:spTree>
    <p:extLst>
      <p:ext uri="{BB962C8B-B14F-4D97-AF65-F5344CB8AC3E}">
        <p14:creationId xmlns:p14="http://schemas.microsoft.com/office/powerpoint/2010/main" val="14327613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buFont typeface="Wingdings" panose="05000000000000000000" pitchFamily="2" charset="2"/>
              <a:buNone/>
              <a:defRPr/>
            </a:pPr>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881E3BBB-3B0A-4F9B-800F-7860A339D471}" type="slidenum">
              <a:rPr lang="it-IT" altLang="it-IT" smtClean="0">
                <a:latin typeface="Calibri" pitchFamily="34" charset="0"/>
              </a:rPr>
              <a:pPr eaLnBrk="1" hangingPunct="1">
                <a:spcBef>
                  <a:spcPct val="0"/>
                </a:spcBef>
                <a:defRPr/>
              </a:pPr>
              <a:t>2</a:t>
            </a:fld>
            <a:endParaRPr lang="it-IT" altLang="it-IT" smtClean="0">
              <a:latin typeface="Calibri" pitchFamily="34" charset="0"/>
            </a:endParaRPr>
          </a:p>
        </p:txBody>
      </p:sp>
    </p:spTree>
    <p:extLst>
      <p:ext uri="{BB962C8B-B14F-4D97-AF65-F5344CB8AC3E}">
        <p14:creationId xmlns:p14="http://schemas.microsoft.com/office/powerpoint/2010/main" val="761698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buFont typeface="Wingdings" panose="05000000000000000000" pitchFamily="2" charset="2"/>
              <a:buNone/>
              <a:defRPr/>
            </a:pPr>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881E3BBB-3B0A-4F9B-800F-7860A339D471}" type="slidenum">
              <a:rPr lang="it-IT" altLang="it-IT" smtClean="0">
                <a:latin typeface="Calibri" pitchFamily="34" charset="0"/>
              </a:rPr>
              <a:pPr eaLnBrk="1" hangingPunct="1">
                <a:spcBef>
                  <a:spcPct val="0"/>
                </a:spcBef>
                <a:defRPr/>
              </a:pPr>
              <a:t>3</a:t>
            </a:fld>
            <a:endParaRPr lang="it-IT" altLang="it-IT" smtClean="0">
              <a:latin typeface="Calibri" pitchFamily="34" charset="0"/>
            </a:endParaRPr>
          </a:p>
        </p:txBody>
      </p:sp>
    </p:spTree>
    <p:extLst>
      <p:ext uri="{BB962C8B-B14F-4D97-AF65-F5344CB8AC3E}">
        <p14:creationId xmlns:p14="http://schemas.microsoft.com/office/powerpoint/2010/main" val="761698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EBEF6AFB-A360-4CC0-94C0-A5600CFA6F2A}" type="slidenum">
              <a:rPr lang="it-IT" altLang="it-IT" smtClean="0">
                <a:latin typeface="Calibri" pitchFamily="34" charset="0"/>
              </a:rPr>
              <a:pPr eaLnBrk="1" hangingPunct="1">
                <a:spcBef>
                  <a:spcPct val="0"/>
                </a:spcBef>
                <a:defRPr/>
              </a:pPr>
              <a:t>4</a:t>
            </a:fld>
            <a:endParaRPr lang="it-IT" altLang="it-IT" smtClean="0">
              <a:latin typeface="Calibri" pitchFamily="34" charset="0"/>
            </a:endParaRPr>
          </a:p>
        </p:txBody>
      </p:sp>
    </p:spTree>
    <p:extLst>
      <p:ext uri="{BB962C8B-B14F-4D97-AF65-F5344CB8AC3E}">
        <p14:creationId xmlns:p14="http://schemas.microsoft.com/office/powerpoint/2010/main" val="2770126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EA4AC304-14E6-4D14-AAAD-1811D4A52DDC}" type="slidenum">
              <a:rPr lang="it-IT" altLang="it-IT" smtClean="0">
                <a:latin typeface="Calibri" pitchFamily="34" charset="0"/>
              </a:rPr>
              <a:pPr eaLnBrk="1" hangingPunct="1">
                <a:spcBef>
                  <a:spcPct val="0"/>
                </a:spcBef>
                <a:defRPr/>
              </a:pPr>
              <a:t>5</a:t>
            </a:fld>
            <a:endParaRPr lang="it-IT" altLang="it-IT" smtClean="0">
              <a:latin typeface="Calibri" pitchFamily="34" charset="0"/>
            </a:endParaRPr>
          </a:p>
        </p:txBody>
      </p:sp>
    </p:spTree>
    <p:extLst>
      <p:ext uri="{BB962C8B-B14F-4D97-AF65-F5344CB8AC3E}">
        <p14:creationId xmlns:p14="http://schemas.microsoft.com/office/powerpoint/2010/main" val="169128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smtClean="0">
              <a:solidFill>
                <a:srgbClr val="004494"/>
              </a:solidFill>
              <a:latin typeface="Verdana"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2F312B9D-8AF4-4AA2-BC7B-7314ABFDE87F}" type="slidenum">
              <a:rPr lang="it-IT" altLang="it-IT" smtClean="0">
                <a:latin typeface="Calibri" pitchFamily="34" charset="0"/>
              </a:rPr>
              <a:pPr eaLnBrk="1" hangingPunct="1">
                <a:spcBef>
                  <a:spcPct val="0"/>
                </a:spcBef>
                <a:defRPr/>
              </a:pPr>
              <a:t>6</a:t>
            </a:fld>
            <a:endParaRPr lang="it-IT" altLang="it-IT" smtClean="0">
              <a:latin typeface="Calibri" pitchFamily="34" charset="0"/>
            </a:endParaRPr>
          </a:p>
        </p:txBody>
      </p:sp>
    </p:spTree>
    <p:extLst>
      <p:ext uri="{BB962C8B-B14F-4D97-AF65-F5344CB8AC3E}">
        <p14:creationId xmlns:p14="http://schemas.microsoft.com/office/powerpoint/2010/main" val="1212496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mj-lt"/>
              <a:buNone/>
            </a:pPr>
            <a:endParaRPr lang="it-IT" altLang="it-IT" dirty="0" smtClean="0">
              <a:latin typeface="Arial" pitchFamily="34" charset="0"/>
            </a:endParaRPr>
          </a:p>
          <a:p>
            <a:pPr eaLnBrk="1" hangingPunct="1"/>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41187631-E876-4AD8-9D41-0C0C70CBA9C9}" type="slidenum">
              <a:rPr lang="it-IT" altLang="it-IT" smtClean="0">
                <a:latin typeface="Calibri" pitchFamily="34" charset="0"/>
              </a:rPr>
              <a:pPr eaLnBrk="1" hangingPunct="1">
                <a:spcBef>
                  <a:spcPct val="0"/>
                </a:spcBef>
                <a:defRPr/>
              </a:pPr>
              <a:t>7</a:t>
            </a:fld>
            <a:endParaRPr lang="it-IT" altLang="it-IT" smtClean="0">
              <a:latin typeface="Calibri" pitchFamily="34" charset="0"/>
            </a:endParaRPr>
          </a:p>
        </p:txBody>
      </p:sp>
    </p:spTree>
    <p:extLst>
      <p:ext uri="{BB962C8B-B14F-4D97-AF65-F5344CB8AC3E}">
        <p14:creationId xmlns:p14="http://schemas.microsoft.com/office/powerpoint/2010/main" val="1629002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a:ln/>
        </p:spPr>
      </p:sp>
      <p:sp>
        <p:nvSpPr>
          <p:cNvPr id="5120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latin typeface="Arial" pitchFamily="34" charset="0"/>
            </a:endParaRPr>
          </a:p>
        </p:txBody>
      </p:sp>
      <p:sp>
        <p:nvSpPr>
          <p:cNvPr id="4" name="Espace réservé du numéro de diapositive 3"/>
          <p:cNvSpPr>
            <a:spLocks noGrp="1"/>
          </p:cNvSpPr>
          <p:nvPr>
            <p:ph type="sldNum" sz="quarter" idx="5"/>
          </p:nvPr>
        </p:nvSpPr>
        <p:spPr/>
        <p:txBody>
          <a:bodyPr/>
          <a:lstStyle/>
          <a:p>
            <a:pPr>
              <a:defRPr/>
            </a:pPr>
            <a:fld id="{49AE8F20-7B7B-445C-B697-32B215E56BC6}" type="slidenum">
              <a:rPr lang="en-GB" smtClean="0"/>
              <a:pPr>
                <a:defRPr/>
              </a:pPr>
              <a:t>8</a:t>
            </a:fld>
            <a:endParaRPr lang="en-GB"/>
          </a:p>
        </p:txBody>
      </p:sp>
    </p:spTree>
    <p:extLst>
      <p:ext uri="{BB962C8B-B14F-4D97-AF65-F5344CB8AC3E}">
        <p14:creationId xmlns:p14="http://schemas.microsoft.com/office/powerpoint/2010/main" val="1293162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220961ED-B8B5-4C64-9727-6F12A830C91B}" type="slidenum">
              <a:rPr lang="en-GB" altLang="en-US" smtClean="0"/>
              <a:pPr/>
              <a:t>9</a:t>
            </a:fld>
            <a:endParaRPr lang="en-GB" altLang="en-US"/>
          </a:p>
        </p:txBody>
      </p:sp>
    </p:spTree>
    <p:extLst>
      <p:ext uri="{BB962C8B-B14F-4D97-AF65-F5344CB8AC3E}">
        <p14:creationId xmlns:p14="http://schemas.microsoft.com/office/powerpoint/2010/main" val="60912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20961ED-B8B5-4C64-9727-6F12A830C91B}" type="slidenum">
              <a:rPr lang="en-GB" altLang="en-US" smtClean="0"/>
              <a:pPr/>
              <a:t>10</a:t>
            </a:fld>
            <a:endParaRPr lang="en-GB" altLang="en-US"/>
          </a:p>
        </p:txBody>
      </p:sp>
    </p:spTree>
    <p:extLst>
      <p:ext uri="{BB962C8B-B14F-4D97-AF65-F5344CB8AC3E}">
        <p14:creationId xmlns:p14="http://schemas.microsoft.com/office/powerpoint/2010/main" val="2735285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itchFamily="2" charset="2"/>
              <a:buNone/>
            </a:pPr>
            <a:endParaRPr lang="en-US"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A211D4C2-2901-4A4B-9620-311B7408CDF9}" type="slidenum">
              <a:rPr lang="it-IT" altLang="it-IT" smtClean="0">
                <a:latin typeface="Calibri" pitchFamily="34" charset="0"/>
              </a:rPr>
              <a:pPr eaLnBrk="1" hangingPunct="1">
                <a:spcBef>
                  <a:spcPct val="0"/>
                </a:spcBef>
                <a:defRPr/>
              </a:pPr>
              <a:t>11</a:t>
            </a:fld>
            <a:endParaRPr lang="it-IT" altLang="it-IT" smtClean="0">
              <a:latin typeface="Calibri" pitchFamily="34" charset="0"/>
            </a:endParaRPr>
          </a:p>
        </p:txBody>
      </p:sp>
    </p:spTree>
    <p:extLst>
      <p:ext uri="{BB962C8B-B14F-4D97-AF65-F5344CB8AC3E}">
        <p14:creationId xmlns:p14="http://schemas.microsoft.com/office/powerpoint/2010/main" val="1273502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220961ED-B8B5-4C64-9727-6F12A830C91B}" type="slidenum">
              <a:rPr lang="en-GB" altLang="en-US" smtClean="0"/>
              <a:pPr/>
              <a:t>12</a:t>
            </a:fld>
            <a:endParaRPr lang="en-GB" altLang="en-US"/>
          </a:p>
        </p:txBody>
      </p:sp>
    </p:spTree>
    <p:extLst>
      <p:ext uri="{BB962C8B-B14F-4D97-AF65-F5344CB8AC3E}">
        <p14:creationId xmlns:p14="http://schemas.microsoft.com/office/powerpoint/2010/main" val="1813931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itchFamily="2" charset="2"/>
              <a:buNone/>
            </a:pPr>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05615D64-A1C1-4E6E-B9A5-145B4BF40BEF}" type="slidenum">
              <a:rPr lang="it-IT" altLang="it-IT" smtClean="0">
                <a:latin typeface="Calibri" pitchFamily="34" charset="0"/>
              </a:rPr>
              <a:pPr eaLnBrk="1" hangingPunct="1">
                <a:spcBef>
                  <a:spcPct val="0"/>
                </a:spcBef>
                <a:defRPr/>
              </a:pPr>
              <a:t>13</a:t>
            </a:fld>
            <a:endParaRPr lang="it-IT" altLang="it-IT" smtClean="0">
              <a:latin typeface="Calibri" pitchFamily="34" charset="0"/>
            </a:endParaRPr>
          </a:p>
        </p:txBody>
      </p:sp>
    </p:spTree>
    <p:extLst>
      <p:ext uri="{BB962C8B-B14F-4D97-AF65-F5344CB8AC3E}">
        <p14:creationId xmlns:p14="http://schemas.microsoft.com/office/powerpoint/2010/main" val="2772509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752AFC7E-9DE5-4A0F-A98B-6B839B513405}" type="slidenum">
              <a:rPr lang="it-IT" altLang="it-IT" smtClean="0">
                <a:latin typeface="Calibri" pitchFamily="34" charset="0"/>
              </a:rPr>
              <a:pPr eaLnBrk="1" hangingPunct="1">
                <a:spcBef>
                  <a:spcPct val="0"/>
                </a:spcBef>
                <a:defRPr/>
              </a:pPr>
              <a:t>14</a:t>
            </a:fld>
            <a:endParaRPr lang="it-IT" altLang="it-IT" smtClean="0">
              <a:latin typeface="Calibri" pitchFamily="34" charset="0"/>
            </a:endParaRPr>
          </a:p>
        </p:txBody>
      </p:sp>
    </p:spTree>
    <p:extLst>
      <p:ext uri="{BB962C8B-B14F-4D97-AF65-F5344CB8AC3E}">
        <p14:creationId xmlns:p14="http://schemas.microsoft.com/office/powerpoint/2010/main" val="3647874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BE" altLang="it-IT" dirty="0" err="1" smtClean="0">
                <a:latin typeface="Arial" pitchFamily="34" charset="0"/>
              </a:rPr>
              <a:t>Big</a:t>
            </a:r>
            <a:r>
              <a:rPr lang="fr-BE" altLang="it-IT" dirty="0" smtClean="0">
                <a:latin typeface="Arial" pitchFamily="34" charset="0"/>
              </a:rPr>
              <a:t> Data plan:</a:t>
            </a:r>
          </a:p>
          <a:p>
            <a:pPr eaLnBrk="1" hangingPunct="1"/>
            <a:r>
              <a:rPr lang="fr-BE" altLang="it-IT" dirty="0" err="1" smtClean="0">
                <a:latin typeface="Arial" pitchFamily="34" charset="0"/>
              </a:rPr>
              <a:t>Work</a:t>
            </a:r>
            <a:r>
              <a:rPr lang="fr-BE" altLang="it-IT" baseline="0" dirty="0" smtClean="0">
                <a:latin typeface="Arial" pitchFamily="34" charset="0"/>
              </a:rPr>
              <a:t> on classifications on </a:t>
            </a:r>
            <a:r>
              <a:rPr lang="fr-BE" altLang="it-IT" baseline="0" dirty="0" err="1" smtClean="0">
                <a:latin typeface="Arial" pitchFamily="34" charset="0"/>
              </a:rPr>
              <a:t>OpenStreet</a:t>
            </a:r>
            <a:r>
              <a:rPr lang="fr-BE" altLang="it-IT" baseline="0" dirty="0" smtClean="0">
                <a:latin typeface="Arial" pitchFamily="34" charset="0"/>
              </a:rPr>
              <a:t> </a:t>
            </a:r>
            <a:r>
              <a:rPr lang="fr-BE" altLang="it-IT" baseline="0" dirty="0" err="1" smtClean="0">
                <a:latin typeface="Arial" pitchFamily="34" charset="0"/>
              </a:rPr>
              <a:t>Map</a:t>
            </a:r>
            <a:r>
              <a:rPr lang="fr-BE" altLang="it-IT" baseline="0" dirty="0" smtClean="0">
                <a:latin typeface="Arial" pitchFamily="34" charset="0"/>
              </a:rPr>
              <a:t> in </a:t>
            </a:r>
            <a:r>
              <a:rPr lang="fr-BE" altLang="it-IT" baseline="0" dirty="0" err="1" smtClean="0">
                <a:latin typeface="Arial" pitchFamily="34" charset="0"/>
              </a:rPr>
              <a:t>order</a:t>
            </a:r>
            <a:r>
              <a:rPr lang="fr-BE" altLang="it-IT" baseline="0" dirty="0" smtClean="0">
                <a:latin typeface="Arial" pitchFamily="34" charset="0"/>
              </a:rPr>
              <a:t> to </a:t>
            </a:r>
            <a:r>
              <a:rPr lang="fr-BE" altLang="it-IT" baseline="0" dirty="0" err="1" smtClean="0">
                <a:latin typeface="Arial" pitchFamily="34" charset="0"/>
              </a:rPr>
              <a:t>correctly</a:t>
            </a:r>
            <a:r>
              <a:rPr lang="fr-BE" altLang="it-IT" baseline="0" dirty="0" smtClean="0">
                <a:latin typeface="Arial" pitchFamily="34" charset="0"/>
              </a:rPr>
              <a:t> </a:t>
            </a:r>
            <a:r>
              <a:rPr lang="fr-BE" altLang="it-IT" baseline="0" dirty="0" err="1" smtClean="0">
                <a:latin typeface="Arial" pitchFamily="34" charset="0"/>
              </a:rPr>
              <a:t>classify</a:t>
            </a:r>
            <a:r>
              <a:rPr lang="fr-BE" altLang="it-IT" baseline="0" dirty="0" smtClean="0">
                <a:latin typeface="Arial" pitchFamily="34" charset="0"/>
              </a:rPr>
              <a:t> </a:t>
            </a:r>
            <a:r>
              <a:rPr lang="fr-BE" altLang="it-IT" baseline="0" dirty="0" err="1" smtClean="0">
                <a:latin typeface="Arial" pitchFamily="34" charset="0"/>
              </a:rPr>
              <a:t>facilities</a:t>
            </a:r>
            <a:r>
              <a:rPr lang="fr-BE" altLang="it-IT" baseline="0" dirty="0" smtClean="0">
                <a:latin typeface="Arial" pitchFamily="34" charset="0"/>
              </a:rPr>
              <a:t>.</a:t>
            </a:r>
            <a:endParaRPr lang="it-IT" altLang="it-IT" dirty="0"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752AFC7E-9DE5-4A0F-A98B-6B839B513405}" type="slidenum">
              <a:rPr lang="it-IT" altLang="it-IT" smtClean="0">
                <a:latin typeface="Calibri" pitchFamily="34" charset="0"/>
              </a:rPr>
              <a:pPr eaLnBrk="1" hangingPunct="1">
                <a:spcBef>
                  <a:spcPct val="0"/>
                </a:spcBef>
                <a:defRPr/>
              </a:pPr>
              <a:t>15</a:t>
            </a:fld>
            <a:endParaRPr lang="it-IT" altLang="it-IT" smtClean="0">
              <a:latin typeface="Calibri" pitchFamily="34" charset="0"/>
            </a:endParaRPr>
          </a:p>
        </p:txBody>
      </p:sp>
    </p:spTree>
    <p:extLst>
      <p:ext uri="{BB962C8B-B14F-4D97-AF65-F5344CB8AC3E}">
        <p14:creationId xmlns:p14="http://schemas.microsoft.com/office/powerpoint/2010/main" val="3647874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it-IT" altLang="it-IT"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833F6818-BDA9-4253-A38E-0632F79008DD}" type="slidenum">
              <a:rPr lang="it-IT" altLang="it-IT" smtClean="0">
                <a:latin typeface="Calibri" pitchFamily="34" charset="0"/>
              </a:rPr>
              <a:pPr eaLnBrk="1" hangingPunct="1">
                <a:spcBef>
                  <a:spcPct val="0"/>
                </a:spcBef>
                <a:defRPr/>
              </a:pPr>
              <a:t>17</a:t>
            </a:fld>
            <a:endParaRPr lang="it-IT" altLang="it-IT" smtClean="0">
              <a:latin typeface="Calibri" pitchFamily="34" charset="0"/>
            </a:endParaRPr>
          </a:p>
        </p:txBody>
      </p:sp>
    </p:spTree>
    <p:extLst>
      <p:ext uri="{BB962C8B-B14F-4D97-AF65-F5344CB8AC3E}">
        <p14:creationId xmlns:p14="http://schemas.microsoft.com/office/powerpoint/2010/main" val="1053334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Arial" pitchFamily="34" charset="0"/>
            </a:endParaRP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DB73E692-C60A-423B-9A58-1A3336E68DB3}" type="slidenum">
              <a:rPr lang="it-IT" altLang="it-IT" smtClean="0">
                <a:latin typeface="Calibri" pitchFamily="34" charset="0"/>
              </a:rPr>
              <a:pPr eaLnBrk="1" hangingPunct="1">
                <a:spcBef>
                  <a:spcPct val="0"/>
                </a:spcBef>
                <a:defRPr/>
              </a:pPr>
              <a:t>18</a:t>
            </a:fld>
            <a:endParaRPr lang="it-IT" altLang="it-IT" smtClean="0">
              <a:latin typeface="Calibri" pitchFamily="34" charset="0"/>
            </a:endParaRPr>
          </a:p>
        </p:txBody>
      </p:sp>
    </p:spTree>
    <p:extLst>
      <p:ext uri="{BB962C8B-B14F-4D97-AF65-F5344CB8AC3E}">
        <p14:creationId xmlns:p14="http://schemas.microsoft.com/office/powerpoint/2010/main" val="3836651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it-IT" b="1" dirty="0" smtClean="0">
                <a:latin typeface="Arial" pitchFamily="34" charset="0"/>
              </a:rPr>
              <a:t>Green infrastructure per capita</a:t>
            </a:r>
            <a:r>
              <a:rPr lang="en-US" altLang="it-IT" dirty="0" smtClean="0">
                <a:latin typeface="Arial" pitchFamily="34" charset="0"/>
              </a:rPr>
              <a:t>: Green Infrastructure (GI) is defined as a strategically planned and delivered network of high quality green spaces and other environmental features that are structurally and functionally “interconnected and therefore bring added benefits and are more resilient”. GI includes natural and semi-natural areas, features and green spaces in rural and urban, terrestrial, freshwater, coastal and marine areas. GI is calculated by reclassifying the LUISA land use map and provided in square meters per capita. 2010 on </a:t>
            </a:r>
          </a:p>
          <a:p>
            <a:pPr eaLnBrk="1" hangingPunct="1"/>
            <a:r>
              <a:rPr lang="en-US" altLang="it-IT" b="1" dirty="0" smtClean="0">
                <a:latin typeface="Arial" pitchFamily="34" charset="0"/>
              </a:rPr>
              <a:t>Built-up areas</a:t>
            </a:r>
            <a:r>
              <a:rPr lang="en-US" altLang="it-IT" dirty="0" smtClean="0">
                <a:latin typeface="Arial" pitchFamily="34" charset="0"/>
              </a:rPr>
              <a:t>: Total surface of built-up areas (buildings detected by means of satellite imagery analysis) per inhabitant. 2012</a:t>
            </a:r>
            <a:endParaRPr lang="it-IT" altLang="it-IT" dirty="0" smtClean="0">
              <a:latin typeface="Arial" pitchFamily="34" charset="0"/>
            </a:endParaRPr>
          </a:p>
          <a:p>
            <a:pPr eaLnBrk="1" hangingPunct="1"/>
            <a:r>
              <a:rPr lang="en-US" altLang="it-IT" b="1" dirty="0" smtClean="0">
                <a:latin typeface="Arial" pitchFamily="34" charset="0"/>
              </a:rPr>
              <a:t>Artificial areas</a:t>
            </a:r>
            <a:r>
              <a:rPr lang="en-US" altLang="it-IT" dirty="0" smtClean="0">
                <a:latin typeface="Arial" pitchFamily="34" charset="0"/>
              </a:rPr>
              <a:t>: build-up areas cover the land classified as urban, industrial and abandoned urban and industrial. Besides the built-up areas, artificial areas cover the infrastructure and the green urban leisure land classes. This indicator gives artificial areas per inhabitant in square meters for a specific year. 2010 on</a:t>
            </a:r>
          </a:p>
          <a:p>
            <a:pPr eaLnBrk="1" hangingPunct="1"/>
            <a:r>
              <a:rPr lang="en-US" altLang="it-IT" b="1" dirty="0" smtClean="0">
                <a:latin typeface="Arial" pitchFamily="34" charset="0"/>
              </a:rPr>
              <a:t>Residential</a:t>
            </a:r>
            <a:r>
              <a:rPr lang="en-US" altLang="it-IT" dirty="0" smtClean="0">
                <a:latin typeface="Arial" pitchFamily="34" charset="0"/>
              </a:rPr>
              <a:t>…: Areas cover the land classified as urban, industrial and commercial, and urban green leisure.  The indicator gives residential, industrial and commercial areas per inhabitant in square meters for a specific year. </a:t>
            </a:r>
          </a:p>
          <a:p>
            <a:pPr eaLnBrk="1" hangingPunct="1"/>
            <a:r>
              <a:rPr lang="en-US" altLang="it-IT" dirty="0" smtClean="0">
                <a:latin typeface="Arial" pitchFamily="34" charset="0"/>
              </a:rPr>
              <a:t>2010 on </a:t>
            </a:r>
          </a:p>
        </p:txBody>
      </p:sp>
      <p:sp>
        <p:nvSpPr>
          <p:cNvPr id="286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74981" indent="-297452" eaLnBrk="0" hangingPunct="0">
              <a:spcBef>
                <a:spcPct val="30000"/>
              </a:spcBef>
              <a:defRPr sz="1200">
                <a:solidFill>
                  <a:schemeClr val="tx1"/>
                </a:solidFill>
                <a:latin typeface="Arial" charset="0"/>
              </a:defRPr>
            </a:lvl2pPr>
            <a:lvl3pPr marL="1193021" indent="-237961" eaLnBrk="0" hangingPunct="0">
              <a:spcBef>
                <a:spcPct val="30000"/>
              </a:spcBef>
              <a:defRPr sz="1200">
                <a:solidFill>
                  <a:schemeClr val="tx1"/>
                </a:solidFill>
                <a:latin typeface="Arial" charset="0"/>
              </a:defRPr>
            </a:lvl3pPr>
            <a:lvl4pPr marL="1670552" indent="-237961" eaLnBrk="0" hangingPunct="0">
              <a:spcBef>
                <a:spcPct val="30000"/>
              </a:spcBef>
              <a:defRPr sz="1200">
                <a:solidFill>
                  <a:schemeClr val="tx1"/>
                </a:solidFill>
                <a:latin typeface="Arial" charset="0"/>
              </a:defRPr>
            </a:lvl4pPr>
            <a:lvl5pPr marL="2146474" indent="-237961" eaLnBrk="0" hangingPunct="0">
              <a:spcBef>
                <a:spcPct val="30000"/>
              </a:spcBef>
              <a:defRPr sz="1200">
                <a:solidFill>
                  <a:schemeClr val="tx1"/>
                </a:solidFill>
                <a:latin typeface="Arial" charset="0"/>
              </a:defRPr>
            </a:lvl5pPr>
            <a:lvl6pPr marL="2609533" indent="-237961" eaLnBrk="0" fontAlgn="base" hangingPunct="0">
              <a:spcBef>
                <a:spcPct val="30000"/>
              </a:spcBef>
              <a:spcAft>
                <a:spcPct val="0"/>
              </a:spcAft>
              <a:defRPr sz="1200">
                <a:solidFill>
                  <a:schemeClr val="tx1"/>
                </a:solidFill>
                <a:latin typeface="Arial" charset="0"/>
              </a:defRPr>
            </a:lvl6pPr>
            <a:lvl7pPr marL="3072593" indent="-237961" eaLnBrk="0" fontAlgn="base" hangingPunct="0">
              <a:spcBef>
                <a:spcPct val="30000"/>
              </a:spcBef>
              <a:spcAft>
                <a:spcPct val="0"/>
              </a:spcAft>
              <a:defRPr sz="1200">
                <a:solidFill>
                  <a:schemeClr val="tx1"/>
                </a:solidFill>
                <a:latin typeface="Arial" charset="0"/>
              </a:defRPr>
            </a:lvl7pPr>
            <a:lvl8pPr marL="3535652" indent="-237961" eaLnBrk="0" fontAlgn="base" hangingPunct="0">
              <a:spcBef>
                <a:spcPct val="30000"/>
              </a:spcBef>
              <a:spcAft>
                <a:spcPct val="0"/>
              </a:spcAft>
              <a:defRPr sz="1200">
                <a:solidFill>
                  <a:schemeClr val="tx1"/>
                </a:solidFill>
                <a:latin typeface="Arial" charset="0"/>
              </a:defRPr>
            </a:lvl8pPr>
            <a:lvl9pPr marL="3998711" indent="-237961"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0C179BC1-BB0B-49C5-82ED-7D7749FBA7A7}" type="slidenum">
              <a:rPr lang="it-IT" altLang="it-IT" smtClean="0">
                <a:latin typeface="Calibri" pitchFamily="34" charset="0"/>
              </a:rPr>
              <a:pPr eaLnBrk="1" hangingPunct="1">
                <a:spcBef>
                  <a:spcPct val="0"/>
                </a:spcBef>
                <a:defRPr/>
              </a:pPr>
              <a:t>19</a:t>
            </a:fld>
            <a:endParaRPr lang="it-IT" altLang="it-IT" smtClean="0">
              <a:latin typeface="Calibri" pitchFamily="34" charset="0"/>
            </a:endParaRPr>
          </a:p>
        </p:txBody>
      </p:sp>
    </p:spTree>
    <p:extLst>
      <p:ext uri="{BB962C8B-B14F-4D97-AF65-F5344CB8AC3E}">
        <p14:creationId xmlns:p14="http://schemas.microsoft.com/office/powerpoint/2010/main" val="132458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JRC tree">
    <p:spTree>
      <p:nvGrpSpPr>
        <p:cNvPr id="1" name=""/>
        <p:cNvGrpSpPr/>
        <p:nvPr/>
      </p:nvGrpSpPr>
      <p:grpSpPr>
        <a:xfrm>
          <a:off x="0" y="0"/>
          <a:ext cx="0" cy="0"/>
          <a:chOff x="0" y="0"/>
          <a:chExt cx="0" cy="0"/>
        </a:xfrm>
      </p:grpSpPr>
      <p:pic>
        <p:nvPicPr>
          <p:cNvPr id="10" name="Picture 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064" y="8140"/>
            <a:ext cx="9135870" cy="6851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userDrawn="1"/>
        </p:nvSpPr>
        <p:spPr bwMode="auto">
          <a:xfrm>
            <a:off x="8172400" y="2132856"/>
            <a:ext cx="864096" cy="720080"/>
          </a:xfrm>
          <a:prstGeom prst="rect">
            <a:avLst/>
          </a:prstGeom>
          <a:solidFill>
            <a:schemeClr val="bg1"/>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F5494"/>
              </a:solidFill>
              <a:effectLst/>
              <a:latin typeface="Verdana" pitchFamily="34" charset="0"/>
            </a:endParaRPr>
          </a:p>
        </p:txBody>
      </p:sp>
      <p:sp>
        <p:nvSpPr>
          <p:cNvPr id="3076" name="Rectangle 4"/>
          <p:cNvSpPr>
            <a:spLocks noGrp="1" noChangeArrowheads="1"/>
          </p:cNvSpPr>
          <p:nvPr>
            <p:ph type="ctrTitle"/>
          </p:nvPr>
        </p:nvSpPr>
        <p:spPr>
          <a:xfrm>
            <a:off x="4068530" y="2204864"/>
            <a:ext cx="4751942" cy="1800200"/>
          </a:xfrm>
          <a:prstGeom prst="rect">
            <a:avLst/>
          </a:prstGeom>
        </p:spPr>
        <p:txBody>
          <a:bodyPr lIns="0" tIns="0" rIns="0" bIns="0"/>
          <a:lstStyle>
            <a:lvl1pPr marL="0" algn="r">
              <a:lnSpc>
                <a:spcPct val="110000"/>
              </a:lnSpc>
              <a:defRPr sz="3000">
                <a:solidFill>
                  <a:srgbClr val="164194"/>
                </a:solidFill>
              </a:defRPr>
            </a:lvl1pPr>
          </a:lstStyle>
          <a:p>
            <a:pPr lvl="0"/>
            <a:endParaRPr lang="en-GB" altLang="en-US" noProof="0" dirty="0" smtClean="0"/>
          </a:p>
        </p:txBody>
      </p:sp>
      <p:sp>
        <p:nvSpPr>
          <p:cNvPr id="3077" name="Rectangle 5"/>
          <p:cNvSpPr>
            <a:spLocks noGrp="1" noChangeArrowheads="1"/>
          </p:cNvSpPr>
          <p:nvPr>
            <p:ph type="subTitle" idx="1"/>
          </p:nvPr>
        </p:nvSpPr>
        <p:spPr>
          <a:xfrm>
            <a:off x="4067944" y="4149080"/>
            <a:ext cx="4752547" cy="1080120"/>
          </a:xfrm>
          <a:prstGeom prst="rect">
            <a:avLst/>
          </a:prstGeom>
        </p:spPr>
        <p:txBody>
          <a:bodyPr lIns="0" tIns="0" bIns="0"/>
          <a:lstStyle>
            <a:lvl1pPr marL="0" indent="0" algn="r">
              <a:lnSpc>
                <a:spcPct val="110000"/>
              </a:lnSpc>
              <a:spcBef>
                <a:spcPts val="0"/>
              </a:spcBef>
              <a:buFontTx/>
              <a:buNone/>
              <a:defRPr sz="2400" b="1" i="0">
                <a:solidFill>
                  <a:srgbClr val="164194"/>
                </a:solidFill>
              </a:defRPr>
            </a:lvl1pPr>
          </a:lstStyle>
          <a:p>
            <a:pPr lvl="0"/>
            <a:r>
              <a:rPr lang="en-US" altLang="en-US" noProof="0" dirty="0" smtClean="0"/>
              <a:t>Click to edit Master subtitle style</a:t>
            </a:r>
            <a:endParaRPr lang="en-GB" altLang="en-US" noProof="0" dirty="0" smtClean="0"/>
          </a:p>
        </p:txBody>
      </p:sp>
      <p:sp>
        <p:nvSpPr>
          <p:cNvPr id="14" name="Title 1"/>
          <p:cNvSpPr txBox="1">
            <a:spLocks/>
          </p:cNvSpPr>
          <p:nvPr userDrawn="1"/>
        </p:nvSpPr>
        <p:spPr>
          <a:xfrm>
            <a:off x="251521" y="332656"/>
            <a:ext cx="8568630" cy="1800200"/>
          </a:xfrm>
          <a:prstGeom prst="rect">
            <a:avLst/>
          </a:prstGeom>
        </p:spPr>
        <p:txBody>
          <a:bodyPr lIns="0" tIns="46800" rIns="0"/>
          <a:lstStyle>
            <a:lvl1pPr algn="r" rtl="0" eaLnBrk="0" fontAlgn="base" hangingPunct="0">
              <a:spcBef>
                <a:spcPct val="0"/>
              </a:spcBef>
              <a:spcAft>
                <a:spcPct val="0"/>
              </a:spcAft>
              <a:defRPr sz="28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a:lnSpc>
                <a:spcPts val="3400"/>
              </a:lnSpc>
            </a:pPr>
            <a:r>
              <a:rPr lang="en-GB" sz="2400" kern="0" baseline="0" dirty="0" smtClean="0"/>
              <a:t>The European Commission’s</a:t>
            </a:r>
          </a:p>
          <a:p>
            <a:pPr>
              <a:lnSpc>
                <a:spcPts val="3400"/>
              </a:lnSpc>
            </a:pPr>
            <a:r>
              <a:rPr lang="en-GB" sz="2400" kern="0" baseline="0" dirty="0" smtClean="0"/>
              <a:t>science and knowledge service</a:t>
            </a:r>
          </a:p>
          <a:p>
            <a:pPr>
              <a:lnSpc>
                <a:spcPct val="200000"/>
              </a:lnSpc>
            </a:pPr>
            <a:r>
              <a:rPr lang="en-US" sz="2000" b="0" kern="0" dirty="0" smtClean="0"/>
              <a:t>Joint Research</a:t>
            </a:r>
            <a:r>
              <a:rPr lang="en-US" sz="2000" b="0" kern="0" baseline="0" dirty="0" smtClean="0"/>
              <a:t> Centre</a:t>
            </a:r>
          </a:p>
        </p:txBody>
      </p:sp>
      <p:sp>
        <p:nvSpPr>
          <p:cNvPr id="21" name="Content Placeholder 2"/>
          <p:cNvSpPr>
            <a:spLocks noGrp="1"/>
          </p:cNvSpPr>
          <p:nvPr>
            <p:ph idx="10"/>
          </p:nvPr>
        </p:nvSpPr>
        <p:spPr>
          <a:xfrm>
            <a:off x="4067944" y="5373216"/>
            <a:ext cx="4752547" cy="648072"/>
          </a:xfrm>
          <a:prstGeom prst="rect">
            <a:avLst/>
          </a:prstGeom>
        </p:spPr>
        <p:txBody>
          <a:bodyPr lIns="0" rIns="0" bIns="360000" anchor="b"/>
          <a:lstStyle>
            <a:lvl1pPr marL="0" indent="0" algn="r">
              <a:buClr>
                <a:srgbClr val="1E4494"/>
              </a:buClr>
              <a:buFont typeface="Arial" panose="020B0604020202020204" pitchFamily="34" charset="0"/>
              <a:buNone/>
              <a:defRPr sz="1600" b="1"/>
            </a:lvl1pPr>
            <a:lvl2pPr marL="228600" indent="-228600" algn="r">
              <a:buClr>
                <a:srgbClr val="1E4494"/>
              </a:buClr>
              <a:buFont typeface="Arial" panose="020B0604020202020204" pitchFamily="34" charset="0"/>
              <a:buChar char="•"/>
              <a:defRPr sz="1600"/>
            </a:lvl2pPr>
            <a:lvl3pPr marL="457200" indent="-228600" algn="r">
              <a:buClr>
                <a:srgbClr val="1E4494"/>
              </a:buClr>
              <a:buFont typeface="Arial" panose="020B0604020202020204" pitchFamily="34" charset="0"/>
              <a:buChar char="•"/>
              <a:defRPr/>
            </a:lvl3pPr>
            <a:lvl4pPr marL="685800" indent="-228600" algn="r">
              <a:buClr>
                <a:srgbClr val="1E4494"/>
              </a:buClr>
              <a:buFont typeface="Arial" panose="020B0604020202020204" pitchFamily="34" charset="0"/>
              <a:buChar char="•"/>
              <a:defRPr/>
            </a:lvl4pPr>
            <a:lvl5pPr marL="914400" indent="-228600" algn="r">
              <a:buClr>
                <a:srgbClr val="1E4494"/>
              </a:buClr>
              <a:buFont typeface="Arial" panose="020B0604020202020204" pitchFamily="34" charset="0"/>
              <a:buChar char="•"/>
              <a:defRPr/>
            </a:lvl5pPr>
          </a:lstStyle>
          <a:p>
            <a:pPr lvl="0"/>
            <a:r>
              <a:rPr lang="en-US" dirty="0" smtClean="0"/>
              <a:t>Click to edit Master text styles</a:t>
            </a:r>
          </a:p>
        </p:txBody>
      </p:sp>
      <p:pic>
        <p:nvPicPr>
          <p:cNvPr id="9" name="Picture 8" descr="EC-JRC-logo_horizontal_EN_neg_transparent-background.png"/>
          <p:cNvPicPr>
            <a:picLocks noChangeAspect="1"/>
          </p:cNvPicPr>
          <p:nvPr userDrawn="1"/>
        </p:nvPicPr>
        <p:blipFill>
          <a:blip r:embed="rId3" cstate="print">
            <a:alphaModFix/>
            <a:extLst>
              <a:ext uri="{28A0092B-C50C-407E-A947-70E740481C1C}">
                <a14:useLocalDpi xmlns:a14="http://schemas.microsoft.com/office/drawing/2010/main" val="0"/>
              </a:ext>
            </a:extLst>
          </a:blip>
          <a:stretch>
            <a:fillRect/>
          </a:stretch>
        </p:blipFill>
        <p:spPr>
          <a:xfrm>
            <a:off x="6444504" y="6055653"/>
            <a:ext cx="2591992" cy="757723"/>
          </a:xfrm>
          <a:prstGeom prst="rect">
            <a:avLst/>
          </a:prstGeom>
        </p:spPr>
      </p:pic>
    </p:spTree>
    <p:extLst>
      <p:ext uri="{BB962C8B-B14F-4D97-AF65-F5344CB8AC3E}">
        <p14:creationId xmlns:p14="http://schemas.microsoft.com/office/powerpoint/2010/main" val="4259307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3" name="Rectangle 4"/>
          <p:cNvSpPr>
            <a:spLocks noGrp="1" noChangeArrowheads="1"/>
          </p:cNvSpPr>
          <p:nvPr>
            <p:ph type="ctrTitle"/>
          </p:nvPr>
        </p:nvSpPr>
        <p:spPr>
          <a:xfrm>
            <a:off x="4068530" y="2204864"/>
            <a:ext cx="4751942" cy="1800200"/>
          </a:xfrm>
          <a:prstGeom prst="rect">
            <a:avLst/>
          </a:prstGeom>
        </p:spPr>
        <p:txBody>
          <a:bodyPr lIns="0" tIns="0" rIns="0" bIns="0"/>
          <a:lstStyle>
            <a:lvl1pPr marL="0" algn="r">
              <a:lnSpc>
                <a:spcPct val="110000"/>
              </a:lnSpc>
              <a:defRPr sz="3000">
                <a:solidFill>
                  <a:srgbClr val="164194"/>
                </a:solidFill>
              </a:defRPr>
            </a:lvl1pPr>
          </a:lstStyle>
          <a:p>
            <a:pPr lvl="0"/>
            <a:endParaRPr lang="en-GB" altLang="en-US" noProof="0" dirty="0" smtClean="0"/>
          </a:p>
        </p:txBody>
      </p:sp>
      <p:sp>
        <p:nvSpPr>
          <p:cNvPr id="4" name="Rectangle 5"/>
          <p:cNvSpPr>
            <a:spLocks noGrp="1" noChangeArrowheads="1"/>
          </p:cNvSpPr>
          <p:nvPr>
            <p:ph type="subTitle" idx="1"/>
          </p:nvPr>
        </p:nvSpPr>
        <p:spPr>
          <a:xfrm>
            <a:off x="4067944" y="4149080"/>
            <a:ext cx="4752547" cy="1080120"/>
          </a:xfrm>
          <a:prstGeom prst="rect">
            <a:avLst/>
          </a:prstGeom>
        </p:spPr>
        <p:txBody>
          <a:bodyPr lIns="0" tIns="0" bIns="0"/>
          <a:lstStyle>
            <a:lvl1pPr marL="0" indent="0" algn="r">
              <a:lnSpc>
                <a:spcPct val="110000"/>
              </a:lnSpc>
              <a:spcBef>
                <a:spcPts val="0"/>
              </a:spcBef>
              <a:buFontTx/>
              <a:buNone/>
              <a:defRPr sz="2400" b="1" i="0">
                <a:solidFill>
                  <a:srgbClr val="164194"/>
                </a:solidFill>
              </a:defRPr>
            </a:lvl1pPr>
          </a:lstStyle>
          <a:p>
            <a:pPr lvl="0"/>
            <a:r>
              <a:rPr lang="en-US" altLang="en-US" noProof="0" dirty="0" smtClean="0"/>
              <a:t>Click to edit Master subtitle style</a:t>
            </a:r>
            <a:endParaRPr lang="en-GB" altLang="en-US" noProof="0" dirty="0" smtClean="0"/>
          </a:p>
        </p:txBody>
      </p:sp>
      <p:sp>
        <p:nvSpPr>
          <p:cNvPr id="5" name="Content Placeholder 2"/>
          <p:cNvSpPr>
            <a:spLocks noGrp="1"/>
          </p:cNvSpPr>
          <p:nvPr>
            <p:ph idx="10"/>
          </p:nvPr>
        </p:nvSpPr>
        <p:spPr>
          <a:xfrm>
            <a:off x="4067944" y="5373216"/>
            <a:ext cx="4752547" cy="648072"/>
          </a:xfrm>
          <a:prstGeom prst="rect">
            <a:avLst/>
          </a:prstGeom>
        </p:spPr>
        <p:txBody>
          <a:bodyPr lIns="0" rIns="0" bIns="360000" anchor="b"/>
          <a:lstStyle>
            <a:lvl1pPr marL="0" indent="0" algn="r">
              <a:buClr>
                <a:srgbClr val="1E4494"/>
              </a:buClr>
              <a:buFont typeface="Arial" panose="020B0604020202020204" pitchFamily="34" charset="0"/>
              <a:buNone/>
              <a:defRPr sz="1600" b="1"/>
            </a:lvl1pPr>
            <a:lvl2pPr marL="228600" indent="-228600" algn="r">
              <a:buClr>
                <a:srgbClr val="1E4494"/>
              </a:buClr>
              <a:buFont typeface="Arial" panose="020B0604020202020204" pitchFamily="34" charset="0"/>
              <a:buChar char="•"/>
              <a:defRPr sz="1600"/>
            </a:lvl2pPr>
            <a:lvl3pPr marL="457200" indent="-228600" algn="r">
              <a:buClr>
                <a:srgbClr val="1E4494"/>
              </a:buClr>
              <a:buFont typeface="Arial" panose="020B0604020202020204" pitchFamily="34" charset="0"/>
              <a:buChar char="•"/>
              <a:defRPr/>
            </a:lvl3pPr>
            <a:lvl4pPr marL="685800" indent="-228600" algn="r">
              <a:buClr>
                <a:srgbClr val="1E4494"/>
              </a:buClr>
              <a:buFont typeface="Arial" panose="020B0604020202020204" pitchFamily="34" charset="0"/>
              <a:buChar char="•"/>
              <a:defRPr/>
            </a:lvl4pPr>
            <a:lvl5pPr marL="914400" indent="-228600" algn="r">
              <a:buClr>
                <a:srgbClr val="1E4494"/>
              </a:buClr>
              <a:buFont typeface="Arial" panose="020B0604020202020204" pitchFamily="34" charset="0"/>
              <a:buChar char="•"/>
              <a:defRPr/>
            </a:lvl5pPr>
          </a:lstStyle>
          <a:p>
            <a:pPr lvl="0"/>
            <a:r>
              <a:rPr lang="en-US" dirty="0" smtClean="0"/>
              <a:t>Click to edit Master text styles</a:t>
            </a:r>
          </a:p>
        </p:txBody>
      </p:sp>
    </p:spTree>
    <p:extLst>
      <p:ext uri="{BB962C8B-B14F-4D97-AF65-F5344CB8AC3E}">
        <p14:creationId xmlns:p14="http://schemas.microsoft.com/office/powerpoint/2010/main" val="3640037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466724" y="334838"/>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
        <p:nvSpPr>
          <p:cNvPr id="5" name="Content Placeholder 2"/>
          <p:cNvSpPr>
            <a:spLocks noGrp="1"/>
          </p:cNvSpPr>
          <p:nvPr>
            <p:ph idx="1"/>
          </p:nvPr>
        </p:nvSpPr>
        <p:spPr>
          <a:xfrm>
            <a:off x="467544" y="1053505"/>
            <a:ext cx="8208144" cy="4899620"/>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900" indent="-342900">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67870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p:cNvSpPr>
            <a:spLocks noGrp="1"/>
          </p:cNvSpPr>
          <p:nvPr>
            <p:ph type="title"/>
          </p:nvPr>
        </p:nvSpPr>
        <p:spPr>
          <a:xfrm>
            <a:off x="466724" y="334838"/>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
        <p:nvSpPr>
          <p:cNvPr id="8" name="Content Placeholder 2"/>
          <p:cNvSpPr>
            <a:spLocks noGrp="1"/>
          </p:cNvSpPr>
          <p:nvPr>
            <p:ph idx="1"/>
          </p:nvPr>
        </p:nvSpPr>
        <p:spPr>
          <a:xfrm>
            <a:off x="467544" y="1053505"/>
            <a:ext cx="3960440" cy="4899620"/>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900" indent="-342900">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9" name="Content Placeholder 2"/>
          <p:cNvSpPr>
            <a:spLocks noGrp="1"/>
          </p:cNvSpPr>
          <p:nvPr>
            <p:ph idx="12"/>
          </p:nvPr>
        </p:nvSpPr>
        <p:spPr>
          <a:xfrm>
            <a:off x="4715247" y="1053505"/>
            <a:ext cx="3960440" cy="4899620"/>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900" indent="-342900">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61156680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_picture">
    <p:spTree>
      <p:nvGrpSpPr>
        <p:cNvPr id="1" name=""/>
        <p:cNvGrpSpPr/>
        <p:nvPr/>
      </p:nvGrpSpPr>
      <p:grpSpPr>
        <a:xfrm>
          <a:off x="0" y="0"/>
          <a:ext cx="0" cy="0"/>
          <a:chOff x="0" y="0"/>
          <a:chExt cx="0" cy="0"/>
        </a:xfrm>
      </p:grpSpPr>
      <p:sp>
        <p:nvSpPr>
          <p:cNvPr id="6" name="Picture Placeholder 6"/>
          <p:cNvSpPr>
            <a:spLocks noGrp="1"/>
          </p:cNvSpPr>
          <p:nvPr>
            <p:ph type="pic" sz="quarter" idx="12"/>
          </p:nvPr>
        </p:nvSpPr>
        <p:spPr>
          <a:xfrm>
            <a:off x="4860032" y="404812"/>
            <a:ext cx="4320480" cy="5544467"/>
          </a:xfrm>
          <a:prstGeom prst="rect">
            <a:avLst/>
          </a:prstGeom>
        </p:spPr>
        <p:txBody>
          <a:bodyPr/>
          <a:lstStyle/>
          <a:p>
            <a:endParaRPr lang="en-GB" dirty="0"/>
          </a:p>
        </p:txBody>
      </p:sp>
      <p:sp>
        <p:nvSpPr>
          <p:cNvPr id="11" name="Content Placeholder 2"/>
          <p:cNvSpPr>
            <a:spLocks noGrp="1"/>
          </p:cNvSpPr>
          <p:nvPr>
            <p:ph idx="13"/>
          </p:nvPr>
        </p:nvSpPr>
        <p:spPr>
          <a:xfrm>
            <a:off x="467544" y="1416669"/>
            <a:ext cx="3959994" cy="4536455"/>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900" indent="-342900">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itle 1"/>
          <p:cNvSpPr>
            <a:spLocks noGrp="1"/>
          </p:cNvSpPr>
          <p:nvPr>
            <p:ph type="title"/>
          </p:nvPr>
        </p:nvSpPr>
        <p:spPr>
          <a:xfrm>
            <a:off x="466725" y="334838"/>
            <a:ext cx="3961260" cy="1005930"/>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2868214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_text">
    <p:spTree>
      <p:nvGrpSpPr>
        <p:cNvPr id="1" name=""/>
        <p:cNvGrpSpPr/>
        <p:nvPr/>
      </p:nvGrpSpPr>
      <p:grpSpPr>
        <a:xfrm>
          <a:off x="0" y="0"/>
          <a:ext cx="0" cy="0"/>
          <a:chOff x="0" y="0"/>
          <a:chExt cx="0" cy="0"/>
        </a:xfrm>
      </p:grpSpPr>
      <p:sp>
        <p:nvSpPr>
          <p:cNvPr id="11" name="Picture Placeholder 6"/>
          <p:cNvSpPr>
            <a:spLocks noGrp="1"/>
          </p:cNvSpPr>
          <p:nvPr>
            <p:ph type="pic" sz="quarter" idx="10"/>
          </p:nvPr>
        </p:nvSpPr>
        <p:spPr>
          <a:xfrm>
            <a:off x="-17828" y="0"/>
            <a:ext cx="4229788" cy="6858000"/>
          </a:xfrm>
          <a:prstGeom prst="rect">
            <a:avLst/>
          </a:prstGeom>
        </p:spPr>
        <p:txBody>
          <a:bodyPr/>
          <a:lstStyle/>
          <a:p>
            <a:endParaRPr lang="en-GB" dirty="0"/>
          </a:p>
        </p:txBody>
      </p:sp>
      <p:sp>
        <p:nvSpPr>
          <p:cNvPr id="12" name="Content Placeholder 2"/>
          <p:cNvSpPr>
            <a:spLocks noGrp="1"/>
          </p:cNvSpPr>
          <p:nvPr>
            <p:ph idx="13"/>
          </p:nvPr>
        </p:nvSpPr>
        <p:spPr>
          <a:xfrm>
            <a:off x="4716015" y="1416669"/>
            <a:ext cx="3960000" cy="4536455"/>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900" indent="-342900">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Title 1"/>
          <p:cNvSpPr>
            <a:spLocks noGrp="1"/>
          </p:cNvSpPr>
          <p:nvPr>
            <p:ph type="title"/>
          </p:nvPr>
        </p:nvSpPr>
        <p:spPr>
          <a:xfrm>
            <a:off x="4714755" y="334838"/>
            <a:ext cx="3961260" cy="1005930"/>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920610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below-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7828" y="0"/>
            <a:ext cx="9161828" cy="2204864"/>
          </a:xfrm>
          <a:prstGeom prst="rect">
            <a:avLst/>
          </a:prstGeom>
        </p:spPr>
        <p:txBody>
          <a:bodyPr/>
          <a:lstStyle/>
          <a:p>
            <a:endParaRPr lang="en-GB" dirty="0"/>
          </a:p>
        </p:txBody>
      </p:sp>
      <p:sp>
        <p:nvSpPr>
          <p:cNvPr id="10" name="Content Placeholder 2"/>
          <p:cNvSpPr>
            <a:spLocks noGrp="1"/>
          </p:cNvSpPr>
          <p:nvPr>
            <p:ph idx="1"/>
          </p:nvPr>
        </p:nvSpPr>
        <p:spPr>
          <a:xfrm>
            <a:off x="467544" y="3283571"/>
            <a:ext cx="8208144" cy="2669554"/>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900" indent="-342900">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itle 1"/>
          <p:cNvSpPr>
            <a:spLocks noGrp="1"/>
          </p:cNvSpPr>
          <p:nvPr>
            <p:ph type="title"/>
          </p:nvPr>
        </p:nvSpPr>
        <p:spPr>
          <a:xfrm>
            <a:off x="466724" y="2564904"/>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4212345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466724" y="334838"/>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968985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135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Content Placeholder 6"/>
          <p:cNvSpPr>
            <a:spLocks noGrp="1"/>
          </p:cNvSpPr>
          <p:nvPr>
            <p:ph idx="11"/>
          </p:nvPr>
        </p:nvSpPr>
        <p:spPr>
          <a:xfrm>
            <a:off x="0" y="908720"/>
            <a:ext cx="9144000" cy="5256584"/>
          </a:xfrm>
          <a:prstGeom prst="rect">
            <a:avLst/>
          </a:prstGeom>
        </p:spPr>
        <p:txBody>
          <a:bodyPr/>
          <a:lstStyle>
            <a:lvl1pPr>
              <a:defRPr>
                <a:latin typeface="Calibri" panose="020F0502020204030204" pitchFamily="34" charset="0"/>
              </a:defRPr>
            </a:lvl1pPr>
          </a:lstStyle>
          <a:p>
            <a:endParaRPr lang="en-GB" dirty="0"/>
          </a:p>
        </p:txBody>
      </p:sp>
      <p:sp>
        <p:nvSpPr>
          <p:cNvPr id="8" name="Title 4"/>
          <p:cNvSpPr>
            <a:spLocks noGrp="1"/>
          </p:cNvSpPr>
          <p:nvPr>
            <p:ph type="title"/>
          </p:nvPr>
        </p:nvSpPr>
        <p:spPr>
          <a:xfrm>
            <a:off x="0" y="44624"/>
            <a:ext cx="9144000" cy="620688"/>
          </a:xfrm>
          <a:prstGeom prst="rect">
            <a:avLst/>
          </a:prstGeom>
        </p:spPr>
        <p:txBody>
          <a:bodyPr/>
          <a:lstStyle>
            <a:lvl1pPr>
              <a:defRPr>
                <a:solidFill>
                  <a:schemeClr val="bg1"/>
                </a:solidFill>
                <a:latin typeface="Calibri" panose="020F0502020204030204" pitchFamily="34" charset="0"/>
              </a:defRPr>
            </a:lvl1pPr>
          </a:lstStyle>
          <a:p>
            <a:endParaRPr lang="en-GB" dirty="0"/>
          </a:p>
        </p:txBody>
      </p:sp>
    </p:spTree>
    <p:extLst>
      <p:ext uri="{BB962C8B-B14F-4D97-AF65-F5344CB8AC3E}">
        <p14:creationId xmlns:p14="http://schemas.microsoft.com/office/powerpoint/2010/main" val="702593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EC-JRC-logo_horizontal_EN_pos_transparent-background.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444504" y="6055652"/>
            <a:ext cx="2592000" cy="757724"/>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61" r:id="rId2"/>
    <p:sldLayoutId id="2147483650" r:id="rId3"/>
    <p:sldLayoutId id="2147483652" r:id="rId4"/>
    <p:sldLayoutId id="2147483655" r:id="rId5"/>
    <p:sldLayoutId id="2147483656" r:id="rId6"/>
    <p:sldLayoutId id="2147483659" r:id="rId7"/>
    <p:sldLayoutId id="2147483654" r:id="rId8"/>
    <p:sldLayoutId id="2147483660" r:id="rId9"/>
    <p:sldLayoutId id="2147483663" r:id="rId10"/>
  </p:sldLayoutIdLst>
  <p:txStyles>
    <p:titleStyle>
      <a:lvl1pPr marL="0" algn="l" rtl="0" eaLnBrk="1" fontAlgn="base" hangingPunct="1">
        <a:spcBef>
          <a:spcPct val="0"/>
        </a:spcBef>
        <a:spcAft>
          <a:spcPct val="0"/>
        </a:spcAft>
        <a:defRPr sz="24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ec.europa.eu/jrc/en/coin"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9992" y="2204864"/>
            <a:ext cx="4248472" cy="1800200"/>
          </a:xfrm>
        </p:spPr>
        <p:txBody>
          <a:bodyPr/>
          <a:lstStyle/>
          <a:p>
            <a:r>
              <a:rPr lang="en-US" sz="2000" dirty="0"/>
              <a:t>Could unofficial data sources offer a complementary lens to </a:t>
            </a:r>
            <a:r>
              <a:rPr lang="en-US" sz="2000" dirty="0" smtClean="0"/>
              <a:t>monitor </a:t>
            </a:r>
            <a:r>
              <a:rPr lang="en-US" sz="2000" dirty="0"/>
              <a:t/>
            </a:r>
            <a:br>
              <a:rPr lang="en-US" sz="2000" dirty="0"/>
            </a:br>
            <a:r>
              <a:rPr lang="en-US" sz="2000" dirty="0" smtClean="0"/>
              <a:t>cultural and creative activities?</a:t>
            </a:r>
            <a:r>
              <a:rPr lang="en-US" sz="2000" dirty="0"/>
              <a:t/>
            </a:r>
            <a:br>
              <a:rPr lang="en-US" sz="2000" dirty="0"/>
            </a:br>
            <a:endParaRPr lang="en-US" sz="2000" dirty="0"/>
          </a:p>
        </p:txBody>
      </p:sp>
      <p:sp>
        <p:nvSpPr>
          <p:cNvPr id="3" name="Subtitle 2"/>
          <p:cNvSpPr>
            <a:spLocks noGrp="1"/>
          </p:cNvSpPr>
          <p:nvPr>
            <p:ph type="subTitle" idx="1"/>
          </p:nvPr>
        </p:nvSpPr>
        <p:spPr/>
        <p:txBody>
          <a:bodyPr/>
          <a:lstStyle/>
          <a:p>
            <a:pPr>
              <a:lnSpc>
                <a:spcPct val="100000"/>
              </a:lnSpc>
              <a:defRPr/>
            </a:pPr>
            <a:r>
              <a:rPr lang="it-IT" sz="2000" dirty="0" err="1" smtClean="0">
                <a:solidFill>
                  <a:srgbClr val="1E4494"/>
                </a:solidFill>
              </a:rPr>
              <a:t>Michaela</a:t>
            </a:r>
            <a:r>
              <a:rPr lang="it-IT" sz="2000" dirty="0" smtClean="0">
                <a:solidFill>
                  <a:srgbClr val="1E4494"/>
                </a:solidFill>
              </a:rPr>
              <a:t> </a:t>
            </a:r>
            <a:r>
              <a:rPr lang="it-IT" sz="2000" dirty="0" err="1" smtClean="0">
                <a:solidFill>
                  <a:srgbClr val="1E4494"/>
                </a:solidFill>
              </a:rPr>
              <a:t>Saisana</a:t>
            </a:r>
            <a:endParaRPr lang="it-IT" sz="2000" dirty="0" smtClean="0">
              <a:solidFill>
                <a:srgbClr val="1E4494"/>
              </a:solidFill>
            </a:endParaRPr>
          </a:p>
          <a:p>
            <a:pPr>
              <a:lnSpc>
                <a:spcPct val="100000"/>
              </a:lnSpc>
              <a:defRPr/>
            </a:pPr>
            <a:r>
              <a:rPr lang="fr-BE" sz="2000" dirty="0" smtClean="0">
                <a:solidFill>
                  <a:srgbClr val="1E4494"/>
                </a:solidFill>
              </a:rPr>
              <a:t>Valentina </a:t>
            </a:r>
            <a:r>
              <a:rPr lang="fr-BE" sz="2000" dirty="0" err="1" smtClean="0">
                <a:solidFill>
                  <a:srgbClr val="1E4494"/>
                </a:solidFill>
              </a:rPr>
              <a:t>Montalto</a:t>
            </a:r>
            <a:endParaRPr lang="it-IT" sz="2000" dirty="0">
              <a:solidFill>
                <a:srgbClr val="1E4494"/>
              </a:solidFill>
            </a:endParaRPr>
          </a:p>
        </p:txBody>
      </p:sp>
      <p:sp>
        <p:nvSpPr>
          <p:cNvPr id="4" name="Content Placeholder 3"/>
          <p:cNvSpPr>
            <a:spLocks noGrp="1"/>
          </p:cNvSpPr>
          <p:nvPr>
            <p:ph idx="10"/>
          </p:nvPr>
        </p:nvSpPr>
        <p:spPr/>
        <p:txBody>
          <a:bodyPr/>
          <a:lstStyle/>
          <a:p>
            <a:r>
              <a:rPr lang="en-US" i="0" dirty="0" smtClean="0">
                <a:solidFill>
                  <a:srgbClr val="164194"/>
                </a:solidFill>
              </a:rPr>
              <a:t>CESS - Budapest, 20-21 October 2016</a:t>
            </a:r>
            <a:endParaRPr lang="en-US" i="0" dirty="0">
              <a:solidFill>
                <a:srgbClr val="164194"/>
              </a:solidFill>
            </a:endParaRPr>
          </a:p>
        </p:txBody>
      </p:sp>
    </p:spTree>
    <p:extLst>
      <p:ext uri="{BB962C8B-B14F-4D97-AF65-F5344CB8AC3E}">
        <p14:creationId xmlns:p14="http://schemas.microsoft.com/office/powerpoint/2010/main" val="4111312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467544" y="1340768"/>
            <a:ext cx="8424936" cy="4536504"/>
            <a:chOff x="250130" y="1313472"/>
            <a:chExt cx="8570342" cy="4824536"/>
          </a:xfrm>
        </p:grpSpPr>
        <p:pic>
          <p:nvPicPr>
            <p:cNvPr id="35"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250130" y="1313472"/>
              <a:ext cx="8570342" cy="4824536"/>
            </a:xfrm>
            <a:prstGeom prst="rect">
              <a:avLst/>
            </a:prstGeom>
            <a:noFill/>
            <a:ln>
              <a:noFill/>
            </a:ln>
          </p:spPr>
        </p:pic>
        <p:sp>
          <p:nvSpPr>
            <p:cNvPr id="42" name="Rectangle 3"/>
            <p:cNvSpPr>
              <a:spLocks noChangeArrowheads="1"/>
            </p:cNvSpPr>
            <p:nvPr/>
          </p:nvSpPr>
          <p:spPr bwMode="auto">
            <a:xfrm>
              <a:off x="683568" y="1772952"/>
              <a:ext cx="7560838" cy="3168352"/>
            </a:xfrm>
            <a:prstGeom prst="rect">
              <a:avLst/>
            </a:prstGeom>
            <a:solidFill>
              <a:srgbClr val="FFFFFF">
                <a:alpha val="74001"/>
              </a:srgbClr>
            </a:solidFill>
            <a:ln w="9525">
              <a:solidFill>
                <a:srgbClr val="000000"/>
              </a:solidFill>
              <a:miter lim="800000"/>
              <a:headEnd/>
              <a:tailEnd/>
            </a:ln>
          </p:spPr>
          <p:txBody>
            <a:bodyPr rot="0" vert="horz" wrap="square" lIns="91440" tIns="45720" rIns="91440" bIns="45720" anchor="t" anchorCtr="0" upright="1">
              <a:noAutofit/>
            </a:bodyPr>
            <a:lstStyle/>
            <a:p>
              <a:pPr algn="ctr">
                <a:spcAft>
                  <a:spcPts val="1200"/>
                </a:spcAft>
              </a:pPr>
              <a:r>
                <a:rPr lang="en-US" sz="3600" b="1" dirty="0">
                  <a:effectLst/>
                  <a:latin typeface="+mj-lt"/>
                  <a:ea typeface="Times New Roman"/>
                  <a:cs typeface="Times New Roman"/>
                </a:rPr>
                <a:t>The Cultural </a:t>
              </a:r>
              <a:r>
                <a:rPr lang="en-US" sz="3600" b="1" dirty="0" smtClean="0">
                  <a:effectLst/>
                  <a:latin typeface="+mj-lt"/>
                  <a:ea typeface="Times New Roman"/>
                  <a:cs typeface="Times New Roman"/>
                </a:rPr>
                <a:t>and </a:t>
              </a:r>
              <a:r>
                <a:rPr lang="en-US" sz="3600" b="1" dirty="0">
                  <a:effectLst/>
                  <a:latin typeface="+mj-lt"/>
                  <a:ea typeface="Times New Roman"/>
                  <a:cs typeface="Times New Roman"/>
                </a:rPr>
                <a:t>Creative Cities Monitor </a:t>
              </a:r>
              <a:endParaRPr lang="en-US" sz="3600" b="1" dirty="0" smtClean="0">
                <a:effectLst/>
                <a:latin typeface="+mj-lt"/>
                <a:ea typeface="Times New Roman"/>
                <a:cs typeface="Times New Roman"/>
              </a:endParaRPr>
            </a:p>
            <a:p>
              <a:pPr algn="ctr">
                <a:spcAft>
                  <a:spcPts val="1200"/>
                </a:spcAft>
              </a:pPr>
              <a:r>
                <a:rPr lang="en-US" sz="3200" b="1" dirty="0" smtClean="0">
                  <a:effectLst/>
                  <a:latin typeface="+mj-lt"/>
                  <a:ea typeface="Times New Roman"/>
                  <a:cs typeface="Times New Roman"/>
                </a:rPr>
                <a:t>(</a:t>
              </a:r>
              <a:r>
                <a:rPr lang="en-US" sz="3200" b="1" dirty="0">
                  <a:effectLst/>
                  <a:latin typeface="+mj-lt"/>
                  <a:ea typeface="Times New Roman"/>
                  <a:cs typeface="Times New Roman"/>
                </a:rPr>
                <a:t>C3 Monitor</a:t>
              </a:r>
              <a:r>
                <a:rPr lang="en-US" sz="3200" b="1" dirty="0" smtClean="0">
                  <a:effectLst/>
                  <a:latin typeface="+mj-lt"/>
                  <a:ea typeface="Times New Roman"/>
                  <a:cs typeface="Times New Roman"/>
                </a:rPr>
                <a:t>)</a:t>
              </a:r>
            </a:p>
            <a:p>
              <a:pPr algn="ctr">
                <a:spcAft>
                  <a:spcPts val="1200"/>
                </a:spcAft>
              </a:pPr>
              <a:endParaRPr lang="en-US" sz="1400" b="1" dirty="0" smtClean="0">
                <a:effectLst/>
                <a:latin typeface="+mj-lt"/>
                <a:ea typeface="Times New Roman"/>
                <a:cs typeface="Times New Roman"/>
              </a:endParaRPr>
            </a:p>
            <a:p>
              <a:pPr algn="ctr">
                <a:spcAft>
                  <a:spcPts val="1200"/>
                </a:spcAft>
              </a:pPr>
              <a:r>
                <a:rPr lang="en-US" sz="3200" b="1" dirty="0" smtClean="0">
                  <a:effectLst/>
                  <a:latin typeface="+mj-lt"/>
                  <a:ea typeface="Times New Roman"/>
                  <a:cs typeface="Times New Roman"/>
                </a:rPr>
                <a:t>2016 Edition</a:t>
              </a:r>
              <a:endParaRPr lang="it-IT" sz="3200" b="1" dirty="0">
                <a:effectLst/>
                <a:latin typeface="+mj-lt"/>
                <a:ea typeface="Times New Roman"/>
                <a:cs typeface="Times New Roman"/>
              </a:endParaRPr>
            </a:p>
          </p:txBody>
        </p:sp>
      </p:grpSp>
    </p:spTree>
    <p:extLst>
      <p:ext uri="{BB962C8B-B14F-4D97-AF65-F5344CB8AC3E}">
        <p14:creationId xmlns:p14="http://schemas.microsoft.com/office/powerpoint/2010/main" val="938827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0" y="151482"/>
            <a:ext cx="9143999" cy="757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smtClean="0">
                <a:solidFill>
                  <a:srgbClr val="164194"/>
                </a:solidFill>
                <a:latin typeface="Verdana" pitchFamily="34" charset="0"/>
              </a:rPr>
              <a:t>12 Policy Dimensions</a:t>
            </a:r>
            <a:endParaRPr lang="it-IT" altLang="it-IT" kern="0" dirty="0" smtClean="0">
              <a:solidFill>
                <a:srgbClr val="164194"/>
              </a:solidFill>
              <a:latin typeface="Verdana" pitchFamily="34" charset="0"/>
            </a:endParaRPr>
          </a:p>
        </p:txBody>
      </p:sp>
      <p:grpSp>
        <p:nvGrpSpPr>
          <p:cNvPr id="21507" name="Group 86"/>
          <p:cNvGrpSpPr>
            <a:grpSpLocks/>
          </p:cNvGrpSpPr>
          <p:nvPr/>
        </p:nvGrpSpPr>
        <p:grpSpPr bwMode="auto">
          <a:xfrm>
            <a:off x="159659" y="1096963"/>
            <a:ext cx="8836704" cy="4924425"/>
            <a:chOff x="239486" y="1268759"/>
            <a:chExt cx="8661689" cy="4392488"/>
          </a:xfrm>
        </p:grpSpPr>
        <p:grpSp>
          <p:nvGrpSpPr>
            <p:cNvPr id="21508" name="Group 87"/>
            <p:cNvGrpSpPr>
              <a:grpSpLocks/>
            </p:cNvGrpSpPr>
            <p:nvPr/>
          </p:nvGrpSpPr>
          <p:grpSpPr bwMode="auto">
            <a:xfrm>
              <a:off x="258825" y="1268759"/>
              <a:ext cx="8642350" cy="4392488"/>
              <a:chOff x="154802" y="1196241"/>
              <a:chExt cx="8964488" cy="4462953"/>
            </a:xfrm>
          </p:grpSpPr>
          <p:sp>
            <p:nvSpPr>
              <p:cNvPr id="21512" name="Rectangle 91"/>
              <p:cNvSpPr>
                <a:spLocks noChangeArrowheads="1"/>
              </p:cNvSpPr>
              <p:nvPr/>
            </p:nvSpPr>
            <p:spPr bwMode="auto">
              <a:xfrm>
                <a:off x="154802" y="1196241"/>
                <a:ext cx="8964488" cy="446295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eaLnBrk="1" hangingPunct="1"/>
                <a:endParaRPr lang="it-IT" altLang="it-IT"/>
              </a:p>
            </p:txBody>
          </p:sp>
          <p:sp>
            <p:nvSpPr>
              <p:cNvPr id="18" name="Rectangle 17"/>
              <p:cNvSpPr/>
              <p:nvPr/>
            </p:nvSpPr>
            <p:spPr>
              <a:xfrm rot="21591896">
                <a:off x="921764" y="3139480"/>
                <a:ext cx="2061634"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19" name="Freeform 18"/>
              <p:cNvSpPr/>
              <p:nvPr/>
            </p:nvSpPr>
            <p:spPr>
              <a:xfrm>
                <a:off x="624682" y="2831695"/>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0B619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dirty="0">
                    <a:solidFill>
                      <a:srgbClr val="002060"/>
                    </a:solidFill>
                    <a:latin typeface="Arial" panose="020B0604020202020204" pitchFamily="34" charset="0"/>
                    <a:cs typeface="Arial" panose="020B0604020202020204" pitchFamily="34" charset="0"/>
                  </a:rPr>
                  <a:t>Creative and Knowledge-based Workers</a:t>
                </a:r>
                <a:endParaRPr lang="it-IT" sz="1400" b="1" dirty="0">
                  <a:solidFill>
                    <a:srgbClr val="002060"/>
                  </a:solidFill>
                  <a:latin typeface="Arial" panose="020B0604020202020204" pitchFamily="34" charset="0"/>
                  <a:cs typeface="Arial" panose="020B0604020202020204" pitchFamily="34" charset="0"/>
                </a:endParaRPr>
              </a:p>
            </p:txBody>
          </p:sp>
          <p:sp>
            <p:nvSpPr>
              <p:cNvPr id="20" name="Rectangle 19"/>
              <p:cNvSpPr/>
              <p:nvPr/>
            </p:nvSpPr>
            <p:spPr>
              <a:xfrm rot="21598159">
                <a:off x="2987157" y="3132753"/>
                <a:ext cx="2001135"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1" name="Freeform 20"/>
              <p:cNvSpPr/>
              <p:nvPr/>
            </p:nvSpPr>
            <p:spPr>
              <a:xfrm>
                <a:off x="2666891" y="2830569"/>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2882A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Cultural Venues &amp; Facilities</a:t>
                </a:r>
                <a:endParaRPr lang="it-IT" sz="1400" b="1" dirty="0">
                  <a:solidFill>
                    <a:srgbClr val="002060"/>
                  </a:solidFill>
                  <a:latin typeface="Arial" panose="020B0604020202020204" pitchFamily="34" charset="0"/>
                  <a:cs typeface="Arial" panose="020B0604020202020204" pitchFamily="34" charset="0"/>
                </a:endParaRPr>
              </a:p>
            </p:txBody>
          </p:sp>
          <p:sp>
            <p:nvSpPr>
              <p:cNvPr id="22" name="Rectangle 21"/>
              <p:cNvSpPr/>
              <p:nvPr/>
            </p:nvSpPr>
            <p:spPr>
              <a:xfrm rot="21585474">
                <a:off x="4992045" y="3124131"/>
                <a:ext cx="2046640"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3" name="Freeform 22"/>
              <p:cNvSpPr/>
              <p:nvPr/>
            </p:nvSpPr>
            <p:spPr>
              <a:xfrm>
                <a:off x="4771996" y="2818241"/>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45A3C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dirty="0">
                    <a:solidFill>
                      <a:srgbClr val="002060"/>
                    </a:solidFill>
                    <a:latin typeface="Arial" panose="020B0604020202020204" pitchFamily="34" charset="0"/>
                    <a:cs typeface="Arial" panose="020B0604020202020204" pitchFamily="34" charset="0"/>
                  </a:rPr>
                  <a:t>Human Capital &amp; Education</a:t>
                </a:r>
                <a:endParaRPr lang="it-IT" sz="1400" b="1" dirty="0">
                  <a:solidFill>
                    <a:srgbClr val="002060"/>
                  </a:solidFill>
                  <a:latin typeface="Arial" panose="020B0604020202020204" pitchFamily="34" charset="0"/>
                  <a:cs typeface="Arial" panose="020B0604020202020204" pitchFamily="34" charset="0"/>
                </a:endParaRPr>
              </a:p>
            </p:txBody>
          </p:sp>
          <p:sp>
            <p:nvSpPr>
              <p:cNvPr id="24" name="Rectangle 23"/>
              <p:cNvSpPr/>
              <p:nvPr/>
            </p:nvSpPr>
            <p:spPr>
              <a:xfrm rot="16200000">
                <a:off x="6246838" y="2320445"/>
                <a:ext cx="1583677"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5" name="Freeform 24"/>
              <p:cNvSpPr/>
              <p:nvPr/>
            </p:nvSpPr>
            <p:spPr>
              <a:xfrm>
                <a:off x="6827584" y="2805831"/>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62C4DD"/>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University Appeal</a:t>
                </a:r>
                <a:endParaRPr lang="it-IT" sz="1400" b="1" dirty="0">
                  <a:solidFill>
                    <a:srgbClr val="002060"/>
                  </a:solidFill>
                  <a:latin typeface="Arial" panose="020B0604020202020204" pitchFamily="34" charset="0"/>
                  <a:cs typeface="Arial" panose="020B0604020202020204" pitchFamily="34" charset="0"/>
                </a:endParaRPr>
              </a:p>
            </p:txBody>
          </p:sp>
          <p:sp>
            <p:nvSpPr>
              <p:cNvPr id="26" name="Rectangle 25"/>
              <p:cNvSpPr/>
              <p:nvPr/>
            </p:nvSpPr>
            <p:spPr>
              <a:xfrm rot="10800416">
                <a:off x="5022464" y="1520961"/>
                <a:ext cx="2016212"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7" name="Freeform 26"/>
              <p:cNvSpPr/>
              <p:nvPr/>
            </p:nvSpPr>
            <p:spPr>
              <a:xfrm>
                <a:off x="6806577" y="1316211"/>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6DBFA9"/>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dirty="0" smtClean="0">
                    <a:solidFill>
                      <a:srgbClr val="002060"/>
                    </a:solidFill>
                    <a:latin typeface="Arial" panose="020B0604020202020204" pitchFamily="34" charset="0"/>
                    <a:cs typeface="Arial" panose="020B0604020202020204" pitchFamily="34" charset="0"/>
                  </a:rPr>
                  <a:t>Material Living </a:t>
                </a:r>
                <a:r>
                  <a:rPr lang="en-US" sz="1400" b="1" dirty="0">
                    <a:solidFill>
                      <a:srgbClr val="002060"/>
                    </a:solidFill>
                    <a:latin typeface="Arial" panose="020B0604020202020204" pitchFamily="34" charset="0"/>
                    <a:cs typeface="Arial" panose="020B0604020202020204" pitchFamily="34" charset="0"/>
                  </a:rPr>
                  <a:t>Conditions</a:t>
                </a:r>
                <a:endParaRPr lang="it-IT" sz="1400" b="1" dirty="0">
                  <a:solidFill>
                    <a:srgbClr val="002060"/>
                  </a:solidFill>
                  <a:latin typeface="Arial" panose="020B0604020202020204" pitchFamily="34" charset="0"/>
                  <a:cs typeface="Arial" panose="020B0604020202020204" pitchFamily="34" charset="0"/>
                </a:endParaRPr>
              </a:p>
            </p:txBody>
          </p:sp>
          <p:sp>
            <p:nvSpPr>
              <p:cNvPr id="28" name="Rectangle 27"/>
              <p:cNvSpPr/>
              <p:nvPr/>
            </p:nvSpPr>
            <p:spPr>
              <a:xfrm rot="10800216">
                <a:off x="2995442" y="1520776"/>
                <a:ext cx="2027022"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9" name="Freeform 28"/>
              <p:cNvSpPr/>
              <p:nvPr/>
            </p:nvSpPr>
            <p:spPr>
              <a:xfrm>
                <a:off x="4771996" y="1317207"/>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4EA686"/>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Entrepreneurship &amp; New Jobs</a:t>
                </a:r>
                <a:endParaRPr lang="it-IT" sz="1400" b="1" dirty="0">
                  <a:solidFill>
                    <a:srgbClr val="002060"/>
                  </a:solidFill>
                  <a:latin typeface="Arial" panose="020B0604020202020204" pitchFamily="34" charset="0"/>
                  <a:cs typeface="Arial" panose="020B0604020202020204" pitchFamily="34" charset="0"/>
                </a:endParaRPr>
              </a:p>
            </p:txBody>
          </p:sp>
          <p:sp>
            <p:nvSpPr>
              <p:cNvPr id="30" name="Rectangle 29"/>
              <p:cNvSpPr/>
              <p:nvPr/>
            </p:nvSpPr>
            <p:spPr>
              <a:xfrm rot="10795034">
                <a:off x="918004" y="1529736"/>
                <a:ext cx="2077438"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31" name="Freeform 30"/>
              <p:cNvSpPr/>
              <p:nvPr/>
            </p:nvSpPr>
            <p:spPr>
              <a:xfrm>
                <a:off x="2672163" y="1324603"/>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308D6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Innovation</a:t>
                </a:r>
                <a:endParaRPr lang="it-IT" sz="1400" b="1" dirty="0">
                  <a:solidFill>
                    <a:srgbClr val="002060"/>
                  </a:solidFill>
                  <a:latin typeface="Arial" panose="020B0604020202020204" pitchFamily="34" charset="0"/>
                  <a:cs typeface="Arial" panose="020B0604020202020204" pitchFamily="34" charset="0"/>
                </a:endParaRPr>
              </a:p>
            </p:txBody>
          </p:sp>
          <p:sp>
            <p:nvSpPr>
              <p:cNvPr id="32" name="Rectangle 31"/>
              <p:cNvSpPr/>
              <p:nvPr/>
            </p:nvSpPr>
            <p:spPr>
              <a:xfrm rot="5400000">
                <a:off x="-606632" y="3055874"/>
                <a:ext cx="3049275"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33" name="Freeform 32"/>
              <p:cNvSpPr/>
              <p:nvPr/>
            </p:nvSpPr>
            <p:spPr>
              <a:xfrm>
                <a:off x="603675" y="1327606"/>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12744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dirty="0">
                    <a:solidFill>
                      <a:srgbClr val="002060"/>
                    </a:solidFill>
                    <a:latin typeface="Arial" panose="020B0604020202020204" pitchFamily="34" charset="0"/>
                    <a:cs typeface="Arial" panose="020B0604020202020204" pitchFamily="34" charset="0"/>
                  </a:rPr>
                  <a:t>Cultural Participation &amp; Attractiveness</a:t>
                </a:r>
                <a:endParaRPr lang="it-IT" sz="1400" b="1" dirty="0">
                  <a:solidFill>
                    <a:srgbClr val="002060"/>
                  </a:solidFill>
                  <a:latin typeface="Arial" panose="020B0604020202020204" pitchFamily="34" charset="0"/>
                  <a:cs typeface="Arial" panose="020B0604020202020204" pitchFamily="34" charset="0"/>
                </a:endParaRPr>
              </a:p>
            </p:txBody>
          </p:sp>
          <p:sp>
            <p:nvSpPr>
              <p:cNvPr id="34" name="Rectangle 33"/>
              <p:cNvSpPr/>
              <p:nvPr/>
            </p:nvSpPr>
            <p:spPr>
              <a:xfrm>
                <a:off x="6262116" y="2124514"/>
                <a:ext cx="2055693"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36" name="Freeform 35"/>
              <p:cNvSpPr/>
              <p:nvPr/>
            </p:nvSpPr>
            <p:spPr>
              <a:xfrm>
                <a:off x="603675" y="4384403"/>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D45D17"/>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Openness, Tolerance &amp; Trust</a:t>
                </a:r>
                <a:endParaRPr lang="it-IT" sz="1400" b="1" dirty="0">
                  <a:solidFill>
                    <a:srgbClr val="002060"/>
                  </a:solidFill>
                  <a:latin typeface="Arial" panose="020B0604020202020204" pitchFamily="34" charset="0"/>
                  <a:cs typeface="Arial" panose="020B0604020202020204" pitchFamily="34" charset="0"/>
                </a:endParaRPr>
              </a:p>
            </p:txBody>
          </p:sp>
          <p:sp>
            <p:nvSpPr>
              <p:cNvPr id="37" name="Rectangle 36"/>
              <p:cNvSpPr/>
              <p:nvPr/>
            </p:nvSpPr>
            <p:spPr>
              <a:xfrm rot="21576855">
                <a:off x="2984961" y="4577533"/>
                <a:ext cx="2002379"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38" name="Freeform 37"/>
              <p:cNvSpPr/>
              <p:nvPr/>
            </p:nvSpPr>
            <p:spPr>
              <a:xfrm>
                <a:off x="2666892" y="4384403"/>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E08037"/>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Sustainable Urban Design </a:t>
                </a:r>
                <a:endParaRPr lang="it-IT" sz="1400" b="1" dirty="0">
                  <a:solidFill>
                    <a:srgbClr val="002060"/>
                  </a:solidFill>
                  <a:latin typeface="Arial" panose="020B0604020202020204" pitchFamily="34" charset="0"/>
                  <a:cs typeface="Arial" panose="020B0604020202020204" pitchFamily="34" charset="0"/>
                </a:endParaRPr>
              </a:p>
            </p:txBody>
          </p:sp>
          <p:sp>
            <p:nvSpPr>
              <p:cNvPr id="39" name="Rectangle 38"/>
              <p:cNvSpPr/>
              <p:nvPr/>
            </p:nvSpPr>
            <p:spPr>
              <a:xfrm>
                <a:off x="4991080" y="4567031"/>
                <a:ext cx="2008689" cy="168609"/>
              </a:xfrm>
              <a:prstGeom prst="rect">
                <a:avLst/>
              </a:prstGeom>
              <a:no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40" name="Freeform 39"/>
              <p:cNvSpPr/>
              <p:nvPr/>
            </p:nvSpPr>
            <p:spPr>
              <a:xfrm>
                <a:off x="4771996" y="4383089"/>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ECA357"/>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dirty="0">
                    <a:solidFill>
                      <a:srgbClr val="002060"/>
                    </a:solidFill>
                    <a:latin typeface="Arial" panose="020B0604020202020204" pitchFamily="34" charset="0"/>
                    <a:cs typeface="Arial" panose="020B0604020202020204" pitchFamily="34" charset="0"/>
                  </a:rPr>
                  <a:t>Accessibility – local &amp; international</a:t>
                </a:r>
                <a:endParaRPr lang="it-IT" sz="1400" b="1" dirty="0">
                  <a:solidFill>
                    <a:srgbClr val="002060"/>
                  </a:solidFill>
                  <a:latin typeface="Arial" panose="020B0604020202020204" pitchFamily="34" charset="0"/>
                  <a:cs typeface="Arial" panose="020B0604020202020204" pitchFamily="34" charset="0"/>
                </a:endParaRPr>
              </a:p>
            </p:txBody>
          </p:sp>
          <p:sp>
            <p:nvSpPr>
              <p:cNvPr id="41" name="Freeform 40"/>
              <p:cNvSpPr/>
              <p:nvPr/>
            </p:nvSpPr>
            <p:spPr>
              <a:xfrm>
                <a:off x="6832361" y="4375924"/>
                <a:ext cx="1873437" cy="1124062"/>
              </a:xfrm>
              <a:custGeom>
                <a:avLst/>
                <a:gdLst>
                  <a:gd name="connsiteX0" fmla="*/ 0 w 1873437"/>
                  <a:gd name="connsiteY0" fmla="*/ 112406 h 1124062"/>
                  <a:gd name="connsiteX1" fmla="*/ 112406 w 1873437"/>
                  <a:gd name="connsiteY1" fmla="*/ 0 h 1124062"/>
                  <a:gd name="connsiteX2" fmla="*/ 1761031 w 1873437"/>
                  <a:gd name="connsiteY2" fmla="*/ 0 h 1124062"/>
                  <a:gd name="connsiteX3" fmla="*/ 1873437 w 1873437"/>
                  <a:gd name="connsiteY3" fmla="*/ 112406 h 1124062"/>
                  <a:gd name="connsiteX4" fmla="*/ 1873437 w 1873437"/>
                  <a:gd name="connsiteY4" fmla="*/ 1011656 h 1124062"/>
                  <a:gd name="connsiteX5" fmla="*/ 1761031 w 1873437"/>
                  <a:gd name="connsiteY5" fmla="*/ 1124062 h 1124062"/>
                  <a:gd name="connsiteX6" fmla="*/ 112406 w 1873437"/>
                  <a:gd name="connsiteY6" fmla="*/ 1124062 h 1124062"/>
                  <a:gd name="connsiteX7" fmla="*/ 0 w 1873437"/>
                  <a:gd name="connsiteY7" fmla="*/ 1011656 h 1124062"/>
                  <a:gd name="connsiteX8" fmla="*/ 0 w 1873437"/>
                  <a:gd name="connsiteY8" fmla="*/ 112406 h 11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437" h="1124062">
                    <a:moveTo>
                      <a:pt x="0" y="112406"/>
                    </a:moveTo>
                    <a:cubicBezTo>
                      <a:pt x="0" y="50326"/>
                      <a:pt x="50326" y="0"/>
                      <a:pt x="112406" y="0"/>
                    </a:cubicBezTo>
                    <a:lnTo>
                      <a:pt x="1761031" y="0"/>
                    </a:lnTo>
                    <a:cubicBezTo>
                      <a:pt x="1823111" y="0"/>
                      <a:pt x="1873437" y="50326"/>
                      <a:pt x="1873437" y="112406"/>
                    </a:cubicBezTo>
                    <a:lnTo>
                      <a:pt x="1873437" y="1011656"/>
                    </a:lnTo>
                    <a:cubicBezTo>
                      <a:pt x="1873437" y="1073736"/>
                      <a:pt x="1823111" y="1124062"/>
                      <a:pt x="1761031" y="1124062"/>
                    </a:cubicBezTo>
                    <a:lnTo>
                      <a:pt x="112406" y="1124062"/>
                    </a:lnTo>
                    <a:cubicBezTo>
                      <a:pt x="50326" y="1124062"/>
                      <a:pt x="0" y="1073736"/>
                      <a:pt x="0" y="1011656"/>
                    </a:cubicBezTo>
                    <a:lnTo>
                      <a:pt x="0" y="112406"/>
                    </a:lnTo>
                    <a:close/>
                  </a:path>
                </a:pathLst>
              </a:custGeom>
              <a:solidFill>
                <a:srgbClr val="F7C577"/>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lIns="86263" tIns="86263" rIns="86263" bIns="86263" spcCol="1270" anchor="ctr"/>
              <a:lstStyle/>
              <a:p>
                <a:pPr algn="ctr" defTabSz="622300">
                  <a:lnSpc>
                    <a:spcPct val="90000"/>
                  </a:lnSpc>
                  <a:spcAft>
                    <a:spcPct val="35000"/>
                  </a:spcAft>
                  <a:defRPr/>
                </a:pPr>
                <a:r>
                  <a:rPr lang="en-US" sz="1400" b="1">
                    <a:solidFill>
                      <a:srgbClr val="002060"/>
                    </a:solidFill>
                    <a:latin typeface="Arial" panose="020B0604020202020204" pitchFamily="34" charset="0"/>
                    <a:cs typeface="Arial" panose="020B0604020202020204" pitchFamily="34" charset="0"/>
                  </a:rPr>
                  <a:t>Governance &amp; Regulations</a:t>
                </a:r>
                <a:endParaRPr lang="it-IT" sz="1400" b="1" dirty="0">
                  <a:solidFill>
                    <a:srgbClr val="002060"/>
                  </a:solidFill>
                  <a:latin typeface="Arial" panose="020B0604020202020204" pitchFamily="34" charset="0"/>
                  <a:cs typeface="Arial" panose="020B0604020202020204" pitchFamily="34" charset="0"/>
                </a:endParaRPr>
              </a:p>
            </p:txBody>
          </p:sp>
        </p:grpSp>
        <p:sp>
          <p:nvSpPr>
            <p:cNvPr id="21509" name="TextBox 4"/>
            <p:cNvSpPr txBox="1">
              <a:spLocks noChangeArrowheads="1"/>
            </p:cNvSpPr>
            <p:nvPr/>
          </p:nvSpPr>
          <p:spPr bwMode="auto">
            <a:xfrm rot="16200000">
              <a:off x="-7952" y="3252779"/>
              <a:ext cx="833886" cy="331849"/>
            </a:xfrm>
            <a:prstGeom prst="rect">
              <a:avLst/>
            </a:prstGeom>
            <a:solidFill>
              <a:schemeClr val="bg1"/>
            </a:solidFill>
            <a:ln w="25400">
              <a:solidFill>
                <a:srgbClr val="002060"/>
              </a:solidFill>
              <a:miter lim="800000"/>
              <a:headEnd/>
              <a:tailEnd/>
            </a:ln>
          </p:spPr>
          <p:txBody>
            <a:bodyPr wrap="none">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algn="ctr" eaLnBrk="1" hangingPunct="1"/>
              <a:r>
                <a:rPr lang="en-US" altLang="it-IT" sz="1600">
                  <a:solidFill>
                    <a:srgbClr val="002060"/>
                  </a:solidFill>
                  <a:latin typeface="Arial" pitchFamily="34" charset="0"/>
                  <a:ea typeface="MS PGothic" pitchFamily="34" charset="-128"/>
                </a:rPr>
                <a:t>INPUTS</a:t>
              </a:r>
              <a:endParaRPr lang="it-IT" altLang="it-IT" sz="1600">
                <a:solidFill>
                  <a:srgbClr val="002060"/>
                </a:solidFill>
                <a:latin typeface="Arial" pitchFamily="34" charset="0"/>
                <a:ea typeface="MS PGothic" pitchFamily="34" charset="-128"/>
              </a:endParaRPr>
            </a:p>
          </p:txBody>
        </p:sp>
        <p:sp>
          <p:nvSpPr>
            <p:cNvPr id="21510" name="TextBox 9"/>
            <p:cNvSpPr txBox="1">
              <a:spLocks noChangeArrowheads="1"/>
            </p:cNvSpPr>
            <p:nvPr/>
          </p:nvSpPr>
          <p:spPr bwMode="auto">
            <a:xfrm rot="16200000">
              <a:off x="-205277" y="1783674"/>
              <a:ext cx="1221376" cy="331849"/>
            </a:xfrm>
            <a:prstGeom prst="rect">
              <a:avLst/>
            </a:prstGeom>
            <a:solidFill>
              <a:schemeClr val="bg1"/>
            </a:solidFill>
            <a:ln w="25400">
              <a:solidFill>
                <a:srgbClr val="127442"/>
              </a:solidFill>
              <a:miter lim="800000"/>
              <a:headEnd/>
              <a:tailEnd/>
            </a:ln>
          </p:spPr>
          <p:txBody>
            <a:bodyPr wrap="none">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algn="ctr" eaLnBrk="1" hangingPunct="1"/>
              <a:r>
                <a:rPr lang="en-US" altLang="it-IT" sz="1600">
                  <a:solidFill>
                    <a:srgbClr val="002060"/>
                  </a:solidFill>
                  <a:latin typeface="Arial" pitchFamily="34" charset="0"/>
                  <a:ea typeface="MS PGothic" pitchFamily="34" charset="-128"/>
                </a:rPr>
                <a:t>OUTCOMES</a:t>
              </a:r>
              <a:endParaRPr lang="it-IT" altLang="it-IT" sz="1600">
                <a:solidFill>
                  <a:srgbClr val="002060"/>
                </a:solidFill>
                <a:latin typeface="Arial" pitchFamily="34" charset="0"/>
                <a:ea typeface="MS PGothic" pitchFamily="34" charset="-128"/>
              </a:endParaRPr>
            </a:p>
          </p:txBody>
        </p:sp>
        <p:sp>
          <p:nvSpPr>
            <p:cNvPr id="21511" name="TextBox 10"/>
            <p:cNvSpPr txBox="1">
              <a:spLocks noChangeArrowheads="1"/>
            </p:cNvSpPr>
            <p:nvPr/>
          </p:nvSpPr>
          <p:spPr bwMode="auto">
            <a:xfrm rot="16200000">
              <a:off x="-169338" y="4810268"/>
              <a:ext cx="1167041" cy="331849"/>
            </a:xfrm>
            <a:prstGeom prst="rect">
              <a:avLst/>
            </a:prstGeom>
            <a:solidFill>
              <a:schemeClr val="bg1"/>
            </a:solidFill>
            <a:ln w="25400">
              <a:solidFill>
                <a:srgbClr val="D45D17"/>
              </a:solidFill>
              <a:miter lim="800000"/>
              <a:headEnd/>
              <a:tailEnd/>
            </a:ln>
          </p:spPr>
          <p:txBody>
            <a:bodyPr wrap="none">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algn="ctr" eaLnBrk="1" hangingPunct="1"/>
              <a:r>
                <a:rPr lang="en-US" altLang="it-IT" sz="1600">
                  <a:solidFill>
                    <a:srgbClr val="002060"/>
                  </a:solidFill>
                  <a:latin typeface="Arial" pitchFamily="34" charset="0"/>
                  <a:ea typeface="MS PGothic" pitchFamily="34" charset="-128"/>
                </a:rPr>
                <a:t>ENABLERS</a:t>
              </a:r>
              <a:endParaRPr lang="it-IT" altLang="it-IT" sz="1600">
                <a:solidFill>
                  <a:srgbClr val="002060"/>
                </a:solidFill>
                <a:latin typeface="Arial" pitchFamily="34" charset="0"/>
                <a:ea typeface="MS PGothic" pitchFamily="34" charset="-128"/>
              </a:endParaRPr>
            </a:p>
          </p:txBody>
        </p:sp>
      </p:grpSp>
    </p:spTree>
    <p:extLst>
      <p:ext uri="{BB962C8B-B14F-4D97-AF65-F5344CB8AC3E}">
        <p14:creationId xmlns:p14="http://schemas.microsoft.com/office/powerpoint/2010/main" val="3533206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250825" y="151929"/>
            <a:ext cx="8642350" cy="612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err="1" smtClean="0">
                <a:solidFill>
                  <a:srgbClr val="164194"/>
                </a:solidFill>
                <a:latin typeface="Verdana" pitchFamily="34" charset="0"/>
              </a:rPr>
              <a:t>Selection</a:t>
            </a:r>
            <a:r>
              <a:rPr lang="fr-BE" altLang="it-IT" kern="0" dirty="0" smtClean="0">
                <a:solidFill>
                  <a:srgbClr val="164194"/>
                </a:solidFill>
                <a:latin typeface="Verdana" pitchFamily="34" charset="0"/>
              </a:rPr>
              <a:t> </a:t>
            </a:r>
            <a:r>
              <a:rPr lang="fr-BE" altLang="it-IT" kern="0" dirty="0" err="1" smtClean="0">
                <a:solidFill>
                  <a:srgbClr val="164194"/>
                </a:solidFill>
                <a:latin typeface="Verdana" pitchFamily="34" charset="0"/>
              </a:rPr>
              <a:t>criteria</a:t>
            </a:r>
            <a:endParaRPr lang="it-IT" altLang="it-IT" kern="0" dirty="0" smtClean="0">
              <a:solidFill>
                <a:srgbClr val="164194"/>
              </a:solidFill>
              <a:latin typeface="Verdana" pitchFamily="34" charset="0"/>
            </a:endParaRPr>
          </a:p>
        </p:txBody>
      </p:sp>
      <p:grpSp>
        <p:nvGrpSpPr>
          <p:cNvPr id="18435" name="Group 2"/>
          <p:cNvGrpSpPr>
            <a:grpSpLocks/>
          </p:cNvGrpSpPr>
          <p:nvPr/>
        </p:nvGrpSpPr>
        <p:grpSpPr bwMode="auto">
          <a:xfrm>
            <a:off x="771839" y="1772816"/>
            <a:ext cx="7530929" cy="4176464"/>
            <a:chOff x="1405631" y="1483199"/>
            <a:chExt cx="6332740" cy="3596680"/>
          </a:xfrm>
        </p:grpSpPr>
        <p:sp>
          <p:nvSpPr>
            <p:cNvPr id="4" name="Freeform 3"/>
            <p:cNvSpPr/>
            <p:nvPr/>
          </p:nvSpPr>
          <p:spPr>
            <a:xfrm>
              <a:off x="1405631" y="1483199"/>
              <a:ext cx="6332740" cy="1076622"/>
            </a:xfrm>
            <a:custGeom>
              <a:avLst/>
              <a:gdLst>
                <a:gd name="connsiteX0" fmla="*/ 0 w 6096000"/>
                <a:gd name="connsiteY0" fmla="*/ 179404 h 1076400"/>
                <a:gd name="connsiteX1" fmla="*/ 179404 w 6096000"/>
                <a:gd name="connsiteY1" fmla="*/ 0 h 1076400"/>
                <a:gd name="connsiteX2" fmla="*/ 5916596 w 6096000"/>
                <a:gd name="connsiteY2" fmla="*/ 0 h 1076400"/>
                <a:gd name="connsiteX3" fmla="*/ 6096000 w 6096000"/>
                <a:gd name="connsiteY3" fmla="*/ 179404 h 1076400"/>
                <a:gd name="connsiteX4" fmla="*/ 6096000 w 6096000"/>
                <a:gd name="connsiteY4" fmla="*/ 896996 h 1076400"/>
                <a:gd name="connsiteX5" fmla="*/ 5916596 w 6096000"/>
                <a:gd name="connsiteY5" fmla="*/ 1076400 h 1076400"/>
                <a:gd name="connsiteX6" fmla="*/ 179404 w 6096000"/>
                <a:gd name="connsiteY6" fmla="*/ 1076400 h 1076400"/>
                <a:gd name="connsiteX7" fmla="*/ 0 w 6096000"/>
                <a:gd name="connsiteY7" fmla="*/ 896996 h 1076400"/>
                <a:gd name="connsiteX8" fmla="*/ 0 w 6096000"/>
                <a:gd name="connsiteY8" fmla="*/ 179404 h 10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1076400">
                  <a:moveTo>
                    <a:pt x="0" y="179404"/>
                  </a:moveTo>
                  <a:cubicBezTo>
                    <a:pt x="0" y="80322"/>
                    <a:pt x="80322" y="0"/>
                    <a:pt x="179404" y="0"/>
                  </a:cubicBezTo>
                  <a:lnTo>
                    <a:pt x="5916596" y="0"/>
                  </a:lnTo>
                  <a:cubicBezTo>
                    <a:pt x="6015678" y="0"/>
                    <a:pt x="6096000" y="80322"/>
                    <a:pt x="6096000" y="179404"/>
                  </a:cubicBezTo>
                  <a:lnTo>
                    <a:pt x="6096000" y="896996"/>
                  </a:lnTo>
                  <a:cubicBezTo>
                    <a:pt x="6096000" y="996078"/>
                    <a:pt x="6015678" y="1076400"/>
                    <a:pt x="5916596" y="1076400"/>
                  </a:cubicBezTo>
                  <a:lnTo>
                    <a:pt x="179404" y="1076400"/>
                  </a:lnTo>
                  <a:cubicBezTo>
                    <a:pt x="80322" y="1076400"/>
                    <a:pt x="0" y="996078"/>
                    <a:pt x="0" y="896996"/>
                  </a:cubicBezTo>
                  <a:lnTo>
                    <a:pt x="0" y="179404"/>
                  </a:lnTo>
                  <a:close/>
                </a:path>
              </a:pathLst>
            </a:custGeom>
            <a:ln/>
          </p:spPr>
          <p:style>
            <a:lnRef idx="2">
              <a:schemeClr val="accent5"/>
            </a:lnRef>
            <a:fillRef idx="1">
              <a:schemeClr val="lt1"/>
            </a:fillRef>
            <a:effectRef idx="0">
              <a:schemeClr val="accent5"/>
            </a:effectRef>
            <a:fontRef idx="minor">
              <a:schemeClr val="dk1"/>
            </a:fontRef>
          </p:style>
          <p:txBody>
            <a:bodyPr lIns="128746" tIns="128746" rIns="128746" bIns="128746" spcCol="1270" anchor="ctr"/>
            <a:lstStyle/>
            <a:p>
              <a:pPr algn="just" defTabSz="889000">
                <a:lnSpc>
                  <a:spcPct val="90000"/>
                </a:lnSpc>
                <a:spcAft>
                  <a:spcPct val="35000"/>
                </a:spcAft>
                <a:defRPr/>
              </a:pPr>
              <a:r>
                <a:rPr lang="en-US" sz="2000" b="1" dirty="0">
                  <a:solidFill>
                    <a:srgbClr val="004494"/>
                  </a:solidFill>
                  <a:latin typeface="Verdana "/>
                  <a:ea typeface="MS PGothic" pitchFamily="34" charset="-128"/>
                </a:rPr>
                <a:t>89</a:t>
              </a:r>
              <a:r>
                <a:rPr lang="en-US" sz="2000" b="0" dirty="0">
                  <a:solidFill>
                    <a:srgbClr val="004494"/>
                  </a:solidFill>
                  <a:latin typeface="Verdana "/>
                  <a:ea typeface="MS PGothic" pitchFamily="34" charset="-128"/>
                </a:rPr>
                <a:t> </a:t>
              </a:r>
              <a:r>
                <a:rPr lang="en-US" sz="2000" b="1" dirty="0" smtClean="0">
                  <a:solidFill>
                    <a:srgbClr val="004494"/>
                  </a:solidFill>
                  <a:latin typeface="Verdana "/>
                  <a:ea typeface="MS PGothic" pitchFamily="34" charset="-128"/>
                </a:rPr>
                <a:t>European </a:t>
              </a:r>
              <a:r>
                <a:rPr lang="en-US" sz="2000" b="1" dirty="0">
                  <a:solidFill>
                    <a:srgbClr val="004494"/>
                  </a:solidFill>
                  <a:latin typeface="Verdana "/>
                  <a:ea typeface="MS PGothic" pitchFamily="34" charset="-128"/>
                </a:rPr>
                <a:t>Capitals of </a:t>
              </a:r>
              <a:r>
                <a:rPr lang="en-US" sz="2000" b="1" dirty="0" smtClean="0">
                  <a:solidFill>
                    <a:srgbClr val="004494"/>
                  </a:solidFill>
                  <a:latin typeface="Verdana "/>
                  <a:ea typeface="MS PGothic" pitchFamily="34" charset="-128"/>
                </a:rPr>
                <a:t>Culture </a:t>
              </a:r>
              <a:r>
                <a:rPr lang="en-US" sz="2000" b="0" dirty="0" smtClean="0">
                  <a:solidFill>
                    <a:srgbClr val="004494"/>
                  </a:solidFill>
                  <a:latin typeface="Verdana "/>
                  <a:ea typeface="MS PGothic" pitchFamily="34" charset="-128"/>
                </a:rPr>
                <a:t>(up to 2019), or that were shortlisted to become one (up </a:t>
              </a:r>
              <a:r>
                <a:rPr lang="en-US" sz="2000" b="0" dirty="0">
                  <a:solidFill>
                    <a:srgbClr val="004494"/>
                  </a:solidFill>
                  <a:latin typeface="Verdana "/>
                  <a:ea typeface="MS PGothic" pitchFamily="34" charset="-128"/>
                </a:rPr>
                <a:t>to </a:t>
              </a:r>
              <a:r>
                <a:rPr lang="en-US" sz="2000" b="0" dirty="0" smtClean="0">
                  <a:solidFill>
                    <a:srgbClr val="004494"/>
                  </a:solidFill>
                  <a:latin typeface="Verdana "/>
                  <a:ea typeface="MS PGothic" pitchFamily="34" charset="-128"/>
                </a:rPr>
                <a:t>2021)</a:t>
              </a:r>
              <a:endParaRPr lang="it-IT" sz="2000" dirty="0"/>
            </a:p>
          </p:txBody>
        </p:sp>
        <p:sp>
          <p:nvSpPr>
            <p:cNvPr id="7" name="Freeform 6"/>
            <p:cNvSpPr/>
            <p:nvPr/>
          </p:nvSpPr>
          <p:spPr>
            <a:xfrm>
              <a:off x="1405631" y="2744022"/>
              <a:ext cx="6332740" cy="1076622"/>
            </a:xfrm>
            <a:custGeom>
              <a:avLst/>
              <a:gdLst>
                <a:gd name="connsiteX0" fmla="*/ 0 w 6096000"/>
                <a:gd name="connsiteY0" fmla="*/ 179404 h 1076400"/>
                <a:gd name="connsiteX1" fmla="*/ 179404 w 6096000"/>
                <a:gd name="connsiteY1" fmla="*/ 0 h 1076400"/>
                <a:gd name="connsiteX2" fmla="*/ 5916596 w 6096000"/>
                <a:gd name="connsiteY2" fmla="*/ 0 h 1076400"/>
                <a:gd name="connsiteX3" fmla="*/ 6096000 w 6096000"/>
                <a:gd name="connsiteY3" fmla="*/ 179404 h 1076400"/>
                <a:gd name="connsiteX4" fmla="*/ 6096000 w 6096000"/>
                <a:gd name="connsiteY4" fmla="*/ 896996 h 1076400"/>
                <a:gd name="connsiteX5" fmla="*/ 5916596 w 6096000"/>
                <a:gd name="connsiteY5" fmla="*/ 1076400 h 1076400"/>
                <a:gd name="connsiteX6" fmla="*/ 179404 w 6096000"/>
                <a:gd name="connsiteY6" fmla="*/ 1076400 h 1076400"/>
                <a:gd name="connsiteX7" fmla="*/ 0 w 6096000"/>
                <a:gd name="connsiteY7" fmla="*/ 896996 h 1076400"/>
                <a:gd name="connsiteX8" fmla="*/ 0 w 6096000"/>
                <a:gd name="connsiteY8" fmla="*/ 179404 h 10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1076400">
                  <a:moveTo>
                    <a:pt x="0" y="179404"/>
                  </a:moveTo>
                  <a:cubicBezTo>
                    <a:pt x="0" y="80322"/>
                    <a:pt x="80322" y="0"/>
                    <a:pt x="179404" y="0"/>
                  </a:cubicBezTo>
                  <a:lnTo>
                    <a:pt x="5916596" y="0"/>
                  </a:lnTo>
                  <a:cubicBezTo>
                    <a:pt x="6015678" y="0"/>
                    <a:pt x="6096000" y="80322"/>
                    <a:pt x="6096000" y="179404"/>
                  </a:cubicBezTo>
                  <a:lnTo>
                    <a:pt x="6096000" y="896996"/>
                  </a:lnTo>
                  <a:cubicBezTo>
                    <a:pt x="6096000" y="996078"/>
                    <a:pt x="6015678" y="1076400"/>
                    <a:pt x="5916596" y="1076400"/>
                  </a:cubicBezTo>
                  <a:lnTo>
                    <a:pt x="179404" y="1076400"/>
                  </a:lnTo>
                  <a:cubicBezTo>
                    <a:pt x="80322" y="1076400"/>
                    <a:pt x="0" y="996078"/>
                    <a:pt x="0" y="896996"/>
                  </a:cubicBezTo>
                  <a:lnTo>
                    <a:pt x="0" y="179404"/>
                  </a:lnTo>
                  <a:close/>
                </a:path>
              </a:pathLst>
            </a:custGeom>
            <a:ln/>
          </p:spPr>
          <p:style>
            <a:lnRef idx="2">
              <a:schemeClr val="accent5"/>
            </a:lnRef>
            <a:fillRef idx="1">
              <a:schemeClr val="lt1"/>
            </a:fillRef>
            <a:effectRef idx="0">
              <a:schemeClr val="accent5"/>
            </a:effectRef>
            <a:fontRef idx="minor">
              <a:schemeClr val="dk1"/>
            </a:fontRef>
          </p:style>
          <p:txBody>
            <a:bodyPr lIns="128746" tIns="128746" rIns="128746" bIns="128746" spcCol="1270" anchor="ctr"/>
            <a:lstStyle/>
            <a:p>
              <a:pPr algn="just" defTabSz="889000">
                <a:lnSpc>
                  <a:spcPct val="90000"/>
                </a:lnSpc>
                <a:spcAft>
                  <a:spcPct val="35000"/>
                </a:spcAft>
                <a:defRPr/>
              </a:pPr>
              <a:r>
                <a:rPr lang="en-US" sz="2000" b="1" dirty="0">
                  <a:solidFill>
                    <a:srgbClr val="004494"/>
                  </a:solidFill>
                  <a:latin typeface="Verdana "/>
                  <a:ea typeface="MS PGothic" pitchFamily="34" charset="-128"/>
                </a:rPr>
                <a:t>22 UNESCO Creative Cities</a:t>
              </a:r>
              <a:endParaRPr lang="it-IT" sz="2000" b="1" dirty="0"/>
            </a:p>
          </p:txBody>
        </p:sp>
        <p:sp>
          <p:nvSpPr>
            <p:cNvPr id="10" name="Freeform 9"/>
            <p:cNvSpPr/>
            <p:nvPr/>
          </p:nvSpPr>
          <p:spPr>
            <a:xfrm>
              <a:off x="1405631" y="4003257"/>
              <a:ext cx="6332740" cy="1076622"/>
            </a:xfrm>
            <a:custGeom>
              <a:avLst/>
              <a:gdLst>
                <a:gd name="connsiteX0" fmla="*/ 0 w 6096000"/>
                <a:gd name="connsiteY0" fmla="*/ 179404 h 1076400"/>
                <a:gd name="connsiteX1" fmla="*/ 179404 w 6096000"/>
                <a:gd name="connsiteY1" fmla="*/ 0 h 1076400"/>
                <a:gd name="connsiteX2" fmla="*/ 5916596 w 6096000"/>
                <a:gd name="connsiteY2" fmla="*/ 0 h 1076400"/>
                <a:gd name="connsiteX3" fmla="*/ 6096000 w 6096000"/>
                <a:gd name="connsiteY3" fmla="*/ 179404 h 1076400"/>
                <a:gd name="connsiteX4" fmla="*/ 6096000 w 6096000"/>
                <a:gd name="connsiteY4" fmla="*/ 896996 h 1076400"/>
                <a:gd name="connsiteX5" fmla="*/ 5916596 w 6096000"/>
                <a:gd name="connsiteY5" fmla="*/ 1076400 h 1076400"/>
                <a:gd name="connsiteX6" fmla="*/ 179404 w 6096000"/>
                <a:gd name="connsiteY6" fmla="*/ 1076400 h 1076400"/>
                <a:gd name="connsiteX7" fmla="*/ 0 w 6096000"/>
                <a:gd name="connsiteY7" fmla="*/ 896996 h 1076400"/>
                <a:gd name="connsiteX8" fmla="*/ 0 w 6096000"/>
                <a:gd name="connsiteY8" fmla="*/ 179404 h 10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1076400">
                  <a:moveTo>
                    <a:pt x="0" y="179404"/>
                  </a:moveTo>
                  <a:cubicBezTo>
                    <a:pt x="0" y="80322"/>
                    <a:pt x="80322" y="0"/>
                    <a:pt x="179404" y="0"/>
                  </a:cubicBezTo>
                  <a:lnTo>
                    <a:pt x="5916596" y="0"/>
                  </a:lnTo>
                  <a:cubicBezTo>
                    <a:pt x="6015678" y="0"/>
                    <a:pt x="6096000" y="80322"/>
                    <a:pt x="6096000" y="179404"/>
                  </a:cubicBezTo>
                  <a:lnTo>
                    <a:pt x="6096000" y="896996"/>
                  </a:lnTo>
                  <a:cubicBezTo>
                    <a:pt x="6096000" y="996078"/>
                    <a:pt x="6015678" y="1076400"/>
                    <a:pt x="5916596" y="1076400"/>
                  </a:cubicBezTo>
                  <a:lnTo>
                    <a:pt x="179404" y="1076400"/>
                  </a:lnTo>
                  <a:cubicBezTo>
                    <a:pt x="80322" y="1076400"/>
                    <a:pt x="0" y="996078"/>
                    <a:pt x="0" y="896996"/>
                  </a:cubicBezTo>
                  <a:lnTo>
                    <a:pt x="0" y="179404"/>
                  </a:lnTo>
                  <a:close/>
                </a:path>
              </a:pathLst>
            </a:custGeom>
            <a:ln/>
          </p:spPr>
          <p:style>
            <a:lnRef idx="2">
              <a:schemeClr val="accent5"/>
            </a:lnRef>
            <a:fillRef idx="1">
              <a:schemeClr val="lt1"/>
            </a:fillRef>
            <a:effectRef idx="0">
              <a:schemeClr val="accent5"/>
            </a:effectRef>
            <a:fontRef idx="minor">
              <a:schemeClr val="dk1"/>
            </a:fontRef>
          </p:style>
          <p:txBody>
            <a:bodyPr lIns="128746" tIns="128746" rIns="128746" bIns="128746" spcCol="1270" anchor="ctr"/>
            <a:lstStyle/>
            <a:p>
              <a:pPr algn="just" defTabSz="889000">
                <a:lnSpc>
                  <a:spcPct val="90000"/>
                </a:lnSpc>
                <a:spcAft>
                  <a:spcPct val="35000"/>
                </a:spcAft>
                <a:defRPr/>
              </a:pPr>
              <a:r>
                <a:rPr lang="en-US" sz="2000" b="1" dirty="0">
                  <a:solidFill>
                    <a:srgbClr val="004494"/>
                  </a:solidFill>
                  <a:latin typeface="Verdana "/>
                  <a:ea typeface="MS PGothic" pitchFamily="34" charset="-128"/>
                </a:rPr>
                <a:t>66</a:t>
              </a:r>
              <a:r>
                <a:rPr lang="en-US" sz="2000" b="0" dirty="0">
                  <a:solidFill>
                    <a:srgbClr val="004494"/>
                  </a:solidFill>
                  <a:latin typeface="Verdana "/>
                  <a:ea typeface="MS PGothic" pitchFamily="34" charset="-128"/>
                </a:rPr>
                <a:t> cities hosting at least two </a:t>
              </a:r>
              <a:r>
                <a:rPr lang="en-US" sz="2000" b="1" dirty="0">
                  <a:solidFill>
                    <a:srgbClr val="004494"/>
                  </a:solidFill>
                  <a:latin typeface="Verdana "/>
                  <a:ea typeface="MS PGothic" pitchFamily="34" charset="-128"/>
                </a:rPr>
                <a:t>International Cultural </a:t>
              </a:r>
              <a:r>
                <a:rPr lang="en-US" sz="2000" b="1" dirty="0" smtClean="0">
                  <a:solidFill>
                    <a:srgbClr val="004494"/>
                  </a:solidFill>
                  <a:latin typeface="Verdana "/>
                  <a:ea typeface="MS PGothic" pitchFamily="34" charset="-128"/>
                </a:rPr>
                <a:t>Festivals</a:t>
              </a:r>
              <a:endParaRPr lang="en-US" sz="2000" b="0" dirty="0">
                <a:solidFill>
                  <a:srgbClr val="004494"/>
                </a:solidFill>
                <a:latin typeface="Verdana "/>
                <a:ea typeface="MS PGothic" pitchFamily="34" charset="-128"/>
              </a:endParaRPr>
            </a:p>
          </p:txBody>
        </p:sp>
      </p:grpSp>
      <p:sp>
        <p:nvSpPr>
          <p:cNvPr id="2" name="TextBox 1"/>
          <p:cNvSpPr txBox="1"/>
          <p:nvPr/>
        </p:nvSpPr>
        <p:spPr>
          <a:xfrm>
            <a:off x="512256" y="1013371"/>
            <a:ext cx="8215711" cy="399405"/>
          </a:xfrm>
          <a:prstGeom prst="rect">
            <a:avLst/>
          </a:prstGeom>
          <a:noFill/>
        </p:spPr>
        <p:txBody>
          <a:bodyPr wrap="none" rtlCol="0">
            <a:spAutoFit/>
          </a:bodyPr>
          <a:lstStyle/>
          <a:p>
            <a:pPr>
              <a:lnSpc>
                <a:spcPct val="110000"/>
              </a:lnSpc>
            </a:pPr>
            <a:r>
              <a:rPr lang="en-US" sz="2000" b="1" dirty="0" smtClean="0">
                <a:solidFill>
                  <a:srgbClr val="164194"/>
                </a:solidFill>
              </a:rPr>
              <a:t>177 cities </a:t>
            </a:r>
            <a:r>
              <a:rPr lang="en-US" sz="2000" dirty="0" smtClean="0">
                <a:solidFill>
                  <a:srgbClr val="164194"/>
                </a:solidFill>
              </a:rPr>
              <a:t>from </a:t>
            </a:r>
            <a:r>
              <a:rPr lang="en-US" sz="2000" b="1" dirty="0" smtClean="0">
                <a:solidFill>
                  <a:srgbClr val="164194"/>
                </a:solidFill>
              </a:rPr>
              <a:t>30 countries </a:t>
            </a:r>
            <a:r>
              <a:rPr lang="en-US" sz="2000" dirty="0" smtClean="0">
                <a:solidFill>
                  <a:srgbClr val="164194"/>
                </a:solidFill>
              </a:rPr>
              <a:t>selected (28 EU + NO and CH)</a:t>
            </a:r>
            <a:endParaRPr lang="it-IT" sz="2000" dirty="0" smtClean="0">
              <a:solidFill>
                <a:srgbClr val="164194"/>
              </a:solidFill>
            </a:endParaRPr>
          </a:p>
        </p:txBody>
      </p:sp>
    </p:spTree>
    <p:extLst>
      <p:ext uri="{BB962C8B-B14F-4D97-AF65-F5344CB8AC3E}">
        <p14:creationId xmlns:p14="http://schemas.microsoft.com/office/powerpoint/2010/main" val="3515528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388" y="977900"/>
            <a:ext cx="2371725" cy="288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bwMode="auto">
          <a:xfrm>
            <a:off x="250825" y="107950"/>
            <a:ext cx="8642350" cy="584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en-US" dirty="0" smtClean="0"/>
              <a:t>Turbulent </a:t>
            </a:r>
            <a:r>
              <a:rPr lang="en-US" dirty="0"/>
              <a:t>growth of </a:t>
            </a:r>
            <a:r>
              <a:rPr lang="en-US" dirty="0" smtClean="0"/>
              <a:t>monitoring tools</a:t>
            </a:r>
            <a:endParaRPr lang="it-IT" altLang="it-IT" kern="0" dirty="0" smtClean="0">
              <a:solidFill>
                <a:srgbClr val="164194"/>
              </a:solidFill>
              <a:latin typeface="Verdana" pitchFamily="34" charset="0"/>
            </a:endParaRPr>
          </a:p>
        </p:txBody>
      </p:sp>
      <p:pic>
        <p:nvPicPr>
          <p:cNvPr id="1434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4149725"/>
            <a:ext cx="4552950"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075" y="981075"/>
            <a:ext cx="4665663" cy="3024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1838" y="3994150"/>
            <a:ext cx="3854450" cy="123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0938" y="3152775"/>
            <a:ext cx="546417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36746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250825" y="107950"/>
            <a:ext cx="8642350" cy="584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smtClean="0">
                <a:solidFill>
                  <a:srgbClr val="164194"/>
                </a:solidFill>
                <a:latin typeface="Verdana" pitchFamily="34" charset="0"/>
              </a:rPr>
              <a:t>Objectives of the C3 Monitor</a:t>
            </a:r>
            <a:endParaRPr lang="it-IT" altLang="it-IT" kern="0" dirty="0" smtClean="0">
              <a:solidFill>
                <a:srgbClr val="164194"/>
              </a:solidFill>
              <a:latin typeface="Verdana" pitchFamily="34" charset="0"/>
            </a:endParaRPr>
          </a:p>
        </p:txBody>
      </p:sp>
      <p:sp>
        <p:nvSpPr>
          <p:cNvPr id="13316" name="Rectangle 2"/>
          <p:cNvSpPr>
            <a:spLocks noChangeArrowheads="1"/>
          </p:cNvSpPr>
          <p:nvPr/>
        </p:nvSpPr>
        <p:spPr bwMode="auto">
          <a:xfrm>
            <a:off x="250825" y="908050"/>
            <a:ext cx="8642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algn="just" eaLnBrk="1" hangingPunct="1"/>
            <a:r>
              <a:rPr lang="en-GB" altLang="it-IT" sz="2000" b="0" dirty="0">
                <a:solidFill>
                  <a:srgbClr val="004494"/>
                </a:solidFill>
              </a:rPr>
              <a:t>Develop a </a:t>
            </a:r>
            <a:r>
              <a:rPr lang="en-GB" altLang="it-IT" sz="2000" dirty="0">
                <a:solidFill>
                  <a:srgbClr val="004494"/>
                </a:solidFill>
              </a:rPr>
              <a:t>common-evidence base </a:t>
            </a:r>
            <a:r>
              <a:rPr lang="en-GB" altLang="it-IT" sz="2000" b="0" dirty="0">
                <a:solidFill>
                  <a:srgbClr val="004494"/>
                </a:solidFill>
              </a:rPr>
              <a:t>at city level to:</a:t>
            </a:r>
          </a:p>
        </p:txBody>
      </p:sp>
      <p:grpSp>
        <p:nvGrpSpPr>
          <p:cNvPr id="2" name="Group 1"/>
          <p:cNvGrpSpPr/>
          <p:nvPr/>
        </p:nvGrpSpPr>
        <p:grpSpPr>
          <a:xfrm>
            <a:off x="107950" y="1709738"/>
            <a:ext cx="8815388" cy="4702175"/>
            <a:chOff x="107950" y="1709738"/>
            <a:chExt cx="8815388" cy="4702175"/>
          </a:xfrm>
        </p:grpSpPr>
        <p:grpSp>
          <p:nvGrpSpPr>
            <p:cNvPr id="13315" name="Group 3"/>
            <p:cNvGrpSpPr>
              <a:grpSpLocks/>
            </p:cNvGrpSpPr>
            <p:nvPr/>
          </p:nvGrpSpPr>
          <p:grpSpPr bwMode="auto">
            <a:xfrm>
              <a:off x="1482725" y="1709738"/>
              <a:ext cx="7440613" cy="4619625"/>
              <a:chOff x="1452475" y="1710396"/>
              <a:chExt cx="7440699" cy="4619213"/>
            </a:xfrm>
          </p:grpSpPr>
          <p:sp>
            <p:nvSpPr>
              <p:cNvPr id="5" name="Freeform 4"/>
              <p:cNvSpPr/>
              <p:nvPr/>
            </p:nvSpPr>
            <p:spPr>
              <a:xfrm>
                <a:off x="1452475" y="1710396"/>
                <a:ext cx="7429586" cy="1312745"/>
              </a:xfrm>
              <a:custGeom>
                <a:avLst/>
                <a:gdLst>
                  <a:gd name="connsiteX0" fmla="*/ 0 w 6361606"/>
                  <a:gd name="connsiteY0" fmla="*/ 0 h 1313105"/>
                  <a:gd name="connsiteX1" fmla="*/ 6361606 w 6361606"/>
                  <a:gd name="connsiteY1" fmla="*/ 0 h 1313105"/>
                  <a:gd name="connsiteX2" fmla="*/ 6361606 w 6361606"/>
                  <a:gd name="connsiteY2" fmla="*/ 1313105 h 1313105"/>
                  <a:gd name="connsiteX3" fmla="*/ 0 w 6361606"/>
                  <a:gd name="connsiteY3" fmla="*/ 1313105 h 1313105"/>
                  <a:gd name="connsiteX4" fmla="*/ 0 w 6361606"/>
                  <a:gd name="connsiteY4" fmla="*/ 0 h 131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1606" h="1313105">
                    <a:moveTo>
                      <a:pt x="0" y="0"/>
                    </a:moveTo>
                    <a:lnTo>
                      <a:pt x="6361606" y="0"/>
                    </a:lnTo>
                    <a:lnTo>
                      <a:pt x="6361606" y="1313105"/>
                    </a:lnTo>
                    <a:lnTo>
                      <a:pt x="0" y="131310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lIns="889410" tIns="72390" rIns="72390" bIns="72390" spcCol="1270" anchor="ctr"/>
              <a:lstStyle/>
              <a:p>
                <a:pPr lvl="1" algn="just" defTabSz="844550">
                  <a:lnSpc>
                    <a:spcPct val="90000"/>
                  </a:lnSpc>
                  <a:spcAft>
                    <a:spcPct val="35000"/>
                  </a:spcAft>
                  <a:defRPr/>
                </a:pPr>
                <a:r>
                  <a:rPr lang="en-GB" sz="1800" b="0" dirty="0">
                    <a:solidFill>
                      <a:srgbClr val="004494"/>
                    </a:solidFill>
                  </a:rPr>
                  <a:t>Illustrate the importance of </a:t>
                </a:r>
                <a:r>
                  <a:rPr lang="en-GB" sz="1800" b="1" dirty="0">
                    <a:solidFill>
                      <a:srgbClr val="004494"/>
                    </a:solidFill>
                  </a:rPr>
                  <a:t>culture</a:t>
                </a:r>
                <a:r>
                  <a:rPr lang="en-GB" sz="1800" b="0" dirty="0">
                    <a:solidFill>
                      <a:srgbClr val="004494"/>
                    </a:solidFill>
                  </a:rPr>
                  <a:t> and </a:t>
                </a:r>
                <a:r>
                  <a:rPr lang="en-GB" sz="1800" b="1" dirty="0">
                    <a:solidFill>
                      <a:srgbClr val="004494"/>
                    </a:solidFill>
                  </a:rPr>
                  <a:t>creativity</a:t>
                </a:r>
                <a:r>
                  <a:rPr lang="en-GB" sz="1800" b="0" dirty="0">
                    <a:solidFill>
                      <a:srgbClr val="004494"/>
                    </a:solidFill>
                  </a:rPr>
                  <a:t> to improving</a:t>
                </a:r>
                <a:r>
                  <a:rPr lang="en-GB" sz="1800" dirty="0">
                    <a:solidFill>
                      <a:srgbClr val="004494"/>
                    </a:solidFill>
                  </a:rPr>
                  <a:t> </a:t>
                </a:r>
                <a:r>
                  <a:rPr lang="en-GB" sz="1800" b="1" dirty="0">
                    <a:solidFill>
                      <a:srgbClr val="004494"/>
                    </a:solidFill>
                  </a:rPr>
                  <a:t>socio-economic perspectives</a:t>
                </a:r>
                <a:r>
                  <a:rPr lang="en-GB" sz="1800" b="0" dirty="0">
                    <a:solidFill>
                      <a:srgbClr val="004494"/>
                    </a:solidFill>
                  </a:rPr>
                  <a:t> and </a:t>
                </a:r>
                <a:r>
                  <a:rPr lang="en-GB" sz="1800" dirty="0" smtClean="0">
                    <a:solidFill>
                      <a:srgbClr val="004494"/>
                    </a:solidFill>
                  </a:rPr>
                  <a:t>resilience for a diverse </a:t>
                </a:r>
                <a:r>
                  <a:rPr lang="en-GB" sz="1800" dirty="0" smtClean="0">
                    <a:solidFill>
                      <a:srgbClr val="004494"/>
                    </a:solidFill>
                  </a:rPr>
                  <a:t>sample </a:t>
                </a:r>
                <a:r>
                  <a:rPr lang="en-GB" sz="1800" dirty="0" smtClean="0">
                    <a:solidFill>
                      <a:srgbClr val="004494"/>
                    </a:solidFill>
                  </a:rPr>
                  <a:t>of cities</a:t>
                </a:r>
                <a:r>
                  <a:rPr lang="en-GB" sz="1800" b="0" dirty="0" smtClean="0">
                    <a:solidFill>
                      <a:srgbClr val="004494"/>
                    </a:solidFill>
                  </a:rPr>
                  <a:t>.</a:t>
                </a:r>
                <a:endParaRPr lang="it-IT" sz="1800" b="0" dirty="0"/>
              </a:p>
            </p:txBody>
          </p:sp>
          <p:sp>
            <p:nvSpPr>
              <p:cNvPr id="9" name="Freeform 8"/>
              <p:cNvSpPr/>
              <p:nvPr/>
            </p:nvSpPr>
            <p:spPr>
              <a:xfrm>
                <a:off x="1463588" y="3362836"/>
                <a:ext cx="7429586" cy="1314333"/>
              </a:xfrm>
              <a:custGeom>
                <a:avLst/>
                <a:gdLst>
                  <a:gd name="connsiteX0" fmla="*/ 0 w 6361606"/>
                  <a:gd name="connsiteY0" fmla="*/ 0 h 1313105"/>
                  <a:gd name="connsiteX1" fmla="*/ 6361606 w 6361606"/>
                  <a:gd name="connsiteY1" fmla="*/ 0 h 1313105"/>
                  <a:gd name="connsiteX2" fmla="*/ 6361606 w 6361606"/>
                  <a:gd name="connsiteY2" fmla="*/ 1313105 h 1313105"/>
                  <a:gd name="connsiteX3" fmla="*/ 0 w 6361606"/>
                  <a:gd name="connsiteY3" fmla="*/ 1313105 h 1313105"/>
                  <a:gd name="connsiteX4" fmla="*/ 0 w 6361606"/>
                  <a:gd name="connsiteY4" fmla="*/ 0 h 131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1606" h="1313105">
                    <a:moveTo>
                      <a:pt x="0" y="0"/>
                    </a:moveTo>
                    <a:lnTo>
                      <a:pt x="6361606" y="0"/>
                    </a:lnTo>
                    <a:lnTo>
                      <a:pt x="6361606" y="1313105"/>
                    </a:lnTo>
                    <a:lnTo>
                      <a:pt x="0" y="131310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lIns="889410" tIns="68580" rIns="68580" bIns="68580" spcCol="1270" anchor="ctr"/>
              <a:lstStyle/>
              <a:p>
                <a:pPr lvl="1" algn="just" defTabSz="800100">
                  <a:lnSpc>
                    <a:spcPct val="90000"/>
                  </a:lnSpc>
                  <a:spcAft>
                    <a:spcPct val="35000"/>
                  </a:spcAft>
                  <a:defRPr/>
                </a:pPr>
                <a:r>
                  <a:rPr lang="en-GB" sz="1800" b="0" dirty="0">
                    <a:solidFill>
                      <a:srgbClr val="004494"/>
                    </a:solidFill>
                  </a:rPr>
                  <a:t>Support </a:t>
                </a:r>
                <a:r>
                  <a:rPr lang="en-GB" sz="1800" b="1" dirty="0">
                    <a:solidFill>
                      <a:srgbClr val="004494"/>
                    </a:solidFill>
                  </a:rPr>
                  <a:t>policy makers </a:t>
                </a:r>
                <a:r>
                  <a:rPr lang="en-GB" sz="1800" b="0" dirty="0">
                    <a:solidFill>
                      <a:srgbClr val="004494"/>
                    </a:solidFill>
                  </a:rPr>
                  <a:t>to identify </a:t>
                </a:r>
                <a:r>
                  <a:rPr lang="en-GB" sz="1800" b="1" dirty="0">
                    <a:solidFill>
                      <a:srgbClr val="004494"/>
                    </a:solidFill>
                  </a:rPr>
                  <a:t>specialisation strategies</a:t>
                </a:r>
                <a:r>
                  <a:rPr lang="en-GB" sz="1800" b="0" dirty="0">
                    <a:solidFill>
                      <a:srgbClr val="004494"/>
                    </a:solidFill>
                  </a:rPr>
                  <a:t> for their </a:t>
                </a:r>
                <a:r>
                  <a:rPr lang="en-GB" sz="1800" dirty="0">
                    <a:solidFill>
                      <a:srgbClr val="004494"/>
                    </a:solidFill>
                  </a:rPr>
                  <a:t>cities</a:t>
                </a:r>
                <a:r>
                  <a:rPr lang="en-GB" sz="1800" b="0" dirty="0">
                    <a:solidFill>
                      <a:srgbClr val="004494"/>
                    </a:solidFill>
                  </a:rPr>
                  <a:t>, assess policy actions and learn from peers based on comparable results.</a:t>
                </a:r>
                <a:endParaRPr lang="it-IT" sz="1800" b="0" dirty="0"/>
              </a:p>
            </p:txBody>
          </p:sp>
          <p:sp>
            <p:nvSpPr>
              <p:cNvPr id="11" name="Freeform 10"/>
              <p:cNvSpPr/>
              <p:nvPr/>
            </p:nvSpPr>
            <p:spPr>
              <a:xfrm>
                <a:off x="1484225" y="5016863"/>
                <a:ext cx="7407361" cy="1312746"/>
              </a:xfrm>
              <a:custGeom>
                <a:avLst/>
                <a:gdLst>
                  <a:gd name="connsiteX0" fmla="*/ 0 w 6319797"/>
                  <a:gd name="connsiteY0" fmla="*/ 0 h 1313105"/>
                  <a:gd name="connsiteX1" fmla="*/ 6319797 w 6319797"/>
                  <a:gd name="connsiteY1" fmla="*/ 0 h 1313105"/>
                  <a:gd name="connsiteX2" fmla="*/ 6319797 w 6319797"/>
                  <a:gd name="connsiteY2" fmla="*/ 1313105 h 1313105"/>
                  <a:gd name="connsiteX3" fmla="*/ 0 w 6319797"/>
                  <a:gd name="connsiteY3" fmla="*/ 1313105 h 1313105"/>
                  <a:gd name="connsiteX4" fmla="*/ 0 w 6319797"/>
                  <a:gd name="connsiteY4" fmla="*/ 0 h 131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9797" h="1313105">
                    <a:moveTo>
                      <a:pt x="0" y="0"/>
                    </a:moveTo>
                    <a:lnTo>
                      <a:pt x="6319797" y="0"/>
                    </a:lnTo>
                    <a:lnTo>
                      <a:pt x="6319797" y="1313105"/>
                    </a:lnTo>
                    <a:lnTo>
                      <a:pt x="0" y="131310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lIns="889410" tIns="64770" rIns="64770" bIns="64770" spcCol="1270" anchor="ctr"/>
              <a:lstStyle/>
              <a:p>
                <a:pPr lvl="1" algn="just" defTabSz="755650">
                  <a:lnSpc>
                    <a:spcPct val="90000"/>
                  </a:lnSpc>
                  <a:spcAft>
                    <a:spcPct val="35000"/>
                  </a:spcAft>
                  <a:defRPr/>
                </a:pPr>
                <a:r>
                  <a:rPr lang="en-GB" sz="1800" b="0" dirty="0">
                    <a:solidFill>
                      <a:srgbClr val="004494"/>
                    </a:solidFill>
                  </a:rPr>
                  <a:t>Stimulate </a:t>
                </a:r>
                <a:r>
                  <a:rPr lang="en-GB" sz="1800" dirty="0">
                    <a:solidFill>
                      <a:srgbClr val="004494"/>
                    </a:solidFill>
                  </a:rPr>
                  <a:t>new </a:t>
                </a:r>
                <a:r>
                  <a:rPr lang="en-GB" sz="1800" b="1" dirty="0">
                    <a:solidFill>
                      <a:srgbClr val="004494"/>
                    </a:solidFill>
                  </a:rPr>
                  <a:t>research questions</a:t>
                </a:r>
                <a:r>
                  <a:rPr lang="en-GB" sz="1800" dirty="0">
                    <a:solidFill>
                      <a:srgbClr val="004494"/>
                    </a:solidFill>
                  </a:rPr>
                  <a:t> </a:t>
                </a:r>
                <a:r>
                  <a:rPr lang="en-GB" sz="1800" b="0" dirty="0">
                    <a:solidFill>
                      <a:srgbClr val="004494"/>
                    </a:solidFill>
                  </a:rPr>
                  <a:t>and</a:t>
                </a:r>
                <a:r>
                  <a:rPr lang="en-GB" sz="1800" dirty="0">
                    <a:solidFill>
                      <a:srgbClr val="004494"/>
                    </a:solidFill>
                  </a:rPr>
                  <a:t> </a:t>
                </a:r>
                <a:r>
                  <a:rPr lang="en-GB" sz="1800" b="1" dirty="0">
                    <a:solidFill>
                      <a:srgbClr val="004494"/>
                    </a:solidFill>
                  </a:rPr>
                  <a:t>approaches</a:t>
                </a:r>
                <a:r>
                  <a:rPr lang="en-GB" sz="1800" dirty="0">
                    <a:solidFill>
                      <a:srgbClr val="004494"/>
                    </a:solidFill>
                  </a:rPr>
                  <a:t> </a:t>
                </a:r>
                <a:r>
                  <a:rPr lang="en-GB" sz="1800" b="0" dirty="0">
                    <a:solidFill>
                      <a:srgbClr val="004494"/>
                    </a:solidFill>
                  </a:rPr>
                  <a:t>contributing to the impact assessment of culture and creativity based on a pool of comparable </a:t>
                </a:r>
                <a:r>
                  <a:rPr lang="en-GB" sz="1800" b="0" dirty="0" smtClean="0">
                    <a:solidFill>
                      <a:srgbClr val="004494"/>
                    </a:solidFill>
                  </a:rPr>
                  <a:t>data.</a:t>
                </a:r>
                <a:endParaRPr lang="it-IT" sz="1800" b="0" dirty="0"/>
              </a:p>
            </p:txBody>
          </p:sp>
        </p:grpSp>
        <p:pic>
          <p:nvPicPr>
            <p:cNvPr id="133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325813"/>
              <a:ext cx="2535238" cy="136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50" y="1709738"/>
              <a:ext cx="1470025"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50" y="4935538"/>
              <a:ext cx="1038225" cy="147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639305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07950" y="107950"/>
            <a:ext cx="8642350" cy="584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smtClean="0">
                <a:solidFill>
                  <a:srgbClr val="164194"/>
                </a:solidFill>
                <a:latin typeface="Verdana" pitchFamily="34" charset="0"/>
              </a:rPr>
              <a:t>The 8 </a:t>
            </a:r>
            <a:r>
              <a:rPr lang="fr-BE" altLang="it-IT" kern="0" dirty="0" err="1" smtClean="0">
                <a:solidFill>
                  <a:srgbClr val="164194"/>
                </a:solidFill>
                <a:latin typeface="Verdana" pitchFamily="34" charset="0"/>
              </a:rPr>
              <a:t>desired</a:t>
            </a:r>
            <a:r>
              <a:rPr lang="fr-BE" altLang="it-IT" kern="0" dirty="0" smtClean="0">
                <a:solidFill>
                  <a:srgbClr val="164194"/>
                </a:solidFill>
                <a:latin typeface="Verdana" pitchFamily="34" charset="0"/>
              </a:rPr>
              <a:t> </a:t>
            </a:r>
            <a:r>
              <a:rPr lang="fr-BE" altLang="it-IT" kern="0" dirty="0" err="1" smtClean="0">
                <a:solidFill>
                  <a:srgbClr val="164194"/>
                </a:solidFill>
                <a:latin typeface="Verdana" pitchFamily="34" charset="0"/>
              </a:rPr>
              <a:t>features</a:t>
            </a:r>
            <a:endParaRPr lang="it-IT" altLang="it-IT" kern="0" dirty="0" smtClean="0">
              <a:solidFill>
                <a:srgbClr val="164194"/>
              </a:solidFill>
              <a:latin typeface="Verdana" pitchFamily="34" charset="0"/>
            </a:endParaRPr>
          </a:p>
        </p:txBody>
      </p:sp>
      <p:pic>
        <p:nvPicPr>
          <p:cNvPr id="1536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68" y="829165"/>
            <a:ext cx="7833178" cy="5336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5489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107504" y="143991"/>
            <a:ext cx="8758745" cy="620713"/>
          </a:xfrm>
          <a:prstGeom prst="rect">
            <a:avLst/>
          </a:prstGeom>
        </p:spPr>
        <p:txBody>
          <a:bodyPr anchor="ctr"/>
          <a:lstStyle>
            <a:lvl1pPr marL="342900" indent="-342900" algn="l" rtl="0" eaLnBrk="0" fontAlgn="base" hangingPunct="0">
              <a:lnSpc>
                <a:spcPts val="2400"/>
              </a:lnSpc>
              <a:spcBef>
                <a:spcPct val="0"/>
              </a:spcBef>
              <a:spcAft>
                <a:spcPct val="0"/>
              </a:spcAft>
              <a:buClr>
                <a:srgbClr val="1E4494"/>
              </a:buClr>
              <a:buFont typeface="Verdana" pitchFamily="34" charset="0"/>
              <a:defRPr>
                <a:solidFill>
                  <a:srgbClr val="004494"/>
                </a:solidFill>
                <a:latin typeface="Verdana"/>
                <a:ea typeface="MS PGothic" pitchFamily="34" charset="-128"/>
                <a:cs typeface="ＭＳ Ｐゴシック" charset="0"/>
              </a:defRPr>
            </a:lvl1pPr>
            <a:lvl2pPr marL="228600" indent="-228600" algn="l" rtl="0" eaLnBrk="0" fontAlgn="base" hangingPunct="0">
              <a:lnSpc>
                <a:spcPts val="2400"/>
              </a:lnSpc>
              <a:spcBef>
                <a:spcPct val="0"/>
              </a:spcBef>
              <a:spcAft>
                <a:spcPct val="0"/>
              </a:spcAft>
              <a:buClr>
                <a:srgbClr val="1E4494"/>
              </a:buClr>
              <a:buFont typeface="Verdana" pitchFamily="34" charset="0"/>
              <a:buChar char="•"/>
              <a:defRPr>
                <a:solidFill>
                  <a:srgbClr val="004494"/>
                </a:solidFill>
                <a:latin typeface="Verdana"/>
                <a:ea typeface="MS PGothic" pitchFamily="34" charset="-128"/>
              </a:defRPr>
            </a:lvl2pPr>
            <a:lvl3pPr marL="457200" indent="-228600" algn="l" rtl="0" eaLnBrk="0" fontAlgn="base" hangingPunct="0">
              <a:lnSpc>
                <a:spcPts val="2400"/>
              </a:lnSpc>
              <a:spcBef>
                <a:spcPct val="0"/>
              </a:spcBef>
              <a:spcAft>
                <a:spcPct val="0"/>
              </a:spcAft>
              <a:buClr>
                <a:srgbClr val="1E4494"/>
              </a:buClr>
              <a:buFont typeface="Wingdings" pitchFamily="2" charset="2"/>
              <a:buChar char="§"/>
              <a:defRPr sz="1600">
                <a:solidFill>
                  <a:srgbClr val="004494"/>
                </a:solidFill>
                <a:latin typeface="Verdana"/>
                <a:ea typeface="MS PGothic" pitchFamily="34" charset="-128"/>
              </a:defRPr>
            </a:lvl3pPr>
            <a:lvl4pPr marL="685800" indent="-228600" algn="l" rtl="0" eaLnBrk="0" fontAlgn="base" hangingPunct="0">
              <a:lnSpc>
                <a:spcPts val="2400"/>
              </a:lnSpc>
              <a:spcBef>
                <a:spcPct val="0"/>
              </a:spcBef>
              <a:spcAft>
                <a:spcPct val="0"/>
              </a:spcAft>
              <a:buClr>
                <a:srgbClr val="1E4494"/>
              </a:buClr>
              <a:buFont typeface="Arial" charset="0"/>
              <a:buChar char="•"/>
              <a:defRPr sz="1600">
                <a:solidFill>
                  <a:srgbClr val="004494"/>
                </a:solidFill>
                <a:latin typeface="Verdana"/>
                <a:ea typeface="MS PGothic" pitchFamily="34" charset="-128"/>
              </a:defRPr>
            </a:lvl4pPr>
            <a:lvl5pPr marL="914400" indent="-228600" algn="l" rtl="0" eaLnBrk="0" fontAlgn="base" hangingPunct="0">
              <a:lnSpc>
                <a:spcPts val="2400"/>
              </a:lnSpc>
              <a:spcBef>
                <a:spcPct val="0"/>
              </a:spcBef>
              <a:spcAft>
                <a:spcPct val="0"/>
              </a:spcAft>
              <a:buClr>
                <a:srgbClr val="1E4494"/>
              </a:buClr>
              <a:buFont typeface="Verdana" pitchFamily="34" charset="0"/>
              <a:buChar char="–"/>
              <a:defRPr sz="1600">
                <a:solidFill>
                  <a:srgbClr val="004494"/>
                </a:solidFill>
                <a:latin typeface="Verdana"/>
                <a:ea typeface="MS PGothic" pitchFamily="34" charset="-128"/>
              </a:defRPr>
            </a:lvl5pPr>
            <a:lvl6pPr marL="2514600" indent="-228600" algn="l" rtl="0" fontAlgn="base">
              <a:spcBef>
                <a:spcPct val="20000"/>
              </a:spcBef>
              <a:spcAft>
                <a:spcPct val="0"/>
              </a:spcAft>
              <a:buChar char="»"/>
              <a:defRPr sz="2000">
                <a:solidFill>
                  <a:schemeClr val="tx1"/>
                </a:solidFill>
                <a:latin typeface="Arial" charset="0"/>
                <a:ea typeface="+mn-ea"/>
              </a:defRPr>
            </a:lvl6pPr>
            <a:lvl7pPr marL="2971800" indent="-228600" algn="l" rtl="0" fontAlgn="base">
              <a:spcBef>
                <a:spcPct val="20000"/>
              </a:spcBef>
              <a:spcAft>
                <a:spcPct val="0"/>
              </a:spcAft>
              <a:buChar char="»"/>
              <a:defRPr sz="2000">
                <a:solidFill>
                  <a:schemeClr val="tx1"/>
                </a:solidFill>
                <a:latin typeface="Arial" charset="0"/>
                <a:ea typeface="+mn-ea"/>
              </a:defRPr>
            </a:lvl7pPr>
            <a:lvl8pPr marL="3429000" indent="-228600" algn="l" rtl="0" fontAlgn="base">
              <a:spcBef>
                <a:spcPct val="20000"/>
              </a:spcBef>
              <a:spcAft>
                <a:spcPct val="0"/>
              </a:spcAft>
              <a:buChar char="»"/>
              <a:defRPr sz="2000">
                <a:solidFill>
                  <a:schemeClr val="tx1"/>
                </a:solidFill>
                <a:latin typeface="Arial" charset="0"/>
                <a:ea typeface="+mn-ea"/>
              </a:defRPr>
            </a:lvl8pPr>
            <a:lvl9pPr marL="3886200" indent="-228600" algn="l" rtl="0" fontAlgn="base">
              <a:spcBef>
                <a:spcPct val="20000"/>
              </a:spcBef>
              <a:spcAft>
                <a:spcPct val="0"/>
              </a:spcAft>
              <a:buChar char="»"/>
              <a:defRPr sz="2000">
                <a:solidFill>
                  <a:schemeClr val="tx1"/>
                </a:solidFill>
                <a:latin typeface="Arial" charset="0"/>
                <a:ea typeface="+mn-ea"/>
              </a:defRPr>
            </a:lvl9pPr>
          </a:lstStyle>
          <a:p>
            <a:pPr algn="just">
              <a:defRPr/>
            </a:pPr>
            <a:r>
              <a:rPr lang="en-GB" sz="2400" b="1" dirty="0" smtClean="0">
                <a:solidFill>
                  <a:srgbClr val="164194"/>
                </a:solidFill>
              </a:rPr>
              <a:t>Methodology</a:t>
            </a:r>
            <a:endParaRPr lang="it-IT" sz="2400" b="1" kern="0" dirty="0">
              <a:solidFill>
                <a:srgbClr val="164194"/>
              </a:solidFill>
            </a:endParaRPr>
          </a:p>
        </p:txBody>
      </p:sp>
      <p:pic>
        <p:nvPicPr>
          <p:cNvPr id="20484"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25592">
            <a:off x="6518275" y="1096963"/>
            <a:ext cx="2233613" cy="31734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44" name="Group 43"/>
          <p:cNvGrpSpPr/>
          <p:nvPr/>
        </p:nvGrpSpPr>
        <p:grpSpPr>
          <a:xfrm>
            <a:off x="179388" y="1189038"/>
            <a:ext cx="8569076" cy="5127625"/>
            <a:chOff x="179388" y="1189038"/>
            <a:chExt cx="8569076" cy="5127625"/>
          </a:xfrm>
        </p:grpSpPr>
        <p:grpSp>
          <p:nvGrpSpPr>
            <p:cNvPr id="45" name="Groupe 6"/>
            <p:cNvGrpSpPr>
              <a:grpSpLocks/>
            </p:cNvGrpSpPr>
            <p:nvPr/>
          </p:nvGrpSpPr>
          <p:grpSpPr bwMode="auto">
            <a:xfrm>
              <a:off x="179388" y="1189038"/>
              <a:ext cx="6035675" cy="5127625"/>
              <a:chOff x="254076" y="1189474"/>
              <a:chExt cx="5755527" cy="5127122"/>
            </a:xfrm>
          </p:grpSpPr>
          <p:sp>
            <p:nvSpPr>
              <p:cNvPr id="50" name="Flèche à angle droit 7"/>
              <p:cNvSpPr/>
              <p:nvPr/>
            </p:nvSpPr>
            <p:spPr>
              <a:xfrm rot="5400000">
                <a:off x="464317" y="2068514"/>
                <a:ext cx="792084" cy="900721"/>
              </a:xfrm>
              <a:prstGeom prst="bentUpArrow">
                <a:avLst>
                  <a:gd name="adj1" fmla="val 32840"/>
                  <a:gd name="adj2" fmla="val 25000"/>
                  <a:gd name="adj3" fmla="val 35780"/>
                </a:avLst>
              </a:prstGeom>
              <a:solidFill>
                <a:srgbClr val="37ACDE">
                  <a:tint val="50000"/>
                  <a:hueOff val="0"/>
                  <a:satOff val="0"/>
                  <a:lumOff val="0"/>
                  <a:alphaOff val="0"/>
                </a:srgbClr>
              </a:solidFill>
              <a:ln w="25400" cap="flat" cmpd="sng" algn="ctr">
                <a:solidFill>
                  <a:srgbClr val="FFFFFF">
                    <a:hueOff val="0"/>
                    <a:satOff val="0"/>
                    <a:lumOff val="0"/>
                    <a:alphaOff val="0"/>
                  </a:srgbClr>
                </a:solidFill>
                <a:prstDash val="solid"/>
              </a:ln>
              <a:effectLst/>
            </p:spPr>
          </p:sp>
          <p:sp>
            <p:nvSpPr>
              <p:cNvPr id="51" name="Forme libre 8"/>
              <p:cNvSpPr/>
              <p:nvPr/>
            </p:nvSpPr>
            <p:spPr>
              <a:xfrm>
                <a:off x="254076" y="1189474"/>
                <a:ext cx="1333671" cy="933358"/>
              </a:xfrm>
              <a:custGeom>
                <a:avLst/>
                <a:gdLst>
                  <a:gd name="connsiteX0" fmla="*/ 0 w 1333401"/>
                  <a:gd name="connsiteY0" fmla="*/ 155587 h 933337"/>
                  <a:gd name="connsiteX1" fmla="*/ 155587 w 1333401"/>
                  <a:gd name="connsiteY1" fmla="*/ 0 h 933337"/>
                  <a:gd name="connsiteX2" fmla="*/ 1177814 w 1333401"/>
                  <a:gd name="connsiteY2" fmla="*/ 0 h 933337"/>
                  <a:gd name="connsiteX3" fmla="*/ 1333401 w 1333401"/>
                  <a:gd name="connsiteY3" fmla="*/ 155587 h 933337"/>
                  <a:gd name="connsiteX4" fmla="*/ 1333401 w 1333401"/>
                  <a:gd name="connsiteY4" fmla="*/ 777750 h 933337"/>
                  <a:gd name="connsiteX5" fmla="*/ 1177814 w 1333401"/>
                  <a:gd name="connsiteY5" fmla="*/ 933337 h 933337"/>
                  <a:gd name="connsiteX6" fmla="*/ 155587 w 1333401"/>
                  <a:gd name="connsiteY6" fmla="*/ 933337 h 933337"/>
                  <a:gd name="connsiteX7" fmla="*/ 0 w 1333401"/>
                  <a:gd name="connsiteY7" fmla="*/ 777750 h 933337"/>
                  <a:gd name="connsiteX8" fmla="*/ 0 w 1333401"/>
                  <a:gd name="connsiteY8" fmla="*/ 155587 h 9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01" h="933337">
                    <a:moveTo>
                      <a:pt x="0" y="155587"/>
                    </a:moveTo>
                    <a:cubicBezTo>
                      <a:pt x="0" y="69659"/>
                      <a:pt x="69659" y="0"/>
                      <a:pt x="155587" y="0"/>
                    </a:cubicBezTo>
                    <a:lnTo>
                      <a:pt x="1177814" y="0"/>
                    </a:lnTo>
                    <a:cubicBezTo>
                      <a:pt x="1263742" y="0"/>
                      <a:pt x="1333401" y="69659"/>
                      <a:pt x="1333401" y="155587"/>
                    </a:cubicBezTo>
                    <a:lnTo>
                      <a:pt x="1333401" y="777750"/>
                    </a:lnTo>
                    <a:cubicBezTo>
                      <a:pt x="1333401" y="863678"/>
                      <a:pt x="1263742" y="933337"/>
                      <a:pt x="1177814" y="933337"/>
                    </a:cubicBezTo>
                    <a:lnTo>
                      <a:pt x="155587" y="933337"/>
                    </a:lnTo>
                    <a:cubicBezTo>
                      <a:pt x="69659" y="933337"/>
                      <a:pt x="0" y="863678"/>
                      <a:pt x="0" y="777750"/>
                    </a:cubicBezTo>
                    <a:lnTo>
                      <a:pt x="0" y="155587"/>
                    </a:ln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02720" tIns="102720" rIns="102720" bIns="102720" spcCol="1270" anchor="ctr"/>
              <a:lstStyle/>
              <a:p>
                <a:pPr marL="0" marR="0" lvl="0" indent="0" algn="ctr" defTabSz="666750" eaLnBrk="1" fontAlgn="auto" latinLnBrk="0" hangingPunct="1">
                  <a:lnSpc>
                    <a:spcPct val="90000"/>
                  </a:lnSpc>
                  <a:spcBef>
                    <a:spcPts val="0"/>
                  </a:spcBef>
                  <a:spcAft>
                    <a:spcPct val="35000"/>
                  </a:spcAft>
                  <a:buClrTx/>
                  <a:buSzTx/>
                  <a:buFontTx/>
                  <a:buNone/>
                  <a:tabLst/>
                  <a:defRPr/>
                </a:pPr>
                <a:r>
                  <a:rPr kumimoji="0" lang="fr-FR" sz="1500" b="1" i="0" u="none" strike="noStrike" kern="0" cap="none" spc="0" normalizeH="0" baseline="0" noProof="0" dirty="0" err="1">
                    <a:ln>
                      <a:noFill/>
                    </a:ln>
                    <a:solidFill>
                      <a:srgbClr val="FFFFFF"/>
                    </a:solidFill>
                    <a:effectLst/>
                    <a:uLnTx/>
                    <a:uFillTx/>
                    <a:latin typeface="Verdana "/>
                    <a:ea typeface="+mn-ea"/>
                    <a:cs typeface="+mn-cs"/>
                  </a:rPr>
                  <a:t>Theoretical</a:t>
                </a:r>
                <a:r>
                  <a:rPr kumimoji="0" lang="fr-FR" sz="1500" b="1" i="0" u="none" strike="noStrike" kern="0" cap="none" spc="0" normalizeH="0" baseline="0" noProof="0" dirty="0">
                    <a:ln>
                      <a:noFill/>
                    </a:ln>
                    <a:solidFill>
                      <a:srgbClr val="FFFFFF"/>
                    </a:solidFill>
                    <a:effectLst/>
                    <a:uLnTx/>
                    <a:uFillTx/>
                    <a:latin typeface="Verdana "/>
                    <a:ea typeface="+mn-ea"/>
                    <a:cs typeface="+mn-cs"/>
                  </a:rPr>
                  <a:t> </a:t>
                </a:r>
                <a:r>
                  <a:rPr kumimoji="0" lang="fr-FR" sz="1500" b="1" i="0" u="none" strike="noStrike" kern="0" cap="none" spc="0" normalizeH="0" baseline="0" noProof="0" dirty="0" err="1">
                    <a:ln>
                      <a:noFill/>
                    </a:ln>
                    <a:solidFill>
                      <a:srgbClr val="FFFFFF"/>
                    </a:solidFill>
                    <a:effectLst/>
                    <a:uLnTx/>
                    <a:uFillTx/>
                    <a:latin typeface="Verdana "/>
                    <a:ea typeface="+mn-ea"/>
                    <a:cs typeface="+mn-cs"/>
                  </a:rPr>
                  <a:t>framework</a:t>
                </a:r>
                <a:endParaRPr kumimoji="0" lang="en-GB" sz="1500" b="1" i="0" u="none" strike="noStrike" kern="0" cap="none" spc="0" normalizeH="0" baseline="0" noProof="0" dirty="0">
                  <a:ln>
                    <a:noFill/>
                  </a:ln>
                  <a:solidFill>
                    <a:srgbClr val="FFFFFF"/>
                  </a:solidFill>
                  <a:effectLst/>
                  <a:uLnTx/>
                  <a:uFillTx/>
                  <a:latin typeface="Verdana "/>
                  <a:ea typeface="+mn-ea"/>
                  <a:cs typeface="+mn-cs"/>
                </a:endParaRPr>
              </a:p>
            </p:txBody>
          </p:sp>
          <p:sp>
            <p:nvSpPr>
              <p:cNvPr id="52" name="Forme libre 9"/>
              <p:cNvSpPr/>
              <p:nvPr/>
            </p:nvSpPr>
            <p:spPr>
              <a:xfrm>
                <a:off x="1587747" y="1278365"/>
                <a:ext cx="4285613" cy="753988"/>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Literature</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review</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on culture,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creativity</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&amp;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related</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indices </a:t>
                </a:r>
              </a:p>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Experts’ consultation </a:t>
                </a:r>
                <a:endParaRPr kumimoji="0" lang="en-GB"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p:txBody>
          </p:sp>
          <p:sp>
            <p:nvSpPr>
              <p:cNvPr id="53" name="Flèche à angle droit 10"/>
              <p:cNvSpPr/>
              <p:nvPr/>
            </p:nvSpPr>
            <p:spPr>
              <a:xfrm rot="5400000">
                <a:off x="1569403" y="3116161"/>
                <a:ext cx="792084" cy="900721"/>
              </a:xfrm>
              <a:prstGeom prst="bentUpArrow">
                <a:avLst>
                  <a:gd name="adj1" fmla="val 32840"/>
                  <a:gd name="adj2" fmla="val 25000"/>
                  <a:gd name="adj3" fmla="val 35780"/>
                </a:avLst>
              </a:prstGeom>
              <a:solidFill>
                <a:srgbClr val="37ACDE">
                  <a:tint val="50000"/>
                  <a:hueOff val="0"/>
                  <a:satOff val="0"/>
                  <a:lumOff val="0"/>
                  <a:alphaOff val="0"/>
                </a:srgbClr>
              </a:solidFill>
              <a:ln w="25400" cap="flat" cmpd="sng" algn="ctr">
                <a:solidFill>
                  <a:srgbClr val="FFFFFF">
                    <a:hueOff val="0"/>
                    <a:satOff val="0"/>
                    <a:lumOff val="0"/>
                    <a:alphaOff val="0"/>
                  </a:srgbClr>
                </a:solidFill>
                <a:prstDash val="solid"/>
              </a:ln>
              <a:effectLst/>
            </p:spPr>
          </p:sp>
          <p:sp>
            <p:nvSpPr>
              <p:cNvPr id="54" name="Forme libre 11"/>
              <p:cNvSpPr/>
              <p:nvPr/>
            </p:nvSpPr>
            <p:spPr>
              <a:xfrm>
                <a:off x="1359161" y="2238708"/>
                <a:ext cx="1335185" cy="931772"/>
              </a:xfrm>
              <a:custGeom>
                <a:avLst/>
                <a:gdLst>
                  <a:gd name="connsiteX0" fmla="*/ 0 w 1333401"/>
                  <a:gd name="connsiteY0" fmla="*/ 155587 h 933337"/>
                  <a:gd name="connsiteX1" fmla="*/ 155587 w 1333401"/>
                  <a:gd name="connsiteY1" fmla="*/ 0 h 933337"/>
                  <a:gd name="connsiteX2" fmla="*/ 1177814 w 1333401"/>
                  <a:gd name="connsiteY2" fmla="*/ 0 h 933337"/>
                  <a:gd name="connsiteX3" fmla="*/ 1333401 w 1333401"/>
                  <a:gd name="connsiteY3" fmla="*/ 155587 h 933337"/>
                  <a:gd name="connsiteX4" fmla="*/ 1333401 w 1333401"/>
                  <a:gd name="connsiteY4" fmla="*/ 777750 h 933337"/>
                  <a:gd name="connsiteX5" fmla="*/ 1177814 w 1333401"/>
                  <a:gd name="connsiteY5" fmla="*/ 933337 h 933337"/>
                  <a:gd name="connsiteX6" fmla="*/ 155587 w 1333401"/>
                  <a:gd name="connsiteY6" fmla="*/ 933337 h 933337"/>
                  <a:gd name="connsiteX7" fmla="*/ 0 w 1333401"/>
                  <a:gd name="connsiteY7" fmla="*/ 777750 h 933337"/>
                  <a:gd name="connsiteX8" fmla="*/ 0 w 1333401"/>
                  <a:gd name="connsiteY8" fmla="*/ 155587 h 9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01" h="933337">
                    <a:moveTo>
                      <a:pt x="0" y="155587"/>
                    </a:moveTo>
                    <a:cubicBezTo>
                      <a:pt x="0" y="69659"/>
                      <a:pt x="69659" y="0"/>
                      <a:pt x="155587" y="0"/>
                    </a:cubicBezTo>
                    <a:lnTo>
                      <a:pt x="1177814" y="0"/>
                    </a:lnTo>
                    <a:cubicBezTo>
                      <a:pt x="1263742" y="0"/>
                      <a:pt x="1333401" y="69659"/>
                      <a:pt x="1333401" y="155587"/>
                    </a:cubicBezTo>
                    <a:lnTo>
                      <a:pt x="1333401" y="777750"/>
                    </a:lnTo>
                    <a:cubicBezTo>
                      <a:pt x="1333401" y="863678"/>
                      <a:pt x="1263742" y="933337"/>
                      <a:pt x="1177814" y="933337"/>
                    </a:cubicBezTo>
                    <a:lnTo>
                      <a:pt x="155587" y="933337"/>
                    </a:lnTo>
                    <a:cubicBezTo>
                      <a:pt x="69659" y="933337"/>
                      <a:pt x="0" y="863678"/>
                      <a:pt x="0" y="777750"/>
                    </a:cubicBezTo>
                    <a:lnTo>
                      <a:pt x="0" y="155587"/>
                    </a:ln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02720" tIns="102720" rIns="102720" bIns="102720" spcCol="1270" anchor="ctr"/>
              <a:lstStyle/>
              <a:p>
                <a:pPr marL="0" marR="0" lvl="0" indent="0" algn="ctr" defTabSz="666750" eaLnBrk="1" fontAlgn="auto" latinLnBrk="0" hangingPunct="1">
                  <a:lnSpc>
                    <a:spcPct val="90000"/>
                  </a:lnSpc>
                  <a:spcBef>
                    <a:spcPts val="0"/>
                  </a:spcBef>
                  <a:spcAft>
                    <a:spcPct val="3500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Verdana "/>
                    <a:ea typeface="+mn-ea"/>
                    <a:cs typeface="+mn-cs"/>
                  </a:rPr>
                  <a:t>Data </a:t>
                </a:r>
                <a:r>
                  <a:rPr kumimoji="0" lang="fr-FR" sz="1500" b="1" i="0" u="none" strike="noStrike" kern="0" cap="none" spc="0" normalizeH="0" baseline="0" noProof="0" dirty="0" err="1">
                    <a:ln>
                      <a:noFill/>
                    </a:ln>
                    <a:solidFill>
                      <a:srgbClr val="FFFFFF"/>
                    </a:solidFill>
                    <a:effectLst/>
                    <a:uLnTx/>
                    <a:uFillTx/>
                    <a:latin typeface="Verdana "/>
                    <a:ea typeface="+mn-ea"/>
                    <a:cs typeface="+mn-cs"/>
                  </a:rPr>
                  <a:t>selection</a:t>
                </a:r>
                <a:endParaRPr kumimoji="0" lang="en-GB" sz="1500" b="1" i="0" u="none" strike="noStrike" kern="0" cap="none" spc="0" normalizeH="0" baseline="0" noProof="0" dirty="0">
                  <a:ln>
                    <a:noFill/>
                  </a:ln>
                  <a:solidFill>
                    <a:srgbClr val="FFFFFF"/>
                  </a:solidFill>
                  <a:effectLst/>
                  <a:uLnTx/>
                  <a:uFillTx/>
                  <a:latin typeface="Verdana "/>
                  <a:ea typeface="+mn-ea"/>
                  <a:cs typeface="+mn-cs"/>
                </a:endParaRPr>
              </a:p>
            </p:txBody>
          </p:sp>
          <p:sp>
            <p:nvSpPr>
              <p:cNvPr id="55" name="Forme libre 12"/>
              <p:cNvSpPr/>
              <p:nvPr/>
            </p:nvSpPr>
            <p:spPr>
              <a:xfrm>
                <a:off x="2694347" y="2327599"/>
                <a:ext cx="968842" cy="753989"/>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endParaRPr kumimoji="0" lang="en-GB" sz="1500" b="1" i="0" u="none" strike="noStrike" kern="0" cap="none" spc="0" normalizeH="0" baseline="0" noProof="0">
                  <a:ln>
                    <a:noFill/>
                  </a:ln>
                  <a:solidFill>
                    <a:srgbClr val="004494">
                      <a:hueOff val="0"/>
                      <a:satOff val="0"/>
                      <a:lumOff val="0"/>
                      <a:alphaOff val="0"/>
                    </a:srgbClr>
                  </a:solidFill>
                  <a:effectLst/>
                  <a:uLnTx/>
                  <a:uFillTx/>
                  <a:latin typeface="Verdana "/>
                  <a:ea typeface="+mn-ea"/>
                  <a:cs typeface="+mn-cs"/>
                </a:endParaRPr>
              </a:p>
            </p:txBody>
          </p:sp>
          <p:sp>
            <p:nvSpPr>
              <p:cNvPr id="56" name="Flèche à angle droit 13"/>
              <p:cNvSpPr/>
              <p:nvPr/>
            </p:nvSpPr>
            <p:spPr>
              <a:xfrm rot="5400000">
                <a:off x="2675243" y="4164640"/>
                <a:ext cx="792085" cy="902234"/>
              </a:xfrm>
              <a:prstGeom prst="bentUpArrow">
                <a:avLst>
                  <a:gd name="adj1" fmla="val 32840"/>
                  <a:gd name="adj2" fmla="val 25000"/>
                  <a:gd name="adj3" fmla="val 35780"/>
                </a:avLst>
              </a:prstGeom>
              <a:solidFill>
                <a:srgbClr val="37ACDE">
                  <a:tint val="50000"/>
                  <a:hueOff val="0"/>
                  <a:satOff val="0"/>
                  <a:lumOff val="0"/>
                  <a:alphaOff val="0"/>
                </a:srgbClr>
              </a:solidFill>
              <a:ln w="25400" cap="flat" cmpd="sng" algn="ctr">
                <a:solidFill>
                  <a:srgbClr val="FFFFFF">
                    <a:hueOff val="0"/>
                    <a:satOff val="0"/>
                    <a:lumOff val="0"/>
                    <a:alphaOff val="0"/>
                  </a:srgbClr>
                </a:solidFill>
                <a:prstDash val="solid"/>
              </a:ln>
              <a:effectLst/>
            </p:spPr>
          </p:sp>
          <p:sp>
            <p:nvSpPr>
              <p:cNvPr id="57" name="Forme libre 14"/>
              <p:cNvSpPr/>
              <p:nvPr/>
            </p:nvSpPr>
            <p:spPr>
              <a:xfrm>
                <a:off x="2465760" y="3286355"/>
                <a:ext cx="1332158" cy="933358"/>
              </a:xfrm>
              <a:custGeom>
                <a:avLst/>
                <a:gdLst>
                  <a:gd name="connsiteX0" fmla="*/ 0 w 1333401"/>
                  <a:gd name="connsiteY0" fmla="*/ 155587 h 933337"/>
                  <a:gd name="connsiteX1" fmla="*/ 155587 w 1333401"/>
                  <a:gd name="connsiteY1" fmla="*/ 0 h 933337"/>
                  <a:gd name="connsiteX2" fmla="*/ 1177814 w 1333401"/>
                  <a:gd name="connsiteY2" fmla="*/ 0 h 933337"/>
                  <a:gd name="connsiteX3" fmla="*/ 1333401 w 1333401"/>
                  <a:gd name="connsiteY3" fmla="*/ 155587 h 933337"/>
                  <a:gd name="connsiteX4" fmla="*/ 1333401 w 1333401"/>
                  <a:gd name="connsiteY4" fmla="*/ 777750 h 933337"/>
                  <a:gd name="connsiteX5" fmla="*/ 1177814 w 1333401"/>
                  <a:gd name="connsiteY5" fmla="*/ 933337 h 933337"/>
                  <a:gd name="connsiteX6" fmla="*/ 155587 w 1333401"/>
                  <a:gd name="connsiteY6" fmla="*/ 933337 h 933337"/>
                  <a:gd name="connsiteX7" fmla="*/ 0 w 1333401"/>
                  <a:gd name="connsiteY7" fmla="*/ 777750 h 933337"/>
                  <a:gd name="connsiteX8" fmla="*/ 0 w 1333401"/>
                  <a:gd name="connsiteY8" fmla="*/ 155587 h 9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01" h="933337">
                    <a:moveTo>
                      <a:pt x="0" y="155587"/>
                    </a:moveTo>
                    <a:cubicBezTo>
                      <a:pt x="0" y="69659"/>
                      <a:pt x="69659" y="0"/>
                      <a:pt x="155587" y="0"/>
                    </a:cubicBezTo>
                    <a:lnTo>
                      <a:pt x="1177814" y="0"/>
                    </a:lnTo>
                    <a:cubicBezTo>
                      <a:pt x="1263742" y="0"/>
                      <a:pt x="1333401" y="69659"/>
                      <a:pt x="1333401" y="155587"/>
                    </a:cubicBezTo>
                    <a:lnTo>
                      <a:pt x="1333401" y="777750"/>
                    </a:lnTo>
                    <a:cubicBezTo>
                      <a:pt x="1333401" y="863678"/>
                      <a:pt x="1263742" y="933337"/>
                      <a:pt x="1177814" y="933337"/>
                    </a:cubicBezTo>
                    <a:lnTo>
                      <a:pt x="155587" y="933337"/>
                    </a:lnTo>
                    <a:cubicBezTo>
                      <a:pt x="69659" y="933337"/>
                      <a:pt x="0" y="863678"/>
                      <a:pt x="0" y="777750"/>
                    </a:cubicBezTo>
                    <a:lnTo>
                      <a:pt x="0" y="155587"/>
                    </a:ln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02720" tIns="102720" rIns="102720" bIns="102720" spcCol="1270" anchor="ctr"/>
              <a:lstStyle/>
              <a:p>
                <a:pPr marL="0" marR="0" lvl="0" indent="0" algn="ctr" defTabSz="666750" eaLnBrk="1" fontAlgn="auto" latinLnBrk="0" hangingPunct="1">
                  <a:lnSpc>
                    <a:spcPct val="90000"/>
                  </a:lnSpc>
                  <a:spcBef>
                    <a:spcPts val="0"/>
                  </a:spcBef>
                  <a:spcAft>
                    <a:spcPct val="3500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Verdana "/>
                    <a:ea typeface="+mn-ea"/>
                    <a:cs typeface="+mn-cs"/>
                  </a:rPr>
                  <a:t>Data </a:t>
                </a:r>
                <a:r>
                  <a:rPr kumimoji="0" lang="fr-FR" sz="1500" b="1" i="0" u="none" strike="noStrike" kern="0" cap="none" spc="0" normalizeH="0" baseline="0" noProof="0" dirty="0" err="1">
                    <a:ln>
                      <a:noFill/>
                    </a:ln>
                    <a:solidFill>
                      <a:srgbClr val="FFFFFF"/>
                    </a:solidFill>
                    <a:effectLst/>
                    <a:uLnTx/>
                    <a:uFillTx/>
                    <a:latin typeface="Verdana "/>
                    <a:ea typeface="+mn-ea"/>
                    <a:cs typeface="+mn-cs"/>
                  </a:rPr>
                  <a:t>checking</a:t>
                </a:r>
                <a:endParaRPr kumimoji="0" lang="en-GB" sz="1500" b="1" i="0" u="none" strike="noStrike" kern="0" cap="none" spc="0" normalizeH="0" baseline="0" noProof="0" dirty="0">
                  <a:ln>
                    <a:noFill/>
                  </a:ln>
                  <a:solidFill>
                    <a:srgbClr val="FFFFFF"/>
                  </a:solidFill>
                  <a:effectLst/>
                  <a:uLnTx/>
                  <a:uFillTx/>
                  <a:latin typeface="Verdana "/>
                  <a:ea typeface="+mn-ea"/>
                  <a:cs typeface="+mn-cs"/>
                </a:endParaRPr>
              </a:p>
            </p:txBody>
          </p:sp>
          <p:sp>
            <p:nvSpPr>
              <p:cNvPr id="58" name="Forme libre 15"/>
              <p:cNvSpPr/>
              <p:nvPr/>
            </p:nvSpPr>
            <p:spPr>
              <a:xfrm>
                <a:off x="3797918" y="3375247"/>
                <a:ext cx="970356" cy="753989"/>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endParaRPr kumimoji="0" lang="en-GB"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p:txBody>
          </p:sp>
          <p:sp>
            <p:nvSpPr>
              <p:cNvPr id="59" name="Flèche à angle droit 16"/>
              <p:cNvSpPr/>
              <p:nvPr/>
            </p:nvSpPr>
            <p:spPr>
              <a:xfrm rot="5400000">
                <a:off x="3780329" y="5212287"/>
                <a:ext cx="792085" cy="902234"/>
              </a:xfrm>
              <a:prstGeom prst="bentUpArrow">
                <a:avLst>
                  <a:gd name="adj1" fmla="val 32840"/>
                  <a:gd name="adj2" fmla="val 25000"/>
                  <a:gd name="adj3" fmla="val 35780"/>
                </a:avLst>
              </a:prstGeom>
              <a:solidFill>
                <a:srgbClr val="37ACDE">
                  <a:tint val="50000"/>
                  <a:hueOff val="0"/>
                  <a:satOff val="0"/>
                  <a:lumOff val="0"/>
                  <a:alphaOff val="0"/>
                </a:srgbClr>
              </a:solidFill>
              <a:ln w="25400" cap="flat" cmpd="sng" algn="ctr">
                <a:solidFill>
                  <a:srgbClr val="FFFFFF">
                    <a:hueOff val="0"/>
                    <a:satOff val="0"/>
                    <a:lumOff val="0"/>
                    <a:alphaOff val="0"/>
                  </a:srgbClr>
                </a:solidFill>
                <a:prstDash val="solid"/>
              </a:ln>
              <a:effectLst/>
            </p:spPr>
          </p:sp>
          <p:sp>
            <p:nvSpPr>
              <p:cNvPr id="60" name="Forme libre 17"/>
              <p:cNvSpPr/>
              <p:nvPr/>
            </p:nvSpPr>
            <p:spPr>
              <a:xfrm>
                <a:off x="3569332" y="4335590"/>
                <a:ext cx="1335185" cy="931771"/>
              </a:xfrm>
              <a:custGeom>
                <a:avLst/>
                <a:gdLst>
                  <a:gd name="connsiteX0" fmla="*/ 0 w 1333401"/>
                  <a:gd name="connsiteY0" fmla="*/ 155587 h 933337"/>
                  <a:gd name="connsiteX1" fmla="*/ 155587 w 1333401"/>
                  <a:gd name="connsiteY1" fmla="*/ 0 h 933337"/>
                  <a:gd name="connsiteX2" fmla="*/ 1177814 w 1333401"/>
                  <a:gd name="connsiteY2" fmla="*/ 0 h 933337"/>
                  <a:gd name="connsiteX3" fmla="*/ 1333401 w 1333401"/>
                  <a:gd name="connsiteY3" fmla="*/ 155587 h 933337"/>
                  <a:gd name="connsiteX4" fmla="*/ 1333401 w 1333401"/>
                  <a:gd name="connsiteY4" fmla="*/ 777750 h 933337"/>
                  <a:gd name="connsiteX5" fmla="*/ 1177814 w 1333401"/>
                  <a:gd name="connsiteY5" fmla="*/ 933337 h 933337"/>
                  <a:gd name="connsiteX6" fmla="*/ 155587 w 1333401"/>
                  <a:gd name="connsiteY6" fmla="*/ 933337 h 933337"/>
                  <a:gd name="connsiteX7" fmla="*/ 0 w 1333401"/>
                  <a:gd name="connsiteY7" fmla="*/ 777750 h 933337"/>
                  <a:gd name="connsiteX8" fmla="*/ 0 w 1333401"/>
                  <a:gd name="connsiteY8" fmla="*/ 155587 h 9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01" h="933337">
                    <a:moveTo>
                      <a:pt x="0" y="155587"/>
                    </a:moveTo>
                    <a:cubicBezTo>
                      <a:pt x="0" y="69659"/>
                      <a:pt x="69659" y="0"/>
                      <a:pt x="155587" y="0"/>
                    </a:cubicBezTo>
                    <a:lnTo>
                      <a:pt x="1177814" y="0"/>
                    </a:lnTo>
                    <a:cubicBezTo>
                      <a:pt x="1263742" y="0"/>
                      <a:pt x="1333401" y="69659"/>
                      <a:pt x="1333401" y="155587"/>
                    </a:cubicBezTo>
                    <a:lnTo>
                      <a:pt x="1333401" y="777750"/>
                    </a:lnTo>
                    <a:cubicBezTo>
                      <a:pt x="1333401" y="863678"/>
                      <a:pt x="1263742" y="933337"/>
                      <a:pt x="1177814" y="933337"/>
                    </a:cubicBezTo>
                    <a:lnTo>
                      <a:pt x="155587" y="933337"/>
                    </a:lnTo>
                    <a:cubicBezTo>
                      <a:pt x="69659" y="933337"/>
                      <a:pt x="0" y="863678"/>
                      <a:pt x="0" y="777750"/>
                    </a:cubicBezTo>
                    <a:lnTo>
                      <a:pt x="0" y="155587"/>
                    </a:ln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02720" tIns="102720" rIns="102720" bIns="102720" spcCol="1270" anchor="ctr"/>
              <a:lstStyle/>
              <a:p>
                <a:pPr marL="0" marR="0" lvl="0" indent="0" algn="ctr" defTabSz="666750" eaLnBrk="1" fontAlgn="auto" latinLnBrk="0" hangingPunct="1">
                  <a:lnSpc>
                    <a:spcPct val="90000"/>
                  </a:lnSpc>
                  <a:spcBef>
                    <a:spcPts val="0"/>
                  </a:spcBef>
                  <a:spcAft>
                    <a:spcPct val="3500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Verdana "/>
                    <a:ea typeface="+mn-ea"/>
                    <a:cs typeface="+mn-cs"/>
                  </a:rPr>
                  <a:t>Data </a:t>
                </a:r>
                <a:r>
                  <a:rPr kumimoji="0" lang="fr-FR" sz="1500" b="1" i="0" u="none" strike="noStrike" kern="0" cap="none" spc="0" normalizeH="0" baseline="0" noProof="0" dirty="0" err="1">
                    <a:ln>
                      <a:noFill/>
                    </a:ln>
                    <a:solidFill>
                      <a:srgbClr val="FFFFFF"/>
                    </a:solidFill>
                    <a:effectLst/>
                    <a:uLnTx/>
                    <a:uFillTx/>
                    <a:latin typeface="Verdana "/>
                    <a:ea typeface="+mn-ea"/>
                    <a:cs typeface="+mn-cs"/>
                  </a:rPr>
                  <a:t>processing</a:t>
                </a:r>
                <a:r>
                  <a:rPr kumimoji="0" lang="fr-FR" sz="1500" b="1" i="0" u="none" strike="noStrike" kern="0" cap="none" spc="0" normalizeH="0" baseline="0" noProof="0" dirty="0">
                    <a:ln>
                      <a:noFill/>
                    </a:ln>
                    <a:solidFill>
                      <a:srgbClr val="FFFFFF"/>
                    </a:solidFill>
                    <a:effectLst/>
                    <a:uLnTx/>
                    <a:uFillTx/>
                    <a:latin typeface="Verdana "/>
                    <a:ea typeface="+mn-ea"/>
                    <a:cs typeface="+mn-cs"/>
                  </a:rPr>
                  <a:t>  </a:t>
                </a:r>
                <a:endParaRPr kumimoji="0" lang="en-GB" sz="1500" b="1" i="0" u="none" strike="noStrike" kern="0" cap="none" spc="0" normalizeH="0" baseline="0" noProof="0" dirty="0">
                  <a:ln>
                    <a:noFill/>
                  </a:ln>
                  <a:solidFill>
                    <a:srgbClr val="FFFFFF"/>
                  </a:solidFill>
                  <a:effectLst/>
                  <a:uLnTx/>
                  <a:uFillTx/>
                  <a:latin typeface="Verdana "/>
                  <a:ea typeface="+mn-ea"/>
                  <a:cs typeface="+mn-cs"/>
                </a:endParaRPr>
              </a:p>
            </p:txBody>
          </p:sp>
          <p:sp>
            <p:nvSpPr>
              <p:cNvPr id="61" name="Rectangle 60"/>
              <p:cNvSpPr/>
              <p:nvPr/>
            </p:nvSpPr>
            <p:spPr>
              <a:xfrm>
                <a:off x="4904518" y="4424482"/>
                <a:ext cx="968842" cy="753988"/>
              </a:xfrm>
              <a:prstGeom prst="rect">
                <a:avLst/>
              </a:prstGeom>
              <a:noFill/>
              <a:ln>
                <a:noFill/>
              </a:ln>
              <a:effectLst/>
            </p:spPr>
          </p:sp>
          <p:sp>
            <p:nvSpPr>
              <p:cNvPr id="62" name="Forme libre 19"/>
              <p:cNvSpPr/>
              <p:nvPr/>
            </p:nvSpPr>
            <p:spPr>
              <a:xfrm>
                <a:off x="4675931" y="5383238"/>
                <a:ext cx="1333672" cy="933358"/>
              </a:xfrm>
              <a:custGeom>
                <a:avLst/>
                <a:gdLst>
                  <a:gd name="connsiteX0" fmla="*/ 0 w 1333401"/>
                  <a:gd name="connsiteY0" fmla="*/ 155587 h 933337"/>
                  <a:gd name="connsiteX1" fmla="*/ 155587 w 1333401"/>
                  <a:gd name="connsiteY1" fmla="*/ 0 h 933337"/>
                  <a:gd name="connsiteX2" fmla="*/ 1177814 w 1333401"/>
                  <a:gd name="connsiteY2" fmla="*/ 0 h 933337"/>
                  <a:gd name="connsiteX3" fmla="*/ 1333401 w 1333401"/>
                  <a:gd name="connsiteY3" fmla="*/ 155587 h 933337"/>
                  <a:gd name="connsiteX4" fmla="*/ 1333401 w 1333401"/>
                  <a:gd name="connsiteY4" fmla="*/ 777750 h 933337"/>
                  <a:gd name="connsiteX5" fmla="*/ 1177814 w 1333401"/>
                  <a:gd name="connsiteY5" fmla="*/ 933337 h 933337"/>
                  <a:gd name="connsiteX6" fmla="*/ 155587 w 1333401"/>
                  <a:gd name="connsiteY6" fmla="*/ 933337 h 933337"/>
                  <a:gd name="connsiteX7" fmla="*/ 0 w 1333401"/>
                  <a:gd name="connsiteY7" fmla="*/ 777750 h 933337"/>
                  <a:gd name="connsiteX8" fmla="*/ 0 w 1333401"/>
                  <a:gd name="connsiteY8" fmla="*/ 155587 h 9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01" h="933337">
                    <a:moveTo>
                      <a:pt x="0" y="155587"/>
                    </a:moveTo>
                    <a:cubicBezTo>
                      <a:pt x="0" y="69659"/>
                      <a:pt x="69659" y="0"/>
                      <a:pt x="155587" y="0"/>
                    </a:cubicBezTo>
                    <a:lnTo>
                      <a:pt x="1177814" y="0"/>
                    </a:lnTo>
                    <a:cubicBezTo>
                      <a:pt x="1263742" y="0"/>
                      <a:pt x="1333401" y="69659"/>
                      <a:pt x="1333401" y="155587"/>
                    </a:cubicBezTo>
                    <a:lnTo>
                      <a:pt x="1333401" y="777750"/>
                    </a:lnTo>
                    <a:cubicBezTo>
                      <a:pt x="1333401" y="863678"/>
                      <a:pt x="1263742" y="933337"/>
                      <a:pt x="1177814" y="933337"/>
                    </a:cubicBezTo>
                    <a:lnTo>
                      <a:pt x="155587" y="933337"/>
                    </a:lnTo>
                    <a:cubicBezTo>
                      <a:pt x="69659" y="933337"/>
                      <a:pt x="0" y="863678"/>
                      <a:pt x="0" y="777750"/>
                    </a:cubicBezTo>
                    <a:lnTo>
                      <a:pt x="0" y="155587"/>
                    </a:ln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02720" tIns="102720" rIns="102720" bIns="102720" spcCol="1270" anchor="ctr"/>
              <a:lstStyle/>
              <a:p>
                <a:pPr marL="0" marR="0" lvl="0" indent="0" algn="ctr" defTabSz="666750" eaLnBrk="1" fontAlgn="auto" latinLnBrk="0" hangingPunct="1">
                  <a:lnSpc>
                    <a:spcPct val="90000"/>
                  </a:lnSpc>
                  <a:spcBef>
                    <a:spcPts val="0"/>
                  </a:spcBef>
                  <a:spcAft>
                    <a:spcPct val="3500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Verdana "/>
                    <a:ea typeface="+mn-ea"/>
                    <a:cs typeface="+mn-cs"/>
                  </a:rPr>
                  <a:t>Visualisation</a:t>
                </a:r>
                <a:endParaRPr kumimoji="0" lang="en-GB" sz="1500" b="1" i="0" u="none" strike="noStrike" kern="0" cap="none" spc="0" normalizeH="0" baseline="0" noProof="0" dirty="0">
                  <a:ln>
                    <a:noFill/>
                  </a:ln>
                  <a:solidFill>
                    <a:srgbClr val="FFFFFF"/>
                  </a:solidFill>
                  <a:effectLst/>
                  <a:uLnTx/>
                  <a:uFillTx/>
                  <a:latin typeface="Verdana "/>
                  <a:ea typeface="+mn-ea"/>
                  <a:cs typeface="+mn-cs"/>
                </a:endParaRPr>
              </a:p>
            </p:txBody>
          </p:sp>
        </p:grpSp>
        <p:sp>
          <p:nvSpPr>
            <p:cNvPr id="46" name="Forme libre 20"/>
            <p:cNvSpPr/>
            <p:nvPr/>
          </p:nvSpPr>
          <p:spPr bwMode="auto">
            <a:xfrm>
              <a:off x="2806700" y="2308225"/>
              <a:ext cx="3349625" cy="754063"/>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Very</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limited</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data at city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level</a:t>
              </a:r>
              <a:endPar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Accepted</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up to NUTS 3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level</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BE"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NUTS 2 for </a:t>
              </a:r>
              <a:r>
                <a:rPr kumimoji="0" lang="fr-BE"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governance</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endParaRPr kumimoji="0" lang="en-GB"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p:txBody>
        </p:sp>
        <p:sp>
          <p:nvSpPr>
            <p:cNvPr id="47" name="Forme libre 21"/>
            <p:cNvSpPr/>
            <p:nvPr/>
          </p:nvSpPr>
          <p:spPr bwMode="auto">
            <a:xfrm>
              <a:off x="3886200" y="3379788"/>
              <a:ext cx="2270125" cy="754062"/>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Outliers</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missing</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data, and imputation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based</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on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peers</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(pop,  GDP,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employment</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endParaRPr kumimoji="0" lang="en-GB"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p:txBody>
        </p:sp>
        <p:sp>
          <p:nvSpPr>
            <p:cNvPr id="48" name="Forme libre 22"/>
            <p:cNvSpPr/>
            <p:nvPr/>
          </p:nvSpPr>
          <p:spPr bwMode="auto">
            <a:xfrm>
              <a:off x="5076825" y="4421188"/>
              <a:ext cx="3527623" cy="754062"/>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Normalisation (0-100),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weighting</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aggregation</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statistical</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coherence</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tests,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uncertainty</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and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sensitivity</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analysis</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endParaRPr kumimoji="0" lang="en-GB"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p:txBody>
        </p:sp>
        <p:sp>
          <p:nvSpPr>
            <p:cNvPr id="49" name="Forme libre 23"/>
            <p:cNvSpPr/>
            <p:nvPr/>
          </p:nvSpPr>
          <p:spPr bwMode="auto">
            <a:xfrm>
              <a:off x="6227763" y="5516563"/>
              <a:ext cx="2520701" cy="754062"/>
            </a:xfrm>
            <a:custGeom>
              <a:avLst/>
              <a:gdLst>
                <a:gd name="connsiteX0" fmla="*/ 0 w 969789"/>
                <a:gd name="connsiteY0" fmla="*/ 0 h 754364"/>
                <a:gd name="connsiteX1" fmla="*/ 969789 w 969789"/>
                <a:gd name="connsiteY1" fmla="*/ 0 h 754364"/>
                <a:gd name="connsiteX2" fmla="*/ 969789 w 969789"/>
                <a:gd name="connsiteY2" fmla="*/ 754364 h 754364"/>
                <a:gd name="connsiteX3" fmla="*/ 0 w 969789"/>
                <a:gd name="connsiteY3" fmla="*/ 754364 h 754364"/>
                <a:gd name="connsiteX4" fmla="*/ 0 w 969789"/>
                <a:gd name="connsiteY4" fmla="*/ 0 h 75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89" h="754364">
                  <a:moveTo>
                    <a:pt x="0" y="0"/>
                  </a:moveTo>
                  <a:lnTo>
                    <a:pt x="969789" y="0"/>
                  </a:lnTo>
                  <a:lnTo>
                    <a:pt x="969789" y="754364"/>
                  </a:lnTo>
                  <a:lnTo>
                    <a:pt x="0" y="754364"/>
                  </a:lnTo>
                  <a:lnTo>
                    <a:pt x="0" y="0"/>
                  </a:lnTo>
                  <a:close/>
                </a:path>
              </a:pathLst>
            </a:custGeom>
            <a:noFill/>
            <a:ln>
              <a:noFill/>
            </a:ln>
            <a:effectLst/>
          </p:spPr>
          <p:txBody>
            <a:bodyPr lIns="57150" tIns="57150" rIns="57150" bIns="57150" spcCol="1270" anchor="ctr"/>
            <a:lstStyle/>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Online </a:t>
              </a: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Tool</a:t>
              </a:r>
              <a:endPar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Reports (Policy, Tech.)</a:t>
              </a:r>
            </a:p>
            <a:p>
              <a:pPr marL="114300" marR="0" lvl="1" indent="-114300" defTabSz="666750" eaLnBrk="1" fontAlgn="auto" latinLnBrk="0" hangingPunct="1">
                <a:lnSpc>
                  <a:spcPct val="90000"/>
                </a:lnSpc>
                <a:spcBef>
                  <a:spcPts val="0"/>
                </a:spcBef>
                <a:spcAft>
                  <a:spcPct val="15000"/>
                </a:spcAft>
                <a:buClrTx/>
                <a:buSzTx/>
                <a:buFontTx/>
                <a:buChar char="••"/>
                <a:tabLst/>
                <a:defRPr/>
              </a:pPr>
              <a:r>
                <a:rPr kumimoji="0" lang="fr-FR" sz="1500" b="1" i="0" u="none" strike="noStrike" kern="0" cap="none" spc="0" normalizeH="0" baseline="0" noProof="0" dirty="0" err="1">
                  <a:ln>
                    <a:noFill/>
                  </a:ln>
                  <a:solidFill>
                    <a:srgbClr val="004494">
                      <a:hueOff val="0"/>
                      <a:satOff val="0"/>
                      <a:lumOff val="0"/>
                      <a:alphaOff val="0"/>
                    </a:srgbClr>
                  </a:solidFill>
                  <a:effectLst/>
                  <a:uLnTx/>
                  <a:uFillTx/>
                  <a:latin typeface="Verdana "/>
                  <a:ea typeface="+mn-ea"/>
                  <a:cs typeface="+mn-cs"/>
                </a:rPr>
                <a:t>Infographics</a:t>
              </a:r>
              <a:r>
                <a:rPr kumimoji="0" lang="fr-FR"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rPr>
                <a:t> </a:t>
              </a:r>
              <a:endParaRPr kumimoji="0" lang="en-GB" sz="1500" b="1" i="0" u="none" strike="noStrike" kern="0" cap="none" spc="0" normalizeH="0" baseline="0" noProof="0" dirty="0">
                <a:ln>
                  <a:noFill/>
                </a:ln>
                <a:solidFill>
                  <a:srgbClr val="004494">
                    <a:hueOff val="0"/>
                    <a:satOff val="0"/>
                    <a:lumOff val="0"/>
                    <a:alphaOff val="0"/>
                  </a:srgbClr>
                </a:solidFill>
                <a:effectLst/>
                <a:uLnTx/>
                <a:uFillTx/>
                <a:latin typeface="Verdana "/>
                <a:ea typeface="+mn-ea"/>
                <a:cs typeface="+mn-cs"/>
              </a:endParaRPr>
            </a:p>
          </p:txBody>
        </p:sp>
      </p:grpSp>
    </p:spTree>
    <p:extLst>
      <p:ext uri="{BB962C8B-B14F-4D97-AF65-F5344CB8AC3E}">
        <p14:creationId xmlns:p14="http://schemas.microsoft.com/office/powerpoint/2010/main" val="68904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64"/>
          <p:cNvSpPr>
            <a:spLocks noChangeArrowheads="1"/>
          </p:cNvSpPr>
          <p:nvPr/>
        </p:nvSpPr>
        <p:spPr bwMode="auto">
          <a:xfrm>
            <a:off x="5621338" y="4173538"/>
            <a:ext cx="3490912" cy="2681287"/>
          </a:xfrm>
          <a:prstGeom prst="roundRect">
            <a:avLst>
              <a:gd name="adj" fmla="val 16667"/>
            </a:avLst>
          </a:prstGeom>
          <a:solidFill>
            <a:srgbClr val="FFFFFF"/>
          </a:solidFill>
          <a:ln w="25400" algn="ctr">
            <a:solidFill>
              <a:srgbClr val="FFC000"/>
            </a:solidFill>
            <a:round/>
            <a:headEnd/>
            <a:tailEnd/>
          </a:ln>
        </p:spPr>
        <p:txBody>
          <a:bodyPr anchor="ctr"/>
          <a:lstStyle>
            <a:lvl1pPr marL="3175"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marL="3175" marR="0" lvl="0" indent="0" defTabSz="914400" eaLnBrk="1" fontAlgn="auto" latinLnBrk="0" hangingPunct="1">
              <a:lnSpc>
                <a:spcPct val="100000"/>
              </a:lnSpc>
              <a:spcBef>
                <a:spcPts val="0"/>
              </a:spcBef>
              <a:spcAft>
                <a:spcPts val="0"/>
              </a:spcAft>
              <a:buClrTx/>
              <a:buSzTx/>
              <a:buFontTx/>
              <a:buNone/>
              <a:tabLst/>
              <a:defRPr/>
            </a:pPr>
            <a:endParaRPr kumimoji="0" lang="it-IT" altLang="it-IT" sz="7600" b="1" i="0" u="none" strike="noStrike" kern="0" cap="none" spc="0" normalizeH="0" baseline="0" noProof="0" smtClean="0">
              <a:ln>
                <a:noFill/>
              </a:ln>
              <a:solidFill>
                <a:srgbClr val="FFD624"/>
              </a:solidFill>
              <a:effectLst/>
              <a:uLnTx/>
              <a:uFillTx/>
              <a:latin typeface="Verdana" pitchFamily="34" charset="0"/>
              <a:ea typeface="MS PGothic" pitchFamily="34" charset="-128"/>
              <a:cs typeface="Arial" pitchFamily="34" charset="0"/>
            </a:endParaRPr>
          </a:p>
        </p:txBody>
      </p:sp>
      <p:graphicFrame>
        <p:nvGraphicFramePr>
          <p:cNvPr id="21" name="Diagram 20"/>
          <p:cNvGraphicFramePr/>
          <p:nvPr>
            <p:extLst>
              <p:ext uri="{D42A27DB-BD31-4B8C-83A1-F6EECF244321}">
                <p14:modId xmlns:p14="http://schemas.microsoft.com/office/powerpoint/2010/main" val="1763381222"/>
              </p:ext>
            </p:extLst>
          </p:nvPr>
        </p:nvGraphicFramePr>
        <p:xfrm>
          <a:off x="251520" y="720643"/>
          <a:ext cx="8721332" cy="25643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2" name="Group 53"/>
          <p:cNvGrpSpPr>
            <a:grpSpLocks/>
          </p:cNvGrpSpPr>
          <p:nvPr/>
        </p:nvGrpSpPr>
        <p:grpSpPr bwMode="auto">
          <a:xfrm>
            <a:off x="98425" y="4203700"/>
            <a:ext cx="8874125" cy="2465388"/>
            <a:chOff x="110491" y="4059854"/>
            <a:chExt cx="8873597" cy="2465490"/>
          </a:xfrm>
        </p:grpSpPr>
        <p:grpSp>
          <p:nvGrpSpPr>
            <p:cNvPr id="23" name="Group 4"/>
            <p:cNvGrpSpPr>
              <a:grpSpLocks/>
            </p:cNvGrpSpPr>
            <p:nvPr/>
          </p:nvGrpSpPr>
          <p:grpSpPr bwMode="auto">
            <a:xfrm>
              <a:off x="110491" y="4059854"/>
              <a:ext cx="8873597" cy="2465490"/>
              <a:chOff x="75972" y="4293096"/>
              <a:chExt cx="8873597" cy="2465490"/>
            </a:xfrm>
          </p:grpSpPr>
          <p:sp>
            <p:nvSpPr>
              <p:cNvPr id="25" name="Rounded Rectangle 24"/>
              <p:cNvSpPr/>
              <p:nvPr/>
            </p:nvSpPr>
            <p:spPr>
              <a:xfrm>
                <a:off x="75972" y="4293096"/>
                <a:ext cx="8873597" cy="1828876"/>
              </a:xfrm>
              <a:prstGeom prst="roundRect">
                <a:avLst>
                  <a:gd name="adj" fmla="val 10000"/>
                </a:avLst>
              </a:prstGeom>
              <a:solidFill>
                <a:srgbClr val="37ACDE">
                  <a:alpha val="90000"/>
                  <a:tint val="40000"/>
                  <a:hueOff val="0"/>
                  <a:satOff val="0"/>
                  <a:lumOff val="0"/>
                  <a:alphaOff val="0"/>
                </a:srgbClr>
              </a:solidFill>
              <a:ln w="25400" cap="flat" cmpd="sng" algn="ctr">
                <a:solidFill>
                  <a:srgbClr val="37ACDE">
                    <a:alpha val="90000"/>
                    <a:tint val="40000"/>
                    <a:hueOff val="0"/>
                    <a:satOff val="0"/>
                    <a:lumOff val="0"/>
                    <a:alphaOff val="0"/>
                  </a:srgbClr>
                </a:solidFill>
                <a:prstDash val="solid"/>
              </a:ln>
              <a:effectLst/>
            </p:spPr>
          </p:sp>
          <p:sp>
            <p:nvSpPr>
              <p:cNvPr id="26" name="Freeform 25"/>
              <p:cNvSpPr/>
              <p:nvPr/>
            </p:nvSpPr>
            <p:spPr>
              <a:xfrm>
                <a:off x="2409458" y="6021956"/>
                <a:ext cx="898472" cy="736630"/>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69" tIns="163577" rIns="197270"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Verdana"/>
                    <a:ea typeface="+mn-ea"/>
                    <a:cs typeface="+mn-cs"/>
                  </a:rPr>
                  <a:t>6%</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sp>
            <p:nvSpPr>
              <p:cNvPr id="27" name="Freeform 26"/>
              <p:cNvSpPr/>
              <p:nvPr/>
            </p:nvSpPr>
            <p:spPr>
              <a:xfrm>
                <a:off x="3520642" y="6021956"/>
                <a:ext cx="898472" cy="736630"/>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69" tIns="163577" rIns="197269"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Verdana"/>
                    <a:ea typeface="+mn-ea"/>
                    <a:cs typeface="+mn-cs"/>
                  </a:rPr>
                  <a:t>12%</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sp>
            <p:nvSpPr>
              <p:cNvPr id="28" name="Freeform 27"/>
              <p:cNvSpPr/>
              <p:nvPr/>
            </p:nvSpPr>
            <p:spPr>
              <a:xfrm>
                <a:off x="4641350" y="6021956"/>
                <a:ext cx="898472" cy="736630"/>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69" tIns="163577" rIns="197270"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Verdana"/>
                    <a:ea typeface="+mn-ea"/>
                    <a:cs typeface="+mn-cs"/>
                  </a:rPr>
                  <a:t>10%</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sp>
            <p:nvSpPr>
              <p:cNvPr id="29" name="Freeform 28"/>
              <p:cNvSpPr/>
              <p:nvPr/>
            </p:nvSpPr>
            <p:spPr>
              <a:xfrm>
                <a:off x="5749358" y="6021956"/>
                <a:ext cx="888030" cy="736630"/>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69" tIns="163576" rIns="197270"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Verdana"/>
                    <a:ea typeface="+mn-ea"/>
                    <a:cs typeface="+mn-cs"/>
                  </a:rPr>
                  <a:t>16%</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sp>
            <p:nvSpPr>
              <p:cNvPr id="30" name="Freeform 29"/>
              <p:cNvSpPr/>
              <p:nvPr/>
            </p:nvSpPr>
            <p:spPr>
              <a:xfrm>
                <a:off x="8020937" y="6013955"/>
                <a:ext cx="812752" cy="720755"/>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69" tIns="163576" rIns="197269"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Verdana"/>
                    <a:ea typeface="+mn-ea"/>
                    <a:cs typeface="+mn-cs"/>
                  </a:rPr>
                  <a:t>2%</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sp>
            <p:nvSpPr>
              <p:cNvPr id="31" name="Freeform 30"/>
              <p:cNvSpPr/>
              <p:nvPr/>
            </p:nvSpPr>
            <p:spPr>
              <a:xfrm>
                <a:off x="185503" y="6021956"/>
                <a:ext cx="898472" cy="736630"/>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70" tIns="163576" rIns="197269"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Verdana"/>
                    <a:ea typeface="+mn-ea"/>
                    <a:cs typeface="+mn-cs"/>
                  </a:rPr>
                  <a:t>26%</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sp>
            <p:nvSpPr>
              <p:cNvPr id="32" name="Freeform 31"/>
              <p:cNvSpPr/>
              <p:nvPr/>
            </p:nvSpPr>
            <p:spPr>
              <a:xfrm>
                <a:off x="1306212" y="6006080"/>
                <a:ext cx="898472" cy="736630"/>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70" tIns="163577" rIns="197269"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Verdana"/>
                    <a:ea typeface="+mn-ea"/>
                    <a:cs typeface="+mn-cs"/>
                  </a:rPr>
                  <a:t>24%</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grpSp>
        <p:sp>
          <p:nvSpPr>
            <p:cNvPr id="24" name="Freeform 23"/>
            <p:cNvSpPr/>
            <p:nvPr/>
          </p:nvSpPr>
          <p:spPr>
            <a:xfrm>
              <a:off x="6925224" y="5780775"/>
              <a:ext cx="846087" cy="720755"/>
            </a:xfrm>
            <a:custGeom>
              <a:avLst/>
              <a:gdLst>
                <a:gd name="connsiteX0" fmla="*/ 115037 w 1095594"/>
                <a:gd name="connsiteY0" fmla="*/ 0 h 2235200"/>
                <a:gd name="connsiteX1" fmla="*/ 980557 w 1095594"/>
                <a:gd name="connsiteY1" fmla="*/ 0 h 2235200"/>
                <a:gd name="connsiteX2" fmla="*/ 1095594 w 1095594"/>
                <a:gd name="connsiteY2" fmla="*/ 115037 h 2235200"/>
                <a:gd name="connsiteX3" fmla="*/ 1095594 w 1095594"/>
                <a:gd name="connsiteY3" fmla="*/ 2235200 h 2235200"/>
                <a:gd name="connsiteX4" fmla="*/ 1095594 w 1095594"/>
                <a:gd name="connsiteY4" fmla="*/ 2235200 h 2235200"/>
                <a:gd name="connsiteX5" fmla="*/ 0 w 1095594"/>
                <a:gd name="connsiteY5" fmla="*/ 2235200 h 2235200"/>
                <a:gd name="connsiteX6" fmla="*/ 0 w 1095594"/>
                <a:gd name="connsiteY6" fmla="*/ 2235200 h 2235200"/>
                <a:gd name="connsiteX7" fmla="*/ 0 w 1095594"/>
                <a:gd name="connsiteY7" fmla="*/ 115037 h 2235200"/>
                <a:gd name="connsiteX8" fmla="*/ 115037 w 1095594"/>
                <a:gd name="connsiteY8" fmla="*/ 0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594" h="2235200">
                  <a:moveTo>
                    <a:pt x="980557" y="2235200"/>
                  </a:moveTo>
                  <a:lnTo>
                    <a:pt x="115037" y="2235200"/>
                  </a:lnTo>
                  <a:cubicBezTo>
                    <a:pt x="51504" y="2235200"/>
                    <a:pt x="0" y="2183696"/>
                    <a:pt x="0" y="2120163"/>
                  </a:cubicBezTo>
                  <a:lnTo>
                    <a:pt x="0" y="0"/>
                  </a:lnTo>
                  <a:lnTo>
                    <a:pt x="0" y="0"/>
                  </a:lnTo>
                  <a:lnTo>
                    <a:pt x="1095594" y="0"/>
                  </a:lnTo>
                  <a:lnTo>
                    <a:pt x="1095594" y="0"/>
                  </a:lnTo>
                  <a:lnTo>
                    <a:pt x="1095594" y="2120163"/>
                  </a:lnTo>
                  <a:cubicBezTo>
                    <a:pt x="1095594" y="2183696"/>
                    <a:pt x="1044090" y="2235200"/>
                    <a:pt x="980557" y="2235200"/>
                  </a:cubicBezTo>
                  <a:close/>
                </a:path>
              </a:pathLst>
            </a:custGeom>
            <a:solidFill>
              <a:srgbClr val="37ACDE">
                <a:hueOff val="0"/>
                <a:satOff val="0"/>
                <a:lumOff val="0"/>
                <a:alphaOff val="0"/>
              </a:srgbClr>
            </a:solidFill>
            <a:ln w="25400" cap="flat" cmpd="sng" algn="ctr">
              <a:solidFill>
                <a:srgbClr val="FFFFFF">
                  <a:hueOff val="0"/>
                  <a:satOff val="0"/>
                  <a:lumOff val="0"/>
                  <a:alphaOff val="0"/>
                </a:srgbClr>
              </a:solidFill>
              <a:prstDash val="solid"/>
            </a:ln>
            <a:effectLst/>
          </p:spPr>
          <p:txBody>
            <a:bodyPr lIns="197269" tIns="163576" rIns="197270" bIns="197269" spcCol="1270" anchor="ctr" anchorCtr="0"/>
            <a:lstStyle/>
            <a:p>
              <a:pPr marL="0" marR="0" lvl="0" indent="0" algn="ctr" defTabSz="102235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Verdana"/>
                  <a:ea typeface="+mn-ea"/>
                  <a:cs typeface="+mn-cs"/>
                </a:rPr>
                <a:t>4%</a:t>
              </a:r>
              <a:endParaRPr kumimoji="0" lang="it-IT" sz="1400" b="1" i="0" u="none" strike="noStrike" kern="0" cap="none" spc="0" normalizeH="0" baseline="0" noProof="0" dirty="0">
                <a:ln>
                  <a:noFill/>
                </a:ln>
                <a:solidFill>
                  <a:srgbClr val="FFFFFF"/>
                </a:solidFill>
                <a:effectLst/>
                <a:uLnTx/>
                <a:uFillTx/>
                <a:latin typeface="Verdana"/>
                <a:ea typeface="+mn-ea"/>
                <a:cs typeface="+mn-cs"/>
              </a:endParaRPr>
            </a:p>
          </p:txBody>
        </p:sp>
      </p:grpSp>
      <p:sp>
        <p:nvSpPr>
          <p:cNvPr id="33" name="Rounded Rectangle 60"/>
          <p:cNvSpPr>
            <a:spLocks noChangeArrowheads="1"/>
          </p:cNvSpPr>
          <p:nvPr/>
        </p:nvSpPr>
        <p:spPr bwMode="auto">
          <a:xfrm>
            <a:off x="31750" y="4160838"/>
            <a:ext cx="5632450" cy="2681287"/>
          </a:xfrm>
          <a:prstGeom prst="roundRect">
            <a:avLst>
              <a:gd name="adj" fmla="val 16667"/>
            </a:avLst>
          </a:prstGeom>
          <a:noFill/>
          <a:ln w="25400" algn="ctr">
            <a:solidFill>
              <a:srgbClr val="004494"/>
            </a:solidFill>
            <a:round/>
            <a:headEnd/>
            <a:tailEnd/>
          </a:ln>
          <a:extLst>
            <a:ext uri="{909E8E84-426E-40DD-AFC4-6F175D3DCCD1}">
              <a14:hiddenFill xmlns:a14="http://schemas.microsoft.com/office/drawing/2010/main">
                <a:solidFill>
                  <a:srgbClr val="FFFFFF"/>
                </a:solidFill>
              </a14:hiddenFill>
            </a:ext>
          </a:extLst>
        </p:spPr>
        <p:txBody>
          <a:bodyPr anchor="ctr"/>
          <a:lstStyle>
            <a:lvl1pPr marL="3175"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marL="3175" marR="0" lvl="0" indent="0" defTabSz="914400" eaLnBrk="1" fontAlgn="auto" latinLnBrk="0" hangingPunct="1">
              <a:lnSpc>
                <a:spcPct val="100000"/>
              </a:lnSpc>
              <a:spcBef>
                <a:spcPts val="0"/>
              </a:spcBef>
              <a:spcAft>
                <a:spcPts val="0"/>
              </a:spcAft>
              <a:buClrTx/>
              <a:buSzTx/>
              <a:buFontTx/>
              <a:buNone/>
              <a:tabLst/>
              <a:defRPr/>
            </a:pPr>
            <a:endParaRPr kumimoji="0" lang="it-IT" altLang="it-IT" sz="7600" b="1" i="0" u="none" strike="noStrike" kern="0" cap="none" spc="0" normalizeH="0" baseline="0" noProof="0" smtClean="0">
              <a:ln>
                <a:noFill/>
              </a:ln>
              <a:solidFill>
                <a:srgbClr val="FFD624"/>
              </a:solidFill>
              <a:effectLst/>
              <a:uLnTx/>
              <a:uFillTx/>
              <a:latin typeface="Verdana" pitchFamily="34" charset="0"/>
              <a:ea typeface="MS PGothic" pitchFamily="34" charset="-128"/>
              <a:cs typeface="Arial" pitchFamily="34" charset="0"/>
            </a:endParaRPr>
          </a:p>
        </p:txBody>
      </p:sp>
      <p:sp>
        <p:nvSpPr>
          <p:cNvPr id="34" name="TextBox 62"/>
          <p:cNvSpPr txBox="1">
            <a:spLocks noChangeArrowheads="1"/>
          </p:cNvSpPr>
          <p:nvPr/>
        </p:nvSpPr>
        <p:spPr bwMode="auto">
          <a:xfrm>
            <a:off x="1684338" y="3771900"/>
            <a:ext cx="2368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it-IT" sz="1200" b="1" i="0" u="none" strike="noStrike" kern="0" cap="none" spc="0" normalizeH="0" baseline="0" noProof="0" smtClean="0">
                <a:ln>
                  <a:noFill/>
                </a:ln>
                <a:solidFill>
                  <a:srgbClr val="004494"/>
                </a:solidFill>
                <a:effectLst/>
                <a:uLnTx/>
                <a:uFillTx/>
                <a:latin typeface="Verdana" pitchFamily="34" charset="0"/>
                <a:cs typeface="Arial" pitchFamily="34" charset="0"/>
              </a:rPr>
              <a:t>EUROPEAN COMMISSION</a:t>
            </a:r>
            <a:endParaRPr kumimoji="0" lang="it-IT" altLang="it-IT" sz="1200" b="1" i="0" u="none" strike="noStrike" kern="0" cap="none" spc="0" normalizeH="0" baseline="0" noProof="0" smtClean="0">
              <a:ln>
                <a:noFill/>
              </a:ln>
              <a:solidFill>
                <a:srgbClr val="004494"/>
              </a:solidFill>
              <a:effectLst/>
              <a:uLnTx/>
              <a:uFillTx/>
              <a:latin typeface="Verdana" pitchFamily="34" charset="0"/>
              <a:cs typeface="Arial" pitchFamily="34" charset="0"/>
            </a:endParaRPr>
          </a:p>
        </p:txBody>
      </p:sp>
      <p:sp>
        <p:nvSpPr>
          <p:cNvPr id="35" name="TextBox 65"/>
          <p:cNvSpPr txBox="1">
            <a:spLocks noChangeArrowheads="1"/>
          </p:cNvSpPr>
          <p:nvPr/>
        </p:nvSpPr>
        <p:spPr bwMode="auto">
          <a:xfrm>
            <a:off x="6189663" y="3771900"/>
            <a:ext cx="21764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it-IT" sz="1200" b="1" i="0" u="none" strike="noStrike" kern="0" cap="none" spc="0" normalizeH="0" baseline="0" noProof="0" smtClean="0">
                <a:ln>
                  <a:noFill/>
                </a:ln>
                <a:solidFill>
                  <a:srgbClr val="004494"/>
                </a:solidFill>
                <a:effectLst/>
                <a:uLnTx/>
                <a:uFillTx/>
                <a:latin typeface="Verdana" pitchFamily="34" charset="0"/>
                <a:cs typeface="Arial" pitchFamily="34" charset="0"/>
              </a:rPr>
              <a:t>ADDITIONAL SOURCES</a:t>
            </a:r>
            <a:endParaRPr kumimoji="0" lang="it-IT" altLang="it-IT" sz="1200" b="1" i="0" u="none" strike="noStrike" kern="0" cap="none" spc="0" normalizeH="0" baseline="0" noProof="0" smtClean="0">
              <a:ln>
                <a:noFill/>
              </a:ln>
              <a:solidFill>
                <a:srgbClr val="004494"/>
              </a:solidFill>
              <a:effectLst/>
              <a:uLnTx/>
              <a:uFillTx/>
              <a:latin typeface="Verdana" pitchFamily="34" charset="0"/>
              <a:cs typeface="Arial" pitchFamily="34" charset="0"/>
            </a:endParaRPr>
          </a:p>
        </p:txBody>
      </p:sp>
      <p:grpSp>
        <p:nvGrpSpPr>
          <p:cNvPr id="45" name="Group 35"/>
          <p:cNvGrpSpPr>
            <a:grpSpLocks/>
          </p:cNvGrpSpPr>
          <p:nvPr/>
        </p:nvGrpSpPr>
        <p:grpSpPr bwMode="auto">
          <a:xfrm>
            <a:off x="103188" y="4321175"/>
            <a:ext cx="8851900" cy="1355725"/>
            <a:chOff x="107504" y="4644192"/>
            <a:chExt cx="9136637" cy="1394056"/>
          </a:xfrm>
        </p:grpSpPr>
        <p:sp>
          <p:nvSpPr>
            <p:cNvPr id="46" name="Rounded Rectangle 45"/>
            <p:cNvSpPr/>
            <p:nvPr/>
          </p:nvSpPr>
          <p:spPr bwMode="auto">
            <a:xfrm>
              <a:off x="107504" y="4647457"/>
              <a:ext cx="1051959" cy="1341820"/>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Eurostat </a:t>
              </a:r>
            </a:p>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Urban Audit</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sp>
          <p:nvSpPr>
            <p:cNvPr id="47" name="Rounded Rectangle 46"/>
            <p:cNvSpPr/>
            <p:nvPr/>
          </p:nvSpPr>
          <p:spPr bwMode="auto">
            <a:xfrm>
              <a:off x="2463760" y="4681737"/>
              <a:ext cx="1053597" cy="1340187"/>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Eurostat </a:t>
              </a:r>
              <a:endParaRPr kumimoji="0" lang="en-US" sz="900" b="1" i="0" u="none" strike="noStrike" kern="0" cap="none" spc="0" normalizeH="0" baseline="0" noProof="0" dirty="0">
                <a:ln>
                  <a:noFill/>
                </a:ln>
                <a:solidFill>
                  <a:srgbClr val="004494"/>
                </a:solidFill>
                <a:effectLst/>
                <a:uLnTx/>
                <a:uFillTx/>
                <a:latin typeface="Verdana"/>
                <a:ea typeface="ＭＳ Ｐゴシック" charset="0"/>
                <a:cs typeface="+mn-cs"/>
              </a:endParaRPr>
            </a:p>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4494"/>
                  </a:solidFill>
                  <a:effectLst/>
                  <a:uLnTx/>
                  <a:uFillTx/>
                  <a:latin typeface="Verdana"/>
                  <a:ea typeface="ＭＳ Ｐゴシック" charset="0"/>
                  <a:cs typeface="+mn-cs"/>
                </a:rPr>
                <a:t>Perception </a:t>
              </a:r>
            </a:p>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Survey</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sp>
          <p:nvSpPr>
            <p:cNvPr id="48" name="Rounded Rectangle 47"/>
            <p:cNvSpPr/>
            <p:nvPr/>
          </p:nvSpPr>
          <p:spPr bwMode="auto">
            <a:xfrm>
              <a:off x="1300379" y="4644192"/>
              <a:ext cx="1051959" cy="1341820"/>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Eurostat</a:t>
              </a:r>
            </a:p>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Regional Statistics</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sp>
          <p:nvSpPr>
            <p:cNvPr id="49" name="Rounded Rectangle 48"/>
            <p:cNvSpPr/>
            <p:nvPr/>
          </p:nvSpPr>
          <p:spPr bwMode="auto">
            <a:xfrm>
              <a:off x="5880167" y="4683369"/>
              <a:ext cx="1053598" cy="1340188"/>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ETER</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sp>
          <p:nvSpPr>
            <p:cNvPr id="50" name="Rounded Rectangle 49"/>
            <p:cNvSpPr/>
            <p:nvPr/>
          </p:nvSpPr>
          <p:spPr bwMode="auto">
            <a:xfrm>
              <a:off x="8192182" y="4680104"/>
              <a:ext cx="1051959" cy="1341820"/>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OECD</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sp>
          <p:nvSpPr>
            <p:cNvPr id="51" name="Rounded Rectangle 50"/>
            <p:cNvSpPr/>
            <p:nvPr/>
          </p:nvSpPr>
          <p:spPr bwMode="auto">
            <a:xfrm>
              <a:off x="4761028" y="4668678"/>
              <a:ext cx="1051959" cy="1341820"/>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DG REGIO</a:t>
              </a:r>
            </a:p>
          </p:txBody>
        </p:sp>
        <p:sp>
          <p:nvSpPr>
            <p:cNvPr id="52" name="Rounded Rectangle 51"/>
            <p:cNvSpPr/>
            <p:nvPr/>
          </p:nvSpPr>
          <p:spPr bwMode="auto">
            <a:xfrm>
              <a:off x="7023885" y="4696428"/>
              <a:ext cx="1051959" cy="1341820"/>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Univ. Rankings</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sp>
          <p:nvSpPr>
            <p:cNvPr id="53" name="Rounded Rectangle 52"/>
            <p:cNvSpPr/>
            <p:nvPr/>
          </p:nvSpPr>
          <p:spPr bwMode="auto">
            <a:xfrm>
              <a:off x="3636972" y="4685002"/>
              <a:ext cx="1051959" cy="1341820"/>
            </a:xfrm>
            <a:prstGeom prst="roundRect">
              <a:avLst/>
            </a:prstGeom>
            <a:solidFill>
              <a:srgbClr val="37ACDE"/>
            </a:solidFill>
            <a:ln w="38100" cap="flat" cmpd="sng" algn="ctr">
              <a:solidFill>
                <a:srgbClr val="FFFFFF"/>
              </a:solidFill>
              <a:prstDash val="solid"/>
            </a:ln>
            <a:effectLst>
              <a:outerShdw blurRad="40000" dist="20000" dir="5400000" rotWithShape="0">
                <a:srgbClr val="000000">
                  <a:alpha val="38000"/>
                </a:srgbClr>
              </a:outerShdw>
            </a:effectLst>
            <a:extLst/>
          </p:spPr>
          <p:txBody>
            <a:bodyPr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494"/>
                  </a:solidFill>
                  <a:effectLst/>
                  <a:uLnTx/>
                  <a:uFillTx/>
                  <a:latin typeface="Verdana"/>
                  <a:ea typeface="ＭＳ Ｐゴシック" charset="0"/>
                  <a:cs typeface="+mn-cs"/>
                </a:rPr>
                <a:t>Urban Data Platform</a:t>
              </a:r>
              <a:endParaRPr kumimoji="0" lang="it-IT" sz="1100" b="1" i="0" u="none" strike="noStrike" kern="0" cap="none" spc="0" normalizeH="0" baseline="0" noProof="0" dirty="0">
                <a:ln>
                  <a:noFill/>
                </a:ln>
                <a:solidFill>
                  <a:srgbClr val="004494"/>
                </a:solidFill>
                <a:effectLst/>
                <a:uLnTx/>
                <a:uFillTx/>
                <a:latin typeface="Verdana"/>
                <a:ea typeface="ＭＳ Ｐゴシック" charset="0"/>
                <a:cs typeface="+mn-cs"/>
              </a:endParaRPr>
            </a:p>
          </p:txBody>
        </p:sp>
      </p:grpSp>
      <p:sp>
        <p:nvSpPr>
          <p:cNvPr id="2" name="CasellaDiTesto 1"/>
          <p:cNvSpPr txBox="1"/>
          <p:nvPr/>
        </p:nvSpPr>
        <p:spPr>
          <a:xfrm>
            <a:off x="3769814" y="3378991"/>
            <a:ext cx="1694695" cy="338041"/>
          </a:xfrm>
          <a:prstGeom prst="rect">
            <a:avLst/>
          </a:prstGeom>
          <a:noFill/>
        </p:spPr>
        <p:txBody>
          <a:bodyPr wrap="none" rtlCol="0">
            <a:spAutoFit/>
          </a:bodyPr>
          <a:lstStyle/>
          <a:p>
            <a:pPr algn="ctr">
              <a:lnSpc>
                <a:spcPct val="110000"/>
              </a:lnSpc>
            </a:pPr>
            <a:r>
              <a:rPr lang="fr-BE" sz="1600" b="1" dirty="0" smtClean="0">
                <a:solidFill>
                  <a:srgbClr val="164194"/>
                </a:solidFill>
              </a:rPr>
              <a:t>50 </a:t>
            </a:r>
            <a:r>
              <a:rPr lang="fr-BE" sz="1600" b="1" dirty="0" err="1" smtClean="0">
                <a:solidFill>
                  <a:srgbClr val="164194"/>
                </a:solidFill>
              </a:rPr>
              <a:t>indicators</a:t>
            </a:r>
            <a:endParaRPr lang="it-IT" sz="1600" b="1" dirty="0" smtClean="0">
              <a:solidFill>
                <a:srgbClr val="164194"/>
              </a:solidFill>
            </a:endParaRPr>
          </a:p>
        </p:txBody>
      </p:sp>
      <p:sp>
        <p:nvSpPr>
          <p:cNvPr id="36" name="Title 2"/>
          <p:cNvSpPr txBox="1">
            <a:spLocks/>
          </p:cNvSpPr>
          <p:nvPr/>
        </p:nvSpPr>
        <p:spPr>
          <a:xfrm>
            <a:off x="107504" y="143991"/>
            <a:ext cx="8758745" cy="620713"/>
          </a:xfrm>
          <a:prstGeom prst="rect">
            <a:avLst/>
          </a:prstGeom>
        </p:spPr>
        <p:txBody>
          <a:bodyPr anchor="ctr"/>
          <a:lstStyle>
            <a:lvl1pPr marL="342900" indent="-342900" algn="l" rtl="0" eaLnBrk="0" fontAlgn="base" hangingPunct="0">
              <a:lnSpc>
                <a:spcPts val="2400"/>
              </a:lnSpc>
              <a:spcBef>
                <a:spcPct val="0"/>
              </a:spcBef>
              <a:spcAft>
                <a:spcPct val="0"/>
              </a:spcAft>
              <a:buClr>
                <a:srgbClr val="1E4494"/>
              </a:buClr>
              <a:buFont typeface="Verdana" pitchFamily="34" charset="0"/>
              <a:defRPr>
                <a:solidFill>
                  <a:srgbClr val="004494"/>
                </a:solidFill>
                <a:latin typeface="Verdana"/>
                <a:ea typeface="MS PGothic" pitchFamily="34" charset="-128"/>
                <a:cs typeface="ＭＳ Ｐゴシック" charset="0"/>
              </a:defRPr>
            </a:lvl1pPr>
            <a:lvl2pPr marL="228600" indent="-228600" algn="l" rtl="0" eaLnBrk="0" fontAlgn="base" hangingPunct="0">
              <a:lnSpc>
                <a:spcPts val="2400"/>
              </a:lnSpc>
              <a:spcBef>
                <a:spcPct val="0"/>
              </a:spcBef>
              <a:spcAft>
                <a:spcPct val="0"/>
              </a:spcAft>
              <a:buClr>
                <a:srgbClr val="1E4494"/>
              </a:buClr>
              <a:buFont typeface="Verdana" pitchFamily="34" charset="0"/>
              <a:buChar char="•"/>
              <a:defRPr>
                <a:solidFill>
                  <a:srgbClr val="004494"/>
                </a:solidFill>
                <a:latin typeface="Verdana"/>
                <a:ea typeface="MS PGothic" pitchFamily="34" charset="-128"/>
              </a:defRPr>
            </a:lvl2pPr>
            <a:lvl3pPr marL="457200" indent="-228600" algn="l" rtl="0" eaLnBrk="0" fontAlgn="base" hangingPunct="0">
              <a:lnSpc>
                <a:spcPts val="2400"/>
              </a:lnSpc>
              <a:spcBef>
                <a:spcPct val="0"/>
              </a:spcBef>
              <a:spcAft>
                <a:spcPct val="0"/>
              </a:spcAft>
              <a:buClr>
                <a:srgbClr val="1E4494"/>
              </a:buClr>
              <a:buFont typeface="Wingdings" pitchFamily="2" charset="2"/>
              <a:buChar char="§"/>
              <a:defRPr sz="1600">
                <a:solidFill>
                  <a:srgbClr val="004494"/>
                </a:solidFill>
                <a:latin typeface="Verdana"/>
                <a:ea typeface="MS PGothic" pitchFamily="34" charset="-128"/>
              </a:defRPr>
            </a:lvl3pPr>
            <a:lvl4pPr marL="685800" indent="-228600" algn="l" rtl="0" eaLnBrk="0" fontAlgn="base" hangingPunct="0">
              <a:lnSpc>
                <a:spcPts val="2400"/>
              </a:lnSpc>
              <a:spcBef>
                <a:spcPct val="0"/>
              </a:spcBef>
              <a:spcAft>
                <a:spcPct val="0"/>
              </a:spcAft>
              <a:buClr>
                <a:srgbClr val="1E4494"/>
              </a:buClr>
              <a:buFont typeface="Arial" charset="0"/>
              <a:buChar char="•"/>
              <a:defRPr sz="1600">
                <a:solidFill>
                  <a:srgbClr val="004494"/>
                </a:solidFill>
                <a:latin typeface="Verdana"/>
                <a:ea typeface="MS PGothic" pitchFamily="34" charset="-128"/>
              </a:defRPr>
            </a:lvl4pPr>
            <a:lvl5pPr marL="914400" indent="-228600" algn="l" rtl="0" eaLnBrk="0" fontAlgn="base" hangingPunct="0">
              <a:lnSpc>
                <a:spcPts val="2400"/>
              </a:lnSpc>
              <a:spcBef>
                <a:spcPct val="0"/>
              </a:spcBef>
              <a:spcAft>
                <a:spcPct val="0"/>
              </a:spcAft>
              <a:buClr>
                <a:srgbClr val="1E4494"/>
              </a:buClr>
              <a:buFont typeface="Verdana" pitchFamily="34" charset="0"/>
              <a:buChar char="–"/>
              <a:defRPr sz="1600">
                <a:solidFill>
                  <a:srgbClr val="004494"/>
                </a:solidFill>
                <a:latin typeface="Verdana"/>
                <a:ea typeface="MS PGothic" pitchFamily="34" charset="-128"/>
              </a:defRPr>
            </a:lvl5pPr>
            <a:lvl6pPr marL="2514600" indent="-228600" algn="l" rtl="0" fontAlgn="base">
              <a:spcBef>
                <a:spcPct val="20000"/>
              </a:spcBef>
              <a:spcAft>
                <a:spcPct val="0"/>
              </a:spcAft>
              <a:buChar char="»"/>
              <a:defRPr sz="2000">
                <a:solidFill>
                  <a:schemeClr val="tx1"/>
                </a:solidFill>
                <a:latin typeface="Arial" charset="0"/>
                <a:ea typeface="+mn-ea"/>
              </a:defRPr>
            </a:lvl6pPr>
            <a:lvl7pPr marL="2971800" indent="-228600" algn="l" rtl="0" fontAlgn="base">
              <a:spcBef>
                <a:spcPct val="20000"/>
              </a:spcBef>
              <a:spcAft>
                <a:spcPct val="0"/>
              </a:spcAft>
              <a:buChar char="»"/>
              <a:defRPr sz="2000">
                <a:solidFill>
                  <a:schemeClr val="tx1"/>
                </a:solidFill>
                <a:latin typeface="Arial" charset="0"/>
                <a:ea typeface="+mn-ea"/>
              </a:defRPr>
            </a:lvl7pPr>
            <a:lvl8pPr marL="3429000" indent="-228600" algn="l" rtl="0" fontAlgn="base">
              <a:spcBef>
                <a:spcPct val="20000"/>
              </a:spcBef>
              <a:spcAft>
                <a:spcPct val="0"/>
              </a:spcAft>
              <a:buChar char="»"/>
              <a:defRPr sz="2000">
                <a:solidFill>
                  <a:schemeClr val="tx1"/>
                </a:solidFill>
                <a:latin typeface="Arial" charset="0"/>
                <a:ea typeface="+mn-ea"/>
              </a:defRPr>
            </a:lvl8pPr>
            <a:lvl9pPr marL="3886200" indent="-228600" algn="l" rtl="0" fontAlgn="base">
              <a:spcBef>
                <a:spcPct val="20000"/>
              </a:spcBef>
              <a:spcAft>
                <a:spcPct val="0"/>
              </a:spcAft>
              <a:buChar char="»"/>
              <a:defRPr sz="2000">
                <a:solidFill>
                  <a:schemeClr val="tx1"/>
                </a:solidFill>
                <a:latin typeface="Arial" charset="0"/>
                <a:ea typeface="+mn-ea"/>
              </a:defRPr>
            </a:lvl9pPr>
          </a:lstStyle>
          <a:p>
            <a:pPr algn="just">
              <a:defRPr/>
            </a:pPr>
            <a:r>
              <a:rPr lang="en-GB" sz="2400" b="1" dirty="0" smtClean="0">
                <a:solidFill>
                  <a:srgbClr val="164194"/>
                </a:solidFill>
              </a:rPr>
              <a:t>Data Sources</a:t>
            </a:r>
            <a:endParaRPr lang="it-IT" sz="2400" b="1" kern="0" dirty="0">
              <a:solidFill>
                <a:srgbClr val="164194"/>
              </a:solidFill>
            </a:endParaRPr>
          </a:p>
        </p:txBody>
      </p:sp>
    </p:spTree>
    <p:extLst>
      <p:ext uri="{BB962C8B-B14F-4D97-AF65-F5344CB8AC3E}">
        <p14:creationId xmlns:p14="http://schemas.microsoft.com/office/powerpoint/2010/main" val="2030519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88640"/>
            <a:ext cx="8856984" cy="648072"/>
          </a:xfrm>
        </p:spPr>
        <p:txBody>
          <a:bodyPr/>
          <a:lstStyle/>
          <a:p>
            <a:r>
              <a:rPr lang="en-US" sz="2400" dirty="0" smtClean="0"/>
              <a:t>Non-official data sources are being explored </a:t>
            </a:r>
            <a:endParaRPr lang="en-US"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73" y="1230748"/>
            <a:ext cx="6732239" cy="3710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Risultati immagini per eventbri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3630" y="1694783"/>
            <a:ext cx="2682498" cy="1590201"/>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5521752" y="1023758"/>
            <a:ext cx="3411316" cy="769441"/>
          </a:xfrm>
          <a:prstGeom prst="rect">
            <a:avLst/>
          </a:prstGeom>
          <a:solidFill>
            <a:schemeClr val="bg1"/>
          </a:solidFill>
        </p:spPr>
        <p:txBody>
          <a:bodyPr wrap="square" rtlCol="0">
            <a:spAutoFit/>
          </a:bodyPr>
          <a:lstStyle/>
          <a:p>
            <a:pPr algn="r">
              <a:lnSpc>
                <a:spcPct val="110000"/>
              </a:lnSpc>
            </a:pPr>
            <a:r>
              <a:rPr lang="fr-BE" sz="2000" dirty="0" smtClean="0">
                <a:solidFill>
                  <a:srgbClr val="164194"/>
                </a:solidFill>
              </a:rPr>
              <a:t>Arts, culture &amp; </a:t>
            </a:r>
            <a:r>
              <a:rPr lang="fr-BE" sz="2000" dirty="0" err="1" smtClean="0">
                <a:solidFill>
                  <a:srgbClr val="164194"/>
                </a:solidFill>
              </a:rPr>
              <a:t>creativity</a:t>
            </a:r>
            <a:r>
              <a:rPr lang="fr-BE" sz="2000" dirty="0" smtClean="0">
                <a:solidFill>
                  <a:srgbClr val="164194"/>
                </a:solidFill>
              </a:rPr>
              <a:t> </a:t>
            </a:r>
            <a:r>
              <a:rPr lang="fr-BE" sz="2000" dirty="0" err="1" smtClean="0">
                <a:solidFill>
                  <a:srgbClr val="164194"/>
                </a:solidFill>
              </a:rPr>
              <a:t>related</a:t>
            </a:r>
            <a:r>
              <a:rPr lang="fr-BE" sz="2000" dirty="0" smtClean="0">
                <a:solidFill>
                  <a:srgbClr val="164194"/>
                </a:solidFill>
              </a:rPr>
              <a:t> </a:t>
            </a:r>
            <a:r>
              <a:rPr lang="fr-BE" sz="2000" dirty="0" err="1" smtClean="0">
                <a:solidFill>
                  <a:srgbClr val="164194"/>
                </a:solidFill>
              </a:rPr>
              <a:t>events</a:t>
            </a:r>
            <a:endParaRPr lang="it-IT" sz="2000" dirty="0" smtClean="0">
              <a:solidFill>
                <a:srgbClr val="164194"/>
              </a:solidFill>
            </a:endParaRPr>
          </a:p>
        </p:txBody>
      </p:sp>
      <p:sp>
        <p:nvSpPr>
          <p:cNvPr id="7" name="CasellaDiTesto 6"/>
          <p:cNvSpPr txBox="1"/>
          <p:nvPr/>
        </p:nvSpPr>
        <p:spPr>
          <a:xfrm>
            <a:off x="755576" y="2132856"/>
            <a:ext cx="2123727" cy="1753622"/>
          </a:xfrm>
          <a:prstGeom prst="rect">
            <a:avLst/>
          </a:prstGeom>
          <a:solidFill>
            <a:schemeClr val="bg1"/>
          </a:solidFill>
        </p:spPr>
        <p:txBody>
          <a:bodyPr wrap="square" rtlCol="0">
            <a:spAutoFit/>
          </a:bodyPr>
          <a:lstStyle/>
          <a:p>
            <a:pPr algn="ctr">
              <a:lnSpc>
                <a:spcPct val="110000"/>
              </a:lnSpc>
            </a:pPr>
            <a:r>
              <a:rPr lang="fr-BE" sz="2000" dirty="0" smtClean="0">
                <a:solidFill>
                  <a:srgbClr val="164194"/>
                </a:solidFill>
              </a:rPr>
              <a:t>Arts &amp; culture venues (</a:t>
            </a:r>
            <a:r>
              <a:rPr lang="fr-BE" sz="2000" dirty="0" err="1" smtClean="0">
                <a:solidFill>
                  <a:srgbClr val="164194"/>
                </a:solidFill>
              </a:rPr>
              <a:t>museums</a:t>
            </a:r>
            <a:r>
              <a:rPr lang="fr-BE" sz="2000" dirty="0" smtClean="0">
                <a:solidFill>
                  <a:srgbClr val="164194"/>
                </a:solidFill>
              </a:rPr>
              <a:t>, concert halls, art </a:t>
            </a:r>
            <a:r>
              <a:rPr lang="fr-BE" sz="2000" dirty="0" err="1" smtClean="0">
                <a:solidFill>
                  <a:srgbClr val="164194"/>
                </a:solidFill>
              </a:rPr>
              <a:t>galleries</a:t>
            </a:r>
            <a:r>
              <a:rPr lang="fr-BE" sz="2000" dirty="0">
                <a:solidFill>
                  <a:srgbClr val="164194"/>
                </a:solidFill>
              </a:rPr>
              <a:t>)</a:t>
            </a:r>
            <a:endParaRPr lang="it-IT" sz="2000" dirty="0" smtClean="0">
              <a:solidFill>
                <a:srgbClr val="164194"/>
              </a:solidFill>
            </a:endParaRPr>
          </a:p>
        </p:txBody>
      </p:sp>
      <p:pic>
        <p:nvPicPr>
          <p:cNvPr id="1030" name="Picture 6" descr="Risultati immagini per crowd sourced ap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918" y="4552506"/>
            <a:ext cx="2967269" cy="2268117"/>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p:cNvSpPr txBox="1"/>
          <p:nvPr/>
        </p:nvSpPr>
        <p:spPr>
          <a:xfrm>
            <a:off x="3347864" y="5139313"/>
            <a:ext cx="5400600" cy="769441"/>
          </a:xfrm>
          <a:prstGeom prst="rect">
            <a:avLst/>
          </a:prstGeom>
          <a:solidFill>
            <a:schemeClr val="bg1"/>
          </a:solidFill>
        </p:spPr>
        <p:txBody>
          <a:bodyPr wrap="square" rtlCol="0">
            <a:spAutoFit/>
          </a:bodyPr>
          <a:lstStyle/>
          <a:p>
            <a:pPr algn="r">
              <a:lnSpc>
                <a:spcPct val="110000"/>
              </a:lnSpc>
            </a:pPr>
            <a:r>
              <a:rPr lang="fr-BE" sz="2000" dirty="0" smtClean="0">
                <a:solidFill>
                  <a:srgbClr val="164194"/>
                </a:solidFill>
              </a:rPr>
              <a:t>An App, to help </a:t>
            </a:r>
            <a:r>
              <a:rPr lang="fr-BE" sz="2000" dirty="0" err="1" smtClean="0">
                <a:solidFill>
                  <a:srgbClr val="164194"/>
                </a:solidFill>
              </a:rPr>
              <a:t>gather</a:t>
            </a:r>
            <a:r>
              <a:rPr lang="fr-BE" sz="2000" dirty="0" smtClean="0">
                <a:solidFill>
                  <a:srgbClr val="164194"/>
                </a:solidFill>
              </a:rPr>
              <a:t> </a:t>
            </a:r>
            <a:r>
              <a:rPr lang="fr-BE" sz="2000" dirty="0" err="1" smtClean="0">
                <a:solidFill>
                  <a:srgbClr val="164194"/>
                </a:solidFill>
              </a:rPr>
              <a:t>citizens</a:t>
            </a:r>
            <a:r>
              <a:rPr lang="fr-BE" sz="2000" dirty="0" smtClean="0">
                <a:solidFill>
                  <a:srgbClr val="164194"/>
                </a:solidFill>
              </a:rPr>
              <a:t>’ opinion and </a:t>
            </a:r>
            <a:r>
              <a:rPr lang="fr-BE" sz="2000" dirty="0" err="1" smtClean="0">
                <a:solidFill>
                  <a:srgbClr val="164194"/>
                </a:solidFill>
              </a:rPr>
              <a:t>send</a:t>
            </a:r>
            <a:r>
              <a:rPr lang="fr-BE" sz="2000" dirty="0" smtClean="0">
                <a:solidFill>
                  <a:srgbClr val="164194"/>
                </a:solidFill>
              </a:rPr>
              <a:t> suggestions to local </a:t>
            </a:r>
            <a:r>
              <a:rPr lang="fr-BE" sz="2000" dirty="0" err="1" smtClean="0">
                <a:solidFill>
                  <a:srgbClr val="164194"/>
                </a:solidFill>
              </a:rPr>
              <a:t>authorities</a:t>
            </a:r>
            <a:endParaRPr lang="it-IT" sz="2000" dirty="0" smtClean="0">
              <a:solidFill>
                <a:srgbClr val="164194"/>
              </a:solidFill>
            </a:endParaRPr>
          </a:p>
        </p:txBody>
      </p:sp>
    </p:spTree>
    <p:extLst>
      <p:ext uri="{BB962C8B-B14F-4D97-AF65-F5344CB8AC3E}">
        <p14:creationId xmlns:p14="http://schemas.microsoft.com/office/powerpoint/2010/main" val="33756691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79388" y="188913"/>
            <a:ext cx="8642350" cy="5762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smtClean="0">
                <a:solidFill>
                  <a:srgbClr val="164194"/>
                </a:solidFill>
                <a:latin typeface="Verdana" pitchFamily="34" charset="0"/>
              </a:rPr>
              <a:t>The C3 Online </a:t>
            </a:r>
            <a:r>
              <a:rPr lang="fr-BE" altLang="it-IT" kern="0" dirty="0" err="1" smtClean="0">
                <a:solidFill>
                  <a:srgbClr val="164194"/>
                </a:solidFill>
                <a:latin typeface="Verdana" pitchFamily="34" charset="0"/>
              </a:rPr>
              <a:t>Tool</a:t>
            </a:r>
            <a:endParaRPr lang="it-IT" altLang="it-IT" kern="0" dirty="0" smtClean="0">
              <a:solidFill>
                <a:srgbClr val="164194"/>
              </a:solidFill>
              <a:latin typeface="Verdana" pitchFamily="34" charset="0"/>
            </a:endParaRPr>
          </a:p>
        </p:txBody>
      </p:sp>
      <p:grpSp>
        <p:nvGrpSpPr>
          <p:cNvPr id="25603" name="Group 4"/>
          <p:cNvGrpSpPr>
            <a:grpSpLocks/>
          </p:cNvGrpSpPr>
          <p:nvPr/>
        </p:nvGrpSpPr>
        <p:grpSpPr bwMode="auto">
          <a:xfrm>
            <a:off x="49213" y="1052736"/>
            <a:ext cx="9018587" cy="5040560"/>
            <a:chOff x="49213" y="1484313"/>
            <a:chExt cx="9018587" cy="5257800"/>
          </a:xfrm>
        </p:grpSpPr>
        <p:grpSp>
          <p:nvGrpSpPr>
            <p:cNvPr id="25604" name="Group 2"/>
            <p:cNvGrpSpPr>
              <a:grpSpLocks/>
            </p:cNvGrpSpPr>
            <p:nvPr/>
          </p:nvGrpSpPr>
          <p:grpSpPr bwMode="auto">
            <a:xfrm>
              <a:off x="49213" y="1484313"/>
              <a:ext cx="9018587" cy="5257800"/>
              <a:chOff x="49213" y="1484313"/>
              <a:chExt cx="9018587" cy="5257800"/>
            </a:xfrm>
          </p:grpSpPr>
          <p:pic>
            <p:nvPicPr>
              <p:cNvPr id="25606" name="Picture 5"/>
              <p:cNvPicPr>
                <a:picLocks noChangeAspect="1" noChangeArrowheads="1"/>
              </p:cNvPicPr>
              <p:nvPr/>
            </p:nvPicPr>
            <p:blipFill>
              <a:blip r:embed="rId3">
                <a:extLst>
                  <a:ext uri="{28A0092B-C50C-407E-A947-70E740481C1C}">
                    <a14:useLocalDpi xmlns:a14="http://schemas.microsoft.com/office/drawing/2010/main" val="0"/>
                  </a:ext>
                </a:extLst>
              </a:blip>
              <a:srcRect l="12328" t="8391" r="13535" b="16666"/>
              <a:stretch>
                <a:fillRect/>
              </a:stretch>
            </p:blipFill>
            <p:spPr bwMode="auto">
              <a:xfrm>
                <a:off x="49213" y="1484313"/>
                <a:ext cx="9018587"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741613" y="4375150"/>
                <a:ext cx="668337" cy="433405"/>
              </a:xfrm>
              <a:prstGeom prst="rect">
                <a:avLst/>
              </a:prstGeom>
              <a:solidFill>
                <a:srgbClr val="127442"/>
              </a:solidFill>
            </p:spPr>
            <p:txBody>
              <a:bodyPr>
                <a:spAutoFit/>
              </a:bodyPr>
              <a:lstStyle/>
              <a:p>
                <a:pPr algn="ctr">
                  <a:defRPr/>
                </a:pPr>
                <a:r>
                  <a:rPr lang="en-US" sz="1050" b="1" dirty="0" smtClean="0">
                    <a:solidFill>
                      <a:schemeClr val="tx1"/>
                    </a:solidFill>
                  </a:rPr>
                  <a:t>City xxx</a:t>
                </a:r>
                <a:endParaRPr lang="it-IT" sz="1050" b="1" dirty="0">
                  <a:solidFill>
                    <a:schemeClr val="tx1"/>
                  </a:solidFill>
                </a:endParaRPr>
              </a:p>
            </p:txBody>
          </p:sp>
        </p:grpSp>
        <p:sp>
          <p:nvSpPr>
            <p:cNvPr id="25605" name="TextBox 34"/>
            <p:cNvSpPr txBox="1">
              <a:spLocks noChangeArrowheads="1"/>
            </p:cNvSpPr>
            <p:nvPr/>
          </p:nvSpPr>
          <p:spPr bwMode="auto">
            <a:xfrm>
              <a:off x="5292080" y="1988840"/>
              <a:ext cx="864096" cy="256833"/>
            </a:xfrm>
            <a:prstGeom prst="rect">
              <a:avLst/>
            </a:prstGeom>
            <a:solidFill>
              <a:srgbClr val="FFF4E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eaLnBrk="1" hangingPunct="1"/>
              <a:r>
                <a:rPr lang="en-US" altLang="it-IT" sz="1000" dirty="0">
                  <a:solidFill>
                    <a:schemeClr val="tx1"/>
                  </a:solidFill>
                </a:rPr>
                <a:t>City </a:t>
              </a:r>
              <a:r>
                <a:rPr lang="en-US" altLang="it-IT" sz="1000" dirty="0" smtClean="0">
                  <a:solidFill>
                    <a:schemeClr val="tx1"/>
                  </a:solidFill>
                </a:rPr>
                <a:t>xxx</a:t>
              </a:r>
              <a:endParaRPr lang="it-IT" altLang="it-IT" sz="1000" dirty="0">
                <a:solidFill>
                  <a:schemeClr val="tx1"/>
                </a:solidFill>
              </a:endParaRPr>
            </a:p>
          </p:txBody>
        </p:sp>
      </p:grpSp>
    </p:spTree>
    <p:extLst>
      <p:ext uri="{BB962C8B-B14F-4D97-AF65-F5344CB8AC3E}">
        <p14:creationId xmlns:p14="http://schemas.microsoft.com/office/powerpoint/2010/main" val="1341797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05270" y="1212261"/>
            <a:ext cx="8732757" cy="5517232"/>
            <a:chOff x="231731" y="1232377"/>
            <a:chExt cx="8886159" cy="5517232"/>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381" t="8099" r="13133" b="9685"/>
            <a:stretch/>
          </p:blipFill>
          <p:spPr bwMode="auto">
            <a:xfrm>
              <a:off x="231731" y="1232377"/>
              <a:ext cx="8886159" cy="551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
            <p:cNvSpPr txBox="1">
              <a:spLocks noChangeArrowheads="1"/>
            </p:cNvSpPr>
            <p:nvPr/>
          </p:nvSpPr>
          <p:spPr bwMode="auto">
            <a:xfrm>
              <a:off x="6611386" y="2924944"/>
              <a:ext cx="2353102"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algn="just" eaLnBrk="1" hangingPunct="1"/>
              <a:r>
                <a:rPr lang="en-US" altLang="it-IT" sz="1200" b="0" dirty="0">
                  <a:solidFill>
                    <a:schemeClr val="tx1"/>
                  </a:solidFill>
                </a:rPr>
                <a:t>A graph will show </a:t>
              </a:r>
              <a:r>
                <a:rPr lang="en-US" altLang="it-IT" sz="1200" b="0" dirty="0" smtClean="0">
                  <a:solidFill>
                    <a:schemeClr val="tx1"/>
                  </a:solidFill>
                </a:rPr>
                <a:t>the city’s ranking position </a:t>
              </a:r>
              <a:r>
                <a:rPr lang="en-US" altLang="it-IT" sz="1200" b="0" dirty="0">
                  <a:solidFill>
                    <a:schemeClr val="tx1"/>
                  </a:solidFill>
                </a:rPr>
                <a:t>and </a:t>
              </a:r>
              <a:r>
                <a:rPr lang="en-GB" altLang="it-IT" sz="1200" b="0" dirty="0">
                  <a:solidFill>
                    <a:schemeClr val="tx1"/>
                  </a:solidFill>
                </a:rPr>
                <a:t>allow for a comparison with similar cities in terms of GDP, population and employment rate</a:t>
              </a:r>
              <a:endParaRPr lang="it-IT" altLang="it-IT" sz="1200" b="0" dirty="0">
                <a:solidFill>
                  <a:schemeClr val="tx1"/>
                </a:solidFill>
              </a:endParaRPr>
            </a:p>
          </p:txBody>
        </p:sp>
        <p:sp>
          <p:nvSpPr>
            <p:cNvPr id="8" name="Rectangle 7"/>
            <p:cNvSpPr/>
            <p:nvPr/>
          </p:nvSpPr>
          <p:spPr bwMode="auto">
            <a:xfrm>
              <a:off x="4355976" y="2999854"/>
              <a:ext cx="1512168" cy="557088"/>
            </a:xfrm>
            <a:prstGeom prst="rect">
              <a:avLst/>
            </a:prstGeom>
            <a:solidFill>
              <a:schemeClr val="bg1"/>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it-IT" sz="1200" b="0" i="0" u="none" strike="noStrike" cap="none" normalizeH="0" baseline="0" smtClean="0">
                <a:ln>
                  <a:noFill/>
                </a:ln>
                <a:solidFill>
                  <a:srgbClr val="0F5494"/>
                </a:solidFill>
                <a:effectLst/>
                <a:latin typeface="Verdana" pitchFamily="34" charset="0"/>
              </a:endParaRPr>
            </a:p>
          </p:txBody>
        </p:sp>
        <p:sp>
          <p:nvSpPr>
            <p:cNvPr id="7" name="Left Arrow 6"/>
            <p:cNvSpPr/>
            <p:nvPr/>
          </p:nvSpPr>
          <p:spPr bwMode="auto">
            <a:xfrm rot="20071257">
              <a:off x="5689678" y="3387017"/>
              <a:ext cx="938365" cy="361799"/>
            </a:xfrm>
            <a:prstGeom prst="leftArrow">
              <a:avLst/>
            </a:prstGeom>
            <a:noFill/>
            <a:ln w="9525" cap="flat" cmpd="sng" algn="ctr">
              <a:solidFill>
                <a:schemeClr val="tx1"/>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it-IT" sz="7600" b="1" i="0" u="none" strike="noStrike" cap="none" normalizeH="0" baseline="0">
                <a:ln>
                  <a:noFill/>
                </a:ln>
                <a:solidFill>
                  <a:srgbClr val="FFD624"/>
                </a:solidFill>
                <a:effectLst/>
                <a:latin typeface="Verdana" charset="0"/>
                <a:ea typeface="ＭＳ Ｐゴシック" charset="0"/>
              </a:endParaRPr>
            </a:p>
          </p:txBody>
        </p:sp>
      </p:grpSp>
      <p:sp>
        <p:nvSpPr>
          <p:cNvPr id="11" name="Title 1"/>
          <p:cNvSpPr txBox="1">
            <a:spLocks/>
          </p:cNvSpPr>
          <p:nvPr/>
        </p:nvSpPr>
        <p:spPr bwMode="auto">
          <a:xfrm>
            <a:off x="179388" y="115888"/>
            <a:ext cx="8642350" cy="541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smtClean="0">
                <a:solidFill>
                  <a:srgbClr val="164194"/>
                </a:solidFill>
                <a:latin typeface="Verdana" pitchFamily="34" charset="0"/>
              </a:rPr>
              <a:t>City page</a:t>
            </a:r>
            <a:endParaRPr lang="it-IT" altLang="it-IT" kern="0" dirty="0" smtClean="0">
              <a:solidFill>
                <a:srgbClr val="164194"/>
              </a:solidFill>
              <a:latin typeface="Verdana" pitchFamily="34" charset="0"/>
            </a:endParaRPr>
          </a:p>
        </p:txBody>
      </p:sp>
    </p:spTree>
    <p:extLst>
      <p:ext uri="{BB962C8B-B14F-4D97-AF65-F5344CB8AC3E}">
        <p14:creationId xmlns:p14="http://schemas.microsoft.com/office/powerpoint/2010/main" val="5716937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50825" y="150813"/>
            <a:ext cx="8642350" cy="541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it-IT" altLang="it-IT" kern="0" dirty="0" smtClean="0">
                <a:solidFill>
                  <a:srgbClr val="164194"/>
                </a:solidFill>
                <a:latin typeface="Verdana" pitchFamily="34" charset="0"/>
              </a:rPr>
              <a:t>Make your Index page</a:t>
            </a:r>
          </a:p>
        </p:txBody>
      </p:sp>
      <p:grpSp>
        <p:nvGrpSpPr>
          <p:cNvPr id="27651" name="Group 2"/>
          <p:cNvGrpSpPr>
            <a:grpSpLocks/>
          </p:cNvGrpSpPr>
          <p:nvPr/>
        </p:nvGrpSpPr>
        <p:grpSpPr bwMode="auto">
          <a:xfrm>
            <a:off x="107504" y="1052736"/>
            <a:ext cx="8785671" cy="5040561"/>
            <a:chOff x="379742" y="1052736"/>
            <a:chExt cx="9053965" cy="5457982"/>
          </a:xfrm>
        </p:grpSpPr>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l="11636" t="8276" r="12845" b="10651"/>
            <a:stretch>
              <a:fillRect/>
            </a:stretch>
          </p:blipFill>
          <p:spPr bwMode="auto">
            <a:xfrm>
              <a:off x="395536" y="1052736"/>
              <a:ext cx="9038171" cy="5457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3" name="Rectangle 1"/>
            <p:cNvSpPr>
              <a:spLocks noChangeArrowheads="1"/>
            </p:cNvSpPr>
            <p:nvPr/>
          </p:nvSpPr>
          <p:spPr bwMode="auto">
            <a:xfrm>
              <a:off x="379742" y="1629058"/>
              <a:ext cx="1939264" cy="2160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175"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eaLnBrk="1" hangingPunct="1"/>
              <a:endParaRPr lang="it-IT" altLang="it-IT">
                <a:ea typeface="MS PGothic" pitchFamily="34" charset="-128"/>
              </a:endParaRPr>
            </a:p>
          </p:txBody>
        </p:sp>
      </p:grpSp>
    </p:spTree>
    <p:extLst>
      <p:ext uri="{BB962C8B-B14F-4D97-AF65-F5344CB8AC3E}">
        <p14:creationId xmlns:p14="http://schemas.microsoft.com/office/powerpoint/2010/main" val="4092341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3528" y="983625"/>
            <a:ext cx="8496300" cy="5632311"/>
          </a:xfrm>
          <a:prstGeom prst="rect">
            <a:avLst/>
          </a:prstGeom>
        </p:spPr>
        <p:txBody>
          <a:bodyPr>
            <a:spAutoFit/>
          </a:bodyPr>
          <a:lstStyle/>
          <a:p>
            <a:pPr marL="342900" lvl="1" indent="-342900" algn="just">
              <a:buFont typeface="Arial" panose="020B0604020202020204" pitchFamily="34" charset="0"/>
              <a:buChar char="•"/>
              <a:defRPr/>
            </a:pPr>
            <a:r>
              <a:rPr lang="en-US" sz="2400" dirty="0">
                <a:solidFill>
                  <a:srgbClr val="164194"/>
                </a:solidFill>
                <a:latin typeface="Verdana "/>
                <a:ea typeface="MS PGothic" pitchFamily="34" charset="-128"/>
              </a:rPr>
              <a:t>The</a:t>
            </a:r>
            <a:r>
              <a:rPr lang="en-US" sz="2400" b="1" dirty="0">
                <a:solidFill>
                  <a:srgbClr val="164194"/>
                </a:solidFill>
                <a:latin typeface="Verdana "/>
                <a:ea typeface="MS PGothic" pitchFamily="34" charset="-128"/>
              </a:rPr>
              <a:t> C3 Monitor </a:t>
            </a:r>
            <a:r>
              <a:rPr lang="en-US" sz="2400" dirty="0" smtClean="0">
                <a:solidFill>
                  <a:srgbClr val="164194"/>
                </a:solidFill>
                <a:latin typeface="Verdana "/>
                <a:ea typeface="MS PGothic" pitchFamily="34" charset="-128"/>
              </a:rPr>
              <a:t>will provide both </a:t>
            </a:r>
            <a:r>
              <a:rPr lang="en-US" sz="2400" b="1" dirty="0" smtClean="0">
                <a:solidFill>
                  <a:srgbClr val="164194"/>
                </a:solidFill>
                <a:latin typeface="Verdana "/>
                <a:ea typeface="MS PGothic" pitchFamily="34" charset="-128"/>
              </a:rPr>
              <a:t>policy makers</a:t>
            </a:r>
            <a:r>
              <a:rPr lang="en-US" sz="2400" dirty="0" smtClean="0">
                <a:solidFill>
                  <a:srgbClr val="164194"/>
                </a:solidFill>
                <a:latin typeface="Verdana "/>
                <a:ea typeface="MS PGothic" pitchFamily="34" charset="-128"/>
              </a:rPr>
              <a:t> </a:t>
            </a:r>
            <a:r>
              <a:rPr lang="en-US" sz="2400" dirty="0">
                <a:solidFill>
                  <a:srgbClr val="164194"/>
                </a:solidFill>
                <a:latin typeface="Verdana "/>
                <a:ea typeface="MS PGothic" pitchFamily="34" charset="-128"/>
              </a:rPr>
              <a:t>and </a:t>
            </a:r>
            <a:r>
              <a:rPr lang="en-US" sz="2400" b="1" dirty="0" smtClean="0">
                <a:solidFill>
                  <a:srgbClr val="164194"/>
                </a:solidFill>
                <a:latin typeface="Verdana "/>
                <a:ea typeface="MS PGothic" pitchFamily="34" charset="-128"/>
              </a:rPr>
              <a:t>researchers </a:t>
            </a:r>
            <a:r>
              <a:rPr lang="en-US" sz="2400" dirty="0" smtClean="0">
                <a:solidFill>
                  <a:srgbClr val="164194"/>
                </a:solidFill>
                <a:latin typeface="Verdana "/>
                <a:ea typeface="MS PGothic" pitchFamily="34" charset="-128"/>
              </a:rPr>
              <a:t>with a </a:t>
            </a:r>
            <a:r>
              <a:rPr lang="en-US" sz="2400" b="1" dirty="0" smtClean="0">
                <a:solidFill>
                  <a:srgbClr val="164194"/>
                </a:solidFill>
                <a:latin typeface="Verdana "/>
                <a:ea typeface="MS PGothic" pitchFamily="34" charset="-128"/>
              </a:rPr>
              <a:t>common-evidence base </a:t>
            </a:r>
            <a:r>
              <a:rPr lang="en-US" sz="2400" dirty="0" smtClean="0">
                <a:solidFill>
                  <a:srgbClr val="164194"/>
                </a:solidFill>
                <a:latin typeface="Verdana "/>
                <a:ea typeface="MS PGothic" pitchFamily="34" charset="-128"/>
              </a:rPr>
              <a:t>at city level;</a:t>
            </a:r>
            <a:r>
              <a:rPr lang="en-US" sz="2400" b="1" dirty="0" smtClean="0">
                <a:solidFill>
                  <a:srgbClr val="164194"/>
                </a:solidFill>
                <a:latin typeface="Verdana "/>
                <a:ea typeface="MS PGothic" pitchFamily="34" charset="-128"/>
              </a:rPr>
              <a:t> </a:t>
            </a:r>
            <a:endParaRPr lang="en-US" sz="2400" dirty="0">
              <a:solidFill>
                <a:srgbClr val="164194"/>
              </a:solidFill>
              <a:latin typeface="Verdana "/>
              <a:ea typeface="MS PGothic" pitchFamily="34" charset="-128"/>
            </a:endParaRPr>
          </a:p>
          <a:p>
            <a:pPr marL="342900" lvl="1" indent="-342900" algn="just">
              <a:buFont typeface="Arial" panose="020B0604020202020204" pitchFamily="34" charset="0"/>
              <a:buChar char="•"/>
              <a:defRPr/>
            </a:pPr>
            <a:endParaRPr lang="en-US" sz="2400" dirty="0" smtClean="0">
              <a:solidFill>
                <a:srgbClr val="164194"/>
              </a:solidFill>
              <a:latin typeface="Verdana "/>
              <a:ea typeface="MS PGothic" pitchFamily="34" charset="-128"/>
            </a:endParaRPr>
          </a:p>
          <a:p>
            <a:pPr marL="342900" lvl="1" indent="-342900" algn="just">
              <a:buFont typeface="Arial" panose="020B0604020202020204" pitchFamily="34" charset="0"/>
              <a:buChar char="•"/>
              <a:defRPr/>
            </a:pPr>
            <a:r>
              <a:rPr lang="en-US" sz="2400" dirty="0" smtClean="0">
                <a:solidFill>
                  <a:srgbClr val="164194"/>
                </a:solidFill>
                <a:latin typeface="Verdana "/>
                <a:ea typeface="MS PGothic" pitchFamily="34" charset="-128"/>
              </a:rPr>
              <a:t>Its </a:t>
            </a:r>
            <a:r>
              <a:rPr lang="en-US" sz="2400" b="1" dirty="0" smtClean="0">
                <a:solidFill>
                  <a:srgbClr val="164194"/>
                </a:solidFill>
                <a:latin typeface="Verdana "/>
                <a:ea typeface="MS PGothic" pitchFamily="34" charset="-128"/>
              </a:rPr>
              <a:t>50 indicators </a:t>
            </a:r>
            <a:r>
              <a:rPr lang="en-US" sz="2400" dirty="0" smtClean="0">
                <a:solidFill>
                  <a:srgbClr val="164194"/>
                </a:solidFill>
                <a:latin typeface="Verdana "/>
                <a:ea typeface="MS PGothic" pitchFamily="34" charset="-128"/>
              </a:rPr>
              <a:t>across </a:t>
            </a:r>
            <a:r>
              <a:rPr lang="en-US" sz="2400" b="1" dirty="0" smtClean="0">
                <a:solidFill>
                  <a:srgbClr val="164194"/>
                </a:solidFill>
                <a:latin typeface="Verdana "/>
                <a:ea typeface="MS PGothic" pitchFamily="34" charset="-128"/>
              </a:rPr>
              <a:t>12 dimensions </a:t>
            </a:r>
            <a:r>
              <a:rPr lang="en-US" sz="2400" dirty="0" smtClean="0">
                <a:solidFill>
                  <a:srgbClr val="164194"/>
                </a:solidFill>
                <a:latin typeface="Verdana "/>
                <a:ea typeface="MS PGothic" pitchFamily="34" charset="-128"/>
              </a:rPr>
              <a:t>will allow monitoring a </a:t>
            </a:r>
            <a:r>
              <a:rPr lang="en-US" sz="2400" b="1" dirty="0" smtClean="0">
                <a:solidFill>
                  <a:srgbClr val="164194"/>
                </a:solidFill>
                <a:latin typeface="Verdana "/>
                <a:ea typeface="MS PGothic" pitchFamily="34" charset="-128"/>
              </a:rPr>
              <a:t>large and </a:t>
            </a:r>
            <a:r>
              <a:rPr lang="en-US" sz="2400" b="1" dirty="0">
                <a:solidFill>
                  <a:srgbClr val="164194"/>
                </a:solidFill>
                <a:latin typeface="Verdana "/>
                <a:ea typeface="MS PGothic" pitchFamily="34" charset="-128"/>
              </a:rPr>
              <a:t>diverse sample of </a:t>
            </a:r>
            <a:r>
              <a:rPr lang="en-US" sz="2400" b="1" dirty="0" smtClean="0">
                <a:solidFill>
                  <a:srgbClr val="164194"/>
                </a:solidFill>
                <a:latin typeface="Verdana "/>
                <a:ea typeface="MS PGothic" pitchFamily="34" charset="-128"/>
              </a:rPr>
              <a:t>177 Cultural and Creative Cities (CCC) across Europe</a:t>
            </a:r>
            <a:r>
              <a:rPr lang="en-US" sz="2400" dirty="0" smtClean="0">
                <a:solidFill>
                  <a:srgbClr val="164194"/>
                </a:solidFill>
                <a:latin typeface="Verdana "/>
                <a:ea typeface="MS PGothic" pitchFamily="34" charset="-128"/>
              </a:rPr>
              <a:t>;</a:t>
            </a:r>
          </a:p>
          <a:p>
            <a:pPr marL="342900" lvl="1" indent="-342900" algn="just">
              <a:buFont typeface="Arial" panose="020B0604020202020204" pitchFamily="34" charset="0"/>
              <a:buChar char="•"/>
              <a:defRPr/>
            </a:pPr>
            <a:endParaRPr lang="en-US" sz="2400" b="1" dirty="0">
              <a:solidFill>
                <a:srgbClr val="164194"/>
              </a:solidFill>
              <a:latin typeface="Verdana "/>
              <a:ea typeface="MS PGothic" pitchFamily="34" charset="-128"/>
            </a:endParaRPr>
          </a:p>
          <a:p>
            <a:pPr marL="342900" lvl="1" indent="-342900" algn="just">
              <a:buFont typeface="Arial" panose="020B0604020202020204" pitchFamily="34" charset="0"/>
              <a:buChar char="•"/>
              <a:defRPr/>
            </a:pPr>
            <a:r>
              <a:rPr lang="en-US" sz="2400" dirty="0" smtClean="0">
                <a:solidFill>
                  <a:srgbClr val="164194"/>
                </a:solidFill>
                <a:latin typeface="Verdana "/>
                <a:ea typeface="MS PGothic" pitchFamily="34" charset="-128"/>
              </a:rPr>
              <a:t>Still, the CCC concept remains extremely difficult to capture due to its </a:t>
            </a:r>
            <a:r>
              <a:rPr lang="en-US" sz="2400" b="1" dirty="0" smtClean="0">
                <a:solidFill>
                  <a:srgbClr val="164194"/>
                </a:solidFill>
                <a:latin typeface="Verdana "/>
                <a:ea typeface="MS PGothic" pitchFamily="34" charset="-128"/>
              </a:rPr>
              <a:t>multidimensional</a:t>
            </a:r>
            <a:r>
              <a:rPr lang="en-US" sz="2400" dirty="0">
                <a:solidFill>
                  <a:srgbClr val="164194"/>
                </a:solidFill>
                <a:latin typeface="Verdana "/>
                <a:ea typeface="MS PGothic" pitchFamily="34" charset="-128"/>
              </a:rPr>
              <a:t> </a:t>
            </a:r>
            <a:r>
              <a:rPr lang="en-US" sz="2400" b="1" dirty="0" smtClean="0">
                <a:solidFill>
                  <a:srgbClr val="164194"/>
                </a:solidFill>
                <a:latin typeface="Verdana "/>
                <a:ea typeface="MS PGothic" pitchFamily="34" charset="-128"/>
              </a:rPr>
              <a:t>nature</a:t>
            </a:r>
            <a:r>
              <a:rPr lang="en-US" sz="2400" dirty="0" smtClean="0">
                <a:solidFill>
                  <a:srgbClr val="164194"/>
                </a:solidFill>
                <a:latin typeface="Verdana "/>
                <a:ea typeface="MS PGothic" pitchFamily="34" charset="-128"/>
              </a:rPr>
              <a:t>, </a:t>
            </a:r>
            <a:r>
              <a:rPr lang="en-US" sz="2400" dirty="0">
                <a:solidFill>
                  <a:srgbClr val="164194"/>
                </a:solidFill>
                <a:latin typeface="Verdana "/>
                <a:ea typeface="MS PGothic" pitchFamily="34" charset="-128"/>
              </a:rPr>
              <a:t>as confirmed by statistical </a:t>
            </a:r>
            <a:r>
              <a:rPr lang="en-US" sz="2400" dirty="0" smtClean="0">
                <a:solidFill>
                  <a:srgbClr val="164194"/>
                </a:solidFill>
                <a:latin typeface="Verdana "/>
                <a:ea typeface="MS PGothic" pitchFamily="34" charset="-128"/>
              </a:rPr>
              <a:t>analysis;</a:t>
            </a:r>
          </a:p>
          <a:p>
            <a:pPr marL="342900" lvl="1" indent="-342900" algn="just">
              <a:buFont typeface="Arial" panose="020B0604020202020204" pitchFamily="34" charset="0"/>
              <a:buChar char="•"/>
              <a:defRPr/>
            </a:pPr>
            <a:endParaRPr lang="en-US" sz="2400" dirty="0">
              <a:solidFill>
                <a:srgbClr val="164194"/>
              </a:solidFill>
              <a:latin typeface="Verdana "/>
              <a:ea typeface="MS PGothic" pitchFamily="34" charset="-128"/>
            </a:endParaRPr>
          </a:p>
          <a:p>
            <a:pPr marL="342900" lvl="1" indent="-342900" algn="just">
              <a:buFont typeface="Arial" panose="020B0604020202020204" pitchFamily="34" charset="0"/>
              <a:buChar char="•"/>
              <a:defRPr/>
            </a:pPr>
            <a:r>
              <a:rPr lang="en-US" sz="2400" b="1" dirty="0" smtClean="0">
                <a:solidFill>
                  <a:srgbClr val="164194"/>
                </a:solidFill>
                <a:latin typeface="Verdana "/>
                <a:ea typeface="MS PGothic" pitchFamily="34" charset="-128"/>
              </a:rPr>
              <a:t>B</a:t>
            </a:r>
            <a:r>
              <a:rPr lang="en-US" sz="2400" b="1" dirty="0" smtClean="0">
                <a:solidFill>
                  <a:srgbClr val="164194"/>
                </a:solidFill>
                <a:latin typeface="Verdana "/>
                <a:ea typeface="MS PGothic" pitchFamily="34" charset="-128"/>
              </a:rPr>
              <a:t>ig </a:t>
            </a:r>
            <a:r>
              <a:rPr lang="en-US" sz="2400" b="1" dirty="0" smtClean="0">
                <a:solidFill>
                  <a:srgbClr val="164194"/>
                </a:solidFill>
                <a:latin typeface="Verdana "/>
                <a:ea typeface="MS PGothic" pitchFamily="34" charset="-128"/>
              </a:rPr>
              <a:t>D</a:t>
            </a:r>
            <a:r>
              <a:rPr lang="en-US" sz="2400" b="1" dirty="0" smtClean="0">
                <a:solidFill>
                  <a:srgbClr val="164194"/>
                </a:solidFill>
                <a:latin typeface="Verdana "/>
                <a:ea typeface="MS PGothic" pitchFamily="34" charset="-128"/>
              </a:rPr>
              <a:t>ata</a:t>
            </a:r>
            <a:r>
              <a:rPr lang="en-US" sz="2400" b="0" dirty="0" smtClean="0">
                <a:solidFill>
                  <a:srgbClr val="164194"/>
                </a:solidFill>
                <a:latin typeface="Verdana "/>
                <a:ea typeface="MS PGothic" pitchFamily="34" charset="-128"/>
              </a:rPr>
              <a:t> look promising </a:t>
            </a:r>
            <a:r>
              <a:rPr lang="en-US" sz="2400" dirty="0" smtClean="0">
                <a:solidFill>
                  <a:srgbClr val="164194"/>
                </a:solidFill>
                <a:latin typeface="Verdana "/>
                <a:ea typeface="MS PGothic" pitchFamily="34" charset="-128"/>
              </a:rPr>
              <a:t>– they could help </a:t>
            </a:r>
            <a:r>
              <a:rPr lang="en-US" sz="2400" b="0" dirty="0" smtClean="0">
                <a:solidFill>
                  <a:srgbClr val="164194"/>
                </a:solidFill>
                <a:latin typeface="Verdana "/>
                <a:ea typeface="MS PGothic" pitchFamily="34" charset="-128"/>
              </a:rPr>
              <a:t>complement official data and improve the Monitor’s capacity to keep track of CCC over time. </a:t>
            </a:r>
            <a:endParaRPr lang="en-US" sz="2400" b="0" dirty="0" smtClean="0">
              <a:solidFill>
                <a:srgbClr val="164194"/>
              </a:solidFill>
              <a:latin typeface="Verdana "/>
              <a:ea typeface="MS PGothic" pitchFamily="34" charset="-128"/>
            </a:endParaRPr>
          </a:p>
          <a:p>
            <a:pPr marL="342900" lvl="1" indent="-342900" algn="just">
              <a:buFont typeface="Arial" panose="020B0604020202020204" pitchFamily="34" charset="0"/>
              <a:buChar char="•"/>
              <a:defRPr/>
            </a:pPr>
            <a:endParaRPr lang="en-US" sz="2400" b="0" dirty="0">
              <a:solidFill>
                <a:srgbClr val="164194"/>
              </a:solidFill>
              <a:latin typeface="Verdana "/>
              <a:ea typeface="MS PGothic" pitchFamily="34" charset="-128"/>
            </a:endParaRPr>
          </a:p>
        </p:txBody>
      </p:sp>
      <p:sp>
        <p:nvSpPr>
          <p:cNvPr id="4" name="Title 1"/>
          <p:cNvSpPr txBox="1">
            <a:spLocks/>
          </p:cNvSpPr>
          <p:nvPr/>
        </p:nvSpPr>
        <p:spPr bwMode="auto">
          <a:xfrm>
            <a:off x="179388" y="115888"/>
            <a:ext cx="8642350" cy="5048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smtClean="0">
                <a:solidFill>
                  <a:srgbClr val="164194"/>
                </a:solidFill>
                <a:latin typeface="Verdana" pitchFamily="34" charset="0"/>
              </a:rPr>
              <a:t>Conclusions</a:t>
            </a:r>
            <a:endParaRPr lang="it-IT" altLang="it-IT" kern="0" dirty="0" smtClean="0">
              <a:solidFill>
                <a:srgbClr val="164194"/>
              </a:solidFill>
              <a:latin typeface="Verdana" pitchFamily="34" charset="0"/>
            </a:endParaRPr>
          </a:p>
        </p:txBody>
      </p:sp>
    </p:spTree>
    <p:extLst>
      <p:ext uri="{BB962C8B-B14F-4D97-AF65-F5344CB8AC3E}">
        <p14:creationId xmlns:p14="http://schemas.microsoft.com/office/powerpoint/2010/main" val="1670051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95536" y="908720"/>
            <a:ext cx="8136904" cy="3539430"/>
          </a:xfrm>
          <a:prstGeom prst="rect">
            <a:avLst/>
          </a:prstGeom>
        </p:spPr>
        <p:txBody>
          <a:bodyPr wrap="square">
            <a:spAutoFit/>
          </a:bodyPr>
          <a:lstStyle/>
          <a:p>
            <a:pPr marL="342900" lvl="1" indent="-342900" algn="just">
              <a:buFont typeface="Arial" panose="020B0604020202020204" pitchFamily="34" charset="0"/>
              <a:buChar char="•"/>
              <a:defRPr/>
            </a:pPr>
            <a:endParaRPr lang="en-US" sz="2400" b="0" dirty="0">
              <a:solidFill>
                <a:srgbClr val="164194"/>
              </a:solidFill>
              <a:latin typeface="Verdana "/>
              <a:ea typeface="MS PGothic" pitchFamily="34" charset="-128"/>
            </a:endParaRPr>
          </a:p>
          <a:p>
            <a:pPr marL="342900" lvl="1" indent="-342900" algn="just">
              <a:buFont typeface="Arial" panose="020B0604020202020204" pitchFamily="34" charset="0"/>
              <a:buChar char="•"/>
              <a:defRPr/>
            </a:pPr>
            <a:r>
              <a:rPr lang="en-US" sz="2400" b="1" dirty="0" smtClean="0">
                <a:solidFill>
                  <a:srgbClr val="164194"/>
                </a:solidFill>
                <a:latin typeface="Verdana "/>
                <a:ea typeface="MS PGothic" pitchFamily="34" charset="-128"/>
              </a:rPr>
              <a:t>OFFICIAL LAUNCH </a:t>
            </a:r>
            <a:r>
              <a:rPr lang="en-US" sz="2400" b="0" dirty="0" smtClean="0">
                <a:solidFill>
                  <a:srgbClr val="164194"/>
                </a:solidFill>
                <a:latin typeface="Verdana "/>
                <a:ea typeface="MS PGothic" pitchFamily="34" charset="-128"/>
              </a:rPr>
              <a:t>on </a:t>
            </a:r>
            <a:r>
              <a:rPr lang="en-US" sz="2400" b="1" dirty="0" smtClean="0">
                <a:solidFill>
                  <a:srgbClr val="164194"/>
                </a:solidFill>
                <a:latin typeface="Verdana "/>
                <a:ea typeface="MS PGothic" pitchFamily="34" charset="-128"/>
              </a:rPr>
              <a:t>1</a:t>
            </a:r>
            <a:r>
              <a:rPr lang="en-US" sz="2400" b="1" baseline="30000" dirty="0" smtClean="0">
                <a:solidFill>
                  <a:srgbClr val="164194"/>
                </a:solidFill>
                <a:latin typeface="Verdana "/>
                <a:ea typeface="MS PGothic" pitchFamily="34" charset="-128"/>
              </a:rPr>
              <a:t>st</a:t>
            </a:r>
            <a:r>
              <a:rPr lang="en-US" sz="2400" b="1" dirty="0" smtClean="0">
                <a:solidFill>
                  <a:srgbClr val="164194"/>
                </a:solidFill>
                <a:latin typeface="Verdana "/>
                <a:ea typeface="MS PGothic" pitchFamily="34" charset="-128"/>
              </a:rPr>
              <a:t> December </a:t>
            </a:r>
            <a:r>
              <a:rPr lang="en-US" sz="2400" b="0" dirty="0" smtClean="0">
                <a:solidFill>
                  <a:srgbClr val="164194"/>
                </a:solidFill>
                <a:latin typeface="Verdana "/>
                <a:ea typeface="MS PGothic" pitchFamily="34" charset="-128"/>
              </a:rPr>
              <a:t>in Brussels:</a:t>
            </a:r>
          </a:p>
          <a:p>
            <a:pPr marL="342900" lvl="1" indent="-342900" algn="just">
              <a:buFont typeface="Arial" panose="020B0604020202020204" pitchFamily="34" charset="0"/>
              <a:buChar char="•"/>
              <a:defRPr/>
            </a:pPr>
            <a:endParaRPr lang="en-US" sz="2400" dirty="0">
              <a:solidFill>
                <a:srgbClr val="164194"/>
              </a:solidFill>
              <a:latin typeface="Verdana "/>
              <a:ea typeface="MS PGothic" pitchFamily="34" charset="-128"/>
            </a:endParaRPr>
          </a:p>
          <a:p>
            <a:pPr marL="800100" lvl="2" indent="-342900" algn="just">
              <a:buFont typeface="Wingdings" panose="05000000000000000000" pitchFamily="2" charset="2"/>
              <a:buChar char="ü"/>
              <a:defRPr/>
            </a:pPr>
            <a:r>
              <a:rPr lang="en-US" sz="2000" dirty="0">
                <a:solidFill>
                  <a:srgbClr val="164194"/>
                </a:solidFill>
                <a:latin typeface="Verdana "/>
                <a:ea typeface="MS PGothic" pitchFamily="34" charset="-128"/>
              </a:rPr>
              <a:t>Online Tool hosted on the COIN page</a:t>
            </a:r>
            <a:r>
              <a:rPr lang="fr-BE" sz="2000" dirty="0">
                <a:solidFill>
                  <a:srgbClr val="164194"/>
                </a:solidFill>
                <a:latin typeface="Verdana "/>
                <a:ea typeface="MS PGothic" pitchFamily="34" charset="-128"/>
              </a:rPr>
              <a:t>:</a:t>
            </a:r>
            <a:endParaRPr lang="en-US" sz="2000" dirty="0">
              <a:solidFill>
                <a:srgbClr val="164194"/>
              </a:solidFill>
              <a:latin typeface="Verdana "/>
              <a:ea typeface="MS PGothic" pitchFamily="34" charset="-128"/>
            </a:endParaRPr>
          </a:p>
          <a:p>
            <a:pPr marL="457200" lvl="2" algn="just">
              <a:defRPr/>
            </a:pPr>
            <a:r>
              <a:rPr lang="en-US" sz="2000" dirty="0">
                <a:solidFill>
                  <a:srgbClr val="164194"/>
                </a:solidFill>
                <a:latin typeface="Verdana "/>
                <a:ea typeface="MS PGothic" pitchFamily="34" charset="-128"/>
              </a:rPr>
              <a:t>     </a:t>
            </a:r>
            <a:r>
              <a:rPr lang="en-US" sz="2000" dirty="0">
                <a:solidFill>
                  <a:srgbClr val="164194"/>
                </a:solidFill>
                <a:latin typeface="Verdana "/>
                <a:ea typeface="MS PGothic" pitchFamily="34" charset="-128"/>
                <a:hlinkClick r:id="rId3"/>
              </a:rPr>
              <a:t>https://ec.europa.eu/jrc/en/coin</a:t>
            </a:r>
            <a:endParaRPr lang="en-US" sz="2000" dirty="0">
              <a:solidFill>
                <a:srgbClr val="164194"/>
              </a:solidFill>
              <a:latin typeface="Verdana "/>
              <a:ea typeface="MS PGothic" pitchFamily="34" charset="-128"/>
            </a:endParaRPr>
          </a:p>
          <a:p>
            <a:pPr marL="800100" lvl="2" indent="-342900" algn="just">
              <a:buFont typeface="Wingdings" panose="05000000000000000000" pitchFamily="2" charset="2"/>
              <a:buChar char="ü"/>
              <a:defRPr/>
            </a:pPr>
            <a:r>
              <a:rPr lang="en-US" sz="2000" dirty="0">
                <a:solidFill>
                  <a:srgbClr val="164194"/>
                </a:solidFill>
                <a:latin typeface="Verdana "/>
                <a:ea typeface="MS PGothic" pitchFamily="34" charset="-128"/>
              </a:rPr>
              <a:t>Policy </a:t>
            </a:r>
            <a:r>
              <a:rPr lang="en-US" sz="2000" dirty="0" smtClean="0">
                <a:solidFill>
                  <a:srgbClr val="164194"/>
                </a:solidFill>
                <a:latin typeface="Verdana "/>
                <a:ea typeface="MS PGothic" pitchFamily="34" charset="-128"/>
              </a:rPr>
              <a:t>factsheet on </a:t>
            </a:r>
            <a:r>
              <a:rPr lang="en-US" sz="2000" dirty="0">
                <a:solidFill>
                  <a:srgbClr val="164194"/>
                </a:solidFill>
                <a:latin typeface="Verdana "/>
                <a:ea typeface="MS PGothic" pitchFamily="34" charset="-128"/>
              </a:rPr>
              <a:t>key findings</a:t>
            </a:r>
          </a:p>
          <a:p>
            <a:pPr marL="800100" lvl="2" indent="-342900" algn="just">
              <a:buFont typeface="Wingdings" panose="05000000000000000000" pitchFamily="2" charset="2"/>
              <a:buChar char="ü"/>
              <a:defRPr/>
            </a:pPr>
            <a:r>
              <a:rPr lang="en-US" sz="2000" dirty="0">
                <a:solidFill>
                  <a:srgbClr val="164194"/>
                </a:solidFill>
                <a:latin typeface="Verdana "/>
                <a:ea typeface="MS PGothic" pitchFamily="34" charset="-128"/>
              </a:rPr>
              <a:t>Detailed technical report</a:t>
            </a:r>
          </a:p>
          <a:p>
            <a:pPr marL="342900" lvl="1" indent="-342900" algn="just">
              <a:buFont typeface="Arial" panose="020B0604020202020204" pitchFamily="34" charset="0"/>
              <a:buChar char="•"/>
              <a:defRPr/>
            </a:pPr>
            <a:endParaRPr lang="en-US" sz="2400" b="0" dirty="0" smtClean="0">
              <a:solidFill>
                <a:srgbClr val="164194"/>
              </a:solidFill>
              <a:latin typeface="Verdana "/>
              <a:ea typeface="MS PGothic" pitchFamily="34" charset="-128"/>
            </a:endParaRPr>
          </a:p>
          <a:p>
            <a:pPr marL="342900" lvl="1" indent="-342900" algn="just">
              <a:buFont typeface="Arial" panose="020B0604020202020204" pitchFamily="34" charset="0"/>
              <a:buChar char="•"/>
              <a:defRPr/>
            </a:pPr>
            <a:r>
              <a:rPr lang="en-US" sz="2400" b="1" dirty="0" smtClean="0">
                <a:solidFill>
                  <a:srgbClr val="164194"/>
                </a:solidFill>
                <a:latin typeface="Verdana "/>
                <a:ea typeface="MS PGothic" pitchFamily="34" charset="-128"/>
              </a:rPr>
              <a:t>Update</a:t>
            </a:r>
            <a:r>
              <a:rPr lang="en-US" sz="2400" b="0" dirty="0" smtClean="0">
                <a:solidFill>
                  <a:srgbClr val="164194"/>
                </a:solidFill>
                <a:latin typeface="Verdana "/>
                <a:ea typeface="MS PGothic" pitchFamily="34" charset="-128"/>
              </a:rPr>
              <a:t> </a:t>
            </a:r>
            <a:r>
              <a:rPr lang="en-US" sz="2400" b="0" dirty="0">
                <a:solidFill>
                  <a:srgbClr val="164194"/>
                </a:solidFill>
                <a:latin typeface="Verdana "/>
                <a:ea typeface="MS PGothic" pitchFamily="34" charset="-128"/>
              </a:rPr>
              <a:t>every </a:t>
            </a:r>
            <a:r>
              <a:rPr lang="en-US" sz="2400" b="1" dirty="0">
                <a:solidFill>
                  <a:srgbClr val="164194"/>
                </a:solidFill>
                <a:latin typeface="Verdana "/>
                <a:ea typeface="MS PGothic" pitchFamily="34" charset="-128"/>
              </a:rPr>
              <a:t>2 </a:t>
            </a:r>
            <a:r>
              <a:rPr lang="en-US" sz="2400" b="1" dirty="0" smtClean="0">
                <a:solidFill>
                  <a:srgbClr val="164194"/>
                </a:solidFill>
                <a:latin typeface="Verdana "/>
                <a:ea typeface="MS PGothic" pitchFamily="34" charset="-128"/>
              </a:rPr>
              <a:t>years</a:t>
            </a:r>
            <a:endParaRPr lang="en-US" sz="2400" dirty="0" smtClean="0">
              <a:solidFill>
                <a:srgbClr val="164194"/>
              </a:solidFill>
              <a:latin typeface="Verdana "/>
              <a:ea typeface="MS PGothic" pitchFamily="34" charset="-128"/>
            </a:endParaRPr>
          </a:p>
          <a:p>
            <a:pPr marL="342900" lvl="1" indent="-342900" algn="just">
              <a:buFont typeface="Arial" panose="020B0604020202020204" pitchFamily="34" charset="0"/>
              <a:buChar char="•"/>
              <a:defRPr/>
            </a:pPr>
            <a:endParaRPr lang="en-US" sz="2400" b="1" dirty="0">
              <a:solidFill>
                <a:srgbClr val="164194"/>
              </a:solidFill>
              <a:latin typeface="Verdana "/>
              <a:ea typeface="MS PGothic" pitchFamily="34" charset="-128"/>
            </a:endParaRPr>
          </a:p>
        </p:txBody>
      </p:sp>
      <p:sp>
        <p:nvSpPr>
          <p:cNvPr id="4" name="Title 1"/>
          <p:cNvSpPr txBox="1">
            <a:spLocks/>
          </p:cNvSpPr>
          <p:nvPr/>
        </p:nvSpPr>
        <p:spPr bwMode="auto">
          <a:xfrm>
            <a:off x="179388" y="115888"/>
            <a:ext cx="8642350" cy="5048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err="1" smtClean="0">
                <a:solidFill>
                  <a:srgbClr val="164194"/>
                </a:solidFill>
                <a:latin typeface="Verdana" pitchFamily="34" charset="0"/>
              </a:rPr>
              <a:t>Next</a:t>
            </a:r>
            <a:r>
              <a:rPr lang="fr-BE" altLang="it-IT" kern="0" dirty="0" smtClean="0">
                <a:solidFill>
                  <a:srgbClr val="164194"/>
                </a:solidFill>
                <a:latin typeface="Verdana" pitchFamily="34" charset="0"/>
              </a:rPr>
              <a:t> </a:t>
            </a:r>
            <a:r>
              <a:rPr lang="fr-BE" altLang="it-IT" kern="0" dirty="0" err="1">
                <a:solidFill>
                  <a:srgbClr val="164194"/>
                </a:solidFill>
                <a:latin typeface="Verdana" pitchFamily="34" charset="0"/>
              </a:rPr>
              <a:t>S</a:t>
            </a:r>
            <a:r>
              <a:rPr lang="fr-BE" altLang="it-IT" kern="0" dirty="0" err="1" smtClean="0">
                <a:solidFill>
                  <a:srgbClr val="164194"/>
                </a:solidFill>
                <a:latin typeface="Verdana" pitchFamily="34" charset="0"/>
              </a:rPr>
              <a:t>teps</a:t>
            </a:r>
            <a:endParaRPr lang="it-IT" altLang="it-IT" kern="0" dirty="0" smtClean="0">
              <a:solidFill>
                <a:srgbClr val="164194"/>
              </a:solidFill>
              <a:latin typeface="Verdana" pitchFamily="34" charset="0"/>
            </a:endParaRPr>
          </a:p>
        </p:txBody>
      </p:sp>
    </p:spTree>
    <p:extLst>
      <p:ext uri="{BB962C8B-B14F-4D97-AF65-F5344CB8AC3E}">
        <p14:creationId xmlns:p14="http://schemas.microsoft.com/office/powerpoint/2010/main" val="17138273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Desktop\logo-faceboo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7900" y="3284984"/>
            <a:ext cx="623740" cy="6237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Desktop\NS_Visuals\Ppt\JRC ppt\2015 04 14 VS Expo\linkedin-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429" y="4079125"/>
            <a:ext cx="570683" cy="57401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H:\Desktop\NS_Visuals\Ppt\JRC ppt\2015 04 14 VS Expo\twitter-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503" y="2574218"/>
            <a:ext cx="570684" cy="5740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H:\Desktop\NS_Visuals\Ppt\JRC ppt\2015 04 14 VS Expo\youtube-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2821" y="4797152"/>
            <a:ext cx="559664" cy="5629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Desktop\NS_Visuals\Ppt\JRC ppt\2015 04 14 VS Expo\web-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107" y="1916832"/>
            <a:ext cx="504056" cy="506995"/>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1"/>
          <p:cNvSpPr txBox="1">
            <a:spLocks/>
          </p:cNvSpPr>
          <p:nvPr/>
        </p:nvSpPr>
        <p:spPr>
          <a:xfrm>
            <a:off x="1187624" y="2088232"/>
            <a:ext cx="7956376" cy="4005064"/>
          </a:xfrm>
          <a:prstGeom prst="rect">
            <a:avLst/>
          </a:prstGeom>
        </p:spPr>
        <p:txBody>
          <a:bodyPr lIns="360000" tIns="0" rIns="0" bIns="0"/>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spcBef>
                <a:spcPts val="0"/>
              </a:spcBef>
              <a:spcAft>
                <a:spcPts val="0"/>
              </a:spcAft>
            </a:pPr>
            <a:r>
              <a:rPr lang="en-GB" sz="1600" i="0" kern="0" dirty="0" smtClean="0">
                <a:solidFill>
                  <a:srgbClr val="164194"/>
                </a:solidFill>
              </a:rPr>
              <a:t>EU Science Hub: </a:t>
            </a:r>
            <a:r>
              <a:rPr lang="en-GB" sz="1600" b="1" kern="0" dirty="0" err="1" smtClean="0">
                <a:solidFill>
                  <a:srgbClr val="164194"/>
                </a:solidFill>
              </a:rPr>
              <a:t>ec.europa.eu</a:t>
            </a:r>
            <a:r>
              <a:rPr lang="en-GB" sz="1600" b="1" kern="0" dirty="0" smtClean="0">
                <a:solidFill>
                  <a:srgbClr val="164194"/>
                </a:solidFill>
              </a:rPr>
              <a:t>/</a:t>
            </a:r>
            <a:r>
              <a:rPr lang="en-GB" sz="1600" b="1" kern="0" dirty="0" err="1" smtClean="0">
                <a:solidFill>
                  <a:srgbClr val="164194"/>
                </a:solidFill>
              </a:rPr>
              <a:t>jrc</a:t>
            </a:r>
            <a:endParaRPr lang="en-GB" sz="1600" b="1" kern="0" dirty="0" smtClean="0">
              <a:solidFill>
                <a:srgbClr val="164194"/>
              </a:solidFill>
            </a:endParaRPr>
          </a:p>
          <a:p>
            <a:pPr marL="0" indent="0">
              <a:lnSpc>
                <a:spcPct val="300000"/>
              </a:lnSpc>
              <a:spcBef>
                <a:spcPts val="0"/>
              </a:spcBef>
              <a:spcAft>
                <a:spcPts val="0"/>
              </a:spcAft>
            </a:pPr>
            <a:r>
              <a:rPr lang="en-GB" sz="1600" i="0" kern="0" dirty="0" smtClean="0">
                <a:solidFill>
                  <a:srgbClr val="164194"/>
                </a:solidFill>
              </a:rPr>
              <a:t>Twitter: </a:t>
            </a:r>
            <a:r>
              <a:rPr lang="en-GB" sz="1600" b="1" kern="0" dirty="0" smtClean="0">
                <a:solidFill>
                  <a:srgbClr val="164194"/>
                </a:solidFill>
              </a:rPr>
              <a:t>@</a:t>
            </a:r>
            <a:r>
              <a:rPr lang="en-GB" sz="1600" b="1" kern="0" dirty="0" err="1" smtClean="0">
                <a:solidFill>
                  <a:srgbClr val="164194"/>
                </a:solidFill>
              </a:rPr>
              <a:t>EU_ScienceHub</a:t>
            </a:r>
            <a:r>
              <a:rPr lang="en-GB" sz="1600" b="1" kern="0" dirty="0" smtClean="0">
                <a:solidFill>
                  <a:srgbClr val="164194"/>
                </a:solidFill>
              </a:rPr>
              <a:t> </a:t>
            </a:r>
          </a:p>
          <a:p>
            <a:pPr marL="0" indent="0">
              <a:lnSpc>
                <a:spcPct val="300000"/>
              </a:lnSpc>
              <a:spcBef>
                <a:spcPts val="0"/>
              </a:spcBef>
              <a:spcAft>
                <a:spcPts val="0"/>
              </a:spcAft>
            </a:pPr>
            <a:r>
              <a:rPr lang="en-GB" sz="1600" i="0" kern="0" dirty="0" smtClean="0">
                <a:solidFill>
                  <a:srgbClr val="164194"/>
                </a:solidFill>
              </a:rPr>
              <a:t>Facebook: </a:t>
            </a:r>
            <a:r>
              <a:rPr lang="en-GB" sz="1600" b="1" kern="0" dirty="0" smtClean="0">
                <a:solidFill>
                  <a:srgbClr val="164194"/>
                </a:solidFill>
              </a:rPr>
              <a:t>EU Science Hub - Joint Research Centre</a:t>
            </a:r>
          </a:p>
          <a:p>
            <a:pPr marL="0" indent="0">
              <a:lnSpc>
                <a:spcPct val="300000"/>
              </a:lnSpc>
              <a:spcBef>
                <a:spcPts val="0"/>
              </a:spcBef>
              <a:spcAft>
                <a:spcPts val="0"/>
              </a:spcAft>
            </a:pPr>
            <a:r>
              <a:rPr lang="en-GB" sz="1600" i="0" kern="0" dirty="0" smtClean="0">
                <a:solidFill>
                  <a:srgbClr val="164194"/>
                </a:solidFill>
              </a:rPr>
              <a:t>LinkedIn: </a:t>
            </a:r>
            <a:r>
              <a:rPr lang="en-GB" sz="1600" b="1" kern="0" dirty="0" smtClean="0">
                <a:solidFill>
                  <a:srgbClr val="164194"/>
                </a:solidFill>
              </a:rPr>
              <a:t>Joint Research Centre</a:t>
            </a:r>
          </a:p>
          <a:p>
            <a:pPr marL="0" indent="0">
              <a:lnSpc>
                <a:spcPct val="300000"/>
              </a:lnSpc>
              <a:spcBef>
                <a:spcPts val="0"/>
              </a:spcBef>
              <a:spcAft>
                <a:spcPts val="0"/>
              </a:spcAft>
            </a:pPr>
            <a:r>
              <a:rPr lang="en-GB" sz="1600" i="0" kern="0" dirty="0" smtClean="0">
                <a:solidFill>
                  <a:srgbClr val="164194"/>
                </a:solidFill>
              </a:rPr>
              <a:t>YouTube: </a:t>
            </a:r>
            <a:r>
              <a:rPr lang="en-GB" sz="1600" b="1" kern="0" dirty="0" smtClean="0">
                <a:solidFill>
                  <a:srgbClr val="164194"/>
                </a:solidFill>
              </a:rPr>
              <a:t>EU Science Hub</a:t>
            </a:r>
            <a:endParaRPr lang="en-GB" sz="1600" b="1" kern="0" dirty="0">
              <a:solidFill>
                <a:srgbClr val="164194"/>
              </a:solidFill>
            </a:endParaRPr>
          </a:p>
        </p:txBody>
      </p:sp>
      <p:sp>
        <p:nvSpPr>
          <p:cNvPr id="2" name="Title 1"/>
          <p:cNvSpPr>
            <a:spLocks noGrp="1"/>
          </p:cNvSpPr>
          <p:nvPr>
            <p:ph type="title"/>
          </p:nvPr>
        </p:nvSpPr>
        <p:spPr>
          <a:xfrm>
            <a:off x="466724" y="980728"/>
            <a:ext cx="8208963" cy="648072"/>
          </a:xfrm>
        </p:spPr>
        <p:txBody>
          <a:bodyPr/>
          <a:lstStyle/>
          <a:p>
            <a:r>
              <a:rPr lang="fr-BE" dirty="0"/>
              <a:t>Stay in touch</a:t>
            </a:r>
            <a:endParaRPr lang="en-GB" sz="2600" dirty="0"/>
          </a:p>
        </p:txBody>
      </p:sp>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l="16975" r="12997"/>
          <a:stretch>
            <a:fillRect/>
          </a:stretch>
        </p:blipFill>
        <p:spPr bwMode="auto">
          <a:xfrm>
            <a:off x="6156176" y="104003"/>
            <a:ext cx="2774950"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2958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ChangeArrowheads="1"/>
          </p:cNvSpPr>
          <p:nvPr/>
        </p:nvSpPr>
        <p:spPr bwMode="auto">
          <a:xfrm>
            <a:off x="323850" y="839788"/>
            <a:ext cx="8496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7600" b="1">
                <a:solidFill>
                  <a:srgbClr val="FFD624"/>
                </a:solidFill>
                <a:latin typeface="Verdana" pitchFamily="34" charset="0"/>
                <a:cs typeface="Arial" pitchFamily="34" charset="0"/>
              </a:defRPr>
            </a:lvl1pPr>
            <a:lvl2pPr marL="742950" indent="-285750" eaLnBrk="0" hangingPunct="0">
              <a:defRPr sz="7600" b="1">
                <a:solidFill>
                  <a:srgbClr val="FFD624"/>
                </a:solidFill>
                <a:latin typeface="Verdana" pitchFamily="34" charset="0"/>
                <a:cs typeface="Arial" pitchFamily="34" charset="0"/>
              </a:defRPr>
            </a:lvl2pPr>
            <a:lvl3pPr marL="1143000" indent="-228600" eaLnBrk="0" hangingPunct="0">
              <a:defRPr sz="7600" b="1">
                <a:solidFill>
                  <a:srgbClr val="FFD624"/>
                </a:solidFill>
                <a:latin typeface="Verdana" pitchFamily="34" charset="0"/>
                <a:cs typeface="Arial" pitchFamily="34" charset="0"/>
              </a:defRPr>
            </a:lvl3pPr>
            <a:lvl4pPr marL="1600200" indent="-228600" eaLnBrk="0" hangingPunct="0">
              <a:defRPr sz="7600" b="1">
                <a:solidFill>
                  <a:srgbClr val="FFD624"/>
                </a:solidFill>
                <a:latin typeface="Verdana" pitchFamily="34" charset="0"/>
                <a:cs typeface="Arial" pitchFamily="34" charset="0"/>
              </a:defRPr>
            </a:lvl4pPr>
            <a:lvl5pPr marL="2057400" indent="-228600" eaLnBrk="0" hangingPunct="0">
              <a:defRPr sz="7600" b="1">
                <a:solidFill>
                  <a:srgbClr val="FFD624"/>
                </a:solidFill>
                <a:latin typeface="Verdana" pitchFamily="34" charset="0"/>
                <a:cs typeface="Arial" pitchFamily="34" charset="0"/>
              </a:defRPr>
            </a:lvl5pPr>
            <a:lvl6pPr marL="2514600" indent="-228600" eaLnBrk="0" fontAlgn="base" hangingPunct="0">
              <a:spcBef>
                <a:spcPct val="0"/>
              </a:spcBef>
              <a:spcAft>
                <a:spcPct val="0"/>
              </a:spcAft>
              <a:defRPr sz="7600" b="1">
                <a:solidFill>
                  <a:srgbClr val="FFD624"/>
                </a:solidFill>
                <a:latin typeface="Verdana" pitchFamily="34" charset="0"/>
                <a:cs typeface="Arial" pitchFamily="34" charset="0"/>
              </a:defRPr>
            </a:lvl6pPr>
            <a:lvl7pPr marL="2971800" indent="-228600" eaLnBrk="0" fontAlgn="base" hangingPunct="0">
              <a:spcBef>
                <a:spcPct val="0"/>
              </a:spcBef>
              <a:spcAft>
                <a:spcPct val="0"/>
              </a:spcAft>
              <a:defRPr sz="7600" b="1">
                <a:solidFill>
                  <a:srgbClr val="FFD624"/>
                </a:solidFill>
                <a:latin typeface="Verdana" pitchFamily="34" charset="0"/>
                <a:cs typeface="Arial" pitchFamily="34" charset="0"/>
              </a:defRPr>
            </a:lvl7pPr>
            <a:lvl8pPr marL="3429000" indent="-228600" eaLnBrk="0" fontAlgn="base" hangingPunct="0">
              <a:spcBef>
                <a:spcPct val="0"/>
              </a:spcBef>
              <a:spcAft>
                <a:spcPct val="0"/>
              </a:spcAft>
              <a:defRPr sz="7600" b="1">
                <a:solidFill>
                  <a:srgbClr val="FFD624"/>
                </a:solidFill>
                <a:latin typeface="Verdana" pitchFamily="34" charset="0"/>
                <a:cs typeface="Arial" pitchFamily="34" charset="0"/>
              </a:defRPr>
            </a:lvl8pPr>
            <a:lvl9pPr marL="3886200" indent="-228600" eaLnBrk="0" fontAlgn="base" hangingPunct="0">
              <a:spcBef>
                <a:spcPct val="0"/>
              </a:spcBef>
              <a:spcAft>
                <a:spcPct val="0"/>
              </a:spcAft>
              <a:defRPr sz="7600" b="1">
                <a:solidFill>
                  <a:srgbClr val="FFD624"/>
                </a:solidFill>
                <a:latin typeface="Verdana" pitchFamily="34" charset="0"/>
                <a:cs typeface="Arial" pitchFamily="34" charset="0"/>
              </a:defRPr>
            </a:lvl9pPr>
          </a:lstStyle>
          <a:p>
            <a:pPr algn="just" eaLnBrk="1" hangingPunct="1">
              <a:buFont typeface="Arial" pitchFamily="34" charset="0"/>
              <a:buChar char="•"/>
            </a:pPr>
            <a:r>
              <a:rPr lang="en-US" altLang="en-US" sz="2400" b="0" dirty="0">
                <a:solidFill>
                  <a:srgbClr val="004494"/>
                </a:solidFill>
                <a:latin typeface="Verdana "/>
                <a:ea typeface="MS PGothic" pitchFamily="34" charset="-128"/>
              </a:rPr>
              <a:t>Indicator selection (snapshot: 2008-2015)</a:t>
            </a:r>
            <a:endParaRPr lang="it-IT" altLang="en-US" sz="2400" b="0" dirty="0">
              <a:solidFill>
                <a:srgbClr val="004494"/>
              </a:solidFill>
              <a:latin typeface="Verdana "/>
              <a:ea typeface="MS PGothic" pitchFamily="34" charset="-128"/>
            </a:endParaRPr>
          </a:p>
        </p:txBody>
      </p:sp>
      <p:sp>
        <p:nvSpPr>
          <p:cNvPr id="5" name="Title 1"/>
          <p:cNvSpPr txBox="1">
            <a:spLocks/>
          </p:cNvSpPr>
          <p:nvPr/>
        </p:nvSpPr>
        <p:spPr bwMode="auto">
          <a:xfrm>
            <a:off x="250825" y="44450"/>
            <a:ext cx="8642350" cy="757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4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eaLnBrk="1" hangingPunct="1">
              <a:defRPr/>
            </a:pPr>
            <a:r>
              <a:rPr lang="fr-BE" altLang="it-IT" kern="0" dirty="0" err="1" smtClean="0">
                <a:solidFill>
                  <a:srgbClr val="164194"/>
                </a:solidFill>
                <a:latin typeface="Verdana" pitchFamily="34" charset="0"/>
              </a:rPr>
              <a:t>Annex</a:t>
            </a:r>
            <a:r>
              <a:rPr lang="fr-BE" altLang="it-IT" kern="0" dirty="0" smtClean="0">
                <a:solidFill>
                  <a:srgbClr val="164194"/>
                </a:solidFill>
                <a:latin typeface="Verdana" pitchFamily="34" charset="0"/>
              </a:rPr>
              <a:t> I</a:t>
            </a:r>
            <a:endParaRPr lang="it-IT" altLang="it-IT" kern="0" dirty="0" smtClean="0">
              <a:solidFill>
                <a:srgbClr val="164194"/>
              </a:solidFill>
              <a:latin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256277307"/>
              </p:ext>
            </p:extLst>
          </p:nvPr>
        </p:nvGraphicFramePr>
        <p:xfrm>
          <a:off x="107504" y="1470044"/>
          <a:ext cx="8928992" cy="5271324"/>
        </p:xfrm>
        <a:graphic>
          <a:graphicData uri="http://schemas.openxmlformats.org/drawingml/2006/table">
            <a:tbl>
              <a:tblPr firstCol="1" bandRow="1">
                <a:tableStyleId>{5C22544A-7EE6-4342-B048-85BDC9FD1C3A}</a:tableStyleId>
              </a:tblPr>
              <a:tblGrid>
                <a:gridCol w="216024">
                  <a:extLst>
                    <a:ext uri="{9D8B030D-6E8A-4147-A177-3AD203B41FA5}">
                      <a16:colId xmlns:a16="http://schemas.microsoft.com/office/drawing/2014/main" xmlns="" val="20000"/>
                    </a:ext>
                  </a:extLst>
                </a:gridCol>
                <a:gridCol w="1512168">
                  <a:extLst>
                    <a:ext uri="{9D8B030D-6E8A-4147-A177-3AD203B41FA5}">
                      <a16:colId xmlns:a16="http://schemas.microsoft.com/office/drawing/2014/main" xmlns="" val="20001"/>
                    </a:ext>
                  </a:extLst>
                </a:gridCol>
                <a:gridCol w="4968552">
                  <a:extLst>
                    <a:ext uri="{9D8B030D-6E8A-4147-A177-3AD203B41FA5}">
                      <a16:colId xmlns:a16="http://schemas.microsoft.com/office/drawing/2014/main" xmlns="" val="20002"/>
                    </a:ext>
                  </a:extLst>
                </a:gridCol>
                <a:gridCol w="1440160">
                  <a:extLst>
                    <a:ext uri="{9D8B030D-6E8A-4147-A177-3AD203B41FA5}">
                      <a16:colId xmlns:a16="http://schemas.microsoft.com/office/drawing/2014/main" xmlns="" val="20003"/>
                    </a:ext>
                  </a:extLst>
                </a:gridCol>
                <a:gridCol w="792088">
                  <a:extLst>
                    <a:ext uri="{9D8B030D-6E8A-4147-A177-3AD203B41FA5}">
                      <a16:colId xmlns:a16="http://schemas.microsoft.com/office/drawing/2014/main" xmlns="" val="20004"/>
                    </a:ext>
                  </a:extLst>
                </a:gridCol>
              </a:tblGrid>
              <a:tr h="247003">
                <a:tc>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vert="vert270" anchor="ctr"/>
                </a:tc>
                <a:tc>
                  <a:txBody>
                    <a:bodyPr/>
                    <a:lstStyle/>
                    <a:p>
                      <a:pPr algn="ctr">
                        <a:lnSpc>
                          <a:spcPct val="115000"/>
                        </a:lnSpc>
                        <a:spcAft>
                          <a:spcPts val="0"/>
                        </a:spcAft>
                      </a:pPr>
                      <a:r>
                        <a:rPr lang="it-IT" sz="1400" b="1" dirty="0" smtClean="0">
                          <a:effectLst/>
                        </a:rPr>
                        <a:t>Dimension</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rPr>
                        <a:t>Indicator</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rPr>
                        <a:t>Source</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rPr>
                        <a:t>Level</a:t>
                      </a:r>
                      <a:endParaRPr lang="it-IT" sz="1400" b="1"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0"/>
                  </a:ext>
                </a:extLst>
              </a:tr>
              <a:tr h="247003">
                <a:tc rowSpan="13">
                  <a:txBody>
                    <a:bodyPr/>
                    <a:lstStyle/>
                    <a:p>
                      <a:pPr algn="ctr">
                        <a:lnSpc>
                          <a:spcPct val="115000"/>
                        </a:lnSpc>
                        <a:spcAft>
                          <a:spcPts val="0"/>
                        </a:spcAft>
                      </a:pPr>
                      <a:r>
                        <a:rPr lang="en-US" sz="1400" dirty="0">
                          <a:effectLst/>
                        </a:rPr>
                        <a:t>INPUTS </a:t>
                      </a:r>
                      <a:endParaRPr lang="it-IT" sz="1400" dirty="0">
                        <a:effectLst/>
                        <a:latin typeface="Calibri"/>
                        <a:ea typeface="Calibri"/>
                        <a:cs typeface="Times New Roman"/>
                      </a:endParaRPr>
                    </a:p>
                  </a:txBody>
                  <a:tcPr marL="19046" marR="19046" marT="0" marB="0" vert="vert270" anchor="ctr"/>
                </a:tc>
                <a:tc rowSpan="3">
                  <a:txBody>
                    <a:bodyPr/>
                    <a:lstStyle/>
                    <a:p>
                      <a:pPr algn="ctr">
                        <a:lnSpc>
                          <a:spcPct val="115000"/>
                        </a:lnSpc>
                        <a:spcAft>
                          <a:spcPts val="0"/>
                        </a:spcAft>
                      </a:pPr>
                      <a:r>
                        <a:rPr lang="en-US" sz="1400" b="1" dirty="0">
                          <a:effectLst/>
                        </a:rPr>
                        <a:t>D1. Creative &amp; Knowledge-based workers</a:t>
                      </a:r>
                      <a:endParaRPr lang="it-IT" sz="1400" b="1" dirty="0">
                        <a:effectLst/>
                        <a:latin typeface="Calibri"/>
                        <a:ea typeface="Calibri"/>
                        <a:cs typeface="Times New Roman"/>
                      </a:endParaRPr>
                    </a:p>
                  </a:txBody>
                  <a:tcPr marL="19046" marR="19046" marT="0" marB="0" anchor="ctr"/>
                </a:tc>
                <a:tc>
                  <a:txBody>
                    <a:bodyPr/>
                    <a:lstStyle/>
                    <a:p>
                      <a:pPr marL="0" indent="0">
                        <a:lnSpc>
                          <a:spcPct val="115000"/>
                        </a:lnSpc>
                        <a:spcAft>
                          <a:spcPts val="0"/>
                        </a:spcAft>
                        <a:buFont typeface="+mj-lt"/>
                        <a:buNone/>
                      </a:pPr>
                      <a:r>
                        <a:rPr lang="en-US" sz="1400" dirty="0">
                          <a:effectLst/>
                        </a:rPr>
                        <a:t>Jobs in scientific </a:t>
                      </a:r>
                      <a:r>
                        <a:rPr lang="en-US" sz="1400" dirty="0" smtClean="0">
                          <a:effectLst/>
                        </a:rPr>
                        <a:t>activities (per inhabitant)</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1"/>
                  </a:ext>
                </a:extLst>
              </a:tr>
              <a:tr h="388107">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smtClean="0">
                          <a:effectLst/>
                        </a:rPr>
                        <a:t>Jobs </a:t>
                      </a:r>
                      <a:r>
                        <a:rPr lang="en-US" sz="1400" dirty="0">
                          <a:effectLst/>
                        </a:rPr>
                        <a:t>in information and communication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2"/>
                  </a:ext>
                </a:extLst>
              </a:tr>
              <a:tr h="404945">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smtClean="0">
                          <a:effectLst/>
                        </a:rPr>
                        <a:t>Jobs </a:t>
                      </a:r>
                      <a:r>
                        <a:rPr lang="en-US" sz="1400" dirty="0">
                          <a:effectLst/>
                        </a:rPr>
                        <a:t>in arts and entertainment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3"/>
                  </a:ext>
                </a:extLst>
              </a:tr>
              <a:tr h="247003">
                <a:tc vMerge="1">
                  <a:txBody>
                    <a:bodyPr/>
                    <a:lstStyle/>
                    <a:p>
                      <a:endParaRPr lang="it-IT"/>
                    </a:p>
                  </a:txBody>
                  <a:tcPr/>
                </a:tc>
                <a:tc rowSpan="3">
                  <a:txBody>
                    <a:bodyPr/>
                    <a:lstStyle/>
                    <a:p>
                      <a:pPr algn="ctr">
                        <a:lnSpc>
                          <a:spcPct val="115000"/>
                        </a:lnSpc>
                        <a:spcAft>
                          <a:spcPts val="0"/>
                        </a:spcAft>
                      </a:pPr>
                      <a:r>
                        <a:rPr lang="en-US" sz="1400" b="1" dirty="0">
                          <a:effectLst/>
                        </a:rPr>
                        <a:t>D2. Cultural Venues &amp; Facilities</a:t>
                      </a:r>
                      <a:endParaRPr lang="it-IT" sz="1400" b="1"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Cinema </a:t>
                      </a:r>
                      <a:r>
                        <a:rPr lang="en-US" sz="1400" dirty="0" smtClean="0">
                          <a:effectLst/>
                        </a:rPr>
                        <a:t>seats (per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4"/>
                  </a:ext>
                </a:extLst>
              </a:tr>
              <a:tr h="247003">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smtClean="0">
                          <a:effectLst/>
                        </a:rPr>
                        <a:t>Theatres (per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5"/>
                  </a:ext>
                </a:extLst>
              </a:tr>
              <a:tr h="247003">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Public libraries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6"/>
                  </a:ext>
                </a:extLst>
              </a:tr>
              <a:tr h="494006">
                <a:tc vMerge="1">
                  <a:txBody>
                    <a:bodyPr/>
                    <a:lstStyle/>
                    <a:p>
                      <a:endParaRPr lang="it-IT"/>
                    </a:p>
                  </a:txBody>
                  <a:tcPr/>
                </a:tc>
                <a:tc rowSpan="4">
                  <a:txBody>
                    <a:bodyPr/>
                    <a:lstStyle/>
                    <a:p>
                      <a:pPr algn="ctr">
                        <a:lnSpc>
                          <a:spcPct val="115000"/>
                        </a:lnSpc>
                        <a:spcAft>
                          <a:spcPts val="0"/>
                        </a:spcAft>
                      </a:pPr>
                      <a:r>
                        <a:rPr lang="en-US" sz="1400" b="1" dirty="0">
                          <a:effectLst/>
                        </a:rPr>
                        <a:t>D3. Human Capital &amp; Education</a:t>
                      </a:r>
                      <a:endParaRPr lang="it-IT" sz="1400" b="1"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Students enrolled in higher education (ISCED 6-7</a:t>
                      </a:r>
                      <a:r>
                        <a:rPr lang="en-US" sz="1400" dirty="0" smtClean="0">
                          <a:effectLst/>
                        </a:rPr>
                        <a: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ETER</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7"/>
                  </a:ext>
                </a:extLst>
              </a:tr>
              <a:tr h="494006">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smtClean="0">
                          <a:effectLst/>
                        </a:rPr>
                        <a:t>Graduates </a:t>
                      </a:r>
                      <a:r>
                        <a:rPr lang="en-US" sz="1400" dirty="0">
                          <a:effectLst/>
                        </a:rPr>
                        <a:t>in Arts and Humanities (ISCED 6-7-8</a:t>
                      </a:r>
                      <a:r>
                        <a:rPr lang="en-US" sz="1400" dirty="0" smtClean="0">
                          <a:effectLst/>
                        </a:rPr>
                        <a: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ETER</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8"/>
                  </a:ext>
                </a:extLst>
              </a:tr>
              <a:tr h="303142">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Graduates in ICT (ISCED 6-7-8</a:t>
                      </a:r>
                      <a:r>
                        <a:rPr lang="en-US" sz="1400" dirty="0" smtClean="0">
                          <a:effectLst/>
                        </a:rPr>
                        <a: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ETER</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9"/>
                  </a:ext>
                </a:extLst>
              </a:tr>
              <a:tr h="247003">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Graduates (ISCED 6-7-8</a:t>
                      </a:r>
                      <a:r>
                        <a:rPr lang="en-US" sz="1400" dirty="0" smtClean="0">
                          <a:effectLst/>
                        </a:rPr>
                        <a: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ETER</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0"/>
                  </a:ext>
                </a:extLst>
              </a:tr>
              <a:tr h="247003">
                <a:tc vMerge="1">
                  <a:txBody>
                    <a:bodyPr/>
                    <a:lstStyle/>
                    <a:p>
                      <a:endParaRPr lang="it-IT"/>
                    </a:p>
                  </a:txBody>
                  <a:tcPr/>
                </a:tc>
                <a:tc rowSpan="3">
                  <a:txBody>
                    <a:bodyPr/>
                    <a:lstStyle/>
                    <a:p>
                      <a:pPr algn="ctr">
                        <a:lnSpc>
                          <a:spcPct val="115000"/>
                        </a:lnSpc>
                        <a:spcAft>
                          <a:spcPts val="0"/>
                        </a:spcAft>
                      </a:pPr>
                      <a:r>
                        <a:rPr lang="en-US" sz="1400" b="1" dirty="0">
                          <a:effectLst/>
                        </a:rPr>
                        <a:t>D4. </a:t>
                      </a:r>
                      <a:r>
                        <a:rPr lang="en-US" sz="1400" b="1" dirty="0" smtClean="0">
                          <a:effectLst/>
                        </a:rPr>
                        <a:t>University Appeal</a:t>
                      </a:r>
                      <a:endParaRPr lang="it-IT" sz="1400" b="1"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Academic staff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ETER</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1"/>
                  </a:ext>
                </a:extLst>
              </a:tr>
              <a:tr h="614467">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Average appearances in university rankings (QS, Shanghai, Leiden, Times</a:t>
                      </a:r>
                      <a:r>
                        <a:rPr lang="en-US" sz="1400" dirty="0" smtClean="0">
                          <a:effectLst/>
                        </a:rPr>
                        <a: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QS, Shanghai, Leiden, Times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 </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2"/>
                  </a:ext>
                </a:extLst>
              </a:tr>
              <a:tr h="741009">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 typeface="+mj-lt"/>
                        <a:buNone/>
                        <a:tabLst/>
                        <a:defRPr/>
                      </a:pPr>
                      <a:r>
                        <a:rPr lang="en-US" sz="1400" dirty="0">
                          <a:effectLst/>
                        </a:rPr>
                        <a:t>Average number of ranked universities </a:t>
                      </a:r>
                      <a:r>
                        <a:rPr lang="en-US" sz="1400" dirty="0" smtClean="0">
                          <a:effectLst/>
                        </a:rPr>
                        <a:t>(in </a:t>
                      </a:r>
                      <a:r>
                        <a:rPr lang="en-US" sz="1400" dirty="0">
                          <a:effectLst/>
                        </a:rPr>
                        <a:t>QS, Shanghai, Leiden and Times </a:t>
                      </a:r>
                      <a:r>
                        <a:rPr lang="en-US" sz="1400" dirty="0" smtClean="0">
                          <a:effectLst/>
                        </a:rPr>
                        <a:t>rankings)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QS, Shanghai, Leiden, Times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2485419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60779570"/>
              </p:ext>
            </p:extLst>
          </p:nvPr>
        </p:nvGraphicFramePr>
        <p:xfrm>
          <a:off x="-8536" y="332656"/>
          <a:ext cx="9140661" cy="6461640"/>
        </p:xfrm>
        <a:graphic>
          <a:graphicData uri="http://schemas.openxmlformats.org/drawingml/2006/table">
            <a:tbl>
              <a:tblPr firstCol="1" bandRow="1">
                <a:tableStyleId>{5C22544A-7EE6-4342-B048-85BDC9FD1C3A}</a:tableStyleId>
              </a:tblPr>
              <a:tblGrid>
                <a:gridCol w="264536">
                  <a:extLst>
                    <a:ext uri="{9D8B030D-6E8A-4147-A177-3AD203B41FA5}">
                      <a16:colId xmlns:a16="http://schemas.microsoft.com/office/drawing/2014/main" xmlns="" val="20000"/>
                    </a:ext>
                  </a:extLst>
                </a:gridCol>
                <a:gridCol w="1801697">
                  <a:extLst>
                    <a:ext uri="{9D8B030D-6E8A-4147-A177-3AD203B41FA5}">
                      <a16:colId xmlns:a16="http://schemas.microsoft.com/office/drawing/2014/main" xmlns="" val="20001"/>
                    </a:ext>
                  </a:extLst>
                </a:gridCol>
                <a:gridCol w="4998141">
                  <a:extLst>
                    <a:ext uri="{9D8B030D-6E8A-4147-A177-3AD203B41FA5}">
                      <a16:colId xmlns:a16="http://schemas.microsoft.com/office/drawing/2014/main" xmlns="" val="20002"/>
                    </a:ext>
                  </a:extLst>
                </a:gridCol>
                <a:gridCol w="1112297">
                  <a:extLst>
                    <a:ext uri="{9D8B030D-6E8A-4147-A177-3AD203B41FA5}">
                      <a16:colId xmlns:a16="http://schemas.microsoft.com/office/drawing/2014/main" xmlns="" val="20003"/>
                    </a:ext>
                  </a:extLst>
                </a:gridCol>
                <a:gridCol w="963990">
                  <a:extLst>
                    <a:ext uri="{9D8B030D-6E8A-4147-A177-3AD203B41FA5}">
                      <a16:colId xmlns:a16="http://schemas.microsoft.com/office/drawing/2014/main" xmlns="" val="20004"/>
                    </a:ext>
                  </a:extLst>
                </a:gridCol>
              </a:tblGrid>
              <a:tr h="233154">
                <a:tc>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vert="vert270" anchor="ctr"/>
                </a:tc>
                <a:tc>
                  <a:txBody>
                    <a:bodyPr/>
                    <a:lstStyle/>
                    <a:p>
                      <a:pPr algn="ctr">
                        <a:lnSpc>
                          <a:spcPct val="115000"/>
                        </a:lnSpc>
                        <a:spcAft>
                          <a:spcPts val="0"/>
                        </a:spcAft>
                      </a:pPr>
                      <a:r>
                        <a:rPr lang="it-IT" sz="1400" b="1" dirty="0" smtClean="0">
                          <a:effectLst/>
                          <a:latin typeface="+mj-lt"/>
                          <a:ea typeface="Calibri"/>
                          <a:cs typeface="Times New Roman"/>
                        </a:rPr>
                        <a:t>Dimension</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latin typeface="+mj-lt"/>
                          <a:ea typeface="Calibri"/>
                          <a:cs typeface="Times New Roman"/>
                        </a:rPr>
                        <a:t>Indicator</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latin typeface="+mj-lt"/>
                          <a:ea typeface="Calibri"/>
                          <a:cs typeface="Times New Roman"/>
                        </a:rPr>
                        <a:t>Source</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latin typeface="+mj-lt"/>
                          <a:ea typeface="Calibri"/>
                          <a:cs typeface="Times New Roman"/>
                        </a:rPr>
                        <a:t>Level</a:t>
                      </a:r>
                      <a:endParaRPr lang="it-IT" sz="1400" b="1"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0"/>
                  </a:ext>
                </a:extLst>
              </a:tr>
              <a:tr h="466308">
                <a:tc rowSpan="20">
                  <a:txBody>
                    <a:bodyPr/>
                    <a:lstStyle/>
                    <a:p>
                      <a:pPr algn="ctr">
                        <a:lnSpc>
                          <a:spcPct val="115000"/>
                        </a:lnSpc>
                        <a:spcAft>
                          <a:spcPts val="0"/>
                        </a:spcAft>
                      </a:pPr>
                      <a:r>
                        <a:rPr lang="en-US" sz="1400" dirty="0">
                          <a:effectLst/>
                        </a:rPr>
                        <a:t>OUTCOMES</a:t>
                      </a:r>
                      <a:endParaRPr lang="it-IT" sz="1400" dirty="0">
                        <a:effectLst/>
                        <a:latin typeface="Calibri"/>
                        <a:ea typeface="Calibri"/>
                        <a:cs typeface="Times New Roman"/>
                      </a:endParaRPr>
                    </a:p>
                  </a:txBody>
                  <a:tcPr marL="19046" marR="19046" marT="0" marB="0" vert="vert270" anchor="ctr"/>
                </a:tc>
                <a:tc row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400" b="1" dirty="0" smtClean="0">
                          <a:effectLst/>
                        </a:rPr>
                        <a:t>D5. Cultural Participation &amp; Attractiveness</a:t>
                      </a:r>
                      <a:endParaRPr lang="it-IT" sz="1400" b="1"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Tourist overnight stays in reg. </a:t>
                      </a:r>
                      <a:r>
                        <a:rPr lang="en-US" sz="1400" dirty="0" smtClean="0">
                          <a:effectLst/>
                        </a:rPr>
                        <a:t>accommodation (per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1"/>
                  </a:ext>
                </a:extLst>
              </a:tr>
              <a:tr h="233154">
                <a:tc vMerge="1">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vert="vert270" anchor="ctr"/>
                </a:tc>
                <a:tc vMerge="1">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Cinema </a:t>
                      </a:r>
                      <a:r>
                        <a:rPr lang="en-US" sz="1400" dirty="0" smtClean="0">
                          <a:effectLst/>
                        </a:rPr>
                        <a:t>attendance (per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2"/>
                  </a:ext>
                </a:extLst>
              </a:tr>
              <a:tr h="233154">
                <a:tc vMerge="1">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vert="vert270" anchor="ctr"/>
                </a:tc>
                <a:tc vMerge="1">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Museum </a:t>
                      </a:r>
                      <a:r>
                        <a:rPr lang="en-US" sz="1400" dirty="0" smtClean="0">
                          <a:effectLst/>
                        </a:rPr>
                        <a:t>visitors (per inhabitant)</a:t>
                      </a:r>
                      <a:endParaRPr lang="it-IT" sz="1400" dirty="0" smtClean="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3"/>
                  </a:ext>
                </a:extLst>
              </a:tr>
              <a:tr h="233154">
                <a:tc vMerge="1">
                  <a:txBody>
                    <a:bodyPr/>
                    <a:lstStyle/>
                    <a:p>
                      <a:pPr algn="ctr">
                        <a:lnSpc>
                          <a:spcPct val="115000"/>
                        </a:lnSpc>
                        <a:spcAft>
                          <a:spcPts val="0"/>
                        </a:spcAft>
                      </a:pPr>
                      <a:endParaRPr lang="it-IT" sz="1400" dirty="0">
                        <a:effectLst/>
                        <a:latin typeface="Calibri"/>
                        <a:ea typeface="Calibri"/>
                        <a:cs typeface="Times New Roman"/>
                      </a:endParaRPr>
                    </a:p>
                  </a:txBody>
                  <a:tcPr marL="19046" marR="19046" marT="0" marB="0" vert="vert270" anchor="ctr"/>
                </a:tc>
                <a:tc rowSpan="5">
                  <a:txBody>
                    <a:bodyPr/>
                    <a:lstStyle/>
                    <a:p>
                      <a:pPr algn="ctr">
                        <a:lnSpc>
                          <a:spcPct val="115000"/>
                        </a:lnSpc>
                        <a:spcAft>
                          <a:spcPts val="0"/>
                        </a:spcAft>
                      </a:pPr>
                      <a:r>
                        <a:rPr lang="en-US" sz="1400" b="1" dirty="0" smtClean="0">
                          <a:effectLst/>
                        </a:rPr>
                        <a:t>D6. </a:t>
                      </a:r>
                      <a:r>
                        <a:rPr lang="en-US" sz="1400" b="1" dirty="0">
                          <a:effectLst/>
                        </a:rPr>
                        <a:t>Innovation</a:t>
                      </a:r>
                      <a:endParaRPr lang="it-IT" sz="1400" b="1"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ICT </a:t>
                      </a:r>
                      <a:r>
                        <a:rPr lang="en-US" sz="1400" dirty="0" smtClean="0">
                          <a:effectLst/>
                        </a:rPr>
                        <a:t>patents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04"/>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High-Tech </a:t>
                      </a:r>
                      <a:r>
                        <a:rPr lang="en-US" sz="1400" dirty="0" smtClean="0">
                          <a:effectLst/>
                        </a:rPr>
                        <a:t>patents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05"/>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PCT patents </a:t>
                      </a:r>
                      <a:r>
                        <a:rPr lang="en-US" sz="1400" dirty="0" smtClean="0">
                          <a:effectLst/>
                        </a:rPr>
                        <a: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OECD</a:t>
                      </a: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Metro</a:t>
                      </a:r>
                    </a:p>
                  </a:txBody>
                  <a:tcPr marL="19046" marR="19046" marT="0" marB="0" anchor="ctr"/>
                </a:tc>
                <a:extLst>
                  <a:ext uri="{0D108BD9-81ED-4DB2-BD59-A6C34878D82A}">
                    <a16:rowId xmlns:a16="http://schemas.microsoft.com/office/drawing/2014/main" xmlns="" val="10006"/>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EUTM applications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07"/>
                  </a:ext>
                </a:extLst>
              </a:tr>
              <a:tr h="40913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Community design (CD) applications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08"/>
                  </a:ext>
                </a:extLst>
              </a:tr>
              <a:tr h="409134">
                <a:tc vMerge="1">
                  <a:txBody>
                    <a:bodyPr/>
                    <a:lstStyle/>
                    <a:p>
                      <a:endParaRPr lang="it-IT"/>
                    </a:p>
                  </a:txBody>
                  <a:tcPr/>
                </a:tc>
                <a:tc rowSpan="8">
                  <a:txBody>
                    <a:bodyPr/>
                    <a:lstStyle/>
                    <a:p>
                      <a:pPr algn="ctr">
                        <a:lnSpc>
                          <a:spcPct val="115000"/>
                        </a:lnSpc>
                        <a:spcAft>
                          <a:spcPts val="0"/>
                        </a:spcAft>
                      </a:pPr>
                      <a:r>
                        <a:rPr lang="en-US" sz="1400" b="1" dirty="0" smtClean="0">
                          <a:effectLst/>
                        </a:rPr>
                        <a:t>D7. </a:t>
                      </a:r>
                      <a:r>
                        <a:rPr lang="en-US" sz="1400" b="1" dirty="0">
                          <a:effectLst/>
                        </a:rPr>
                        <a:t>Entrepreneurship &amp; new jobs</a:t>
                      </a:r>
                      <a:endParaRPr lang="it-IT" sz="1400" b="1"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New enterprises born in </a:t>
                      </a:r>
                      <a:r>
                        <a:rPr lang="en-US" sz="1400" dirty="0" smtClean="0">
                          <a:effectLst/>
                        </a:rPr>
                        <a:t>ICT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09"/>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a:effectLst/>
                        </a:rPr>
                        <a:t>Jobs in new ICT enterprises </a:t>
                      </a:r>
                      <a:r>
                        <a:rPr lang="en-US" sz="1400" dirty="0" smtClean="0">
                          <a:effectLst/>
                        </a:rPr>
                        <a:t>born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0"/>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New enterprises born in science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1"/>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Jobs in new science born enterprises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2"/>
                  </a:ext>
                </a:extLst>
              </a:tr>
              <a:tr h="466308">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New enterprises in education</a:t>
                      </a:r>
                      <a:r>
                        <a:rPr lang="en-US" sz="1400" baseline="0" dirty="0" smtClean="0">
                          <a:effectLst/>
                        </a:rPr>
                        <a:t> and social activities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3"/>
                  </a:ext>
                </a:extLst>
              </a:tr>
              <a:tr h="233154">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Jobs in new </a:t>
                      </a:r>
                      <a:r>
                        <a:rPr lang="en-US" sz="1400" dirty="0" err="1" smtClean="0">
                          <a:effectLst/>
                        </a:rPr>
                        <a:t>edu</a:t>
                      </a:r>
                      <a:r>
                        <a:rPr lang="en-US" sz="1400" dirty="0" smtClean="0">
                          <a:effectLst/>
                        </a:rPr>
                        <a:t>/</a:t>
                      </a:r>
                      <a:r>
                        <a:rPr lang="en-US" sz="1400" dirty="0" err="1" smtClean="0">
                          <a:effectLst/>
                        </a:rPr>
                        <a:t>soc</a:t>
                      </a:r>
                      <a:r>
                        <a:rPr lang="en-US" sz="1400" dirty="0" smtClean="0">
                          <a:effectLst/>
                        </a:rPr>
                        <a:t> born enterprises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4"/>
                  </a:ext>
                </a:extLst>
              </a:tr>
              <a:tr h="466308">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New enterprises in arts and entertainment</a:t>
                      </a:r>
                      <a:r>
                        <a:rPr lang="en-US" sz="1400" baseline="0" dirty="0" smtClean="0">
                          <a:effectLst/>
                        </a:rPr>
                        <a:t> </a:t>
                      </a:r>
                      <a:r>
                        <a:rPr lang="en-US" sz="1400" dirty="0" smtClean="0">
                          <a:effectLst/>
                        </a:rPr>
                        <a:t>(per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5"/>
                  </a:ext>
                </a:extLst>
              </a:tr>
              <a:tr h="466308">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Jobs in new arts/enter. born enterprises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Regio.</a:t>
                      </a:r>
                      <a:r>
                        <a:rPr lang="it-IT" sz="1400" baseline="0" dirty="0" smtClean="0">
                          <a:effectLst/>
                          <a:latin typeface="+mj-lt"/>
                          <a:ea typeface="Calibri"/>
                          <a:cs typeface="Times New Roman"/>
                        </a:rPr>
                        <a:t> stats</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latin typeface="+mj-lt"/>
                          <a:ea typeface="Calibri"/>
                          <a:cs typeface="Times New Roman"/>
                        </a:rPr>
                        <a:t>NUTS3</a:t>
                      </a:r>
                    </a:p>
                  </a:txBody>
                  <a:tcPr marL="19046" marR="19046" marT="0" marB="0" anchor="ctr"/>
                </a:tc>
                <a:extLst>
                  <a:ext uri="{0D108BD9-81ED-4DB2-BD59-A6C34878D82A}">
                    <a16:rowId xmlns:a16="http://schemas.microsoft.com/office/drawing/2014/main" xmlns="" val="10016"/>
                  </a:ext>
                </a:extLst>
              </a:tr>
              <a:tr h="233154">
                <a:tc vMerge="1">
                  <a:txBody>
                    <a:bodyPr/>
                    <a:lstStyle/>
                    <a:p>
                      <a:endParaRPr lang="it-IT"/>
                    </a:p>
                  </a:txBody>
                  <a:tcPr/>
                </a:tc>
                <a:tc rowSpan="4">
                  <a:txBody>
                    <a:bodyPr/>
                    <a:lstStyle/>
                    <a:p>
                      <a:pPr algn="ctr">
                        <a:lnSpc>
                          <a:spcPct val="115000"/>
                        </a:lnSpc>
                        <a:spcAft>
                          <a:spcPts val="0"/>
                        </a:spcAft>
                      </a:pPr>
                      <a:r>
                        <a:rPr lang="en-US" sz="1400" b="1" dirty="0" smtClean="0">
                          <a:effectLst/>
                        </a:rPr>
                        <a:t>D8. </a:t>
                      </a:r>
                      <a:r>
                        <a:rPr lang="en-US" sz="1400" b="1" dirty="0">
                          <a:effectLst/>
                        </a:rPr>
                        <a:t>Living conditions</a:t>
                      </a:r>
                      <a:endParaRPr lang="it-IT" sz="1400" b="1"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en-US" sz="1400">
                          <a:effectLst/>
                        </a:rPr>
                        <a:t>Median household income</a:t>
                      </a:r>
                      <a:endParaRPr lang="it-IT" sz="140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7"/>
                  </a:ext>
                </a:extLst>
              </a:tr>
              <a:tr h="233154">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Average household income</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8"/>
                  </a:ext>
                </a:extLst>
              </a:tr>
              <a:tr h="233154">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Area of living accommodation</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9"/>
                  </a:ext>
                </a:extLst>
              </a:tr>
              <a:tr h="233154">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Dwellings lacking basic </a:t>
                      </a:r>
                      <a:r>
                        <a:rPr lang="en-US" sz="1400" dirty="0" smtClean="0">
                          <a:effectLst/>
                        </a:rPr>
                        <a:t>amenities (per inhabitant)</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latin typeface="+mj-lt"/>
                          <a:ea typeface="Calibri"/>
                          <a:cs typeface="Times New Roman"/>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20"/>
                  </a:ext>
                </a:extLst>
              </a:tr>
            </a:tbl>
          </a:graphicData>
        </a:graphic>
      </p:graphicFrame>
    </p:spTree>
    <p:extLst>
      <p:ext uri="{BB962C8B-B14F-4D97-AF65-F5344CB8AC3E}">
        <p14:creationId xmlns:p14="http://schemas.microsoft.com/office/powerpoint/2010/main" val="11850827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57714492"/>
              </p:ext>
            </p:extLst>
          </p:nvPr>
        </p:nvGraphicFramePr>
        <p:xfrm>
          <a:off x="147981" y="270911"/>
          <a:ext cx="8816507" cy="6660644"/>
        </p:xfrm>
        <a:graphic>
          <a:graphicData uri="http://schemas.openxmlformats.org/drawingml/2006/table">
            <a:tbl>
              <a:tblPr firstCol="1" bandRow="1">
                <a:tableStyleId>{5C22544A-7EE6-4342-B048-85BDC9FD1C3A}</a:tableStyleId>
              </a:tblPr>
              <a:tblGrid>
                <a:gridCol w="172750">
                  <a:extLst>
                    <a:ext uri="{9D8B030D-6E8A-4147-A177-3AD203B41FA5}">
                      <a16:colId xmlns:a16="http://schemas.microsoft.com/office/drawing/2014/main" xmlns="" val="20000"/>
                    </a:ext>
                  </a:extLst>
                </a:gridCol>
                <a:gridCol w="1960276">
                  <a:extLst>
                    <a:ext uri="{9D8B030D-6E8A-4147-A177-3AD203B41FA5}">
                      <a16:colId xmlns:a16="http://schemas.microsoft.com/office/drawing/2014/main" xmlns="" val="20001"/>
                    </a:ext>
                  </a:extLst>
                </a:gridCol>
                <a:gridCol w="4154985">
                  <a:extLst>
                    <a:ext uri="{9D8B030D-6E8A-4147-A177-3AD203B41FA5}">
                      <a16:colId xmlns:a16="http://schemas.microsoft.com/office/drawing/2014/main" xmlns="" val="20002"/>
                    </a:ext>
                  </a:extLst>
                </a:gridCol>
                <a:gridCol w="1706421">
                  <a:extLst>
                    <a:ext uri="{9D8B030D-6E8A-4147-A177-3AD203B41FA5}">
                      <a16:colId xmlns:a16="http://schemas.microsoft.com/office/drawing/2014/main" xmlns="" val="20003"/>
                    </a:ext>
                  </a:extLst>
                </a:gridCol>
                <a:gridCol w="822075">
                  <a:extLst>
                    <a:ext uri="{9D8B030D-6E8A-4147-A177-3AD203B41FA5}">
                      <a16:colId xmlns:a16="http://schemas.microsoft.com/office/drawing/2014/main" xmlns="" val="20004"/>
                    </a:ext>
                  </a:extLst>
                </a:gridCol>
              </a:tblGrid>
              <a:tr h="235927">
                <a:tc>
                  <a:txBody>
                    <a:bodyPr/>
                    <a:lstStyle/>
                    <a:p>
                      <a:pPr algn="ctr">
                        <a:lnSpc>
                          <a:spcPct val="115000"/>
                        </a:lnSpc>
                        <a:spcAft>
                          <a:spcPts val="0"/>
                        </a:spcAft>
                      </a:pPr>
                      <a:endParaRPr lang="it-IT" sz="1400" b="1" dirty="0">
                        <a:effectLst/>
                        <a:latin typeface="+mj-lt"/>
                        <a:ea typeface="Calibri"/>
                        <a:cs typeface="Times New Roman"/>
                      </a:endParaRPr>
                    </a:p>
                  </a:txBody>
                  <a:tcPr marL="19046" marR="19046" marT="0" marB="0" vert="vert270" anchor="ctr"/>
                </a:tc>
                <a:tc>
                  <a:txBody>
                    <a:bodyPr/>
                    <a:lstStyle/>
                    <a:p>
                      <a:pPr algn="ctr">
                        <a:lnSpc>
                          <a:spcPct val="115000"/>
                        </a:lnSpc>
                        <a:spcAft>
                          <a:spcPts val="0"/>
                        </a:spcAft>
                      </a:pPr>
                      <a:r>
                        <a:rPr lang="it-IT" sz="1400" b="1" dirty="0" smtClean="0">
                          <a:effectLst/>
                        </a:rPr>
                        <a:t>Dimension</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rPr>
                        <a:t>Indicator</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rPr>
                        <a:t>Source</a:t>
                      </a:r>
                      <a:endParaRPr lang="it-IT" sz="1400" b="1"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b="1" dirty="0" smtClean="0">
                          <a:effectLst/>
                        </a:rPr>
                        <a:t>Level</a:t>
                      </a:r>
                      <a:endParaRPr lang="it-IT" sz="1400" b="1"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0"/>
                  </a:ext>
                </a:extLst>
              </a:tr>
              <a:tr h="235927">
                <a:tc rowSpan="18">
                  <a:txBody>
                    <a:bodyPr/>
                    <a:lstStyle/>
                    <a:p>
                      <a:pPr algn="ctr">
                        <a:lnSpc>
                          <a:spcPct val="115000"/>
                        </a:lnSpc>
                        <a:spcAft>
                          <a:spcPts val="0"/>
                        </a:spcAft>
                      </a:pPr>
                      <a:r>
                        <a:rPr lang="en-US" sz="1400" dirty="0">
                          <a:effectLst/>
                        </a:rPr>
                        <a:t>ENABLERS</a:t>
                      </a:r>
                      <a:endParaRPr lang="it-IT" sz="1400" dirty="0">
                        <a:effectLst/>
                        <a:latin typeface="Calibri"/>
                        <a:ea typeface="Calibri"/>
                        <a:cs typeface="Times New Roman"/>
                      </a:endParaRPr>
                    </a:p>
                  </a:txBody>
                  <a:tcPr marL="19046" marR="19046" marT="0" marB="0" vert="vert270" anchor="ctr"/>
                </a:tc>
                <a:tc rowSpan="7">
                  <a:txBody>
                    <a:bodyPr/>
                    <a:lstStyle/>
                    <a:p>
                      <a:pPr algn="ctr">
                        <a:lnSpc>
                          <a:spcPct val="115000"/>
                        </a:lnSpc>
                        <a:spcAft>
                          <a:spcPts val="0"/>
                        </a:spcAft>
                      </a:pPr>
                      <a:r>
                        <a:rPr lang="en-US" sz="1400" b="1" dirty="0" smtClean="0">
                          <a:effectLst/>
                        </a:rPr>
                        <a:t>D9. </a:t>
                      </a:r>
                      <a:r>
                        <a:rPr lang="en-US" sz="1400" b="1" dirty="0">
                          <a:effectLst/>
                        </a:rPr>
                        <a:t>Openness, Tolerance and Trust </a:t>
                      </a:r>
                      <a:r>
                        <a:rPr lang="en-GB" sz="1400" b="1" dirty="0">
                          <a:effectLst/>
                        </a:rPr>
                        <a:t> </a:t>
                      </a:r>
                      <a:endParaRPr lang="it-IT" sz="1400" b="1"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en-US" sz="1400" dirty="0">
                          <a:effectLst/>
                        </a:rPr>
                        <a:t>Foreign graduates</a:t>
                      </a:r>
                      <a:r>
                        <a:rPr lang="en-GB" sz="1400" dirty="0">
                          <a:effectLst/>
                        </a:rPr>
                        <a:t> </a:t>
                      </a:r>
                      <a:r>
                        <a:rPr lang="en-GB" sz="1400" dirty="0" smtClean="0">
                          <a:effectLst/>
                        </a:rPr>
                        <a:t>(% of high </a:t>
                      </a:r>
                      <a:r>
                        <a:rPr lang="en-GB" sz="1400" dirty="0" err="1" smtClean="0">
                          <a:effectLst/>
                        </a:rPr>
                        <a:t>edu</a:t>
                      </a:r>
                      <a:r>
                        <a:rPr lang="en-GB" sz="1400" dirty="0" smtClean="0">
                          <a:effectLst/>
                        </a:rPr>
                        <a:t>. graduates)</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ETER</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1"/>
                  </a:ext>
                </a:extLst>
              </a:tr>
              <a:tr h="471855">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Doctoral foreign </a:t>
                      </a:r>
                      <a:r>
                        <a:rPr lang="en-US" sz="1400" dirty="0" smtClean="0">
                          <a:effectLst/>
                        </a:rPr>
                        <a:t>graduates (% of doctoral graduates)</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ETER</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2"/>
                  </a:ext>
                </a:extLst>
              </a:tr>
              <a:tr h="235927">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Foreign academic </a:t>
                      </a:r>
                      <a:r>
                        <a:rPr lang="en-US" sz="1400" dirty="0" smtClean="0">
                          <a:effectLst/>
                        </a:rPr>
                        <a:t>staff (% of academic staff)</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ETER</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3"/>
                  </a:ext>
                </a:extLst>
              </a:tr>
              <a:tr h="235927">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Foreign-born as a proportion of population</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Urban Audit</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4"/>
                  </a:ext>
                </a:extLst>
              </a:tr>
              <a:tr h="471855">
                <a:tc vMerge="1">
                  <a:txBody>
                    <a:bodyPr/>
                    <a:lstStyle/>
                    <a:p>
                      <a:endParaRPr lang="en-GB"/>
                    </a:p>
                  </a:txBody>
                  <a:tcPr/>
                </a:tc>
                <a:tc vMerge="1">
                  <a:txBody>
                    <a:bodyPr/>
                    <a:lstStyle/>
                    <a:p>
                      <a:endParaRPr lang="it-IT"/>
                    </a:p>
                  </a:txBody>
                  <a:tcPr>
                    <a:solidFill>
                      <a:srgbClr val="CEE3F3"/>
                    </a:solidFill>
                  </a:tcPr>
                </a:tc>
                <a:tc>
                  <a:txBody>
                    <a:bodyPr/>
                    <a:lstStyle/>
                    <a:p>
                      <a:pPr>
                        <a:lnSpc>
                          <a:spcPct val="115000"/>
                        </a:lnSpc>
                        <a:spcAft>
                          <a:spcPts val="0"/>
                        </a:spcAft>
                      </a:pPr>
                      <a:r>
                        <a:rPr lang="en-US" sz="1400" dirty="0">
                          <a:effectLst/>
                        </a:rPr>
                        <a:t>Tolerance of </a:t>
                      </a:r>
                      <a:r>
                        <a:rPr lang="en-US" sz="1400" dirty="0" smtClean="0">
                          <a:effectLst/>
                        </a:rPr>
                        <a:t>foreigners (% that strongly agrees)</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Per.</a:t>
                      </a:r>
                      <a:r>
                        <a:rPr lang="it-IT" sz="1400" baseline="0" dirty="0" smtClean="0">
                          <a:effectLst/>
                        </a:rPr>
                        <a:t> Survey</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5"/>
                  </a:ext>
                </a:extLst>
              </a:tr>
              <a:tr h="471855">
                <a:tc vMerge="1">
                  <a:txBody>
                    <a:bodyPr/>
                    <a:lstStyle/>
                    <a:p>
                      <a:endParaRPr lang="en-GB"/>
                    </a:p>
                  </a:txBody>
                  <a:tcPr/>
                </a:tc>
                <a:tc vMerge="1">
                  <a:txBody>
                    <a:bodyPr/>
                    <a:lstStyle/>
                    <a:p>
                      <a:endParaRPr lang="it-IT"/>
                    </a:p>
                  </a:txBody>
                  <a:tcPr>
                    <a:solidFill>
                      <a:srgbClr val="CEE3F3"/>
                    </a:solidFill>
                  </a:tcPr>
                </a:tc>
                <a:tc>
                  <a:txBody>
                    <a:bodyPr/>
                    <a:lstStyle/>
                    <a:p>
                      <a:pPr>
                        <a:lnSpc>
                          <a:spcPct val="115000"/>
                        </a:lnSpc>
                        <a:spcAft>
                          <a:spcPts val="0"/>
                        </a:spcAft>
                      </a:pPr>
                      <a:r>
                        <a:rPr lang="en-US" sz="1400" dirty="0">
                          <a:effectLst/>
                        </a:rPr>
                        <a:t>Integration of </a:t>
                      </a:r>
                      <a:r>
                        <a:rPr lang="en-US" sz="1400" dirty="0" smtClean="0">
                          <a:effectLst/>
                        </a:rPr>
                        <a:t>foreigners (% that strongly agrees)</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Per.</a:t>
                      </a:r>
                      <a:r>
                        <a:rPr lang="it-IT" sz="1400" baseline="0" dirty="0" smtClean="0">
                          <a:effectLst/>
                        </a:rPr>
                        <a:t> Survey</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6"/>
                  </a:ext>
                </a:extLst>
              </a:tr>
              <a:tr h="315659">
                <a:tc vMerge="1">
                  <a:txBody>
                    <a:bodyPr/>
                    <a:lstStyle/>
                    <a:p>
                      <a:endParaRPr lang="it-IT"/>
                    </a:p>
                  </a:txBody>
                  <a:tcPr/>
                </a:tc>
                <a:tc vMerge="1">
                  <a:txBody>
                    <a:bodyPr/>
                    <a:lstStyle/>
                    <a:p>
                      <a:pPr algn="ctr">
                        <a:lnSpc>
                          <a:spcPct val="115000"/>
                        </a:lnSpc>
                        <a:spcAft>
                          <a:spcPts val="0"/>
                        </a:spcAft>
                      </a:pPr>
                      <a:endParaRPr lang="it-IT" sz="1400" b="1" dirty="0">
                        <a:effectLst/>
                        <a:latin typeface="Calibri"/>
                        <a:ea typeface="Calibri"/>
                        <a:cs typeface="Times New Roman"/>
                      </a:endParaRPr>
                    </a:p>
                  </a:txBody>
                  <a:tcPr marL="19046" marR="19046" marT="0" marB="0" anchor="ctr">
                    <a:solidFill>
                      <a:srgbClr val="CEE3F3"/>
                    </a:solidFill>
                  </a:tcPr>
                </a:tc>
                <a:tc>
                  <a:txBody>
                    <a:bodyPr/>
                    <a:lstStyle/>
                    <a:p>
                      <a:pPr>
                        <a:lnSpc>
                          <a:spcPct val="115000"/>
                        </a:lnSpc>
                        <a:spcAft>
                          <a:spcPts val="0"/>
                        </a:spcAft>
                      </a:pPr>
                      <a:r>
                        <a:rPr lang="en-US" sz="1400" dirty="0">
                          <a:effectLst/>
                        </a:rPr>
                        <a:t>People </a:t>
                      </a:r>
                      <a:r>
                        <a:rPr lang="en-US" sz="1400" dirty="0" smtClean="0">
                          <a:effectLst/>
                        </a:rPr>
                        <a:t>trust (% that strongly agrees)</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Per.</a:t>
                      </a:r>
                      <a:r>
                        <a:rPr lang="it-IT" sz="1400" baseline="0" dirty="0" smtClean="0">
                          <a:effectLst/>
                        </a:rPr>
                        <a:t> Survey</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dirty="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7"/>
                  </a:ext>
                </a:extLst>
              </a:tr>
              <a:tr h="471855">
                <a:tc vMerge="1">
                  <a:txBody>
                    <a:bodyPr/>
                    <a:lstStyle/>
                    <a:p>
                      <a:endParaRPr lang="it-IT"/>
                    </a:p>
                  </a:txBody>
                  <a:tcPr/>
                </a:tc>
                <a:tc rowSpan="6">
                  <a:txBody>
                    <a:bodyPr/>
                    <a:lstStyle/>
                    <a:p>
                      <a:pPr algn="ctr">
                        <a:lnSpc>
                          <a:spcPct val="115000"/>
                        </a:lnSpc>
                        <a:spcAft>
                          <a:spcPts val="0"/>
                        </a:spcAft>
                      </a:pPr>
                      <a:r>
                        <a:rPr lang="en-US" sz="1400" b="1" dirty="0" smtClean="0">
                          <a:effectLst/>
                        </a:rPr>
                        <a:t>D10. Sustainable Urban Design</a:t>
                      </a:r>
                      <a:endParaRPr lang="it-IT" sz="1400" b="1"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Built-up areas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Urban Data</a:t>
                      </a:r>
                      <a:r>
                        <a:rPr lang="it-IT" sz="1400" baseline="0" dirty="0" smtClean="0">
                          <a:effectLst/>
                        </a:rPr>
                        <a:t> Platform (UDP)</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kern="1200" dirty="0" smtClean="0">
                          <a:effectLst/>
                        </a:rPr>
                        <a:t>City</a:t>
                      </a:r>
                      <a:endParaRPr lang="it-IT" sz="1400" kern="1200" dirty="0" smtClean="0">
                        <a:solidFill>
                          <a:schemeClr val="dk1"/>
                        </a:solidFill>
                        <a:effectLst/>
                        <a:latin typeface="+mj-lt"/>
                        <a:ea typeface="Calibri"/>
                        <a:cs typeface="Times New Roman"/>
                      </a:endParaRPr>
                    </a:p>
                  </a:txBody>
                  <a:tcPr marL="19046" marR="19046" marT="0" marB="0" anchor="ctr"/>
                </a:tc>
                <a:extLst>
                  <a:ext uri="{0D108BD9-81ED-4DB2-BD59-A6C34878D82A}">
                    <a16:rowId xmlns:a16="http://schemas.microsoft.com/office/drawing/2014/main" xmlns="" val="10008"/>
                  </a:ext>
                </a:extLst>
              </a:tr>
              <a:tr h="315659">
                <a:tc vMerge="1">
                  <a:txBody>
                    <a:bodyPr/>
                    <a:lstStyle/>
                    <a:p>
                      <a:endParaRPr lang="it-IT"/>
                    </a:p>
                  </a:txBody>
                  <a:tcPr/>
                </a:tc>
                <a:tc vMerge="1">
                  <a:txBody>
                    <a:bodyPr/>
                    <a:lstStyle/>
                    <a:p>
                      <a:pPr algn="ctr">
                        <a:lnSpc>
                          <a:spcPct val="115000"/>
                        </a:lnSpc>
                        <a:spcAft>
                          <a:spcPts val="0"/>
                        </a:spcAft>
                      </a:pPr>
                      <a:endParaRPr lang="it-IT" sz="140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Artificial areas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baseline="0" dirty="0" smtClean="0">
                          <a:effectLst/>
                        </a:rPr>
                        <a:t>UDP</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09"/>
                  </a:ext>
                </a:extLst>
              </a:tr>
              <a:tr h="315659">
                <a:tc vMerge="1">
                  <a:txBody>
                    <a:bodyPr/>
                    <a:lstStyle/>
                    <a:p>
                      <a:endParaRPr lang="it-IT"/>
                    </a:p>
                  </a:txBody>
                  <a:tcPr/>
                </a:tc>
                <a:tc vMerge="1">
                  <a:txBody>
                    <a:bodyPr/>
                    <a:lstStyle/>
                    <a:p>
                      <a:pPr algn="ctr">
                        <a:lnSpc>
                          <a:spcPct val="115000"/>
                        </a:lnSpc>
                        <a:spcAft>
                          <a:spcPts val="0"/>
                        </a:spcAft>
                      </a:pPr>
                      <a:endParaRPr lang="it-IT" sz="1400"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Green infrastructure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baseline="0" dirty="0" smtClean="0">
                          <a:effectLst/>
                        </a:rPr>
                        <a:t>UDP</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0"/>
                  </a:ext>
                </a:extLst>
              </a:tr>
              <a:tr h="471855">
                <a:tc vMerge="1">
                  <a:txBody>
                    <a:bodyPr/>
                    <a:lstStyle/>
                    <a:p>
                      <a:endParaRPr lang="it-IT"/>
                    </a:p>
                  </a:txBody>
                  <a:tcPr/>
                </a:tc>
                <a:tc vMerge="1">
                  <a:txBody>
                    <a:bodyPr/>
                    <a:lstStyle/>
                    <a:p>
                      <a:endParaRPr lang="it-IT"/>
                    </a:p>
                  </a:txBody>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400" dirty="0" smtClean="0">
                          <a:effectLst/>
                        </a:rPr>
                        <a:t>Residential, industrial and commercial areas per inhabitant</a:t>
                      </a:r>
                      <a:endParaRPr lang="it-IT" sz="1400" dirty="0" smtClean="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baseline="0" dirty="0" smtClean="0">
                          <a:effectLst/>
                        </a:rPr>
                        <a:t>UDP</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1"/>
                  </a:ext>
                </a:extLst>
              </a:tr>
              <a:tr h="471855">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Share of residential, industrial and commercial areas</a:t>
                      </a:r>
                      <a:endParaRPr lang="it-IT" sz="1400"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baseline="0" dirty="0" smtClean="0">
                          <a:effectLst/>
                        </a:rPr>
                        <a:t>UDP</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2"/>
                  </a:ext>
                </a:extLst>
              </a:tr>
              <a:tr h="315659">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Share of green infrastructure</a:t>
                      </a:r>
                      <a:endParaRPr lang="it-IT" sz="1400" dirty="0">
                        <a:effectLst/>
                        <a:latin typeface="Calibri"/>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baseline="0" dirty="0" smtClean="0">
                          <a:effectLst/>
                        </a:rPr>
                        <a:t>UDP</a:t>
                      </a:r>
                      <a:endParaRPr lang="it-IT" sz="1400" dirty="0" smtClean="0">
                        <a:effectLst/>
                        <a:latin typeface="+mj-lt"/>
                        <a:ea typeface="Calibri"/>
                        <a:cs typeface="Times New Roman"/>
                      </a:endParaRPr>
                    </a:p>
                  </a:txBody>
                  <a:tcPr marL="19046" marR="19046"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400" dirty="0" smtClean="0">
                          <a:effectLst/>
                        </a:rPr>
                        <a:t>City</a:t>
                      </a:r>
                      <a:endParaRPr lang="it-IT" sz="1400" dirty="0" smtClean="0">
                        <a:effectLst/>
                        <a:latin typeface="+mj-lt"/>
                        <a:ea typeface="Calibri"/>
                        <a:cs typeface="Times New Roman"/>
                      </a:endParaRPr>
                    </a:p>
                  </a:txBody>
                  <a:tcPr marL="19046" marR="19046" marT="0" marB="0" anchor="ctr"/>
                </a:tc>
                <a:extLst>
                  <a:ext uri="{0D108BD9-81ED-4DB2-BD59-A6C34878D82A}">
                    <a16:rowId xmlns:a16="http://schemas.microsoft.com/office/drawing/2014/main" xmlns="" val="10013"/>
                  </a:ext>
                </a:extLst>
              </a:tr>
              <a:tr h="235927">
                <a:tc vMerge="1">
                  <a:txBody>
                    <a:bodyPr/>
                    <a:lstStyle/>
                    <a:p>
                      <a:endParaRPr lang="it-IT"/>
                    </a:p>
                  </a:txBody>
                  <a:tcPr/>
                </a:tc>
                <a:tc rowSpan="4">
                  <a:txBody>
                    <a:bodyPr/>
                    <a:lstStyle/>
                    <a:p>
                      <a:pPr algn="ctr">
                        <a:lnSpc>
                          <a:spcPct val="115000"/>
                        </a:lnSpc>
                        <a:spcAft>
                          <a:spcPts val="0"/>
                        </a:spcAft>
                      </a:pPr>
                      <a:r>
                        <a:rPr lang="en-US" sz="1400" b="1" dirty="0" smtClean="0">
                          <a:effectLst/>
                        </a:rPr>
                        <a:t>D11. </a:t>
                      </a:r>
                      <a:r>
                        <a:rPr lang="en-US" sz="1400" b="1" dirty="0">
                          <a:effectLst/>
                        </a:rPr>
                        <a:t>Accessibility - local &amp; international</a:t>
                      </a:r>
                      <a:endParaRPr lang="it-IT" sz="1400" b="1"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en-US" sz="1400">
                          <a:effectLst/>
                        </a:rPr>
                        <a:t>Passenger flights </a:t>
                      </a:r>
                      <a:endParaRPr lang="it-IT" sz="140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DG REGIO</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kern="1200" dirty="0">
                        <a:solidFill>
                          <a:schemeClr val="dk1"/>
                        </a:solidFill>
                        <a:effectLst/>
                        <a:latin typeface="+mj-lt"/>
                        <a:ea typeface="Calibri"/>
                        <a:cs typeface="Times New Roman"/>
                      </a:endParaRPr>
                    </a:p>
                  </a:txBody>
                  <a:tcPr marL="19046" marR="19046" marT="0" marB="0" anchor="ctr"/>
                </a:tc>
                <a:extLst>
                  <a:ext uri="{0D108BD9-81ED-4DB2-BD59-A6C34878D82A}">
                    <a16:rowId xmlns:a16="http://schemas.microsoft.com/office/drawing/2014/main" xmlns="" val="10014"/>
                  </a:ext>
                </a:extLst>
              </a:tr>
              <a:tr h="235927">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a:effectLst/>
                        </a:rPr>
                        <a:t>Long distance (&gt; 5000 km) passenger flights</a:t>
                      </a:r>
                      <a:endParaRPr lang="it-IT" sz="140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DG REGIO</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kern="1200" dirty="0">
                        <a:solidFill>
                          <a:schemeClr val="dk1"/>
                        </a:solidFill>
                        <a:effectLst/>
                        <a:latin typeface="+mj-lt"/>
                        <a:ea typeface="Calibri"/>
                        <a:cs typeface="Times New Roman"/>
                      </a:endParaRPr>
                    </a:p>
                  </a:txBody>
                  <a:tcPr marL="19046" marR="19046" marT="0" marB="0" anchor="ctr"/>
                </a:tc>
                <a:extLst>
                  <a:ext uri="{0D108BD9-81ED-4DB2-BD59-A6C34878D82A}">
                    <a16:rowId xmlns:a16="http://schemas.microsoft.com/office/drawing/2014/main" xmlns="" val="10015"/>
                  </a:ext>
                </a:extLst>
              </a:tr>
              <a:tr h="235927">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Potential road accessibility</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DG REGIO</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kern="1200" dirty="0">
                        <a:solidFill>
                          <a:schemeClr val="dk1"/>
                        </a:solidFill>
                        <a:effectLst/>
                        <a:latin typeface="+mj-lt"/>
                        <a:ea typeface="Calibri"/>
                        <a:cs typeface="Times New Roman"/>
                      </a:endParaRPr>
                    </a:p>
                  </a:txBody>
                  <a:tcPr marL="19046" marR="19046" marT="0" marB="0" anchor="ctr"/>
                </a:tc>
                <a:extLst>
                  <a:ext uri="{0D108BD9-81ED-4DB2-BD59-A6C34878D82A}">
                    <a16:rowId xmlns:a16="http://schemas.microsoft.com/office/drawing/2014/main" xmlns="" val="10016"/>
                  </a:ext>
                </a:extLst>
              </a:tr>
              <a:tr h="235927">
                <a:tc vMerge="1">
                  <a:txBody>
                    <a:bodyPr/>
                    <a:lstStyle/>
                    <a:p>
                      <a:endParaRPr lang="it-IT"/>
                    </a:p>
                  </a:txBody>
                  <a:tcPr/>
                </a:tc>
                <a:tc vMerge="1">
                  <a:txBody>
                    <a:bodyPr/>
                    <a:lstStyle/>
                    <a:p>
                      <a:endParaRPr lang="it-IT"/>
                    </a:p>
                  </a:txBody>
                  <a:tcPr/>
                </a:tc>
                <a:tc>
                  <a:txBody>
                    <a:bodyPr/>
                    <a:lstStyle/>
                    <a:p>
                      <a:pPr>
                        <a:lnSpc>
                          <a:spcPct val="115000"/>
                        </a:lnSpc>
                        <a:spcAft>
                          <a:spcPts val="0"/>
                        </a:spcAft>
                      </a:pPr>
                      <a:r>
                        <a:rPr lang="en-US" sz="1400" dirty="0">
                          <a:effectLst/>
                        </a:rPr>
                        <a:t>Direct trains to other cities </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DG REGIO</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kern="1200" dirty="0" smtClean="0">
                          <a:effectLst/>
                        </a:rPr>
                        <a:t>City</a:t>
                      </a:r>
                      <a:endParaRPr lang="it-IT" sz="1400" kern="1200" dirty="0">
                        <a:solidFill>
                          <a:schemeClr val="dk1"/>
                        </a:solidFill>
                        <a:effectLst/>
                        <a:latin typeface="+mj-lt"/>
                        <a:ea typeface="Calibri"/>
                        <a:cs typeface="Times New Roman"/>
                      </a:endParaRPr>
                    </a:p>
                  </a:txBody>
                  <a:tcPr marL="19046" marR="19046" marT="0" marB="0" anchor="ctr"/>
                </a:tc>
                <a:extLst>
                  <a:ext uri="{0D108BD9-81ED-4DB2-BD59-A6C34878D82A}">
                    <a16:rowId xmlns:a16="http://schemas.microsoft.com/office/drawing/2014/main" xmlns="" val="10017"/>
                  </a:ext>
                </a:extLst>
              </a:tr>
              <a:tr h="471855">
                <a:tc vMerge="1">
                  <a:txBody>
                    <a:bodyPr/>
                    <a:lstStyle/>
                    <a:p>
                      <a:endParaRPr lang="it-IT"/>
                    </a:p>
                  </a:txBody>
                  <a:tcPr/>
                </a:tc>
                <a:tc>
                  <a:txBody>
                    <a:bodyPr/>
                    <a:lstStyle/>
                    <a:p>
                      <a:pPr algn="ctr">
                        <a:lnSpc>
                          <a:spcPct val="115000"/>
                        </a:lnSpc>
                        <a:spcAft>
                          <a:spcPts val="0"/>
                        </a:spcAft>
                      </a:pPr>
                      <a:r>
                        <a:rPr lang="en-US" sz="1400" b="1" dirty="0">
                          <a:effectLst/>
                        </a:rPr>
                        <a:t>D12. Governance &amp; Regulations</a:t>
                      </a:r>
                      <a:endParaRPr lang="it-IT" sz="1400" b="1"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en-US" sz="1400" dirty="0">
                          <a:effectLst/>
                        </a:rPr>
                        <a:t> Quality of Government </a:t>
                      </a:r>
                      <a:endParaRPr lang="it-IT" sz="1400" dirty="0">
                        <a:effectLst/>
                        <a:latin typeface="Calibri"/>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DG</a:t>
                      </a:r>
                      <a:r>
                        <a:rPr lang="it-IT" sz="1400" baseline="0" dirty="0" smtClean="0">
                          <a:effectLst/>
                        </a:rPr>
                        <a:t> REGIO</a:t>
                      </a:r>
                      <a:endParaRPr lang="it-IT" sz="1400" dirty="0">
                        <a:effectLst/>
                        <a:latin typeface="+mj-lt"/>
                        <a:ea typeface="Calibri"/>
                        <a:cs typeface="Times New Roman"/>
                      </a:endParaRPr>
                    </a:p>
                  </a:txBody>
                  <a:tcPr marL="19046" marR="19046" marT="0" marB="0" anchor="ctr"/>
                </a:tc>
                <a:tc>
                  <a:txBody>
                    <a:bodyPr/>
                    <a:lstStyle/>
                    <a:p>
                      <a:pPr>
                        <a:lnSpc>
                          <a:spcPct val="115000"/>
                        </a:lnSpc>
                        <a:spcAft>
                          <a:spcPts val="0"/>
                        </a:spcAft>
                      </a:pPr>
                      <a:r>
                        <a:rPr lang="it-IT" sz="1400" dirty="0" smtClean="0">
                          <a:effectLst/>
                        </a:rPr>
                        <a:t>NUTS 2</a:t>
                      </a:r>
                      <a:endParaRPr lang="it-IT" sz="1400" dirty="0">
                        <a:solidFill>
                          <a:schemeClr val="tx1"/>
                        </a:solidFill>
                        <a:effectLst/>
                        <a:latin typeface="+mj-lt"/>
                        <a:ea typeface="Calibri"/>
                        <a:cs typeface="Times New Roman"/>
                      </a:endParaRPr>
                    </a:p>
                  </a:txBody>
                  <a:tcPr marL="19046" marR="19046" marT="0" marB="0" anchor="ctr"/>
                </a:tc>
                <a:extLst>
                  <a:ext uri="{0D108BD9-81ED-4DB2-BD59-A6C34878D82A}">
                    <a16:rowId xmlns:a16="http://schemas.microsoft.com/office/drawing/2014/main" xmlns="" val="10018"/>
                  </a:ext>
                </a:extLst>
              </a:tr>
            </a:tbl>
          </a:graphicData>
        </a:graphic>
      </p:graphicFrame>
    </p:spTree>
    <p:extLst>
      <p:ext uri="{BB962C8B-B14F-4D97-AF65-F5344CB8AC3E}">
        <p14:creationId xmlns:p14="http://schemas.microsoft.com/office/powerpoint/2010/main" val="3624283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3ACE3"/>
        </a:solidFill>
        <a:ln>
          <a:noFill/>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3175" marR="0" indent="0" algn="l" defTabSz="914400" rtl="0" eaLnBrk="1" fontAlgn="base" latinLnBrk="0" hangingPunct="1">
          <a:lnSpc>
            <a:spcPct val="100000"/>
          </a:lnSpc>
          <a:spcBef>
            <a:spcPct val="0"/>
          </a:spcBef>
          <a:spcAft>
            <a:spcPct val="0"/>
          </a:spcAft>
          <a:buClrTx/>
          <a:buSzTx/>
          <a:buFontTx/>
          <a:buNone/>
          <a:tabLst/>
          <a:defRPr kumimoji="0" sz="1200" b="0" i="0" u="none" strike="noStrike" cap="none" normalizeH="0" baseline="0" smtClean="0">
            <a:ln>
              <a:noFill/>
            </a:ln>
            <a:solidFill>
              <a:srgbClr val="0F5494"/>
            </a:solidFill>
            <a:effectLst/>
            <a:latin typeface="Verdana" pitchFamily="34" charset="0"/>
          </a:defRPr>
        </a:defPPr>
      </a:lstStyle>
    </a:spDef>
    <a:lnDef>
      <a:spPr bwMode="auto">
        <a:noFill/>
        <a:ln w="9525" cap="flat" cmpd="sng" algn="ctr">
          <a:solidFill>
            <a:srgbClr val="33ACE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lnSpc>
            <a:spcPct val="110000"/>
          </a:lnSpc>
          <a:defRPr sz="2400" dirty="0" smtClean="0">
            <a:solidFill>
              <a:srgbClr val="164194"/>
            </a:solidFill>
          </a:defRPr>
        </a:defPPr>
      </a:lstStyle>
    </a:tx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3843</TotalTime>
  <Words>1482</Words>
  <Application>Microsoft Office PowerPoint</Application>
  <PresentationFormat>Presentazione su schermo (4:3)</PresentationFormat>
  <Paragraphs>318</Paragraphs>
  <Slides>19</Slides>
  <Notes>17</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Blank</vt:lpstr>
      <vt:lpstr>Could unofficial data sources offer a complementary lens to monitor  cultural and creative activities?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Non-official data sources are being explored </vt:lpstr>
      <vt:lpstr>Presentazione standard di PowerPoint</vt:lpstr>
      <vt:lpstr>Presentazione standard di PowerPoint</vt:lpstr>
      <vt:lpstr>Presentazione standard di PowerPoint</vt:lpstr>
      <vt:lpstr>Presentazione standard di PowerPoint</vt:lpstr>
      <vt:lpstr>Presentazione standard di PowerPoint</vt:lpstr>
      <vt:lpstr>Stay in touch</vt:lpstr>
      <vt:lpstr>Presentazione standard di PowerPoint</vt:lpstr>
      <vt:lpstr>Presentazione standard di PowerPoint</vt:lpstr>
      <vt:lpstr>Presentazione standard di PowerPoint</vt:lpstr>
    </vt:vector>
  </TitlesOfParts>
  <Company>European Commission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JRC Visitors'Centre: May – Nov 2015</dc:title>
  <dc:creator>DURA Adelaide (JRC-ISPRA)</dc:creator>
  <cp:lastModifiedBy>Valentina</cp:lastModifiedBy>
  <cp:revision>184</cp:revision>
  <cp:lastPrinted>2015-11-04T12:43:10Z</cp:lastPrinted>
  <dcterms:created xsi:type="dcterms:W3CDTF">2015-11-03T14:12:48Z</dcterms:created>
  <dcterms:modified xsi:type="dcterms:W3CDTF">2016-10-20T17:28:11Z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https://connected.cnect.cec.eu.int</vt:lpwstr>
  </property>
  <property fmtid="{D5CDD505-2E9C-101B-9397-08002B2CF9AE}" pid="3" name="Offisync_UniqueId">
    <vt:lpwstr>64605</vt:lpwstr>
  </property>
  <property fmtid="{D5CDD505-2E9C-101B-9397-08002B2CF9AE}" pid="4" name="Jive_VersionGuid">
    <vt:lpwstr>e3b760c5-080a-4868-a2eb-ead62328e051</vt:lpwstr>
  </property>
  <property fmtid="{D5CDD505-2E9C-101B-9397-08002B2CF9AE}" pid="5" name="Offisync_UpdateToken">
    <vt:lpwstr>11</vt:lpwstr>
  </property>
  <property fmtid="{D5CDD505-2E9C-101B-9397-08002B2CF9AE}" pid="6" name="Jive_LatestUserAccountName">
    <vt:lpwstr>beckewi</vt:lpwstr>
  </property>
  <property fmtid="{D5CDD505-2E9C-101B-9397-08002B2CF9AE}" pid="7" name="Offisync_ServerID">
    <vt:lpwstr>0d3b22a6-6203-4efc-8e8e-b5279256493b</vt:lpwstr>
  </property>
</Properties>
</file>