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9" r:id="rId3"/>
    <p:sldId id="260" r:id="rId4"/>
    <p:sldId id="262" r:id="rId5"/>
    <p:sldId id="264" r:id="rId6"/>
    <p:sldId id="261" r:id="rId7"/>
    <p:sldId id="263" r:id="rId8"/>
    <p:sldId id="265" r:id="rId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9F9FC-3EE8-4897-8BC2-5166E2AFB2FD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20567-A9BB-4571-BF24-4DBE00D974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1913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hu-HU" smtClean="0"/>
          </a:p>
        </p:txBody>
      </p:sp>
      <p:sp>
        <p:nvSpPr>
          <p:cNvPr id="16388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7905FF-41C9-4794-ABF5-238B314E13B2}" type="slidenum">
              <a:rPr lang="hu-HU" altLang="hu-HU"/>
              <a:pPr/>
              <a:t>6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52319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  <p:sp>
        <p:nvSpPr>
          <p:cNvPr id="410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C8DBDB-8344-4004-B37A-4015F7498846}" type="slidenum">
              <a:rPr lang="nl-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nl-NL" smtClean="0"/>
          </a:p>
        </p:txBody>
      </p:sp>
    </p:spTree>
    <p:extLst>
      <p:ext uri="{BB962C8B-B14F-4D97-AF65-F5344CB8AC3E}">
        <p14:creationId xmlns:p14="http://schemas.microsoft.com/office/powerpoint/2010/main" val="908623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871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3049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018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7746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122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927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135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796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1192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861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328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106A5-EC43-41EA-BDF0-40BED47336BB}" type="datetimeFigureOut">
              <a:rPr lang="hu-HU" smtClean="0"/>
              <a:t>2016. 10. 21.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5F04E-50C9-4F86-987A-2368F6AA6B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532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ctrTitle"/>
          </p:nvPr>
        </p:nvSpPr>
        <p:spPr>
          <a:xfrm>
            <a:off x="678345" y="2723875"/>
            <a:ext cx="7640707" cy="649616"/>
          </a:xfrm>
        </p:spPr>
        <p:txBody>
          <a:bodyPr>
            <a:normAutofit fontScale="90000"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Arial" panose="020B0604020202020204" pitchFamily="34" charset="0"/>
              </a:rPr>
              <a:t>Data use in the policy making process from a research institute viewpoint</a:t>
            </a:r>
            <a:endParaRPr lang="hu-HU" sz="3600" dirty="0"/>
          </a:p>
        </p:txBody>
      </p:sp>
      <p:sp>
        <p:nvSpPr>
          <p:cNvPr id="5" name="Alcím 2"/>
          <p:cNvSpPr>
            <a:spLocks noGrp="1"/>
          </p:cNvSpPr>
          <p:nvPr>
            <p:ph type="subTitle" idx="1"/>
          </p:nvPr>
        </p:nvSpPr>
        <p:spPr>
          <a:xfrm>
            <a:off x="875885" y="5250495"/>
            <a:ext cx="7245626" cy="5441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450"/>
              </a:spcAft>
            </a:pPr>
            <a:r>
              <a:rPr lang="en-US" cap="small" dirty="0"/>
              <a:t>Conference of European Statistics </a:t>
            </a:r>
            <a:r>
              <a:rPr lang="en-US" cap="small" dirty="0" smtClean="0"/>
              <a:t>Stakeholders</a:t>
            </a:r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Budapest, 2016.10.20-21.</a:t>
            </a:r>
          </a:p>
        </p:txBody>
      </p:sp>
      <p:sp>
        <p:nvSpPr>
          <p:cNvPr id="6" name="Alcím 2"/>
          <p:cNvSpPr txBox="1">
            <a:spLocks/>
          </p:cNvSpPr>
          <p:nvPr/>
        </p:nvSpPr>
        <p:spPr>
          <a:xfrm>
            <a:off x="1069698" y="3823777"/>
            <a:ext cx="6858000" cy="661979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Andras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Molnar</a:t>
            </a: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Head of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Horizontal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368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63292"/>
            <a:ext cx="7886700" cy="1325563"/>
          </a:xfrm>
        </p:spPr>
        <p:txBody>
          <a:bodyPr>
            <a:normAutofit/>
          </a:bodyPr>
          <a:lstStyle/>
          <a:p>
            <a:r>
              <a:rPr lang="hu-H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hu-H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idx="1"/>
          </p:nvPr>
        </p:nvSpPr>
        <p:spPr>
          <a:xfrm>
            <a:off x="122830" y="1763274"/>
            <a:ext cx="3868340" cy="434924"/>
          </a:xfrm>
        </p:spPr>
        <p:txBody>
          <a:bodyPr>
            <a:normAutofit/>
          </a:bodyPr>
          <a:lstStyle/>
          <a:p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Collect&amp;manage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2"/>
          </p:nvPr>
        </p:nvSpPr>
        <p:spPr>
          <a:xfrm>
            <a:off x="122830" y="2505074"/>
            <a:ext cx="4506320" cy="3806825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Member of the Official Statistical Service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 statistical data collection: seed, feed, food processing capacity, machinery market, inputs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Market price information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Liaison Agency of Farm Accountancy Data Network (FADN)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Place of extended data collection beyond EU obligations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Administrative data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Integrated administration and control system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livestock registration 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763274"/>
            <a:ext cx="3887391" cy="434925"/>
          </a:xfrm>
        </p:spPr>
        <p:txBody>
          <a:bodyPr>
            <a:noAutofit/>
          </a:bodyPr>
          <a:lstStyle/>
          <a:p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polcicy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Impact assessment of policy intervention/programs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RDP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CAP post 2020 modelling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initiatives supporting legislation development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Risk management, irrigation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Spatial information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Irrigation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Climate-change</a:t>
            </a:r>
          </a:p>
          <a:p>
            <a:pPr lvl="1"/>
            <a:endParaRPr lang="hu-H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6563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uiExpand="1" build="p"/>
      <p:bldP spid="5" grpId="0" build="p"/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r>
              <a:rPr lang="hu-H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trends</a:t>
            </a: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hu-H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needs&amp;use</a:t>
            </a:r>
            <a:endParaRPr lang="hu-H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artalom helye 7"/>
          <p:cNvSpPr>
            <a:spLocks noGrp="1"/>
          </p:cNvSpPr>
          <p:nvPr>
            <p:ph sz="half" idx="1"/>
          </p:nvPr>
        </p:nvSpPr>
        <p:spPr>
          <a:xfrm>
            <a:off x="91440" y="1825625"/>
            <a:ext cx="418234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 smtClean="0"/>
              <a:t>NEEDS</a:t>
            </a:r>
          </a:p>
          <a:p>
            <a:r>
              <a:rPr lang="en-US" dirty="0"/>
              <a:t>Increase ability to produce more detailed </a:t>
            </a:r>
            <a:r>
              <a:rPr lang="en-US" dirty="0" smtClean="0"/>
              <a:t>statistics</a:t>
            </a:r>
            <a:endParaRPr lang="hu-HU" dirty="0"/>
          </a:p>
          <a:p>
            <a:pPr marL="0" indent="0">
              <a:buNone/>
            </a:pPr>
            <a:endParaRPr lang="en-US" sz="2000" dirty="0"/>
          </a:p>
          <a:p>
            <a:r>
              <a:rPr lang="en-GB" dirty="0" smtClean="0"/>
              <a:t>Time series</a:t>
            </a:r>
          </a:p>
          <a:p>
            <a:r>
              <a:rPr lang="en-GB" dirty="0" smtClean="0"/>
              <a:t>Data quality</a:t>
            </a:r>
            <a:r>
              <a:rPr lang="hu-HU" dirty="0" smtClean="0"/>
              <a:t>&amp;</a:t>
            </a:r>
            <a:r>
              <a:rPr lang="en-GB" dirty="0" smtClean="0"/>
              <a:t>consistency</a:t>
            </a:r>
          </a:p>
          <a:p>
            <a:r>
              <a:rPr lang="hu-HU" dirty="0" smtClean="0"/>
              <a:t>Less </a:t>
            </a:r>
            <a:r>
              <a:rPr lang="hu-HU" dirty="0" err="1" smtClean="0"/>
              <a:t>burden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collection</a:t>
            </a:r>
            <a:r>
              <a:rPr lang="hu-HU" dirty="0" smtClean="0"/>
              <a:t> and u</a:t>
            </a:r>
            <a:r>
              <a:rPr lang="en-GB" dirty="0" smtClean="0"/>
              <a:t>p-to-date</a:t>
            </a:r>
            <a:endParaRPr lang="en-GB" dirty="0"/>
          </a:p>
        </p:txBody>
      </p:sp>
      <p:sp>
        <p:nvSpPr>
          <p:cNvPr id="9" name="Tartalom helye 8"/>
          <p:cNvSpPr>
            <a:spLocks noGrp="1"/>
          </p:cNvSpPr>
          <p:nvPr>
            <p:ph sz="half" idx="2"/>
          </p:nvPr>
        </p:nvSpPr>
        <p:spPr>
          <a:xfrm>
            <a:off x="4462892" y="1825625"/>
            <a:ext cx="472266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 smtClean="0"/>
              <a:t>SOLUTIONS</a:t>
            </a:r>
          </a:p>
          <a:p>
            <a:r>
              <a:rPr lang="en-GB" dirty="0"/>
              <a:t>Use of multiple </a:t>
            </a:r>
            <a:r>
              <a:rPr lang="en-GB" dirty="0" smtClean="0"/>
              <a:t>sources</a:t>
            </a:r>
            <a:r>
              <a:rPr lang="hu-HU" dirty="0" smtClean="0"/>
              <a:t>, d</a:t>
            </a:r>
            <a:r>
              <a:rPr lang="en-GB" dirty="0" err="1" smtClean="0"/>
              <a:t>ata</a:t>
            </a:r>
            <a:r>
              <a:rPr lang="hu-HU" dirty="0" smtClean="0"/>
              <a:t>-</a:t>
            </a:r>
            <a:r>
              <a:rPr lang="en-GB" dirty="0" smtClean="0"/>
              <a:t>warehousing</a:t>
            </a:r>
          </a:p>
          <a:p>
            <a:pPr lvl="1"/>
            <a:r>
              <a:rPr lang="en-GB" dirty="0" smtClean="0"/>
              <a:t>Classification</a:t>
            </a:r>
            <a:r>
              <a:rPr lang="hu-HU" dirty="0" smtClean="0"/>
              <a:t> is </a:t>
            </a:r>
            <a:r>
              <a:rPr lang="hu-HU" dirty="0" err="1" smtClean="0"/>
              <a:t>the</a:t>
            </a:r>
            <a:r>
              <a:rPr lang="hu-HU" dirty="0" smtClean="0"/>
              <a:t> k</a:t>
            </a:r>
            <a:r>
              <a:rPr lang="en-GB" dirty="0" err="1" smtClean="0"/>
              <a:t>ey</a:t>
            </a:r>
            <a:r>
              <a:rPr lang="en-GB" dirty="0" smtClean="0"/>
              <a:t> to link different sources</a:t>
            </a:r>
          </a:p>
          <a:p>
            <a:r>
              <a:rPr lang="en-GB" dirty="0" smtClean="0"/>
              <a:t>Complete data history</a:t>
            </a:r>
          </a:p>
          <a:p>
            <a:r>
              <a:rPr lang="en-GB" dirty="0" smtClean="0"/>
              <a:t>Rules, codes, descriptions</a:t>
            </a:r>
          </a:p>
          <a:p>
            <a:r>
              <a:rPr lang="en-GB" dirty="0" smtClean="0"/>
              <a:t>Efficiency in processing (engines, automatic)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253434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04456" y="3190444"/>
            <a:ext cx="10436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4400" dirty="0"/>
              <a:t>103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1396" y="1698223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Subject:</a:t>
            </a:r>
          </a:p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Other Gainful Activity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1397670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Variable:</a:t>
            </a:r>
          </a:p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528" y="323483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Type: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Processing of cow’s milk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40152" y="3900194"/>
            <a:ext cx="151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Year: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11672" y="431569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</a:t>
            </a:r>
            <a:r>
              <a:rPr lang="nl-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768.7.75195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27320" y="2392395"/>
            <a:ext cx="151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Unit: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Quintals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06010"/>
            <a:ext cx="848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Dimensions: Classifications</a:t>
            </a:r>
            <a:endParaRPr lang="nl-N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3862" y="5411389"/>
            <a:ext cx="717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&lt;table letter&gt;_&lt;group&gt;_&lt;category&gt;_&lt;column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_&lt;unit&gt;</a:t>
            </a: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L_PR_261_MD_Q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9984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420313"/>
            <a:ext cx="8318846" cy="132556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 of data</a:t>
            </a: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2091632"/>
            <a:ext cx="9144000" cy="4351338"/>
          </a:xfrm>
        </p:spPr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of comparable/standard processes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Promote central, „intelligent”, non-personal research ID to link different sources but keep anonymity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Maintenance of classification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Harmonization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 quality frameworks 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Harmonization of legal requirements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007591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1" t="21001" r="16315" b="3592"/>
          <a:stretch>
            <a:fillRect/>
          </a:stretch>
        </p:blipFill>
        <p:spPr bwMode="auto">
          <a:xfrm>
            <a:off x="1138867" y="1511401"/>
            <a:ext cx="618291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516" y="4185047"/>
            <a:ext cx="1856184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81000"/>
            <a:ext cx="7886700" cy="99417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Limits of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simpli</a:t>
            </a:r>
            <a:r>
              <a:rPr lang="hu-H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fication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3195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Rechthoek 33"/>
          <p:cNvSpPr>
            <a:spLocks noChangeArrowheads="1"/>
          </p:cNvSpPr>
          <p:nvPr/>
        </p:nvSpPr>
        <p:spPr bwMode="auto">
          <a:xfrm>
            <a:off x="0" y="6166371"/>
            <a:ext cx="1020857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200" b="1" dirty="0" err="1" smtClean="0">
                <a:latin typeface="Calibri" pitchFamily="34" charset="0"/>
              </a:rPr>
              <a:t>Source</a:t>
            </a:r>
            <a:r>
              <a:rPr lang="hu-HU" sz="1200" b="1" dirty="0" smtClean="0">
                <a:latin typeface="Calibri" pitchFamily="34" charset="0"/>
              </a:rPr>
              <a:t>: WUR</a:t>
            </a:r>
            <a:endParaRPr lang="nl-NL" sz="1200" dirty="0">
              <a:latin typeface="Calibri" pitchFamily="34" charset="0"/>
            </a:endParaRPr>
          </a:p>
        </p:txBody>
      </p:sp>
      <p:sp>
        <p:nvSpPr>
          <p:cNvPr id="35" name="Stroomdiagram: Magnetische schijf 34"/>
          <p:cNvSpPr/>
          <p:nvPr/>
        </p:nvSpPr>
        <p:spPr>
          <a:xfrm>
            <a:off x="826345" y="3860800"/>
            <a:ext cx="936104" cy="720725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  <a:latin typeface="Century Gothic" pitchFamily="34" charset="0"/>
              </a:rPr>
              <a:t>Classifi-cations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8" name="Stroomdiagram: Magnetische schijf 37"/>
          <p:cNvSpPr/>
          <p:nvPr/>
        </p:nvSpPr>
        <p:spPr>
          <a:xfrm>
            <a:off x="1906465" y="3860800"/>
            <a:ext cx="936104" cy="720725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>
                <a:solidFill>
                  <a:schemeClr val="tx1"/>
                </a:solidFill>
                <a:latin typeface="Century Gothic" pitchFamily="34" charset="0"/>
              </a:rPr>
              <a:t>Validation</a:t>
            </a:r>
            <a:r>
              <a:rPr lang="nl-NL" sz="1200" b="1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nl-NL" sz="1200" b="1" dirty="0" err="1">
                <a:solidFill>
                  <a:schemeClr val="tx1"/>
                </a:solidFill>
                <a:latin typeface="Century Gothic" pitchFamily="34" charset="0"/>
              </a:rPr>
              <a:t>rules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9" name="Stroomdiagram: Magnetische schijf 38"/>
          <p:cNvSpPr/>
          <p:nvPr/>
        </p:nvSpPr>
        <p:spPr>
          <a:xfrm>
            <a:off x="4860032" y="3860800"/>
            <a:ext cx="863476" cy="720725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>
                <a:solidFill>
                  <a:schemeClr val="tx1"/>
                </a:solidFill>
                <a:latin typeface="Century Gothic" pitchFamily="34" charset="0"/>
              </a:rPr>
              <a:t>Business    </a:t>
            </a:r>
            <a:r>
              <a:rPr lang="nl-NL" sz="1200" b="1" dirty="0" err="1">
                <a:solidFill>
                  <a:schemeClr val="tx1"/>
                </a:solidFill>
                <a:latin typeface="Century Gothic" pitchFamily="34" charset="0"/>
              </a:rPr>
              <a:t>rules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6" name="Afgeronde rechthoek 45"/>
          <p:cNvSpPr/>
          <p:nvPr/>
        </p:nvSpPr>
        <p:spPr>
          <a:xfrm>
            <a:off x="753841" y="2565361"/>
            <a:ext cx="1008732" cy="71917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100" b="1" dirty="0" err="1" smtClean="0">
                <a:solidFill>
                  <a:schemeClr val="tx1"/>
                </a:solidFill>
                <a:latin typeface="Century Gothic" pitchFamily="34" charset="0"/>
              </a:rPr>
              <a:t>Dimension</a:t>
            </a:r>
            <a:r>
              <a:rPr lang="nl-NL" sz="11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nl-NL" sz="1100" b="1" dirty="0" err="1">
                <a:solidFill>
                  <a:schemeClr val="tx1"/>
                </a:solidFill>
                <a:latin typeface="Century Gothic" pitchFamily="34" charset="0"/>
              </a:rPr>
              <a:t>validation</a:t>
            </a:r>
            <a:endParaRPr lang="nl-NL" sz="11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8" name="Afgeronde rechthoek 47"/>
          <p:cNvSpPr/>
          <p:nvPr/>
        </p:nvSpPr>
        <p:spPr>
          <a:xfrm>
            <a:off x="1834581" y="2565361"/>
            <a:ext cx="1008459" cy="71917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100" b="1" dirty="0" err="1">
                <a:solidFill>
                  <a:schemeClr val="tx1"/>
                </a:solidFill>
                <a:latin typeface="Century Gothic" pitchFamily="34" charset="0"/>
              </a:rPr>
              <a:t>Measure</a:t>
            </a:r>
            <a:r>
              <a:rPr lang="nl-NL" sz="1100" b="1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nl-NL" sz="1100" b="1" dirty="0" err="1">
                <a:solidFill>
                  <a:schemeClr val="tx1"/>
                </a:solidFill>
                <a:latin typeface="Century Gothic" pitchFamily="34" charset="0"/>
              </a:rPr>
              <a:t>validation</a:t>
            </a:r>
            <a:endParaRPr lang="nl-NL" sz="11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1" name="Afgeronde rechthoek 50"/>
          <p:cNvSpPr/>
          <p:nvPr/>
        </p:nvSpPr>
        <p:spPr>
          <a:xfrm>
            <a:off x="4860032" y="2564904"/>
            <a:ext cx="864096" cy="71917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100" b="1" dirty="0" err="1">
                <a:solidFill>
                  <a:schemeClr val="tx1"/>
                </a:solidFill>
                <a:latin typeface="Century Gothic" pitchFamily="34" charset="0"/>
              </a:rPr>
              <a:t>Attribute</a:t>
            </a:r>
            <a:r>
              <a:rPr lang="nl-NL" sz="1100" b="1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nl-NL" sz="1100" b="1" dirty="0" err="1">
                <a:solidFill>
                  <a:schemeClr val="tx1"/>
                </a:solidFill>
                <a:latin typeface="Century Gothic" pitchFamily="34" charset="0"/>
              </a:rPr>
              <a:t>creation</a:t>
            </a:r>
            <a:endParaRPr lang="nl-NL" sz="11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4" name="PIJL-OMHOOG 53"/>
          <p:cNvSpPr/>
          <p:nvPr/>
        </p:nvSpPr>
        <p:spPr>
          <a:xfrm>
            <a:off x="2121795" y="3357563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59" name="Rechthoek 58"/>
          <p:cNvSpPr/>
          <p:nvPr/>
        </p:nvSpPr>
        <p:spPr>
          <a:xfrm>
            <a:off x="178273" y="2205038"/>
            <a:ext cx="504651" cy="10795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>
                <a:solidFill>
                  <a:schemeClr val="tx1"/>
                </a:solidFill>
                <a:latin typeface="Century Gothic" pitchFamily="34" charset="0"/>
              </a:rPr>
              <a:t>Source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8" name="Rechthoek 67"/>
          <p:cNvSpPr/>
          <p:nvPr/>
        </p:nvSpPr>
        <p:spPr>
          <a:xfrm>
            <a:off x="7595269" y="2205038"/>
            <a:ext cx="433115" cy="10795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smtClean="0">
                <a:solidFill>
                  <a:schemeClr val="tx1"/>
                </a:solidFill>
                <a:latin typeface="Century Gothic" pitchFamily="34" charset="0"/>
              </a:rPr>
              <a:t>DM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0" name="Afgeronde rechthoek 69"/>
          <p:cNvSpPr/>
          <p:nvPr/>
        </p:nvSpPr>
        <p:spPr>
          <a:xfrm>
            <a:off x="826940" y="5157788"/>
            <a:ext cx="6769395" cy="5032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400" b="1" dirty="0" smtClean="0">
                <a:solidFill>
                  <a:schemeClr val="tx1"/>
                </a:solidFill>
                <a:latin typeface="Century Gothic" pitchFamily="34" charset="0"/>
              </a:rPr>
              <a:t>Data </a:t>
            </a:r>
            <a:r>
              <a:rPr lang="nl-NL" sz="1400" b="1" dirty="0">
                <a:solidFill>
                  <a:schemeClr val="tx1"/>
                </a:solidFill>
                <a:latin typeface="Century Gothic" pitchFamily="34" charset="0"/>
              </a:rPr>
              <a:t>management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72" name="PIJL-OMHOOG 71"/>
          <p:cNvSpPr/>
          <p:nvPr/>
        </p:nvSpPr>
        <p:spPr>
          <a:xfrm>
            <a:off x="1042691" y="4652963"/>
            <a:ext cx="485775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73" name="PIJL-OMHOOG 72"/>
          <p:cNvSpPr/>
          <p:nvPr/>
        </p:nvSpPr>
        <p:spPr>
          <a:xfrm>
            <a:off x="2142358" y="4652963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18" name="Afgeronde rechthoek 17"/>
          <p:cNvSpPr/>
          <p:nvPr/>
        </p:nvSpPr>
        <p:spPr>
          <a:xfrm>
            <a:off x="3490914" y="2205039"/>
            <a:ext cx="793765" cy="2880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smtClean="0">
                <a:solidFill>
                  <a:schemeClr val="tx1"/>
                </a:solidFill>
                <a:latin typeface="Century Gothic" pitchFamily="34" charset="0"/>
              </a:rPr>
              <a:t>ETL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" name="Afgeronde rechthoek 18"/>
          <p:cNvSpPr/>
          <p:nvPr/>
        </p:nvSpPr>
        <p:spPr>
          <a:xfrm>
            <a:off x="3491285" y="2565361"/>
            <a:ext cx="793327" cy="71917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  <a:latin typeface="Century Gothic" pitchFamily="34" charset="0"/>
              </a:rPr>
              <a:t>History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Stroomdiagram: Magnetische schijf 19"/>
          <p:cNvSpPr/>
          <p:nvPr/>
        </p:nvSpPr>
        <p:spPr>
          <a:xfrm>
            <a:off x="3420516" y="3860229"/>
            <a:ext cx="934840" cy="720725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200" b="1" dirty="0" err="1" smtClean="0">
                <a:solidFill>
                  <a:schemeClr val="tx1"/>
                </a:solidFill>
                <a:latin typeface="Century Gothic" pitchFamily="34" charset="0"/>
              </a:rPr>
              <a:t>Classifi-cations</a:t>
            </a:r>
            <a:endParaRPr lang="nl-NL" sz="1200" b="1" dirty="0" smtClean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" name="PIJL-OMHOOG 20"/>
          <p:cNvSpPr/>
          <p:nvPr/>
        </p:nvSpPr>
        <p:spPr>
          <a:xfrm>
            <a:off x="3636789" y="3356992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22" name="PIJL-OMHOOG 21"/>
          <p:cNvSpPr/>
          <p:nvPr/>
        </p:nvSpPr>
        <p:spPr>
          <a:xfrm>
            <a:off x="3636789" y="4652392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Afgeronde rechthoek 22"/>
          <p:cNvSpPr/>
          <p:nvPr/>
        </p:nvSpPr>
        <p:spPr>
          <a:xfrm>
            <a:off x="107504" y="981075"/>
            <a:ext cx="8856984" cy="5032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400" b="1" dirty="0" smtClean="0">
                <a:solidFill>
                  <a:schemeClr val="tx1"/>
                </a:solidFill>
                <a:latin typeface="Century Gothic" pitchFamily="34" charset="0"/>
              </a:rPr>
              <a:t>Data </a:t>
            </a:r>
            <a:r>
              <a:rPr lang="nl-NL" sz="1400" b="1" dirty="0">
                <a:solidFill>
                  <a:schemeClr val="tx1"/>
                </a:solidFill>
                <a:latin typeface="Century Gothic" pitchFamily="34" charset="0"/>
              </a:rPr>
              <a:t>Processing  &amp; Control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8" name="Afgeronde rechthoek 27"/>
          <p:cNvSpPr/>
          <p:nvPr/>
        </p:nvSpPr>
        <p:spPr>
          <a:xfrm>
            <a:off x="8100888" y="2205038"/>
            <a:ext cx="863600" cy="10795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400" b="1" dirty="0">
                <a:solidFill>
                  <a:schemeClr val="tx1"/>
                </a:solidFill>
                <a:latin typeface="Century Gothic" pitchFamily="34" charset="0"/>
              </a:rPr>
              <a:t>Data </a:t>
            </a:r>
            <a:r>
              <a:rPr lang="nl-NL" sz="1400" b="1" dirty="0" err="1">
                <a:solidFill>
                  <a:schemeClr val="tx1"/>
                </a:solidFill>
                <a:latin typeface="Century Gothic" pitchFamily="34" charset="0"/>
              </a:rPr>
              <a:t>disclo-sure</a:t>
            </a:r>
            <a:endParaRPr lang="nl-NL" sz="14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" name="Rechthoek 28"/>
          <p:cNvSpPr/>
          <p:nvPr/>
        </p:nvSpPr>
        <p:spPr>
          <a:xfrm>
            <a:off x="2915816" y="2205038"/>
            <a:ext cx="503660" cy="10795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>
                <a:solidFill>
                  <a:schemeClr val="tx1"/>
                </a:solidFill>
                <a:latin typeface="Century Gothic" pitchFamily="34" charset="0"/>
              </a:rPr>
              <a:t>Staging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" name="Afgeronde rechthoek 29"/>
          <p:cNvSpPr/>
          <p:nvPr/>
        </p:nvSpPr>
        <p:spPr>
          <a:xfrm>
            <a:off x="754932" y="2204865"/>
            <a:ext cx="2088876" cy="2880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>
                <a:solidFill>
                  <a:schemeClr val="tx1"/>
                </a:solidFill>
                <a:latin typeface="Century Gothic" pitchFamily="34" charset="0"/>
              </a:rPr>
              <a:t>Pre-Processing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2" name="PIJL-OMHOOG 31"/>
          <p:cNvSpPr/>
          <p:nvPr/>
        </p:nvSpPr>
        <p:spPr>
          <a:xfrm>
            <a:off x="1042691" y="3357563"/>
            <a:ext cx="484188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31" name="PIJL-OMHOOG 30"/>
          <p:cNvSpPr/>
          <p:nvPr/>
        </p:nvSpPr>
        <p:spPr>
          <a:xfrm flipV="1">
            <a:off x="1979068" y="1628775"/>
            <a:ext cx="485775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33" name="PIJL-OMHOOG 32"/>
          <p:cNvSpPr/>
          <p:nvPr/>
        </p:nvSpPr>
        <p:spPr>
          <a:xfrm flipV="1">
            <a:off x="8264277" y="1628800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34" name="PIJL-OMHOOG 33"/>
          <p:cNvSpPr/>
          <p:nvPr/>
        </p:nvSpPr>
        <p:spPr>
          <a:xfrm flipV="1">
            <a:off x="3707904" y="1628800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37" name="Rechthoek 36"/>
          <p:cNvSpPr/>
          <p:nvPr/>
        </p:nvSpPr>
        <p:spPr>
          <a:xfrm>
            <a:off x="4356620" y="2204864"/>
            <a:ext cx="433115" cy="10795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smtClean="0">
                <a:solidFill>
                  <a:schemeClr val="tx1"/>
                </a:solidFill>
                <a:latin typeface="Century Gothic" pitchFamily="34" charset="0"/>
              </a:rPr>
              <a:t>DWH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0" name="Afgeronde rechthoek 39"/>
          <p:cNvSpPr/>
          <p:nvPr/>
        </p:nvSpPr>
        <p:spPr>
          <a:xfrm>
            <a:off x="4860032" y="2204865"/>
            <a:ext cx="2664296" cy="2880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smtClean="0">
                <a:solidFill>
                  <a:schemeClr val="tx1"/>
                </a:solidFill>
                <a:latin typeface="Century Gothic" pitchFamily="34" charset="0"/>
              </a:rPr>
              <a:t>ETL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1" name="Afgeronde rechthoek 40"/>
          <p:cNvSpPr/>
          <p:nvPr/>
        </p:nvSpPr>
        <p:spPr>
          <a:xfrm>
            <a:off x="5796137" y="2564989"/>
            <a:ext cx="792088" cy="71917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100" b="1" dirty="0" err="1" smtClean="0">
                <a:solidFill>
                  <a:schemeClr val="tx1"/>
                </a:solidFill>
                <a:latin typeface="Century Gothic" pitchFamily="34" charset="0"/>
              </a:rPr>
              <a:t>Aggre-gation</a:t>
            </a:r>
            <a:endParaRPr lang="nl-NL" sz="11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3" name="PIJL-OMHOOG 42"/>
          <p:cNvSpPr/>
          <p:nvPr/>
        </p:nvSpPr>
        <p:spPr>
          <a:xfrm>
            <a:off x="5023917" y="3356818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44" name="PIJL-OMHOOG 43"/>
          <p:cNvSpPr/>
          <p:nvPr/>
        </p:nvSpPr>
        <p:spPr>
          <a:xfrm>
            <a:off x="5023917" y="4652218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45" name="PIJL-OMHOOG 44"/>
          <p:cNvSpPr/>
          <p:nvPr/>
        </p:nvSpPr>
        <p:spPr>
          <a:xfrm flipV="1">
            <a:off x="5940152" y="1628800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49" name="Afgeronde rechthoek 48"/>
          <p:cNvSpPr/>
          <p:nvPr/>
        </p:nvSpPr>
        <p:spPr>
          <a:xfrm>
            <a:off x="6660232" y="2564904"/>
            <a:ext cx="864096" cy="71946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100" b="1" dirty="0" err="1" smtClean="0">
                <a:solidFill>
                  <a:schemeClr val="tx1"/>
                </a:solidFill>
                <a:latin typeface="Century Gothic" pitchFamily="34" charset="0"/>
              </a:rPr>
              <a:t>Outlier</a:t>
            </a:r>
            <a:r>
              <a:rPr lang="nl-NL" sz="11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nl-NL" sz="1100" b="1" dirty="0" err="1" smtClean="0">
                <a:solidFill>
                  <a:schemeClr val="tx1"/>
                </a:solidFill>
                <a:latin typeface="Century Gothic" pitchFamily="34" charset="0"/>
              </a:rPr>
              <a:t>control</a:t>
            </a:r>
            <a:endParaRPr lang="nl-NL" sz="11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0" name="PIJL-OMHOOG 49"/>
          <p:cNvSpPr/>
          <p:nvPr/>
        </p:nvSpPr>
        <p:spPr>
          <a:xfrm>
            <a:off x="6948264" y="4653136"/>
            <a:ext cx="484187" cy="431800"/>
          </a:xfrm>
          <a:prstGeom prst="up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52" name="Stroomdiagram: Magnetische schijf 51"/>
          <p:cNvSpPr/>
          <p:nvPr/>
        </p:nvSpPr>
        <p:spPr>
          <a:xfrm>
            <a:off x="6804248" y="3861048"/>
            <a:ext cx="720080" cy="720725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  <a:latin typeface="Century Gothic" pitchFamily="34" charset="0"/>
              </a:rPr>
              <a:t>Outlier</a:t>
            </a:r>
            <a:r>
              <a:rPr lang="nl-NL" sz="12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nl-NL" sz="1200" b="1" dirty="0" err="1" smtClean="0">
                <a:solidFill>
                  <a:schemeClr val="tx1"/>
                </a:solidFill>
                <a:latin typeface="Century Gothic" pitchFamily="34" charset="0"/>
              </a:rPr>
              <a:t>rules</a:t>
            </a:r>
            <a:endParaRPr lang="nl-NL" sz="1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5" name="PIJL-OMHOOG en -OMLAAG 54"/>
          <p:cNvSpPr/>
          <p:nvPr/>
        </p:nvSpPr>
        <p:spPr>
          <a:xfrm>
            <a:off x="6895680" y="3356992"/>
            <a:ext cx="484632" cy="432048"/>
          </a:xfrm>
          <a:prstGeom prst="upDownArrow">
            <a:avLst>
              <a:gd name="adj1" fmla="val 50000"/>
              <a:gd name="adj2" fmla="val 36242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9836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50" y="339726"/>
            <a:ext cx="7886700" cy="132556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Take home message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Increasing needs of integrated data use</a:t>
            </a:r>
          </a:p>
          <a:p>
            <a:r>
              <a:rPr lang="en-GB" dirty="0" smtClean="0"/>
              <a:t>Classification is the key! …and the process of IDM</a:t>
            </a:r>
          </a:p>
          <a:p>
            <a:r>
              <a:rPr lang="en-GB" dirty="0" smtClean="0"/>
              <a:t>Usability: researchers will have to easily ‘construct’ their information (BI, documentation)</a:t>
            </a:r>
          </a:p>
          <a:p>
            <a:r>
              <a:rPr lang="en-GB" dirty="0" smtClean="0"/>
              <a:t>Open data: is a challenge in terms of „marketing”…</a:t>
            </a:r>
          </a:p>
          <a:p>
            <a:r>
              <a:rPr lang="en-GB" dirty="0" smtClean="0"/>
              <a:t>Data ownership</a:t>
            </a:r>
            <a:r>
              <a:rPr lang="en-GB" dirty="0" smtClean="0"/>
              <a:t> ≠ Data use </a:t>
            </a:r>
            <a:endParaRPr lang="en-GB" dirty="0" smtClean="0"/>
          </a:p>
          <a:p>
            <a:r>
              <a:rPr lang="en-GB" dirty="0" smtClean="0"/>
              <a:t>Technology is ready, legislation needs to follow!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64420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</TotalTime>
  <Words>356</Words>
  <Application>Microsoft Office PowerPoint</Application>
  <PresentationFormat>Diavetítés a képernyőre (4:3 oldalarány)</PresentationFormat>
  <Paragraphs>90</Paragraphs>
  <Slides>8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Office-téma</vt:lpstr>
      <vt:lpstr>Data use in the policy making process from a research institute viewpoint</vt:lpstr>
      <vt:lpstr>Who we are…</vt:lpstr>
      <vt:lpstr>Current trends in data needs&amp;use</vt:lpstr>
      <vt:lpstr>PowerPoint-bemutató</vt:lpstr>
      <vt:lpstr>Challenges of data management</vt:lpstr>
      <vt:lpstr>Limits of simplification</vt:lpstr>
      <vt:lpstr>PowerPoint-bemutató</vt:lpstr>
      <vt:lpstr>Take home message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szalaytj</dc:creator>
  <cp:lastModifiedBy>Molnár András</cp:lastModifiedBy>
  <cp:revision>37</cp:revision>
  <dcterms:created xsi:type="dcterms:W3CDTF">2015-09-15T07:19:08Z</dcterms:created>
  <dcterms:modified xsi:type="dcterms:W3CDTF">2016-10-21T08:09:32Z</dcterms:modified>
</cp:coreProperties>
</file>