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85" r:id="rId2"/>
  </p:sldMasterIdLst>
  <p:notesMasterIdLst>
    <p:notesMasterId r:id="rId30"/>
  </p:notesMasterIdLst>
  <p:handoutMasterIdLst>
    <p:handoutMasterId r:id="rId31"/>
  </p:handoutMasterIdLst>
  <p:sldIdLst>
    <p:sldId id="256" r:id="rId3"/>
    <p:sldId id="258" r:id="rId4"/>
    <p:sldId id="273" r:id="rId5"/>
    <p:sldId id="298" r:id="rId6"/>
    <p:sldId id="268" r:id="rId7"/>
    <p:sldId id="274" r:id="rId8"/>
    <p:sldId id="278" r:id="rId9"/>
    <p:sldId id="293" r:id="rId10"/>
    <p:sldId id="277" r:id="rId11"/>
    <p:sldId id="269" r:id="rId12"/>
    <p:sldId id="271" r:id="rId13"/>
    <p:sldId id="300" r:id="rId14"/>
    <p:sldId id="301" r:id="rId15"/>
    <p:sldId id="303" r:id="rId16"/>
    <p:sldId id="305" r:id="rId17"/>
    <p:sldId id="306" r:id="rId18"/>
    <p:sldId id="304" r:id="rId19"/>
    <p:sldId id="309" r:id="rId20"/>
    <p:sldId id="280" r:id="rId21"/>
    <p:sldId id="257" r:id="rId22"/>
    <p:sldId id="307" r:id="rId23"/>
    <p:sldId id="294" r:id="rId24"/>
    <p:sldId id="275" r:id="rId25"/>
    <p:sldId id="283" r:id="rId26"/>
    <p:sldId id="288" r:id="rId27"/>
    <p:sldId id="286" r:id="rId28"/>
    <p:sldId id="287" r:id="rId29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5560" autoAdjust="0"/>
  </p:normalViewPr>
  <p:slideViewPr>
    <p:cSldViewPr snapToGrid="0">
      <p:cViewPr>
        <p:scale>
          <a:sx n="70" d="100"/>
          <a:sy n="70" d="100"/>
        </p:scale>
        <p:origin x="-594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3E5DA-F475-48DC-92CB-277746DBA4EC}" type="datetimeFigureOut">
              <a:rPr lang="en-US" smtClean="0"/>
              <a:t>10/21/2016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C0D89-9C7B-4B33-B9D5-D1248DA2C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13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7E7A6-EC55-44A5-A5E5-1D1CB93FD7DD}" type="datetimeFigureOut">
              <a:rPr lang="en-US" smtClean="0"/>
              <a:t>10/21/2016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0F1BB-DAD6-4375-A204-62BB6EEC5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0F1BB-DAD6-4375-A204-62BB6EEC57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2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0F1BB-DAD6-4375-A204-62BB6EEC576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63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v1 | 11 Nov 2015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44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0F1BB-DAD6-4375-A204-62BB6EEC576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76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want to address the issue of QUALITY...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0F1BB-DAD6-4375-A204-62BB6EEC576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02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961ED-B8B5-4C64-9727-6F12A830C91B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8867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0F1BB-DAD6-4375-A204-62BB6EEC576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88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>
            <a:spLocks noGrp="1" noChangeArrowheads="1"/>
          </p:cNvSpPr>
          <p:nvPr>
            <p:ph type="ctrTitle"/>
          </p:nvPr>
        </p:nvSpPr>
        <p:spPr>
          <a:xfrm>
            <a:off x="4068530" y="3140968"/>
            <a:ext cx="4751942" cy="1296144"/>
          </a:xfrm>
          <a:prstGeom prst="rect">
            <a:avLst/>
          </a:prstGeom>
        </p:spPr>
        <p:txBody>
          <a:bodyPr lIns="0" tIns="0" rIns="0" bIns="0"/>
          <a:lstStyle>
            <a:lvl1pPr marL="0" algn="r">
              <a:lnSpc>
                <a:spcPct val="110000"/>
              </a:lnSpc>
              <a:defRPr sz="3000" b="1">
                <a:solidFill>
                  <a:srgbClr val="164194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dirty="0" smtClean="0"/>
          </a:p>
        </p:txBody>
      </p:sp>
      <p:sp>
        <p:nvSpPr>
          <p:cNvPr id="8" name="Subtitle 5"/>
          <p:cNvSpPr>
            <a:spLocks noGrp="1" noChangeArrowheads="1"/>
          </p:cNvSpPr>
          <p:nvPr>
            <p:ph type="subTitle" idx="1"/>
          </p:nvPr>
        </p:nvSpPr>
        <p:spPr>
          <a:xfrm>
            <a:off x="4067944" y="4509120"/>
            <a:ext cx="4752547" cy="936104"/>
          </a:xfrm>
          <a:prstGeom prst="rect">
            <a:avLst/>
          </a:prstGeom>
        </p:spPr>
        <p:txBody>
          <a:bodyPr lIns="0" tIns="0" bIns="0"/>
          <a:lstStyle>
            <a:lvl1pPr marL="0" indent="0" algn="r">
              <a:lnSpc>
                <a:spcPct val="110000"/>
              </a:lnSpc>
              <a:spcBef>
                <a:spcPts val="0"/>
              </a:spcBef>
              <a:buFontTx/>
              <a:buNone/>
              <a:defRPr sz="2400" b="1" i="0">
                <a:solidFill>
                  <a:srgbClr val="164194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067944" y="5517232"/>
            <a:ext cx="4752547" cy="648072"/>
          </a:xfrm>
          <a:prstGeom prst="rect">
            <a:avLst/>
          </a:prstGeom>
        </p:spPr>
        <p:txBody>
          <a:bodyPr lIns="0" rIns="0" bIns="360000" anchor="b"/>
          <a:lstStyle>
            <a:lvl1pPr marL="0" indent="0" algn="r">
              <a:buClr>
                <a:srgbClr val="1E4494"/>
              </a:buClr>
              <a:buFont typeface="Arial" panose="020B0604020202020204" pitchFamily="34" charset="0"/>
              <a:buNone/>
              <a:defRPr sz="1600" b="1">
                <a:solidFill>
                  <a:srgbClr val="164194"/>
                </a:solidFill>
              </a:defRPr>
            </a:lvl1pPr>
            <a:lvl2pPr marL="2286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 sz="1600"/>
            </a:lvl2pPr>
            <a:lvl3pPr marL="4572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3pPr>
            <a:lvl4pPr marL="6858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4pPr>
            <a:lvl5pPr marL="9144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50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 with JRC t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68530" y="2204864"/>
            <a:ext cx="4751942" cy="1800200"/>
          </a:xfrm>
          <a:prstGeom prst="rect">
            <a:avLst/>
          </a:prstGeom>
        </p:spPr>
        <p:txBody>
          <a:bodyPr lIns="0" tIns="0" rIns="0" bIns="0"/>
          <a:lstStyle>
            <a:lvl1pPr marL="0" algn="r">
              <a:lnSpc>
                <a:spcPct val="110000"/>
              </a:lnSpc>
              <a:defRPr sz="3000">
                <a:solidFill>
                  <a:srgbClr val="16419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dirty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067944" y="4149080"/>
            <a:ext cx="4752547" cy="1080120"/>
          </a:xfrm>
          <a:prstGeom prst="rect">
            <a:avLst/>
          </a:prstGeom>
        </p:spPr>
        <p:txBody>
          <a:bodyPr lIns="0" tIns="0" bIns="0"/>
          <a:lstStyle>
            <a:lvl1pPr marL="0" indent="0" algn="r">
              <a:lnSpc>
                <a:spcPct val="110000"/>
              </a:lnSpc>
              <a:spcBef>
                <a:spcPts val="0"/>
              </a:spcBef>
              <a:buFontTx/>
              <a:buNone/>
              <a:defRPr sz="2400" b="1" i="0">
                <a:solidFill>
                  <a:srgbClr val="16419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dirty="0" smtClean="0"/>
          </a:p>
        </p:txBody>
      </p:sp>
      <p:sp>
        <p:nvSpPr>
          <p:cNvPr id="21" name="Content Placeholder 2"/>
          <p:cNvSpPr>
            <a:spLocks noGrp="1"/>
          </p:cNvSpPr>
          <p:nvPr>
            <p:ph idx="10"/>
          </p:nvPr>
        </p:nvSpPr>
        <p:spPr>
          <a:xfrm>
            <a:off x="4067944" y="5373216"/>
            <a:ext cx="4752547" cy="648072"/>
          </a:xfrm>
          <a:prstGeom prst="rect">
            <a:avLst/>
          </a:prstGeom>
        </p:spPr>
        <p:txBody>
          <a:bodyPr lIns="0" rIns="0" bIns="360000" anchor="b"/>
          <a:lstStyle>
            <a:lvl1pPr marL="0" indent="0" algn="r">
              <a:buClr>
                <a:srgbClr val="1E4494"/>
              </a:buClr>
              <a:buFont typeface="Arial" panose="020B0604020202020204" pitchFamily="34" charset="0"/>
              <a:buNone/>
              <a:defRPr sz="1600" b="1"/>
            </a:lvl1pPr>
            <a:lvl2pPr marL="2286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 sz="1600"/>
            </a:lvl2pPr>
            <a:lvl3pPr marL="4572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3pPr>
            <a:lvl4pPr marL="6858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4pPr>
            <a:lvl5pPr marL="9144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040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with t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5" y="3049"/>
            <a:ext cx="9135870" cy="6851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8172400" y="2132856"/>
            <a:ext cx="864096" cy="7200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" name="Title 4"/>
          <p:cNvSpPr>
            <a:spLocks noGrp="1" noChangeArrowheads="1"/>
          </p:cNvSpPr>
          <p:nvPr>
            <p:ph type="ctrTitle"/>
          </p:nvPr>
        </p:nvSpPr>
        <p:spPr>
          <a:xfrm>
            <a:off x="4068530" y="3140968"/>
            <a:ext cx="4751942" cy="1296144"/>
          </a:xfrm>
          <a:prstGeom prst="rect">
            <a:avLst/>
          </a:prstGeom>
        </p:spPr>
        <p:txBody>
          <a:bodyPr lIns="0" tIns="0" rIns="0" bIns="0"/>
          <a:lstStyle>
            <a:lvl1pPr marL="0" algn="r">
              <a:lnSpc>
                <a:spcPct val="110000"/>
              </a:lnSpc>
              <a:defRPr sz="3000">
                <a:solidFill>
                  <a:srgbClr val="16419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dirty="0" smtClean="0"/>
          </a:p>
        </p:txBody>
      </p:sp>
      <p:sp>
        <p:nvSpPr>
          <p:cNvPr id="6" name="Subtitle 5"/>
          <p:cNvSpPr>
            <a:spLocks noGrp="1" noChangeArrowheads="1"/>
          </p:cNvSpPr>
          <p:nvPr>
            <p:ph type="subTitle" idx="1"/>
          </p:nvPr>
        </p:nvSpPr>
        <p:spPr>
          <a:xfrm>
            <a:off x="4067944" y="4509120"/>
            <a:ext cx="4752547" cy="936104"/>
          </a:xfrm>
          <a:prstGeom prst="rect">
            <a:avLst/>
          </a:prstGeom>
        </p:spPr>
        <p:txBody>
          <a:bodyPr lIns="0" tIns="0" bIns="0"/>
          <a:lstStyle>
            <a:lvl1pPr marL="0" indent="0" algn="r">
              <a:lnSpc>
                <a:spcPct val="110000"/>
              </a:lnSpc>
              <a:spcBef>
                <a:spcPts val="0"/>
              </a:spcBef>
              <a:buFontTx/>
              <a:buNone/>
              <a:defRPr sz="2400" b="1" i="0">
                <a:solidFill>
                  <a:srgbClr val="16419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067944" y="5517232"/>
            <a:ext cx="4752547" cy="648072"/>
          </a:xfrm>
          <a:prstGeom prst="rect">
            <a:avLst/>
          </a:prstGeom>
        </p:spPr>
        <p:txBody>
          <a:bodyPr lIns="0" rIns="0" bIns="360000" anchor="b"/>
          <a:lstStyle>
            <a:lvl1pPr marL="0" indent="0" algn="r">
              <a:buClr>
                <a:srgbClr val="1E4494"/>
              </a:buClr>
              <a:buFont typeface="Arial" panose="020B0604020202020204" pitchFamily="34" charset="0"/>
              <a:buNone/>
              <a:defRPr sz="1600" b="1"/>
            </a:lvl1pPr>
            <a:lvl2pPr marL="2286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 sz="1600"/>
            </a:lvl2pPr>
            <a:lvl3pPr marL="4572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3pPr>
            <a:lvl4pPr marL="6858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4pPr>
            <a:lvl5pPr marL="914400" indent="-228600" algn="r">
              <a:buClr>
                <a:srgbClr val="1E4494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33AC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6439883"/>
            <a:ext cx="630000" cy="4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3548"/>
            <a:ext cx="1440000" cy="100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860032" y="1412776"/>
            <a:ext cx="504056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1521" y="1412776"/>
            <a:ext cx="8568630" cy="1584176"/>
          </a:xfrm>
          <a:prstGeom prst="rect">
            <a:avLst/>
          </a:prstGeom>
        </p:spPr>
        <p:txBody>
          <a:bodyPr lIns="0" tIns="46800" rIns="0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/>
                <a:ea typeface="MS PGothic" pitchFamily="34" charset="-128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4494"/>
                </a:solidFill>
                <a:latin typeface="Verdana" charset="0"/>
                <a:ea typeface="MS PGothic" pitchFamily="34" charset="-128"/>
                <a:cs typeface="ＭＳ Ｐゴシック" charset="0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charset="0"/>
                <a:ea typeface="ＭＳ Ｐゴシック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800" kern="0" baseline="0" dirty="0" smtClean="0"/>
              <a:t>The European Commission’s</a:t>
            </a:r>
          </a:p>
          <a:p>
            <a:pPr>
              <a:lnSpc>
                <a:spcPct val="100000"/>
              </a:lnSpc>
            </a:pPr>
            <a:r>
              <a:rPr lang="en-GB" sz="1800" kern="0" baseline="0" dirty="0" smtClean="0"/>
              <a:t>science and knowledge service</a:t>
            </a:r>
          </a:p>
          <a:p>
            <a:pPr>
              <a:lnSpc>
                <a:spcPct val="100000"/>
              </a:lnSpc>
            </a:pPr>
            <a:r>
              <a:rPr lang="en-US" sz="1800" b="0" kern="0" dirty="0" smtClean="0"/>
              <a:t>Joint Research</a:t>
            </a:r>
            <a:r>
              <a:rPr lang="en-US" sz="1800" b="0" kern="0" baseline="0" dirty="0" smtClean="0"/>
              <a:t> Centre</a:t>
            </a:r>
          </a:p>
        </p:txBody>
      </p:sp>
    </p:spTree>
    <p:extLst>
      <p:ext uri="{BB962C8B-B14F-4D97-AF65-F5344CB8AC3E}">
        <p14:creationId xmlns:p14="http://schemas.microsoft.com/office/powerpoint/2010/main" val="373863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4" y="1484784"/>
            <a:ext cx="8208963" cy="64807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10000"/>
              </a:lnSpc>
              <a:defRPr sz="2400">
                <a:solidFill>
                  <a:srgbClr val="16419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3451"/>
            <a:ext cx="8208144" cy="41036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Arial"/>
              <a:buNone/>
              <a:defRPr sz="1800" b="0" i="0">
                <a:solidFill>
                  <a:srgbClr val="164194"/>
                </a:solidFill>
              </a:defRPr>
            </a:lvl1pPr>
            <a:lvl2pPr marL="342900" indent="-34290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Arial"/>
              <a:buChar char="•"/>
              <a:defRPr sz="1800" b="0">
                <a:solidFill>
                  <a:srgbClr val="164194"/>
                </a:solidFill>
              </a:defRPr>
            </a:lvl2pPr>
            <a:lvl3pPr marL="685800" indent="-28575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Wingdings" panose="05000000000000000000" pitchFamily="2" charset="2"/>
              <a:buChar char="§"/>
              <a:defRPr sz="1600">
                <a:solidFill>
                  <a:srgbClr val="164194"/>
                </a:solidFill>
              </a:defRPr>
            </a:lvl3pPr>
            <a:lvl4pPr marL="0">
              <a:spcBef>
                <a:spcPts val="0"/>
              </a:spcBef>
              <a:defRPr/>
            </a:lvl4pPr>
            <a:lvl5pPr marL="0">
              <a:spcBef>
                <a:spcPts val="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57075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7544" y="2203450"/>
            <a:ext cx="3960440" cy="41058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Arial"/>
              <a:buNone/>
              <a:defRPr sz="1800" b="0" i="0">
                <a:solidFill>
                  <a:srgbClr val="164194"/>
                </a:solidFill>
              </a:defRPr>
            </a:lvl1pPr>
            <a:lvl2pPr marL="342900" indent="-34290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Arial"/>
              <a:buChar char="•"/>
              <a:defRPr sz="1800" b="0">
                <a:solidFill>
                  <a:srgbClr val="164194"/>
                </a:solidFill>
              </a:defRPr>
            </a:lvl2pPr>
            <a:lvl3pPr marL="685800" indent="-28575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rgbClr val="164194"/>
                </a:solidFill>
              </a:defRPr>
            </a:lvl3pPr>
            <a:lvl4pPr marL="0">
              <a:spcBef>
                <a:spcPts val="0"/>
              </a:spcBef>
              <a:defRPr/>
            </a:lvl4pPr>
            <a:lvl5pPr marL="0">
              <a:spcBef>
                <a:spcPts val="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/>
          </p:nvPr>
        </p:nvSpPr>
        <p:spPr>
          <a:xfrm>
            <a:off x="4643239" y="2203450"/>
            <a:ext cx="4032448" cy="4105870"/>
          </a:xfrm>
          <a:prstGeom prst="rect">
            <a:avLst/>
          </a:prstGeom>
        </p:spPr>
        <p:txBody>
          <a:bodyPr lIns="0" tIns="0" rIns="0" bIns="0"/>
          <a:lstStyle>
            <a:lvl1pPr marL="0" indent="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rgbClr val="33ACE3"/>
              </a:buClr>
              <a:buFont typeface="Arial"/>
              <a:buNone/>
              <a:defRPr lang="en-US" sz="1800" b="0" i="0" dirty="0" smtClean="0">
                <a:solidFill>
                  <a:srgbClr val="164194"/>
                </a:solidFill>
                <a:latin typeface="+mn-lt"/>
                <a:ea typeface="+mn-ea"/>
                <a:cs typeface="+mn-cs"/>
              </a:defRPr>
            </a:lvl1pPr>
            <a:lvl2pPr marL="342900" indent="-34290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rgbClr val="33ACE3"/>
              </a:buClr>
              <a:buFont typeface="Arial"/>
              <a:buChar char="•"/>
              <a:defRPr lang="en-US" sz="1800" b="0" i="0" dirty="0" smtClean="0">
                <a:solidFill>
                  <a:srgbClr val="164194"/>
                </a:solidFill>
                <a:latin typeface="+mn-lt"/>
                <a:ea typeface="+mn-ea"/>
                <a:cs typeface="+mn-cs"/>
              </a:defRPr>
            </a:lvl2pPr>
            <a:lvl3pPr marL="685800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rgbClr val="33ACE3"/>
              </a:buClr>
              <a:buFont typeface="Wingdings" panose="05000000000000000000" pitchFamily="2" charset="2"/>
              <a:buChar char="§"/>
              <a:defRPr lang="en-US" sz="1600" b="0" i="0" dirty="0" smtClean="0">
                <a:solidFill>
                  <a:srgbClr val="164194"/>
                </a:solidFill>
                <a:latin typeface="+mn-lt"/>
                <a:ea typeface="+mn-ea"/>
                <a:cs typeface="+mn-cs"/>
              </a:defRPr>
            </a:lvl3pPr>
            <a:lvl4pPr marL="0">
              <a:spcBef>
                <a:spcPts val="0"/>
              </a:spcBef>
              <a:defRPr/>
            </a:lvl4pPr>
            <a:lvl5pPr marL="0">
              <a:spcBef>
                <a:spcPts val="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66724" y="1484784"/>
            <a:ext cx="8208963" cy="64807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10000"/>
              </a:lnSpc>
              <a:defRPr sz="2400">
                <a:solidFill>
                  <a:srgbClr val="16419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0405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67544" y="2564904"/>
            <a:ext cx="3959994" cy="37422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Arial"/>
              <a:buNone/>
              <a:defRPr sz="1800" b="0" i="0">
                <a:solidFill>
                  <a:srgbClr val="164194"/>
                </a:solidFill>
              </a:defRPr>
            </a:lvl1pPr>
            <a:lvl2pPr marL="342900" indent="-34290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Arial"/>
              <a:buChar char="•"/>
              <a:defRPr sz="1800" b="0">
                <a:solidFill>
                  <a:srgbClr val="164194"/>
                </a:solidFill>
              </a:defRPr>
            </a:lvl2pPr>
            <a:lvl3pPr marL="685800" indent="-28575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rgbClr val="164194"/>
                </a:solidFill>
              </a:defRPr>
            </a:lvl3pPr>
            <a:lvl4pPr marL="0">
              <a:spcBef>
                <a:spcPts val="0"/>
              </a:spcBef>
              <a:defRPr/>
            </a:lvl4pPr>
            <a:lvl5pPr marL="0">
              <a:spcBef>
                <a:spcPts val="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6725" y="1484784"/>
            <a:ext cx="4033268" cy="93610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10000"/>
              </a:lnSpc>
              <a:defRPr sz="2400">
                <a:solidFill>
                  <a:srgbClr val="16419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4845050" y="980728"/>
            <a:ext cx="4298950" cy="587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64194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71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643239" y="2564904"/>
            <a:ext cx="4032448" cy="37422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Arial"/>
              <a:buNone/>
              <a:defRPr sz="1800" b="0" i="0">
                <a:solidFill>
                  <a:srgbClr val="164194"/>
                </a:solidFill>
              </a:defRPr>
            </a:lvl1pPr>
            <a:lvl2pPr marL="342900" indent="-34290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Arial"/>
              <a:buChar char="•"/>
              <a:defRPr sz="1800" b="0">
                <a:solidFill>
                  <a:srgbClr val="164194"/>
                </a:solidFill>
              </a:defRPr>
            </a:lvl2pPr>
            <a:lvl3pPr marL="685800" indent="-285750">
              <a:lnSpc>
                <a:spcPct val="110000"/>
              </a:lnSpc>
              <a:spcBef>
                <a:spcPts val="0"/>
              </a:spcBef>
              <a:buClr>
                <a:srgbClr val="33ACE3"/>
              </a:buClr>
              <a:buFont typeface="Wingdings" panose="05000000000000000000" pitchFamily="2" charset="2"/>
              <a:buChar char="§"/>
              <a:defRPr sz="1600" b="0">
                <a:solidFill>
                  <a:srgbClr val="164194"/>
                </a:solidFill>
              </a:defRPr>
            </a:lvl3pPr>
            <a:lvl4pPr marL="0">
              <a:spcBef>
                <a:spcPts val="0"/>
              </a:spcBef>
              <a:defRPr/>
            </a:lvl4pPr>
            <a:lvl5pPr marL="0">
              <a:spcBef>
                <a:spcPts val="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44008" y="1484784"/>
            <a:ext cx="4033268" cy="93610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10000"/>
              </a:lnSpc>
              <a:defRPr sz="2400">
                <a:solidFill>
                  <a:srgbClr val="16419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980728"/>
            <a:ext cx="4211960" cy="587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64194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6323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6724" y="1484784"/>
            <a:ext cx="8208963" cy="64807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10000"/>
              </a:lnSpc>
              <a:defRPr sz="2400">
                <a:solidFill>
                  <a:srgbClr val="16419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400" y="3225800"/>
            <a:ext cx="190500" cy="406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400" y="3225800"/>
            <a:ext cx="1905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7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50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/>
          <p:cNvSpPr>
            <a:spLocks noGrp="1"/>
          </p:cNvSpPr>
          <p:nvPr>
            <p:ph idx="11"/>
          </p:nvPr>
        </p:nvSpPr>
        <p:spPr>
          <a:xfrm>
            <a:off x="0" y="908720"/>
            <a:ext cx="9144000" cy="5256584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0" y="163157"/>
            <a:ext cx="9144000" cy="620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0863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7200" y="1612255"/>
            <a:ext cx="78696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5" name="Content Placeholder 2"/>
          <p:cNvSpPr>
            <a:spLocks noGrp="1"/>
          </p:cNvSpPr>
          <p:nvPr>
            <p:ph idx="10"/>
          </p:nvPr>
        </p:nvSpPr>
        <p:spPr>
          <a:xfrm>
            <a:off x="637200" y="2416175"/>
            <a:ext cx="7869600" cy="302647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  <a:lvl2pPr marL="228600" indent="-228600">
              <a:buFont typeface="Wingdings" charset="2"/>
              <a:buChar char="§"/>
              <a:defRPr sz="1800" b="0" i="0" baseline="0">
                <a:latin typeface="Verdana"/>
              </a:defRPr>
            </a:lvl2pPr>
            <a:lvl3pPr marL="457200" indent="-228600">
              <a:buClr>
                <a:srgbClr val="37ACDE"/>
              </a:buClr>
              <a:buFont typeface="Verdana"/>
              <a:buChar char="•"/>
              <a:defRPr sz="1600" baseline="0">
                <a:latin typeface="Verdana"/>
              </a:defRPr>
            </a:lvl3pPr>
            <a:lvl4pPr marL="685800" indent="-228600">
              <a:lnSpc>
                <a:spcPts val="2400"/>
              </a:lnSpc>
              <a:spcBef>
                <a:spcPts val="0"/>
              </a:spcBef>
              <a:buClr>
                <a:srgbClr val="37ACDE"/>
              </a:buClr>
              <a:buFont typeface="Arial"/>
              <a:buChar char="•"/>
              <a:defRPr sz="1600" baseline="0">
                <a:solidFill>
                  <a:srgbClr val="004494"/>
                </a:solidFill>
                <a:latin typeface="Verdana"/>
              </a:defRPr>
            </a:lvl4pPr>
            <a:lvl5pPr marL="914400" indent="-228600">
              <a:lnSpc>
                <a:spcPts val="2400"/>
              </a:lnSpc>
              <a:spcBef>
                <a:spcPts val="0"/>
              </a:spcBef>
              <a:buClr>
                <a:srgbClr val="37ACDE"/>
              </a:buClr>
              <a:buFont typeface="Verdana"/>
              <a:buChar char="–"/>
              <a:defRPr sz="1600" baseline="0">
                <a:solidFill>
                  <a:srgbClr val="004494"/>
                </a:solidFill>
                <a:latin typeface="Verdan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26200"/>
            <a:ext cx="2133600" cy="1539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167004-9988-48C9-95B1-6AF24A1D97D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2"/>
          </p:nvPr>
        </p:nvSpPr>
        <p:spPr>
          <a:xfrm>
            <a:off x="636588" y="6426200"/>
            <a:ext cx="2133600" cy="1539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13F55A-67F5-44D6-AC5F-0E81DC14E36B}" type="datetimeFigureOut">
              <a:rPr lang="en-US" smtClean="0"/>
              <a:t>10/21/2016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3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64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33AC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6444646"/>
            <a:ext cx="630000" cy="4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3548"/>
            <a:ext cx="1440000" cy="100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6614864" y="6309320"/>
            <a:ext cx="2133600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defPPr>
              <a:defRPr lang="en-GB"/>
            </a:defPPr>
            <a:lvl1pPr marL="0" indent="0" algn="r" rtl="0" fontAlgn="base">
              <a:spcBef>
                <a:spcPct val="0"/>
              </a:spcBef>
              <a:spcAft>
                <a:spcPct val="0"/>
              </a:spcAft>
              <a:buClr>
                <a:srgbClr val="33ACE3"/>
              </a:buClr>
              <a:buFont typeface="Arial"/>
              <a:buNone/>
              <a:defRPr sz="1200" kern="1200">
                <a:solidFill>
                  <a:srgbClr val="1641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r"/>
            <a:fld id="{416CF0FB-56F5-7340-B552-B5CF2D5EAED5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00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5" r:id="rId9"/>
  </p:sldLayoutIdLst>
  <p:hf hdr="0" ftr="0" dt="0"/>
  <p:txStyles>
    <p:titleStyle>
      <a:lvl1pPr marL="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emf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8549" y="2743200"/>
            <a:ext cx="4751942" cy="1693912"/>
          </a:xfrm>
        </p:spPr>
        <p:txBody>
          <a:bodyPr/>
          <a:lstStyle/>
          <a:p>
            <a:r>
              <a:rPr lang="en-US" sz="2800" dirty="0" smtClean="0"/>
              <a:t>Challenges in the Use of Administrative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(and “Big”) Data </a:t>
            </a:r>
            <a:br>
              <a:rPr lang="en-US" sz="2800" dirty="0" smtClean="0"/>
            </a:br>
            <a:r>
              <a:rPr lang="en-US" sz="2800" dirty="0" smtClean="0"/>
              <a:t>for </a:t>
            </a:r>
            <a:r>
              <a:rPr lang="en-US" sz="2800" dirty="0" smtClean="0"/>
              <a:t>Statistical Purposes</a:t>
            </a:r>
            <a:endParaRPr lang="en-US" sz="28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z="1400" dirty="0" smtClean="0"/>
          </a:p>
          <a:p>
            <a:r>
              <a:rPr lang="hu-HU" sz="1400" dirty="0" smtClean="0"/>
              <a:t>Dániel Vértesy</a:t>
            </a:r>
            <a:endParaRPr lang="en-US" sz="1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1400" dirty="0" smtClean="0"/>
              <a:t>Conference of European Statistics Stakeholders</a:t>
            </a:r>
          </a:p>
          <a:p>
            <a:r>
              <a:rPr lang="en-US" sz="1400" dirty="0" smtClean="0"/>
              <a:t>Budapest, 20–21 October 2016</a:t>
            </a:r>
          </a:p>
        </p:txBody>
      </p:sp>
    </p:spTree>
    <p:extLst>
      <p:ext uri="{BB962C8B-B14F-4D97-AF65-F5344CB8AC3E}">
        <p14:creationId xmlns:p14="http://schemas.microsoft.com/office/powerpoint/2010/main" val="78515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What is the broader context? a tale of two innovations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smtClean="0"/>
              <a:t>opportunities and realities </a:t>
            </a:r>
            <a:r>
              <a:rPr lang="en-US" dirty="0" smtClean="0"/>
              <a:t>in using administrative data for policy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In the context of two examples from a users’ perspective: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 smtClean="0"/>
              <a:t>Composite indicators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 smtClean="0"/>
              <a:t>Counterfactual impact evaluation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1481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tale of 2 innovations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3451"/>
            <a:ext cx="4084847" cy="4103687"/>
          </a:xfrm>
        </p:spPr>
        <p:txBody>
          <a:bodyPr/>
          <a:lstStyle/>
          <a:p>
            <a:r>
              <a:rPr lang="en-US" b="1" dirty="0" smtClean="0"/>
              <a:t>(1) A technological innovation: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data revolution </a:t>
            </a:r>
            <a:r>
              <a:rPr lang="en-US" dirty="0" smtClean="0"/>
              <a:t>in the </a:t>
            </a:r>
            <a:r>
              <a:rPr lang="en-US" dirty="0" smtClean="0">
                <a:solidFill>
                  <a:srgbClr val="FF0000"/>
                </a:solidFill>
              </a:rPr>
              <a:t>digital age</a:t>
            </a:r>
          </a:p>
          <a:p>
            <a:pPr lvl="1"/>
            <a:r>
              <a:rPr lang="en-US" dirty="0" smtClean="0"/>
              <a:t>Improvements in </a:t>
            </a:r>
            <a:br>
              <a:rPr lang="en-US" dirty="0" smtClean="0"/>
            </a:br>
            <a:r>
              <a:rPr lang="en-US" dirty="0" smtClean="0"/>
              <a:t>computing power &amp; </a:t>
            </a:r>
            <a:br>
              <a:rPr lang="en-US" dirty="0" smtClean="0"/>
            </a:br>
            <a:r>
              <a:rPr lang="en-US" dirty="0" smtClean="0"/>
              <a:t>data storage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Increased capacity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Cheaper access</a:t>
            </a:r>
          </a:p>
          <a:p>
            <a:endParaRPr lang="en-US" dirty="0" smtClean="0"/>
          </a:p>
          <a:p>
            <a:r>
              <a:rPr lang="en-US" dirty="0" smtClean="0"/>
              <a:t>=&gt;Diffusion of “Big Data”</a:t>
            </a:r>
          </a:p>
        </p:txBody>
      </p:sp>
      <p:pic>
        <p:nvPicPr>
          <p:cNvPr id="8" name="Picture 10" descr="http://stephenslighthouse.com/wp-content/uploads/2011/03/HOwmuchinf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101" y="1665027"/>
            <a:ext cx="4678487" cy="473577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 bwMode="auto">
          <a:xfrm>
            <a:off x="4404101" y="1665027"/>
            <a:ext cx="2924746" cy="887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4101" y="6008518"/>
            <a:ext cx="3074872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“</a:t>
            </a:r>
            <a:r>
              <a:rPr lang="en-US" sz="1000" dirty="0" err="1" smtClean="0"/>
              <a:t>Exabites</a:t>
            </a:r>
            <a:r>
              <a:rPr lang="en-US" sz="1000" dirty="0" smtClean="0"/>
              <a:t>: documenting the digital age...”  </a:t>
            </a:r>
            <a:r>
              <a:rPr lang="en-US" sz="1000" i="1" dirty="0" smtClean="0"/>
              <a:t>The </a:t>
            </a:r>
            <a:r>
              <a:rPr lang="en-US" sz="1000" i="1" dirty="0"/>
              <a:t>Washington </a:t>
            </a:r>
            <a:r>
              <a:rPr lang="en-US" sz="1000" i="1" dirty="0" smtClean="0"/>
              <a:t>Post</a:t>
            </a:r>
            <a:r>
              <a:rPr lang="en-US" sz="1000" dirty="0" smtClean="0"/>
              <a:t>, 10 Feb 2014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212795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tale of 2 innovations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23" y="2197290"/>
            <a:ext cx="7393043" cy="3991309"/>
          </a:xfrm>
        </p:spPr>
        <p:txBody>
          <a:bodyPr/>
          <a:lstStyle/>
          <a:p>
            <a:r>
              <a:rPr lang="en-US" b="1" dirty="0" smtClean="0"/>
              <a:t>(2) A Social (organizational) innovation: </a:t>
            </a:r>
          </a:p>
          <a:p>
            <a:r>
              <a:rPr lang="en-US" dirty="0" smtClean="0"/>
              <a:t>the rise of the “</a:t>
            </a:r>
            <a:r>
              <a:rPr lang="en-US" dirty="0" smtClean="0">
                <a:solidFill>
                  <a:srgbClr val="FF0000"/>
                </a:solidFill>
              </a:rPr>
              <a:t>audit society</a:t>
            </a:r>
            <a:r>
              <a:rPr lang="en-US" dirty="0" smtClean="0"/>
              <a:t>” (</a:t>
            </a:r>
            <a:r>
              <a:rPr lang="en-US" dirty="0" smtClean="0">
                <a:solidFill>
                  <a:srgbClr val="0099FF"/>
                </a:solidFill>
              </a:rPr>
              <a:t>Power, 1994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Diffusion of ‘New Public Management’ theory &amp; practice;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Performance-based budgeting, evidence-based 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Demand for frequent measurement of efficiency and productivity to ensure better spending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Rise in human resources in science and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Amplified by the financial crisis</a:t>
            </a:r>
            <a:endParaRPr lang="en-US" dirty="0"/>
          </a:p>
        </p:txBody>
      </p:sp>
      <p:pic>
        <p:nvPicPr>
          <p:cNvPr id="13" name="Picture 6" descr="The Audit SocietyRituals of Verification$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333" y="2327898"/>
            <a:ext cx="1300382" cy="19847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ront 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956" y="4176215"/>
            <a:ext cx="1219200" cy="19145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61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4875255" y="2564904"/>
            <a:ext cx="4032448" cy="3742234"/>
          </a:xfrm>
        </p:spPr>
        <p:txBody>
          <a:bodyPr/>
          <a:lstStyle/>
          <a:p>
            <a:pPr lvl="1"/>
            <a:r>
              <a:rPr lang="en-US" dirty="0" smtClean="0"/>
              <a:t>Lowers entry barriers to data collection, dissemination, combination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Breaks natural monopoly of statistical data provision 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ore distributed, but</a:t>
            </a:r>
          </a:p>
          <a:p>
            <a:pPr lvl="2"/>
            <a:r>
              <a:rPr lang="en-US" dirty="0" smtClean="0"/>
              <a:t>More heterogeneous in quality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Facilitates computation-intensive analyses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8728" y="1484784"/>
            <a:ext cx="4033268" cy="936104"/>
          </a:xfrm>
        </p:spPr>
        <p:txBody>
          <a:bodyPr/>
          <a:lstStyle/>
          <a:p>
            <a:r>
              <a:rPr lang="en-US" dirty="0" smtClean="0"/>
              <a:t>Computing power &amp; storage capacity</a:t>
            </a:r>
            <a:endParaRPr lang="en-US" dirty="0"/>
          </a:p>
        </p:txBody>
      </p:sp>
      <p:pic>
        <p:nvPicPr>
          <p:cNvPr id="9" name="Picture 4" descr="Image result for servers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6" r="302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246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1"/>
          </p:nvPr>
        </p:nvSpPr>
        <p:spPr>
          <a:xfrm>
            <a:off x="4807013" y="2048246"/>
            <a:ext cx="4032448" cy="4134189"/>
          </a:xfrm>
        </p:spPr>
        <p:txBody>
          <a:bodyPr/>
          <a:lstStyle/>
          <a:p>
            <a:pPr lvl="1"/>
            <a:r>
              <a:rPr lang="en-US" dirty="0" smtClean="0"/>
              <a:t>Increased demand for performance measurement </a:t>
            </a:r>
          </a:p>
          <a:p>
            <a:pPr lvl="2"/>
            <a:r>
              <a:rPr lang="en-US" dirty="0" smtClean="0"/>
              <a:t>at multiple levels: from the shop-floor to the country-level</a:t>
            </a:r>
          </a:p>
          <a:p>
            <a:pPr lvl="1"/>
            <a:r>
              <a:rPr lang="en-US" dirty="0" smtClean="0"/>
              <a:t>Globalization =&gt; benchmarking</a:t>
            </a:r>
          </a:p>
          <a:p>
            <a:pPr lvl="2"/>
            <a:r>
              <a:rPr lang="en-US" dirty="0" smtClean="0"/>
              <a:t>comparison of ever-more distant things</a:t>
            </a:r>
          </a:p>
          <a:p>
            <a:pPr lvl="1"/>
            <a:r>
              <a:rPr lang="en-US" dirty="0" smtClean="0"/>
              <a:t>Calls for greater accountability of policies</a:t>
            </a:r>
          </a:p>
          <a:p>
            <a:pPr lvl="2"/>
            <a:r>
              <a:rPr lang="en-US" dirty="0" smtClean="0"/>
              <a:t>Ex ante legitimization of intervention; ex-post demonstration of success</a:t>
            </a:r>
          </a:p>
          <a:p>
            <a:pPr lvl="2"/>
            <a:r>
              <a:rPr lang="en-US" dirty="0" smtClean="0"/>
              <a:t>‘Bang for the Buck’ vs. Big Brother!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835077" y="1498432"/>
            <a:ext cx="4033268" cy="562380"/>
          </a:xfrm>
        </p:spPr>
        <p:txBody>
          <a:bodyPr/>
          <a:lstStyle/>
          <a:p>
            <a:r>
              <a:rPr lang="en-US" dirty="0" smtClean="0"/>
              <a:t>The “audit society”</a:t>
            </a:r>
            <a:endParaRPr lang="en-US" dirty="0"/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90" b="490"/>
          <a:stretch>
            <a:fillRect/>
          </a:stretch>
        </p:blipFill>
        <p:spPr>
          <a:xfrm>
            <a:off x="0" y="980728"/>
            <a:ext cx="4211960" cy="5877272"/>
          </a:xfrm>
        </p:spPr>
      </p:pic>
    </p:spTree>
    <p:extLst>
      <p:ext uri="{BB962C8B-B14F-4D97-AF65-F5344CB8AC3E}">
        <p14:creationId xmlns:p14="http://schemas.microsoft.com/office/powerpoint/2010/main" val="159855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transition to manage!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67544" y="2203451"/>
            <a:ext cx="8208144" cy="4239682"/>
          </a:xfrm>
        </p:spPr>
        <p:txBody>
          <a:bodyPr/>
          <a:lstStyle/>
          <a:p>
            <a:r>
              <a:rPr lang="en-US" dirty="0" smtClean="0"/>
              <a:t>Challenges to </a:t>
            </a:r>
            <a:r>
              <a:rPr lang="en-US" dirty="0" smtClean="0">
                <a:solidFill>
                  <a:srgbClr val="FF0000"/>
                </a:solidFill>
              </a:rPr>
              <a:t>official statistics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Respond to policy demand for timelier, more fine-grained data </a:t>
            </a:r>
            <a:br>
              <a:rPr lang="en-US" dirty="0" smtClean="0"/>
            </a:br>
            <a:r>
              <a:rPr lang="en-US" dirty="0" smtClean="0"/>
              <a:t>(in competition with private or non-official data providers)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to manage big data, while assuring quality?</a:t>
            </a:r>
            <a:br>
              <a:rPr lang="en-US" dirty="0" smtClean="0"/>
            </a:br>
            <a:r>
              <a:rPr lang="en-US" dirty="0" smtClean="0"/>
              <a:t>(accuracy, and reliability, timeliness, accessibility, coherence and comparability, etc.)</a:t>
            </a:r>
          </a:p>
          <a:p>
            <a:endParaRPr lang="en-US" sz="1000" dirty="0"/>
          </a:p>
          <a:p>
            <a:r>
              <a:rPr lang="en-US" dirty="0" smtClean="0"/>
              <a:t>Challenges to </a:t>
            </a:r>
            <a:r>
              <a:rPr lang="en-US" dirty="0" smtClean="0">
                <a:solidFill>
                  <a:srgbClr val="FF0000"/>
                </a:solidFill>
              </a:rPr>
              <a:t>researchers</a:t>
            </a:r>
            <a:r>
              <a:rPr lang="en-US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 </a:t>
            </a:r>
            <a:r>
              <a:rPr lang="en-US" dirty="0" smtClean="0"/>
              <a:t>methods to combine data from multiple sources, avoid GIGO; study social outcomes using fine-grained data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Ensure replicability [confidentiality; continuously updated data]</a:t>
            </a:r>
            <a:endParaRPr lang="en-US" dirty="0"/>
          </a:p>
          <a:p>
            <a:endParaRPr lang="en-US" sz="1000" dirty="0" smtClean="0"/>
          </a:p>
          <a:p>
            <a:r>
              <a:rPr lang="en-US" dirty="0" smtClean="0"/>
              <a:t>Challenges to </a:t>
            </a:r>
            <a:r>
              <a:rPr lang="en-US" dirty="0" smtClean="0">
                <a:solidFill>
                  <a:srgbClr val="FF0000"/>
                </a:solidFill>
              </a:rPr>
              <a:t>policy makers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Ensure the robustness of evidence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Confront publics skeptical of facts</a:t>
            </a:r>
            <a:endParaRPr lang="en-US" dirty="0"/>
          </a:p>
        </p:txBody>
      </p:sp>
      <p:pic>
        <p:nvPicPr>
          <p:cNvPr id="2050" name="Picture 2" descr="Image result for crossing arro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036" y="1082009"/>
            <a:ext cx="1624164" cy="121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p-Down Arrow 1"/>
          <p:cNvSpPr/>
          <p:nvPr/>
        </p:nvSpPr>
        <p:spPr bwMode="auto">
          <a:xfrm>
            <a:off x="115047" y="4154496"/>
            <a:ext cx="270681" cy="1501253"/>
          </a:xfrm>
          <a:prstGeom prst="upDownArrow">
            <a:avLst>
              <a:gd name="adj1" fmla="val 68865"/>
              <a:gd name="adj2" fmla="val 76865"/>
            </a:avLst>
          </a:prstGeom>
          <a:solidFill>
            <a:schemeClr val="bg1"/>
          </a:solidFill>
          <a:ln>
            <a:solidFill>
              <a:srgbClr val="0099FF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ex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JRC</a:t>
            </a:r>
          </a:p>
        </p:txBody>
      </p:sp>
    </p:spTree>
    <p:extLst>
      <p:ext uri="{BB962C8B-B14F-4D97-AF65-F5344CB8AC3E}">
        <p14:creationId xmlns:p14="http://schemas.microsoft.com/office/powerpoint/2010/main" val="331051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4" y="1484784"/>
            <a:ext cx="8208963" cy="808040"/>
          </a:xfrm>
        </p:spPr>
        <p:txBody>
          <a:bodyPr/>
          <a:lstStyle/>
          <a:p>
            <a:r>
              <a:rPr lang="en-US" dirty="0" smtClean="0"/>
              <a:t>Why is administrative </a:t>
            </a:r>
            <a:r>
              <a:rPr lang="en-US" dirty="0"/>
              <a:t>data </a:t>
            </a:r>
            <a:r>
              <a:rPr lang="en-US" dirty="0" smtClean="0"/>
              <a:t>of interest for evidence-based policy making?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56597"/>
            <a:ext cx="8208144" cy="3850541"/>
          </a:xfrm>
        </p:spPr>
        <p:txBody>
          <a:bodyPr/>
          <a:lstStyle/>
          <a:p>
            <a:r>
              <a:rPr lang="en-US" dirty="0" smtClean="0"/>
              <a:t>Better measure issues of interest / monitor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them as novel indicators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Augment existing indicators [i.e., improve coverage, timeliness...]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Understand causal relationships in economic and social processes</a:t>
            </a:r>
          </a:p>
          <a:p>
            <a:endParaRPr lang="en-US" dirty="0" smtClean="0"/>
          </a:p>
          <a:p>
            <a:r>
              <a:rPr lang="en-US" dirty="0" smtClean="0"/>
              <a:t>Evaluate the impact of policy interventions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97307" y="3562062"/>
            <a:ext cx="6318913" cy="368691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Clr>
                <a:srgbClr val="33ACE3"/>
              </a:buClr>
            </a:pPr>
            <a:r>
              <a:rPr lang="en-US" dirty="0" smtClean="0">
                <a:solidFill>
                  <a:srgbClr val="164194"/>
                </a:solidFill>
              </a:rPr>
              <a:t>Developing &amp; Composite Indicators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7307" y="5636525"/>
            <a:ext cx="6318913" cy="368691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Clr>
                <a:srgbClr val="33ACE3"/>
              </a:buClr>
            </a:pPr>
            <a:r>
              <a:rPr lang="en-US" dirty="0" smtClean="0">
                <a:solidFill>
                  <a:srgbClr val="164194"/>
                </a:solidFill>
              </a:rPr>
              <a:t>Microeconomic Evaluation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7329762" y="4557472"/>
            <a:ext cx="2728632" cy="369332"/>
          </a:xfrm>
          <a:prstGeom prst="rect">
            <a:avLst/>
          </a:prstGeom>
          <a:solidFill>
            <a:srgbClr val="0099FF"/>
          </a:solidFill>
          <a:ln>
            <a:solidFill>
              <a:srgbClr val="0099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Experience at the JRC</a:t>
            </a:r>
            <a:endParaRPr lang="en-US" dirty="0" smtClean="0">
              <a:solidFill>
                <a:srgbClr val="1641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5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1"/>
          </p:nvPr>
        </p:nvSpPr>
        <p:spPr>
          <a:xfrm>
            <a:off x="4830416" y="2281062"/>
            <a:ext cx="4169650" cy="3742234"/>
          </a:xfrm>
        </p:spPr>
        <p:txBody>
          <a:bodyPr/>
          <a:lstStyle/>
          <a:p>
            <a:r>
              <a:rPr lang="en-US" sz="1600" dirty="0" smtClean="0">
                <a:solidFill>
                  <a:srgbClr val="FF0000"/>
                </a:solidFill>
              </a:rPr>
              <a:t>Examples of </a:t>
            </a:r>
            <a:r>
              <a:rPr lang="en-US" sz="1600" b="1" dirty="0" smtClean="0">
                <a:solidFill>
                  <a:srgbClr val="FF0000"/>
                </a:solidFill>
              </a:rPr>
              <a:t>admin data</a:t>
            </a:r>
            <a:r>
              <a:rPr lang="en-US" sz="1600" dirty="0" smtClean="0">
                <a:solidFill>
                  <a:srgbClr val="FF000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academic </a:t>
            </a:r>
            <a:r>
              <a:rPr lang="en-US" sz="1600" dirty="0"/>
              <a:t>participation and outcomes,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employment</a:t>
            </a:r>
            <a:r>
              <a:rPr lang="en-US" sz="1600" dirty="0"/>
              <a:t>, </a:t>
            </a:r>
            <a:r>
              <a:rPr lang="en-US" sz="1600" dirty="0" smtClean="0"/>
              <a:t>earnings </a:t>
            </a:r>
            <a:r>
              <a:rPr lang="en-US" sz="1600" dirty="0"/>
              <a:t>and retirement,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health </a:t>
            </a:r>
            <a:r>
              <a:rPr lang="en-US" sz="1600" dirty="0"/>
              <a:t>care services,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demographic </a:t>
            </a:r>
            <a:r>
              <a:rPr lang="en-US" sz="1600" dirty="0"/>
              <a:t>events, </a:t>
            </a:r>
            <a:r>
              <a:rPr lang="en-US" sz="1600" dirty="0" smtClean="0"/>
              <a:t>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&lt;-&gt;</a:t>
            </a:r>
            <a:r>
              <a:rPr lang="en-US" sz="1600" dirty="0" smtClean="0">
                <a:solidFill>
                  <a:srgbClr val="FF0000"/>
                </a:solidFill>
              </a:rPr>
              <a:t> Other sources of </a:t>
            </a:r>
            <a:r>
              <a:rPr lang="en-US" sz="1600" b="1" dirty="0" smtClean="0">
                <a:solidFill>
                  <a:srgbClr val="FF0000"/>
                </a:solidFill>
              </a:rPr>
              <a:t>“big data”</a:t>
            </a:r>
            <a:r>
              <a:rPr lang="en-US" sz="1600" dirty="0" smtClean="0">
                <a:solidFill>
                  <a:srgbClr val="FF000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Commercial </a:t>
            </a:r>
            <a:r>
              <a:rPr lang="en-US" sz="1600" dirty="0"/>
              <a:t>and transactional data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Sensor </a:t>
            </a:r>
            <a:r>
              <a:rPr lang="en-US" sz="1600" dirty="0"/>
              <a:t>data from e.g. </a:t>
            </a:r>
            <a:r>
              <a:rPr lang="en-US" sz="1600" dirty="0" smtClean="0"/>
              <a:t>satellites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Tracking </a:t>
            </a:r>
            <a:r>
              <a:rPr lang="en-US" sz="1600" dirty="0"/>
              <a:t>data from e.g. mobile telephones or GPS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Behavioral </a:t>
            </a:r>
            <a:r>
              <a:rPr lang="en-US" sz="1600" dirty="0"/>
              <a:t>e.g. on-line search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Opinion </a:t>
            </a:r>
            <a:r>
              <a:rPr lang="en-US" sz="1600" dirty="0"/>
              <a:t>e.g. comment on social </a:t>
            </a:r>
            <a:r>
              <a:rPr lang="en-US" sz="1600" dirty="0" smtClean="0"/>
              <a:t>media, etc.</a:t>
            </a:r>
            <a:endParaRPr lang="en-US" sz="16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830416" y="1344958"/>
            <a:ext cx="4033268" cy="936104"/>
          </a:xfrm>
        </p:spPr>
        <p:txBody>
          <a:bodyPr/>
          <a:lstStyle/>
          <a:p>
            <a:r>
              <a:rPr lang="en-US" dirty="0" smtClean="0"/>
              <a:t>Administrative data for research purposes</a:t>
            </a:r>
            <a:endParaRPr lang="en-US" dirty="0"/>
          </a:p>
        </p:txBody>
      </p:sp>
      <p:pic>
        <p:nvPicPr>
          <p:cNvPr id="6" name="Picture 2" descr="Image result for administrative reco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625" y="980727"/>
            <a:ext cx="2583334" cy="260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archives librar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1"/>
          <a:stretch/>
        </p:blipFill>
        <p:spPr bwMode="auto">
          <a:xfrm>
            <a:off x="0" y="980726"/>
            <a:ext cx="1913467" cy="260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digital recor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1398"/>
            <a:ext cx="4211959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32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Callout 1 4"/>
          <p:cNvSpPr/>
          <p:nvPr/>
        </p:nvSpPr>
        <p:spPr bwMode="auto">
          <a:xfrm>
            <a:off x="393405" y="2105247"/>
            <a:ext cx="6719776" cy="1360967"/>
          </a:xfrm>
          <a:prstGeom prst="borderCallout1">
            <a:avLst>
              <a:gd name="adj1" fmla="val 67188"/>
              <a:gd name="adj2" fmla="val 104400"/>
              <a:gd name="adj3" fmla="val 112500"/>
              <a:gd name="adj4" fmla="val -38333"/>
            </a:avLst>
          </a:prstGeom>
          <a:solidFill>
            <a:srgbClr val="33AC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[1] Data -&gt; Indicators for policy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3" y="2203451"/>
            <a:ext cx="8229890" cy="4271777"/>
          </a:xfrm>
        </p:spPr>
        <p:txBody>
          <a:bodyPr/>
          <a:lstStyle/>
          <a:p>
            <a:r>
              <a:rPr lang="en-US" dirty="0" smtClean="0"/>
              <a:t>“The burgeoning production and use of indicators in </a:t>
            </a:r>
            <a:br>
              <a:rPr lang="en-US" dirty="0" smtClean="0"/>
            </a:br>
            <a:r>
              <a:rPr lang="en-US" dirty="0" smtClean="0"/>
              <a:t>global governance has the potential to </a:t>
            </a:r>
            <a:r>
              <a:rPr lang="en-US" b="1" dirty="0" smtClean="0"/>
              <a:t>alter the forms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b="1" dirty="0" smtClean="0"/>
              <a:t>exercise</a:t>
            </a:r>
            <a:r>
              <a:rPr lang="en-US" dirty="0" smtClean="0"/>
              <a:t>, and perhaps even the </a:t>
            </a:r>
            <a:r>
              <a:rPr lang="en-US" b="1" dirty="0" smtClean="0"/>
              <a:t>distribution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/>
              <a:t>of power </a:t>
            </a:r>
            <a:r>
              <a:rPr lang="en-US" dirty="0" smtClean="0"/>
              <a:t>in certain spheres of global governance”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Indicators </a:t>
            </a:r>
            <a:r>
              <a:rPr lang="en-US" dirty="0" smtClean="0"/>
              <a:t>= a numeric representations of the real world</a:t>
            </a:r>
          </a:p>
          <a:p>
            <a:r>
              <a:rPr lang="en-US" dirty="0" smtClean="0"/>
              <a:t>“a named collection of rank-ordered data that </a:t>
            </a:r>
            <a:br>
              <a:rPr lang="en-US" dirty="0" smtClean="0"/>
            </a:br>
            <a:r>
              <a:rPr lang="en-US" dirty="0" smtClean="0"/>
              <a:t>purports to represent the past or projected </a:t>
            </a:r>
            <a:br>
              <a:rPr lang="en-US" dirty="0" smtClean="0"/>
            </a:br>
            <a:r>
              <a:rPr lang="en-US" dirty="0" smtClean="0"/>
              <a:t>performance of different units.”  (</a:t>
            </a:r>
            <a:r>
              <a:rPr lang="en-US" dirty="0" smtClean="0">
                <a:solidFill>
                  <a:srgbClr val="0099FF"/>
                </a:solidFill>
              </a:rPr>
              <a:t>Davis et al., 2012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Used for benchmarking, evaluation = for policy purposes</a:t>
            </a:r>
          </a:p>
          <a:p>
            <a:endParaRPr lang="en-US" dirty="0" smtClean="0"/>
          </a:p>
          <a:p>
            <a:r>
              <a:rPr lang="en-US" dirty="0" smtClean="0"/>
              <a:t>Abstraction: quantification involves modeling </a:t>
            </a:r>
            <a:r>
              <a:rPr lang="en-US" dirty="0" smtClean="0">
                <a:solidFill>
                  <a:srgbClr val="FF0000"/>
                </a:solidFill>
              </a:rPr>
              <a:t>assumptions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METADATA is crucial </a:t>
            </a:r>
            <a:r>
              <a:rPr lang="en-US" dirty="0"/>
              <a:t>to keep track of information loss</a:t>
            </a:r>
          </a:p>
        </p:txBody>
      </p:sp>
      <p:pic>
        <p:nvPicPr>
          <p:cNvPr id="4" name="Picture 2" descr="http://t0.gstatic.com/images?q=tbn:ANd9GcT6TFXtAwm233l4Y151bJQkKUCTQ43FHVyeANDliRNtqrQhA1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915" y="2105247"/>
            <a:ext cx="1793584" cy="26767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59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Indicators &lt;=&gt; Policy: a two-way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3451"/>
            <a:ext cx="8208144" cy="4224645"/>
          </a:xfrm>
        </p:spPr>
        <p:txBody>
          <a:bodyPr/>
          <a:lstStyle/>
          <a:p>
            <a:pPr marL="342900" lvl="2" indent="0">
              <a:buNone/>
            </a:pPr>
            <a:r>
              <a:rPr lang="en-US" sz="1800" dirty="0" smtClean="0"/>
              <a:t>Indicator development is shaped by policy needs / discourse</a:t>
            </a:r>
          </a:p>
          <a:p>
            <a:pPr marL="342900" lvl="2" indent="0">
              <a:buNone/>
            </a:pPr>
            <a:endParaRPr lang="en-US" sz="1800" dirty="0" smtClean="0"/>
          </a:p>
          <a:p>
            <a:pPr marL="342900" lvl="2" indent="0">
              <a:buNone/>
            </a:pPr>
            <a:r>
              <a:rPr lang="en-US" sz="1800" dirty="0" smtClean="0"/>
              <a:t>Indicators, in turn, influence </a:t>
            </a:r>
            <a:r>
              <a:rPr lang="en-US" sz="1800" dirty="0" smtClean="0">
                <a:sym typeface="Wingdings" panose="05000000000000000000" pitchFamily="2" charset="2"/>
              </a:rPr>
              <a:t>policy discourse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indicators are embedded in a socio-political context; reflect the policy discourse (</a:t>
            </a:r>
            <a:r>
              <a:rPr lang="en-US" dirty="0" smtClean="0">
                <a:solidFill>
                  <a:srgbClr val="0099FF"/>
                </a:solidFill>
                <a:sym typeface="Wingdings" panose="05000000000000000000" pitchFamily="2" charset="2"/>
              </a:rPr>
              <a:t>Godin, 2002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/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Goodhart’s</a:t>
            </a:r>
            <a:r>
              <a:rPr lang="en-US" dirty="0" smtClean="0">
                <a:solidFill>
                  <a:srgbClr val="FF0000"/>
                </a:solidFill>
              </a:rPr>
              <a:t> law</a:t>
            </a:r>
            <a:r>
              <a:rPr lang="en-US" dirty="0" smtClean="0"/>
              <a:t>”: when an indicator becomes the target, it stops being a good indicator</a:t>
            </a:r>
            <a:endParaRPr lang="en-US" dirty="0" smtClean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/>
              <a:t>The “</a:t>
            </a:r>
            <a:r>
              <a:rPr lang="en-US" dirty="0" smtClean="0">
                <a:solidFill>
                  <a:srgbClr val="FF0000"/>
                </a:solidFill>
              </a:rPr>
              <a:t>agora model</a:t>
            </a:r>
            <a:r>
              <a:rPr lang="en-US" dirty="0" smtClean="0"/>
              <a:t>” (</a:t>
            </a:r>
            <a:r>
              <a:rPr lang="en-US" dirty="0" smtClean="0">
                <a:solidFill>
                  <a:srgbClr val="0099FF"/>
                </a:solidFill>
              </a:rPr>
              <a:t>Barr</a:t>
            </a:r>
            <a:r>
              <a:rPr lang="hu-HU" dirty="0" smtClean="0">
                <a:solidFill>
                  <a:srgbClr val="0099FF"/>
                </a:solidFill>
              </a:rPr>
              <a:t>é</a:t>
            </a:r>
            <a:r>
              <a:rPr lang="en-US" dirty="0" smtClean="0">
                <a:solidFill>
                  <a:srgbClr val="0099FF"/>
                </a:solidFill>
              </a:rPr>
              <a:t>, 2001, 2010</a:t>
            </a:r>
            <a:r>
              <a:rPr lang="en-US" dirty="0" smtClean="0"/>
              <a:t>): indicators are debating devices – it’s the process that matters!</a:t>
            </a:r>
          </a:p>
          <a:p>
            <a:r>
              <a:rPr lang="en-US" dirty="0" smtClean="0"/>
              <a:t>=&gt; </a:t>
            </a:r>
            <a:r>
              <a:rPr lang="en-US" dirty="0" smtClean="0">
                <a:solidFill>
                  <a:srgbClr val="FF0000"/>
                </a:solidFill>
              </a:rPr>
              <a:t>Continuous development </a:t>
            </a:r>
            <a:r>
              <a:rPr lang="en-US" dirty="0" smtClean="0"/>
              <a:t>process</a:t>
            </a:r>
          </a:p>
          <a:p>
            <a:r>
              <a:rPr lang="en-US" dirty="0" smtClean="0"/>
              <a:t>...enter </a:t>
            </a:r>
            <a:r>
              <a:rPr lang="en-US" b="1" dirty="0" smtClean="0"/>
              <a:t>ADMINISTRATIVE DATA</a:t>
            </a:r>
            <a:r>
              <a:rPr lang="en-US" dirty="0" smtClean="0"/>
              <a:t>...</a:t>
            </a:r>
          </a:p>
        </p:txBody>
      </p:sp>
      <p:sp>
        <p:nvSpPr>
          <p:cNvPr id="4" name="Curved Left Arrow 3"/>
          <p:cNvSpPr/>
          <p:nvPr/>
        </p:nvSpPr>
        <p:spPr>
          <a:xfrm>
            <a:off x="7848600" y="2276105"/>
            <a:ext cx="457200" cy="838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urved Left Arrow 4"/>
          <p:cNvSpPr/>
          <p:nvPr/>
        </p:nvSpPr>
        <p:spPr>
          <a:xfrm rot="10800000">
            <a:off x="238124" y="2203451"/>
            <a:ext cx="457200" cy="838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8" name="Picture 4" descr="Image result for remi 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376" y="4736235"/>
            <a:ext cx="783256" cy="93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animBg="1"/>
      <p:bldP spid="5" grpId="0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4" y="1484784"/>
            <a:ext cx="8208963" cy="821688"/>
          </a:xfrm>
        </p:spPr>
        <p:txBody>
          <a:bodyPr/>
          <a:lstStyle/>
          <a:p>
            <a:r>
              <a:rPr lang="en-US" dirty="0" smtClean="0"/>
              <a:t>Using admin data in scoreboards and composite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524253"/>
            <a:ext cx="8208144" cy="3782885"/>
          </a:xfrm>
        </p:spPr>
        <p:txBody>
          <a:bodyPr/>
          <a:lstStyle/>
          <a:p>
            <a:r>
              <a:rPr lang="en-US" dirty="0" smtClean="0"/>
              <a:t>...To see the big picture / raise awareness</a:t>
            </a:r>
          </a:p>
          <a:p>
            <a:endParaRPr lang="en-US" dirty="0" smtClean="0"/>
          </a:p>
          <a:p>
            <a:r>
              <a:rPr lang="en-US" dirty="0" smtClean="0"/>
              <a:t>Usually other forms of big data, rather</a:t>
            </a:r>
            <a:br>
              <a:rPr lang="en-US" dirty="0" smtClean="0"/>
            </a:br>
            <a:r>
              <a:rPr lang="en-US" dirty="0" smtClean="0"/>
              <a:t>than administrative data are used...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offers </a:t>
            </a:r>
            <a:r>
              <a:rPr lang="en-US" dirty="0" smtClean="0"/>
              <a:t>scalability, improvements </a:t>
            </a:r>
            <a:r>
              <a:rPr lang="en-US" dirty="0" smtClean="0"/>
              <a:t>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coverage</a:t>
            </a:r>
            <a:r>
              <a:rPr lang="en-US" dirty="0" smtClean="0"/>
              <a:t>, </a:t>
            </a:r>
            <a:r>
              <a:rPr lang="en-US" dirty="0" smtClean="0"/>
              <a:t>timeliness, etc. </a:t>
            </a:r>
          </a:p>
          <a:p>
            <a:endParaRPr lang="en-US" dirty="0" smtClean="0"/>
          </a:p>
          <a:p>
            <a:r>
              <a:rPr lang="en-US" dirty="0" smtClean="0"/>
              <a:t>Challenge: </a:t>
            </a:r>
            <a:r>
              <a:rPr lang="en-US" dirty="0" smtClean="0"/>
              <a:t>deal with greater </a:t>
            </a:r>
            <a:br>
              <a:rPr lang="en-US" dirty="0" smtClean="0"/>
            </a:br>
            <a:r>
              <a:rPr lang="en-US" b="1" dirty="0" smtClean="0"/>
              <a:t>heterogeneity in quality</a:t>
            </a:r>
            <a:endParaRPr lang="en-US" b="1" dirty="0"/>
          </a:p>
          <a:p>
            <a:endParaRPr lang="en-US" dirty="0" smtClean="0"/>
          </a:p>
          <a:p>
            <a:r>
              <a:rPr lang="en-US" b="1" dirty="0" smtClean="0"/>
              <a:t>&lt;= </a:t>
            </a:r>
            <a:r>
              <a:rPr lang="en-US" b="1" dirty="0" smtClean="0"/>
              <a:t>Methodologies</a:t>
            </a:r>
            <a:r>
              <a:rPr lang="en-US" dirty="0" smtClean="0"/>
              <a:t> developed f</a:t>
            </a:r>
            <a:r>
              <a:rPr lang="en-US" dirty="0" smtClean="0"/>
              <a:t>or </a:t>
            </a:r>
            <a:br>
              <a:rPr lang="en-US" dirty="0" smtClean="0"/>
            </a:br>
            <a:r>
              <a:rPr lang="en-US" b="1" dirty="0" smtClean="0"/>
              <a:t>integrating </a:t>
            </a:r>
            <a:r>
              <a:rPr lang="en-US" dirty="0" smtClean="0"/>
              <a:t>data from </a:t>
            </a:r>
            <a:r>
              <a:rPr lang="en-US" b="1" dirty="0" smtClean="0"/>
              <a:t>multiple sources </a:t>
            </a:r>
            <a:br>
              <a:rPr lang="en-US" b="1" dirty="0" smtClean="0"/>
            </a:br>
            <a:r>
              <a:rPr lang="en-US" dirty="0" smtClean="0"/>
              <a:t>are </a:t>
            </a:r>
            <a:r>
              <a:rPr lang="en-US" b="1" dirty="0" smtClean="0"/>
              <a:t>relevant!</a:t>
            </a:r>
            <a:endParaRPr lang="en-US" b="1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551" y="2198054"/>
            <a:ext cx="3010008" cy="341386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08" y="5096532"/>
            <a:ext cx="3022017" cy="12774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770" y="4733404"/>
            <a:ext cx="1037230" cy="53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33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467544" y="1739418"/>
            <a:ext cx="3960440" cy="4105870"/>
          </a:xfrm>
        </p:spPr>
        <p:txBody>
          <a:bodyPr/>
          <a:lstStyle/>
          <a:p>
            <a:r>
              <a:rPr lang="en-US" u="sng" dirty="0" smtClean="0"/>
              <a:t>Advantages</a:t>
            </a:r>
            <a:r>
              <a:rPr lang="en-US" dirty="0" smtClean="0"/>
              <a:t>:</a:t>
            </a:r>
          </a:p>
          <a:p>
            <a:pPr lvl="1"/>
            <a:r>
              <a:rPr lang="en-US" sz="1600" dirty="0" smtClean="0"/>
              <a:t>Support decision makers by summarizing complex or multi-dimensional issues</a:t>
            </a:r>
          </a:p>
          <a:p>
            <a:pPr lvl="1"/>
            <a:r>
              <a:rPr lang="en-US" sz="1600" dirty="0" smtClean="0"/>
              <a:t>Provide the “big picture”, highlight common trends</a:t>
            </a:r>
          </a:p>
          <a:p>
            <a:pPr lvl="1"/>
            <a:r>
              <a:rPr lang="en-US" sz="1600" dirty="0" smtClean="0"/>
              <a:t>Measure a latent phenomenon that is not directly measureable</a:t>
            </a:r>
          </a:p>
          <a:p>
            <a:pPr lvl="1"/>
            <a:r>
              <a:rPr lang="en-US" sz="1600" dirty="0" smtClean="0"/>
              <a:t>Attract public interest by benchmarking</a:t>
            </a:r>
            <a:endParaRPr lang="en-US" sz="1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643239" y="1739418"/>
            <a:ext cx="4032448" cy="4105870"/>
          </a:xfrm>
        </p:spPr>
        <p:txBody>
          <a:bodyPr/>
          <a:lstStyle/>
          <a:p>
            <a:r>
              <a:rPr lang="en-US" u="sng" dirty="0" smtClean="0"/>
              <a:t>Pitfalls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Offer misleading, non-robust policy messages if they are poorly constructed or misinterpreted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May invite politicians to draw simplistic policy conclusions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Easier to “manipulate” than individual indicators; the selection of sub-indicators and weights could be the target of political challenge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428" y="1252772"/>
            <a:ext cx="8208963" cy="648072"/>
          </a:xfrm>
        </p:spPr>
        <p:txBody>
          <a:bodyPr/>
          <a:lstStyle/>
          <a:p>
            <a:r>
              <a:rPr lang="en-US" dirty="0" smtClean="0"/>
              <a:t>Composite Indicators</a:t>
            </a:r>
            <a:endParaRPr lang="en-US" dirty="0"/>
          </a:p>
        </p:txBody>
      </p:sp>
      <p:sp>
        <p:nvSpPr>
          <p:cNvPr id="12" name="Rectangular Callout 11"/>
          <p:cNvSpPr/>
          <p:nvPr/>
        </p:nvSpPr>
        <p:spPr bwMode="auto">
          <a:xfrm>
            <a:off x="4860032" y="4794808"/>
            <a:ext cx="3888432" cy="775700"/>
          </a:xfrm>
          <a:prstGeom prst="wedgeRectCallout">
            <a:avLst>
              <a:gd name="adj1" fmla="val 1699"/>
              <a:gd name="adj2" fmla="val -61923"/>
            </a:avLst>
          </a:prstGeom>
          <a:solidFill>
            <a:srgbClr val="16419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/>
            <a:r>
              <a:rPr lang="en-US" sz="1600" dirty="0" smtClean="0">
                <a:solidFill>
                  <a:schemeClr val="bg1"/>
                </a:solidFill>
              </a:rPr>
              <a:t>Assessing their </a:t>
            </a:r>
            <a:r>
              <a:rPr lang="en-US" sz="1600" b="1" dirty="0" smtClean="0">
                <a:solidFill>
                  <a:schemeClr val="bg1"/>
                </a:solidFill>
              </a:rPr>
              <a:t>quality and validity </a:t>
            </a:r>
            <a:r>
              <a:rPr lang="en-US" sz="1600" dirty="0" smtClean="0">
                <a:solidFill>
                  <a:schemeClr val="bg1"/>
                </a:solidFill>
              </a:rPr>
              <a:t>is particularly relevant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8" name="Rectangular Callout 27"/>
          <p:cNvSpPr/>
          <p:nvPr/>
        </p:nvSpPr>
        <p:spPr bwMode="auto">
          <a:xfrm>
            <a:off x="323528" y="4794808"/>
            <a:ext cx="4320480" cy="1551401"/>
          </a:xfrm>
          <a:prstGeom prst="wedgeRectCallout">
            <a:avLst>
              <a:gd name="adj1" fmla="val -4647"/>
              <a:gd name="adj2" fmla="val -65702"/>
            </a:avLst>
          </a:prstGeom>
          <a:solidFill>
            <a:srgbClr val="16419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/>
            <a:r>
              <a:rPr lang="en-US" sz="1600" dirty="0" smtClean="0">
                <a:solidFill>
                  <a:schemeClr val="bg1"/>
                </a:solidFill>
              </a:rPr>
              <a:t>The development </a:t>
            </a:r>
            <a:r>
              <a:rPr lang="en-US" sz="1600" b="1" dirty="0" smtClean="0">
                <a:solidFill>
                  <a:schemeClr val="bg1"/>
                </a:solidFill>
              </a:rPr>
              <a:t>process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helps</a:t>
            </a:r>
          </a:p>
          <a:p>
            <a:pPr marL="288925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Better understand how a </a:t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system functions</a:t>
            </a:r>
          </a:p>
          <a:p>
            <a:pPr marL="288925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Identify latent dimensions,</a:t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overlaps, redundancies or</a:t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trade-offs between components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9631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2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ular Callout 8"/>
          <p:cNvSpPr/>
          <p:nvPr/>
        </p:nvSpPr>
        <p:spPr bwMode="auto">
          <a:xfrm>
            <a:off x="395536" y="1876573"/>
            <a:ext cx="8496944" cy="664195"/>
          </a:xfrm>
          <a:prstGeom prst="wedgeRectCallout">
            <a:avLst>
              <a:gd name="adj1" fmla="val -52515"/>
              <a:gd name="adj2" fmla="val -37109"/>
            </a:avLst>
          </a:prstGeom>
          <a:solidFill>
            <a:srgbClr val="BDDE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/>
            <a:r>
              <a:rPr lang="en-US" sz="1800" b="0" dirty="0">
                <a:solidFill>
                  <a:schemeClr val="tx1"/>
                </a:solidFill>
              </a:rPr>
              <a:t>“Composite indicators sit between </a:t>
            </a:r>
            <a:r>
              <a:rPr lang="en-US" sz="1800" b="1" dirty="0">
                <a:solidFill>
                  <a:schemeClr val="tx1"/>
                </a:solidFill>
              </a:rPr>
              <a:t>analysis</a:t>
            </a:r>
            <a:r>
              <a:rPr lang="en-US" sz="1800" b="0" dirty="0">
                <a:solidFill>
                  <a:schemeClr val="tx1"/>
                </a:solidFill>
              </a:rPr>
              <a:t> and </a:t>
            </a:r>
            <a:r>
              <a:rPr lang="en-US" sz="1800" b="1" dirty="0">
                <a:solidFill>
                  <a:schemeClr val="tx1"/>
                </a:solidFill>
              </a:rPr>
              <a:t>advocacy</a:t>
            </a:r>
            <a:r>
              <a:rPr lang="en-US" sz="1800" b="0" dirty="0">
                <a:solidFill>
                  <a:schemeClr val="tx1"/>
                </a:solidFill>
              </a:rPr>
              <a:t>, but </a:t>
            </a:r>
            <a:endParaRPr lang="en-US" sz="1800" b="0" dirty="0" smtClean="0">
              <a:solidFill>
                <a:schemeClr val="tx1"/>
              </a:solidFill>
            </a:endParaRPr>
          </a:p>
          <a:p>
            <a:pPr marL="3175"/>
            <a:r>
              <a:rPr lang="en-US" sz="1800" b="1" dirty="0" smtClean="0">
                <a:solidFill>
                  <a:srgbClr val="C00000"/>
                </a:solidFill>
              </a:rPr>
              <a:t>quality</a:t>
            </a:r>
            <a:r>
              <a:rPr lang="en-US" sz="1800" b="0" dirty="0" smtClean="0">
                <a:solidFill>
                  <a:schemeClr val="tx1"/>
                </a:solidFill>
              </a:rPr>
              <a:t> </a:t>
            </a:r>
            <a:r>
              <a:rPr lang="en-US" sz="1800" b="0" dirty="0">
                <a:solidFill>
                  <a:schemeClr val="tx1"/>
                </a:solidFill>
              </a:rPr>
              <a:t>discriminates the plausible from the rhetorical” (Saltelli, 2007</a:t>
            </a:r>
            <a:r>
              <a:rPr lang="en-US" sz="1800" b="0" dirty="0" smtClean="0">
                <a:solidFill>
                  <a:schemeClr val="tx1"/>
                </a:solidFill>
              </a:rPr>
              <a:t>)</a:t>
            </a:r>
            <a:endParaRPr lang="en-US" sz="1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Quality of Composite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19870"/>
            <a:ext cx="8208144" cy="4299329"/>
          </a:xfrm>
        </p:spPr>
        <p:txBody>
          <a:bodyPr/>
          <a:lstStyle/>
          <a:p>
            <a:endParaRPr lang="en-US" sz="1200" dirty="0" smtClean="0"/>
          </a:p>
          <a:p>
            <a:r>
              <a:rPr lang="en-US" sz="1800" dirty="0" smtClean="0"/>
              <a:t>Quantification (modelling) involves making </a:t>
            </a:r>
            <a:r>
              <a:rPr lang="en-US" sz="1800" b="1" dirty="0" smtClean="0"/>
              <a:t>normative choices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Indicators are intrinsically linked to </a:t>
            </a:r>
            <a:r>
              <a:rPr lang="en-US" sz="1800" b="1" dirty="0" smtClean="0"/>
              <a:t>policy priorities</a:t>
            </a:r>
            <a:r>
              <a:rPr lang="en-US" sz="1800" dirty="0" smtClean="0"/>
              <a:t>!</a:t>
            </a:r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800" dirty="0" smtClean="0"/>
              <a:t>Normative choices affect: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the concept;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the operationalization;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accounting for information </a:t>
            </a:r>
            <a:r>
              <a:rPr lang="en-US" sz="1800" dirty="0" smtClean="0"/>
              <a:t>loss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Developers and users should be fully aware of the normative choices</a:t>
            </a:r>
            <a:endParaRPr lang="en-US" sz="1200" dirty="0" smtClean="0"/>
          </a:p>
        </p:txBody>
      </p:sp>
      <p:sp>
        <p:nvSpPr>
          <p:cNvPr id="14" name="Rectangular Callout 13"/>
          <p:cNvSpPr/>
          <p:nvPr/>
        </p:nvSpPr>
        <p:spPr bwMode="auto">
          <a:xfrm>
            <a:off x="4860032" y="2988657"/>
            <a:ext cx="1296144" cy="781202"/>
          </a:xfrm>
          <a:prstGeom prst="wedgeRectCallout">
            <a:avLst>
              <a:gd name="adj1" fmla="val 55693"/>
              <a:gd name="adj2" fmla="val -70272"/>
            </a:avLst>
          </a:prstGeom>
          <a:solidFill>
            <a:srgbClr val="33AC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164194"/>
                </a:solidFill>
                <a:effectLst/>
                <a:latin typeface="Verdana" pitchFamily="34" charset="0"/>
              </a:rPr>
              <a:t>What actors to include?</a:t>
            </a:r>
          </a:p>
        </p:txBody>
      </p:sp>
      <p:sp>
        <p:nvSpPr>
          <p:cNvPr id="16" name="Rectangular Callout 15"/>
          <p:cNvSpPr/>
          <p:nvPr/>
        </p:nvSpPr>
        <p:spPr bwMode="auto">
          <a:xfrm>
            <a:off x="5004048" y="3913875"/>
            <a:ext cx="2088232" cy="697322"/>
          </a:xfrm>
          <a:prstGeom prst="wedgeRectCallout">
            <a:avLst>
              <a:gd name="adj1" fmla="val 23155"/>
              <a:gd name="adj2" fmla="val -147579"/>
            </a:avLst>
          </a:prstGeom>
          <a:solidFill>
            <a:srgbClr val="33AC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164194"/>
                </a:solidFill>
              </a:rPr>
              <a:t>What indicators to include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164194"/>
              </a:solidFill>
              <a:effectLst/>
              <a:latin typeface="Verdana" pitchFamily="34" charset="0"/>
            </a:endParaRPr>
          </a:p>
        </p:txBody>
      </p:sp>
      <p:sp>
        <p:nvSpPr>
          <p:cNvPr id="17" name="Rectangular Callout 16"/>
          <p:cNvSpPr/>
          <p:nvPr/>
        </p:nvSpPr>
        <p:spPr bwMode="auto">
          <a:xfrm>
            <a:off x="7236296" y="4129899"/>
            <a:ext cx="1584176" cy="924725"/>
          </a:xfrm>
          <a:prstGeom prst="wedgeRectCallout">
            <a:avLst>
              <a:gd name="adj1" fmla="val -81669"/>
              <a:gd name="adj2" fmla="val -191546"/>
            </a:avLst>
          </a:prstGeom>
          <a:solidFill>
            <a:srgbClr val="33AC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164194"/>
                </a:solidFill>
                <a:effectLst/>
                <a:latin typeface="Verdana" pitchFamily="34" charset="0"/>
              </a:rPr>
              <a:t>How to address data quality issues?</a:t>
            </a:r>
          </a:p>
        </p:txBody>
      </p:sp>
      <p:sp>
        <p:nvSpPr>
          <p:cNvPr id="15" name="Rectangular Callout 14"/>
          <p:cNvSpPr/>
          <p:nvPr/>
        </p:nvSpPr>
        <p:spPr bwMode="auto">
          <a:xfrm>
            <a:off x="7452320" y="2905763"/>
            <a:ext cx="1584176" cy="924725"/>
          </a:xfrm>
          <a:prstGeom prst="wedgeRectCallout">
            <a:avLst>
              <a:gd name="adj1" fmla="val -60596"/>
              <a:gd name="adj2" fmla="val -72258"/>
            </a:avLst>
          </a:prstGeom>
          <a:solidFill>
            <a:srgbClr val="33AC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164194"/>
                </a:solidFill>
                <a:effectLst/>
                <a:latin typeface="Verdana" pitchFamily="34" charset="0"/>
              </a:rPr>
              <a:t>Which measure is more relevant?</a:t>
            </a:r>
          </a:p>
        </p:txBody>
      </p:sp>
    </p:spTree>
    <p:extLst>
      <p:ext uri="{BB962C8B-B14F-4D97-AF65-F5344CB8AC3E}">
        <p14:creationId xmlns:p14="http://schemas.microsoft.com/office/powerpoint/2010/main" val="273979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16" grpId="0" animBg="1"/>
      <p:bldP spid="17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4" y="1389248"/>
            <a:ext cx="8208963" cy="648072"/>
          </a:xfrm>
        </p:spPr>
        <p:txBody>
          <a:bodyPr/>
          <a:lstStyle/>
          <a:p>
            <a:r>
              <a:rPr lang="en-US" dirty="0" smtClean="0"/>
              <a:t>The Importance of Uncertainty and </a:t>
            </a:r>
            <a:br>
              <a:rPr lang="en-US" dirty="0" smtClean="0"/>
            </a:br>
            <a:r>
              <a:rPr lang="en-US" dirty="0" smtClean="0"/>
              <a:t>Sensitivity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Refined methodology of audits – robustness and sensitivity </a:t>
            </a:r>
            <a:br>
              <a:rPr lang="en-US" dirty="0" smtClean="0"/>
            </a:br>
            <a:r>
              <a:rPr lang="en-US" dirty="0" smtClean="0"/>
              <a:t>analyses (i.e. </a:t>
            </a:r>
            <a:r>
              <a:rPr lang="en-US" dirty="0" err="1" smtClean="0"/>
              <a:t>Saisana</a:t>
            </a:r>
            <a:r>
              <a:rPr lang="en-US" dirty="0" smtClean="0"/>
              <a:t> et al, 2011; </a:t>
            </a:r>
            <a:r>
              <a:rPr lang="en-US" dirty="0" err="1" smtClean="0"/>
              <a:t>Paruolo</a:t>
            </a:r>
            <a:r>
              <a:rPr lang="en-US" dirty="0" smtClean="0"/>
              <a:t> et al, 2013)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269" y="3102549"/>
            <a:ext cx="6477000" cy="3257970"/>
          </a:xfrm>
          <a:prstGeom prst="rect">
            <a:avLst/>
          </a:prstGeom>
        </p:spPr>
      </p:pic>
      <p:pic>
        <p:nvPicPr>
          <p:cNvPr id="5" name="Picture 2" descr="http://releaf.co/wp-content/uploads/2012/05/ApplesOranges-300x3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39" y="5625152"/>
            <a:ext cx="1052780" cy="105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gileshopkins.com/wp-content/uploads/2015/12/apples-and-orang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217" y="5741702"/>
            <a:ext cx="831817" cy="85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98408" y="6451312"/>
            <a:ext cx="33633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See also: </a:t>
            </a:r>
            <a:r>
              <a:rPr lang="en-US" sz="1050" dirty="0" err="1" smtClean="0"/>
              <a:t>Saltelli</a:t>
            </a:r>
            <a:r>
              <a:rPr lang="en-US" sz="1050" dirty="0" smtClean="0"/>
              <a:t> (2007); Saisana et al (2005)</a:t>
            </a:r>
            <a:endParaRPr lang="en-US" sz="1050" dirty="0"/>
          </a:p>
        </p:txBody>
      </p:sp>
      <p:pic>
        <p:nvPicPr>
          <p:cNvPr id="8" name="Picture 4" descr="https://images.springer.com/sgw/journals/medium/112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92" y="3215192"/>
            <a:ext cx="732650" cy="113010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506360" y="3953440"/>
            <a:ext cx="842875" cy="10635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</p:spTree>
    <p:extLst>
      <p:ext uri="{BB962C8B-B14F-4D97-AF65-F5344CB8AC3E}">
        <p14:creationId xmlns:p14="http://schemas.microsoft.com/office/powerpoint/2010/main" val="7142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0"/>
          </p:nvPr>
        </p:nvSpPr>
        <p:spPr>
          <a:xfrm>
            <a:off x="468313" y="1998730"/>
            <a:ext cx="4827018" cy="4265589"/>
          </a:xfrm>
        </p:spPr>
        <p:txBody>
          <a:bodyPr/>
          <a:lstStyle/>
          <a:p>
            <a:r>
              <a:rPr lang="en-US" dirty="0" smtClean="0"/>
              <a:t>Indicators obtained from different sources are of </a:t>
            </a:r>
            <a:r>
              <a:rPr lang="en-US" dirty="0" smtClean="0">
                <a:solidFill>
                  <a:srgbClr val="FF0000"/>
                </a:solidFill>
              </a:rPr>
              <a:t>different quality</a:t>
            </a:r>
            <a:r>
              <a:rPr lang="en-US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 may be more than 1 way of specifying a certain indicator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uncertainty in the measurement;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The uncertainty is carried over to the aggregate(s)</a:t>
            </a:r>
          </a:p>
          <a:p>
            <a:endParaRPr lang="en-US" dirty="0" smtClean="0"/>
          </a:p>
          <a:p>
            <a:r>
              <a:rPr lang="en-US" dirty="0" smtClean="0"/>
              <a:t>Administrative data, like any data, introduces some degree of uncertainty.</a:t>
            </a:r>
          </a:p>
          <a:p>
            <a:endParaRPr lang="en-US" dirty="0" smtClean="0"/>
          </a:p>
          <a:p>
            <a:r>
              <a:rPr lang="en-US" dirty="0" smtClean="0"/>
              <a:t>We can – and should – measure </a:t>
            </a:r>
            <a:r>
              <a:rPr lang="en-US" dirty="0" smtClean="0">
                <a:solidFill>
                  <a:srgbClr val="FF0000"/>
                </a:solidFill>
              </a:rPr>
              <a:t>to what extent the modelling choices influence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aggregate scores</a:t>
            </a:r>
            <a:r>
              <a:rPr lang="en-US" dirty="0" smtClean="0"/>
              <a:t> and country rankings!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5368" y="1406017"/>
            <a:ext cx="4151673" cy="196498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724" y="1280064"/>
            <a:ext cx="8208963" cy="648072"/>
          </a:xfrm>
        </p:spPr>
        <p:txBody>
          <a:bodyPr/>
          <a:lstStyle/>
          <a:p>
            <a:r>
              <a:rPr lang="en-US" dirty="0" smtClean="0"/>
              <a:t>Uncertainty analysis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453" y="3392607"/>
            <a:ext cx="2367887" cy="22163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85898" y="6366680"/>
            <a:ext cx="3529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See also: </a:t>
            </a:r>
            <a:r>
              <a:rPr lang="en-US" sz="1200" dirty="0" err="1"/>
              <a:t>Paruolo</a:t>
            </a:r>
            <a:r>
              <a:rPr lang="en-US" sz="1200" dirty="0"/>
              <a:t> et al (2013); </a:t>
            </a:r>
            <a:r>
              <a:rPr lang="en-US" sz="1200" dirty="0" err="1"/>
              <a:t>Saisana</a:t>
            </a:r>
            <a:r>
              <a:rPr lang="en-US" sz="1200" dirty="0"/>
              <a:t> et al (2011); </a:t>
            </a:r>
          </a:p>
        </p:txBody>
      </p:sp>
    </p:spTree>
    <p:extLst>
      <p:ext uri="{BB962C8B-B14F-4D97-AF65-F5344CB8AC3E}">
        <p14:creationId xmlns:p14="http://schemas.microsoft.com/office/powerpoint/2010/main" val="270117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– Composite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Opportunities in using admin – and “big” – data: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Can improve </a:t>
            </a:r>
            <a:r>
              <a:rPr lang="en-US" dirty="0" smtClean="0"/>
              <a:t>quality </a:t>
            </a:r>
            <a:r>
              <a:rPr lang="en-US" dirty="0" smtClean="0"/>
              <a:t>of policy messages from certain aspects (timeliness</a:t>
            </a:r>
            <a:r>
              <a:rPr lang="en-US" dirty="0" smtClean="0"/>
              <a:t>, coverage, etc.) of official </a:t>
            </a:r>
            <a:r>
              <a:rPr lang="en-US" dirty="0" smtClean="0"/>
              <a:t>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But need to be careful with the “noise” it may introduce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Needs to be measured, applying sensitivity and robustness analyses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Realities: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 smtClean="0"/>
              <a:t>Systematic use</a:t>
            </a:r>
            <a:r>
              <a:rPr lang="en-US" dirty="0" smtClean="0"/>
              <a:t> of admin data for monitoring purposes requires </a:t>
            </a:r>
            <a:r>
              <a:rPr lang="en-US" u="sng" dirty="0" smtClean="0"/>
              <a:t>regular</a:t>
            </a:r>
            <a:r>
              <a:rPr lang="en-US" dirty="0" smtClean="0"/>
              <a:t> access to </a:t>
            </a:r>
            <a:r>
              <a:rPr lang="en-US" u="sng" dirty="0" smtClean="0"/>
              <a:t>reproducible</a:t>
            </a:r>
            <a:r>
              <a:rPr lang="en-US" dirty="0" smtClean="0"/>
              <a:t> large micro-data sets which is </a:t>
            </a:r>
            <a:r>
              <a:rPr lang="en-US" u="sng" dirty="0" smtClean="0"/>
              <a:t>costly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93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[2] Data -&gt; Impact evaluation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the impact of a policy intervention?</a:t>
            </a: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=&gt; Counterfactual impact evaluation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/>
              <a:t>“What </a:t>
            </a:r>
            <a:r>
              <a:rPr lang="en-US" i="1" dirty="0"/>
              <a:t>would have happened to those receiving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the </a:t>
            </a:r>
            <a:r>
              <a:rPr lang="en-US" i="1" dirty="0"/>
              <a:t>intervention if they had not in fact received the </a:t>
            </a:r>
            <a:r>
              <a:rPr lang="en-US" i="1" dirty="0" smtClean="0"/>
              <a:t>program?”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As we </a:t>
            </a:r>
            <a:r>
              <a:rPr lang="en-US" dirty="0"/>
              <a:t>cannot observe </a:t>
            </a:r>
            <a:r>
              <a:rPr lang="en-US" dirty="0" smtClean="0"/>
              <a:t>the </a:t>
            </a:r>
            <a:r>
              <a:rPr lang="en-US" dirty="0"/>
              <a:t>group </a:t>
            </a:r>
            <a:r>
              <a:rPr lang="en-US" dirty="0" smtClean="0"/>
              <a:t>with </a:t>
            </a:r>
            <a:r>
              <a:rPr lang="en-US" dirty="0"/>
              <a:t>and without the intervention, the key challenge is to develop a </a:t>
            </a:r>
            <a:r>
              <a:rPr lang="en-US" b="1" dirty="0" smtClean="0"/>
              <a:t>counterfactual </a:t>
            </a:r>
            <a:r>
              <a:rPr lang="en-US" dirty="0"/>
              <a:t>– </a:t>
            </a:r>
            <a:endParaRPr lang="en-US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that </a:t>
            </a:r>
            <a:r>
              <a:rPr lang="en-US" dirty="0"/>
              <a:t>is, a group which is as similar as possible (in observable and unobservable dimensions) to those receiving the </a:t>
            </a:r>
            <a:r>
              <a:rPr lang="en-US" dirty="0" smtClean="0"/>
              <a:t>intervention</a:t>
            </a:r>
            <a:r>
              <a:rPr lang="en-US" dirty="0"/>
              <a:t>.  </a:t>
            </a:r>
            <a:endParaRPr lang="en-US" dirty="0" smtClean="0"/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comparison allows for the establishment of definitive causality – attributing observed changes in welfare to the program, while removing confounding factors. 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=&gt; Study necessitates obtaining fine-grained /individual-level/ data!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Image result for regression discontinu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982566"/>
            <a:ext cx="28575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06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Admin data for research use: </a:t>
            </a:r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ym typeface="Wingdings" panose="05000000000000000000" pitchFamily="2" charset="2"/>
              </a:rPr>
              <a:t>Administrative data vs. Survey data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Larger </a:t>
            </a:r>
            <a:r>
              <a:rPr lang="en-US" dirty="0" smtClean="0"/>
              <a:t>(full population vs. census)</a:t>
            </a:r>
          </a:p>
          <a:p>
            <a:pPr lvl="1"/>
            <a:r>
              <a:rPr lang="en-US" dirty="0" smtClean="0"/>
              <a:t>more sophisticated research designs; ability to capture important rare events </a:t>
            </a:r>
          </a:p>
          <a:p>
            <a:pPr lvl="1"/>
            <a:r>
              <a:rPr lang="en-US" dirty="0" smtClean="0"/>
              <a:t>Inherent longitudinal structure</a:t>
            </a:r>
          </a:p>
          <a:p>
            <a:pPr lvl="2"/>
            <a:r>
              <a:rPr lang="en-US" dirty="0" smtClean="0"/>
              <a:t>Follow individuals over time if collected regularly</a:t>
            </a:r>
          </a:p>
          <a:p>
            <a:pPr lvl="1"/>
            <a:r>
              <a:rPr lang="en-US" dirty="0" smtClean="0"/>
              <a:t>Higher quality</a:t>
            </a:r>
          </a:p>
          <a:p>
            <a:pPr lvl="2"/>
            <a:r>
              <a:rPr lang="en-US" dirty="0" smtClean="0"/>
              <a:t>Less affected by non-response; attrition bias; under-reporting less of a problem; already subject to accuracy tests</a:t>
            </a:r>
          </a:p>
          <a:p>
            <a:pPr lvl="1"/>
            <a:r>
              <a:rPr lang="en-US" dirty="0" smtClean="0"/>
              <a:t>Easier to link with other data [unique IDs]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29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4" y="1484784"/>
            <a:ext cx="8208963" cy="648072"/>
          </a:xfrm>
        </p:spPr>
        <p:txBody>
          <a:bodyPr/>
          <a:lstStyle/>
          <a:p>
            <a:r>
              <a:rPr lang="en-US" b="0" dirty="0"/>
              <a:t>Admin data for research use: </a:t>
            </a:r>
            <a:r>
              <a:rPr lang="en-US" dirty="0" smtClean="0"/>
              <a:t>Realities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3" y="2107915"/>
            <a:ext cx="8403502" cy="4224645"/>
          </a:xfrm>
        </p:spPr>
        <p:txBody>
          <a:bodyPr/>
          <a:lstStyle/>
          <a:p>
            <a:r>
              <a:rPr lang="en-US" b="1" dirty="0" smtClean="0"/>
              <a:t>Access</a:t>
            </a:r>
            <a:r>
              <a:rPr lang="en-US" dirty="0" smtClean="0"/>
              <a:t> to admin data = still a privilege</a:t>
            </a:r>
          </a:p>
          <a:p>
            <a:pPr lvl="1"/>
            <a:r>
              <a:rPr lang="en-US" dirty="0" smtClean="0"/>
              <a:t>Still underused for research purposes</a:t>
            </a:r>
          </a:p>
          <a:p>
            <a:pPr lvl="1"/>
            <a:r>
              <a:rPr lang="en-US" dirty="0" smtClean="0"/>
              <a:t>Access locations: very few [costlier than you think!]</a:t>
            </a:r>
          </a:p>
          <a:p>
            <a:endParaRPr lang="en-US" sz="1200" dirty="0" smtClean="0"/>
          </a:p>
          <a:p>
            <a:r>
              <a:rPr lang="en-US" dirty="0" smtClean="0"/>
              <a:t>Linking different data-sets multiplies </a:t>
            </a:r>
            <a:r>
              <a:rPr lang="en-US" dirty="0" smtClean="0"/>
              <a:t>difficulties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access, possibility of re-identification</a:t>
            </a:r>
            <a:r>
              <a:rPr lang="en-US" dirty="0" smtClean="0"/>
              <a:t>, etc.</a:t>
            </a:r>
            <a:endParaRPr lang="en-US" dirty="0" smtClean="0"/>
          </a:p>
          <a:p>
            <a:pPr marL="0" lvl="1" indent="0">
              <a:buNone/>
            </a:pPr>
            <a:endParaRPr lang="en-US" sz="1200" dirty="0" smtClean="0"/>
          </a:p>
          <a:p>
            <a:pPr marL="0" lvl="1" indent="0">
              <a:buNone/>
            </a:pPr>
            <a:r>
              <a:rPr lang="en-US" dirty="0" smtClean="0"/>
              <a:t>Privacy </a:t>
            </a:r>
            <a:r>
              <a:rPr lang="en-US" dirty="0"/>
              <a:t>&amp; </a:t>
            </a:r>
            <a:r>
              <a:rPr lang="en-US" dirty="0" smtClean="0"/>
              <a:t>security concerns</a:t>
            </a:r>
          </a:p>
          <a:p>
            <a:pPr marL="0" lvl="1" indent="0">
              <a:buNone/>
            </a:pPr>
            <a:endParaRPr lang="en-US" sz="1200" dirty="0" smtClean="0"/>
          </a:p>
          <a:p>
            <a:r>
              <a:rPr lang="en-US" dirty="0" smtClean="0"/>
              <a:t>Political concern about publishing negative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more concrete, the more concerned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less analyses carried out, the more attention one result garners</a:t>
            </a: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If </a:t>
            </a:r>
            <a:r>
              <a:rPr lang="en-US" dirty="0" smtClean="0">
                <a:solidFill>
                  <a:srgbClr val="FF0000"/>
                </a:solidFill>
              </a:rPr>
              <a:t>the “audit society” demands more evidence on policy impacts, it has to invest in necessary micro-data </a:t>
            </a:r>
            <a:r>
              <a:rPr lang="en-US" b="1" dirty="0" smtClean="0">
                <a:solidFill>
                  <a:srgbClr val="FF0000"/>
                </a:solidFill>
              </a:rPr>
              <a:t>infrastructure</a:t>
            </a:r>
            <a:r>
              <a:rPr lang="en-US" dirty="0" smtClean="0">
                <a:solidFill>
                  <a:srgbClr val="FF0000"/>
                </a:solidFill>
              </a:rPr>
              <a:t> &amp; </a:t>
            </a:r>
            <a:r>
              <a:rPr lang="en-US" b="1" dirty="0" smtClean="0">
                <a:solidFill>
                  <a:srgbClr val="FF0000"/>
                </a:solidFill>
              </a:rPr>
              <a:t>statistical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literacy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36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4805916" y="1435396"/>
            <a:ext cx="4231759" cy="4160186"/>
          </a:xfrm>
          <a:prstGeom prst="rect">
            <a:avLst/>
          </a:prstGeom>
          <a:solidFill>
            <a:srgbClr val="33ACE3"/>
          </a:solidFill>
          <a:ln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54" y="2243496"/>
            <a:ext cx="3959225" cy="3215976"/>
          </a:xfrm>
          <a:ln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it-IT" altLang="en-US" sz="1600" dirty="0" err="1" smtClean="0"/>
              <a:t>Counterfactual</a:t>
            </a:r>
            <a:r>
              <a:rPr lang="it-IT" altLang="en-US" sz="1600" dirty="0" smtClean="0"/>
              <a:t> Impact Evaluation Archive</a:t>
            </a:r>
            <a:endParaRPr lang="en-US" altLang="en-US" sz="16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916" y="1435396"/>
            <a:ext cx="4231758" cy="152748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890977" y="3125973"/>
            <a:ext cx="3912781" cy="2711301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defRPr>
                <a:solidFill>
                  <a:srgbClr val="004494"/>
                </a:solidFill>
                <a:latin typeface="Verdana"/>
                <a:ea typeface="MS PGothic" pitchFamily="34" charset="-128"/>
                <a:cs typeface="ＭＳ Ｐゴシック" charset="0"/>
              </a:defRPr>
            </a:lvl1pPr>
            <a:lvl2pPr marL="2286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buChar char="•"/>
              <a:defRPr>
                <a:solidFill>
                  <a:srgbClr val="004494"/>
                </a:solidFill>
                <a:latin typeface="Verdana"/>
                <a:ea typeface="MS PGothic" pitchFamily="34" charset="-128"/>
              </a:defRPr>
            </a:lvl2pPr>
            <a:lvl3pPr marL="457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Wingdings" pitchFamily="2" charset="2"/>
              <a:buChar char="§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3pPr>
            <a:lvl4pPr marL="6858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Arial" charset="0"/>
              <a:buChar char="•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4pPr>
            <a:lvl5pPr marL="9144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1E4494"/>
              </a:buClr>
              <a:buFont typeface="Verdana" pitchFamily="34" charset="0"/>
              <a:buChar char="–"/>
              <a:defRPr sz="1600">
                <a:solidFill>
                  <a:srgbClr val="004494"/>
                </a:solidFill>
                <a:latin typeface="Verdana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0" indent="0">
              <a:lnSpc>
                <a:spcPct val="100000"/>
              </a:lnSpc>
              <a:defRPr/>
            </a:pPr>
            <a:r>
              <a:rPr lang="en-US" altLang="en-US" sz="1400" b="0" kern="0" dirty="0" smtClean="0">
                <a:solidFill>
                  <a:schemeClr val="tx1"/>
                </a:solidFill>
                <a:latin typeface="Verdana" pitchFamily="34" charset="0"/>
              </a:rPr>
              <a:t>Focus on </a:t>
            </a:r>
            <a:r>
              <a:rPr lang="en-US" altLang="en-US" sz="1400" b="1" kern="0" dirty="0" smtClean="0">
                <a:solidFill>
                  <a:schemeClr val="tx1"/>
                </a:solidFill>
                <a:latin typeface="Verdana" pitchFamily="34" charset="0"/>
              </a:rPr>
              <a:t>employment, social inclusion </a:t>
            </a:r>
            <a:r>
              <a:rPr lang="en-US" altLang="en-US" sz="1400" b="0" kern="0" dirty="0" smtClean="0">
                <a:solidFill>
                  <a:schemeClr val="tx1"/>
                </a:solidFill>
                <a:latin typeface="Verdana" pitchFamily="34" charset="0"/>
              </a:rPr>
              <a:t>and</a:t>
            </a:r>
            <a:r>
              <a:rPr lang="en-US" altLang="en-US" sz="1400" b="1" kern="0" dirty="0" smtClean="0">
                <a:solidFill>
                  <a:schemeClr val="tx1"/>
                </a:solidFill>
                <a:latin typeface="Verdana" pitchFamily="34" charset="0"/>
              </a:rPr>
              <a:t> education policies</a:t>
            </a:r>
          </a:p>
          <a:p>
            <a:pPr marL="0" indent="0">
              <a:lnSpc>
                <a:spcPct val="100000"/>
              </a:lnSpc>
              <a:defRPr/>
            </a:pPr>
            <a:endParaRPr lang="en-US" altLang="en-US" sz="1400" b="0" kern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0" indent="0">
              <a:lnSpc>
                <a:spcPct val="100000"/>
              </a:lnSpc>
              <a:defRPr/>
            </a:pPr>
            <a:r>
              <a:rPr lang="en-US" altLang="en-US" sz="1400" kern="0" dirty="0" smtClean="0">
                <a:solidFill>
                  <a:schemeClr val="tx1"/>
                </a:solidFill>
                <a:latin typeface="Verdana" pitchFamily="34" charset="0"/>
              </a:rPr>
              <a:t>173 delegates from 33 countries</a:t>
            </a:r>
          </a:p>
          <a:p>
            <a:pPr marL="0" indent="0">
              <a:lnSpc>
                <a:spcPct val="100000"/>
              </a:lnSpc>
              <a:defRPr/>
            </a:pPr>
            <a:r>
              <a:rPr lang="en-US" altLang="en-US" sz="1400" b="0" kern="0" dirty="0" smtClean="0">
                <a:solidFill>
                  <a:schemeClr val="tx1"/>
                </a:solidFill>
                <a:latin typeface="Verdana" pitchFamily="34" charset="0"/>
              </a:rPr>
              <a:t>11 % from the European Commission</a:t>
            </a:r>
          </a:p>
          <a:p>
            <a:pPr marL="0" indent="0">
              <a:lnSpc>
                <a:spcPct val="100000"/>
              </a:lnSpc>
              <a:defRPr/>
            </a:pPr>
            <a:r>
              <a:rPr lang="en-US" altLang="en-US" sz="1400" b="0" kern="0" dirty="0" smtClean="0">
                <a:solidFill>
                  <a:schemeClr val="tx1"/>
                </a:solidFill>
                <a:latin typeface="Verdana" pitchFamily="34" charset="0"/>
              </a:rPr>
              <a:t>33 % from Universities</a:t>
            </a:r>
          </a:p>
          <a:p>
            <a:pPr marL="0" indent="0">
              <a:lnSpc>
                <a:spcPct val="100000"/>
              </a:lnSpc>
              <a:defRPr/>
            </a:pPr>
            <a:r>
              <a:rPr lang="en-US" altLang="en-US" sz="1400" b="0" kern="0" dirty="0" smtClean="0">
                <a:solidFill>
                  <a:schemeClr val="tx1"/>
                </a:solidFill>
                <a:latin typeface="Verdana" pitchFamily="34" charset="0"/>
              </a:rPr>
              <a:t>56 % from Governmental Institutions</a:t>
            </a:r>
          </a:p>
          <a:p>
            <a:pPr marL="0" indent="0">
              <a:lnSpc>
                <a:spcPct val="100000"/>
              </a:lnSpc>
              <a:defRPr/>
            </a:pPr>
            <a:endParaRPr lang="en-US" altLang="en-US" sz="1400" b="0" kern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0" indent="0">
              <a:lnSpc>
                <a:spcPct val="100000"/>
              </a:lnSpc>
              <a:defRPr/>
            </a:pPr>
            <a:r>
              <a:rPr lang="en-US" altLang="en-US" sz="1400" kern="0" dirty="0" smtClean="0">
                <a:solidFill>
                  <a:schemeClr val="tx1"/>
                </a:solidFill>
                <a:latin typeface="Verdana" pitchFamily="34" charset="0"/>
              </a:rPr>
              <a:t>61 scientific papers, </a:t>
            </a:r>
            <a:r>
              <a:rPr lang="en-US" altLang="en-US" sz="1400" b="0" kern="0" dirty="0" smtClean="0">
                <a:solidFill>
                  <a:schemeClr val="tx1"/>
                </a:solidFill>
                <a:latin typeface="Verdana" pitchFamily="34" charset="0"/>
              </a:rPr>
              <a:t>mostly on </a:t>
            </a:r>
            <a:r>
              <a:rPr lang="en-US" altLang="en-US" sz="1400" b="0" kern="0" dirty="0" err="1" smtClean="0">
                <a:solidFill>
                  <a:schemeClr val="tx1"/>
                </a:solidFill>
                <a:latin typeface="Verdana" pitchFamily="34" charset="0"/>
              </a:rPr>
              <a:t>labour</a:t>
            </a:r>
            <a:r>
              <a:rPr lang="en-US" altLang="en-US" sz="1400" b="0" kern="0" dirty="0" smtClean="0">
                <a:solidFill>
                  <a:schemeClr val="tx1"/>
                </a:solidFill>
                <a:latin typeface="Verdana" pitchFamily="34" charset="0"/>
              </a:rPr>
              <a:t> market and social inclusion </a:t>
            </a:r>
            <a:r>
              <a:rPr lang="en-US" altLang="en-US" sz="1400" b="0" kern="0" dirty="0" err="1" smtClean="0">
                <a:solidFill>
                  <a:schemeClr val="tx1"/>
                </a:solidFill>
                <a:latin typeface="Verdana" pitchFamily="34" charset="0"/>
              </a:rPr>
              <a:t>programmes</a:t>
            </a:r>
            <a:endParaRPr lang="en-US" altLang="en-US" sz="1400" b="0" kern="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841" y="5755385"/>
            <a:ext cx="4189864" cy="634020"/>
          </a:xfrm>
          <a:prstGeom prst="rect">
            <a:avLst/>
          </a:prstGeom>
          <a:solidFill>
            <a:srgbClr val="FFCC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Clr>
                <a:srgbClr val="33ACE3"/>
              </a:buClr>
            </a:pPr>
            <a:r>
              <a:rPr lang="en-US" sz="1600" dirty="0" smtClean="0">
                <a:solidFill>
                  <a:srgbClr val="164194"/>
                </a:solidFill>
              </a:rPr>
              <a:t>See also: The work of The World Bank </a:t>
            </a:r>
            <a:br>
              <a:rPr lang="en-US" sz="1600" dirty="0" smtClean="0">
                <a:solidFill>
                  <a:srgbClr val="164194"/>
                </a:solidFill>
              </a:rPr>
            </a:br>
            <a:r>
              <a:rPr lang="en-US" sz="1600" dirty="0" smtClean="0">
                <a:solidFill>
                  <a:srgbClr val="164194"/>
                </a:solidFill>
              </a:rPr>
              <a:t>on Counterfactual impact evaluation</a:t>
            </a:r>
          </a:p>
        </p:txBody>
      </p:sp>
    </p:spTree>
    <p:extLst>
      <p:ext uri="{BB962C8B-B14F-4D97-AF65-F5344CB8AC3E}">
        <p14:creationId xmlns:p14="http://schemas.microsoft.com/office/powerpoint/2010/main" val="349619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– Impact evaluation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Administrative micro-data, especially when combined with other sources of big data, and the use of advanced methods for statistical analyses offer unprecedented insights into social processes, thereby strengthening evidence-based policy making.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At </a:t>
            </a:r>
            <a:r>
              <a:rPr lang="en-US" dirty="0"/>
              <a:t>the same time, the "net" social benefits depend on the ability to ensure that concerns of privacy, and confidentiality are fully respected. </a:t>
            </a:r>
          </a:p>
        </p:txBody>
      </p:sp>
    </p:spTree>
    <p:extLst>
      <p:ext uri="{BB962C8B-B14F-4D97-AF65-F5344CB8AC3E}">
        <p14:creationId xmlns:p14="http://schemas.microsoft.com/office/powerpoint/2010/main" val="195193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(cont’d)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3" y="2203451"/>
            <a:ext cx="8526331" cy="4224645"/>
          </a:xfrm>
        </p:spPr>
        <p:txBody>
          <a:bodyPr/>
          <a:lstStyle/>
          <a:p>
            <a:r>
              <a:rPr lang="en-US" b="1" dirty="0" smtClean="0"/>
              <a:t>How to govern the use of admin data responsibly</a:t>
            </a:r>
            <a:r>
              <a:rPr lang="en-US" dirty="0" smtClean="0"/>
              <a:t>? (</a:t>
            </a:r>
            <a:r>
              <a:rPr lang="en-US" dirty="0" smtClean="0">
                <a:solidFill>
                  <a:srgbClr val="0099FF"/>
                </a:solidFill>
              </a:rPr>
              <a:t>J. Simon, 2016</a:t>
            </a:r>
            <a:r>
              <a:rPr lang="en-US" dirty="0" smtClean="0"/>
              <a:t>)</a:t>
            </a:r>
          </a:p>
          <a:p>
            <a:pPr marL="287338" lvl="1" indent="-287338"/>
            <a:r>
              <a:rPr lang="en-US" dirty="0" smtClean="0"/>
              <a:t>Deal with ethical issues?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to develop the infrastructure for sharing the data?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to ensure greater access to the researcher community?</a:t>
            </a:r>
          </a:p>
          <a:p>
            <a:pPr lvl="2"/>
            <a:r>
              <a:rPr lang="en-US" dirty="0" smtClean="0"/>
              <a:t>Who decides access, based on what criteria?</a:t>
            </a:r>
          </a:p>
          <a:p>
            <a:pPr lvl="2"/>
            <a:r>
              <a:rPr lang="en-US" dirty="0" smtClean="0"/>
              <a:t>How to provide access? (physical infrastructure, capacity, support better geographical distribution through secure remote connections, conducting checks?)</a:t>
            </a:r>
          </a:p>
          <a:p>
            <a:pPr lvl="2"/>
            <a:r>
              <a:rPr lang="en-US" dirty="0" smtClean="0"/>
              <a:t>Who can / should bare the costs? </a:t>
            </a:r>
          </a:p>
          <a:p>
            <a:pPr lvl="2"/>
            <a:r>
              <a:rPr lang="en-US" dirty="0" smtClean="0"/>
              <a:t>NSOs sufficient? </a:t>
            </a:r>
          </a:p>
          <a:p>
            <a:pPr lvl="1"/>
            <a:r>
              <a:rPr lang="en-US" dirty="0" smtClean="0"/>
              <a:t>How to ensure quality and privacy throughout the process?</a:t>
            </a:r>
          </a:p>
          <a:p>
            <a:pPr lvl="2"/>
            <a:r>
              <a:rPr lang="en-US" dirty="0" smtClean="0"/>
              <a:t>Checks, monitoring to ensure safety; while help disseminate results in a timely manner</a:t>
            </a:r>
            <a:endParaRPr lang="en-US" dirty="0"/>
          </a:p>
          <a:p>
            <a:pPr lvl="1"/>
            <a:r>
              <a:rPr lang="en-US" dirty="0" smtClean="0"/>
              <a:t>Develop competencies </a:t>
            </a:r>
          </a:p>
          <a:p>
            <a:pPr lvl="2"/>
            <a:r>
              <a:rPr lang="en-US" dirty="0" smtClean="0"/>
              <a:t>for regulation; for statistical literacy – interpreting indicators, uncertainties</a:t>
            </a:r>
          </a:p>
        </p:txBody>
      </p:sp>
    </p:spTree>
    <p:extLst>
      <p:ext uri="{BB962C8B-B14F-4D97-AF65-F5344CB8AC3E}">
        <p14:creationId xmlns:p14="http://schemas.microsoft.com/office/powerpoint/2010/main" val="64635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the two innovations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deal with the diffusion of the 2 innovations...?</a:t>
            </a:r>
          </a:p>
          <a:p>
            <a:endParaRPr lang="en-US" dirty="0"/>
          </a:p>
          <a:p>
            <a:pPr lvl="1"/>
            <a:r>
              <a:rPr lang="en-US" dirty="0" smtClean="0"/>
              <a:t>Beyond regulations, </a:t>
            </a:r>
            <a:r>
              <a:rPr lang="en-US" b="1" dirty="0" smtClean="0"/>
              <a:t>develop </a:t>
            </a:r>
            <a:r>
              <a:rPr lang="en-US" b="1" dirty="0"/>
              <a:t>competencies </a:t>
            </a:r>
          </a:p>
          <a:p>
            <a:pPr lvl="2"/>
            <a:r>
              <a:rPr lang="en-US" dirty="0"/>
              <a:t>for regulation; </a:t>
            </a:r>
            <a:endParaRPr lang="en-US" dirty="0" smtClean="0"/>
          </a:p>
          <a:p>
            <a:pPr lvl="2"/>
            <a:r>
              <a:rPr lang="en-US" dirty="0" smtClean="0"/>
              <a:t>for </a:t>
            </a:r>
            <a:r>
              <a:rPr lang="en-US" dirty="0"/>
              <a:t>statistical </a:t>
            </a:r>
            <a:r>
              <a:rPr lang="en-US" dirty="0" smtClean="0"/>
              <a:t>literacy: </a:t>
            </a:r>
            <a:br>
              <a:rPr lang="en-US" dirty="0" smtClean="0"/>
            </a:br>
            <a:r>
              <a:rPr lang="en-US" dirty="0" smtClean="0"/>
              <a:t>interpreting </a:t>
            </a:r>
            <a:r>
              <a:rPr lang="en-US" dirty="0"/>
              <a:t>indicators, </a:t>
            </a:r>
            <a:r>
              <a:rPr lang="en-US" dirty="0" smtClean="0"/>
              <a:t>results, uncertainties...</a:t>
            </a:r>
          </a:p>
          <a:p>
            <a:pPr lvl="2"/>
            <a:r>
              <a:rPr lang="en-US" dirty="0" smtClean="0"/>
              <a:t>reflexivity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...in the society at large / policy makers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71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 bwMode="auto">
          <a:xfrm>
            <a:off x="637200" y="2498080"/>
            <a:ext cx="4240933" cy="1283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 marL="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kern="0" dirty="0">
                <a:solidFill>
                  <a:srgbClr val="164194"/>
                </a:solidFill>
              </a:rPr>
              <a:t>THANK YOU </a:t>
            </a:r>
            <a:br>
              <a:rPr lang="en-US" kern="0" dirty="0">
                <a:solidFill>
                  <a:srgbClr val="164194"/>
                </a:solidFill>
              </a:rPr>
            </a:br>
            <a:r>
              <a:rPr lang="en-US" kern="0" dirty="0">
                <a:solidFill>
                  <a:srgbClr val="164194"/>
                </a:solidFill>
              </a:rPr>
              <a:t>FOR YOUR ATTENTION!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878133" y="4044255"/>
            <a:ext cx="4191908" cy="116955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0" hangingPunct="0">
              <a:tabLst>
                <a:tab pos="284163" algn="l"/>
              </a:tabLst>
            </a:pPr>
            <a:r>
              <a:rPr lang="en-US" altLang="en-US" sz="1400" b="0" dirty="0">
                <a:solidFill>
                  <a:srgbClr val="0070C0"/>
                </a:solidFill>
                <a:sym typeface="Wingdings"/>
              </a:rPr>
              <a:t> 	</a:t>
            </a:r>
            <a:r>
              <a:rPr lang="en-US" altLang="en-US" sz="1400" b="0" u="sng" dirty="0">
                <a:solidFill>
                  <a:srgbClr val="0070C0"/>
                </a:solidFill>
              </a:rPr>
              <a:t>daniel.vertesy@jrc.ec.europa.eu</a:t>
            </a:r>
            <a:endParaRPr lang="en-US" altLang="en-US" sz="1400" u="sng" dirty="0"/>
          </a:p>
          <a:p>
            <a:pPr eaLnBrk="0" hangingPunct="0">
              <a:tabLst>
                <a:tab pos="284163" algn="l"/>
              </a:tabLst>
            </a:pPr>
            <a:r>
              <a:rPr lang="en-US" altLang="en-US" sz="1400" b="0" dirty="0">
                <a:solidFill>
                  <a:srgbClr val="0070C0"/>
                </a:solidFill>
                <a:sym typeface="Wingdings"/>
              </a:rPr>
              <a:t></a:t>
            </a:r>
            <a:r>
              <a:rPr lang="en-GB" altLang="en-US" sz="1400" b="0" dirty="0">
                <a:solidFill>
                  <a:srgbClr val="0070C0"/>
                </a:solidFill>
                <a:sym typeface="Wingdings"/>
              </a:rPr>
              <a:t> 	</a:t>
            </a:r>
            <a:r>
              <a:rPr lang="en-GB" altLang="en-US" sz="1400" b="0" u="sng" dirty="0">
                <a:solidFill>
                  <a:srgbClr val="0070C0"/>
                </a:solidFill>
              </a:rPr>
              <a:t>http://ec.europa.eu/jrc/en/coin</a:t>
            </a:r>
          </a:p>
          <a:p>
            <a:pPr eaLnBrk="0" hangingPunct="0"/>
            <a:r>
              <a:rPr lang="en-GB" altLang="en-US" sz="1400" b="0" dirty="0" smtClean="0">
                <a:solidFill>
                  <a:srgbClr val="164194"/>
                </a:solidFill>
                <a:latin typeface="+mn-lt"/>
              </a:rPr>
              <a:t>Composite </a:t>
            </a:r>
            <a:r>
              <a:rPr lang="en-GB" altLang="en-US" sz="1400" b="0" dirty="0">
                <a:solidFill>
                  <a:srgbClr val="164194"/>
                </a:solidFill>
                <a:latin typeface="+mn-lt"/>
              </a:rPr>
              <a:t>Indicators Research Group (</a:t>
            </a:r>
            <a:r>
              <a:rPr lang="en-GB" altLang="en-US" sz="1400" b="0" dirty="0" smtClean="0">
                <a:solidFill>
                  <a:srgbClr val="164194"/>
                </a:solidFill>
                <a:latin typeface="+mn-lt"/>
              </a:rPr>
              <a:t>JRC-COIN); European </a:t>
            </a:r>
            <a:r>
              <a:rPr lang="en-GB" altLang="en-US" sz="1400" b="0" dirty="0">
                <a:solidFill>
                  <a:srgbClr val="164194"/>
                </a:solidFill>
                <a:latin typeface="+mn-lt"/>
              </a:rPr>
              <a:t>Commission, Joint Research Centre (JRC</a:t>
            </a:r>
            <a:r>
              <a:rPr lang="en-GB" altLang="en-US" sz="1400" b="0" dirty="0" smtClean="0">
                <a:solidFill>
                  <a:srgbClr val="164194"/>
                </a:solidFill>
                <a:latin typeface="+mn-lt"/>
              </a:rPr>
              <a:t>)</a:t>
            </a:r>
          </a:p>
        </p:txBody>
      </p:sp>
      <p:pic>
        <p:nvPicPr>
          <p:cNvPr id="7" name="Picture 2" descr="https://ec.europa.eu/jrc/sites/jrcsh/files/jrc-coin-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9249"/>
            <a:ext cx="4907210" cy="95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57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28600" indent="-228600"/>
            <a:r>
              <a:rPr lang="en-US" dirty="0" smtClean="0"/>
              <a:t>D. Card et al , R. </a:t>
            </a:r>
            <a:r>
              <a:rPr lang="en-US" dirty="0" err="1" smtClean="0"/>
              <a:t>Chetty</a:t>
            </a:r>
            <a:r>
              <a:rPr lang="en-US" dirty="0" smtClean="0"/>
              <a:t>, MS Feldstein, and </a:t>
            </a:r>
            <a:r>
              <a:rPr lang="en-US" dirty="0" err="1" smtClean="0"/>
              <a:t>E.Saez</a:t>
            </a:r>
            <a:r>
              <a:rPr lang="en-US" dirty="0" smtClean="0"/>
              <a:t>, Expanding access to administrative data for research in the United States. American Economic Association, Ten Years and Beyond: Economists Answer NSF's Call for Long-Term Research Agendas (2010).</a:t>
            </a:r>
          </a:p>
          <a:p>
            <a:pPr marL="228600" indent="-228600"/>
            <a:endParaRPr lang="en-US" dirty="0" smtClean="0"/>
          </a:p>
          <a:p>
            <a:pPr marL="228600" indent="-228600"/>
            <a:r>
              <a:rPr lang="en-US" dirty="0" smtClean="0"/>
              <a:t>D. Card, R. </a:t>
            </a:r>
            <a:r>
              <a:rPr lang="en-US" dirty="0" err="1" smtClean="0"/>
              <a:t>Chetty</a:t>
            </a:r>
            <a:r>
              <a:rPr lang="en-US" dirty="0" smtClean="0"/>
              <a:t>, et al, Expanding access to administrative data for research in the US. Amer. Econ. </a:t>
            </a:r>
            <a:r>
              <a:rPr lang="en-US" dirty="0" err="1" smtClean="0"/>
              <a:t>Assoc</a:t>
            </a:r>
            <a:r>
              <a:rPr lang="en-US" dirty="0" smtClean="0"/>
              <a:t>, Ten Years and Beyond: Economists Answer NSF's Call for Long-Term Research Agendas (2010)</a:t>
            </a:r>
          </a:p>
          <a:p>
            <a:pPr marL="228600" indent="-228600"/>
            <a:endParaRPr lang="en-US" dirty="0" smtClean="0"/>
          </a:p>
          <a:p>
            <a:pPr marL="228600" indent="-228600"/>
            <a:r>
              <a:rPr lang="en-US" dirty="0" smtClean="0"/>
              <a:t>L. </a:t>
            </a:r>
            <a:r>
              <a:rPr lang="en-US" dirty="0" err="1" smtClean="0"/>
              <a:t>Borchsenius</a:t>
            </a:r>
            <a:r>
              <a:rPr lang="en-US" dirty="0" smtClean="0"/>
              <a:t>, New Developments in the Danish System for Access to Micro data (2005)</a:t>
            </a:r>
          </a:p>
          <a:p>
            <a:pPr marL="228600" indent="-228600"/>
            <a:endParaRPr lang="en-US" dirty="0" smtClean="0"/>
          </a:p>
          <a:p>
            <a:pPr marL="228600" indent="-228600"/>
            <a:r>
              <a:rPr lang="en-US" dirty="0" smtClean="0"/>
              <a:t>V. Mayer-</a:t>
            </a:r>
            <a:r>
              <a:rPr lang="en-US" dirty="0" err="1" smtClean="0"/>
              <a:t>Schönberger</a:t>
            </a:r>
            <a:r>
              <a:rPr lang="en-US" dirty="0" smtClean="0"/>
              <a:t> and K. </a:t>
            </a:r>
            <a:r>
              <a:rPr lang="en-US" dirty="0" err="1" smtClean="0"/>
              <a:t>Cukier</a:t>
            </a:r>
            <a:r>
              <a:rPr lang="en-US" dirty="0" smtClean="0"/>
              <a:t>, Big Data. A Revolution That Will Transform How We Live, Work, And Think. New York: Houghton Mifflin Harcourt. (2013)</a:t>
            </a:r>
          </a:p>
          <a:p>
            <a:pPr marL="228600" indent="-228600"/>
            <a:endParaRPr lang="en-US" dirty="0" smtClean="0"/>
          </a:p>
          <a:p>
            <a:pPr marL="228600" indent="-228600"/>
            <a:r>
              <a:rPr lang="en-US" dirty="0" err="1"/>
              <a:t>Zs</a:t>
            </a:r>
            <a:r>
              <a:rPr lang="en-US" dirty="0"/>
              <a:t>. </a:t>
            </a:r>
            <a:r>
              <a:rPr lang="en-US" dirty="0" err="1"/>
              <a:t>Cseres-Gergely</a:t>
            </a:r>
            <a:r>
              <a:rPr lang="en-US" dirty="0"/>
              <a:t>, A. </a:t>
            </a:r>
            <a:r>
              <a:rPr lang="en-US" dirty="0" err="1"/>
              <a:t>Scharle</a:t>
            </a:r>
            <a:r>
              <a:rPr lang="en-US" dirty="0"/>
              <a:t> and A </a:t>
            </a:r>
            <a:r>
              <a:rPr lang="en-US" dirty="0" err="1"/>
              <a:t>Foldessy</a:t>
            </a:r>
            <a:r>
              <a:rPr lang="en-US" dirty="0"/>
              <a:t>, Evaluating the impact of a well - targeted wage subsidy using administrative data, Budapest Working Papers on the </a:t>
            </a:r>
            <a:r>
              <a:rPr lang="en-US" dirty="0" err="1"/>
              <a:t>Labour</a:t>
            </a:r>
            <a:r>
              <a:rPr lang="en-US" dirty="0"/>
              <a:t> Market 1503 (2015)</a:t>
            </a:r>
          </a:p>
        </p:txBody>
      </p:sp>
    </p:spTree>
    <p:extLst>
      <p:ext uri="{BB962C8B-B14F-4D97-AF65-F5344CB8AC3E}">
        <p14:creationId xmlns:p14="http://schemas.microsoft.com/office/powerpoint/2010/main" val="281580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RC_Theme_16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JRC_Theme_16_1" id="{B6CB351F-3E16-4F6E-B7D5-1DB156FAEDC1}" vid="{67D809B8-7EAE-4398-9088-086327900C97}"/>
    </a:ext>
  </a:extLst>
</a:theme>
</file>

<file path=ppt/theme/theme2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33ACE3"/>
        </a:solidFill>
        <a:ln>
          <a:noFill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noFill/>
        <a:ln w="9525" cap="flat" cmpd="sng" algn="ctr">
          <a:solidFill>
            <a:srgbClr val="33ACE3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lnSpc>
            <a:spcPct val="110000"/>
          </a:lnSpc>
          <a:buClr>
            <a:srgbClr val="33ACE3"/>
          </a:buClr>
          <a:defRPr sz="2400" dirty="0" err="1" smtClean="0">
            <a:solidFill>
              <a:srgbClr val="164194"/>
            </a:solidFill>
          </a:defRPr>
        </a:defPPr>
      </a:lstStyle>
    </a:tx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JRC_Theme_16_1</Template>
  <TotalTime>3148</TotalTime>
  <Words>1586</Words>
  <Application>Microsoft Office PowerPoint</Application>
  <PresentationFormat>On-screen Show (4:3)</PresentationFormat>
  <Paragraphs>274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JRC_Theme_16_1</vt:lpstr>
      <vt:lpstr>Blank</vt:lpstr>
      <vt:lpstr>Challenges in the Use of Administrative  (and “Big”) Data  for Statistical Purposes</vt:lpstr>
      <vt:lpstr>Overview</vt:lpstr>
      <vt:lpstr>A tale of 2 innovations</vt:lpstr>
      <vt:lpstr>A tale of 2 innovations</vt:lpstr>
      <vt:lpstr>Computing power &amp; storage capacity</vt:lpstr>
      <vt:lpstr>The “audit society”</vt:lpstr>
      <vt:lpstr>A transition to manage!</vt:lpstr>
      <vt:lpstr>Why is administrative data of interest for evidence-based policy making?</vt:lpstr>
      <vt:lpstr>Administrative data for research purposes</vt:lpstr>
      <vt:lpstr>[1] Data -&gt; Indicators for policy monitoring</vt:lpstr>
      <vt:lpstr>Indicators &lt;=&gt; Policy: a two-way interaction</vt:lpstr>
      <vt:lpstr>Using admin data in scoreboards and composite indicators</vt:lpstr>
      <vt:lpstr>Composite Indicators</vt:lpstr>
      <vt:lpstr>PowerPoint Presentation</vt:lpstr>
      <vt:lpstr>The Quality of Composite Indicators</vt:lpstr>
      <vt:lpstr>The Importance of Uncertainty and  Sensitivity Analyses</vt:lpstr>
      <vt:lpstr>Uncertainty analysis</vt:lpstr>
      <vt:lpstr>Conclusions – Composite indicators</vt:lpstr>
      <vt:lpstr>[2] Data -&gt; Impact evaluation</vt:lpstr>
      <vt:lpstr>Admin data for research use: Opportunities</vt:lpstr>
      <vt:lpstr>Admin data for research use: Realities</vt:lpstr>
      <vt:lpstr>Counterfactual Impact Evaluation Archive</vt:lpstr>
      <vt:lpstr>Conclusions – Impact evaluation</vt:lpstr>
      <vt:lpstr>Conclusions (cont’d)</vt:lpstr>
      <vt:lpstr>Back to the two innovations</vt:lpstr>
      <vt:lpstr>PowerPoint Presentation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Vertesy</dc:creator>
  <cp:lastModifiedBy>Daniel Vertesy</cp:lastModifiedBy>
  <cp:revision>77</cp:revision>
  <cp:lastPrinted>2016-10-19T15:42:49Z</cp:lastPrinted>
  <dcterms:created xsi:type="dcterms:W3CDTF">2016-05-30T15:22:39Z</dcterms:created>
  <dcterms:modified xsi:type="dcterms:W3CDTF">2016-10-21T08:21:32Z</dcterms:modified>
</cp:coreProperties>
</file>