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sh.hu/cess2016/pdf/cess2016_d9_9508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se.r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censamantromania.ro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se.ro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468" y="1999281"/>
            <a:ext cx="8954555" cy="20515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Valér</a:t>
            </a:r>
            <a:r>
              <a:rPr lang="en-US" dirty="0"/>
              <a:t> </a:t>
            </a:r>
            <a:r>
              <a:rPr lang="en-US" dirty="0" smtClean="0"/>
              <a:t>Veres</a:t>
            </a:r>
            <a:endParaRPr lang="hu-HU" dirty="0" smtClean="0"/>
          </a:p>
          <a:p>
            <a:r>
              <a:rPr lang="en-US" dirty="0" smtClean="0"/>
              <a:t> </a:t>
            </a:r>
            <a:r>
              <a:rPr lang="hu-HU" dirty="0" err="1" smtClean="0"/>
              <a:t>associate</a:t>
            </a:r>
            <a:r>
              <a:rPr lang="hu-HU" dirty="0" smtClean="0"/>
              <a:t> prof. </a:t>
            </a:r>
          </a:p>
          <a:p>
            <a:r>
              <a:rPr lang="en-US" dirty="0" smtClean="0"/>
              <a:t>Babes-</a:t>
            </a:r>
            <a:r>
              <a:rPr lang="en-US" dirty="0" err="1" smtClean="0"/>
              <a:t>Bolyai</a:t>
            </a:r>
            <a:r>
              <a:rPr lang="en-US" dirty="0" smtClean="0"/>
              <a:t> University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73444"/>
              </p:ext>
            </p:extLst>
          </p:nvPr>
        </p:nvGraphicFramePr>
        <p:xfrm>
          <a:off x="139485" y="2138766"/>
          <a:ext cx="9134690" cy="2434784"/>
        </p:xfrm>
        <a:graphic>
          <a:graphicData uri="http://schemas.openxmlformats.org/drawingml/2006/table">
            <a:tbl>
              <a:tblPr/>
              <a:tblGrid>
                <a:gridCol w="844233"/>
                <a:gridCol w="8290457"/>
              </a:tblGrid>
              <a:tr h="2434784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hlinkClick r:id="rId2"/>
                        </a:rPr>
                        <a:t>Statistical Data on Population Research in Romania: </a:t>
                      </a:r>
                      <a:r>
                        <a:rPr lang="en-US" sz="3600" dirty="0" smtClean="0">
                          <a:hlinkClick r:id="rId2"/>
                        </a:rPr>
                        <a:t>User</a:t>
                      </a:r>
                      <a:r>
                        <a:rPr lang="hu-HU" sz="3600" baseline="0" dirty="0" smtClean="0">
                          <a:hlinkClick r:id="rId2"/>
                        </a:rPr>
                        <a:t> </a:t>
                      </a:r>
                      <a:r>
                        <a:rPr lang="en-US" sz="3600" dirty="0" smtClean="0">
                          <a:hlinkClick r:id="rId2"/>
                        </a:rPr>
                        <a:t>Experiences</a:t>
                      </a:r>
                      <a:endParaRPr lang="en-US" sz="3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1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Statistical</a:t>
            </a:r>
            <a:r>
              <a:rPr lang="hu-HU" dirty="0" smtClean="0"/>
              <a:t> </a:t>
            </a:r>
            <a:r>
              <a:rPr lang="hu-HU" dirty="0" err="1" smtClean="0"/>
              <a:t>datasources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research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Romania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/>
              <a:t>Census</a:t>
            </a:r>
            <a:r>
              <a:rPr lang="hu-HU" sz="2400" dirty="0" smtClean="0"/>
              <a:t> </a:t>
            </a:r>
            <a:r>
              <a:rPr lang="hu-HU" sz="2400" dirty="0" err="1" smtClean="0"/>
              <a:t>data</a:t>
            </a:r>
            <a:r>
              <a:rPr lang="hu-HU" sz="2400" dirty="0" smtClean="0"/>
              <a:t>: </a:t>
            </a:r>
            <a:r>
              <a:rPr lang="hu-HU" sz="2400" dirty="0" err="1" smtClean="0"/>
              <a:t>www.recensamantromania.ro</a:t>
            </a:r>
            <a:endParaRPr lang="hu-HU" sz="2400" dirty="0" smtClean="0"/>
          </a:p>
          <a:p>
            <a:r>
              <a:rPr lang="hu-HU" sz="2400" dirty="0" err="1" smtClean="0"/>
              <a:t>Administrative</a:t>
            </a:r>
            <a:r>
              <a:rPr lang="hu-HU" sz="2400" dirty="0" smtClean="0"/>
              <a:t> </a:t>
            </a:r>
            <a:r>
              <a:rPr lang="hu-HU" sz="2400" dirty="0" err="1" smtClean="0"/>
              <a:t>data</a:t>
            </a:r>
            <a:r>
              <a:rPr lang="hu-HU" sz="2400" dirty="0" smtClean="0"/>
              <a:t>: INS (National Institute </a:t>
            </a:r>
            <a:r>
              <a:rPr lang="hu-HU" sz="2400" dirty="0" err="1" smtClean="0"/>
              <a:t>for</a:t>
            </a:r>
            <a:r>
              <a:rPr lang="hu-HU" sz="2400" dirty="0" smtClean="0"/>
              <a:t> </a:t>
            </a:r>
            <a:r>
              <a:rPr lang="hu-HU" sz="2400" dirty="0" err="1" smtClean="0"/>
              <a:t>Statistics</a:t>
            </a:r>
            <a:r>
              <a:rPr lang="hu-HU" sz="2400" dirty="0" smtClean="0"/>
              <a:t>)</a:t>
            </a:r>
          </a:p>
          <a:p>
            <a:r>
              <a:rPr lang="hu-HU" sz="2400" dirty="0" err="1" smtClean="0"/>
              <a:t>Other</a:t>
            </a:r>
            <a:r>
              <a:rPr lang="hu-HU" sz="2400" dirty="0" smtClean="0"/>
              <a:t> </a:t>
            </a:r>
            <a:r>
              <a:rPr lang="hu-HU" sz="2400" dirty="0" err="1"/>
              <a:t>M</a:t>
            </a:r>
            <a:r>
              <a:rPr lang="hu-HU" sz="2400" dirty="0" err="1" smtClean="0"/>
              <a:t>inistry</a:t>
            </a:r>
            <a:r>
              <a:rPr lang="hu-HU" sz="2400" dirty="0" smtClean="0"/>
              <a:t> </a:t>
            </a:r>
            <a:r>
              <a:rPr lang="hu-HU" sz="2400" dirty="0" err="1" smtClean="0"/>
              <a:t>or</a:t>
            </a:r>
            <a:r>
              <a:rPr lang="hu-HU" sz="2400" dirty="0" smtClean="0"/>
              <a:t> </a:t>
            </a:r>
            <a:r>
              <a:rPr lang="hu-HU" sz="2400" dirty="0"/>
              <a:t>N</a:t>
            </a:r>
            <a:r>
              <a:rPr lang="hu-HU" sz="2400" dirty="0" smtClean="0"/>
              <a:t>ational </a:t>
            </a:r>
            <a:r>
              <a:rPr lang="hu-HU" sz="2400" dirty="0" err="1"/>
              <a:t>A</a:t>
            </a:r>
            <a:r>
              <a:rPr lang="hu-HU" sz="2400" dirty="0" err="1" smtClean="0"/>
              <a:t>gency</a:t>
            </a:r>
            <a:r>
              <a:rPr lang="hu-HU" sz="2400" dirty="0" smtClean="0"/>
              <a:t> </a:t>
            </a:r>
            <a:r>
              <a:rPr lang="hu-HU" sz="2400" dirty="0" err="1" smtClean="0"/>
              <a:t>statistics</a:t>
            </a:r>
            <a:r>
              <a:rPr lang="hu-HU" sz="2400" dirty="0" smtClean="0"/>
              <a:t> (No </a:t>
            </a:r>
            <a:r>
              <a:rPr lang="hu-HU" sz="2400" dirty="0" err="1" smtClean="0"/>
              <a:t>public</a:t>
            </a:r>
            <a:r>
              <a:rPr lang="hu-HU" sz="2400" dirty="0" smtClean="0"/>
              <a:t>)</a:t>
            </a:r>
          </a:p>
          <a:p>
            <a:r>
              <a:rPr lang="hu-HU" sz="2400" dirty="0" err="1" smtClean="0"/>
              <a:t>Vital</a:t>
            </a:r>
            <a:r>
              <a:rPr lang="hu-HU" sz="2400" dirty="0" smtClean="0"/>
              <a:t> </a:t>
            </a:r>
            <a:r>
              <a:rPr lang="hu-HU" sz="2400" dirty="0" err="1" smtClean="0"/>
              <a:t>statistics</a:t>
            </a:r>
            <a:r>
              <a:rPr lang="hu-HU" sz="2400" dirty="0" smtClean="0"/>
              <a:t> </a:t>
            </a:r>
            <a:r>
              <a:rPr lang="hu-HU" sz="2400" dirty="0" err="1" smtClean="0">
                <a:hlinkClick r:id="rId2"/>
              </a:rPr>
              <a:t>www.insse.ro</a:t>
            </a:r>
            <a:r>
              <a:rPr lang="hu-HU" sz="2400" dirty="0" smtClean="0"/>
              <a:t> /</a:t>
            </a:r>
            <a:r>
              <a:rPr lang="hu-HU" sz="2400" dirty="0" err="1" smtClean="0"/>
              <a:t>tempo</a:t>
            </a:r>
            <a:r>
              <a:rPr lang="hu-HU" sz="2400" dirty="0" smtClean="0"/>
              <a:t>_online</a:t>
            </a:r>
          </a:p>
          <a:p>
            <a:r>
              <a:rPr lang="hu-HU" sz="2400" dirty="0" err="1" smtClean="0"/>
              <a:t>Migration</a:t>
            </a:r>
            <a:r>
              <a:rPr lang="hu-HU" sz="2400" dirty="0" smtClean="0"/>
              <a:t> </a:t>
            </a:r>
            <a:r>
              <a:rPr lang="hu-HU" sz="2400" dirty="0" err="1" smtClean="0"/>
              <a:t>statistics</a:t>
            </a:r>
            <a:r>
              <a:rPr lang="hu-HU" sz="2400" dirty="0" smtClean="0"/>
              <a:t> </a:t>
            </a:r>
            <a:r>
              <a:rPr lang="hu-HU" sz="2400" dirty="0" err="1"/>
              <a:t>tempo</a:t>
            </a:r>
            <a:r>
              <a:rPr lang="hu-HU" sz="2400" dirty="0"/>
              <a:t>_online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3722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Census</a:t>
            </a:r>
            <a:r>
              <a:rPr lang="hu-HU" dirty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: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All people it should have to be interviewed by an </a:t>
            </a:r>
            <a:r>
              <a:rPr lang="hu-HU" sz="2400" dirty="0" smtClean="0"/>
              <a:t> </a:t>
            </a:r>
            <a:r>
              <a:rPr lang="en-US" sz="2400" dirty="0" smtClean="0"/>
              <a:t>enumerator </a:t>
            </a:r>
            <a:r>
              <a:rPr lang="en-US" sz="2400" dirty="0"/>
              <a:t>during data collection period. </a:t>
            </a:r>
            <a:endParaRPr lang="hu-HU" sz="2400" dirty="0" smtClean="0"/>
          </a:p>
          <a:p>
            <a:r>
              <a:rPr lang="en-US" sz="2400" dirty="0" smtClean="0"/>
              <a:t>Depending on </a:t>
            </a:r>
            <a:r>
              <a:rPr lang="en-US" sz="2400" dirty="0"/>
              <a:t>each individual situation, people should be </a:t>
            </a:r>
            <a:r>
              <a:rPr lang="en-US" sz="2400" dirty="0" smtClean="0"/>
              <a:t>classified </a:t>
            </a:r>
            <a:r>
              <a:rPr lang="en-US" sz="2400" dirty="0"/>
              <a:t>in an unique category and his/her personal </a:t>
            </a:r>
            <a:r>
              <a:rPr lang="en-US" sz="2400" dirty="0" smtClean="0"/>
              <a:t>information </a:t>
            </a:r>
            <a:r>
              <a:rPr lang="en-US" sz="2400" dirty="0"/>
              <a:t>should be fulfilled on a specific </a:t>
            </a:r>
            <a:r>
              <a:rPr lang="en-US" sz="2400" dirty="0" smtClean="0"/>
              <a:t>type</a:t>
            </a:r>
            <a:r>
              <a:rPr lang="hu-HU" sz="2400" dirty="0" smtClean="0"/>
              <a:t> </a:t>
            </a:r>
            <a:r>
              <a:rPr lang="en-US" sz="2400" dirty="0" smtClean="0"/>
              <a:t>of </a:t>
            </a:r>
            <a:r>
              <a:rPr lang="en-US" sz="2400" dirty="0"/>
              <a:t>questionnaire. The four categories are: </a:t>
            </a:r>
          </a:p>
          <a:p>
            <a:r>
              <a:rPr lang="en-US" sz="2400" dirty="0" smtClean="0"/>
              <a:t>-present </a:t>
            </a:r>
            <a:r>
              <a:rPr lang="en-US" sz="2400" dirty="0"/>
              <a:t>person (P) or </a:t>
            </a:r>
          </a:p>
          <a:p>
            <a:r>
              <a:rPr lang="en-US" sz="2400" dirty="0" smtClean="0"/>
              <a:t>-temporarily </a:t>
            </a:r>
            <a:r>
              <a:rPr lang="en-US" sz="2400" dirty="0"/>
              <a:t>absent person (TA) or </a:t>
            </a:r>
          </a:p>
          <a:p>
            <a:r>
              <a:rPr lang="en-US" sz="2400" dirty="0" smtClean="0"/>
              <a:t>-temporarily </a:t>
            </a:r>
            <a:r>
              <a:rPr lang="en-US" sz="2400" dirty="0"/>
              <a:t>present person (TP) or </a:t>
            </a:r>
          </a:p>
          <a:p>
            <a:r>
              <a:rPr lang="en-US" sz="2400" dirty="0" smtClean="0"/>
              <a:t>-person </a:t>
            </a:r>
            <a:r>
              <a:rPr lang="en-US" sz="2400" dirty="0"/>
              <a:t>left for a long period of time (PPI)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9452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The </a:t>
            </a:r>
            <a:r>
              <a:rPr lang="hu-HU" dirty="0" err="1" smtClean="0"/>
              <a:t>figures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205" y="1930401"/>
            <a:ext cx="9517185" cy="4758592"/>
          </a:xfrm>
        </p:spPr>
      </p:pic>
    </p:spTree>
    <p:extLst>
      <p:ext uri="{BB962C8B-B14F-4D97-AF65-F5344CB8AC3E}">
        <p14:creationId xmlns:p14="http://schemas.microsoft.com/office/powerpoint/2010/main" val="744306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>D</a:t>
            </a:r>
            <a:r>
              <a:rPr lang="hu-HU" dirty="0" smtClean="0"/>
              <a:t>ata </a:t>
            </a:r>
            <a:r>
              <a:rPr lang="hu-HU" dirty="0" err="1" smtClean="0"/>
              <a:t>imputation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412063" cy="4472686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After processing the individual forms, the </a:t>
            </a:r>
            <a:r>
              <a:rPr lang="en-US" sz="2400" dirty="0" smtClean="0"/>
              <a:t>under-registration </a:t>
            </a:r>
            <a:r>
              <a:rPr lang="en-US" sz="2400" dirty="0"/>
              <a:t>found in 2011 Census’s provisional results </a:t>
            </a:r>
            <a:r>
              <a:rPr lang="en-US" sz="2400" dirty="0" smtClean="0"/>
              <a:t>processing </a:t>
            </a:r>
            <a:r>
              <a:rPr lang="en-US" sz="2400" dirty="0"/>
              <a:t>stage was confirmed</a:t>
            </a:r>
            <a:r>
              <a:rPr lang="en-US" sz="2400" dirty="0" smtClean="0"/>
              <a:t>.</a:t>
            </a:r>
            <a:r>
              <a:rPr lang="hu-HU" sz="2400" dirty="0" smtClean="0"/>
              <a:t> 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Therefore, methods </a:t>
            </a:r>
            <a:r>
              <a:rPr lang="en-US" sz="2400" dirty="0" smtClean="0"/>
              <a:t>have </a:t>
            </a:r>
            <a:r>
              <a:rPr lang="en-US" sz="2400" dirty="0"/>
              <a:t>been applied to ensure the census data </a:t>
            </a:r>
            <a:r>
              <a:rPr lang="en-US" sz="2400" dirty="0" smtClean="0"/>
              <a:t>completeness</a:t>
            </a:r>
            <a:r>
              <a:rPr lang="en-US" sz="2400" dirty="0"/>
              <a:t>, using both the method of indirect </a:t>
            </a:r>
            <a:r>
              <a:rPr lang="en-US" sz="2400" dirty="0" smtClean="0"/>
              <a:t>collection </a:t>
            </a:r>
            <a:r>
              <a:rPr lang="en-US" sz="2400" dirty="0"/>
              <a:t>from administrative sources and statistical </a:t>
            </a:r>
            <a:r>
              <a:rPr lang="en-US" sz="2400" dirty="0" smtClean="0"/>
              <a:t>techniques </a:t>
            </a:r>
            <a:r>
              <a:rPr lang="en-US" sz="2400" dirty="0"/>
              <a:t>for imputation of data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There were 1,183 thousand persons </a:t>
            </a:r>
            <a:r>
              <a:rPr lang="en-US" sz="2400" dirty="0" smtClean="0"/>
              <a:t>not </a:t>
            </a:r>
            <a:r>
              <a:rPr lang="en-US" sz="2400" dirty="0"/>
              <a:t>enumerated in the Population </a:t>
            </a:r>
          </a:p>
          <a:p>
            <a:r>
              <a:rPr lang="en-US" sz="2400" dirty="0"/>
              <a:t>and Housing Census of October 2011 (hereinafter, </a:t>
            </a:r>
            <a:r>
              <a:rPr lang="en-US" sz="2400" dirty="0" smtClean="0"/>
              <a:t>PH</a:t>
            </a:r>
            <a:r>
              <a:rPr lang="hu-HU" sz="2400" dirty="0" smtClean="0"/>
              <a:t> </a:t>
            </a:r>
            <a:r>
              <a:rPr lang="en-US" sz="2400" dirty="0" smtClean="0"/>
              <a:t>C </a:t>
            </a:r>
            <a:r>
              <a:rPr lang="en-US" sz="2400" dirty="0"/>
              <a:t>2011) and identified at </a:t>
            </a:r>
          </a:p>
          <a:p>
            <a:r>
              <a:rPr lang="en-US" sz="2400" dirty="0"/>
              <a:t>the </a:t>
            </a:r>
            <a:r>
              <a:rPr lang="en-US" sz="2400" dirty="0" smtClean="0"/>
              <a:t>administrative </a:t>
            </a:r>
            <a:r>
              <a:rPr lang="en-US" sz="2400" dirty="0"/>
              <a:t>data </a:t>
            </a:r>
            <a:r>
              <a:rPr lang="en-US" sz="2400" dirty="0" smtClean="0"/>
              <a:t>sources </a:t>
            </a:r>
            <a:r>
              <a:rPr lang="en-US" sz="2400" dirty="0"/>
              <a:t>level. </a:t>
            </a:r>
            <a:endParaRPr lang="hu-HU" sz="2400" dirty="0" smtClean="0"/>
          </a:p>
          <a:p>
            <a:r>
              <a:rPr lang="en-US" sz="2400" b="1" u="sng" noProof="1" smtClean="0"/>
              <a:t>The main problem</a:t>
            </a:r>
            <a:r>
              <a:rPr lang="en-US" sz="2400" b="1" noProof="1" smtClean="0"/>
              <a:t>: no legal fondation for this action</a:t>
            </a:r>
          </a:p>
          <a:p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618228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administrative </a:t>
            </a:r>
            <a:r>
              <a:rPr lang="en-US" dirty="0" smtClean="0"/>
              <a:t>data </a:t>
            </a:r>
            <a:r>
              <a:rPr lang="hu-HU" dirty="0" err="1" smtClean="0"/>
              <a:t>used</a:t>
            </a:r>
            <a:r>
              <a:rPr lang="en-US" dirty="0" smtClean="0"/>
              <a:t> </a:t>
            </a:r>
            <a:r>
              <a:rPr lang="en-US" dirty="0"/>
              <a:t>for finalizing the </a:t>
            </a:r>
            <a:r>
              <a:rPr lang="en-US" dirty="0" smtClean="0"/>
              <a:t>results </a:t>
            </a:r>
            <a:r>
              <a:rPr lang="en-US" dirty="0"/>
              <a:t>of 2011 </a:t>
            </a:r>
            <a:r>
              <a:rPr lang="en-US" dirty="0" smtClean="0"/>
              <a:t>Census</a:t>
            </a:r>
            <a:r>
              <a:rPr lang="hu-HU" dirty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442" y="1930400"/>
            <a:ext cx="10042902" cy="4697411"/>
          </a:xfrm>
        </p:spPr>
        <p:txBody>
          <a:bodyPr>
            <a:noAutofit/>
          </a:bodyPr>
          <a:lstStyle/>
          <a:p>
            <a:r>
              <a:rPr lang="hu-HU" sz="2000" dirty="0"/>
              <a:t> </a:t>
            </a:r>
            <a:r>
              <a:rPr lang="hu-HU" sz="2000" dirty="0" smtClean="0"/>
              <a:t>The </a:t>
            </a:r>
            <a:r>
              <a:rPr lang="en-US" sz="2000" dirty="0" smtClean="0"/>
              <a:t>National </a:t>
            </a:r>
            <a:r>
              <a:rPr lang="en-US" sz="2000" dirty="0"/>
              <a:t>Register of Personal Data (</a:t>
            </a:r>
            <a:r>
              <a:rPr lang="en-US" sz="2000" dirty="0" smtClean="0"/>
              <a:t>RNEP</a:t>
            </a:r>
            <a:r>
              <a:rPr lang="en-US" sz="2000" dirty="0"/>
              <a:t>) – managed by the Directorate for </a:t>
            </a:r>
            <a:r>
              <a:rPr lang="en-US" sz="2000" dirty="0" smtClean="0"/>
              <a:t>Persons</a:t>
            </a:r>
            <a:r>
              <a:rPr lang="hu-HU" sz="2000" dirty="0" smtClean="0"/>
              <a:t> </a:t>
            </a:r>
            <a:r>
              <a:rPr lang="en-US" sz="2000" dirty="0" smtClean="0"/>
              <a:t>Record </a:t>
            </a:r>
            <a:r>
              <a:rPr lang="en-US" sz="2000" dirty="0"/>
              <a:t>and Databases Management; </a:t>
            </a:r>
            <a:r>
              <a:rPr lang="hu-HU" sz="2000" dirty="0" smtClean="0"/>
              <a:t> </a:t>
            </a:r>
            <a:r>
              <a:rPr lang="en-US" sz="2000" dirty="0" smtClean="0"/>
              <a:t>•</a:t>
            </a:r>
            <a:endParaRPr lang="en-US" sz="2000" dirty="0"/>
          </a:p>
          <a:p>
            <a:r>
              <a:rPr lang="en-US" sz="2000" dirty="0"/>
              <a:t>Statement on obligations to pay </a:t>
            </a:r>
            <a:r>
              <a:rPr lang="en-US" sz="2000" b="1" dirty="0" smtClean="0"/>
              <a:t>social </a:t>
            </a:r>
            <a:r>
              <a:rPr lang="en-US" sz="2000" b="1" dirty="0"/>
              <a:t>security contributions and </a:t>
            </a:r>
            <a:r>
              <a:rPr lang="en-US" sz="2000" b="1" dirty="0" smtClean="0"/>
              <a:t>income </a:t>
            </a:r>
            <a:r>
              <a:rPr lang="en-US" sz="2000" b="1" dirty="0"/>
              <a:t>tax</a:t>
            </a:r>
            <a:r>
              <a:rPr lang="en-US" sz="2000" dirty="0"/>
              <a:t>, and the </a:t>
            </a:r>
            <a:r>
              <a:rPr lang="en-US" sz="2000" dirty="0" smtClean="0"/>
              <a:t>nominal </a:t>
            </a:r>
            <a:r>
              <a:rPr lang="en-US" sz="2000" dirty="0"/>
              <a:t>records on </a:t>
            </a:r>
            <a:r>
              <a:rPr lang="en-US" sz="2000" dirty="0" smtClean="0"/>
              <a:t>insured </a:t>
            </a:r>
            <a:r>
              <a:rPr lang="en-US" sz="2000" dirty="0"/>
              <a:t>persons - D112 </a:t>
            </a:r>
            <a:r>
              <a:rPr lang="en-US" sz="2000" dirty="0" smtClean="0"/>
              <a:t>– </a:t>
            </a:r>
            <a:r>
              <a:rPr lang="en-US" sz="2000" dirty="0"/>
              <a:t>managed by the National </a:t>
            </a:r>
            <a:r>
              <a:rPr lang="en-US" sz="2000" dirty="0" smtClean="0"/>
              <a:t>Agency</a:t>
            </a:r>
            <a:r>
              <a:rPr lang="hu-HU" sz="2000" dirty="0" smtClean="0"/>
              <a:t> </a:t>
            </a:r>
            <a:r>
              <a:rPr lang="en-US" sz="2000" dirty="0" smtClean="0"/>
              <a:t>for </a:t>
            </a:r>
            <a:r>
              <a:rPr lang="en-US" sz="2000" dirty="0"/>
              <a:t>Fiscal Administration; </a:t>
            </a:r>
            <a:r>
              <a:rPr lang="hu-HU" sz="2000" dirty="0" smtClean="0"/>
              <a:t>(64%)</a:t>
            </a:r>
            <a:endParaRPr lang="en-US" sz="2000" dirty="0"/>
          </a:p>
          <a:p>
            <a:r>
              <a:rPr lang="en-US" sz="2000" dirty="0" smtClean="0"/>
              <a:t>•Record </a:t>
            </a:r>
            <a:r>
              <a:rPr lang="en-US" sz="2000" dirty="0"/>
              <a:t>of Employees - IM – managed by the Labor Inspectorate; </a:t>
            </a:r>
          </a:p>
          <a:p>
            <a:r>
              <a:rPr lang="en-US" sz="2000" dirty="0" smtClean="0"/>
              <a:t>•CNPP </a:t>
            </a:r>
            <a:r>
              <a:rPr lang="en-US" sz="2000" dirty="0"/>
              <a:t>database – managed by the National House of Public Pensions (CNPP); </a:t>
            </a:r>
          </a:p>
          <a:p>
            <a:r>
              <a:rPr lang="en-US" sz="2000" dirty="0" smtClean="0"/>
              <a:t>•CNAS </a:t>
            </a:r>
            <a:r>
              <a:rPr lang="en-US" sz="2000" dirty="0"/>
              <a:t>database – managed by the </a:t>
            </a:r>
            <a:r>
              <a:rPr lang="en-US" sz="2000" dirty="0" smtClean="0"/>
              <a:t>National </a:t>
            </a:r>
            <a:r>
              <a:rPr lang="en-US" sz="2000" b="1" dirty="0"/>
              <a:t>Health Insurance House (CNAS); </a:t>
            </a:r>
            <a:r>
              <a:rPr lang="hu-HU" sz="2000" b="1" dirty="0" smtClean="0"/>
              <a:t>(11%)</a:t>
            </a:r>
            <a:endParaRPr lang="en-US" sz="2000" b="1" dirty="0"/>
          </a:p>
          <a:p>
            <a:r>
              <a:rPr lang="en-US" sz="2000" dirty="0" smtClean="0"/>
              <a:t>•Tax </a:t>
            </a:r>
            <a:r>
              <a:rPr lang="en-US" sz="2000" dirty="0"/>
              <a:t>Registration Statement / Statement for </a:t>
            </a:r>
            <a:r>
              <a:rPr lang="en-US" sz="2000" dirty="0" smtClean="0"/>
              <a:t>individuals </a:t>
            </a:r>
            <a:r>
              <a:rPr lang="en-US" sz="2000" dirty="0"/>
              <a:t>who carry </a:t>
            </a:r>
            <a:r>
              <a:rPr lang="en-US" sz="2000" dirty="0" err="1" smtClean="0"/>
              <a:t>outeconomic</a:t>
            </a:r>
            <a:r>
              <a:rPr lang="en-US" sz="2000" dirty="0" smtClean="0"/>
              <a:t> </a:t>
            </a:r>
            <a:r>
              <a:rPr lang="en-US" sz="2000" dirty="0"/>
              <a:t>activities </a:t>
            </a:r>
            <a:r>
              <a:rPr lang="en-US" sz="2000" dirty="0" smtClean="0"/>
              <a:t>independently </a:t>
            </a:r>
            <a:r>
              <a:rPr lang="en-US" sz="2000" dirty="0"/>
              <a:t>or liberal professions – D70 </a:t>
            </a:r>
            <a:r>
              <a:rPr lang="en-US" sz="2000" dirty="0" smtClean="0"/>
              <a:t>- </a:t>
            </a:r>
            <a:r>
              <a:rPr lang="en-US" sz="2000" dirty="0"/>
              <a:t>managed by the National Agency for Fiscal </a:t>
            </a:r>
            <a:r>
              <a:rPr lang="en-US" sz="2000" dirty="0" smtClean="0"/>
              <a:t>Administration</a:t>
            </a:r>
            <a:r>
              <a:rPr lang="en-US" sz="2000" dirty="0"/>
              <a:t>; </a:t>
            </a:r>
            <a:endParaRPr lang="hu-HU" sz="2000" dirty="0" smtClean="0"/>
          </a:p>
          <a:p>
            <a:r>
              <a:rPr lang="hu-HU" sz="2000" dirty="0" err="1" smtClean="0"/>
              <a:t>Other</a:t>
            </a:r>
            <a:r>
              <a:rPr lang="hu-HU" sz="2000" dirty="0" smtClean="0"/>
              <a:t> ( </a:t>
            </a:r>
            <a:r>
              <a:rPr lang="hu-HU" sz="2000" b="1" dirty="0" err="1" smtClean="0"/>
              <a:t>beneficiaries</a:t>
            </a:r>
            <a:r>
              <a:rPr lang="hu-HU" sz="2000" b="1" dirty="0" smtClean="0"/>
              <a:t> of </a:t>
            </a:r>
            <a:r>
              <a:rPr lang="en-US" sz="2000" b="1" dirty="0" smtClean="0"/>
              <a:t>s state child </a:t>
            </a:r>
            <a:r>
              <a:rPr lang="en-US" sz="2000" b="1" dirty="0" err="1" smtClean="0"/>
              <a:t>allowan</a:t>
            </a:r>
            <a:r>
              <a:rPr lang="hu-HU" sz="2000" b="1" dirty="0" err="1" smtClean="0"/>
              <a:t>ce</a:t>
            </a:r>
            <a:r>
              <a:rPr lang="hu-HU" sz="2000" b="1" dirty="0" smtClean="0"/>
              <a:t> (16%), </a:t>
            </a:r>
            <a:r>
              <a:rPr lang="hu-HU" sz="2000" dirty="0" err="1" smtClean="0"/>
              <a:t>Database</a:t>
            </a:r>
            <a:r>
              <a:rPr lang="hu-HU" sz="2000" dirty="0" smtClean="0"/>
              <a:t> of </a:t>
            </a:r>
            <a:r>
              <a:rPr lang="hu-HU" sz="2000" dirty="0" err="1" smtClean="0"/>
              <a:t>enrolled</a:t>
            </a:r>
            <a:r>
              <a:rPr lang="hu-HU" sz="2000" dirty="0" smtClean="0"/>
              <a:t> </a:t>
            </a:r>
            <a:r>
              <a:rPr lang="hu-HU" sz="2000" dirty="0" err="1" smtClean="0"/>
              <a:t>students</a:t>
            </a:r>
            <a:r>
              <a:rPr lang="hu-HU" sz="2000" dirty="0" smtClean="0"/>
              <a:t> </a:t>
            </a:r>
            <a:r>
              <a:rPr lang="hu-HU" sz="2000" dirty="0" err="1" smtClean="0"/>
              <a:t>etc</a:t>
            </a:r>
            <a:r>
              <a:rPr lang="hu-HU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39560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1" smtClean="0"/>
              <a:t>User problems with this data completions</a:t>
            </a:r>
            <a:endParaRPr lang="hu-HU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noProof="1" smtClean="0"/>
              <a:t>The 1,183 thousand people have no self reported coltural or reproductive data:</a:t>
            </a:r>
          </a:p>
          <a:p>
            <a:r>
              <a:rPr lang="en-US" sz="2400" noProof="1" smtClean="0"/>
              <a:t>Ethnicity</a:t>
            </a:r>
          </a:p>
          <a:p>
            <a:r>
              <a:rPr lang="en-US" sz="2400" noProof="1" smtClean="0"/>
              <a:t>Other citizenship</a:t>
            </a:r>
          </a:p>
          <a:p>
            <a:r>
              <a:rPr lang="en-US" sz="2400" noProof="1" smtClean="0"/>
              <a:t>Mother tongue</a:t>
            </a:r>
          </a:p>
          <a:p>
            <a:r>
              <a:rPr lang="en-US" sz="2400" noProof="1" smtClean="0"/>
              <a:t>Religious afiliation</a:t>
            </a:r>
          </a:p>
          <a:p>
            <a:r>
              <a:rPr lang="en-US" sz="2400" noProof="1" smtClean="0"/>
              <a:t>No. Of children ever born, </a:t>
            </a:r>
          </a:p>
          <a:p>
            <a:r>
              <a:rPr lang="en-US" sz="2400" noProof="1" smtClean="0"/>
              <a:t>The age of the mother when the children was born</a:t>
            </a:r>
          </a:p>
          <a:p>
            <a:r>
              <a:rPr lang="en-US" sz="2400" noProof="1" smtClean="0"/>
              <a:t>Marital status (if legal partnership)</a:t>
            </a:r>
          </a:p>
          <a:p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48578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The </a:t>
            </a:r>
            <a:r>
              <a:rPr lang="en-US" dirty="0" smtClean="0"/>
              <a:t>Dissemination</a:t>
            </a:r>
            <a:r>
              <a:rPr lang="hu-HU" dirty="0" smtClean="0"/>
              <a:t>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82305"/>
            <a:ext cx="9815019" cy="4881966"/>
          </a:xfrm>
        </p:spPr>
        <p:txBody>
          <a:bodyPr>
            <a:noAutofit/>
          </a:bodyPr>
          <a:lstStyle/>
          <a:p>
            <a:r>
              <a:rPr lang="hu-HU" sz="2000" dirty="0" err="1" smtClean="0"/>
              <a:t>Between</a:t>
            </a:r>
            <a:r>
              <a:rPr lang="hu-HU" sz="2000" dirty="0" smtClean="0"/>
              <a:t> december 2013 –</a:t>
            </a:r>
            <a:r>
              <a:rPr lang="hu-HU" sz="2000" dirty="0" err="1" smtClean="0"/>
              <a:t>may</a:t>
            </a:r>
            <a:r>
              <a:rPr lang="hu-HU" sz="2000" dirty="0" smtClean="0"/>
              <a:t> 2014: </a:t>
            </a:r>
            <a:r>
              <a:rPr lang="en-US" sz="2000" b="1" dirty="0" smtClean="0"/>
              <a:t>4 printed </a:t>
            </a:r>
            <a:r>
              <a:rPr lang="en-US" sz="2000" b="1" dirty="0"/>
              <a:t>definitive results </a:t>
            </a:r>
            <a:r>
              <a:rPr lang="en-US" sz="2000" b="1" dirty="0" smtClean="0"/>
              <a:t>volumes</a:t>
            </a:r>
            <a:r>
              <a:rPr lang="hu-HU" sz="2000" b="1" dirty="0" smtClean="0"/>
              <a:t>: </a:t>
            </a:r>
            <a:r>
              <a:rPr lang="en-US" sz="2000" dirty="0" smtClean="0"/>
              <a:t>Volume </a:t>
            </a:r>
            <a:r>
              <a:rPr lang="en-US" sz="2000" dirty="0"/>
              <a:t>I : </a:t>
            </a:r>
            <a:r>
              <a:rPr lang="en-US" sz="2000" dirty="0" smtClean="0"/>
              <a:t>Usual </a:t>
            </a:r>
            <a:r>
              <a:rPr lang="en-US" sz="2000" dirty="0"/>
              <a:t>resident population </a:t>
            </a:r>
            <a:r>
              <a:rPr lang="en-US" sz="2000" dirty="0" smtClean="0"/>
              <a:t>–</a:t>
            </a:r>
            <a:r>
              <a:rPr lang="en-US" sz="2000" dirty="0"/>
              <a:t>Demographic structure – </a:t>
            </a:r>
            <a:r>
              <a:rPr lang="en-US" sz="2000" dirty="0" smtClean="0"/>
              <a:t>62 </a:t>
            </a:r>
            <a:r>
              <a:rPr lang="en-US" sz="2000" dirty="0"/>
              <a:t>tables </a:t>
            </a:r>
            <a:r>
              <a:rPr lang="en-US" sz="2000" dirty="0" smtClean="0"/>
              <a:t>included</a:t>
            </a:r>
            <a:endParaRPr lang="hu-HU" sz="2000" dirty="0" smtClean="0"/>
          </a:p>
          <a:p>
            <a:r>
              <a:rPr lang="en-US" sz="2000" dirty="0" smtClean="0"/>
              <a:t> Volume </a:t>
            </a:r>
            <a:r>
              <a:rPr lang="en-US" sz="2000" dirty="0"/>
              <a:t>II : </a:t>
            </a:r>
            <a:r>
              <a:rPr lang="en-US" sz="2000" dirty="0" smtClean="0"/>
              <a:t>Usual </a:t>
            </a:r>
            <a:r>
              <a:rPr lang="en-US" sz="2000" dirty="0"/>
              <a:t>resident population – </a:t>
            </a:r>
            <a:r>
              <a:rPr lang="en-US" sz="2000" dirty="0" smtClean="0"/>
              <a:t>Ethnic </a:t>
            </a:r>
            <a:r>
              <a:rPr lang="en-US" sz="2000" dirty="0"/>
              <a:t>and confessional </a:t>
            </a:r>
            <a:r>
              <a:rPr lang="en-US" sz="2000" dirty="0" smtClean="0"/>
              <a:t>structure </a:t>
            </a:r>
            <a:r>
              <a:rPr lang="en-US" sz="2000" dirty="0"/>
              <a:t>- 34 tables included </a:t>
            </a:r>
          </a:p>
          <a:p>
            <a:r>
              <a:rPr lang="en-US" sz="2000" dirty="0"/>
              <a:t>Volume III : </a:t>
            </a:r>
            <a:r>
              <a:rPr lang="en-US" sz="2000" dirty="0" smtClean="0"/>
              <a:t>Usual </a:t>
            </a:r>
            <a:r>
              <a:rPr lang="en-US" sz="2000" dirty="0"/>
              <a:t>resident population – Socio-economic structure - </a:t>
            </a:r>
            <a:r>
              <a:rPr lang="en-US" sz="2000" dirty="0" smtClean="0"/>
              <a:t>58 </a:t>
            </a:r>
            <a:r>
              <a:rPr lang="en-US" sz="2000" dirty="0"/>
              <a:t>tables included </a:t>
            </a:r>
          </a:p>
          <a:p>
            <a:r>
              <a:rPr lang="en-US" sz="2000" dirty="0"/>
              <a:t>Volume IV : </a:t>
            </a:r>
            <a:r>
              <a:rPr lang="en-US" sz="2000" dirty="0" smtClean="0"/>
              <a:t>Buildings</a:t>
            </a:r>
            <a:r>
              <a:rPr lang="en-US" sz="2000" dirty="0"/>
              <a:t>, dwellings, households - </a:t>
            </a:r>
            <a:r>
              <a:rPr lang="en-US" sz="2000" dirty="0" smtClean="0"/>
              <a:t>53 </a:t>
            </a:r>
            <a:r>
              <a:rPr lang="en-US" sz="2000" dirty="0"/>
              <a:t>tables included </a:t>
            </a:r>
          </a:p>
          <a:p>
            <a:r>
              <a:rPr lang="hu-HU" sz="2000" dirty="0" smtClean="0"/>
              <a:t>V. </a:t>
            </a:r>
            <a:r>
              <a:rPr lang="en-US" sz="2000" dirty="0" smtClean="0"/>
              <a:t>General </a:t>
            </a:r>
            <a:r>
              <a:rPr lang="en-US" sz="2000" dirty="0"/>
              <a:t>results population, households, dwellings </a:t>
            </a:r>
            <a:r>
              <a:rPr lang="en-US" sz="2000" dirty="0" smtClean="0"/>
              <a:t>(</a:t>
            </a:r>
            <a:r>
              <a:rPr lang="en-US" sz="2000" dirty="0"/>
              <a:t>45 tables </a:t>
            </a:r>
            <a:r>
              <a:rPr lang="en-US" sz="2000" dirty="0" smtClean="0"/>
              <a:t>included</a:t>
            </a:r>
            <a:r>
              <a:rPr lang="hu-HU" sz="2000" dirty="0" smtClean="0"/>
              <a:t>, </a:t>
            </a:r>
            <a:r>
              <a:rPr lang="hu-HU" sz="2000" dirty="0" err="1" smtClean="0"/>
              <a:t>Englisg</a:t>
            </a:r>
            <a:r>
              <a:rPr lang="hu-HU" sz="2000" dirty="0" smtClean="0"/>
              <a:t> </a:t>
            </a:r>
            <a:r>
              <a:rPr lang="hu-HU" sz="2000" dirty="0" err="1" smtClean="0"/>
              <a:t>summarry</a:t>
            </a:r>
            <a:r>
              <a:rPr lang="hu-HU" sz="2000" dirty="0" smtClean="0"/>
              <a:t> version</a:t>
            </a:r>
            <a:endParaRPr lang="en-US" sz="2000" dirty="0"/>
          </a:p>
          <a:p>
            <a:r>
              <a:rPr lang="hu-HU" sz="2000" dirty="0" smtClean="0"/>
              <a:t>Online </a:t>
            </a:r>
            <a:r>
              <a:rPr lang="hu-HU" sz="2000" dirty="0" err="1" smtClean="0"/>
              <a:t>results</a:t>
            </a:r>
            <a:r>
              <a:rPr lang="hu-HU" sz="2000" dirty="0"/>
              <a:t>: </a:t>
            </a:r>
            <a:r>
              <a:rPr lang="hu-HU" sz="2000" dirty="0">
                <a:hlinkClick r:id="rId2"/>
              </a:rPr>
              <a:t>http://</a:t>
            </a:r>
            <a:r>
              <a:rPr lang="hu-HU" sz="2000" dirty="0" smtClean="0">
                <a:hlinkClick r:id="rId2"/>
              </a:rPr>
              <a:t>www.recensamantromania.ro</a:t>
            </a:r>
            <a:endParaRPr lang="hu-HU" sz="2000" dirty="0" smtClean="0"/>
          </a:p>
          <a:p>
            <a:r>
              <a:rPr lang="hu-HU" sz="2000" b="1" u="sng" dirty="0" err="1" smtClean="0"/>
              <a:t>Problems</a:t>
            </a:r>
            <a:r>
              <a:rPr lang="hu-HU" sz="2000" b="1" dirty="0" smtClean="0"/>
              <a:t>: </a:t>
            </a:r>
            <a:r>
              <a:rPr lang="hu-HU" sz="2000" b="1" dirty="0" err="1" smtClean="0"/>
              <a:t>Some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data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crosstabs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are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not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available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on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the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level</a:t>
            </a:r>
            <a:r>
              <a:rPr lang="hu-HU" sz="2000" b="1" dirty="0" smtClean="0"/>
              <a:t> of </a:t>
            </a:r>
            <a:r>
              <a:rPr lang="hu-HU" sz="2000" b="1" dirty="0" err="1" smtClean="0"/>
              <a:t>the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counties</a:t>
            </a:r>
            <a:r>
              <a:rPr lang="hu-HU" sz="2000" b="1" dirty="0" smtClean="0"/>
              <a:t>, most of </a:t>
            </a:r>
            <a:r>
              <a:rPr lang="hu-HU" sz="2000" b="1" dirty="0" err="1" smtClean="0"/>
              <a:t>data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are</a:t>
            </a:r>
            <a:r>
              <a:rPr lang="hu-HU" sz="2000" b="1" dirty="0" smtClean="0"/>
              <a:t> no </a:t>
            </a:r>
            <a:r>
              <a:rPr lang="hu-HU" sz="2000" b="1" dirty="0" err="1" smtClean="0"/>
              <a:t>available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for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the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cities</a:t>
            </a:r>
            <a:r>
              <a:rPr lang="hu-HU" sz="2000" b="1" dirty="0" smtClean="0"/>
              <a:t>/ </a:t>
            </a:r>
            <a:r>
              <a:rPr lang="hu-HU" sz="2000" b="1" dirty="0" err="1" smtClean="0"/>
              <a:t>localities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2866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Results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pay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 err="1" smtClean="0"/>
              <a:t>We</a:t>
            </a:r>
            <a:r>
              <a:rPr lang="hu-HU" sz="2800" dirty="0" smtClean="0"/>
              <a:t> </a:t>
            </a:r>
            <a:r>
              <a:rPr lang="hu-HU" sz="2800" dirty="0" err="1" smtClean="0"/>
              <a:t>can</a:t>
            </a:r>
            <a:r>
              <a:rPr lang="hu-HU" sz="2800" dirty="0" smtClean="0"/>
              <a:t> </a:t>
            </a:r>
            <a:r>
              <a:rPr lang="hu-HU" sz="2800" dirty="0" err="1" smtClean="0"/>
              <a:t>command</a:t>
            </a:r>
            <a:r>
              <a:rPr lang="hu-HU" sz="2800" dirty="0" smtClean="0"/>
              <a:t> </a:t>
            </a:r>
            <a:r>
              <a:rPr lang="hu-HU" sz="2800" dirty="0" err="1" smtClean="0"/>
              <a:t>special</a:t>
            </a:r>
            <a:r>
              <a:rPr lang="hu-HU" sz="2800" dirty="0" smtClean="0"/>
              <a:t> </a:t>
            </a:r>
            <a:r>
              <a:rPr lang="hu-HU" sz="2800" dirty="0" err="1" smtClean="0"/>
              <a:t>corsstabulaton</a:t>
            </a:r>
            <a:r>
              <a:rPr lang="hu-HU" sz="2800" dirty="0" smtClean="0"/>
              <a:t> </a:t>
            </a:r>
            <a:r>
              <a:rPr lang="hu-HU" sz="2800" dirty="0" err="1" smtClean="0"/>
              <a:t>for</a:t>
            </a:r>
            <a:r>
              <a:rPr lang="hu-HU" sz="2800" dirty="0" smtClean="0"/>
              <a:t> </a:t>
            </a:r>
            <a:r>
              <a:rPr lang="hu-HU" sz="2800" dirty="0" err="1" smtClean="0"/>
              <a:t>costs</a:t>
            </a:r>
            <a:r>
              <a:rPr lang="hu-HU" sz="2800" dirty="0" smtClean="0"/>
              <a:t>:</a:t>
            </a:r>
          </a:p>
          <a:p>
            <a:r>
              <a:rPr lang="hu-HU" sz="2800" dirty="0" smtClean="0"/>
              <a:t>Ex: </a:t>
            </a:r>
            <a:r>
              <a:rPr lang="hu-HU" sz="2800" dirty="0" err="1" smtClean="0"/>
              <a:t>Etnicity</a:t>
            </a:r>
            <a:r>
              <a:rPr lang="hu-HU" sz="2800" dirty="0" smtClean="0"/>
              <a:t>, </a:t>
            </a:r>
            <a:r>
              <a:rPr lang="hu-HU" sz="2800" dirty="0" err="1" smtClean="0"/>
              <a:t>for</a:t>
            </a:r>
            <a:r>
              <a:rPr lang="hu-HU" sz="2800" dirty="0" smtClean="0"/>
              <a:t> a </a:t>
            </a:r>
            <a:r>
              <a:rPr lang="hu-HU" sz="2800" dirty="0" err="1" smtClean="0"/>
              <a:t>specific</a:t>
            </a:r>
            <a:r>
              <a:rPr lang="hu-HU" sz="2800" dirty="0" smtClean="0"/>
              <a:t> city</a:t>
            </a:r>
          </a:p>
          <a:p>
            <a:r>
              <a:rPr lang="hu-HU" sz="2800" dirty="0" smtClean="0"/>
              <a:t>Time </a:t>
            </a:r>
            <a:r>
              <a:rPr lang="hu-HU" sz="2800" dirty="0" err="1" smtClean="0"/>
              <a:t>for</a:t>
            </a:r>
            <a:r>
              <a:rPr lang="hu-HU" sz="2800" dirty="0" smtClean="0"/>
              <a:t> </a:t>
            </a:r>
            <a:r>
              <a:rPr lang="hu-HU" sz="2800" dirty="0" err="1" smtClean="0"/>
              <a:t>preparation</a:t>
            </a:r>
            <a:r>
              <a:rPr lang="hu-HU" sz="2800" dirty="0" smtClean="0"/>
              <a:t> of </a:t>
            </a:r>
            <a:r>
              <a:rPr lang="hu-HU" sz="2800" dirty="0" err="1" smtClean="0"/>
              <a:t>tables</a:t>
            </a:r>
            <a:r>
              <a:rPr lang="hu-HU" sz="2800" dirty="0" smtClean="0"/>
              <a:t>: 10-15 </a:t>
            </a:r>
            <a:r>
              <a:rPr lang="hu-HU" sz="2800" dirty="0" err="1" smtClean="0"/>
              <a:t>days</a:t>
            </a:r>
            <a:r>
              <a:rPr lang="hu-HU" sz="2800" dirty="0" smtClean="0"/>
              <a:t>.</a:t>
            </a:r>
          </a:p>
          <a:p>
            <a:r>
              <a:rPr lang="hu-HU" sz="2800" dirty="0" err="1" smtClean="0"/>
              <a:t>Costs</a:t>
            </a:r>
            <a:r>
              <a:rPr lang="hu-HU" sz="2800" dirty="0" smtClean="0"/>
              <a:t>: 100-200 euro </a:t>
            </a:r>
            <a:r>
              <a:rPr lang="hu-HU" sz="2800" dirty="0" err="1" smtClean="0"/>
              <a:t>for</a:t>
            </a:r>
            <a:r>
              <a:rPr lang="hu-HU" sz="2800" dirty="0" smtClean="0"/>
              <a:t> a </a:t>
            </a:r>
            <a:r>
              <a:rPr lang="hu-HU" sz="2800" dirty="0" err="1" smtClean="0"/>
              <a:t>county</a:t>
            </a:r>
            <a:r>
              <a:rPr lang="hu-HU" sz="2800" dirty="0" smtClean="0"/>
              <a:t> </a:t>
            </a:r>
            <a:r>
              <a:rPr lang="hu-HU" sz="2800" dirty="0" err="1" smtClean="0"/>
              <a:t>level</a:t>
            </a:r>
            <a:r>
              <a:rPr lang="hu-HU" sz="2800" dirty="0" smtClean="0"/>
              <a:t> </a:t>
            </a:r>
            <a:r>
              <a:rPr lang="hu-HU" sz="2800" dirty="0" err="1" smtClean="0"/>
              <a:t>table</a:t>
            </a:r>
            <a:r>
              <a:rPr lang="hu-HU" sz="2800" dirty="0" smtClean="0"/>
              <a:t>, 4 </a:t>
            </a:r>
            <a:r>
              <a:rPr lang="hu-HU" sz="2800" dirty="0" err="1" smtClean="0"/>
              <a:t>variables</a:t>
            </a:r>
            <a:r>
              <a:rPr lang="hu-HU" sz="2800" dirty="0" smtClean="0"/>
              <a:t> (</a:t>
            </a:r>
            <a:r>
              <a:rPr lang="hu-HU" sz="2800" dirty="0" err="1" smtClean="0"/>
              <a:t>etnicity</a:t>
            </a:r>
            <a:r>
              <a:rPr lang="hu-HU" sz="2800" dirty="0" smtClean="0"/>
              <a:t>, sex, </a:t>
            </a:r>
            <a:r>
              <a:rPr lang="hu-HU" sz="2800" dirty="0" err="1" smtClean="0"/>
              <a:t>urban</a:t>
            </a:r>
            <a:r>
              <a:rPr lang="hu-HU" sz="2800" dirty="0" smtClean="0"/>
              <a:t>/</a:t>
            </a:r>
            <a:r>
              <a:rPr lang="hu-HU" sz="2800" dirty="0" err="1" smtClean="0"/>
              <a:t>rural</a:t>
            </a:r>
            <a:r>
              <a:rPr lang="hu-HU" sz="2800" dirty="0" smtClean="0"/>
              <a:t> </a:t>
            </a:r>
            <a:r>
              <a:rPr lang="hu-HU" sz="2800" dirty="0" err="1" smtClean="0"/>
              <a:t>multi-crosstabulation</a:t>
            </a:r>
            <a:r>
              <a:rPr lang="hu-HU" sz="2800" dirty="0" smtClean="0"/>
              <a:t>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882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Other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sources</a:t>
            </a:r>
            <a:r>
              <a:rPr lang="hu-HU" dirty="0" smtClean="0"/>
              <a:t>: TEMPO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89315"/>
            <a:ext cx="8596668" cy="4943960"/>
          </a:xfrm>
        </p:spPr>
        <p:txBody>
          <a:bodyPr>
            <a:normAutofit/>
          </a:bodyPr>
          <a:lstStyle/>
          <a:p>
            <a:r>
              <a:rPr lang="hu-HU" sz="2000" dirty="0" smtClean="0"/>
              <a:t>Online </a:t>
            </a:r>
            <a:r>
              <a:rPr lang="hu-HU" sz="2000" dirty="0" err="1" smtClean="0"/>
              <a:t>database</a:t>
            </a:r>
            <a:r>
              <a:rPr lang="hu-HU" sz="2000" dirty="0" smtClean="0"/>
              <a:t>: </a:t>
            </a:r>
            <a:r>
              <a:rPr lang="hu-HU" sz="2000" dirty="0" err="1" smtClean="0"/>
              <a:t>generally</a:t>
            </a:r>
            <a:r>
              <a:rPr lang="hu-HU" sz="2000" dirty="0" smtClean="0"/>
              <a:t> </a:t>
            </a:r>
            <a:r>
              <a:rPr lang="hu-HU" sz="2000" dirty="0" err="1" smtClean="0"/>
              <a:t>used</a:t>
            </a:r>
            <a:r>
              <a:rPr lang="hu-HU" sz="2000" dirty="0" smtClean="0"/>
              <a:t>, </a:t>
            </a:r>
            <a:r>
              <a:rPr lang="hu-HU" sz="2000" dirty="0" err="1" smtClean="0"/>
              <a:t>administrative</a:t>
            </a:r>
            <a:r>
              <a:rPr lang="hu-HU" sz="2000" dirty="0" smtClean="0"/>
              <a:t> </a:t>
            </a:r>
            <a:r>
              <a:rPr lang="hu-HU" sz="2000" dirty="0" err="1" smtClean="0"/>
              <a:t>data</a:t>
            </a:r>
            <a:r>
              <a:rPr lang="hu-HU" sz="2000" dirty="0" smtClean="0"/>
              <a:t> </a:t>
            </a:r>
            <a:r>
              <a:rPr lang="hu-HU" sz="2000" dirty="0" err="1" smtClean="0"/>
              <a:t>collection</a:t>
            </a:r>
            <a:endParaRPr lang="hu-HU" sz="2000" dirty="0" smtClean="0"/>
          </a:p>
          <a:p>
            <a:r>
              <a:rPr lang="hu-HU" sz="2000" dirty="0" err="1" smtClean="0"/>
              <a:t>Pay-system</a:t>
            </a:r>
            <a:r>
              <a:rPr lang="hu-HU" sz="2000" dirty="0" smtClean="0"/>
              <a:t>, </a:t>
            </a:r>
            <a:r>
              <a:rPr lang="hu-HU" sz="2000" dirty="0" err="1" smtClean="0"/>
              <a:t>some</a:t>
            </a:r>
            <a:r>
              <a:rPr lang="hu-HU" sz="2000" dirty="0" smtClean="0"/>
              <a:t> </a:t>
            </a:r>
            <a:r>
              <a:rPr lang="hu-HU" sz="2000" dirty="0" err="1" smtClean="0"/>
              <a:t>data</a:t>
            </a:r>
            <a:r>
              <a:rPr lang="hu-HU" sz="2000" dirty="0" smtClean="0"/>
              <a:t> </a:t>
            </a:r>
            <a:r>
              <a:rPr lang="hu-HU" sz="2000" dirty="0" err="1" smtClean="0"/>
              <a:t>are</a:t>
            </a:r>
            <a:r>
              <a:rPr lang="hu-HU" sz="2000" dirty="0" smtClean="0"/>
              <a:t> free of </a:t>
            </a:r>
            <a:r>
              <a:rPr lang="hu-HU" sz="2000" dirty="0" err="1" smtClean="0"/>
              <a:t>charge</a:t>
            </a:r>
            <a:endParaRPr lang="hu-HU" sz="2000" dirty="0" smtClean="0"/>
          </a:p>
          <a:p>
            <a:r>
              <a:rPr lang="hu-HU" sz="2000" dirty="0" err="1" smtClean="0"/>
              <a:t>Monthly</a:t>
            </a:r>
            <a:r>
              <a:rPr lang="hu-HU" sz="2000" dirty="0" smtClean="0"/>
              <a:t> </a:t>
            </a:r>
            <a:r>
              <a:rPr lang="hu-HU" sz="2000" dirty="0" err="1" smtClean="0"/>
              <a:t>prescription</a:t>
            </a:r>
            <a:r>
              <a:rPr lang="hu-HU" sz="2000" dirty="0" smtClean="0"/>
              <a:t> </a:t>
            </a:r>
            <a:r>
              <a:rPr lang="hu-HU" sz="2000" dirty="0" err="1" smtClean="0"/>
              <a:t>ot</a:t>
            </a:r>
            <a:r>
              <a:rPr lang="hu-HU" sz="2000" dirty="0" smtClean="0"/>
              <a:t> </a:t>
            </a:r>
            <a:r>
              <a:rPr lang="hu-HU" sz="2000" dirty="0" err="1" smtClean="0"/>
              <a:t>yearly</a:t>
            </a:r>
            <a:r>
              <a:rPr lang="hu-HU" sz="2000" dirty="0" smtClean="0"/>
              <a:t> (400 </a:t>
            </a:r>
            <a:r>
              <a:rPr lang="hu-HU" sz="2000" dirty="0" err="1" smtClean="0"/>
              <a:t>eur</a:t>
            </a:r>
            <a:r>
              <a:rPr lang="hu-HU" sz="2000" dirty="0" smtClean="0"/>
              <a:t> per </a:t>
            </a:r>
            <a:r>
              <a:rPr lang="hu-HU" sz="2000" dirty="0" err="1" smtClean="0"/>
              <a:t>year</a:t>
            </a:r>
            <a:r>
              <a:rPr lang="hu-HU" sz="2000" dirty="0" smtClean="0"/>
              <a:t>, </a:t>
            </a:r>
            <a:r>
              <a:rPr lang="hu-HU" sz="2000" dirty="0" err="1" smtClean="0"/>
              <a:t>for</a:t>
            </a:r>
            <a:r>
              <a:rPr lang="hu-HU" sz="2000" dirty="0" smtClean="0"/>
              <a:t> a </a:t>
            </a:r>
            <a:r>
              <a:rPr lang="hu-HU" sz="2000" dirty="0" err="1" smtClean="0"/>
              <a:t>civic</a:t>
            </a:r>
            <a:r>
              <a:rPr lang="hu-HU" sz="2000" dirty="0" smtClean="0"/>
              <a:t> </a:t>
            </a:r>
            <a:r>
              <a:rPr lang="hu-HU" sz="2000" dirty="0" err="1" smtClean="0"/>
              <a:t>association</a:t>
            </a:r>
            <a:r>
              <a:rPr lang="hu-HU" sz="2000" dirty="0" smtClean="0"/>
              <a:t>)</a:t>
            </a:r>
          </a:p>
          <a:p>
            <a:r>
              <a:rPr lang="hu-HU" sz="2000" dirty="0" err="1" smtClean="0">
                <a:hlinkClick r:id="rId2"/>
              </a:rPr>
              <a:t>www.insse.ro</a:t>
            </a:r>
            <a:r>
              <a:rPr lang="hu-HU" sz="2000" dirty="0" smtClean="0"/>
              <a:t> /</a:t>
            </a:r>
            <a:r>
              <a:rPr lang="hu-HU" sz="2000" dirty="0" err="1" smtClean="0"/>
              <a:t>Tempo</a:t>
            </a:r>
            <a:r>
              <a:rPr lang="hu-HU" sz="2000" dirty="0" smtClean="0"/>
              <a:t> online</a:t>
            </a:r>
          </a:p>
          <a:p>
            <a:r>
              <a:rPr lang="hu-HU" sz="2000" b="1" dirty="0" err="1" smtClean="0"/>
              <a:t>Content</a:t>
            </a:r>
            <a:r>
              <a:rPr lang="hu-HU" sz="2000" b="1" dirty="0" smtClean="0"/>
              <a:t>:</a:t>
            </a:r>
          </a:p>
          <a:p>
            <a:r>
              <a:rPr lang="hu-HU" sz="2000" dirty="0" err="1" smtClean="0"/>
              <a:t>Population</a:t>
            </a:r>
            <a:r>
              <a:rPr lang="hu-HU" sz="2000" dirty="0" smtClean="0"/>
              <a:t> </a:t>
            </a:r>
            <a:r>
              <a:rPr lang="hu-HU" sz="2000" dirty="0" err="1" smtClean="0"/>
              <a:t>number</a:t>
            </a:r>
            <a:r>
              <a:rPr lang="hu-HU" sz="2000" dirty="0" smtClean="0"/>
              <a:t> </a:t>
            </a:r>
            <a:r>
              <a:rPr lang="hu-HU" sz="2000" dirty="0" err="1" smtClean="0"/>
              <a:t>etween</a:t>
            </a:r>
            <a:r>
              <a:rPr lang="hu-HU" sz="2000" dirty="0" smtClean="0"/>
              <a:t> </a:t>
            </a:r>
            <a:r>
              <a:rPr lang="hu-HU" sz="2000" dirty="0" err="1" smtClean="0"/>
              <a:t>censuses</a:t>
            </a:r>
            <a:endParaRPr lang="hu-HU" sz="2000" dirty="0" smtClean="0"/>
          </a:p>
          <a:p>
            <a:r>
              <a:rPr lang="hu-HU" sz="2000" dirty="0" err="1" smtClean="0"/>
              <a:t>Vital</a:t>
            </a:r>
            <a:r>
              <a:rPr lang="hu-HU" sz="2000" dirty="0" smtClean="0"/>
              <a:t> </a:t>
            </a:r>
            <a:r>
              <a:rPr lang="hu-HU" sz="2000" dirty="0" err="1" smtClean="0"/>
              <a:t>statistics</a:t>
            </a:r>
            <a:endParaRPr lang="hu-HU" sz="2000" dirty="0" smtClean="0"/>
          </a:p>
          <a:p>
            <a:r>
              <a:rPr lang="hu-HU" sz="2000" dirty="0" err="1" smtClean="0"/>
              <a:t>Migration</a:t>
            </a:r>
            <a:r>
              <a:rPr lang="hu-HU" sz="2000" dirty="0" smtClean="0"/>
              <a:t> </a:t>
            </a:r>
            <a:r>
              <a:rPr lang="hu-HU" sz="2000" dirty="0" err="1" smtClean="0"/>
              <a:t>statistics</a:t>
            </a:r>
            <a:endParaRPr lang="hu-HU" sz="2000" dirty="0" smtClean="0"/>
          </a:p>
          <a:p>
            <a:r>
              <a:rPr lang="hu-HU" sz="2000" dirty="0" smtClean="0"/>
              <a:t>Education, labor, </a:t>
            </a:r>
            <a:r>
              <a:rPr lang="hu-HU" sz="2000" dirty="0" err="1" smtClean="0"/>
              <a:t>health</a:t>
            </a:r>
            <a:r>
              <a:rPr lang="hu-HU" sz="2000" dirty="0" smtClean="0"/>
              <a:t> </a:t>
            </a:r>
            <a:r>
              <a:rPr lang="hu-HU" sz="2000" dirty="0" err="1" smtClean="0"/>
              <a:t>data</a:t>
            </a:r>
            <a:endParaRPr lang="hu-HU" sz="2000" dirty="0" smtClean="0"/>
          </a:p>
          <a:p>
            <a:r>
              <a:rPr lang="hu-HU" sz="2000" dirty="0" err="1" smtClean="0"/>
              <a:t>Economic</a:t>
            </a:r>
            <a:r>
              <a:rPr lang="hu-HU" sz="2000" dirty="0" smtClean="0"/>
              <a:t>, </a:t>
            </a:r>
            <a:r>
              <a:rPr lang="hu-HU" sz="2000" dirty="0" err="1" smtClean="0"/>
              <a:t>financial</a:t>
            </a:r>
            <a:r>
              <a:rPr lang="hu-HU" sz="2000" dirty="0" smtClean="0"/>
              <a:t>, </a:t>
            </a:r>
            <a:r>
              <a:rPr lang="hu-HU" sz="2000" dirty="0" err="1" smtClean="0"/>
              <a:t>labour</a:t>
            </a:r>
            <a:r>
              <a:rPr lang="hu-HU" sz="2000" dirty="0" smtClean="0"/>
              <a:t> </a:t>
            </a:r>
            <a:r>
              <a:rPr lang="hu-HU" sz="2000" dirty="0" err="1" smtClean="0"/>
              <a:t>force</a:t>
            </a:r>
            <a:r>
              <a:rPr lang="hu-HU" sz="2000" dirty="0" smtClean="0"/>
              <a:t>, </a:t>
            </a:r>
            <a:r>
              <a:rPr lang="hu-HU" sz="2000" dirty="0" err="1" smtClean="0"/>
              <a:t>companies</a:t>
            </a:r>
            <a:r>
              <a:rPr lang="hu-HU" sz="2000" dirty="0" smtClean="0"/>
              <a:t> </a:t>
            </a:r>
            <a:r>
              <a:rPr lang="hu-HU" sz="2000" dirty="0" err="1" smtClean="0"/>
              <a:t>data</a:t>
            </a:r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1075355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7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84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41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83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The quality of data in Tempo online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/>
              <a:t>Some</a:t>
            </a:r>
            <a:r>
              <a:rPr lang="hu-HU" sz="2400" dirty="0"/>
              <a:t> </a:t>
            </a:r>
            <a:r>
              <a:rPr lang="hu-HU" sz="2400" dirty="0" err="1" smtClean="0"/>
              <a:t>data</a:t>
            </a:r>
            <a:r>
              <a:rPr lang="hu-HU" sz="2400" dirty="0" smtClean="0"/>
              <a:t> </a:t>
            </a:r>
            <a:r>
              <a:rPr lang="hu-HU" sz="2400" dirty="0" err="1" smtClean="0"/>
              <a:t>are</a:t>
            </a:r>
            <a:r>
              <a:rPr lang="hu-HU" sz="2400" dirty="0" smtClean="0"/>
              <a:t> </a:t>
            </a:r>
            <a:r>
              <a:rPr lang="hu-HU" sz="2400" dirty="0" err="1" smtClean="0"/>
              <a:t>updated</a:t>
            </a:r>
            <a:r>
              <a:rPr lang="hu-HU" sz="2400" dirty="0" smtClean="0"/>
              <a:t> </a:t>
            </a:r>
            <a:r>
              <a:rPr lang="hu-HU" sz="2400" dirty="0" err="1" smtClean="0"/>
              <a:t>to</a:t>
            </a:r>
            <a:r>
              <a:rPr lang="hu-HU" sz="2400" dirty="0" smtClean="0"/>
              <a:t> </a:t>
            </a:r>
            <a:r>
              <a:rPr lang="hu-HU" sz="2400" dirty="0" err="1" smtClean="0"/>
              <a:t>late</a:t>
            </a:r>
            <a:endParaRPr lang="hu-HU" sz="2400" dirty="0" smtClean="0"/>
          </a:p>
          <a:p>
            <a:pPr marL="0" indent="0">
              <a:buNone/>
            </a:pPr>
            <a:endParaRPr lang="hu-HU" sz="2400" dirty="0" smtClean="0"/>
          </a:p>
          <a:p>
            <a:r>
              <a:rPr lang="hu-HU" sz="2400" dirty="0" smtClean="0"/>
              <a:t>No </a:t>
            </a:r>
            <a:r>
              <a:rPr lang="hu-HU" sz="2400" dirty="0" err="1" smtClean="0"/>
              <a:t>available</a:t>
            </a:r>
            <a:r>
              <a:rPr lang="hu-HU" sz="2400" dirty="0" smtClean="0"/>
              <a:t> </a:t>
            </a:r>
            <a:r>
              <a:rPr lang="hu-HU" sz="2400" dirty="0" err="1" smtClean="0"/>
              <a:t>data</a:t>
            </a:r>
            <a:r>
              <a:rPr lang="hu-HU" sz="2400" dirty="0" smtClean="0"/>
              <a:t> </a:t>
            </a:r>
            <a:r>
              <a:rPr lang="hu-HU" sz="2400" dirty="0" err="1" smtClean="0"/>
              <a:t>on</a:t>
            </a:r>
            <a:r>
              <a:rPr lang="hu-HU" sz="2400" dirty="0" smtClean="0"/>
              <a:t> </a:t>
            </a:r>
            <a:r>
              <a:rPr lang="hu-HU" sz="2400" dirty="0" err="1" smtClean="0"/>
              <a:t>locality</a:t>
            </a:r>
            <a:r>
              <a:rPr lang="hu-HU" sz="2400" dirty="0" smtClean="0"/>
              <a:t> </a:t>
            </a:r>
            <a:r>
              <a:rPr lang="hu-HU" sz="2400" dirty="0" err="1" smtClean="0"/>
              <a:t>level</a:t>
            </a:r>
            <a:r>
              <a:rPr lang="hu-HU" sz="2400" dirty="0" smtClean="0"/>
              <a:t> </a:t>
            </a:r>
            <a:r>
              <a:rPr lang="hu-HU" sz="2400" dirty="0" err="1" smtClean="0"/>
              <a:t>about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labour</a:t>
            </a:r>
            <a:r>
              <a:rPr lang="hu-HU" sz="2400" dirty="0" smtClean="0"/>
              <a:t> </a:t>
            </a:r>
            <a:r>
              <a:rPr lang="hu-HU" sz="2400" dirty="0" err="1" smtClean="0"/>
              <a:t>force</a:t>
            </a:r>
            <a:r>
              <a:rPr lang="hu-HU" sz="2400" dirty="0" smtClean="0"/>
              <a:t>,</a:t>
            </a:r>
          </a:p>
          <a:p>
            <a:endParaRPr lang="hu-HU" sz="2400" dirty="0"/>
          </a:p>
          <a:p>
            <a:r>
              <a:rPr lang="hu-HU" sz="2400" dirty="0" err="1" smtClean="0"/>
              <a:t>Sometimes</a:t>
            </a:r>
            <a:r>
              <a:rPr lang="hu-HU" sz="2400" dirty="0" smtClean="0"/>
              <a:t> no </a:t>
            </a:r>
            <a:r>
              <a:rPr lang="hu-HU" sz="2400" dirty="0" err="1" smtClean="0"/>
              <a:t>data</a:t>
            </a:r>
            <a:r>
              <a:rPr lang="hu-HU" sz="2400" dirty="0" smtClean="0"/>
              <a:t> </a:t>
            </a:r>
            <a:r>
              <a:rPr lang="hu-HU" sz="2400" dirty="0" err="1" smtClean="0"/>
              <a:t>for</a:t>
            </a:r>
            <a:r>
              <a:rPr lang="hu-HU" sz="2400" dirty="0" smtClean="0"/>
              <a:t> </a:t>
            </a:r>
            <a:r>
              <a:rPr lang="hu-HU" sz="2400" dirty="0" err="1" smtClean="0"/>
              <a:t>counties</a:t>
            </a:r>
            <a:endParaRPr lang="hu-HU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8469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If</a:t>
            </a:r>
            <a:r>
              <a:rPr lang="hu-HU" dirty="0" smtClean="0"/>
              <a:t> no </a:t>
            </a:r>
            <a:r>
              <a:rPr lang="hu-HU" dirty="0" err="1" smtClean="0"/>
              <a:t>data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Tempo</a:t>
            </a:r>
            <a:r>
              <a:rPr lang="hu-HU" dirty="0" smtClean="0"/>
              <a:t>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/>
              <a:t>We</a:t>
            </a:r>
            <a:r>
              <a:rPr lang="hu-HU" sz="2400" dirty="0" smtClean="0"/>
              <a:t> </a:t>
            </a:r>
            <a:r>
              <a:rPr lang="hu-HU" sz="2400" dirty="0" err="1" smtClean="0"/>
              <a:t>can</a:t>
            </a:r>
            <a:r>
              <a:rPr lang="hu-HU" sz="2400" dirty="0" smtClean="0"/>
              <a:t> </a:t>
            </a:r>
            <a:r>
              <a:rPr lang="hu-HU" sz="2400" dirty="0" err="1" smtClean="0"/>
              <a:t>command</a:t>
            </a:r>
            <a:r>
              <a:rPr lang="hu-HU" sz="2400" dirty="0" smtClean="0"/>
              <a:t> </a:t>
            </a:r>
            <a:r>
              <a:rPr lang="hu-HU" sz="2400" dirty="0" err="1" smtClean="0"/>
              <a:t>for</a:t>
            </a:r>
            <a:r>
              <a:rPr lang="hu-HU" sz="2400" dirty="0" smtClean="0"/>
              <a:t> </a:t>
            </a:r>
            <a:r>
              <a:rPr lang="hu-HU" sz="2400" dirty="0" err="1" smtClean="0"/>
              <a:t>pay</a:t>
            </a:r>
            <a:r>
              <a:rPr lang="hu-HU" sz="2400" dirty="0" smtClean="0"/>
              <a:t>: </a:t>
            </a:r>
            <a:r>
              <a:rPr lang="hu-HU" sz="2400" dirty="0" err="1" smtClean="0"/>
              <a:t>crosstabulation</a:t>
            </a:r>
            <a:r>
              <a:rPr lang="hu-HU" sz="2400" dirty="0" smtClean="0"/>
              <a:t> </a:t>
            </a:r>
            <a:r>
              <a:rPr lang="hu-HU" sz="2400" dirty="0" err="1" smtClean="0"/>
              <a:t>with</a:t>
            </a:r>
            <a:r>
              <a:rPr lang="hu-HU" sz="2400" dirty="0" smtClean="0"/>
              <a:t> </a:t>
            </a:r>
            <a:r>
              <a:rPr lang="hu-HU" sz="2400" dirty="0" err="1" smtClean="0"/>
              <a:t>existing</a:t>
            </a:r>
            <a:r>
              <a:rPr lang="hu-HU" sz="2400" dirty="0" smtClean="0"/>
              <a:t> </a:t>
            </a:r>
            <a:r>
              <a:rPr lang="hu-HU" sz="2400" dirty="0" err="1" smtClean="0"/>
              <a:t>variables</a:t>
            </a:r>
            <a:r>
              <a:rPr lang="hu-HU" sz="2400" dirty="0" smtClean="0"/>
              <a:t>:</a:t>
            </a:r>
          </a:p>
          <a:p>
            <a:pPr marL="0" indent="0">
              <a:buNone/>
            </a:pPr>
            <a:endParaRPr lang="hu-HU" sz="2400" dirty="0" smtClean="0"/>
          </a:p>
          <a:p>
            <a:r>
              <a:rPr lang="hu-HU" sz="2400" dirty="0" smtClean="0"/>
              <a:t>Ex: </a:t>
            </a:r>
            <a:r>
              <a:rPr lang="hu-HU" sz="2400" dirty="0" err="1" smtClean="0"/>
              <a:t>vital</a:t>
            </a:r>
            <a:r>
              <a:rPr lang="hu-HU" sz="2400" dirty="0" smtClean="0"/>
              <a:t> </a:t>
            </a:r>
            <a:r>
              <a:rPr lang="hu-HU" sz="2400" dirty="0" err="1" smtClean="0"/>
              <a:t>statistics</a:t>
            </a:r>
            <a:r>
              <a:rPr lang="hu-HU" sz="2400" dirty="0" smtClean="0"/>
              <a:t> </a:t>
            </a:r>
            <a:r>
              <a:rPr lang="hu-HU" sz="2400" dirty="0" err="1" smtClean="0"/>
              <a:t>data</a:t>
            </a:r>
            <a:r>
              <a:rPr lang="hu-HU" sz="2400" dirty="0" smtClean="0"/>
              <a:t> and </a:t>
            </a:r>
            <a:r>
              <a:rPr lang="hu-HU" sz="2400" dirty="0" err="1" smtClean="0"/>
              <a:t>ethnicity</a:t>
            </a:r>
            <a:r>
              <a:rPr lang="hu-HU" sz="2400" dirty="0" smtClean="0"/>
              <a:t> </a:t>
            </a:r>
            <a:r>
              <a:rPr lang="hu-HU" sz="2400" dirty="0" err="1" smtClean="0"/>
              <a:t>by</a:t>
            </a:r>
            <a:r>
              <a:rPr lang="hu-HU" sz="2400" dirty="0" smtClean="0"/>
              <a:t> </a:t>
            </a:r>
            <a:r>
              <a:rPr lang="hu-HU" sz="2400" dirty="0" err="1" smtClean="0"/>
              <a:t>counties</a:t>
            </a:r>
            <a:r>
              <a:rPr lang="hu-HU" sz="2400" dirty="0" smtClean="0"/>
              <a:t>, </a:t>
            </a:r>
            <a:r>
              <a:rPr lang="hu-HU" sz="2400" dirty="0" err="1" smtClean="0"/>
              <a:t>year</a:t>
            </a:r>
            <a:r>
              <a:rPr lang="hu-HU" sz="2400" dirty="0" smtClean="0"/>
              <a:t>, </a:t>
            </a:r>
            <a:r>
              <a:rPr lang="hu-HU" sz="2400" dirty="0" err="1" smtClean="0"/>
              <a:t>age</a:t>
            </a:r>
            <a:r>
              <a:rPr lang="hu-HU" sz="2400" dirty="0" smtClean="0"/>
              <a:t> </a:t>
            </a:r>
            <a:r>
              <a:rPr lang="hu-HU" sz="2400" dirty="0" err="1" smtClean="0"/>
              <a:t>group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7437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The </a:t>
            </a:r>
            <a:r>
              <a:rPr lang="hu-HU" dirty="0" err="1" smtClean="0"/>
              <a:t>quality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administrative</a:t>
            </a:r>
            <a:r>
              <a:rPr lang="hu-HU" dirty="0" smtClean="0"/>
              <a:t> </a:t>
            </a:r>
            <a:r>
              <a:rPr lang="hu-HU" dirty="0" err="1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No </a:t>
            </a:r>
            <a:r>
              <a:rPr lang="hu-HU" sz="2400" dirty="0" err="1" smtClean="0"/>
              <a:t>exact</a:t>
            </a:r>
            <a:r>
              <a:rPr lang="hu-HU" sz="2400" dirty="0" smtClean="0"/>
              <a:t> </a:t>
            </a:r>
            <a:r>
              <a:rPr lang="hu-HU" sz="2400" dirty="0" err="1" smtClean="0"/>
              <a:t>match</a:t>
            </a:r>
            <a:r>
              <a:rPr lang="hu-HU" sz="2400" dirty="0" smtClean="0"/>
              <a:t> </a:t>
            </a:r>
            <a:r>
              <a:rPr lang="hu-HU" sz="2400" dirty="0" err="1" smtClean="0"/>
              <a:t>between</a:t>
            </a:r>
            <a:r>
              <a:rPr lang="hu-HU" sz="2400" dirty="0" smtClean="0"/>
              <a:t> </a:t>
            </a:r>
            <a:r>
              <a:rPr lang="hu-HU" sz="2400" dirty="0" err="1" smtClean="0"/>
              <a:t>different</a:t>
            </a:r>
            <a:r>
              <a:rPr lang="hu-HU" sz="2400" dirty="0" smtClean="0"/>
              <a:t> </a:t>
            </a:r>
            <a:r>
              <a:rPr lang="hu-HU" sz="2400" dirty="0" err="1" smtClean="0"/>
              <a:t>data</a:t>
            </a:r>
            <a:r>
              <a:rPr lang="hu-HU" sz="2400" dirty="0" smtClean="0"/>
              <a:t> </a:t>
            </a:r>
            <a:r>
              <a:rPr lang="hu-HU" sz="2400" dirty="0" err="1" smtClean="0"/>
              <a:t>sources</a:t>
            </a:r>
            <a:r>
              <a:rPr lang="hu-HU" sz="2400" dirty="0" smtClean="0"/>
              <a:t>:</a:t>
            </a:r>
          </a:p>
          <a:p>
            <a:endParaRPr lang="hu-HU" sz="2400" dirty="0" smtClean="0"/>
          </a:p>
          <a:p>
            <a:r>
              <a:rPr lang="hu-HU" sz="2400" dirty="0" smtClean="0"/>
              <a:t>Ex: </a:t>
            </a:r>
            <a:r>
              <a:rPr lang="hu-HU" sz="2400" dirty="0" err="1" smtClean="0"/>
              <a:t>Tempo</a:t>
            </a:r>
            <a:r>
              <a:rPr lang="hu-HU" sz="2400" dirty="0" smtClean="0"/>
              <a:t> online and </a:t>
            </a:r>
            <a:r>
              <a:rPr lang="hu-HU" sz="2400" dirty="0" err="1" smtClean="0"/>
              <a:t>Educational</a:t>
            </a:r>
            <a:r>
              <a:rPr lang="hu-HU" sz="2400" dirty="0" smtClean="0"/>
              <a:t> </a:t>
            </a:r>
            <a:r>
              <a:rPr lang="hu-HU" sz="2400" dirty="0" err="1" smtClean="0"/>
              <a:t>data</a:t>
            </a:r>
            <a:r>
              <a:rPr lang="hu-HU" sz="2400" dirty="0" smtClean="0"/>
              <a:t> </a:t>
            </a:r>
            <a:r>
              <a:rPr lang="hu-HU" sz="2400" dirty="0" err="1" smtClean="0"/>
              <a:t>for</a:t>
            </a:r>
            <a:r>
              <a:rPr lang="hu-HU" sz="2400" dirty="0" smtClean="0"/>
              <a:t> </a:t>
            </a:r>
            <a:r>
              <a:rPr lang="hu-HU" sz="2400" dirty="0" err="1" smtClean="0"/>
              <a:t>Ministry</a:t>
            </a:r>
            <a:r>
              <a:rPr lang="hu-HU" sz="2400" dirty="0" smtClean="0"/>
              <a:t> of Education (</a:t>
            </a:r>
            <a:r>
              <a:rPr lang="hu-HU" sz="2400" dirty="0" err="1" smtClean="0"/>
              <a:t>Database</a:t>
            </a:r>
            <a:r>
              <a:rPr lang="hu-HU" sz="2400" dirty="0" smtClean="0"/>
              <a:t> of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enrolled</a:t>
            </a:r>
            <a:r>
              <a:rPr lang="hu-HU" sz="2400" dirty="0" smtClean="0"/>
              <a:t> </a:t>
            </a:r>
            <a:r>
              <a:rPr lang="hu-HU" sz="2400" dirty="0" err="1" smtClean="0"/>
              <a:t>students</a:t>
            </a:r>
            <a:r>
              <a:rPr lang="hu-HU" sz="2400" dirty="0" smtClean="0"/>
              <a:t>): </a:t>
            </a:r>
          </a:p>
          <a:p>
            <a:endParaRPr lang="hu-HU" sz="2400" dirty="0" smtClean="0"/>
          </a:p>
          <a:p>
            <a:r>
              <a:rPr lang="hu-HU" sz="2400" dirty="0" err="1" smtClean="0"/>
              <a:t>different</a:t>
            </a:r>
            <a:r>
              <a:rPr lang="hu-HU" sz="2400" dirty="0" smtClean="0"/>
              <a:t> </a:t>
            </a:r>
            <a:r>
              <a:rPr lang="hu-HU" sz="2400" dirty="0" err="1" smtClean="0"/>
              <a:t>time</a:t>
            </a:r>
            <a:r>
              <a:rPr lang="hu-HU" sz="2400" dirty="0" smtClean="0"/>
              <a:t> of </a:t>
            </a:r>
            <a:r>
              <a:rPr lang="hu-HU" sz="2400" dirty="0" err="1" smtClean="0"/>
              <a:t>raportation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5272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Thank</a:t>
            </a:r>
            <a:r>
              <a:rPr lang="hu-HU" dirty="0" smtClean="0"/>
              <a:t> </a:t>
            </a:r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attention</a:t>
            </a:r>
            <a:r>
              <a:rPr lang="hu-HU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579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653</TotalTime>
  <Words>787</Words>
  <Application>Microsoft Office PowerPoint</Application>
  <PresentationFormat>Widescreen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Facet</vt:lpstr>
      <vt:lpstr>PowerPoint Presentation</vt:lpstr>
      <vt:lpstr>Statistical datasources for research in Romania</vt:lpstr>
      <vt:lpstr>Census data: 2011</vt:lpstr>
      <vt:lpstr>The figures</vt:lpstr>
      <vt:lpstr> Data imputation</vt:lpstr>
      <vt:lpstr>The administrative data used for finalizing the results of 2011 Census:</vt:lpstr>
      <vt:lpstr>User problems with this data completions</vt:lpstr>
      <vt:lpstr>The Disseminationof the results</vt:lpstr>
      <vt:lpstr>Results for pay</vt:lpstr>
      <vt:lpstr>Other data sources: TEMPO Online</vt:lpstr>
      <vt:lpstr>PowerPoint Presentation</vt:lpstr>
      <vt:lpstr>PowerPoint Presentation</vt:lpstr>
      <vt:lpstr>PowerPoint Presentation</vt:lpstr>
      <vt:lpstr>The quality of data in Tempo online</vt:lpstr>
      <vt:lpstr>If no data in Tempo online</vt:lpstr>
      <vt:lpstr>The quality of the administrative data</vt:lpstr>
      <vt:lpstr>Thank you for your attention!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 Veres</dc:creator>
  <cp:lastModifiedBy>V Veres</cp:lastModifiedBy>
  <cp:revision>23</cp:revision>
  <dcterms:created xsi:type="dcterms:W3CDTF">2016-10-20T21:43:29Z</dcterms:created>
  <dcterms:modified xsi:type="dcterms:W3CDTF">2016-10-21T08:37:21Z</dcterms:modified>
</cp:coreProperties>
</file>