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cb004220af0346c9" Type="http://schemas.microsoft.com/office/2006/relationships/ui/extensibility" Target="customUI/customUI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2"/>
    <p:sldId id="337" r:id="rId3"/>
    <p:sldId id="340" r:id="rId4"/>
    <p:sldId id="341" r:id="rId5"/>
    <p:sldId id="342" r:id="rId6"/>
    <p:sldId id="347" r:id="rId7"/>
    <p:sldId id="348" r:id="rId8"/>
    <p:sldId id="349" r:id="rId9"/>
    <p:sldId id="343" r:id="rId10"/>
    <p:sldId id="350" r:id="rId11"/>
    <p:sldId id="344" r:id="rId12"/>
    <p:sldId id="351" r:id="rId13"/>
    <p:sldId id="352" r:id="rId14"/>
  </p:sldIdLst>
  <p:sldSz cx="9144000" cy="6858000" type="screen4x3"/>
  <p:notesSz cx="6805613" cy="99441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60">
          <p15:clr>
            <a:srgbClr val="A4A3A4"/>
          </p15:clr>
        </p15:guide>
        <p15:guide id="2" pos="3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5647">
          <p15:clr>
            <a:srgbClr val="A4A3A4"/>
          </p15:clr>
        </p15:guide>
        <p15:guide id="2" pos="236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els ploug" initials="np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D4"/>
    <a:srgbClr val="A3CCEE"/>
    <a:srgbClr val="75B6E5"/>
    <a:srgbClr val="26A3DD"/>
    <a:srgbClr val="102D69"/>
    <a:srgbClr val="CFE2F6"/>
    <a:srgbClr val="0F78C8"/>
    <a:srgbClr val="2585B8"/>
    <a:srgbClr val="4BA6DD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>
      <p:cViewPr varScale="1">
        <p:scale>
          <a:sx n="92" d="100"/>
          <a:sy n="92" d="100"/>
        </p:scale>
        <p:origin x="453" y="48"/>
      </p:cViewPr>
      <p:guideLst>
        <p:guide orient="horz" pos="4060"/>
        <p:guide pos="3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058" y="-84"/>
      </p:cViewPr>
      <p:guideLst>
        <p:guide orient="horz" pos="5647"/>
        <p:guide pos="23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77E02-92A6-4B9C-BBA2-74867274E378}" type="slidenum">
              <a:rPr lang="da-DK" smtClean="0"/>
              <a:t>‹nr.›</a:t>
            </a:fld>
            <a:endParaRPr lang="da-DK"/>
          </a:p>
        </p:txBody>
      </p:sp>
      <p:pic>
        <p:nvPicPr>
          <p:cNvPr id="4098" name="Picture 2" descr="Q:\PPT\SAMLING\JV\Logo2013\LogoUkPri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20" y="9278550"/>
            <a:ext cx="907415" cy="52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402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20EA3-EEEC-4EE3-8111-65C8C600CA44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Picture 2" descr="Q:\PPT\SAMLING\JV\Logo2013\LogoUkPri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20" y="9278550"/>
            <a:ext cx="907415" cy="52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262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419100" y="352425"/>
            <a:ext cx="5948363" cy="4462463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>
          <a:xfrm>
            <a:off x="678775" y="5089500"/>
            <a:ext cx="5430200" cy="3915000"/>
          </a:xfrm>
        </p:spPr>
        <p:txBody>
          <a:bodyPr/>
          <a:lstStyle/>
          <a:p>
            <a:endParaRPr lang="da-DK" dirty="0">
              <a:latin typeface="Lucida San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>
          <a:xfrm>
            <a:off x="3202808" y="9435647"/>
            <a:ext cx="399998" cy="350111"/>
          </a:xfrm>
        </p:spPr>
        <p:txBody>
          <a:bodyPr/>
          <a:lstStyle/>
          <a:p>
            <a:pPr algn="ctr"/>
            <a:fld id="{DC720EA3-EEEC-4EE3-8111-65C8C600CA44}" type="slidenum">
              <a:rPr lang="da-DK" smtClean="0">
                <a:latin typeface="Lucida Sans"/>
              </a:rPr>
              <a:pPr algn="ctr"/>
              <a:t>1</a:t>
            </a:fld>
            <a:endParaRPr lang="da-DK"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747049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23528" y="332656"/>
            <a:ext cx="8352928" cy="3456384"/>
          </a:xfrm>
          <a:prstGeom prst="rect">
            <a:avLst/>
          </a:prstGeom>
          <a:solidFill>
            <a:srgbClr val="26A3D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264696" cy="1467594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da-DK" noProof="0" smtClean="0"/>
              <a:t>Klik for at redigere i master</a:t>
            </a:r>
            <a:endParaRPr lang="en-GB" noProof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467544" y="2060848"/>
            <a:ext cx="6264696" cy="1554857"/>
          </a:xfr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 smtClean="0"/>
              <a:t>Klik for at redigere i master</a:t>
            </a:r>
            <a:endParaRPr lang="en-GB" noProof="0"/>
          </a:p>
        </p:txBody>
      </p:sp>
      <p:sp>
        <p:nvSpPr>
          <p:cNvPr id="4" name="Rektangel 3"/>
          <p:cNvSpPr/>
          <p:nvPr userDrawn="1"/>
        </p:nvSpPr>
        <p:spPr>
          <a:xfrm rot="16200000" flipH="1">
            <a:off x="7997456" y="6575711"/>
            <a:ext cx="461401" cy="108450"/>
          </a:xfrm>
          <a:prstGeom prst="rect">
            <a:avLst/>
          </a:prstGeom>
          <a:solidFill>
            <a:srgbClr val="75B6E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 rot="16200000" flipH="1">
            <a:off x="7928875" y="6375773"/>
            <a:ext cx="861282" cy="108450"/>
          </a:xfrm>
          <a:prstGeom prst="rect">
            <a:avLst/>
          </a:prstGeom>
          <a:solidFill>
            <a:srgbClr val="26A3D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Rektangel 9"/>
          <p:cNvSpPr/>
          <p:nvPr userDrawn="1"/>
        </p:nvSpPr>
        <p:spPr>
          <a:xfrm rot="16200000" flipH="1">
            <a:off x="8106372" y="6421910"/>
            <a:ext cx="769002" cy="108450"/>
          </a:xfrm>
          <a:prstGeom prst="rect">
            <a:avLst/>
          </a:prstGeom>
          <a:solidFill>
            <a:srgbClr val="A3CCE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 rot="16200000" flipH="1">
            <a:off x="8322321" y="6506501"/>
            <a:ext cx="599821" cy="108450"/>
          </a:xfrm>
          <a:prstGeom prst="rect">
            <a:avLst/>
          </a:prstGeom>
          <a:solidFill>
            <a:srgbClr val="0091D4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0" y="5947200"/>
            <a:ext cx="931500" cy="496800"/>
          </a:xfrm>
          <a:prstGeom prst="rect">
            <a:avLst/>
          </a:prstGeom>
          <a:noFill/>
          <a:effectLst>
            <a:outerShdw blurRad="12700" dist="12700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535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525963"/>
          </a:xfrm>
        </p:spPr>
        <p:txBody>
          <a:bodyPr/>
          <a:lstStyle>
            <a:lvl1pPr marL="268288" indent="-268288"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>
                <a:latin typeface="Arial" pitchFamily="34" charset="0"/>
                <a:cs typeface="Arial" pitchFamily="34" charset="0"/>
              </a:defRPr>
            </a:lvl1pPr>
            <a:lvl2pPr marL="531813" indent="-263525">
              <a:buClr>
                <a:srgbClr val="0091D4"/>
              </a:buClr>
              <a:buSzPct val="80000"/>
              <a:buFont typeface="Wingdings" pitchFamily="2" charset="2"/>
              <a:buChar char="§"/>
              <a:defRPr sz="2200">
                <a:latin typeface="Arial" pitchFamily="34" charset="0"/>
                <a:cs typeface="Arial" pitchFamily="34" charset="0"/>
              </a:defRPr>
            </a:lvl2pPr>
            <a:lvl3pPr marL="809625" indent="-266700">
              <a:buClr>
                <a:srgbClr val="0091D4"/>
              </a:buClr>
              <a:buSzPct val="100000"/>
              <a:buFontTx/>
              <a:buChar char="-"/>
              <a:defRPr sz="1800" baseline="0">
                <a:latin typeface="Arial" pitchFamily="34" charset="0"/>
              </a:defRPr>
            </a:lvl3pPr>
            <a:lvl4pPr marL="648000" indent="-180000">
              <a:buClr>
                <a:srgbClr val="2585B8"/>
              </a:buClr>
              <a:buSzPct val="60000"/>
              <a:buFont typeface="Wingdings" pitchFamily="2" charset="2"/>
              <a:buChar char="n"/>
              <a:defRPr sz="1400">
                <a:latin typeface="Lucida Sans" pitchFamily="34" charset="0"/>
              </a:defRPr>
            </a:lvl4pPr>
            <a:lvl5pPr marL="756000" indent="-180000">
              <a:buClr>
                <a:srgbClr val="2585B8"/>
              </a:buClr>
              <a:buSzPct val="50000"/>
              <a:buFont typeface="Wingdings" pitchFamily="2" charset="2"/>
              <a:buChar char="n"/>
              <a:defRPr sz="1200">
                <a:latin typeface="Lucida Sans" pitchFamily="34" charset="0"/>
              </a:defRPr>
            </a:lvl5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91D4"/>
                </a:solidFill>
                <a:latin typeface="Georgia" pitchFamily="18" charset="0"/>
              </a:defRPr>
            </a:lvl1pPr>
          </a:lstStyle>
          <a:p>
            <a:r>
              <a:rPr lang="da-DK" noProof="0" smtClean="0"/>
              <a:t>Klik for at redigere i master</a:t>
            </a:r>
            <a:endParaRPr lang="en-GB" noProof="0"/>
          </a:p>
        </p:txBody>
      </p:sp>
      <p:sp>
        <p:nvSpPr>
          <p:cNvPr id="8" name="Rektangel 7"/>
          <p:cNvSpPr/>
          <p:nvPr userDrawn="1"/>
        </p:nvSpPr>
        <p:spPr>
          <a:xfrm>
            <a:off x="-7169" y="6165304"/>
            <a:ext cx="9151169" cy="692696"/>
          </a:xfrm>
          <a:prstGeom prst="rect">
            <a:avLst/>
          </a:prstGeom>
          <a:solidFill>
            <a:srgbClr val="0091D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14" name="Gruppe 13"/>
          <p:cNvGrpSpPr/>
          <p:nvPr userDrawn="1"/>
        </p:nvGrpSpPr>
        <p:grpSpPr>
          <a:xfrm rot="16200000" flipH="1">
            <a:off x="8156697" y="6392697"/>
            <a:ext cx="514221" cy="422476"/>
            <a:chOff x="4355976" y="4293096"/>
            <a:chExt cx="4032448" cy="2335646"/>
          </a:xfrm>
        </p:grpSpPr>
        <p:sp>
          <p:nvSpPr>
            <p:cNvPr id="15" name="Rektangel 14"/>
            <p:cNvSpPr/>
            <p:nvPr userDrawn="1"/>
          </p:nvSpPr>
          <p:spPr>
            <a:xfrm>
              <a:off x="6228184" y="4293096"/>
              <a:ext cx="216024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6" name="Rektangel 15"/>
            <p:cNvSpPr/>
            <p:nvPr userDrawn="1"/>
          </p:nvSpPr>
          <p:spPr>
            <a:xfrm>
              <a:off x="4355976" y="4903626"/>
              <a:ext cx="403244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Rektangel 16"/>
            <p:cNvSpPr/>
            <p:nvPr userDrawn="1"/>
          </p:nvSpPr>
          <p:spPr>
            <a:xfrm>
              <a:off x="4788022" y="5514155"/>
              <a:ext cx="360040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8" name="Rektangel 17"/>
            <p:cNvSpPr/>
            <p:nvPr userDrawn="1"/>
          </p:nvSpPr>
          <p:spPr>
            <a:xfrm>
              <a:off x="5580112" y="6124686"/>
              <a:ext cx="2808312" cy="504056"/>
            </a:xfrm>
            <a:prstGeom prst="rect">
              <a:avLst/>
            </a:prstGeom>
            <a:solidFill>
              <a:srgbClr val="CFE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pic>
        <p:nvPicPr>
          <p:cNvPr id="4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0" y="6343200"/>
            <a:ext cx="648000" cy="3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272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/>
          <p:cNvSpPr/>
          <p:nvPr userDrawn="1"/>
        </p:nvSpPr>
        <p:spPr>
          <a:xfrm>
            <a:off x="-7169" y="6165304"/>
            <a:ext cx="9151169" cy="692696"/>
          </a:xfrm>
          <a:prstGeom prst="rect">
            <a:avLst/>
          </a:prstGeom>
          <a:solidFill>
            <a:srgbClr val="0091D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Pladsholder til indhold 2"/>
          <p:cNvSpPr>
            <a:spLocks noGrp="1"/>
          </p:cNvSpPr>
          <p:nvPr>
            <p:ph idx="1"/>
          </p:nvPr>
        </p:nvSpPr>
        <p:spPr>
          <a:xfrm>
            <a:off x="467544" y="1600200"/>
            <a:ext cx="5472608" cy="4525963"/>
          </a:xfrm>
        </p:spPr>
        <p:txBody>
          <a:bodyPr/>
          <a:lstStyle>
            <a:lvl1pPr marL="268288" indent="-268288"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>
                <a:latin typeface="Arial" pitchFamily="34" charset="0"/>
                <a:cs typeface="Arial" pitchFamily="34" charset="0"/>
              </a:defRPr>
            </a:lvl1pPr>
            <a:lvl2pPr marL="531813" indent="-263525">
              <a:buClr>
                <a:srgbClr val="0091D4"/>
              </a:buClr>
              <a:buSzPct val="80000"/>
              <a:buFont typeface="Wingdings" pitchFamily="2" charset="2"/>
              <a:buChar char="§"/>
              <a:defRPr sz="2200">
                <a:latin typeface="Arial" pitchFamily="34" charset="0"/>
                <a:cs typeface="Arial" pitchFamily="34" charset="0"/>
              </a:defRPr>
            </a:lvl2pPr>
            <a:lvl3pPr marL="809625" indent="-266700">
              <a:buClr>
                <a:srgbClr val="0091D4"/>
              </a:buClr>
              <a:buSzPct val="100000"/>
              <a:buFontTx/>
              <a:buChar char="-"/>
              <a:defRPr sz="1800" baseline="0">
                <a:latin typeface="Arial" pitchFamily="34" charset="0"/>
              </a:defRPr>
            </a:lvl3pPr>
            <a:lvl4pPr marL="648000" indent="-180000">
              <a:buClr>
                <a:srgbClr val="2585B8"/>
              </a:buClr>
              <a:buSzPct val="60000"/>
              <a:buFont typeface="Wingdings" pitchFamily="2" charset="2"/>
              <a:buChar char="n"/>
              <a:defRPr sz="1400">
                <a:latin typeface="Lucida Sans" pitchFamily="34" charset="0"/>
              </a:defRPr>
            </a:lvl4pPr>
            <a:lvl5pPr marL="756000" indent="-180000">
              <a:buClr>
                <a:srgbClr val="2585B8"/>
              </a:buClr>
              <a:buSzPct val="50000"/>
              <a:buFont typeface="Wingdings" pitchFamily="2" charset="2"/>
              <a:buChar char="n"/>
              <a:defRPr sz="1200">
                <a:latin typeface="Lucida Sans" pitchFamily="34" charset="0"/>
              </a:defRPr>
            </a:lvl5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91D4"/>
                </a:solidFill>
                <a:latin typeface="Georgia" pitchFamily="18" charset="0"/>
              </a:defRPr>
            </a:lvl1pPr>
          </a:lstStyle>
          <a:p>
            <a:r>
              <a:rPr lang="da-DK" noProof="0" smtClean="0"/>
              <a:t>Klik for at redigere i master</a:t>
            </a:r>
            <a:endParaRPr lang="en-GB" noProof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56176" y="1628800"/>
            <a:ext cx="2530624" cy="4536504"/>
          </a:xfrm>
          <a:solidFill>
            <a:srgbClr val="0091D4">
              <a:alpha val="80000"/>
            </a:srgbClr>
          </a:solidFill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6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144000" indent="0">
              <a:buFontTx/>
              <a:buNone/>
              <a:defRPr sz="2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288000" indent="0">
              <a:buFontTx/>
              <a:buNone/>
              <a:defRPr sz="1800">
                <a:solidFill>
                  <a:schemeClr val="bg1"/>
                </a:solidFill>
                <a:latin typeface="Lucida Sans" pitchFamily="34" charset="0"/>
              </a:defRPr>
            </a:lvl3pPr>
            <a:lvl4pPr marL="432000" indent="0">
              <a:buFontTx/>
              <a:buNone/>
              <a:defRPr sz="1600">
                <a:solidFill>
                  <a:schemeClr val="bg1"/>
                </a:solidFill>
                <a:latin typeface="Lucida Sans" pitchFamily="34" charset="0"/>
              </a:defRPr>
            </a:lvl4pPr>
            <a:lvl5pPr marL="576000" indent="0">
              <a:buFontTx/>
              <a:buNone/>
              <a:defRPr sz="16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</p:txBody>
      </p:sp>
      <p:sp>
        <p:nvSpPr>
          <p:cNvPr id="12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13" name="Gruppe 12"/>
          <p:cNvGrpSpPr/>
          <p:nvPr userDrawn="1"/>
        </p:nvGrpSpPr>
        <p:grpSpPr>
          <a:xfrm rot="16200000" flipH="1">
            <a:off x="8156697" y="6392697"/>
            <a:ext cx="514221" cy="422476"/>
            <a:chOff x="4355976" y="4293096"/>
            <a:chExt cx="4032448" cy="2335646"/>
          </a:xfrm>
        </p:grpSpPr>
        <p:sp>
          <p:nvSpPr>
            <p:cNvPr id="14" name="Rektangel 13"/>
            <p:cNvSpPr/>
            <p:nvPr userDrawn="1"/>
          </p:nvSpPr>
          <p:spPr>
            <a:xfrm>
              <a:off x="6228184" y="4293096"/>
              <a:ext cx="216024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6" name="Rektangel 15"/>
            <p:cNvSpPr/>
            <p:nvPr userDrawn="1"/>
          </p:nvSpPr>
          <p:spPr>
            <a:xfrm>
              <a:off x="4355976" y="4903626"/>
              <a:ext cx="403244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Rektangel 16"/>
            <p:cNvSpPr/>
            <p:nvPr userDrawn="1"/>
          </p:nvSpPr>
          <p:spPr>
            <a:xfrm>
              <a:off x="4788022" y="5514155"/>
              <a:ext cx="360040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8" name="Rektangel 17"/>
            <p:cNvSpPr/>
            <p:nvPr userDrawn="1"/>
          </p:nvSpPr>
          <p:spPr>
            <a:xfrm>
              <a:off x="5580112" y="6124686"/>
              <a:ext cx="2808312" cy="504056"/>
            </a:xfrm>
            <a:prstGeom prst="rect">
              <a:avLst/>
            </a:prstGeom>
            <a:solidFill>
              <a:srgbClr val="CFE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pic>
        <p:nvPicPr>
          <p:cNvPr id="22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0" y="6343200"/>
            <a:ext cx="648000" cy="3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258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25"/>
          <p:cNvSpPr/>
          <p:nvPr userDrawn="1"/>
        </p:nvSpPr>
        <p:spPr>
          <a:xfrm>
            <a:off x="0" y="6165304"/>
            <a:ext cx="9144001" cy="695743"/>
          </a:xfrm>
          <a:prstGeom prst="rect">
            <a:avLst/>
          </a:prstGeom>
          <a:solidFill>
            <a:srgbClr val="0091D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Pladsholder til indhold 3"/>
          <p:cNvSpPr>
            <a:spLocks noGrp="1"/>
          </p:cNvSpPr>
          <p:nvPr>
            <p:ph sz="half" idx="2"/>
          </p:nvPr>
        </p:nvSpPr>
        <p:spPr>
          <a:xfrm>
            <a:off x="6156176" y="1628800"/>
            <a:ext cx="2530624" cy="4536504"/>
          </a:xfrm>
          <a:solidFill>
            <a:srgbClr val="0091D4">
              <a:alpha val="80000"/>
            </a:srgbClr>
          </a:solidFill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6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144000" indent="0">
              <a:buFontTx/>
              <a:buNone/>
              <a:defRPr sz="2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288000" indent="0">
              <a:buFontTx/>
              <a:buNone/>
              <a:defRPr sz="1800">
                <a:solidFill>
                  <a:schemeClr val="bg1"/>
                </a:solidFill>
                <a:latin typeface="Lucida Sans" pitchFamily="34" charset="0"/>
              </a:defRPr>
            </a:lvl3pPr>
            <a:lvl4pPr marL="432000" indent="0">
              <a:buFontTx/>
              <a:buNone/>
              <a:defRPr sz="1600">
                <a:solidFill>
                  <a:schemeClr val="bg1"/>
                </a:solidFill>
                <a:latin typeface="Lucida Sans" pitchFamily="34" charset="0"/>
              </a:defRPr>
            </a:lvl4pPr>
            <a:lvl5pPr marL="576000" indent="0">
              <a:buFontTx/>
              <a:buNone/>
              <a:defRPr sz="16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91D4"/>
                </a:solidFill>
                <a:latin typeface="Georgia" pitchFamily="18" charset="0"/>
              </a:defRPr>
            </a:lvl1pPr>
          </a:lstStyle>
          <a:p>
            <a:r>
              <a:rPr lang="da-DK" noProof="0" smtClean="0"/>
              <a:t>Klik for at redigere i master</a:t>
            </a:r>
            <a:endParaRPr lang="en-GB" noProof="0" dirty="0"/>
          </a:p>
        </p:txBody>
      </p:sp>
      <p:grpSp>
        <p:nvGrpSpPr>
          <p:cNvPr id="14" name="Gruppe 13"/>
          <p:cNvGrpSpPr/>
          <p:nvPr userDrawn="1"/>
        </p:nvGrpSpPr>
        <p:grpSpPr>
          <a:xfrm rot="16200000" flipH="1">
            <a:off x="8156697" y="6392697"/>
            <a:ext cx="514221" cy="422476"/>
            <a:chOff x="4355976" y="4293096"/>
            <a:chExt cx="4032448" cy="2335646"/>
          </a:xfrm>
        </p:grpSpPr>
        <p:sp>
          <p:nvSpPr>
            <p:cNvPr id="15" name="Rektangel 14"/>
            <p:cNvSpPr/>
            <p:nvPr userDrawn="1"/>
          </p:nvSpPr>
          <p:spPr>
            <a:xfrm>
              <a:off x="6228184" y="4293096"/>
              <a:ext cx="216024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6" name="Rektangel 15"/>
            <p:cNvSpPr/>
            <p:nvPr userDrawn="1"/>
          </p:nvSpPr>
          <p:spPr>
            <a:xfrm>
              <a:off x="4355976" y="4903626"/>
              <a:ext cx="403244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Rektangel 16"/>
            <p:cNvSpPr/>
            <p:nvPr userDrawn="1"/>
          </p:nvSpPr>
          <p:spPr>
            <a:xfrm>
              <a:off x="4788022" y="5514155"/>
              <a:ext cx="360040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9" name="Rektangel 18"/>
            <p:cNvSpPr/>
            <p:nvPr userDrawn="1"/>
          </p:nvSpPr>
          <p:spPr>
            <a:xfrm>
              <a:off x="5580112" y="6124686"/>
              <a:ext cx="2808312" cy="504056"/>
            </a:xfrm>
            <a:prstGeom prst="rect">
              <a:avLst/>
            </a:prstGeom>
            <a:solidFill>
              <a:srgbClr val="CFE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0" y="6343200"/>
            <a:ext cx="648000" cy="3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653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smtClean="0"/>
              <a:t>Klik for at redigere i master</a:t>
            </a:r>
            <a:endParaRPr lang="en-GB" noProof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smtClean="0"/>
              <a:t>Klik for at redigere i master</a:t>
            </a:r>
          </a:p>
          <a:p>
            <a:pPr lvl="1"/>
            <a:r>
              <a:rPr lang="en-GB" noProof="0" smtClean="0"/>
              <a:t>Andet niveau</a:t>
            </a:r>
          </a:p>
          <a:p>
            <a:pPr lvl="2"/>
            <a:r>
              <a:rPr lang="en-GB" noProof="0" smtClean="0"/>
              <a:t>Tredje niveau</a:t>
            </a:r>
          </a:p>
          <a:p>
            <a:pPr lvl="3"/>
            <a:r>
              <a:rPr lang="en-GB" noProof="0" smtClean="0"/>
              <a:t>Fjerde niveau</a:t>
            </a:r>
          </a:p>
          <a:p>
            <a:pPr lvl="4"/>
            <a:r>
              <a:rPr lang="en-GB" noProof="0" smtClean="0"/>
              <a:t>Femte niveau</a:t>
            </a:r>
            <a:endParaRPr lang="en-GB" noProof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Lucida Sans"/>
              </a:defRPr>
            </a:lvl1pPr>
          </a:lstStyle>
          <a:p>
            <a:fld id="{BE0DDEB0-2A7A-4824-9558-A361FF9FC87C}" type="datetime4">
              <a:rPr lang="en-US" smtClean="0"/>
              <a:t>September 21, 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496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eorg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264696" cy="194421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Migration Statistics based on Admin Data. Opportunities and Challenges. </a:t>
            </a:r>
            <a:br>
              <a:rPr lang="en-GB" dirty="0" smtClean="0"/>
            </a:br>
            <a:r>
              <a:rPr lang="en-GB" dirty="0" smtClean="0"/>
              <a:t>The Danish Case</a:t>
            </a:r>
            <a:endParaRPr lang="en-GB" dirty="0"/>
          </a:p>
        </p:txBody>
      </p:sp>
      <p:sp>
        <p:nvSpPr>
          <p:cNvPr id="7" name="Undertitel 6"/>
          <p:cNvSpPr>
            <a:spLocks noGrp="1"/>
          </p:cNvSpPr>
          <p:nvPr>
            <p:ph type="subTitle" idx="1"/>
          </p:nvPr>
        </p:nvSpPr>
        <p:spPr>
          <a:xfrm>
            <a:off x="467544" y="2348880"/>
            <a:ext cx="6264696" cy="1266825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 smtClean="0"/>
              <a:t>DGINS 2017 – Budapest September 21</a:t>
            </a:r>
            <a:r>
              <a:rPr lang="en-GB" baseline="30000" dirty="0" smtClean="0"/>
              <a:t>st</a:t>
            </a:r>
            <a:r>
              <a:rPr lang="en-GB" dirty="0" smtClean="0"/>
              <a:t>.</a:t>
            </a:r>
            <a:endParaRPr lang="en-GB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6739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1966: New Statistical Law gives access to register data</a:t>
            </a:r>
          </a:p>
          <a:p>
            <a:pPr marL="0" indent="0">
              <a:buNone/>
            </a:pPr>
            <a:r>
              <a:rPr lang="en-US" sz="2800" b="1" dirty="0" smtClean="0"/>
              <a:t>1968: National Civil Registration System (CPR)</a:t>
            </a:r>
          </a:p>
          <a:p>
            <a:pPr marL="0" indent="0">
              <a:buNone/>
            </a:pPr>
            <a:r>
              <a:rPr lang="en-US" sz="2800" b="1" dirty="0" smtClean="0"/>
              <a:t>1970: Last survey based census</a:t>
            </a:r>
          </a:p>
          <a:p>
            <a:pPr marL="0" indent="0">
              <a:buNone/>
            </a:pPr>
            <a:r>
              <a:rPr lang="en-US" sz="2800" b="1" dirty="0" smtClean="0"/>
              <a:t>1975: Business register established (CVR)</a:t>
            </a:r>
          </a:p>
          <a:p>
            <a:pPr marL="0" indent="0">
              <a:buNone/>
            </a:pPr>
            <a:r>
              <a:rPr lang="en-US" sz="2800" b="1" dirty="0" smtClean="0"/>
              <a:t>1976: Decision to establish a Building and Dwelling Register (BBR)</a:t>
            </a:r>
          </a:p>
          <a:p>
            <a:pPr marL="0" indent="0">
              <a:buNone/>
            </a:pPr>
            <a:r>
              <a:rPr lang="en-US" sz="2800" b="1" dirty="0" smtClean="0"/>
              <a:t>1981: Worlds first fully register based census</a:t>
            </a:r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 smtClean="0"/>
              <a:t>Historical landmarks</a:t>
            </a:r>
            <a:r>
              <a:rPr lang="da-DK" dirty="0" smtClean="0"/>
              <a:t>		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446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262156" y="1484784"/>
            <a:ext cx="8407304" cy="3867994"/>
            <a:chOff x="285" y="1080"/>
            <a:chExt cx="5649" cy="2564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1611" y="2650"/>
              <a:ext cx="1008" cy="99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>
                <a:latin typeface="+mn-lt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3557" y="2650"/>
              <a:ext cx="1008" cy="99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>
                <a:latin typeface="+mn-lt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2584" y="1437"/>
              <a:ext cx="1008" cy="99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>
                <a:latin typeface="+mn-lt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2504" y="1080"/>
              <a:ext cx="905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833" tIns="47623" rIns="96833" bIns="47623">
              <a:spAutoFit/>
            </a:bodyPr>
            <a:lstStyle/>
            <a:p>
              <a:pPr defTabSz="904100"/>
              <a:r>
                <a:rPr lang="da-DK" sz="2800" b="1" i="1" dirty="0" smtClean="0">
                  <a:solidFill>
                    <a:schemeClr val="accent2"/>
                  </a:solidFill>
                  <a:latin typeface="+mn-lt"/>
                </a:rPr>
                <a:t>People</a:t>
              </a:r>
              <a:endParaRPr lang="da-DK" sz="2800" b="1" i="1" dirty="0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822" y="2429"/>
              <a:ext cx="128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>
                <a:latin typeface="+mn-lt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285" y="2751"/>
              <a:ext cx="1267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833" tIns="47623" rIns="96833" bIns="47623">
              <a:spAutoFit/>
            </a:bodyPr>
            <a:lstStyle/>
            <a:p>
              <a:pPr defTabSz="904100"/>
              <a:r>
                <a:rPr lang="en-US" sz="2800" b="1" i="1" dirty="0" smtClean="0">
                  <a:solidFill>
                    <a:schemeClr val="accent2"/>
                  </a:solidFill>
                  <a:latin typeface="+mn-lt"/>
                </a:rPr>
                <a:t>Dwellings</a:t>
              </a:r>
              <a:endParaRPr lang="en-US" sz="2800" b="1" i="1" dirty="0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496" y="2989"/>
              <a:ext cx="1438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833" tIns="47623" rIns="96833" bIns="47623">
              <a:spAutoFit/>
            </a:bodyPr>
            <a:lstStyle/>
            <a:p>
              <a:pPr defTabSz="904100"/>
              <a:r>
                <a:rPr lang="da-DK" sz="2800" b="1" i="1" dirty="0" smtClean="0">
                  <a:solidFill>
                    <a:schemeClr val="accent2"/>
                  </a:solidFill>
                  <a:latin typeface="+mn-lt"/>
                </a:rPr>
                <a:t>Enterprises</a:t>
              </a:r>
              <a:endParaRPr lang="da-DK" sz="2800" b="1" i="1" dirty="0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H="1">
              <a:off x="2422" y="2339"/>
              <a:ext cx="359" cy="4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a-DK">
                <a:latin typeface="+mn-lt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3392" y="2339"/>
              <a:ext cx="365" cy="39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a-DK">
                <a:latin typeface="+mn-lt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2627" y="3147"/>
              <a:ext cx="92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a-DK">
                <a:latin typeface="+mn-lt"/>
              </a:endParaRPr>
            </a:p>
          </p:txBody>
        </p:sp>
      </p:grpSp>
      <p:sp>
        <p:nvSpPr>
          <p:cNvPr id="24" name="Rektangel 23"/>
          <p:cNvSpPr/>
          <p:nvPr/>
        </p:nvSpPr>
        <p:spPr>
          <a:xfrm>
            <a:off x="3222104" y="2204864"/>
            <a:ext cx="24300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a-DK" sz="1600" b="1" dirty="0">
              <a:solidFill>
                <a:srgbClr val="0070C0"/>
              </a:solidFill>
              <a:latin typeface="+mj-lt"/>
            </a:endParaRPr>
          </a:p>
          <a:p>
            <a:pPr algn="ctr"/>
            <a:r>
              <a:rPr lang="da-DK" sz="1600" b="1" i="1" u="sng" dirty="0" smtClean="0">
                <a:solidFill>
                  <a:srgbClr val="FF0000"/>
                </a:solidFill>
                <a:latin typeface="+mj-lt"/>
              </a:rPr>
              <a:t>Central Person Register </a:t>
            </a:r>
          </a:p>
          <a:p>
            <a:pPr algn="ctr"/>
            <a:r>
              <a:rPr lang="da-DK" sz="1600" b="1" dirty="0" smtClean="0">
                <a:solidFill>
                  <a:srgbClr val="FF0000"/>
                </a:solidFill>
                <a:latin typeface="+mj-lt"/>
              </a:rPr>
              <a:t>(CPR)</a:t>
            </a:r>
            <a:r>
              <a:rPr lang="da-DK" sz="1600" b="1" dirty="0" smtClean="0">
                <a:solidFill>
                  <a:srgbClr val="0070C0"/>
                </a:solidFill>
                <a:latin typeface="+mj-lt"/>
              </a:rPr>
              <a:t> </a:t>
            </a:r>
            <a:endParaRPr lang="da-DK" sz="16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6" name="Rektangel 25"/>
          <p:cNvSpPr/>
          <p:nvPr/>
        </p:nvSpPr>
        <p:spPr>
          <a:xfrm>
            <a:off x="4716016" y="3933056"/>
            <a:ext cx="24300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a-DK" sz="1600" b="1" dirty="0">
              <a:solidFill>
                <a:srgbClr val="0070C0"/>
              </a:solidFill>
              <a:latin typeface="+mj-lt"/>
            </a:endParaRPr>
          </a:p>
          <a:p>
            <a:pPr algn="ctr"/>
            <a:r>
              <a:rPr lang="da-DK" sz="1600" b="1" dirty="0" smtClean="0">
                <a:solidFill>
                  <a:srgbClr val="0070C0"/>
                </a:solidFill>
                <a:latin typeface="+mj-lt"/>
              </a:rPr>
              <a:t>Central Enterprise Register</a:t>
            </a:r>
          </a:p>
          <a:p>
            <a:pPr algn="ctr"/>
            <a:r>
              <a:rPr lang="da-DK" sz="1600" b="1" dirty="0" smtClean="0">
                <a:solidFill>
                  <a:schemeClr val="accent1"/>
                </a:solidFill>
                <a:latin typeface="+mj-lt"/>
              </a:rPr>
              <a:t>(CVR)</a:t>
            </a:r>
            <a:endParaRPr lang="da-DK" sz="1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8" name="Rektangel 27"/>
          <p:cNvSpPr/>
          <p:nvPr/>
        </p:nvSpPr>
        <p:spPr>
          <a:xfrm>
            <a:off x="1763688" y="4221088"/>
            <a:ext cx="2430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1600" b="1" dirty="0" smtClean="0">
                <a:solidFill>
                  <a:srgbClr val="0070C0"/>
                </a:solidFill>
                <a:latin typeface="+mj-lt"/>
              </a:rPr>
              <a:t>Buildings and </a:t>
            </a:r>
            <a:r>
              <a:rPr lang="da-DK" sz="1600" b="1" dirty="0" err="1" smtClean="0">
                <a:solidFill>
                  <a:srgbClr val="0070C0"/>
                </a:solidFill>
                <a:latin typeface="+mj-lt"/>
              </a:rPr>
              <a:t>housing</a:t>
            </a:r>
            <a:r>
              <a:rPr lang="da-DK" sz="1600" b="1" dirty="0" smtClean="0">
                <a:solidFill>
                  <a:srgbClr val="0070C0"/>
                </a:solidFill>
                <a:latin typeface="+mj-lt"/>
              </a:rPr>
              <a:t> </a:t>
            </a:r>
          </a:p>
          <a:p>
            <a:pPr algn="ctr"/>
            <a:r>
              <a:rPr lang="da-DK" sz="1600" b="1" dirty="0" smtClean="0">
                <a:solidFill>
                  <a:schemeClr val="accent1"/>
                </a:solidFill>
                <a:latin typeface="+mj-lt"/>
              </a:rPr>
              <a:t>(</a:t>
            </a:r>
            <a:r>
              <a:rPr lang="da-DK" sz="1600" b="1" dirty="0">
                <a:solidFill>
                  <a:schemeClr val="accent1"/>
                </a:solidFill>
                <a:latin typeface="+mj-lt"/>
              </a:rPr>
              <a:t>BBR)</a:t>
            </a:r>
          </a:p>
        </p:txBody>
      </p:sp>
      <p:grpSp>
        <p:nvGrpSpPr>
          <p:cNvPr id="3" name="Gruppe 2"/>
          <p:cNvGrpSpPr/>
          <p:nvPr/>
        </p:nvGrpSpPr>
        <p:grpSpPr>
          <a:xfrm>
            <a:off x="294780" y="1066800"/>
            <a:ext cx="7877621" cy="3331592"/>
            <a:chOff x="294780" y="1066800"/>
            <a:chExt cx="7877621" cy="3331592"/>
          </a:xfrm>
        </p:grpSpPr>
        <p:grpSp>
          <p:nvGrpSpPr>
            <p:cNvPr id="19" name="Group 33"/>
            <p:cNvGrpSpPr>
              <a:grpSpLocks/>
            </p:cNvGrpSpPr>
            <p:nvPr/>
          </p:nvGrpSpPr>
          <p:grpSpPr bwMode="auto">
            <a:xfrm>
              <a:off x="323528" y="1807344"/>
              <a:ext cx="3384550" cy="1117600"/>
              <a:chOff x="304" y="1780"/>
              <a:chExt cx="2132" cy="704"/>
            </a:xfrm>
          </p:grpSpPr>
          <p:sp>
            <p:nvSpPr>
              <p:cNvPr id="20" name="Line 34"/>
              <p:cNvSpPr>
                <a:spLocks noChangeShapeType="1"/>
              </p:cNvSpPr>
              <p:nvPr/>
            </p:nvSpPr>
            <p:spPr bwMode="auto">
              <a:xfrm>
                <a:off x="968" y="2204"/>
                <a:ext cx="1468" cy="64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21" name="Oval 35"/>
              <p:cNvSpPr>
                <a:spLocks noChangeArrowheads="1"/>
              </p:cNvSpPr>
              <p:nvPr/>
            </p:nvSpPr>
            <p:spPr bwMode="auto">
              <a:xfrm>
                <a:off x="304" y="1780"/>
                <a:ext cx="608" cy="608"/>
              </a:xfrm>
              <a:prstGeom prst="ellipse">
                <a:avLst/>
              </a:prstGeom>
              <a:solidFill>
                <a:srgbClr val="CECECE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a-DK"/>
              </a:p>
            </p:txBody>
          </p:sp>
          <p:sp>
            <p:nvSpPr>
              <p:cNvPr id="22" name="Oval 36"/>
              <p:cNvSpPr>
                <a:spLocks noChangeArrowheads="1"/>
              </p:cNvSpPr>
              <p:nvPr/>
            </p:nvSpPr>
            <p:spPr bwMode="auto">
              <a:xfrm>
                <a:off x="352" y="1876"/>
                <a:ext cx="608" cy="608"/>
              </a:xfrm>
              <a:prstGeom prst="ellipse">
                <a:avLst/>
              </a:prstGeom>
              <a:solidFill>
                <a:srgbClr val="CECECE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 anchor="ctr"/>
              <a:lstStyle/>
              <a:p>
                <a:pPr algn="ctr" defTabSz="762000">
                  <a:lnSpc>
                    <a:spcPct val="90000"/>
                  </a:lnSpc>
                </a:pPr>
                <a:r>
                  <a:rPr lang="en-GB" b="1" dirty="0" smtClean="0">
                    <a:solidFill>
                      <a:schemeClr val="accent2"/>
                    </a:solidFill>
                    <a:latin typeface="Arial" charset="0"/>
                  </a:rPr>
                  <a:t>Social Benefits</a:t>
                </a:r>
                <a:endParaRPr lang="en-GB" sz="1800" b="1" dirty="0">
                  <a:solidFill>
                    <a:schemeClr val="accent2"/>
                  </a:solidFill>
                  <a:latin typeface="Arial" charset="0"/>
                </a:endParaRPr>
              </a:p>
            </p:txBody>
          </p:sp>
        </p:grpSp>
        <p:grpSp>
          <p:nvGrpSpPr>
            <p:cNvPr id="23" name="Group 16"/>
            <p:cNvGrpSpPr>
              <a:grpSpLocks/>
            </p:cNvGrpSpPr>
            <p:nvPr/>
          </p:nvGrpSpPr>
          <p:grpSpPr bwMode="auto">
            <a:xfrm>
              <a:off x="1475656" y="1167308"/>
              <a:ext cx="3681413" cy="3197225"/>
              <a:chOff x="640" y="1250"/>
              <a:chExt cx="2319" cy="2014"/>
            </a:xfrm>
          </p:grpSpPr>
          <p:sp>
            <p:nvSpPr>
              <p:cNvPr id="25" name="Line 17"/>
              <p:cNvSpPr>
                <a:spLocks noChangeShapeType="1"/>
              </p:cNvSpPr>
              <p:nvPr/>
            </p:nvSpPr>
            <p:spPr bwMode="auto">
              <a:xfrm>
                <a:off x="1246" y="1858"/>
                <a:ext cx="1713" cy="1406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/>
              </a:p>
            </p:txBody>
          </p: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640" y="1250"/>
                <a:ext cx="1477" cy="729"/>
                <a:chOff x="640" y="1250"/>
                <a:chExt cx="1477" cy="729"/>
              </a:xfrm>
            </p:grpSpPr>
            <p:sp>
              <p:nvSpPr>
                <p:cNvPr id="29" name="Oval 19"/>
                <p:cNvSpPr>
                  <a:spLocks noChangeArrowheads="1"/>
                </p:cNvSpPr>
                <p:nvPr/>
              </p:nvSpPr>
              <p:spPr bwMode="auto">
                <a:xfrm>
                  <a:off x="640" y="1250"/>
                  <a:ext cx="608" cy="608"/>
                </a:xfrm>
                <a:prstGeom prst="ellipse">
                  <a:avLst/>
                </a:prstGeom>
                <a:solidFill>
                  <a:srgbClr val="CECECE"/>
                </a:solidFill>
                <a:ln w="25400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a-DK"/>
                </a:p>
              </p:txBody>
            </p:sp>
            <p:sp>
              <p:nvSpPr>
                <p:cNvPr id="30" name="Line 20"/>
                <p:cNvSpPr>
                  <a:spLocks noChangeShapeType="1"/>
                </p:cNvSpPr>
                <p:nvPr/>
              </p:nvSpPr>
              <p:spPr bwMode="auto">
                <a:xfrm>
                  <a:off x="1366" y="1694"/>
                  <a:ext cx="751" cy="285"/>
                </a:xfrm>
                <a:prstGeom prst="line">
                  <a:avLst/>
                </a:prstGeom>
                <a:noFill/>
                <a:ln w="508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a-DK"/>
                </a:p>
              </p:txBody>
            </p:sp>
            <p:sp>
              <p:nvSpPr>
                <p:cNvPr id="31" name="Oval 21"/>
                <p:cNvSpPr>
                  <a:spLocks noChangeArrowheads="1"/>
                </p:cNvSpPr>
                <p:nvPr/>
              </p:nvSpPr>
              <p:spPr bwMode="auto">
                <a:xfrm>
                  <a:off x="688" y="1252"/>
                  <a:ext cx="608" cy="608"/>
                </a:xfrm>
                <a:prstGeom prst="ellipse">
                  <a:avLst/>
                </a:prstGeom>
                <a:solidFill>
                  <a:srgbClr val="CECECE"/>
                </a:solidFill>
                <a:ln w="25400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a-DK"/>
                </a:p>
              </p:txBody>
            </p:sp>
            <p:sp>
              <p:nvSpPr>
                <p:cNvPr id="32" name="Oval 22"/>
                <p:cNvSpPr>
                  <a:spLocks noChangeArrowheads="1"/>
                </p:cNvSpPr>
                <p:nvPr/>
              </p:nvSpPr>
              <p:spPr bwMode="auto">
                <a:xfrm>
                  <a:off x="784" y="1300"/>
                  <a:ext cx="608" cy="608"/>
                </a:xfrm>
                <a:prstGeom prst="ellipse">
                  <a:avLst/>
                </a:prstGeom>
                <a:solidFill>
                  <a:srgbClr val="CECECE"/>
                </a:solidFill>
                <a:ln w="25400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 anchor="ctr"/>
                <a:lstStyle/>
                <a:p>
                  <a:pPr algn="ctr" defTabSz="762000">
                    <a:lnSpc>
                      <a:spcPct val="90000"/>
                    </a:lnSpc>
                  </a:pPr>
                  <a:r>
                    <a:rPr lang="en-GB" sz="1800" b="1" dirty="0" smtClean="0">
                      <a:solidFill>
                        <a:schemeClr val="accent2"/>
                      </a:solidFill>
                      <a:latin typeface="Arial" charset="0"/>
                    </a:rPr>
                    <a:t>Income</a:t>
                  </a:r>
                  <a:endParaRPr lang="en-GB" sz="1800" b="1" dirty="0">
                    <a:solidFill>
                      <a:schemeClr val="accent2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33" name="Group 13"/>
            <p:cNvGrpSpPr>
              <a:grpSpLocks/>
            </p:cNvGrpSpPr>
            <p:nvPr/>
          </p:nvGrpSpPr>
          <p:grpSpPr bwMode="auto">
            <a:xfrm>
              <a:off x="294780" y="2852936"/>
              <a:ext cx="3413126" cy="1158875"/>
              <a:chOff x="162" y="1947"/>
              <a:chExt cx="2150" cy="730"/>
            </a:xfrm>
          </p:grpSpPr>
          <p:sp>
            <p:nvSpPr>
              <p:cNvPr id="34" name="Oval 14"/>
              <p:cNvSpPr>
                <a:spLocks noChangeArrowheads="1"/>
              </p:cNvSpPr>
              <p:nvPr/>
            </p:nvSpPr>
            <p:spPr bwMode="auto">
              <a:xfrm>
                <a:off x="162" y="2069"/>
                <a:ext cx="608" cy="608"/>
              </a:xfrm>
              <a:prstGeom prst="ellipse">
                <a:avLst/>
              </a:prstGeom>
              <a:solidFill>
                <a:srgbClr val="CECECE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 anchor="ctr"/>
              <a:lstStyle/>
              <a:p>
                <a:pPr algn="ctr" defTabSz="762000">
                  <a:lnSpc>
                    <a:spcPct val="90000"/>
                  </a:lnSpc>
                </a:pPr>
                <a:r>
                  <a:rPr lang="en-GB" sz="1800" b="1" dirty="0" smtClean="0">
                    <a:solidFill>
                      <a:schemeClr val="accent2"/>
                    </a:solidFill>
                    <a:latin typeface="Arial" charset="0"/>
                  </a:rPr>
                  <a:t>Health</a:t>
                </a:r>
                <a:endParaRPr lang="en-GB" sz="1800" b="1" dirty="0">
                  <a:solidFill>
                    <a:schemeClr val="accent2"/>
                  </a:solidFill>
                  <a:latin typeface="Arial" charset="0"/>
                </a:endParaRPr>
              </a:p>
            </p:txBody>
          </p:sp>
          <p:sp>
            <p:nvSpPr>
              <p:cNvPr id="35" name="Line 15"/>
              <p:cNvSpPr>
                <a:spLocks noChangeShapeType="1"/>
              </p:cNvSpPr>
              <p:nvPr/>
            </p:nvSpPr>
            <p:spPr bwMode="auto">
              <a:xfrm flipV="1">
                <a:off x="789" y="1947"/>
                <a:ext cx="1523" cy="384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/>
              </a:p>
            </p:txBody>
          </p:sp>
        </p:grpSp>
        <p:grpSp>
          <p:nvGrpSpPr>
            <p:cNvPr id="39" name="Group 23"/>
            <p:cNvGrpSpPr>
              <a:grpSpLocks/>
            </p:cNvGrpSpPr>
            <p:nvPr/>
          </p:nvGrpSpPr>
          <p:grpSpPr bwMode="auto">
            <a:xfrm>
              <a:off x="5157738" y="1555502"/>
              <a:ext cx="3014663" cy="1412875"/>
              <a:chOff x="3269" y="672"/>
              <a:chExt cx="1899" cy="890"/>
            </a:xfrm>
          </p:grpSpPr>
          <p:sp>
            <p:nvSpPr>
              <p:cNvPr id="40" name="Line 24"/>
              <p:cNvSpPr>
                <a:spLocks noChangeShapeType="1"/>
              </p:cNvSpPr>
              <p:nvPr/>
            </p:nvSpPr>
            <p:spPr bwMode="auto">
              <a:xfrm flipH="1">
                <a:off x="3269" y="1344"/>
                <a:ext cx="1339" cy="218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" name="Oval 25"/>
              <p:cNvSpPr>
                <a:spLocks noChangeArrowheads="1"/>
              </p:cNvSpPr>
              <p:nvPr/>
            </p:nvSpPr>
            <p:spPr bwMode="auto">
              <a:xfrm>
                <a:off x="4416" y="672"/>
                <a:ext cx="608" cy="608"/>
              </a:xfrm>
              <a:prstGeom prst="ellipse">
                <a:avLst/>
              </a:prstGeom>
              <a:solidFill>
                <a:srgbClr val="CECECE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a-DK"/>
              </a:p>
            </p:txBody>
          </p:sp>
          <p:sp>
            <p:nvSpPr>
              <p:cNvPr id="42" name="Oval 26"/>
              <p:cNvSpPr>
                <a:spLocks noChangeArrowheads="1"/>
              </p:cNvSpPr>
              <p:nvPr/>
            </p:nvSpPr>
            <p:spPr bwMode="auto">
              <a:xfrm>
                <a:off x="4512" y="768"/>
                <a:ext cx="608" cy="608"/>
              </a:xfrm>
              <a:prstGeom prst="ellipse">
                <a:avLst/>
              </a:prstGeom>
              <a:solidFill>
                <a:srgbClr val="CECECE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a-DK"/>
              </a:p>
            </p:txBody>
          </p:sp>
          <p:sp>
            <p:nvSpPr>
              <p:cNvPr id="43" name="Oval 27"/>
              <p:cNvSpPr>
                <a:spLocks noChangeArrowheads="1"/>
              </p:cNvSpPr>
              <p:nvPr/>
            </p:nvSpPr>
            <p:spPr bwMode="auto">
              <a:xfrm>
                <a:off x="4560" y="864"/>
                <a:ext cx="608" cy="608"/>
              </a:xfrm>
              <a:prstGeom prst="ellipse">
                <a:avLst/>
              </a:prstGeom>
              <a:solidFill>
                <a:srgbClr val="CECECE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 anchor="ctr"/>
              <a:lstStyle/>
              <a:p>
                <a:pPr algn="ctr" defTabSz="762000">
                  <a:lnSpc>
                    <a:spcPct val="90000"/>
                  </a:lnSpc>
                </a:pPr>
                <a:r>
                  <a:rPr lang="en-GB" sz="1800" b="1" dirty="0" smtClean="0">
                    <a:solidFill>
                      <a:schemeClr val="accent2"/>
                    </a:solidFill>
                    <a:latin typeface="Arial" charset="0"/>
                  </a:rPr>
                  <a:t>Employment</a:t>
                </a:r>
                <a:endParaRPr lang="en-GB" sz="1800" b="1" dirty="0">
                  <a:solidFill>
                    <a:schemeClr val="accent2"/>
                  </a:solidFill>
                  <a:latin typeface="Arial" charset="0"/>
                </a:endParaRPr>
              </a:p>
            </p:txBody>
          </p:sp>
        </p:grpSp>
        <p:grpSp>
          <p:nvGrpSpPr>
            <p:cNvPr id="44" name="Group 28"/>
            <p:cNvGrpSpPr>
              <a:grpSpLocks/>
            </p:cNvGrpSpPr>
            <p:nvPr/>
          </p:nvGrpSpPr>
          <p:grpSpPr bwMode="auto">
            <a:xfrm>
              <a:off x="5076056" y="1066800"/>
              <a:ext cx="1636713" cy="1311275"/>
              <a:chOff x="3225" y="672"/>
              <a:chExt cx="1031" cy="826"/>
            </a:xfrm>
          </p:grpSpPr>
          <p:sp>
            <p:nvSpPr>
              <p:cNvPr id="45" name="Line 29"/>
              <p:cNvSpPr>
                <a:spLocks noChangeShapeType="1"/>
              </p:cNvSpPr>
              <p:nvPr/>
            </p:nvSpPr>
            <p:spPr bwMode="auto">
              <a:xfrm flipH="1">
                <a:off x="3225" y="1200"/>
                <a:ext cx="423" cy="285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6" name="Oval 30"/>
              <p:cNvSpPr>
                <a:spLocks noChangeArrowheads="1"/>
              </p:cNvSpPr>
              <p:nvPr/>
            </p:nvSpPr>
            <p:spPr bwMode="auto">
              <a:xfrm>
                <a:off x="3504" y="672"/>
                <a:ext cx="608" cy="608"/>
              </a:xfrm>
              <a:prstGeom prst="ellipse">
                <a:avLst/>
              </a:prstGeom>
              <a:solidFill>
                <a:srgbClr val="CECECE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a-DK"/>
              </a:p>
            </p:txBody>
          </p:sp>
          <p:sp>
            <p:nvSpPr>
              <p:cNvPr id="47" name="Oval 31"/>
              <p:cNvSpPr>
                <a:spLocks noChangeArrowheads="1"/>
              </p:cNvSpPr>
              <p:nvPr/>
            </p:nvSpPr>
            <p:spPr bwMode="auto">
              <a:xfrm>
                <a:off x="3600" y="768"/>
                <a:ext cx="608" cy="608"/>
              </a:xfrm>
              <a:prstGeom prst="ellipse">
                <a:avLst/>
              </a:prstGeom>
              <a:solidFill>
                <a:srgbClr val="CECECE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a-DK"/>
              </a:p>
            </p:txBody>
          </p:sp>
          <p:sp>
            <p:nvSpPr>
              <p:cNvPr id="48" name="Oval 32"/>
              <p:cNvSpPr>
                <a:spLocks noChangeArrowheads="1"/>
              </p:cNvSpPr>
              <p:nvPr/>
            </p:nvSpPr>
            <p:spPr bwMode="auto">
              <a:xfrm>
                <a:off x="3648" y="890"/>
                <a:ext cx="608" cy="608"/>
              </a:xfrm>
              <a:prstGeom prst="ellipse">
                <a:avLst/>
              </a:prstGeom>
              <a:solidFill>
                <a:srgbClr val="CECECE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 anchor="ctr"/>
              <a:lstStyle/>
              <a:p>
                <a:pPr algn="ctr" defTabSz="762000">
                  <a:lnSpc>
                    <a:spcPct val="90000"/>
                  </a:lnSpc>
                </a:pPr>
                <a:endParaRPr lang="en-GB" sz="1800" b="1" dirty="0" smtClean="0">
                  <a:solidFill>
                    <a:schemeClr val="accent2"/>
                  </a:solidFill>
                  <a:latin typeface="Arial" charset="0"/>
                </a:endParaRPr>
              </a:p>
              <a:p>
                <a:pPr algn="ctr" defTabSz="762000">
                  <a:lnSpc>
                    <a:spcPct val="90000"/>
                  </a:lnSpc>
                </a:pPr>
                <a:r>
                  <a:rPr lang="en-GB" sz="1800" b="1" dirty="0" smtClean="0">
                    <a:solidFill>
                      <a:schemeClr val="accent2"/>
                    </a:solidFill>
                    <a:latin typeface="Arial" charset="0"/>
                  </a:rPr>
                  <a:t>Education</a:t>
                </a:r>
                <a:endParaRPr lang="en-GB" sz="1800" b="1" dirty="0">
                  <a:solidFill>
                    <a:schemeClr val="accent2"/>
                  </a:solidFill>
                  <a:latin typeface="Arial" charset="0"/>
                </a:endParaRPr>
              </a:p>
              <a:p>
                <a:pPr algn="ctr" defTabSz="762000">
                  <a:lnSpc>
                    <a:spcPct val="90000"/>
                  </a:lnSpc>
                </a:pPr>
                <a:endParaRPr lang="en-GB" sz="1800" b="1" dirty="0">
                  <a:solidFill>
                    <a:schemeClr val="accent2"/>
                  </a:solidFill>
                  <a:latin typeface="Arial" charset="0"/>
                </a:endParaRPr>
              </a:p>
            </p:txBody>
          </p:sp>
        </p:grpSp>
        <p:grpSp>
          <p:nvGrpSpPr>
            <p:cNvPr id="49" name="Group 37"/>
            <p:cNvGrpSpPr>
              <a:grpSpLocks/>
            </p:cNvGrpSpPr>
            <p:nvPr/>
          </p:nvGrpSpPr>
          <p:grpSpPr bwMode="auto">
            <a:xfrm>
              <a:off x="6516216" y="3356992"/>
              <a:ext cx="1282700" cy="1041400"/>
              <a:chOff x="4952" y="2596"/>
              <a:chExt cx="808" cy="656"/>
            </a:xfrm>
          </p:grpSpPr>
          <p:sp>
            <p:nvSpPr>
              <p:cNvPr id="50" name="Line 38"/>
              <p:cNvSpPr>
                <a:spLocks noChangeShapeType="1"/>
              </p:cNvSpPr>
              <p:nvPr/>
            </p:nvSpPr>
            <p:spPr bwMode="auto">
              <a:xfrm flipH="1">
                <a:off x="4952" y="3068"/>
                <a:ext cx="192" cy="48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auto">
              <a:xfrm>
                <a:off x="5056" y="2596"/>
                <a:ext cx="608" cy="608"/>
              </a:xfrm>
              <a:prstGeom prst="ellipse">
                <a:avLst/>
              </a:prstGeom>
              <a:solidFill>
                <a:srgbClr val="CECECE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a-DK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auto">
              <a:xfrm>
                <a:off x="5152" y="2644"/>
                <a:ext cx="608" cy="608"/>
              </a:xfrm>
              <a:prstGeom prst="ellipse">
                <a:avLst/>
              </a:prstGeom>
              <a:solidFill>
                <a:srgbClr val="CECECE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 anchor="ctr"/>
              <a:lstStyle/>
              <a:p>
                <a:pPr algn="ctr" defTabSz="762000">
                  <a:lnSpc>
                    <a:spcPct val="90000"/>
                  </a:lnSpc>
                </a:pPr>
                <a:r>
                  <a:rPr lang="en-GB" sz="1800" b="1" dirty="0" smtClean="0">
                    <a:solidFill>
                      <a:schemeClr val="accent2"/>
                    </a:solidFill>
                    <a:latin typeface="Arial" charset="0"/>
                  </a:rPr>
                  <a:t>Turnover</a:t>
                </a:r>
                <a:endParaRPr lang="en-GB" sz="1800" b="1" dirty="0">
                  <a:solidFill>
                    <a:schemeClr val="accent2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17" name="Tekstboks 16"/>
          <p:cNvSpPr txBox="1"/>
          <p:nvPr/>
        </p:nvSpPr>
        <p:spPr>
          <a:xfrm>
            <a:off x="539552" y="5425895"/>
            <a:ext cx="799288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smtClean="0">
                <a:latin typeface="+mj-lt"/>
              </a:rPr>
              <a:t>Long time series of high quality</a:t>
            </a:r>
            <a:endParaRPr lang="en-US" sz="3600" b="1" dirty="0">
              <a:latin typeface="+mj-lt"/>
            </a:endParaRPr>
          </a:p>
        </p:txBody>
      </p:sp>
      <p:sp>
        <p:nvSpPr>
          <p:cNvPr id="18" name="Titel 17"/>
          <p:cNvSpPr>
            <a:spLocks noGrp="1"/>
          </p:cNvSpPr>
          <p:nvPr>
            <p:ph type="title"/>
          </p:nvPr>
        </p:nvSpPr>
        <p:spPr>
          <a:xfrm>
            <a:off x="1061363" y="260648"/>
            <a:ext cx="7975133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Register structure and data</a:t>
            </a:r>
            <a:endParaRPr lang="en-US" sz="2800" dirty="0"/>
          </a:p>
        </p:txBody>
      </p:sp>
      <p:sp>
        <p:nvSpPr>
          <p:cNvPr id="53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6908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84784"/>
            <a:ext cx="9144000" cy="4752528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Challenges</a:t>
            </a:r>
            <a:endParaRPr lang="en-US" sz="88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6" name="Tekstfelt 5"/>
          <p:cNvSpPr txBox="1"/>
          <p:nvPr/>
        </p:nvSpPr>
        <p:spPr>
          <a:xfrm>
            <a:off x="4427984" y="1708976"/>
            <a:ext cx="47160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 smtClean="0"/>
              <a:t>ADMIN DATA IS A PRODUCT OF LEGAL REGULATIONS AND ADMINISTRATION OF THE LAW</a:t>
            </a:r>
            <a:endParaRPr lang="da-DK" sz="3600" dirty="0"/>
          </a:p>
        </p:txBody>
      </p:sp>
    </p:spTree>
    <p:extLst>
      <p:ext uri="{BB962C8B-B14F-4D97-AF65-F5344CB8AC3E}">
        <p14:creationId xmlns:p14="http://schemas.microsoft.com/office/powerpoint/2010/main" val="425703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Asylum seekers</a:t>
            </a:r>
            <a:endParaRPr lang="en-US" sz="36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5</a:t>
            </a:fld>
            <a:endParaRPr lang="da-DK" dirty="0"/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3999" cy="4896543"/>
          </a:xfrm>
        </p:spPr>
      </p:pic>
    </p:spTree>
    <p:extLst>
      <p:ext uri="{BB962C8B-B14F-4D97-AF65-F5344CB8AC3E}">
        <p14:creationId xmlns:p14="http://schemas.microsoft.com/office/powerpoint/2010/main" val="7208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3999" cy="4680520"/>
          </a:xfr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not included in the Danish population register</a:t>
            </a:r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72558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is actually a lot of them…..</a:t>
            </a:r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7</a:t>
            </a:fld>
            <a:endParaRPr lang="da-DK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543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average time from seeking asylum to a first decision was in 2016 165 days i.e. below the 1 year limit</a:t>
            </a:r>
          </a:p>
          <a:p>
            <a:r>
              <a:rPr lang="en-US" dirty="0" smtClean="0"/>
              <a:t>548 out of 10.846 took longer than 1 year</a:t>
            </a:r>
          </a:p>
          <a:p>
            <a:r>
              <a:rPr lang="en-US" dirty="0" smtClean="0"/>
              <a:t>And 1.067 was appealed</a:t>
            </a:r>
          </a:p>
          <a:p>
            <a:r>
              <a:rPr lang="en-US" dirty="0" smtClean="0"/>
              <a:t>Case: in August 2016 9.316 persons had a pending application.</a:t>
            </a:r>
          </a:p>
          <a:p>
            <a:r>
              <a:rPr lang="en-US" dirty="0" smtClean="0"/>
              <a:t>Of these 223 person had applied more than a year ago</a:t>
            </a:r>
          </a:p>
          <a:p>
            <a:r>
              <a:rPr lang="en-US" dirty="0" smtClean="0"/>
              <a:t>223 is equal to 0,004 percent of the population</a:t>
            </a:r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!</a:t>
            </a:r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08109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417638"/>
            <a:ext cx="8856984" cy="4675658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Late de-registration</a:t>
            </a:r>
            <a:endParaRPr lang="en-US" sz="54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6" name="Tekstfelt 5"/>
          <p:cNvSpPr txBox="1"/>
          <p:nvPr/>
        </p:nvSpPr>
        <p:spPr>
          <a:xfrm>
            <a:off x="4067944" y="1556792"/>
            <a:ext cx="43829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 smtClean="0"/>
              <a:t>17 % OF ALL  EMIGRATION IN YEAR X </a:t>
            </a:r>
          </a:p>
          <a:p>
            <a:r>
              <a:rPr lang="da-DK" b="1" dirty="0" smtClean="0"/>
              <a:t>WILL BE REGISTERED</a:t>
            </a:r>
          </a:p>
          <a:p>
            <a:r>
              <a:rPr lang="da-DK" b="1" dirty="0" smtClean="0"/>
              <a:t>LATER THAN FEBRUARY IN YEAR X+1</a:t>
            </a:r>
          </a:p>
          <a:p>
            <a:r>
              <a:rPr lang="da-DK" b="1" dirty="0" smtClean="0"/>
              <a:t> – ESPECIALLY EMIGRATIONS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418273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signs of activity – 2008 =&gt;</a:t>
            </a:r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10</a:t>
            </a:fld>
            <a:endParaRPr lang="da-DK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Højrepil 4"/>
          <p:cNvSpPr/>
          <p:nvPr/>
        </p:nvSpPr>
        <p:spPr>
          <a:xfrm>
            <a:off x="2339752" y="4509120"/>
            <a:ext cx="978408" cy="484632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070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Over-coverage</a:t>
            </a:r>
            <a:endParaRPr lang="en-US" sz="66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11</a:t>
            </a:fld>
            <a:endParaRPr lang="da-DK" dirty="0"/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84785"/>
            <a:ext cx="9108504" cy="4608512"/>
          </a:xfrm>
          <a:prstGeom prst="rect">
            <a:avLst/>
          </a:prstGeom>
        </p:spPr>
      </p:pic>
      <p:sp>
        <p:nvSpPr>
          <p:cNvPr id="10" name="Tekstfelt 9"/>
          <p:cNvSpPr txBox="1"/>
          <p:nvPr/>
        </p:nvSpPr>
        <p:spPr>
          <a:xfrm>
            <a:off x="0" y="1772816"/>
            <a:ext cx="92560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 smtClean="0"/>
              <a:t># OF PEOPLE WITH NO SIGNS OF ACTIVITY IN THREE YEARS = 18.000</a:t>
            </a:r>
          </a:p>
          <a:p>
            <a:r>
              <a:rPr lang="da-DK" b="1" dirty="0" smtClean="0"/>
              <a:t>2/3 DANES</a:t>
            </a:r>
          </a:p>
          <a:p>
            <a:r>
              <a:rPr lang="da-DK" b="1" dirty="0" smtClean="0"/>
              <a:t>THE NORDIC SYSTEM OF MIGRATION REGISTRATIONS DOES IMPACT THE NUMBER</a:t>
            </a:r>
          </a:p>
          <a:p>
            <a:endParaRPr lang="da-DK" b="1" dirty="0"/>
          </a:p>
          <a:p>
            <a:r>
              <a:rPr lang="en-US" b="1" dirty="0" smtClean="0"/>
              <a:t>EQUAL TO </a:t>
            </a:r>
            <a:r>
              <a:rPr lang="en-US" b="1" dirty="0" smtClean="0">
                <a:solidFill>
                  <a:srgbClr val="FF0000"/>
                </a:solidFill>
              </a:rPr>
              <a:t>0,32</a:t>
            </a:r>
            <a:r>
              <a:rPr lang="en-US" b="1" dirty="0" smtClean="0"/>
              <a:t> PER CENT OF THE POPULATION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1320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44824"/>
            <a:ext cx="3240360" cy="3744416"/>
          </a:xfr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conclusion</a:t>
            </a:r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12</a:t>
            </a:fld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916832"/>
            <a:ext cx="4248472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36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556792"/>
            <a:ext cx="7920879" cy="4464496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This is it</a:t>
            </a:r>
            <a:endParaRPr lang="en-US" sz="88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>
                <a:solidFill>
                  <a:prstClr val="white"/>
                </a:solidFill>
              </a:rPr>
              <a:pPr/>
              <a:t>13</a:t>
            </a:fld>
            <a:endParaRPr lang="da-DK" dirty="0">
              <a:solidFill>
                <a:prstClr val="white"/>
              </a:solidFill>
            </a:endParaRPr>
          </a:p>
        </p:txBody>
      </p:sp>
      <p:sp>
        <p:nvSpPr>
          <p:cNvPr id="6" name="Tekstfelt 5"/>
          <p:cNvSpPr txBox="1"/>
          <p:nvPr/>
        </p:nvSpPr>
        <p:spPr>
          <a:xfrm>
            <a:off x="17604" y="1556792"/>
            <a:ext cx="2970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 smtClean="0">
                <a:solidFill>
                  <a:prstClr val="black"/>
                </a:solidFill>
              </a:rPr>
              <a:t>Niels Ploug</a:t>
            </a:r>
          </a:p>
          <a:p>
            <a:r>
              <a:rPr lang="da-DK" sz="2400" dirty="0" err="1" smtClean="0">
                <a:solidFill>
                  <a:prstClr val="black"/>
                </a:solidFill>
              </a:rPr>
              <a:t>Statistics</a:t>
            </a:r>
            <a:r>
              <a:rPr lang="da-DK" sz="2400" dirty="0" smtClean="0">
                <a:solidFill>
                  <a:prstClr val="black"/>
                </a:solidFill>
              </a:rPr>
              <a:t> Denmark</a:t>
            </a:r>
          </a:p>
          <a:p>
            <a:r>
              <a:rPr lang="da-DK" sz="2400" dirty="0" smtClean="0">
                <a:solidFill>
                  <a:prstClr val="black"/>
                </a:solidFill>
              </a:rPr>
              <a:t>npl@dst.dk</a:t>
            </a:r>
            <a:endParaRPr lang="da-DK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94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stBlue">
  <a:themeElements>
    <a:clrScheme name="Ds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BA6DD"/>
      </a:accent1>
      <a:accent2>
        <a:srgbClr val="2585B8"/>
      </a:accent2>
      <a:accent3>
        <a:srgbClr val="A0B24F"/>
      </a:accent3>
      <a:accent4>
        <a:srgbClr val="6AB24F"/>
      </a:accent4>
      <a:accent5>
        <a:srgbClr val="D73858"/>
      </a:accent5>
      <a:accent6>
        <a:srgbClr val="F79646"/>
      </a:accent6>
      <a:hlink>
        <a:srgbClr val="0000FF"/>
      </a:hlink>
      <a:folHlink>
        <a:srgbClr val="800080"/>
      </a:folHlink>
    </a:clrScheme>
    <a:fontScheme name="DST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tx1"/>
          </a:solidFill>
        </a:ln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st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BA6DD"/>
    </a:accent1>
    <a:accent2>
      <a:srgbClr val="2585B8"/>
    </a:accent2>
    <a:accent3>
      <a:srgbClr val="A0B24F"/>
    </a:accent3>
    <a:accent4>
      <a:srgbClr val="6AB24F"/>
    </a:accent4>
    <a:accent5>
      <a:srgbClr val="D73858"/>
    </a:accent5>
    <a:accent6>
      <a:srgbClr val="F79646"/>
    </a:accent6>
    <a:hlink>
      <a:srgbClr val="0000FF"/>
    </a:hlink>
    <a:folHlink>
      <a:srgbClr val="800080"/>
    </a:folHlink>
  </a:clrScheme>
</a:themeOverride>
</file>

<file path=customUI/customUI.xml>
</file>

<file path=docProps/app.xml><?xml version="1.0" encoding="utf-8"?>
<Properties xmlns="http://schemas.openxmlformats.org/officeDocument/2006/extended-properties" xmlns:vt="http://schemas.openxmlformats.org/officeDocument/2006/docPropsVTypes">
  <Template>DstBlue</Template>
  <TotalTime>2584</TotalTime>
  <Words>300</Words>
  <Application>Microsoft Office PowerPoint</Application>
  <PresentationFormat>Skærmshow (4:3)</PresentationFormat>
  <Paragraphs>72</Paragraphs>
  <Slides>13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20" baseType="lpstr">
      <vt:lpstr>Arial</vt:lpstr>
      <vt:lpstr>Calibri</vt:lpstr>
      <vt:lpstr>Georgia</vt:lpstr>
      <vt:lpstr>Lucida Sans</vt:lpstr>
      <vt:lpstr>Lucida Sans Unicode</vt:lpstr>
      <vt:lpstr>Wingdings</vt:lpstr>
      <vt:lpstr>DstBlue</vt:lpstr>
      <vt:lpstr>Migration Statistics based on Admin Data. Opportunities and Challenges.  The Danish Case</vt:lpstr>
      <vt:lpstr>Historical landmarks  </vt:lpstr>
      <vt:lpstr>Register structure and data</vt:lpstr>
      <vt:lpstr>Challenges</vt:lpstr>
      <vt:lpstr>Asylum seekers</vt:lpstr>
      <vt:lpstr>Are not included in the Danish population register</vt:lpstr>
      <vt:lpstr>There is actually a lot of them…..</vt:lpstr>
      <vt:lpstr>BUT !</vt:lpstr>
      <vt:lpstr>Late de-registration</vt:lpstr>
      <vt:lpstr>No signs of activity – 2008 =&gt;</vt:lpstr>
      <vt:lpstr>Over-coverage</vt:lpstr>
      <vt:lpstr>In conclusion</vt:lpstr>
      <vt:lpstr>This is it</vt:lpstr>
    </vt:vector>
  </TitlesOfParts>
  <Company>Danmarks Statistik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 Denmark</dc:title>
  <dc:creator>Rune Stefansson</dc:creator>
  <cp:lastModifiedBy>niels ploug</cp:lastModifiedBy>
  <cp:revision>140</cp:revision>
  <cp:lastPrinted>2016-08-10T13:11:16Z</cp:lastPrinted>
  <dcterms:created xsi:type="dcterms:W3CDTF">2013-09-10T13:32:35Z</dcterms:created>
  <dcterms:modified xsi:type="dcterms:W3CDTF">2017-09-20T22:25:06Z</dcterms:modified>
</cp:coreProperties>
</file>