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75" r:id="rId2"/>
    <p:sldId id="280" r:id="rId3"/>
    <p:sldId id="323" r:id="rId4"/>
    <p:sldId id="321" r:id="rId5"/>
    <p:sldId id="337" r:id="rId6"/>
    <p:sldId id="338" r:id="rId7"/>
    <p:sldId id="339" r:id="rId8"/>
    <p:sldId id="336" r:id="rId9"/>
    <p:sldId id="331" r:id="rId10"/>
    <p:sldId id="333" r:id="rId11"/>
    <p:sldId id="319" r:id="rId12"/>
  </p:sldIdLst>
  <p:sldSz cx="9144000" cy="6858000" type="screen4x3"/>
  <p:notesSz cx="6735763" cy="9869488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rgbClr val="336699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CC00"/>
    <a:srgbClr val="CC9B00"/>
    <a:srgbClr val="E6D5A6"/>
    <a:srgbClr val="990000"/>
    <a:srgbClr val="CC0000"/>
    <a:srgbClr val="99003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132" d="100"/>
          <a:sy n="132" d="100"/>
        </p:scale>
        <p:origin x="101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1776" y="38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B994CC-8211-4E09-8F6B-29F132454964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3AC142B-FC3D-4646-818E-2917EFECE916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Why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are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people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interested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in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being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registered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?: </a:t>
          </a:r>
          <a:endParaRPr lang="es-E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66173-B802-4C1A-A411-AB845571E601}" type="parTrans" cxnId="{043189F8-40C3-48BA-A233-DBB214D0F746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482D1B-9193-490C-A2CE-B54BD56EE6FF}" type="sibTrans" cxnId="{043189F8-40C3-48BA-A233-DBB214D0F746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183349-F822-4AED-9C94-85A3CDD2E6A7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Because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provides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access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to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education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, social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services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health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system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municipalities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services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is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proof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residence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for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all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purposes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s-E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1A8B1-7E22-4580-A164-36B2AC49ECB8}" type="parTrans" cxnId="{E60EE681-E0B8-49F4-B867-C8856969817A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178C6A-1117-4578-A274-E706F262FA24}" type="sibTrans" cxnId="{E60EE681-E0B8-49F4-B867-C8856969817A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6EFE70-B10F-4983-9811-EA906A7B3F21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Why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are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people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interested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in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getting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deregistered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when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they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leave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the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country)?  </a:t>
          </a:r>
        </a:p>
        <a:p>
          <a:pPr rtl="0"/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no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benefits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=&gt;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not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many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deregistrations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made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by</a:t>
          </a:r>
          <a:r>
            <a:rPr lang="es-E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dirty="0" err="1" smtClean="0">
              <a:latin typeface="Arial" panose="020B0604020202020204" pitchFamily="34" charset="0"/>
              <a:cs typeface="Arial" panose="020B0604020202020204" pitchFamily="34" charset="0"/>
            </a:rPr>
            <a:t>citizens</a:t>
          </a:r>
          <a:endParaRPr lang="es-E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31E393-2581-48E1-823F-711E15887DD7}" type="parTrans" cxnId="{95554A7B-B89C-4751-9A61-DB30BD1CC90B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742922-F67E-4E56-8E4F-C91701E696AC}" type="sibTrans" cxnId="{95554A7B-B89C-4751-9A61-DB30BD1CC90B}">
      <dgm:prSet/>
      <dgm:spPr/>
      <dgm:t>
        <a:bodyPr/>
        <a:lstStyle/>
        <a:p>
          <a:endParaRPr lang="es-E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E1894A-318A-4392-BC19-DC8D7C975E08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" b="1" dirty="0" err="1" smtClean="0">
              <a:latin typeface="Arial" panose="020B0604020202020204" pitchFamily="34" charset="0"/>
              <a:cs typeface="Arial" panose="020B0604020202020204" pitchFamily="34" charset="0"/>
            </a:rPr>
            <a:t>Administrative</a:t>
          </a:r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s-ES" b="1" dirty="0" err="1" smtClean="0">
              <a:latin typeface="Arial" panose="020B0604020202020204" pitchFamily="34" charset="0"/>
              <a:cs typeface="Arial" panose="020B0604020202020204" pitchFamily="34" charset="0"/>
            </a:rPr>
            <a:t>deregistration</a:t>
          </a:r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b="1" dirty="0" err="1" smtClean="0">
              <a:latin typeface="Arial" panose="020B0604020202020204" pitchFamily="34" charset="0"/>
              <a:cs typeface="Arial" panose="020B0604020202020204" pitchFamily="34" charset="0"/>
            </a:rPr>
            <a:t>procedures</a:t>
          </a:r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 are </a:t>
          </a:r>
          <a:r>
            <a:rPr lang="es-ES" b="1" dirty="0" err="1" smtClean="0">
              <a:latin typeface="Arial" panose="020B0604020202020204" pitchFamily="34" charset="0"/>
              <a:cs typeface="Arial" panose="020B0604020202020204" pitchFamily="34" charset="0"/>
            </a:rPr>
            <a:t>applied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DA2975-2532-4ADB-80D3-1FE8D5C7DE3B}" type="parTrans" cxnId="{53C05F0F-BCC8-45AC-82ED-17701C79201B}">
      <dgm:prSet/>
      <dgm:spPr/>
      <dgm:t>
        <a:bodyPr/>
        <a:lstStyle/>
        <a:p>
          <a:endParaRPr lang="es-ES"/>
        </a:p>
      </dgm:t>
    </dgm:pt>
    <dgm:pt modelId="{29A56BAD-FC53-4021-B458-ECD945C81C58}" type="sibTrans" cxnId="{53C05F0F-BCC8-45AC-82ED-17701C79201B}">
      <dgm:prSet/>
      <dgm:spPr/>
      <dgm:t>
        <a:bodyPr/>
        <a:lstStyle/>
        <a:p>
          <a:endParaRPr lang="es-ES"/>
        </a:p>
      </dgm:t>
    </dgm:pt>
    <dgm:pt modelId="{9F5206BC-463D-473F-A78F-79EB3324FE7F}" type="pres">
      <dgm:prSet presAssocID="{D8B994CC-8211-4E09-8F6B-29F1324549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F931A7E-927A-43E3-BE2E-3C034D08AAB1}" type="pres">
      <dgm:prSet presAssocID="{2BE1894A-318A-4392-BC19-DC8D7C975E08}" presName="boxAndChildren" presStyleCnt="0"/>
      <dgm:spPr/>
    </dgm:pt>
    <dgm:pt modelId="{8FFDE2C8-B809-4C63-9A6E-DB9BAD4B1CAB}" type="pres">
      <dgm:prSet presAssocID="{2BE1894A-318A-4392-BC19-DC8D7C975E08}" presName="parentTextBox" presStyleLbl="node1" presStyleIdx="0" presStyleCnt="4" custLinFactNeighborY="4524"/>
      <dgm:spPr/>
      <dgm:t>
        <a:bodyPr/>
        <a:lstStyle/>
        <a:p>
          <a:endParaRPr lang="es-ES"/>
        </a:p>
      </dgm:t>
    </dgm:pt>
    <dgm:pt modelId="{17424E8C-818F-409C-B04A-634ECD7E6301}" type="pres">
      <dgm:prSet presAssocID="{D9742922-F67E-4E56-8E4F-C91701E696AC}" presName="sp" presStyleCnt="0"/>
      <dgm:spPr/>
    </dgm:pt>
    <dgm:pt modelId="{CB1E1C7B-5F78-4BAE-9662-E80E5A1635B6}" type="pres">
      <dgm:prSet presAssocID="{BD6EFE70-B10F-4983-9811-EA906A7B3F21}" presName="arrowAndChildren" presStyleCnt="0"/>
      <dgm:spPr/>
    </dgm:pt>
    <dgm:pt modelId="{9ED76D1C-BBBF-4594-8CF9-900B7BC9B131}" type="pres">
      <dgm:prSet presAssocID="{BD6EFE70-B10F-4983-9811-EA906A7B3F21}" presName="parentTextArrow" presStyleLbl="node1" presStyleIdx="1" presStyleCnt="4"/>
      <dgm:spPr/>
      <dgm:t>
        <a:bodyPr/>
        <a:lstStyle/>
        <a:p>
          <a:endParaRPr lang="es-ES"/>
        </a:p>
      </dgm:t>
    </dgm:pt>
    <dgm:pt modelId="{E38304E4-EAC6-446E-A14E-683476DE8430}" type="pres">
      <dgm:prSet presAssocID="{1B178C6A-1117-4578-A274-E706F262FA24}" presName="sp" presStyleCnt="0"/>
      <dgm:spPr/>
    </dgm:pt>
    <dgm:pt modelId="{57CE6765-B40F-4F54-8DBD-B0D6B087129A}" type="pres">
      <dgm:prSet presAssocID="{1D183349-F822-4AED-9C94-85A3CDD2E6A7}" presName="arrowAndChildren" presStyleCnt="0"/>
      <dgm:spPr/>
    </dgm:pt>
    <dgm:pt modelId="{4B518DAF-67C4-4B17-9168-B7DFB5B0DE72}" type="pres">
      <dgm:prSet presAssocID="{1D183349-F822-4AED-9C94-85A3CDD2E6A7}" presName="parentTextArrow" presStyleLbl="node1" presStyleIdx="2" presStyleCnt="4"/>
      <dgm:spPr/>
      <dgm:t>
        <a:bodyPr/>
        <a:lstStyle/>
        <a:p>
          <a:endParaRPr lang="es-ES"/>
        </a:p>
      </dgm:t>
    </dgm:pt>
    <dgm:pt modelId="{FA24C140-D50D-440E-B145-6CF0B8DFFF60}" type="pres">
      <dgm:prSet presAssocID="{1B482D1B-9193-490C-A2CE-B54BD56EE6FF}" presName="sp" presStyleCnt="0"/>
      <dgm:spPr/>
    </dgm:pt>
    <dgm:pt modelId="{7F1220FB-C453-48EB-9683-53C79E1AA395}" type="pres">
      <dgm:prSet presAssocID="{33AC142B-FC3D-4646-818E-2917EFECE916}" presName="arrowAndChildren" presStyleCnt="0"/>
      <dgm:spPr/>
    </dgm:pt>
    <dgm:pt modelId="{AF85AFAD-53D9-4DBB-9C47-9158C61DAED5}" type="pres">
      <dgm:prSet presAssocID="{33AC142B-FC3D-4646-818E-2917EFECE916}" presName="parentTextArrow" presStyleLbl="node1" presStyleIdx="3" presStyleCnt="4" custLinFactNeighborY="-46"/>
      <dgm:spPr/>
      <dgm:t>
        <a:bodyPr/>
        <a:lstStyle/>
        <a:p>
          <a:endParaRPr lang="es-ES"/>
        </a:p>
      </dgm:t>
    </dgm:pt>
  </dgm:ptLst>
  <dgm:cxnLst>
    <dgm:cxn modelId="{5916F658-18EF-484C-97D0-891EC14EFC45}" type="presOf" srcId="{2BE1894A-318A-4392-BC19-DC8D7C975E08}" destId="{8FFDE2C8-B809-4C63-9A6E-DB9BAD4B1CAB}" srcOrd="0" destOrd="0" presId="urn:microsoft.com/office/officeart/2005/8/layout/process4"/>
    <dgm:cxn modelId="{043189F8-40C3-48BA-A233-DBB214D0F746}" srcId="{D8B994CC-8211-4E09-8F6B-29F132454964}" destId="{33AC142B-FC3D-4646-818E-2917EFECE916}" srcOrd="0" destOrd="0" parTransId="{B2266173-B802-4C1A-A411-AB845571E601}" sibTransId="{1B482D1B-9193-490C-A2CE-B54BD56EE6FF}"/>
    <dgm:cxn modelId="{92CC62AD-B433-4082-BD62-20B5DF388FD0}" type="presOf" srcId="{D8B994CC-8211-4E09-8F6B-29F132454964}" destId="{9F5206BC-463D-473F-A78F-79EB3324FE7F}" srcOrd="0" destOrd="0" presId="urn:microsoft.com/office/officeart/2005/8/layout/process4"/>
    <dgm:cxn modelId="{53C05F0F-BCC8-45AC-82ED-17701C79201B}" srcId="{D8B994CC-8211-4E09-8F6B-29F132454964}" destId="{2BE1894A-318A-4392-BC19-DC8D7C975E08}" srcOrd="3" destOrd="0" parTransId="{19DA2975-2532-4ADB-80D3-1FE8D5C7DE3B}" sibTransId="{29A56BAD-FC53-4021-B458-ECD945C81C58}"/>
    <dgm:cxn modelId="{2CB6C9D9-D931-4B24-9FAC-6CA641037A90}" type="presOf" srcId="{1D183349-F822-4AED-9C94-85A3CDD2E6A7}" destId="{4B518DAF-67C4-4B17-9168-B7DFB5B0DE72}" srcOrd="0" destOrd="0" presId="urn:microsoft.com/office/officeart/2005/8/layout/process4"/>
    <dgm:cxn modelId="{78681A64-9536-4960-B736-0AFD55FEA640}" type="presOf" srcId="{BD6EFE70-B10F-4983-9811-EA906A7B3F21}" destId="{9ED76D1C-BBBF-4594-8CF9-900B7BC9B131}" srcOrd="0" destOrd="0" presId="urn:microsoft.com/office/officeart/2005/8/layout/process4"/>
    <dgm:cxn modelId="{95554A7B-B89C-4751-9A61-DB30BD1CC90B}" srcId="{D8B994CC-8211-4E09-8F6B-29F132454964}" destId="{BD6EFE70-B10F-4983-9811-EA906A7B3F21}" srcOrd="2" destOrd="0" parTransId="{6A31E393-2581-48E1-823F-711E15887DD7}" sibTransId="{D9742922-F67E-4E56-8E4F-C91701E696AC}"/>
    <dgm:cxn modelId="{A99C2A9E-647C-4F7D-A278-560EE764040A}" type="presOf" srcId="{33AC142B-FC3D-4646-818E-2917EFECE916}" destId="{AF85AFAD-53D9-4DBB-9C47-9158C61DAED5}" srcOrd="0" destOrd="0" presId="urn:microsoft.com/office/officeart/2005/8/layout/process4"/>
    <dgm:cxn modelId="{E60EE681-E0B8-49F4-B867-C8856969817A}" srcId="{D8B994CC-8211-4E09-8F6B-29F132454964}" destId="{1D183349-F822-4AED-9C94-85A3CDD2E6A7}" srcOrd="1" destOrd="0" parTransId="{ED11A8B1-7E22-4580-A164-36B2AC49ECB8}" sibTransId="{1B178C6A-1117-4578-A274-E706F262FA24}"/>
    <dgm:cxn modelId="{57A1984D-55F0-4758-90A6-619C614995B5}" type="presParOf" srcId="{9F5206BC-463D-473F-A78F-79EB3324FE7F}" destId="{FF931A7E-927A-43E3-BE2E-3C034D08AAB1}" srcOrd="0" destOrd="0" presId="urn:microsoft.com/office/officeart/2005/8/layout/process4"/>
    <dgm:cxn modelId="{077346CF-C5D9-48CB-8BAF-0B43C86099E3}" type="presParOf" srcId="{FF931A7E-927A-43E3-BE2E-3C034D08AAB1}" destId="{8FFDE2C8-B809-4C63-9A6E-DB9BAD4B1CAB}" srcOrd="0" destOrd="0" presId="urn:microsoft.com/office/officeart/2005/8/layout/process4"/>
    <dgm:cxn modelId="{3BF48304-E518-414C-8107-97E53EBC8170}" type="presParOf" srcId="{9F5206BC-463D-473F-A78F-79EB3324FE7F}" destId="{17424E8C-818F-409C-B04A-634ECD7E6301}" srcOrd="1" destOrd="0" presId="urn:microsoft.com/office/officeart/2005/8/layout/process4"/>
    <dgm:cxn modelId="{5FB5A898-6832-4B27-BA3D-E68CCE7A958F}" type="presParOf" srcId="{9F5206BC-463D-473F-A78F-79EB3324FE7F}" destId="{CB1E1C7B-5F78-4BAE-9662-E80E5A1635B6}" srcOrd="2" destOrd="0" presId="urn:microsoft.com/office/officeart/2005/8/layout/process4"/>
    <dgm:cxn modelId="{54BB3C4C-DD62-4B8F-85D0-7CBF9644FCA5}" type="presParOf" srcId="{CB1E1C7B-5F78-4BAE-9662-E80E5A1635B6}" destId="{9ED76D1C-BBBF-4594-8CF9-900B7BC9B131}" srcOrd="0" destOrd="0" presId="urn:microsoft.com/office/officeart/2005/8/layout/process4"/>
    <dgm:cxn modelId="{7F03BFC3-78F0-4CAB-AA9F-97097E6AA733}" type="presParOf" srcId="{9F5206BC-463D-473F-A78F-79EB3324FE7F}" destId="{E38304E4-EAC6-446E-A14E-683476DE8430}" srcOrd="3" destOrd="0" presId="urn:microsoft.com/office/officeart/2005/8/layout/process4"/>
    <dgm:cxn modelId="{4AFFB76F-A043-4ACE-B0F2-89E2F40AA6E7}" type="presParOf" srcId="{9F5206BC-463D-473F-A78F-79EB3324FE7F}" destId="{57CE6765-B40F-4F54-8DBD-B0D6B087129A}" srcOrd="4" destOrd="0" presId="urn:microsoft.com/office/officeart/2005/8/layout/process4"/>
    <dgm:cxn modelId="{E31BAD8C-A745-404F-918B-73F305F26AA7}" type="presParOf" srcId="{57CE6765-B40F-4F54-8DBD-B0D6B087129A}" destId="{4B518DAF-67C4-4B17-9168-B7DFB5B0DE72}" srcOrd="0" destOrd="0" presId="urn:microsoft.com/office/officeart/2005/8/layout/process4"/>
    <dgm:cxn modelId="{5EF7EAC6-9174-44B5-918C-B5D5CEC65A3E}" type="presParOf" srcId="{9F5206BC-463D-473F-A78F-79EB3324FE7F}" destId="{FA24C140-D50D-440E-B145-6CF0B8DFFF60}" srcOrd="5" destOrd="0" presId="urn:microsoft.com/office/officeart/2005/8/layout/process4"/>
    <dgm:cxn modelId="{E1A8C877-823E-4849-A17F-B240F0AEED96}" type="presParOf" srcId="{9F5206BC-463D-473F-A78F-79EB3324FE7F}" destId="{7F1220FB-C453-48EB-9683-53C79E1AA395}" srcOrd="6" destOrd="0" presId="urn:microsoft.com/office/officeart/2005/8/layout/process4"/>
    <dgm:cxn modelId="{7BDB8E56-86E4-4F6B-BDEC-8280C956542F}" type="presParOf" srcId="{7F1220FB-C453-48EB-9683-53C79E1AA395}" destId="{AF85AFAD-53D9-4DBB-9C47-9158C61DAE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DE2C8-B809-4C63-9A6E-DB9BAD4B1CAB}">
      <dsp:nvSpPr>
        <dsp:cNvPr id="0" name=""/>
        <dsp:cNvSpPr/>
      </dsp:nvSpPr>
      <dsp:spPr>
        <a:xfrm>
          <a:off x="0" y="2422552"/>
          <a:ext cx="8424936" cy="529775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Administrative</a:t>
          </a:r>
          <a:r>
            <a:rPr lang="es-ES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s-ES" sz="19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deregistration</a:t>
          </a:r>
          <a:r>
            <a:rPr lang="es-ES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9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procedures</a:t>
          </a:r>
          <a:r>
            <a:rPr lang="es-ES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are </a:t>
          </a:r>
          <a:r>
            <a:rPr lang="es-ES" sz="19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applied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22552"/>
        <a:ext cx="8424936" cy="529775"/>
      </dsp:txXfrm>
    </dsp:sp>
    <dsp:sp modelId="{9ED76D1C-BBBF-4594-8CF9-900B7BC9B131}">
      <dsp:nvSpPr>
        <dsp:cNvPr id="0" name=""/>
        <dsp:cNvSpPr/>
      </dsp:nvSpPr>
      <dsp:spPr>
        <a:xfrm rot="10800000">
          <a:off x="0" y="1614700"/>
          <a:ext cx="8424936" cy="814794"/>
        </a:xfrm>
        <a:prstGeom prst="upArrowCallou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Why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are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people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interested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in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getting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deregistered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when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they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leave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the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country)?  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benefits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=&gt;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not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many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deregistrations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made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by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citizens</a:t>
          </a:r>
          <a:endParaRPr lang="es-E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1614700"/>
        <a:ext cx="8424936" cy="529429"/>
      </dsp:txXfrm>
    </dsp:sp>
    <dsp:sp modelId="{4B518DAF-67C4-4B17-9168-B7DFB5B0DE72}">
      <dsp:nvSpPr>
        <dsp:cNvPr id="0" name=""/>
        <dsp:cNvSpPr/>
      </dsp:nvSpPr>
      <dsp:spPr>
        <a:xfrm rot="10800000">
          <a:off x="0" y="807852"/>
          <a:ext cx="8424936" cy="814794"/>
        </a:xfrm>
        <a:prstGeom prst="upArrowCallou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Because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provides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access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to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education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, social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services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health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system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municipalities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services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is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proof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residence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for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all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purposes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s-E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807852"/>
        <a:ext cx="8424936" cy="529429"/>
      </dsp:txXfrm>
    </dsp:sp>
    <dsp:sp modelId="{AF85AFAD-53D9-4DBB-9C47-9158C61DAED5}">
      <dsp:nvSpPr>
        <dsp:cNvPr id="0" name=""/>
        <dsp:cNvSpPr/>
      </dsp:nvSpPr>
      <dsp:spPr>
        <a:xfrm rot="10800000">
          <a:off x="0" y="628"/>
          <a:ext cx="8424936" cy="814794"/>
        </a:xfrm>
        <a:prstGeom prst="upArrowCallou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Why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are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people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interested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in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being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6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registered</a:t>
          </a:r>
          <a:r>
            <a:rPr lang="es-E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?: </a:t>
          </a:r>
          <a:endParaRPr lang="es-E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628"/>
        <a:ext cx="8424936" cy="529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5775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E7C5629-3D24-4D12-B587-5519CBEEA3E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798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7888"/>
            <a:ext cx="4938713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5775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82" tIns="45391" rIns="90782" bIns="4539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0402A7D-7DE2-47E2-8BCE-0C4F640674B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8860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C31A3-EE94-46C1-B349-3D19F524C5AB}" type="slidenum">
              <a:rPr lang="es-ES"/>
              <a:pPr>
                <a:defRPr/>
              </a:pPr>
              <a:t>‹#›</a:t>
            </a:fld>
            <a:r>
              <a:rPr lang="es-E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3916932871"/>
      </p:ext>
    </p:extLst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F1697-7E81-446A-A565-3E1716B8C0D2}" type="slidenum">
              <a:rPr lang="es-ES"/>
              <a:pPr>
                <a:defRPr/>
              </a:pPr>
              <a:t>‹#›</a:t>
            </a:fld>
            <a:r>
              <a:rPr lang="es-E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1234939219"/>
      </p:ext>
    </p:extLst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44450"/>
            <a:ext cx="21145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5963" y="6365875"/>
            <a:ext cx="21145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2588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pPr>
              <a:defRPr/>
            </a:pPr>
            <a:fld id="{35584397-9D90-4B8D-B537-22FFC60379E3}" type="slidenum">
              <a:rPr lang="es-ES"/>
              <a:pPr>
                <a:defRPr/>
              </a:pPr>
              <a:t>‹#›</a:t>
            </a:fld>
            <a:r>
              <a:rPr lang="es-ES"/>
              <a:t>/8</a:t>
            </a:r>
          </a:p>
        </p:txBody>
      </p:sp>
      <p:pic>
        <p:nvPicPr>
          <p:cNvPr id="1029" name="Picture 19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1725" y="-7938"/>
            <a:ext cx="16922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250825" y="1785938"/>
            <a:ext cx="87852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ES" altLang="es-ES" sz="2400" i="1">
              <a:latin typeface="Univers" pitchFamily="34" charset="0"/>
            </a:endParaRPr>
          </a:p>
          <a:p>
            <a:pPr algn="ctr"/>
            <a:r>
              <a:rPr lang="en-US" altLang="es-ES" sz="2400" i="1"/>
              <a:t>2021 Population Census and </a:t>
            </a:r>
            <a:r>
              <a:rPr lang="en-GB" altLang="es-ES" sz="2400" i="1"/>
              <a:t>migration statistics in Spain.</a:t>
            </a:r>
          </a:p>
          <a:p>
            <a:pPr algn="ctr"/>
            <a:r>
              <a:rPr lang="en-GB" altLang="es-ES" sz="2400" i="1">
                <a:latin typeface="Univers" pitchFamily="34" charset="0"/>
              </a:rPr>
              <a:t>Why exchanging microdata?</a:t>
            </a:r>
            <a:endParaRPr lang="es-ES" altLang="es-ES" sz="2400" i="1">
              <a:latin typeface="Univers" pitchFamily="34" charset="0"/>
            </a:endParaRPr>
          </a:p>
          <a:p>
            <a:pPr algn="ctr"/>
            <a:endParaRPr lang="es-ES" altLang="es-ES" sz="2400" i="1">
              <a:latin typeface="Univers" pitchFamily="34" charset="0"/>
            </a:endParaRPr>
          </a:p>
        </p:txBody>
      </p:sp>
      <p:sp>
        <p:nvSpPr>
          <p:cNvPr id="6147" name="4 CuadroTexto"/>
          <p:cNvSpPr txBox="1">
            <a:spLocks noChangeArrowheads="1"/>
          </p:cNvSpPr>
          <p:nvPr/>
        </p:nvSpPr>
        <p:spPr bwMode="auto">
          <a:xfrm>
            <a:off x="2900363" y="4214813"/>
            <a:ext cx="294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s-ES" altLang="es-ES"/>
              <a:t>National Statistics Institute (INE)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s-ES" altLang="es-ES"/>
              <a:t>Spain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42863" y="1436688"/>
            <a:ext cx="9144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  <a:defRPr/>
            </a:pPr>
            <a:r>
              <a:rPr lang="es-ES" altLang="es-ES" sz="2400" dirty="0" smtClean="0"/>
              <a:t>The </a:t>
            </a:r>
            <a:r>
              <a:rPr lang="es-ES" altLang="es-ES" sz="2400" dirty="0" err="1" smtClean="0"/>
              <a:t>population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register</a:t>
            </a:r>
            <a:r>
              <a:rPr lang="es-ES" altLang="es-ES" sz="2400" dirty="0" smtClean="0"/>
              <a:t>  (“</a:t>
            </a:r>
            <a:r>
              <a:rPr lang="es-ES" altLang="es-ES" sz="2400" i="1" dirty="0" smtClean="0"/>
              <a:t>Padrón”</a:t>
            </a:r>
            <a:r>
              <a:rPr lang="es-ES" altLang="es-ES" sz="2400" dirty="0" smtClean="0"/>
              <a:t>). </a:t>
            </a:r>
            <a:r>
              <a:rPr lang="es-ES" altLang="es-ES" sz="2400" b="0" dirty="0" err="1" smtClean="0"/>
              <a:t>How</a:t>
            </a:r>
            <a:r>
              <a:rPr lang="es-ES" altLang="es-ES" sz="2400" b="0" dirty="0" smtClean="0"/>
              <a:t> </a:t>
            </a:r>
            <a:r>
              <a:rPr lang="es-ES" altLang="es-ES" sz="2400" b="0" dirty="0" err="1" smtClean="0"/>
              <a:t>it</a:t>
            </a:r>
            <a:r>
              <a:rPr lang="es-ES" altLang="es-ES" sz="2400" b="0" dirty="0" smtClean="0"/>
              <a:t> Works</a:t>
            </a:r>
          </a:p>
          <a:p>
            <a:pPr marL="0" indent="0">
              <a:defRPr/>
            </a:pPr>
            <a:endParaRPr lang="es-ES" altLang="es-ES" sz="2400" dirty="0"/>
          </a:p>
          <a:p>
            <a:pPr marL="0" indent="0">
              <a:defRPr/>
            </a:pPr>
            <a:r>
              <a:rPr lang="es-ES" altLang="es-ES" sz="2400" dirty="0" smtClean="0"/>
              <a:t>2. The </a:t>
            </a:r>
            <a:r>
              <a:rPr lang="es-ES" altLang="es-ES" sz="2400" dirty="0" err="1" smtClean="0"/>
              <a:t>next</a:t>
            </a:r>
            <a:r>
              <a:rPr lang="es-ES" altLang="es-ES" sz="2400" dirty="0" smtClean="0"/>
              <a:t> 2021 </a:t>
            </a:r>
            <a:r>
              <a:rPr lang="es-ES" altLang="es-ES" sz="2400" dirty="0" err="1" smtClean="0"/>
              <a:t>population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census</a:t>
            </a:r>
            <a:r>
              <a:rPr lang="es-ES" altLang="es-ES" sz="2400" dirty="0" smtClean="0"/>
              <a:t> in </a:t>
            </a:r>
            <a:r>
              <a:rPr lang="es-ES" altLang="es-ES" sz="2400" dirty="0" err="1" smtClean="0"/>
              <a:t>Spain</a:t>
            </a:r>
            <a:r>
              <a:rPr lang="es-ES" altLang="es-ES" sz="2400" dirty="0" smtClean="0"/>
              <a:t>. </a:t>
            </a:r>
          </a:p>
          <a:p>
            <a:pPr marL="0" indent="0">
              <a:defRPr/>
            </a:pPr>
            <a:endParaRPr lang="es-ES" altLang="es-ES" sz="2400" dirty="0"/>
          </a:p>
          <a:p>
            <a:pPr marL="0" indent="0">
              <a:defRPr/>
            </a:pPr>
            <a:r>
              <a:rPr lang="es-ES" altLang="es-ES" sz="2400" dirty="0" smtClean="0"/>
              <a:t>3. </a:t>
            </a:r>
            <a:r>
              <a:rPr lang="es-ES" altLang="es-ES" sz="2400" dirty="0" err="1" smtClean="0"/>
              <a:t>Foreign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population</a:t>
            </a:r>
            <a:r>
              <a:rPr lang="es-ES" altLang="es-ES" sz="2400" dirty="0" smtClean="0"/>
              <a:t> in </a:t>
            </a:r>
            <a:r>
              <a:rPr lang="es-ES" altLang="es-ES" sz="2400" dirty="0" err="1" smtClean="0"/>
              <a:t>Spain</a:t>
            </a:r>
            <a:r>
              <a:rPr lang="es-ES" altLang="es-ES" sz="2400" dirty="0" smtClean="0"/>
              <a:t>. </a:t>
            </a:r>
            <a:r>
              <a:rPr lang="es-ES" altLang="es-ES" sz="2400" b="0" dirty="0" err="1"/>
              <a:t>E</a:t>
            </a:r>
            <a:r>
              <a:rPr lang="es-ES" altLang="es-ES" sz="2400" b="0" dirty="0" err="1" smtClean="0"/>
              <a:t>xamples</a:t>
            </a:r>
            <a:r>
              <a:rPr lang="es-ES" altLang="es-ES" sz="2400" b="0" dirty="0" smtClean="0"/>
              <a:t> of </a:t>
            </a:r>
            <a:r>
              <a:rPr lang="es-ES" altLang="es-ES" sz="2400" b="0" dirty="0" err="1" smtClean="0"/>
              <a:t>recent</a:t>
            </a:r>
            <a:r>
              <a:rPr lang="es-ES" altLang="es-ES" sz="2400" b="0" dirty="0" smtClean="0"/>
              <a:t> </a:t>
            </a:r>
            <a:r>
              <a:rPr lang="es-ES" altLang="es-ES" sz="2400" b="0" dirty="0" err="1" smtClean="0"/>
              <a:t>findings</a:t>
            </a:r>
            <a:endParaRPr lang="es-ES" altLang="es-ES" sz="2400" b="0" dirty="0" smtClean="0"/>
          </a:p>
        </p:txBody>
      </p:sp>
      <p:sp>
        <p:nvSpPr>
          <p:cNvPr id="7171" name="6 CuadroTexto"/>
          <p:cNvSpPr txBox="1">
            <a:spLocks noChangeArrowheads="1"/>
          </p:cNvSpPr>
          <p:nvPr/>
        </p:nvSpPr>
        <p:spPr bwMode="auto">
          <a:xfrm>
            <a:off x="2843213" y="177800"/>
            <a:ext cx="1354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s-ES" altLang="es-ES" sz="2000"/>
              <a:t>Summary</a:t>
            </a:r>
          </a:p>
        </p:txBody>
      </p:sp>
      <p:sp>
        <p:nvSpPr>
          <p:cNvPr id="7172" name="1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mtClean="0"/>
              <a:t>2/11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7150" y="3876675"/>
            <a:ext cx="88233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es-ES" altLang="es-ES" sz="2400" dirty="0" smtClean="0"/>
              <a:t>4. Exchange of (individual) data </a:t>
            </a:r>
            <a:r>
              <a:rPr lang="es-ES" altLang="es-ES" sz="2400" dirty="0" err="1" smtClean="0"/>
              <a:t>between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countries</a:t>
            </a:r>
            <a:r>
              <a:rPr lang="es-ES" altLang="es-ES" sz="2400" dirty="0" smtClean="0"/>
              <a:t>?</a:t>
            </a:r>
          </a:p>
          <a:p>
            <a:pPr>
              <a:buFontTx/>
              <a:buAutoNum type="arabicPeriod" startAt="2"/>
              <a:defRPr/>
            </a:pPr>
            <a:endParaRPr lang="es-ES" altLang="es-ES" sz="2400" dirty="0" smtClean="0"/>
          </a:p>
          <a:p>
            <a:pPr marL="0" indent="0">
              <a:defRPr/>
            </a:pPr>
            <a:r>
              <a:rPr lang="es-ES" altLang="es-ES" sz="2400" dirty="0" smtClean="0"/>
              <a:t>	</a:t>
            </a:r>
            <a:r>
              <a:rPr lang="es-ES" altLang="es-ES" sz="2400" b="0" dirty="0" err="1" smtClean="0"/>
              <a:t>What</a:t>
            </a:r>
            <a:r>
              <a:rPr lang="es-ES" altLang="es-ES" sz="2400" b="0" dirty="0" smtClean="0"/>
              <a:t> </a:t>
            </a:r>
            <a:r>
              <a:rPr lang="es-ES" altLang="es-ES" sz="2400" b="0" dirty="0" err="1" smtClean="0"/>
              <a:t>kind</a:t>
            </a:r>
            <a:r>
              <a:rPr lang="es-ES" altLang="es-ES" sz="2400" b="0" dirty="0" smtClean="0"/>
              <a:t> of data </a:t>
            </a:r>
            <a:r>
              <a:rPr lang="es-ES" altLang="es-ES" sz="2400" b="0" dirty="0" err="1" smtClean="0"/>
              <a:t>could</a:t>
            </a:r>
            <a:r>
              <a:rPr lang="es-ES" altLang="es-ES" sz="2400" b="0" dirty="0" smtClean="0"/>
              <a:t> be </a:t>
            </a:r>
            <a:r>
              <a:rPr lang="es-ES" altLang="es-ES" sz="2400" b="0" dirty="0" err="1" smtClean="0"/>
              <a:t>exchanged</a:t>
            </a:r>
            <a:r>
              <a:rPr lang="es-ES" altLang="es-ES" sz="2400" b="0" dirty="0" smtClean="0"/>
              <a:t>?</a:t>
            </a:r>
          </a:p>
          <a:p>
            <a:pPr marL="0" indent="0">
              <a:defRPr/>
            </a:pPr>
            <a:r>
              <a:rPr lang="es-ES" altLang="es-ES" sz="2400" dirty="0" smtClean="0"/>
              <a:t>	</a:t>
            </a:r>
            <a:r>
              <a:rPr lang="es-ES" altLang="es-ES" sz="2400" b="0" dirty="0" smtClean="0"/>
              <a:t>To do </a:t>
            </a:r>
            <a:r>
              <a:rPr lang="es-ES" altLang="es-ES" sz="2400" b="0" dirty="0" err="1" smtClean="0"/>
              <a:t>what</a:t>
            </a:r>
            <a:r>
              <a:rPr lang="es-ES" altLang="es-ES" sz="2400" b="0" dirty="0" smtClean="0"/>
              <a:t> </a:t>
            </a:r>
            <a:r>
              <a:rPr lang="es-ES" altLang="es-ES" sz="2400" b="0" dirty="0" err="1" smtClean="0"/>
              <a:t>with</a:t>
            </a:r>
            <a:r>
              <a:rPr lang="es-ES" altLang="es-ES" sz="2400" b="0" dirty="0" smtClean="0"/>
              <a:t> </a:t>
            </a:r>
            <a:r>
              <a:rPr lang="es-ES" altLang="es-ES" sz="2400" b="0" dirty="0" err="1" smtClean="0"/>
              <a:t>them</a:t>
            </a:r>
            <a:r>
              <a:rPr lang="es-ES" altLang="es-ES" sz="2400" b="0" dirty="0" smtClean="0"/>
              <a:t>?</a:t>
            </a:r>
          </a:p>
          <a:p>
            <a:pPr lvl="1">
              <a:buFontTx/>
              <a:buAutoNum type="arabicPeriod" startAt="2"/>
              <a:defRPr/>
            </a:pPr>
            <a:endParaRPr lang="es-ES" altLang="es-ES" sz="2400" dirty="0" smtClean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mtClean="0"/>
              <a:t>3/11</a:t>
            </a:r>
          </a:p>
        </p:txBody>
      </p:sp>
      <p:sp>
        <p:nvSpPr>
          <p:cNvPr id="8195" name="Text Box 50"/>
          <p:cNvSpPr txBox="1">
            <a:spLocks noChangeArrowheads="1"/>
          </p:cNvSpPr>
          <p:nvPr/>
        </p:nvSpPr>
        <p:spPr bwMode="auto">
          <a:xfrm>
            <a:off x="179388" y="1123950"/>
            <a:ext cx="8651875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800"/>
              <a:t>By Law, all people living in Spain must be registered in the municipality where they live (without any legal or administrative restriction) </a:t>
            </a:r>
          </a:p>
        </p:txBody>
      </p:sp>
      <p:sp>
        <p:nvSpPr>
          <p:cNvPr id="22" name="21 CuadroTexto"/>
          <p:cNvSpPr txBox="1">
            <a:spLocks noChangeArrowheads="1"/>
          </p:cNvSpPr>
          <p:nvPr/>
        </p:nvSpPr>
        <p:spPr bwMode="auto">
          <a:xfrm>
            <a:off x="179388" y="1919288"/>
            <a:ext cx="8353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800"/>
              <a:t> Since May 1996 municipal registers are integrated into a national database managed by INE</a:t>
            </a:r>
          </a:p>
        </p:txBody>
      </p:sp>
      <p:graphicFrame>
        <p:nvGraphicFramePr>
          <p:cNvPr id="30" name="29 Diagrama"/>
          <p:cNvGraphicFramePr/>
          <p:nvPr/>
        </p:nvGraphicFramePr>
        <p:xfrm>
          <a:off x="179512" y="2852936"/>
          <a:ext cx="8424936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107950" y="528638"/>
            <a:ext cx="5462588" cy="307975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1.1 The Population Register in Spain (“Padrón”). How it works</a:t>
            </a:r>
            <a:endParaRPr lang="es-ES" altLang="es-ES" i="1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AF85AFAD-53D9-4DBB-9C47-9158C61DAE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B518DAF-67C4-4B17-9168-B7DFB5B0DE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9ED76D1C-BBBF-4594-8CF9-900B7BC9B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8FFDE2C8-B809-4C63-9A6E-DB9BAD4B1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Graphic spid="30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732588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mtClean="0"/>
              <a:t>4/11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07950" y="528638"/>
            <a:ext cx="3948113" cy="307975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2. The Population and Housing Census 2021</a:t>
            </a:r>
            <a:endParaRPr lang="es-ES" altLang="es-ES" i="1"/>
          </a:p>
        </p:txBody>
      </p:sp>
      <p:sp>
        <p:nvSpPr>
          <p:cNvPr id="9220" name="CuadroTexto 1"/>
          <p:cNvSpPr txBox="1">
            <a:spLocks noChangeArrowheads="1"/>
          </p:cNvSpPr>
          <p:nvPr/>
        </p:nvSpPr>
        <p:spPr bwMode="auto">
          <a:xfrm>
            <a:off x="258763" y="1101725"/>
            <a:ext cx="6473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Largely based on administrative registers: Padrón + (many) other sources</a:t>
            </a:r>
          </a:p>
        </p:txBody>
      </p:sp>
      <p:pic>
        <p:nvPicPr>
          <p:cNvPr id="9221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4925" y="2714625"/>
            <a:ext cx="75152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/>
          <p:cNvSpPr txBox="1">
            <a:spLocks noChangeArrowheads="1"/>
          </p:cNvSpPr>
          <p:nvPr/>
        </p:nvSpPr>
        <p:spPr bwMode="auto">
          <a:xfrm>
            <a:off x="539750" y="1670050"/>
            <a:ext cx="3492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The census Project in two dimensions:</a:t>
            </a:r>
          </a:p>
        </p:txBody>
      </p:sp>
      <p:sp>
        <p:nvSpPr>
          <p:cNvPr id="5" name="Flecha izquierda y derecha 4"/>
          <p:cNvSpPr/>
          <p:nvPr/>
        </p:nvSpPr>
        <p:spPr bwMode="auto">
          <a:xfrm>
            <a:off x="1335088" y="2060575"/>
            <a:ext cx="7273925" cy="615950"/>
          </a:xfrm>
          <a:prstGeom prst="leftRightArrow">
            <a:avLst/>
          </a:prstGeom>
          <a:solidFill>
            <a:srgbClr val="336699"/>
          </a:solidFill>
          <a:ln w="25400" cap="flat" cmpd="sng" algn="ctr">
            <a:solidFill>
              <a:srgbClr val="33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	1.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Adding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variables to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Population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Register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columns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6" name="Flecha izquierda y derecha 5"/>
          <p:cNvSpPr/>
          <p:nvPr/>
        </p:nvSpPr>
        <p:spPr bwMode="auto">
          <a:xfrm rot="16200000">
            <a:off x="794" y="4112419"/>
            <a:ext cx="2517775" cy="576263"/>
          </a:xfrm>
          <a:prstGeom prst="leftRightArrow">
            <a:avLst/>
          </a:prstGeom>
          <a:solidFill>
            <a:srgbClr val="336699"/>
          </a:solidFill>
          <a:ln w="25400" cap="flat" cmpd="sng" algn="ctr">
            <a:solidFill>
              <a:srgbClr val="33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2.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How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many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people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número de diapositiva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fld id="{9D990525-7FF3-4313-9D1F-F5D6EAF9331D}" type="slidenum">
              <a:rPr lang="es-ES" altLang="es-ES" smtClean="0"/>
              <a:pPr/>
              <a:t>5</a:t>
            </a:fld>
            <a:r>
              <a:rPr lang="es-ES" altLang="es-ES" smtClean="0"/>
              <a:t>/11</a:t>
            </a:r>
          </a:p>
        </p:txBody>
      </p:sp>
      <p:sp>
        <p:nvSpPr>
          <p:cNvPr id="10243" name="Rectángulo 2"/>
          <p:cNvSpPr>
            <a:spLocks noChangeArrowheads="1"/>
          </p:cNvSpPr>
          <p:nvPr/>
        </p:nvSpPr>
        <p:spPr bwMode="auto">
          <a:xfrm>
            <a:off x="323850" y="549275"/>
            <a:ext cx="5688013" cy="307975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3. Foreign population in Spain. Examples of recent findings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250825" y="1989138"/>
          <a:ext cx="3457575" cy="4370387"/>
        </p:xfrm>
        <a:graphic>
          <a:graphicData uri="http://schemas.openxmlformats.org/drawingml/2006/table">
            <a:tbl>
              <a:tblPr firstRow="1" firstCol="1" bandRow="1"/>
              <a:tblGrid>
                <a:gridCol w="1935996"/>
                <a:gridCol w="346658"/>
                <a:gridCol w="1174921"/>
              </a:tblGrid>
              <a:tr h="41676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Foreign 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 by citizenship </a:t>
                      </a: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(January 1st, 2017)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Population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46,528,966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Foreign Population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4,424,409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Romania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678,098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Morocco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667,189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United Kingdom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294,295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203,118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177,738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Ecuador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145,879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141,523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Colombia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139,213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Bulgaria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126,436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103,062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Portugal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100,822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Ukraine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94,770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Bolivia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76,060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Russia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71,959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Argentina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71,622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65" marR="4446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307" name="Rectángulo 7"/>
          <p:cNvSpPr>
            <a:spLocks noChangeArrowheads="1"/>
          </p:cNvSpPr>
          <p:nvPr/>
        </p:nvSpPr>
        <p:spPr bwMode="auto">
          <a:xfrm>
            <a:off x="250825" y="6392863"/>
            <a:ext cx="2197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s-ES" sz="1200" b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Source: Population Figures. INE</a:t>
            </a:r>
            <a:endParaRPr lang="es-ES" altLang="es-ES" sz="1200" b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08" name="CuadroTexto 8"/>
          <p:cNvSpPr txBox="1">
            <a:spLocks noChangeArrowheads="1"/>
          </p:cNvSpPr>
          <p:nvPr/>
        </p:nvSpPr>
        <p:spPr bwMode="auto">
          <a:xfrm>
            <a:off x="250825" y="1428750"/>
            <a:ext cx="37449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Almost 10% of resident population in Spain are foreign nationals:</a:t>
            </a:r>
          </a:p>
          <a:p>
            <a:endParaRPr lang="es-ES" altLang="es-ES"/>
          </a:p>
        </p:txBody>
      </p:sp>
      <p:sp>
        <p:nvSpPr>
          <p:cNvPr id="10309" name="CuadroTexto 9"/>
          <p:cNvSpPr txBox="1">
            <a:spLocks noChangeArrowheads="1"/>
          </p:cNvSpPr>
          <p:nvPr/>
        </p:nvSpPr>
        <p:spPr bwMode="auto">
          <a:xfrm>
            <a:off x="234950" y="939800"/>
            <a:ext cx="7443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According to population figures just released (obtained from the population register):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2700" y="3105150"/>
            <a:ext cx="5021263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uadroTexto 11"/>
          <p:cNvSpPr txBox="1">
            <a:spLocks noChangeArrowheads="1"/>
          </p:cNvSpPr>
          <p:nvPr/>
        </p:nvSpPr>
        <p:spPr bwMode="auto">
          <a:xfrm>
            <a:off x="5157788" y="3417888"/>
            <a:ext cx="3376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Romanians: Labour-related migration</a:t>
            </a:r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4716463" y="1682750"/>
            <a:ext cx="38163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First two (EU):</a:t>
            </a:r>
          </a:p>
          <a:p>
            <a:endParaRPr lang="es-ES" altLang="es-ES"/>
          </a:p>
          <a:p>
            <a:r>
              <a:rPr lang="es-ES" altLang="es-ES"/>
              <a:t>Romanians : 	678,000</a:t>
            </a:r>
          </a:p>
          <a:p>
            <a:r>
              <a:rPr lang="es-ES" altLang="es-ES"/>
              <a:t>Britons: 		294,000</a:t>
            </a:r>
          </a:p>
        </p:txBody>
      </p:sp>
      <p:sp>
        <p:nvSpPr>
          <p:cNvPr id="14" name="Flecha derecha 13"/>
          <p:cNvSpPr>
            <a:spLocks noChangeArrowheads="1"/>
          </p:cNvSpPr>
          <p:nvPr/>
        </p:nvSpPr>
        <p:spPr bwMode="auto">
          <a:xfrm rot="-2043796">
            <a:off x="3578225" y="2535238"/>
            <a:ext cx="1233488" cy="171450"/>
          </a:xfrm>
          <a:prstGeom prst="rightArrow">
            <a:avLst>
              <a:gd name="adj1" fmla="val 50000"/>
              <a:gd name="adj2" fmla="val 49695"/>
            </a:avLst>
          </a:prstGeom>
          <a:solidFill>
            <a:srgbClr val="336699"/>
          </a:solidFill>
          <a:ln w="25400" algn="ctr">
            <a:solidFill>
              <a:srgbClr val="336699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15" name="Flecha derecha 14"/>
          <p:cNvSpPr>
            <a:spLocks noChangeArrowheads="1"/>
          </p:cNvSpPr>
          <p:nvPr/>
        </p:nvSpPr>
        <p:spPr bwMode="auto">
          <a:xfrm rot="-2043796">
            <a:off x="3614738" y="3006725"/>
            <a:ext cx="1397000" cy="112713"/>
          </a:xfrm>
          <a:prstGeom prst="rightArrow">
            <a:avLst>
              <a:gd name="adj1" fmla="val 50000"/>
              <a:gd name="adj2" fmla="val 49979"/>
            </a:avLst>
          </a:prstGeom>
          <a:solidFill>
            <a:srgbClr val="336699"/>
          </a:solidFill>
          <a:ln w="25400" algn="ctr">
            <a:solidFill>
              <a:srgbClr val="336699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16" name="Flecha abajo 15"/>
          <p:cNvSpPr>
            <a:spLocks noChangeArrowheads="1"/>
          </p:cNvSpPr>
          <p:nvPr/>
        </p:nvSpPr>
        <p:spPr bwMode="auto">
          <a:xfrm rot="2578789">
            <a:off x="6418263" y="3654425"/>
            <a:ext cx="158750" cy="469900"/>
          </a:xfrm>
          <a:prstGeom prst="downArrow">
            <a:avLst>
              <a:gd name="adj1" fmla="val 50000"/>
              <a:gd name="adj2" fmla="val 49991"/>
            </a:avLst>
          </a:prstGeom>
          <a:solidFill>
            <a:srgbClr val="336699"/>
          </a:solidFill>
          <a:ln w="25400" algn="ctr">
            <a:solidFill>
              <a:srgbClr val="336699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17" name="CuadroTexto 16"/>
          <p:cNvSpPr txBox="1">
            <a:spLocks noChangeArrowheads="1"/>
          </p:cNvSpPr>
          <p:nvPr/>
        </p:nvSpPr>
        <p:spPr bwMode="auto">
          <a:xfrm>
            <a:off x="6553200" y="4184650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UK Nationals: retired people</a:t>
            </a:r>
          </a:p>
        </p:txBody>
      </p:sp>
      <p:sp>
        <p:nvSpPr>
          <p:cNvPr id="18" name="Flecha abajo 17"/>
          <p:cNvSpPr>
            <a:spLocks noChangeArrowheads="1"/>
          </p:cNvSpPr>
          <p:nvPr/>
        </p:nvSpPr>
        <p:spPr bwMode="auto">
          <a:xfrm rot="2578789">
            <a:off x="7729538" y="4479925"/>
            <a:ext cx="160337" cy="469900"/>
          </a:xfrm>
          <a:prstGeom prst="downArrow">
            <a:avLst>
              <a:gd name="adj1" fmla="val 50000"/>
              <a:gd name="adj2" fmla="val 49496"/>
            </a:avLst>
          </a:prstGeom>
          <a:solidFill>
            <a:srgbClr val="336699"/>
          </a:solidFill>
          <a:ln w="25400" algn="ctr">
            <a:solidFill>
              <a:srgbClr val="336699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número de diapositiva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fld id="{C478CB8F-03EA-4B6B-B459-AE77A2BB034B}" type="slidenum">
              <a:rPr lang="es-ES" altLang="es-ES" smtClean="0"/>
              <a:pPr/>
              <a:t>6</a:t>
            </a:fld>
            <a:r>
              <a:rPr lang="es-ES" altLang="es-ES" smtClean="0"/>
              <a:t>/25</a:t>
            </a:r>
          </a:p>
        </p:txBody>
      </p:sp>
      <p:sp>
        <p:nvSpPr>
          <p:cNvPr id="11267" name="Rectángulo 2"/>
          <p:cNvSpPr>
            <a:spLocks noChangeArrowheads="1"/>
          </p:cNvSpPr>
          <p:nvPr/>
        </p:nvSpPr>
        <p:spPr bwMode="auto">
          <a:xfrm>
            <a:off x="323850" y="549275"/>
            <a:ext cx="5688013" cy="307975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3. Foreign population in Spain. Examples of recent findings</a:t>
            </a:r>
          </a:p>
        </p:txBody>
      </p:sp>
      <p:pic>
        <p:nvPicPr>
          <p:cNvPr id="1126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1450" y="1557338"/>
            <a:ext cx="766762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CuadroTexto 4"/>
          <p:cNvSpPr txBox="1">
            <a:spLocks noChangeArrowheads="1"/>
          </p:cNvSpPr>
          <p:nvPr/>
        </p:nvSpPr>
        <p:spPr bwMode="auto">
          <a:xfrm>
            <a:off x="323850" y="1074738"/>
            <a:ext cx="828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Census 2021 Project: The result of linkng “Padrón” with all economic activity-related administrative registers (data for province of Alicante, 1,84 million inhabitants, 19% foreign)</a:t>
            </a:r>
          </a:p>
        </p:txBody>
      </p:sp>
      <p:sp>
        <p:nvSpPr>
          <p:cNvPr id="6" name="Elipse 5"/>
          <p:cNvSpPr>
            <a:spLocks noChangeArrowheads="1"/>
          </p:cNvSpPr>
          <p:nvPr/>
        </p:nvSpPr>
        <p:spPr bwMode="auto">
          <a:xfrm>
            <a:off x="1908175" y="4868863"/>
            <a:ext cx="4103688" cy="431800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7" name="CuadroTexto 6"/>
          <p:cNvSpPr txBox="1">
            <a:spLocks noChangeArrowheads="1"/>
          </p:cNvSpPr>
          <p:nvPr/>
        </p:nvSpPr>
        <p:spPr bwMode="auto">
          <a:xfrm>
            <a:off x="179388" y="2492375"/>
            <a:ext cx="176212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Unclassified </a:t>
            </a:r>
          </a:p>
          <a:p>
            <a:r>
              <a:rPr lang="es-ES" altLang="es-ES"/>
              <a:t>in working ages:</a:t>
            </a:r>
          </a:p>
          <a:p>
            <a:r>
              <a:rPr lang="es-ES" altLang="es-ES"/>
              <a:t> </a:t>
            </a:r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r>
              <a:rPr lang="es-ES" altLang="es-ES"/>
              <a:t>~ 35 % British</a:t>
            </a:r>
          </a:p>
          <a:p>
            <a:r>
              <a:rPr lang="es-ES" altLang="es-ES"/>
              <a:t>~ 25 % Romanians</a:t>
            </a:r>
          </a:p>
          <a:p>
            <a:endParaRPr lang="es-ES" altLang="es-ES"/>
          </a:p>
          <a:p>
            <a:r>
              <a:rPr lang="es-ES" altLang="es-ES"/>
              <a:t>10 % Spanish</a:t>
            </a:r>
          </a:p>
        </p:txBody>
      </p:sp>
      <p:sp>
        <p:nvSpPr>
          <p:cNvPr id="8" name="Elipse 7"/>
          <p:cNvSpPr>
            <a:spLocks noChangeArrowheads="1"/>
          </p:cNvSpPr>
          <p:nvPr/>
        </p:nvSpPr>
        <p:spPr bwMode="auto">
          <a:xfrm>
            <a:off x="2060575" y="4103688"/>
            <a:ext cx="4103688" cy="720725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9" name="CuadroTexto 8"/>
          <p:cNvSpPr txBox="1">
            <a:spLocks noChangeArrowheads="1"/>
          </p:cNvSpPr>
          <p:nvPr/>
        </p:nvSpPr>
        <p:spPr bwMode="auto">
          <a:xfrm>
            <a:off x="168275" y="5588000"/>
            <a:ext cx="1766888" cy="954088"/>
          </a:xfrm>
          <a:prstGeom prst="rect">
            <a:avLst/>
          </a:prstGeom>
          <a:noFill/>
          <a:ln w="254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What if we link these records with Romanian sources?</a:t>
            </a:r>
          </a:p>
        </p:txBody>
      </p:sp>
      <p:sp>
        <p:nvSpPr>
          <p:cNvPr id="10" name="Flecha abajo 9"/>
          <p:cNvSpPr>
            <a:spLocks noChangeArrowheads="1"/>
          </p:cNvSpPr>
          <p:nvPr/>
        </p:nvSpPr>
        <p:spPr bwMode="auto">
          <a:xfrm rot="2818618">
            <a:off x="2549526" y="4311650"/>
            <a:ext cx="222250" cy="1851025"/>
          </a:xfrm>
          <a:prstGeom prst="downArrow">
            <a:avLst>
              <a:gd name="adj1" fmla="val 50000"/>
              <a:gd name="adj2" fmla="val 49933"/>
            </a:avLst>
          </a:prstGeom>
          <a:solidFill>
            <a:srgbClr val="336699"/>
          </a:solidFill>
          <a:ln w="25400" algn="ctr">
            <a:solidFill>
              <a:srgbClr val="336699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11275" name="Marcador de número de diapositiva 1"/>
          <p:cNvSpPr txBox="1">
            <a:spLocks/>
          </p:cNvSpPr>
          <p:nvPr/>
        </p:nvSpPr>
        <p:spPr bwMode="auto">
          <a:xfrm>
            <a:off x="6975475" y="6251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s-ES" altLang="es-ES"/>
              <a:t>6/11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número de diapositiva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fld id="{5B3E021B-3F2A-4180-AA56-EC36BD063BD1}" type="slidenum">
              <a:rPr lang="es-ES" altLang="es-ES" smtClean="0"/>
              <a:pPr/>
              <a:t>7</a:t>
            </a:fld>
            <a:r>
              <a:rPr lang="es-ES" altLang="es-ES" smtClean="0"/>
              <a:t>/11</a:t>
            </a:r>
          </a:p>
        </p:txBody>
      </p:sp>
      <p:sp>
        <p:nvSpPr>
          <p:cNvPr id="12291" name="Rectángulo 2"/>
          <p:cNvSpPr>
            <a:spLocks noChangeArrowheads="1"/>
          </p:cNvSpPr>
          <p:nvPr/>
        </p:nvSpPr>
        <p:spPr bwMode="auto">
          <a:xfrm>
            <a:off x="61913" y="473075"/>
            <a:ext cx="5688012" cy="307975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3. Foreign population in Spain. Examples of recent findings</a:t>
            </a:r>
          </a:p>
        </p:txBody>
      </p:sp>
      <p:pic>
        <p:nvPicPr>
          <p:cNvPr id="12292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1989138"/>
            <a:ext cx="6881813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CuadroTexto 4"/>
          <p:cNvSpPr txBox="1">
            <a:spLocks noChangeArrowheads="1"/>
          </p:cNvSpPr>
          <p:nvPr/>
        </p:nvSpPr>
        <p:spPr bwMode="auto">
          <a:xfrm>
            <a:off x="107950" y="1320800"/>
            <a:ext cx="7726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This is what (German and Spanish) oficial figures say about Spanish people in Germany:</a:t>
            </a:r>
          </a:p>
        </p:txBody>
      </p:sp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6596063" y="2301875"/>
            <a:ext cx="2270125" cy="3754438"/>
          </a:xfrm>
          <a:prstGeom prst="rect">
            <a:avLst/>
          </a:prstGeom>
          <a:noFill/>
          <a:ln w="254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/>
              <a:t>Could we link  the German AZR register with Spanish Padrón to detect reasons for discrepancies or double counts?</a:t>
            </a:r>
          </a:p>
          <a:p>
            <a:endParaRPr lang="es-ES" altLang="es-ES"/>
          </a:p>
          <a:p>
            <a:r>
              <a:rPr lang="es-ES" altLang="es-ES"/>
              <a:t>But also….</a:t>
            </a:r>
          </a:p>
          <a:p>
            <a:endParaRPr lang="es-ES" altLang="es-ES"/>
          </a:p>
          <a:p>
            <a:r>
              <a:rPr lang="es-ES" altLang="es-ES"/>
              <a:t>…Circular migration</a:t>
            </a:r>
          </a:p>
          <a:p>
            <a:endParaRPr lang="es-ES" altLang="es-ES"/>
          </a:p>
          <a:p>
            <a:r>
              <a:rPr lang="es-ES" altLang="es-ES"/>
              <a:t>And also….</a:t>
            </a:r>
          </a:p>
          <a:p>
            <a:endParaRPr lang="es-ES" altLang="es-ES"/>
          </a:p>
          <a:p>
            <a:r>
              <a:rPr lang="es-ES" altLang="es-ES"/>
              <a:t>Background of migrants (educational attainment, previous Jobs in Spain…)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número de diapositiva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mtClean="0"/>
              <a:t>8/11</a:t>
            </a:r>
          </a:p>
        </p:txBody>
      </p:sp>
      <p:pic>
        <p:nvPicPr>
          <p:cNvPr id="13315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8138" y="908050"/>
            <a:ext cx="4710112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2144713" y="71438"/>
            <a:ext cx="2784475" cy="338137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600"/>
              <a:t>4. Exchange of data. How?</a:t>
            </a:r>
          </a:p>
        </p:txBody>
      </p:sp>
      <p:sp>
        <p:nvSpPr>
          <p:cNvPr id="16389" name="CuadroTexto 4"/>
          <p:cNvSpPr txBox="1">
            <a:spLocks noChangeArrowheads="1"/>
          </p:cNvSpPr>
          <p:nvPr/>
        </p:nvSpPr>
        <p:spPr bwMode="auto">
          <a:xfrm>
            <a:off x="381000" y="1082675"/>
            <a:ext cx="1068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Flows?</a:t>
            </a:r>
          </a:p>
        </p:txBody>
      </p:sp>
      <p:sp>
        <p:nvSpPr>
          <p:cNvPr id="16390" name="CuadroTexto 5"/>
          <p:cNvSpPr txBox="1">
            <a:spLocks noChangeArrowheads="1"/>
          </p:cNvSpPr>
          <p:nvPr/>
        </p:nvSpPr>
        <p:spPr bwMode="auto">
          <a:xfrm>
            <a:off x="2127250" y="1171575"/>
            <a:ext cx="1182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Stocks?</a:t>
            </a:r>
          </a:p>
        </p:txBody>
      </p:sp>
      <p:sp>
        <p:nvSpPr>
          <p:cNvPr id="16391" name="CuadroTexto 6"/>
          <p:cNvSpPr txBox="1">
            <a:spLocks noChangeArrowheads="1"/>
          </p:cNvSpPr>
          <p:nvPr/>
        </p:nvSpPr>
        <p:spPr bwMode="auto">
          <a:xfrm>
            <a:off x="179388" y="1725613"/>
            <a:ext cx="395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200 countries X 200 countries?</a:t>
            </a:r>
          </a:p>
        </p:txBody>
      </p:sp>
      <p:sp>
        <p:nvSpPr>
          <p:cNvPr id="16392" name="Flecha derecha 7"/>
          <p:cNvSpPr>
            <a:spLocks noChangeArrowheads="1"/>
          </p:cNvSpPr>
          <p:nvPr/>
        </p:nvSpPr>
        <p:spPr bwMode="auto">
          <a:xfrm rot="5400000">
            <a:off x="1454944" y="2370931"/>
            <a:ext cx="1123950" cy="935038"/>
          </a:xfrm>
          <a:prstGeom prst="rightArrow">
            <a:avLst>
              <a:gd name="adj1" fmla="val 50000"/>
              <a:gd name="adj2" fmla="val 50040"/>
            </a:avLst>
          </a:prstGeom>
          <a:solidFill>
            <a:srgbClr val="336699"/>
          </a:solidFill>
          <a:ln w="25400" algn="ctr">
            <a:solidFill>
              <a:srgbClr val="336699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s-ES" altLang="es-ES"/>
          </a:p>
        </p:txBody>
      </p:sp>
      <p:sp>
        <p:nvSpPr>
          <p:cNvPr id="16393" name="CuadroTexto 8"/>
          <p:cNvSpPr txBox="1">
            <a:spLocks noChangeArrowheads="1"/>
          </p:cNvSpPr>
          <p:nvPr/>
        </p:nvSpPr>
        <p:spPr bwMode="auto">
          <a:xfrm>
            <a:off x="674688" y="3597275"/>
            <a:ext cx="2535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Let’s make it easier</a:t>
            </a:r>
          </a:p>
        </p:txBody>
      </p:sp>
      <p:sp>
        <p:nvSpPr>
          <p:cNvPr id="16394" name="CuadroTexto 9"/>
          <p:cNvSpPr txBox="1">
            <a:spLocks noChangeArrowheads="1"/>
          </p:cNvSpPr>
          <p:nvPr/>
        </p:nvSpPr>
        <p:spPr bwMode="auto">
          <a:xfrm>
            <a:off x="658813" y="4022725"/>
            <a:ext cx="4722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We propose to conduct pilot projects</a:t>
            </a:r>
          </a:p>
        </p:txBody>
      </p:sp>
      <p:sp>
        <p:nvSpPr>
          <p:cNvPr id="11" name="14 Rectángulo"/>
          <p:cNvSpPr>
            <a:spLocks noChangeArrowheads="1"/>
          </p:cNvSpPr>
          <p:nvPr/>
        </p:nvSpPr>
        <p:spPr bwMode="auto">
          <a:xfrm>
            <a:off x="501650" y="4799013"/>
            <a:ext cx="807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s-ES" altLang="es-ES" sz="1800">
                <a:solidFill>
                  <a:srgbClr val="C00000"/>
                </a:solidFill>
              </a:rPr>
              <a:t>ONLY FOR STATISTICAL PURPOSES </a:t>
            </a:r>
            <a:r>
              <a:rPr lang="es-ES" altLang="es-ES" sz="1800"/>
              <a:t>(no deregistrations foreseen)!!!!</a:t>
            </a:r>
          </a:p>
        </p:txBody>
      </p:sp>
      <p:sp>
        <p:nvSpPr>
          <p:cNvPr id="12" name="10 Rectángulo"/>
          <p:cNvSpPr>
            <a:spLocks noChangeArrowheads="1"/>
          </p:cNvSpPr>
          <p:nvPr/>
        </p:nvSpPr>
        <p:spPr bwMode="auto">
          <a:xfrm>
            <a:off x="679450" y="5335588"/>
            <a:ext cx="7564438" cy="646112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800"/>
              <a:t>Legal aspects to check and (if needed) overcome. Statistics laws and Data Protection Agencies</a:t>
            </a:r>
          </a:p>
        </p:txBody>
      </p:sp>
      <p:sp>
        <p:nvSpPr>
          <p:cNvPr id="13325" name="CuadroTexto 4"/>
          <p:cNvSpPr txBox="1">
            <a:spLocks noChangeArrowheads="1"/>
          </p:cNvSpPr>
          <p:nvPr/>
        </p:nvSpPr>
        <p:spPr bwMode="auto">
          <a:xfrm>
            <a:off x="468313" y="549275"/>
            <a:ext cx="4729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What are we proposing to exchange?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1" grpId="0"/>
      <p:bldP spid="16392" grpId="0" animBg="1"/>
      <p:bldP spid="16393" grpId="0"/>
      <p:bldP spid="16394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mtClean="0"/>
              <a:t>9/11</a:t>
            </a:r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96850" y="1268413"/>
            <a:ext cx="866933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-"/>
              <a:defRPr/>
            </a:pPr>
            <a:r>
              <a:rPr lang="es-ES" altLang="es-ES" sz="1800" dirty="0" err="1" smtClean="0"/>
              <a:t>We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may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exchange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microdata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with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countries</a:t>
            </a:r>
            <a:r>
              <a:rPr lang="es-ES" altLang="es-ES" sz="1800" dirty="0" smtClean="0">
                <a:solidFill>
                  <a:srgbClr val="C00000"/>
                </a:solidFill>
              </a:rPr>
              <a:t> </a:t>
            </a:r>
            <a:r>
              <a:rPr lang="es-ES" altLang="es-ES" sz="1800" dirty="0" err="1" smtClean="0">
                <a:solidFill>
                  <a:srgbClr val="C00000"/>
                </a:solidFill>
              </a:rPr>
              <a:t>having</a:t>
            </a:r>
            <a:r>
              <a:rPr lang="es-ES" altLang="es-ES" sz="1800" dirty="0" smtClean="0">
                <a:solidFill>
                  <a:srgbClr val="C00000"/>
                </a:solidFill>
              </a:rPr>
              <a:t> </a:t>
            </a:r>
            <a:r>
              <a:rPr lang="es-ES" altLang="es-ES" sz="1800" dirty="0" err="1" smtClean="0">
                <a:solidFill>
                  <a:srgbClr val="C00000"/>
                </a:solidFill>
              </a:rPr>
              <a:t>or</a:t>
            </a:r>
            <a:r>
              <a:rPr lang="es-ES" altLang="es-ES" sz="1800" dirty="0" smtClean="0">
                <a:solidFill>
                  <a:srgbClr val="C00000"/>
                </a:solidFill>
              </a:rPr>
              <a:t> </a:t>
            </a:r>
            <a:r>
              <a:rPr lang="es-ES" altLang="es-ES" sz="1800" dirty="0" err="1" smtClean="0">
                <a:solidFill>
                  <a:srgbClr val="C00000"/>
                </a:solidFill>
              </a:rPr>
              <a:t>not</a:t>
            </a:r>
            <a:r>
              <a:rPr lang="es-ES" altLang="es-ES" sz="1800" dirty="0" smtClean="0"/>
              <a:t> a </a:t>
            </a:r>
            <a:r>
              <a:rPr lang="es-ES" altLang="es-ES" sz="1800" dirty="0" err="1" smtClean="0"/>
              <a:t>population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register</a:t>
            </a:r>
            <a:endParaRPr lang="es-ES" altLang="es-ES" sz="1800" dirty="0" smtClean="0"/>
          </a:p>
          <a:p>
            <a:pPr>
              <a:buFontTx/>
              <a:buChar char="-"/>
              <a:defRPr/>
            </a:pPr>
            <a:endParaRPr lang="es-ES" altLang="es-ES" sz="1800" dirty="0" smtClean="0"/>
          </a:p>
          <a:p>
            <a:pPr>
              <a:buFontTx/>
              <a:buChar char="-"/>
              <a:defRPr/>
            </a:pPr>
            <a:r>
              <a:rPr lang="es-ES" altLang="es-ES" sz="1800" dirty="0" err="1" smtClean="0"/>
              <a:t>But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we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need</a:t>
            </a:r>
            <a:r>
              <a:rPr lang="es-ES" altLang="es-ES" sz="1800" dirty="0" smtClean="0"/>
              <a:t> to link Individual Data </a:t>
            </a:r>
            <a:r>
              <a:rPr lang="es-ES" altLang="es-ES" sz="1800" dirty="0" err="1" smtClean="0"/>
              <a:t>between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Member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States</a:t>
            </a:r>
            <a:r>
              <a:rPr lang="es-ES" altLang="es-ES" sz="1800" dirty="0" smtClean="0"/>
              <a:t>: PERSONAL data (</a:t>
            </a:r>
            <a:r>
              <a:rPr lang="es-ES" altLang="es-ES" sz="1800" dirty="0" err="1" smtClean="0"/>
              <a:t>name</a:t>
            </a:r>
            <a:r>
              <a:rPr lang="es-ES" altLang="es-ES" sz="1800" dirty="0" smtClean="0"/>
              <a:t>, </a:t>
            </a:r>
            <a:r>
              <a:rPr lang="es-ES" altLang="es-ES" sz="1800" dirty="0" err="1" smtClean="0"/>
              <a:t>address</a:t>
            </a:r>
            <a:r>
              <a:rPr lang="es-ES" altLang="es-ES" sz="1800" dirty="0" smtClean="0"/>
              <a:t>, date of </a:t>
            </a:r>
            <a:r>
              <a:rPr lang="es-ES" altLang="es-ES" sz="1800" dirty="0" err="1" smtClean="0"/>
              <a:t>birth</a:t>
            </a:r>
            <a:r>
              <a:rPr lang="es-ES" altLang="es-ES" sz="1800" dirty="0" smtClean="0"/>
              <a:t>, place of </a:t>
            </a:r>
            <a:r>
              <a:rPr lang="es-ES" altLang="es-ES" sz="1800" dirty="0" err="1" smtClean="0"/>
              <a:t>birth</a:t>
            </a:r>
            <a:r>
              <a:rPr lang="es-ES" altLang="es-ES" sz="1800" dirty="0" smtClean="0"/>
              <a:t>?</a:t>
            </a:r>
          </a:p>
          <a:p>
            <a:pPr marL="0" indent="0">
              <a:defRPr/>
            </a:pPr>
            <a:r>
              <a:rPr lang="es-ES" altLang="es-ES" sz="1800" dirty="0" smtClean="0"/>
              <a:t> 	(</a:t>
            </a:r>
            <a:r>
              <a:rPr lang="es-ES" altLang="es-ES" sz="1800" dirty="0" err="1" smtClean="0"/>
              <a:t>We</a:t>
            </a:r>
            <a:r>
              <a:rPr lang="es-ES" altLang="es-ES" sz="1800" dirty="0" smtClean="0"/>
              <a:t> do </a:t>
            </a:r>
            <a:r>
              <a:rPr lang="es-ES" altLang="es-ES" sz="1800" dirty="0" err="1" smtClean="0"/>
              <a:t>not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have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foreign</a:t>
            </a:r>
            <a:r>
              <a:rPr lang="es-ES" altLang="es-ES" sz="1800" dirty="0" smtClean="0"/>
              <a:t> ID </a:t>
            </a:r>
            <a:r>
              <a:rPr lang="es-ES" altLang="es-ES" sz="1800" dirty="0" err="1" smtClean="0"/>
              <a:t>number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for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linking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with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foreign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sources</a:t>
            </a:r>
            <a:r>
              <a:rPr lang="es-ES" altLang="es-ES" sz="1800" dirty="0" smtClean="0"/>
              <a:t> 	</a:t>
            </a:r>
            <a:r>
              <a:rPr lang="es-ES" altLang="es-ES" sz="1800" dirty="0" err="1" smtClean="0"/>
              <a:t>but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linkage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may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work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with</a:t>
            </a:r>
            <a:r>
              <a:rPr lang="es-ES" altLang="es-ES" sz="1800" dirty="0" smtClean="0"/>
              <a:t> </a:t>
            </a:r>
            <a:r>
              <a:rPr lang="es-ES" altLang="es-ES" sz="1800" dirty="0" err="1" smtClean="0"/>
              <a:t>these</a:t>
            </a:r>
            <a:r>
              <a:rPr lang="es-ES" altLang="es-ES" sz="1800" dirty="0" smtClean="0"/>
              <a:t> data) 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2481263" y="71438"/>
            <a:ext cx="2111375" cy="338137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600"/>
              <a:t>4. Exchange of data</a:t>
            </a:r>
          </a:p>
        </p:txBody>
      </p:sp>
      <p:sp>
        <p:nvSpPr>
          <p:cNvPr id="17414" name="CuadroTexto 11"/>
          <p:cNvSpPr txBox="1">
            <a:spLocks noChangeArrowheads="1"/>
          </p:cNvSpPr>
          <p:nvPr/>
        </p:nvSpPr>
        <p:spPr bwMode="auto">
          <a:xfrm>
            <a:off x="0" y="692150"/>
            <a:ext cx="25765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What would we do?</a:t>
            </a:r>
          </a:p>
        </p:txBody>
      </p:sp>
      <p:sp>
        <p:nvSpPr>
          <p:cNvPr id="7" name="8 Rectángulo"/>
          <p:cNvSpPr>
            <a:spLocks noChangeArrowheads="1"/>
          </p:cNvSpPr>
          <p:nvPr/>
        </p:nvSpPr>
        <p:spPr bwMode="auto">
          <a:xfrm>
            <a:off x="468313" y="5068888"/>
            <a:ext cx="7747000" cy="647700"/>
          </a:xfrm>
          <a:prstGeom prst="rect">
            <a:avLst/>
          </a:prstGeom>
          <a:noFill/>
          <a:ln w="952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800"/>
              <a:t>Even better:  We can improve figures. No deregistrations but registers not counted in statistics!!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77825" y="4189413"/>
            <a:ext cx="8394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800"/>
              <a:t>At least, for quality assessment. We can use this information to detect weakest points of the population register</a:t>
            </a:r>
          </a:p>
        </p:txBody>
      </p:sp>
      <p:sp>
        <p:nvSpPr>
          <p:cNvPr id="15368" name="CuadroTexto 12"/>
          <p:cNvSpPr txBox="1">
            <a:spLocks noChangeArrowheads="1"/>
          </p:cNvSpPr>
          <p:nvPr/>
        </p:nvSpPr>
        <p:spPr bwMode="auto">
          <a:xfrm>
            <a:off x="107950" y="3622675"/>
            <a:ext cx="3595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2000"/>
              <a:t>To do what with these data?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414" grpId="0"/>
      <p:bldP spid="7" grpId="0" animBg="1"/>
      <p:bldP spid="8" grpId="0"/>
      <p:bldP spid="153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786563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mtClean="0"/>
              <a:t>10/11</a:t>
            </a:r>
          </a:p>
        </p:txBody>
      </p:sp>
      <p:sp>
        <p:nvSpPr>
          <p:cNvPr id="15363" name="Text Box 10"/>
          <p:cNvSpPr txBox="1">
            <a:spLocks noChangeArrowheads="1"/>
          </p:cNvSpPr>
          <p:nvPr/>
        </p:nvSpPr>
        <p:spPr bwMode="auto">
          <a:xfrm>
            <a:off x="395288" y="1390650"/>
            <a:ext cx="1660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s-ES" sz="1800"/>
              <a:t>How to start?</a:t>
            </a:r>
          </a:p>
        </p:txBody>
      </p:sp>
      <p:sp>
        <p:nvSpPr>
          <p:cNvPr id="8" name="4 Rectángulo"/>
          <p:cNvSpPr>
            <a:spLocks noChangeArrowheads="1"/>
          </p:cNvSpPr>
          <p:nvPr/>
        </p:nvSpPr>
        <p:spPr bwMode="auto">
          <a:xfrm>
            <a:off x="395288" y="2276475"/>
            <a:ext cx="80724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36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1pPr>
            <a:lvl2pPr marL="742950" indent="-285750" defTabSz="736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2pPr>
            <a:lvl3pPr marL="1143000" indent="-228600" defTabSz="736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3pPr>
            <a:lvl4pPr marL="1600200" indent="-228600" defTabSz="736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4pPr>
            <a:lvl5pPr marL="2057400" indent="-228600" defTabSz="736600"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5pPr>
            <a:lvl6pPr marL="25146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6pPr>
            <a:lvl7pPr marL="29718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7pPr>
            <a:lvl8pPr marL="34290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8pPr>
            <a:lvl9pPr marL="38862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336699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ES" sz="1800"/>
              <a:t> - Billateral exchanges of information ?</a:t>
            </a:r>
          </a:p>
          <a:p>
            <a:r>
              <a:rPr lang="es-ES" altLang="es-ES" sz="1800"/>
              <a:t> 	</a:t>
            </a:r>
            <a:r>
              <a:rPr lang="es-ES" altLang="es-ES"/>
              <a:t>- Countries interested to make pilot projects …</a:t>
            </a:r>
          </a:p>
          <a:p>
            <a:endParaRPr lang="es-ES" altLang="es-ES" sz="1800"/>
          </a:p>
          <a:p>
            <a:r>
              <a:rPr lang="es-ES" altLang="es-ES" sz="1800"/>
              <a:t> - Eurostat …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ogotipo Ine. Ir a página de inic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113" y="2852738"/>
            <a:ext cx="25019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">
  <a:themeElements>
    <a:clrScheme name="plantill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lantill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336699"/>
        </a:solidFill>
        <a:ln w="25400" cap="flat" cmpd="sng" algn="ctr">
          <a:solidFill>
            <a:srgbClr val="3366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smtClean="0">
            <a:ln>
              <a:noFill/>
            </a:ln>
            <a:solidFill>
              <a:srgbClr val="336699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s-ES" sz="1400" b="1" i="0" u="none" strike="noStrike" cap="none" normalizeH="0" baseline="0" smtClean="0">
            <a:ln>
              <a:noFill/>
            </a:ln>
            <a:solidFill>
              <a:srgbClr val="336699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lantill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F:\EPRI\EPRI3\Presentaciones\Plantillas\plantilla.ppt</Template>
  <TotalTime>3172</TotalTime>
  <Words>643</Words>
  <Application>Microsoft Office PowerPoint</Application>
  <PresentationFormat>Diavetítés a képernyőre (4:3 oldalarány)</PresentationFormat>
  <Paragraphs>148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Univers</vt:lpstr>
      <vt:lpstr>Calibri</vt:lpstr>
      <vt:lpstr>Wingdings</vt:lpstr>
      <vt:lpstr>plantilla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ine</dc:creator>
  <cp:lastModifiedBy>Weisz Tamás</cp:lastModifiedBy>
  <cp:revision>180</cp:revision>
  <cp:lastPrinted>2014-09-10T08:40:53Z</cp:lastPrinted>
  <dcterms:created xsi:type="dcterms:W3CDTF">2009-11-26T13:16:07Z</dcterms:created>
  <dcterms:modified xsi:type="dcterms:W3CDTF">2017-09-25T10:21:55Z</dcterms:modified>
</cp:coreProperties>
</file>