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0" r:id="rId1"/>
  </p:sldMasterIdLst>
  <p:notesMasterIdLst>
    <p:notesMasterId r:id="rId23"/>
  </p:notesMasterIdLst>
  <p:handoutMasterIdLst>
    <p:handoutMasterId r:id="rId24"/>
  </p:handoutMasterIdLst>
  <p:sldIdLst>
    <p:sldId id="321" r:id="rId2"/>
    <p:sldId id="323" r:id="rId3"/>
    <p:sldId id="369" r:id="rId4"/>
    <p:sldId id="352" r:id="rId5"/>
    <p:sldId id="353" r:id="rId6"/>
    <p:sldId id="350" r:id="rId7"/>
    <p:sldId id="359" r:id="rId8"/>
    <p:sldId id="362" r:id="rId9"/>
    <p:sldId id="356" r:id="rId10"/>
    <p:sldId id="365" r:id="rId11"/>
    <p:sldId id="342" r:id="rId12"/>
    <p:sldId id="364" r:id="rId13"/>
    <p:sldId id="344" r:id="rId14"/>
    <p:sldId id="373" r:id="rId15"/>
    <p:sldId id="345" r:id="rId16"/>
    <p:sldId id="370" r:id="rId17"/>
    <p:sldId id="363" r:id="rId18"/>
    <p:sldId id="347" r:id="rId19"/>
    <p:sldId id="371" r:id="rId20"/>
    <p:sldId id="339" r:id="rId21"/>
    <p:sldId id="372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2000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3831"/>
    <a:srgbClr val="000000"/>
    <a:srgbClr val="163831"/>
    <a:srgbClr val="37424A"/>
    <a:srgbClr val="CBC7B7"/>
    <a:srgbClr val="0098A1"/>
    <a:srgbClr val="AD007C"/>
    <a:srgbClr val="79CAE2"/>
    <a:srgbClr val="873486"/>
    <a:srgbClr val="9BC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0"/>
    <p:restoredTop sz="90144" autoAdjust="0"/>
  </p:normalViewPr>
  <p:slideViewPr>
    <p:cSldViewPr>
      <p:cViewPr varScale="1">
        <p:scale>
          <a:sx n="119" d="100"/>
          <a:sy n="119" d="100"/>
        </p:scale>
        <p:origin x="13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84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mparogonzalez\Desktop\DGINS%20-%20AGF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mparogonzalez\Desktop\DGINS%20-%20AGF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mparogonzalez\Desktop\DGINS%20-%20AGF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munkalap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mparogonzalez\Desktop\Reasons%20for%20migration%20ENI2007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mparogonzalez\Desktop\Reasons%20for%20migration%20ENI2007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dor\Mis%20documentos\ELCANO\Graf.%20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Hoja2!$C$21</c:f>
              <c:strCache>
                <c:ptCount val="1"/>
                <c:pt idx="0">
                  <c:v>Official Statistics Total Entries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Hoja2!$A$22:$A$36</c:f>
              <c:numCache>
                <c:formatCode>General</c:formatCode>
                <c:ptCount val="15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</c:numCache>
            </c:numRef>
          </c:cat>
          <c:val>
            <c:numRef>
              <c:f>Hoja2!$C$22:$C$36</c:f>
              <c:numCache>
                <c:formatCode>General</c:formatCode>
                <c:ptCount val="15"/>
                <c:pt idx="0">
                  <c:v>214558</c:v>
                </c:pt>
                <c:pt idx="1">
                  <c:v>444433</c:v>
                </c:pt>
                <c:pt idx="2">
                  <c:v>709320</c:v>
                </c:pt>
                <c:pt idx="3">
                  <c:v>755079</c:v>
                </c:pt>
                <c:pt idx="4">
                  <c:v>637421</c:v>
                </c:pt>
                <c:pt idx="5">
                  <c:v>561496</c:v>
                </c:pt>
                <c:pt idx="6">
                  <c:v>604677</c:v>
                </c:pt>
                <c:pt idx="7">
                  <c:v>362350</c:v>
                </c:pt>
                <c:pt idx="8">
                  <c:v>170022</c:v>
                </c:pt>
                <c:pt idx="9">
                  <c:v>235107</c:v>
                </c:pt>
                <c:pt idx="10">
                  <c:v>254215</c:v>
                </c:pt>
                <c:pt idx="11">
                  <c:v>273273</c:v>
                </c:pt>
                <c:pt idx="12">
                  <c:v>321581</c:v>
                </c:pt>
                <c:pt idx="13">
                  <c:v>361489</c:v>
                </c:pt>
                <c:pt idx="14">
                  <c:v>207251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629224"/>
        <c:axId val="290382816"/>
      </c:lineChart>
      <c:lineChart>
        <c:grouping val="standard"/>
        <c:varyColors val="0"/>
        <c:ser>
          <c:idx val="2"/>
          <c:order val="1"/>
          <c:tx>
            <c:strRef>
              <c:f>Hoja2!$F$21</c:f>
              <c:strCache>
                <c:ptCount val="1"/>
                <c:pt idx="0">
                  <c:v>GSOEP Total Entries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val>
            <c:numRef>
              <c:f>Hoja2!$F$22:$F$36</c:f>
              <c:numCache>
                <c:formatCode>General</c:formatCode>
                <c:ptCount val="15"/>
                <c:pt idx="0">
                  <c:v>53</c:v>
                </c:pt>
                <c:pt idx="1">
                  <c:v>127</c:v>
                </c:pt>
                <c:pt idx="2">
                  <c:v>268</c:v>
                </c:pt>
                <c:pt idx="3">
                  <c:v>285</c:v>
                </c:pt>
                <c:pt idx="4">
                  <c:v>218</c:v>
                </c:pt>
                <c:pt idx="5">
                  <c:v>206</c:v>
                </c:pt>
                <c:pt idx="6">
                  <c:v>225</c:v>
                </c:pt>
                <c:pt idx="7">
                  <c:v>110</c:v>
                </c:pt>
                <c:pt idx="8">
                  <c:v>67</c:v>
                </c:pt>
                <c:pt idx="9">
                  <c:v>69</c:v>
                </c:pt>
                <c:pt idx="10">
                  <c:v>78</c:v>
                </c:pt>
                <c:pt idx="11">
                  <c:v>97</c:v>
                </c:pt>
                <c:pt idx="12">
                  <c:v>121</c:v>
                </c:pt>
                <c:pt idx="13">
                  <c:v>113</c:v>
                </c:pt>
                <c:pt idx="14">
                  <c:v>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383600"/>
        <c:axId val="290383208"/>
      </c:lineChart>
      <c:catAx>
        <c:axId val="29162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18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90382816"/>
        <c:crosses val="autoZero"/>
        <c:auto val="1"/>
        <c:lblAlgn val="ctr"/>
        <c:lblOffset val="100"/>
        <c:noMultiLvlLbl val="0"/>
      </c:catAx>
      <c:valAx>
        <c:axId val="29038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91629224"/>
        <c:crosses val="autoZero"/>
        <c:crossBetween val="between"/>
      </c:valAx>
      <c:valAx>
        <c:axId val="2903832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90383600"/>
        <c:crosses val="max"/>
        <c:crossBetween val="between"/>
      </c:valAx>
      <c:catAx>
        <c:axId val="290383600"/>
        <c:scaling>
          <c:orientation val="minMax"/>
        </c:scaling>
        <c:delete val="1"/>
        <c:axPos val="b"/>
        <c:majorTickMark val="out"/>
        <c:minorTickMark val="none"/>
        <c:tickLblPos val="nextTo"/>
        <c:crossAx val="290383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Hoja1!$B$26</c:f>
              <c:strCache>
                <c:ptCount val="1"/>
                <c:pt idx="0">
                  <c:v>Official Statistics Non-labor entries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Hoja1!$A$27:$A$46</c:f>
              <c:numCache>
                <c:formatCode>General</c:formatCode>
                <c:ptCount val="20"/>
                <c:pt idx="0">
                  <c:v>1962</c:v>
                </c:pt>
                <c:pt idx="1">
                  <c:v>1963</c:v>
                </c:pt>
                <c:pt idx="2">
                  <c:v>1964</c:v>
                </c:pt>
                <c:pt idx="3">
                  <c:v>1965</c:v>
                </c:pt>
                <c:pt idx="4">
                  <c:v>1966</c:v>
                </c:pt>
                <c:pt idx="5">
                  <c:v>1967</c:v>
                </c:pt>
                <c:pt idx="6">
                  <c:v>1968</c:v>
                </c:pt>
                <c:pt idx="7">
                  <c:v>1969</c:v>
                </c:pt>
                <c:pt idx="8">
                  <c:v>1970</c:v>
                </c:pt>
                <c:pt idx="9">
                  <c:v>1971</c:v>
                </c:pt>
                <c:pt idx="10">
                  <c:v>1972</c:v>
                </c:pt>
                <c:pt idx="11">
                  <c:v>1973</c:v>
                </c:pt>
                <c:pt idx="12">
                  <c:v>1974</c:v>
                </c:pt>
                <c:pt idx="13">
                  <c:v>1975</c:v>
                </c:pt>
                <c:pt idx="14">
                  <c:v>1976</c:v>
                </c:pt>
                <c:pt idx="15">
                  <c:v>1977</c:v>
                </c:pt>
                <c:pt idx="16">
                  <c:v>1978</c:v>
                </c:pt>
                <c:pt idx="17">
                  <c:v>1979</c:v>
                </c:pt>
                <c:pt idx="18">
                  <c:v>1980</c:v>
                </c:pt>
                <c:pt idx="19">
                  <c:v>1981</c:v>
                </c:pt>
              </c:numCache>
            </c:numRef>
          </c:cat>
          <c:val>
            <c:numRef>
              <c:f>Hoja1!$B$27:$B$46</c:f>
              <c:numCache>
                <c:formatCode>General</c:formatCode>
                <c:ptCount val="20"/>
                <c:pt idx="0">
                  <c:v>33410</c:v>
                </c:pt>
                <c:pt idx="1">
                  <c:v>38952</c:v>
                </c:pt>
                <c:pt idx="2">
                  <c:v>47969</c:v>
                </c:pt>
                <c:pt idx="3">
                  <c:v>64430</c:v>
                </c:pt>
                <c:pt idx="4">
                  <c:v>69357</c:v>
                </c:pt>
                <c:pt idx="5">
                  <c:v>52065</c:v>
                </c:pt>
                <c:pt idx="6">
                  <c:v>85428</c:v>
                </c:pt>
                <c:pt idx="7">
                  <c:v>119857</c:v>
                </c:pt>
                <c:pt idx="8">
                  <c:v>161283</c:v>
                </c:pt>
                <c:pt idx="9">
                  <c:v>192855</c:v>
                </c:pt>
                <c:pt idx="10">
                  <c:v>208179</c:v>
                </c:pt>
                <c:pt idx="11">
                  <c:v>238793</c:v>
                </c:pt>
                <c:pt idx="12">
                  <c:v>236154</c:v>
                </c:pt>
                <c:pt idx="13">
                  <c:v>152869</c:v>
                </c:pt>
                <c:pt idx="14">
                  <c:v>157710</c:v>
                </c:pt>
                <c:pt idx="15">
                  <c:v>170477</c:v>
                </c:pt>
                <c:pt idx="16">
                  <c:v>178819</c:v>
                </c:pt>
                <c:pt idx="17">
                  <c:v>204771</c:v>
                </c:pt>
                <c:pt idx="18">
                  <c:v>217793</c:v>
                </c:pt>
                <c:pt idx="19">
                  <c:v>136721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384384"/>
        <c:axId val="148976280"/>
      </c:lineChart>
      <c:lineChart>
        <c:grouping val="standard"/>
        <c:varyColors val="0"/>
        <c:ser>
          <c:idx val="2"/>
          <c:order val="1"/>
          <c:tx>
            <c:strRef>
              <c:f>Hoja1!$E$26</c:f>
              <c:strCache>
                <c:ptCount val="1"/>
                <c:pt idx="0">
                  <c:v>GSOEP entries with family links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val>
            <c:numRef>
              <c:f>Hoja1!$E$27:$E$46</c:f>
              <c:numCache>
                <c:formatCode>General</c:formatCode>
                <c:ptCount val="20"/>
                <c:pt idx="0">
                  <c:v>20</c:v>
                </c:pt>
                <c:pt idx="1">
                  <c:v>12</c:v>
                </c:pt>
                <c:pt idx="2">
                  <c:v>20</c:v>
                </c:pt>
                <c:pt idx="3">
                  <c:v>25</c:v>
                </c:pt>
                <c:pt idx="4">
                  <c:v>27</c:v>
                </c:pt>
                <c:pt idx="5">
                  <c:v>20</c:v>
                </c:pt>
                <c:pt idx="6">
                  <c:v>31</c:v>
                </c:pt>
                <c:pt idx="7">
                  <c:v>80</c:v>
                </c:pt>
                <c:pt idx="8">
                  <c:v>107</c:v>
                </c:pt>
                <c:pt idx="9">
                  <c:v>76</c:v>
                </c:pt>
                <c:pt idx="10">
                  <c:v>82</c:v>
                </c:pt>
                <c:pt idx="11">
                  <c:v>91</c:v>
                </c:pt>
                <c:pt idx="12">
                  <c:v>61</c:v>
                </c:pt>
                <c:pt idx="13">
                  <c:v>39</c:v>
                </c:pt>
                <c:pt idx="14">
                  <c:v>44</c:v>
                </c:pt>
                <c:pt idx="15">
                  <c:v>45</c:v>
                </c:pt>
                <c:pt idx="16">
                  <c:v>58</c:v>
                </c:pt>
                <c:pt idx="17">
                  <c:v>55</c:v>
                </c:pt>
                <c:pt idx="18">
                  <c:v>59</c:v>
                </c:pt>
                <c:pt idx="19">
                  <c:v>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977064"/>
        <c:axId val="148976672"/>
      </c:lineChart>
      <c:catAx>
        <c:axId val="29038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8976280"/>
        <c:crosses val="autoZero"/>
        <c:auto val="1"/>
        <c:lblAlgn val="ctr"/>
        <c:lblOffset val="100"/>
        <c:noMultiLvlLbl val="0"/>
      </c:catAx>
      <c:valAx>
        <c:axId val="14897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90384384"/>
        <c:crosses val="autoZero"/>
        <c:crossBetween val="between"/>
      </c:valAx>
      <c:valAx>
        <c:axId val="1489766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8977064"/>
        <c:crosses val="max"/>
        <c:crossBetween val="between"/>
      </c:valAx>
      <c:catAx>
        <c:axId val="148977064"/>
        <c:scaling>
          <c:orientation val="minMax"/>
        </c:scaling>
        <c:delete val="1"/>
        <c:axPos val="b"/>
        <c:majorTickMark val="out"/>
        <c:minorTickMark val="none"/>
        <c:tickLblPos val="nextTo"/>
        <c:crossAx val="1489766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709277537491"/>
          <c:y val="0.20029544367968"/>
          <c:w val="0.81470038076226403"/>
          <c:h val="0.70979560458291902"/>
        </c:manualLayout>
      </c:layout>
      <c:lineChart>
        <c:grouping val="standard"/>
        <c:varyColors val="0"/>
        <c:ser>
          <c:idx val="0"/>
          <c:order val="0"/>
          <c:tx>
            <c:strRef>
              <c:f>Hoja2!$L$2</c:f>
              <c:strCache>
                <c:ptCount val="1"/>
                <c:pt idx="0">
                  <c:v>Cumulated FR Permits Granted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Hoja2!$J$3:$J$10</c:f>
              <c:numCache>
                <c:formatCode>General</c:formatCode>
                <c:ptCount val="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</c:numCache>
            </c:numRef>
          </c:cat>
          <c:val>
            <c:numRef>
              <c:f>Hoja2!$L$3:$L$10</c:f>
              <c:numCache>
                <c:formatCode>General</c:formatCode>
                <c:ptCount val="8"/>
                <c:pt idx="0">
                  <c:v>7</c:v>
                </c:pt>
                <c:pt idx="1">
                  <c:v>59</c:v>
                </c:pt>
                <c:pt idx="2">
                  <c:v>14122</c:v>
                </c:pt>
                <c:pt idx="3">
                  <c:v>47936</c:v>
                </c:pt>
                <c:pt idx="4">
                  <c:v>119468</c:v>
                </c:pt>
                <c:pt idx="5">
                  <c:v>194387</c:v>
                </c:pt>
                <c:pt idx="6">
                  <c:v>292146</c:v>
                </c:pt>
                <c:pt idx="7">
                  <c:v>420307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Hoja2!$M$2</c:f>
              <c:strCache>
                <c:ptCount val="1"/>
                <c:pt idx="0">
                  <c:v>TCN Permits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Hoja2!$J$3:$J$10</c:f>
              <c:numCache>
                <c:formatCode>General</c:formatCode>
                <c:ptCount val="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</c:numCache>
            </c:numRef>
          </c:cat>
          <c:val>
            <c:numRef>
              <c:f>Hoja2!$M$3:$M$10</c:f>
              <c:numCache>
                <c:formatCode>#,##0</c:formatCode>
                <c:ptCount val="8"/>
                <c:pt idx="0">
                  <c:v>895720</c:v>
                </c:pt>
                <c:pt idx="1">
                  <c:v>1109160</c:v>
                </c:pt>
                <c:pt idx="2">
                  <c:v>1324001</c:v>
                </c:pt>
                <c:pt idx="3">
                  <c:v>1647011</c:v>
                </c:pt>
                <c:pt idx="4">
                  <c:v>1977291</c:v>
                </c:pt>
                <c:pt idx="5">
                  <c:v>2738932</c:v>
                </c:pt>
                <c:pt idx="6">
                  <c:v>3021808</c:v>
                </c:pt>
                <c:pt idx="7">
                  <c:v>3979014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Hoja2!$N$2</c:f>
              <c:strCache>
                <c:ptCount val="1"/>
                <c:pt idx="0">
                  <c:v>TCN de facto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Hoja2!$J$3:$J$10</c:f>
              <c:numCache>
                <c:formatCode>General</c:formatCode>
                <c:ptCount val="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</c:numCache>
            </c:numRef>
          </c:cat>
          <c:val>
            <c:numRef>
              <c:f>Hoja2!$N$3:$N$10</c:f>
              <c:numCache>
                <c:formatCode>#,##0</c:formatCode>
                <c:ptCount val="8"/>
                <c:pt idx="0">
                  <c:v>923879</c:v>
                </c:pt>
                <c:pt idx="1">
                  <c:v>1370657</c:v>
                </c:pt>
                <c:pt idx="2">
                  <c:v>1977946</c:v>
                </c:pt>
                <c:pt idx="3">
                  <c:v>2664168</c:v>
                </c:pt>
                <c:pt idx="4">
                  <c:v>3034326</c:v>
                </c:pt>
                <c:pt idx="5">
                  <c:v>3730610</c:v>
                </c:pt>
                <c:pt idx="6">
                  <c:v>4144166</c:v>
                </c:pt>
                <c:pt idx="7">
                  <c:v>4519554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977848"/>
        <c:axId val="390881856"/>
      </c:lineChart>
      <c:lineChart>
        <c:grouping val="standard"/>
        <c:varyColors val="0"/>
        <c:ser>
          <c:idx val="3"/>
          <c:order val="3"/>
          <c:tx>
            <c:strRef>
              <c:f>Hoja2!$O$2</c:f>
              <c:strCache>
                <c:ptCount val="1"/>
                <c:pt idx="0">
                  <c:v>% FR permits over total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Hoja2!$J$3:$J$10</c:f>
              <c:numCache>
                <c:formatCode>General</c:formatCode>
                <c:ptCount val="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</c:numCache>
            </c:numRef>
          </c:cat>
          <c:val>
            <c:numRef>
              <c:f>Hoja2!$O$3:$O$10</c:f>
              <c:numCache>
                <c:formatCode>0</c:formatCode>
                <c:ptCount val="8"/>
                <c:pt idx="0">
                  <c:v>7.8149421694279401E-4</c:v>
                </c:pt>
                <c:pt idx="1">
                  <c:v>5.3193407623787397E-3</c:v>
                </c:pt>
                <c:pt idx="2">
                  <c:v>1.066615508598558</c:v>
                </c:pt>
                <c:pt idx="3">
                  <c:v>2.9104845079966069</c:v>
                </c:pt>
                <c:pt idx="4">
                  <c:v>6.0420039336647964</c:v>
                </c:pt>
                <c:pt idx="5">
                  <c:v>7.0971824054047339</c:v>
                </c:pt>
                <c:pt idx="6">
                  <c:v>9.6679206620672122</c:v>
                </c:pt>
                <c:pt idx="7">
                  <c:v>10.56309427410911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882640"/>
        <c:axId val="390882248"/>
      </c:lineChart>
      <c:catAx>
        <c:axId val="14897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0881856"/>
        <c:crosses val="autoZero"/>
        <c:auto val="1"/>
        <c:lblAlgn val="ctr"/>
        <c:lblOffset val="100"/>
        <c:noMultiLvlLbl val="0"/>
      </c:catAx>
      <c:valAx>
        <c:axId val="39088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8977848"/>
        <c:crosses val="autoZero"/>
        <c:crossBetween val="between"/>
      </c:valAx>
      <c:valAx>
        <c:axId val="390882248"/>
        <c:scaling>
          <c:orientation val="minMax"/>
          <c:max val="100"/>
        </c:scaling>
        <c:delete val="0"/>
        <c:axPos val="r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0882640"/>
        <c:crosses val="max"/>
        <c:crossBetween val="between"/>
      </c:valAx>
      <c:catAx>
        <c:axId val="390882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08822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511737089201899"/>
          <c:y val="2.72644581596834E-2"/>
          <c:w val="0.86066066976608901"/>
          <c:h val="0.15518650499486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hu-H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23475405929606E-2"/>
          <c:y val="3.3028914291587899E-2"/>
          <c:w val="0.81818181818181801"/>
          <c:h val="0.63392857142857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Males</c:v>
                </c:pt>
              </c:strCache>
            </c:strRef>
          </c:tx>
          <c:spPr>
            <a:solidFill>
              <a:srgbClr val="99CC00"/>
            </a:solidFill>
            <a:ln w="11442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Hoja1!$A$2:$A$13</c:f>
              <c:strCache>
                <c:ptCount val="12"/>
                <c:pt idx="0">
                  <c:v>Potential sponsor</c:v>
                </c:pt>
                <c:pt idx="1">
                  <c:v>Sponsor</c:v>
                </c:pt>
                <c:pt idx="2">
                  <c:v>Reunified</c:v>
                </c:pt>
                <c:pt idx="3">
                  <c:v>Joint couple mig</c:v>
                </c:pt>
                <c:pt idx="4">
                  <c:v>Potential importer</c:v>
                </c:pt>
                <c:pt idx="5">
                  <c:v>Importer</c:v>
                </c:pt>
                <c:pt idx="6">
                  <c:v>Imported</c:v>
                </c:pt>
                <c:pt idx="7">
                  <c:v>Reunified by native</c:v>
                </c:pt>
                <c:pt idx="8">
                  <c:v>Married immig in Spain</c:v>
                </c:pt>
                <c:pt idx="9">
                  <c:v>Married Native in Spain</c:v>
                </c:pt>
                <c:pt idx="10">
                  <c:v>Not married yet</c:v>
                </c:pt>
                <c:pt idx="11">
                  <c:v>Others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6</c:v>
                </c:pt>
                <c:pt idx="1">
                  <c:v>7</c:v>
                </c:pt>
                <c:pt idx="2">
                  <c:v>1</c:v>
                </c:pt>
                <c:pt idx="3">
                  <c:v>13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6</c:v>
                </c:pt>
                <c:pt idx="9">
                  <c:v>5</c:v>
                </c:pt>
                <c:pt idx="10">
                  <c:v>42</c:v>
                </c:pt>
                <c:pt idx="11">
                  <c:v>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Females</c:v>
                </c:pt>
              </c:strCache>
            </c:strRef>
          </c:tx>
          <c:spPr>
            <a:solidFill>
              <a:srgbClr val="000090"/>
            </a:solidFill>
            <a:ln w="11442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Hoja1!$A$2:$A$13</c:f>
              <c:strCache>
                <c:ptCount val="12"/>
                <c:pt idx="0">
                  <c:v>Potential sponsor</c:v>
                </c:pt>
                <c:pt idx="1">
                  <c:v>Sponsor</c:v>
                </c:pt>
                <c:pt idx="2">
                  <c:v>Reunified</c:v>
                </c:pt>
                <c:pt idx="3">
                  <c:v>Joint couple mig</c:v>
                </c:pt>
                <c:pt idx="4">
                  <c:v>Potential importer</c:v>
                </c:pt>
                <c:pt idx="5">
                  <c:v>Importer</c:v>
                </c:pt>
                <c:pt idx="6">
                  <c:v>Imported</c:v>
                </c:pt>
                <c:pt idx="7">
                  <c:v>Reunified by native</c:v>
                </c:pt>
                <c:pt idx="8">
                  <c:v>Married immig in Spain</c:v>
                </c:pt>
                <c:pt idx="9">
                  <c:v>Married Native in Spain</c:v>
                </c:pt>
                <c:pt idx="10">
                  <c:v>Not married yet</c:v>
                </c:pt>
                <c:pt idx="11">
                  <c:v>Others</c:v>
                </c:pt>
              </c:strCache>
            </c:strRef>
          </c:cat>
          <c:val>
            <c:numRef>
              <c:f>Hoja1!$C$2:$C$13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8</c:v>
                </c:pt>
                <c:pt idx="3">
                  <c:v>13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7</c:v>
                </c:pt>
                <c:pt idx="9">
                  <c:v>8</c:v>
                </c:pt>
                <c:pt idx="10">
                  <c:v>35</c:v>
                </c:pt>
                <c:pt idx="1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3099672"/>
        <c:axId val="223100064"/>
      </c:barChart>
      <c:catAx>
        <c:axId val="223099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860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17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223100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3100064"/>
        <c:scaling>
          <c:orientation val="minMax"/>
        </c:scaling>
        <c:delete val="0"/>
        <c:axPos val="l"/>
        <c:majorGridlines>
          <c:spPr>
            <a:ln w="2860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8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2230996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9.7797091472334494E-2"/>
          <c:y val="7.1220653752391005E-2"/>
          <c:w val="0.230930300803806"/>
          <c:h val="0.22134464414101099"/>
        </c:manualLayout>
      </c:layout>
      <c:overlay val="0"/>
      <c:spPr>
        <a:solidFill>
          <a:srgbClr val="FFFFFF"/>
        </a:solidFill>
        <a:ln w="2860">
          <a:solidFill>
            <a:srgbClr val="000000"/>
          </a:solidFill>
          <a:prstDash val="solid"/>
        </a:ln>
      </c:spPr>
      <c:txPr>
        <a:bodyPr/>
        <a:lstStyle/>
        <a:p>
          <a:pPr>
            <a:defRPr sz="1158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Hoja2!$F$1</c:f>
              <c:strCache>
                <c:ptCount val="1"/>
                <c:pt idx="0">
                  <c:v>Economic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Hoja2!$E$2:$E$11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Hoja2!$F$2:$F$11</c:f>
              <c:numCache>
                <c:formatCode>General</c:formatCode>
                <c:ptCount val="10"/>
                <c:pt idx="0">
                  <c:v>45</c:v>
                </c:pt>
                <c:pt idx="1">
                  <c:v>51</c:v>
                </c:pt>
                <c:pt idx="3">
                  <c:v>74</c:v>
                </c:pt>
                <c:pt idx="4">
                  <c:v>42</c:v>
                </c:pt>
                <c:pt idx="6">
                  <c:v>15</c:v>
                </c:pt>
                <c:pt idx="7">
                  <c:v>8</c:v>
                </c:pt>
                <c:pt idx="9">
                  <c:v>51</c:v>
                </c:pt>
              </c:numCache>
            </c:numRef>
          </c:val>
        </c:ser>
        <c:ser>
          <c:idx val="1"/>
          <c:order val="1"/>
          <c:tx>
            <c:strRef>
              <c:f>Hoja2!$G$1</c:f>
              <c:strCache>
                <c:ptCount val="1"/>
                <c:pt idx="0">
                  <c:v>Family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Hoja2!$E$2:$E$11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Hoja2!$G$2:$G$11</c:f>
              <c:numCache>
                <c:formatCode>General</c:formatCode>
                <c:ptCount val="10"/>
                <c:pt idx="0">
                  <c:v>22</c:v>
                </c:pt>
                <c:pt idx="1">
                  <c:v>16</c:v>
                </c:pt>
                <c:pt idx="3">
                  <c:v>4</c:v>
                </c:pt>
                <c:pt idx="4">
                  <c:v>31</c:v>
                </c:pt>
                <c:pt idx="6">
                  <c:v>47</c:v>
                </c:pt>
                <c:pt idx="7">
                  <c:v>78</c:v>
                </c:pt>
                <c:pt idx="9">
                  <c:v>11</c:v>
                </c:pt>
              </c:numCache>
            </c:numRef>
          </c:val>
        </c:ser>
        <c:ser>
          <c:idx val="2"/>
          <c:order val="2"/>
          <c:tx>
            <c:strRef>
              <c:f>Hoja2!$H$1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Hoja2!$E$2:$E$11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Hoja2!$H$2:$H$11</c:f>
              <c:numCache>
                <c:formatCode>General</c:formatCode>
                <c:ptCount val="10"/>
                <c:pt idx="0">
                  <c:v>12</c:v>
                </c:pt>
                <c:pt idx="1">
                  <c:v>10</c:v>
                </c:pt>
                <c:pt idx="3">
                  <c:v>13</c:v>
                </c:pt>
                <c:pt idx="4">
                  <c:v>6</c:v>
                </c:pt>
                <c:pt idx="6">
                  <c:v>33</c:v>
                </c:pt>
                <c:pt idx="7">
                  <c:v>10</c:v>
                </c:pt>
                <c:pt idx="9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0883424"/>
        <c:axId val="149348640"/>
      </c:barChart>
      <c:catAx>
        <c:axId val="390883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9348640"/>
        <c:crosses val="autoZero"/>
        <c:auto val="1"/>
        <c:lblAlgn val="ctr"/>
        <c:lblOffset val="100"/>
        <c:noMultiLvlLbl val="0"/>
      </c:catAx>
      <c:valAx>
        <c:axId val="14934864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0883424"/>
        <c:crosses val="autoZero"/>
        <c:crossBetween val="between"/>
      </c:valAx>
      <c:spPr>
        <a:noFill/>
        <a:ln>
          <a:solidFill>
            <a:srgbClr val="000000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hu-H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Hoja2!$B$1</c:f>
              <c:strCache>
                <c:ptCount val="1"/>
                <c:pt idx="0">
                  <c:v>Economic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Hoja2!$A$2:$A$11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Hoja2!$B$2:$B$11</c:f>
              <c:numCache>
                <c:formatCode>General</c:formatCode>
                <c:ptCount val="10"/>
                <c:pt idx="0">
                  <c:v>64</c:v>
                </c:pt>
                <c:pt idx="1">
                  <c:v>60</c:v>
                </c:pt>
                <c:pt idx="3">
                  <c:v>88</c:v>
                </c:pt>
                <c:pt idx="4">
                  <c:v>71</c:v>
                </c:pt>
                <c:pt idx="6">
                  <c:v>45</c:v>
                </c:pt>
                <c:pt idx="7">
                  <c:v>32</c:v>
                </c:pt>
                <c:pt idx="9">
                  <c:v>65</c:v>
                </c:pt>
              </c:numCache>
            </c:numRef>
          </c:val>
        </c:ser>
        <c:ser>
          <c:idx val="1"/>
          <c:order val="1"/>
          <c:tx>
            <c:strRef>
              <c:f>Hoja2!$C$1</c:f>
              <c:strCache>
                <c:ptCount val="1"/>
                <c:pt idx="0">
                  <c:v>Family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Hoja2!$A$2:$A$11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Hoja2!$C$2:$C$11</c:f>
              <c:numCache>
                <c:formatCode>General</c:formatCode>
                <c:ptCount val="10"/>
                <c:pt idx="0">
                  <c:v>10</c:v>
                </c:pt>
                <c:pt idx="1">
                  <c:v>15</c:v>
                </c:pt>
                <c:pt idx="3">
                  <c:v>0</c:v>
                </c:pt>
                <c:pt idx="4">
                  <c:v>4</c:v>
                </c:pt>
                <c:pt idx="6">
                  <c:v>21</c:v>
                </c:pt>
                <c:pt idx="7">
                  <c:v>42</c:v>
                </c:pt>
                <c:pt idx="9">
                  <c:v>4</c:v>
                </c:pt>
              </c:numCache>
            </c:numRef>
          </c:val>
        </c:ser>
        <c:ser>
          <c:idx val="2"/>
          <c:order val="2"/>
          <c:tx>
            <c:strRef>
              <c:f>Hoja2!$D$1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Hoja2!$A$2:$A$11</c:f>
              <c:strCache>
                <c:ptCount val="10"/>
                <c:pt idx="0">
                  <c:v>Total</c:v>
                </c:pt>
                <c:pt idx="1">
                  <c:v>Not married yet</c:v>
                </c:pt>
                <c:pt idx="3">
                  <c:v>Reunifier</c:v>
                </c:pt>
                <c:pt idx="4">
                  <c:v>Importer</c:v>
                </c:pt>
                <c:pt idx="6">
                  <c:v>Reunified</c:v>
                </c:pt>
                <c:pt idx="7">
                  <c:v>Imported</c:v>
                </c:pt>
                <c:pt idx="9">
                  <c:v>Joint couple mig</c:v>
                </c:pt>
              </c:strCache>
            </c:strRef>
          </c:cat>
          <c:val>
            <c:numRef>
              <c:f>Hoja2!$D$2:$D$11</c:f>
              <c:numCache>
                <c:formatCode>General</c:formatCode>
                <c:ptCount val="10"/>
                <c:pt idx="0">
                  <c:v>8</c:v>
                </c:pt>
                <c:pt idx="1">
                  <c:v>10</c:v>
                </c:pt>
                <c:pt idx="3">
                  <c:v>3</c:v>
                </c:pt>
                <c:pt idx="4">
                  <c:v>8</c:v>
                </c:pt>
                <c:pt idx="6">
                  <c:v>33</c:v>
                </c:pt>
                <c:pt idx="7">
                  <c:v>25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9349424"/>
        <c:axId val="149349816"/>
      </c:barChart>
      <c:catAx>
        <c:axId val="149349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9349816"/>
        <c:crosses val="autoZero"/>
        <c:auto val="1"/>
        <c:lblAlgn val="ctr"/>
        <c:lblOffset val="100"/>
        <c:noMultiLvlLbl val="0"/>
      </c:catAx>
      <c:valAx>
        <c:axId val="149349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9349424"/>
        <c:crosses val="autoZero"/>
        <c:crossBetween val="between"/>
      </c:valAx>
      <c:spPr>
        <a:noFill/>
        <a:ln w="6350">
          <a:solidFill>
            <a:srgbClr val="000000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/>
              <a:t>Ref: Women married to Immig in Spain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cat>
            <c:strRef>
              <c:f>Hoja1!$A$1:$A$11</c:f>
              <c:strCache>
                <c:ptCount val="11"/>
                <c:pt idx="0">
                  <c:v>Potential Sponsor</c:v>
                </c:pt>
                <c:pt idx="1">
                  <c:v>Sponsor</c:v>
                </c:pt>
                <c:pt idx="2">
                  <c:v>Reunified</c:v>
                </c:pt>
                <c:pt idx="3">
                  <c:v>Joint couple migration</c:v>
                </c:pt>
                <c:pt idx="4">
                  <c:v>Potential Importer</c:v>
                </c:pt>
                <c:pt idx="5">
                  <c:v>Importer</c:v>
                </c:pt>
                <c:pt idx="6">
                  <c:v>Imported</c:v>
                </c:pt>
                <c:pt idx="7">
                  <c:v>Married Immig in Spain</c:v>
                </c:pt>
                <c:pt idx="8">
                  <c:v>Married Native in Spain</c:v>
                </c:pt>
                <c:pt idx="9">
                  <c:v>Not married yet</c:v>
                </c:pt>
                <c:pt idx="10">
                  <c:v>Others</c:v>
                </c:pt>
              </c:strCache>
            </c:strRef>
          </c:cat>
          <c:val>
            <c:numRef>
              <c:f>Hoja1!$B$1:$B$11</c:f>
              <c:numCache>
                <c:formatCode>General</c:formatCode>
                <c:ptCount val="11"/>
                <c:pt idx="0">
                  <c:v>5.2</c:v>
                </c:pt>
                <c:pt idx="1">
                  <c:v>2.8</c:v>
                </c:pt>
                <c:pt idx="2">
                  <c:v>1.7</c:v>
                </c:pt>
                <c:pt idx="3">
                  <c:v>1.3</c:v>
                </c:pt>
                <c:pt idx="4">
                  <c:v>1.9</c:v>
                </c:pt>
                <c:pt idx="5">
                  <c:v>3.2</c:v>
                </c:pt>
                <c:pt idx="6">
                  <c:v>0.5</c:v>
                </c:pt>
                <c:pt idx="7">
                  <c:v>1</c:v>
                </c:pt>
                <c:pt idx="8">
                  <c:v>1</c:v>
                </c:pt>
                <c:pt idx="9">
                  <c:v>1.8</c:v>
                </c:pt>
                <c:pt idx="10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089496"/>
        <c:axId val="223089888"/>
      </c:barChart>
      <c:catAx>
        <c:axId val="22308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23089888"/>
        <c:crosses val="autoZero"/>
        <c:auto val="1"/>
        <c:lblAlgn val="ctr"/>
        <c:lblOffset val="100"/>
        <c:noMultiLvlLbl val="0"/>
      </c:catAx>
      <c:valAx>
        <c:axId val="22308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23089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hu-H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322314049586903E-2"/>
          <c:y val="3.7351443123938899E-2"/>
          <c:w val="0.94834710743801698"/>
          <c:h val="0.773968351342604"/>
        </c:manualLayout>
      </c:layout>
      <c:lineChart>
        <c:grouping val="standard"/>
        <c:varyColors val="0"/>
        <c:ser>
          <c:idx val="0"/>
          <c:order val="0"/>
          <c:tx>
            <c:v>Formación de Familias</c:v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Hoja1!$A$2:$A$10</c:f>
              <c:numCache>
                <c:formatCode>General</c:formatCode>
                <c:ptCount val="9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</c:numCache>
            </c:numRef>
          </c:cat>
          <c:val>
            <c:numRef>
              <c:f>Hoja1!$B$2:$B$10</c:f>
              <c:numCache>
                <c:formatCode>General</c:formatCode>
                <c:ptCount val="9"/>
                <c:pt idx="0">
                  <c:v>12</c:v>
                </c:pt>
                <c:pt idx="1">
                  <c:v>15</c:v>
                </c:pt>
                <c:pt idx="2">
                  <c:v>16</c:v>
                </c:pt>
                <c:pt idx="3">
                  <c:v>18</c:v>
                </c:pt>
                <c:pt idx="4">
                  <c:v>17</c:v>
                </c:pt>
                <c:pt idx="5">
                  <c:v>13</c:v>
                </c:pt>
                <c:pt idx="6">
                  <c:v>16</c:v>
                </c:pt>
                <c:pt idx="7">
                  <c:v>21</c:v>
                </c:pt>
                <c:pt idx="8">
                  <c:v>20</c:v>
                </c:pt>
              </c:numCache>
            </c:numRef>
          </c:val>
          <c:smooth val="1"/>
        </c:ser>
        <c:ser>
          <c:idx val="1"/>
          <c:order val="1"/>
          <c:tx>
            <c:v>Reagrupación Familiar</c:v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numRef>
              <c:f>Hoja1!$A$2:$A$10</c:f>
              <c:numCache>
                <c:formatCode>General</c:formatCode>
                <c:ptCount val="9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</c:numCache>
            </c:numRef>
          </c:cat>
          <c:val>
            <c:numRef>
              <c:f>Hoja1!$C$2:$C$10</c:f>
              <c:numCache>
                <c:formatCode>General</c:formatCode>
                <c:ptCount val="9"/>
                <c:pt idx="0">
                  <c:v>17</c:v>
                </c:pt>
                <c:pt idx="1">
                  <c:v>21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18</c:v>
                </c:pt>
                <c:pt idx="6">
                  <c:v>16</c:v>
                </c:pt>
                <c:pt idx="7">
                  <c:v>15</c:v>
                </c:pt>
                <c:pt idx="8">
                  <c:v>13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090672"/>
        <c:axId val="223091064"/>
      </c:lineChart>
      <c:catAx>
        <c:axId val="22309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u-HU"/>
          </a:p>
        </c:txPr>
        <c:crossAx val="223091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309106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u-HU"/>
          </a:p>
        </c:txPr>
        <c:crossAx val="2230906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1736203544821701E-2"/>
          <c:y val="0.899331233727653"/>
          <c:w val="0.94800548098493798"/>
          <c:h val="9.27080968459221E-2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60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0.84475</cdr:x>
      <cdr:y>0.46458</cdr:y>
    </cdr:from>
    <cdr:to>
      <cdr:x>0.8798</cdr:x>
      <cdr:y>0.50188</cdr:y>
    </cdr:to>
    <cdr:sp macro="" textlink="">
      <cdr:nvSpPr>
        <cdr:cNvPr id="2" name="Elipse 1"/>
        <cdr:cNvSpPr/>
      </cdr:nvSpPr>
      <cdr:spPr>
        <a:xfrm xmlns:a="http://schemas.openxmlformats.org/drawingml/2006/main">
          <a:off x="5739181" y="2164061"/>
          <a:ext cx="238108" cy="173732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_tradnl"/>
        </a:p>
      </cdr:txBody>
    </cdr:sp>
  </cdr:relSizeAnchor>
  <cdr:relSizeAnchor xmlns:cdr="http://schemas.openxmlformats.org/drawingml/2006/chartDrawing">
    <cdr:from>
      <cdr:x>0.89042</cdr:x>
      <cdr:y>0.35825</cdr:y>
    </cdr:from>
    <cdr:to>
      <cdr:x>0.92784</cdr:x>
      <cdr:y>0.39179</cdr:y>
    </cdr:to>
    <cdr:sp macro="" textlink="">
      <cdr:nvSpPr>
        <cdr:cNvPr id="3" name="Elipse 2"/>
        <cdr:cNvSpPr/>
      </cdr:nvSpPr>
      <cdr:spPr>
        <a:xfrm xmlns:a="http://schemas.openxmlformats.org/drawingml/2006/main" flipH="1">
          <a:off x="6049451" y="1668760"/>
          <a:ext cx="254224" cy="156224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_tradnl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0.78165</cdr:x>
      <cdr:y>0</cdr:y>
    </cdr:from>
    <cdr:to>
      <cdr:x>0.88919</cdr:x>
      <cdr:y>0.18268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6646068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0.41809</cdr:x>
      <cdr:y>0.5</cdr:y>
    </cdr:from>
    <cdr:to>
      <cdr:x>0.49375</cdr:x>
      <cdr:y>0.59786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3597458" y="2304256"/>
          <a:ext cx="651014" cy="451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_tradnl" sz="1100"/>
        </a:p>
      </cdr:txBody>
    </cdr:sp>
  </cdr:relSizeAnchor>
  <cdr:relSizeAnchor xmlns:cdr="http://schemas.openxmlformats.org/drawingml/2006/chartDrawing">
    <cdr:from>
      <cdr:x>0.4017</cdr:x>
      <cdr:y>0.45724</cdr:y>
    </cdr:from>
    <cdr:to>
      <cdr:x>0.44354</cdr:x>
      <cdr:y>0.55099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3456384" y="2107192"/>
          <a:ext cx="3600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_tradnl" sz="1400" b="1" smtClean="0"/>
            <a:t>NS</a:t>
          </a:r>
          <a:endParaRPr lang="es-ES_tradnl" sz="1400" b="1"/>
        </a:p>
      </cdr:txBody>
    </cdr:sp>
  </cdr:relSizeAnchor>
  <cdr:relSizeAnchor xmlns:cdr="http://schemas.openxmlformats.org/drawingml/2006/chartDrawing">
    <cdr:from>
      <cdr:x>0.66113</cdr:x>
      <cdr:y>0.59786</cdr:y>
    </cdr:from>
    <cdr:to>
      <cdr:x>0.70297</cdr:x>
      <cdr:y>0.69161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5688632" y="2755264"/>
          <a:ext cx="3600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_tradnl" sz="1400" b="1" smtClean="0"/>
            <a:t>NS</a:t>
          </a:r>
          <a:endParaRPr lang="es-ES_tradnl" sz="1400" b="1"/>
        </a:p>
      </cdr:txBody>
    </cdr:sp>
  </cdr:relSizeAnchor>
  <cdr:relSizeAnchor xmlns:cdr="http://schemas.openxmlformats.org/drawingml/2006/chartDrawing">
    <cdr:from>
      <cdr:x>0.74481</cdr:x>
      <cdr:y>0.59786</cdr:y>
    </cdr:from>
    <cdr:to>
      <cdr:x>0.78912</cdr:x>
      <cdr:y>0.68059</cdr:y>
    </cdr:to>
    <cdr:sp macro="" textlink="">
      <cdr:nvSpPr>
        <cdr:cNvPr id="5" name="CuadroTexto 4"/>
        <cdr:cNvSpPr txBox="1"/>
      </cdr:nvSpPr>
      <cdr:spPr>
        <a:xfrm xmlns:a="http://schemas.openxmlformats.org/drawingml/2006/main">
          <a:off x="6408712" y="2755264"/>
          <a:ext cx="381248" cy="381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_tradnl" sz="1400" b="1" smtClean="0"/>
            <a:t>NS</a:t>
          </a:r>
          <a:endParaRPr lang="es-ES_tradnl" sz="1400" b="1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E845C-FA89-46FD-8F12-4932A84DE486}" type="datetimeFigureOut">
              <a:rPr lang="fr-FR" smtClean="0"/>
              <a:pPr/>
              <a:t>25/09/2017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F8AC3-9B87-4BB3-9ECB-70695FF2BC43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412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fld id="{4AE97C3E-6E90-48A7-8B19-F9C8C9C4290F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340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Eurostat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has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made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great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job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encouraging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improvement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of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statistics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particular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area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and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effort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made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at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national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level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apparent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those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of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have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been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working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family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and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migration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more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than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decade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…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However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there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course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room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improvement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and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intention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of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my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talk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table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some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ideas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that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in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my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opinion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should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explored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next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future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order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both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_tradnl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_tradnl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 smtClean="0"/>
              <a:t>These</a:t>
            </a:r>
            <a:r>
              <a:rPr lang="es-ES_tradnl" dirty="0" smtClean="0"/>
              <a:t> </a:t>
            </a:r>
            <a:r>
              <a:rPr lang="es-ES_tradnl" dirty="0" err="1" smtClean="0"/>
              <a:t>statistics</a:t>
            </a:r>
            <a:r>
              <a:rPr lang="es-ES_tradnl" dirty="0" smtClean="0"/>
              <a:t> </a:t>
            </a:r>
            <a:r>
              <a:rPr lang="es-ES_tradnl" dirty="0" err="1" smtClean="0"/>
              <a:t>provide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basis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development</a:t>
            </a:r>
            <a:r>
              <a:rPr lang="es-ES_tradnl" dirty="0" smtClean="0"/>
              <a:t> and </a:t>
            </a:r>
            <a:r>
              <a:rPr lang="es-ES_tradnl" dirty="0" err="1" smtClean="0"/>
              <a:t>monitoring</a:t>
            </a:r>
            <a:r>
              <a:rPr lang="es-ES_tradnl" dirty="0" smtClean="0"/>
              <a:t> of EU </a:t>
            </a:r>
            <a:r>
              <a:rPr lang="es-ES_tradnl" dirty="0" err="1" smtClean="0"/>
              <a:t>policymaking</a:t>
            </a:r>
            <a:r>
              <a:rPr lang="es-ES_tradnl" dirty="0" smtClean="0"/>
              <a:t> in a </a:t>
            </a:r>
            <a:r>
              <a:rPr lang="es-ES_tradnl" dirty="0" err="1" smtClean="0"/>
              <a:t>number</a:t>
            </a:r>
            <a:r>
              <a:rPr lang="es-ES_tradnl" dirty="0" smtClean="0"/>
              <a:t> of </a:t>
            </a:r>
            <a:r>
              <a:rPr lang="es-ES_tradnl" dirty="0" err="1" smtClean="0"/>
              <a:t>different</a:t>
            </a:r>
            <a:r>
              <a:rPr lang="es-ES_tradnl" dirty="0" smtClean="0"/>
              <a:t> </a:t>
            </a:r>
            <a:r>
              <a:rPr lang="es-ES_tradnl" dirty="0" err="1" smtClean="0"/>
              <a:t>areas</a:t>
            </a:r>
            <a:r>
              <a:rPr lang="es-ES_tradnl" dirty="0" smtClean="0"/>
              <a:t>, </a:t>
            </a:r>
            <a:r>
              <a:rPr lang="es-ES_tradnl" dirty="0" err="1" smtClean="0"/>
              <a:t>including</a:t>
            </a:r>
            <a:r>
              <a:rPr lang="es-ES_tradnl" dirty="0" smtClean="0"/>
              <a:t>: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impact</a:t>
            </a:r>
            <a:r>
              <a:rPr lang="es-ES_tradnl" dirty="0" smtClean="0"/>
              <a:t> of </a:t>
            </a:r>
            <a:r>
              <a:rPr lang="es-ES_tradnl" dirty="0" err="1" smtClean="0"/>
              <a:t>migration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labour</a:t>
            </a:r>
            <a:r>
              <a:rPr lang="es-ES_tradnl" dirty="0" smtClean="0"/>
              <a:t> </a:t>
            </a:r>
            <a:r>
              <a:rPr lang="es-ES_tradnl" dirty="0" err="1" smtClean="0"/>
              <a:t>markets</a:t>
            </a:r>
            <a:r>
              <a:rPr lang="es-ES_tradnl" dirty="0" smtClean="0"/>
              <a:t>, </a:t>
            </a:r>
            <a:r>
              <a:rPr lang="es-ES_tradnl" dirty="0" err="1" smtClean="0"/>
              <a:t>migrant</a:t>
            </a:r>
            <a:r>
              <a:rPr lang="es-ES_tradnl" dirty="0" smtClean="0"/>
              <a:t> </a:t>
            </a:r>
            <a:r>
              <a:rPr lang="es-ES_tradnl" dirty="0" err="1" smtClean="0"/>
              <a:t>integration</a:t>
            </a:r>
            <a:r>
              <a:rPr lang="es-ES_tradnl" dirty="0" smtClean="0"/>
              <a:t>,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development</a:t>
            </a:r>
            <a:r>
              <a:rPr lang="es-ES_tradnl" dirty="0" smtClean="0"/>
              <a:t> of a </a:t>
            </a:r>
            <a:r>
              <a:rPr lang="es-ES_tradnl" dirty="0" err="1" smtClean="0"/>
              <a:t>common</a:t>
            </a:r>
            <a:r>
              <a:rPr lang="es-ES_tradnl" dirty="0" smtClean="0"/>
              <a:t> </a:t>
            </a:r>
            <a:r>
              <a:rPr lang="es-ES_tradnl" dirty="0" err="1" smtClean="0"/>
              <a:t>asylum</a:t>
            </a:r>
            <a:r>
              <a:rPr lang="es-ES_tradnl" dirty="0" smtClean="0"/>
              <a:t> </a:t>
            </a:r>
            <a:r>
              <a:rPr lang="es-ES_tradnl" dirty="0" err="1" smtClean="0"/>
              <a:t>system</a:t>
            </a:r>
            <a:r>
              <a:rPr lang="es-ES_tradnl" dirty="0" smtClean="0"/>
              <a:t>,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prevention</a:t>
            </a:r>
            <a:r>
              <a:rPr lang="es-ES_tradnl" dirty="0" smtClean="0"/>
              <a:t> of </a:t>
            </a:r>
            <a:r>
              <a:rPr lang="es-ES_tradnl" dirty="0" err="1" smtClean="0"/>
              <a:t>unauthorised</a:t>
            </a:r>
            <a:r>
              <a:rPr lang="es-ES_tradnl" dirty="0" smtClean="0"/>
              <a:t> </a:t>
            </a:r>
            <a:r>
              <a:rPr lang="es-ES_tradnl" dirty="0" err="1" smtClean="0"/>
              <a:t>migration</a:t>
            </a:r>
            <a:r>
              <a:rPr lang="es-ES_tradnl" dirty="0" smtClean="0"/>
              <a:t>, and </a:t>
            </a:r>
            <a:r>
              <a:rPr lang="es-ES_tradnl" dirty="0" err="1" smtClean="0"/>
              <a:t>trafficking</a:t>
            </a:r>
            <a:r>
              <a:rPr lang="es-ES_tradnl" dirty="0" smtClean="0"/>
              <a:t> of human </a:t>
            </a:r>
            <a:r>
              <a:rPr lang="es-ES_tradnl" dirty="0" err="1" smtClean="0"/>
              <a:t>beings</a:t>
            </a:r>
            <a:r>
              <a:rPr lang="es-ES_tradnl" dirty="0" smtClean="0"/>
              <a:t>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_tradnl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97C3E-6E90-48A7-8B19-F9C8C9C4290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80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97C3E-6E90-48A7-8B19-F9C8C9C4290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1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97C3E-6E90-48A7-8B19-F9C8C9C4290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0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Pr>
        <a:solidFill>
          <a:srgbClr val="DE3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fd_transparent_rouge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cxnSp>
        <p:nvCxnSpPr>
          <p:cNvPr id="12" name="Connecteur droit 11"/>
          <p:cNvCxnSpPr/>
          <p:nvPr userDrawn="1"/>
        </p:nvCxnSpPr>
        <p:spPr bwMode="auto">
          <a:xfrm>
            <a:off x="1475656" y="2348880"/>
            <a:ext cx="504000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 userDrawn="1"/>
        </p:nvCxnSpPr>
        <p:spPr bwMode="auto">
          <a:xfrm>
            <a:off x="1475656" y="3501008"/>
            <a:ext cx="504000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Espace réservé du texte 22"/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dirty="0" smtClean="0"/>
              <a:t>Nom / Titre de l’intervenant  - Date de l’intervention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Pr>
        <a:solidFill>
          <a:srgbClr val="37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fd_transparent_rouge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cxnSp>
        <p:nvCxnSpPr>
          <p:cNvPr id="12" name="Connecteur droit 11"/>
          <p:cNvCxnSpPr/>
          <p:nvPr userDrawn="1"/>
        </p:nvCxnSpPr>
        <p:spPr bwMode="auto">
          <a:xfrm>
            <a:off x="1475656" y="2348880"/>
            <a:ext cx="504000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 userDrawn="1"/>
        </p:nvCxnSpPr>
        <p:spPr bwMode="auto">
          <a:xfrm>
            <a:off x="1475656" y="3501008"/>
            <a:ext cx="504000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Espace réservé du texte 22"/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chemeClr val="bg1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dirty="0" smtClean="0"/>
              <a:t>Nom / Titre de l’intervenant  - Date de l’intervention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fd_transparent_rouge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l">
              <a:buNone/>
              <a:defRPr sz="2000">
                <a:solidFill>
                  <a:srgbClr val="37424A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cxnSp>
        <p:nvCxnSpPr>
          <p:cNvPr id="12" name="Connecteur droit 11"/>
          <p:cNvCxnSpPr/>
          <p:nvPr userDrawn="1"/>
        </p:nvCxnSpPr>
        <p:spPr bwMode="auto">
          <a:xfrm>
            <a:off x="1475656" y="2348880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 userDrawn="1"/>
        </p:nvCxnSpPr>
        <p:spPr bwMode="auto">
          <a:xfrm>
            <a:off x="1475656" y="3501008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Espace réservé du texte 22"/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rgbClr val="37424A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dirty="0" smtClean="0"/>
              <a:t>Nom / Titre de l’intervenant  - Date de l’intervention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fd_transparent_rouge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l">
              <a:buNone/>
              <a:defRPr sz="2000">
                <a:solidFill>
                  <a:srgbClr val="37424A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cxnSp>
        <p:nvCxnSpPr>
          <p:cNvPr id="12" name="Connecteur droit 11"/>
          <p:cNvCxnSpPr/>
          <p:nvPr userDrawn="1"/>
        </p:nvCxnSpPr>
        <p:spPr bwMode="auto">
          <a:xfrm>
            <a:off x="1475656" y="2348880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 userDrawn="1"/>
        </p:nvCxnSpPr>
        <p:spPr bwMode="auto">
          <a:xfrm>
            <a:off x="1475656" y="3501008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Espace réservé du texte 22"/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rgbClr val="37424A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dirty="0" smtClean="0"/>
              <a:t>Nom / Titre de l’intervenant  - Date de l’intervention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645024"/>
            <a:ext cx="9144000" cy="32129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section_gri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179" y="3625799"/>
            <a:ext cx="5264821" cy="323220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208912" cy="432048"/>
          </a:xfrm>
        </p:spPr>
        <p:txBody>
          <a:bodyPr tIns="0" rIns="0" bIns="0">
            <a:normAutofit/>
          </a:bodyPr>
          <a:lstStyle>
            <a:lvl1pPr>
              <a:defRPr sz="2800" b="1">
                <a:solidFill>
                  <a:srgbClr val="DE383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8208912" cy="288032"/>
          </a:xfrm>
        </p:spPr>
        <p:txBody>
          <a:bodyPr lIns="0" anchor="ctr" anchorCtr="0">
            <a:noAutofit/>
          </a:bodyPr>
          <a:lstStyle>
            <a:lvl1pPr marL="0" indent="0" algn="l">
              <a:buNone/>
              <a:defRPr sz="2000">
                <a:solidFill>
                  <a:srgbClr val="3742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 bwMode="auto">
          <a:xfrm>
            <a:off x="467544" y="2492896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necteur droit 8"/>
          <p:cNvCxnSpPr/>
          <p:nvPr userDrawn="1"/>
        </p:nvCxnSpPr>
        <p:spPr bwMode="auto">
          <a:xfrm>
            <a:off x="467544" y="3645024"/>
            <a:ext cx="504000" cy="0"/>
          </a:xfrm>
          <a:prstGeom prst="line">
            <a:avLst/>
          </a:prstGeom>
          <a:noFill/>
          <a:ln w="6350" cap="flat" cmpd="sng" algn="ctr">
            <a:solidFill>
              <a:srgbClr val="3742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Image 9" descr="logo_petit-0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424" y="332656"/>
            <a:ext cx="323089" cy="5730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C3A0-7A8B-40DF-842E-E7F1DD31DF26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155679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E383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544" y="220486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E383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4008" y="220486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0CFE-8474-4C23-A144-CB56B58FCFA1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2B35-2C95-48DF-94F2-2273D9F57275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73050"/>
            <a:ext cx="3024336" cy="995710"/>
          </a:xfrm>
        </p:spPr>
        <p:txBody>
          <a:bodyPr tIns="108000" anchor="t" anchorCtr="0"/>
          <a:lstStyle>
            <a:lvl1pPr algn="l">
              <a:defRPr sz="2000" b="1">
                <a:solidFill>
                  <a:srgbClr val="DE383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35896" y="273050"/>
            <a:ext cx="50405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7544" y="1268760"/>
            <a:ext cx="3024336" cy="48574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57CD-4E94-4C61-823B-0CA4EDFEF4D3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4800600"/>
            <a:ext cx="58326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619672" y="332656"/>
            <a:ext cx="5832648" cy="4394919"/>
          </a:xfrm>
        </p:spPr>
        <p:txBody>
          <a:bodyPr lIns="0" tIns="0" rIns="0" bIns="4680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19672" y="5367338"/>
            <a:ext cx="5832648" cy="804862"/>
          </a:xfrm>
        </p:spPr>
        <p:txBody>
          <a:bodyPr lIns="0" tIns="46800" bIns="4680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E9EF-24F7-4E3C-88FE-154E93B986C2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8" name="Image 7" descr="logo_petit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424" y="332656"/>
            <a:ext cx="323089" cy="5730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C6A2-926F-4D71-B43B-5362647E463D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B94FB-86DF-4D92-97EB-47AA4C8B3356}" type="datetime2">
              <a:rPr lang="fr-FR" smtClean="0"/>
              <a:pPr/>
              <a:t>lundi 25 septembre 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4A66-6210-4C40-AE0F-3A194D94635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E626A-95E3-9741-8A2D-52E8FAB95DA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6747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FAA04-77AA-2748-B38F-EE1F8EFF263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1961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6618852" cy="9221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1556792"/>
            <a:ext cx="82089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67544" y="6381328"/>
            <a:ext cx="1728192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518B74DB-8488-478C-A2AB-FDDC15F3DE50}" type="datetime2">
              <a:rPr lang="fr-FR" smtClean="0"/>
              <a:pPr/>
              <a:t>lundi 25 septembre 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95736" y="6381368"/>
            <a:ext cx="54006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596336" y="6381368"/>
            <a:ext cx="108012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78174A66-6210-4C40-AE0F-3A194D94635A}" type="slidenum">
              <a:rPr lang="fr-FR" smtClean="0"/>
              <a:pPr/>
              <a:t>‹#›</a:t>
            </a:fld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467544" y="1196752"/>
            <a:ext cx="8208912" cy="0"/>
          </a:xfrm>
          <a:prstGeom prst="line">
            <a:avLst/>
          </a:prstGeom>
          <a:ln w="6350">
            <a:solidFill>
              <a:srgbClr val="374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396" y="384793"/>
            <a:ext cx="1854918" cy="6319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4" r:id="rId2"/>
    <p:sldLayoutId id="2147483745" r:id="rId3"/>
    <p:sldLayoutId id="2147483746" r:id="rId4"/>
    <p:sldLayoutId id="2147483731" r:id="rId5"/>
    <p:sldLayoutId id="2147483732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7" r:id="rId15"/>
    <p:sldLayoutId id="2147483748" r:id="rId1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37424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DE3831"/>
        </a:buClr>
        <a:buFont typeface="Arial" pitchFamily="34" charset="0"/>
        <a:buChar char="•"/>
        <a:defRPr sz="3200" kern="1200">
          <a:solidFill>
            <a:srgbClr val="37424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DE3831"/>
        </a:buClr>
        <a:buFont typeface="Calibri" pitchFamily="34" charset="0"/>
        <a:buChar char="→"/>
        <a:defRPr sz="2800" kern="1200">
          <a:solidFill>
            <a:srgbClr val="37424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DE3831"/>
        </a:buClr>
        <a:buFont typeface="Calibri" pitchFamily="34" charset="0"/>
        <a:buChar char="–"/>
        <a:defRPr sz="2400" kern="1200">
          <a:solidFill>
            <a:srgbClr val="37424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37424A"/>
        </a:buClr>
        <a:buFont typeface="Arial" pitchFamily="34" charset="0"/>
        <a:buChar char="+"/>
        <a:defRPr sz="2000" kern="1200">
          <a:solidFill>
            <a:srgbClr val="37424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37424A"/>
        </a:buClr>
        <a:buFont typeface="Arial" pitchFamily="34" charset="0"/>
        <a:buChar char="›"/>
        <a:defRPr sz="2000" kern="1200">
          <a:solidFill>
            <a:srgbClr val="37424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492896"/>
            <a:ext cx="7488832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 err="1"/>
              <a:t>Immigration</a:t>
            </a:r>
            <a:r>
              <a:rPr lang="es-ES_tradnl" b="1" dirty="0"/>
              <a:t> </a:t>
            </a:r>
            <a:r>
              <a:rPr lang="es-ES_tradnl" b="1" dirty="0" err="1"/>
              <a:t>from</a:t>
            </a:r>
            <a:r>
              <a:rPr lang="es-ES_tradnl" b="1" dirty="0"/>
              <a:t> a </a:t>
            </a:r>
            <a:r>
              <a:rPr lang="es-ES_tradnl" b="1" dirty="0" err="1"/>
              <a:t>family</a:t>
            </a:r>
            <a:r>
              <a:rPr lang="es-ES_tradnl" b="1" dirty="0"/>
              <a:t> </a:t>
            </a:r>
            <a:r>
              <a:rPr lang="es-ES_tradnl" b="1" dirty="0" err="1"/>
              <a:t>perspective</a:t>
            </a:r>
            <a:r>
              <a:rPr lang="es-ES_tradnl" b="1" dirty="0"/>
              <a:t>. 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err="1" smtClean="0"/>
              <a:t>Opportunities</a:t>
            </a:r>
            <a:r>
              <a:rPr lang="es-ES_tradnl" b="1" dirty="0" smtClean="0"/>
              <a:t> </a:t>
            </a:r>
            <a:r>
              <a:rPr lang="es-ES_tradnl" b="1" dirty="0"/>
              <a:t>and </a:t>
            </a:r>
            <a:r>
              <a:rPr lang="es-ES_tradnl" b="1" dirty="0" err="1"/>
              <a:t>limitations</a:t>
            </a:r>
            <a:r>
              <a:rPr lang="es-ES_tradnl" b="1" dirty="0"/>
              <a:t> 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smtClean="0"/>
              <a:t>in </a:t>
            </a:r>
            <a:r>
              <a:rPr lang="es-ES_tradnl" b="1" dirty="0"/>
              <a:t>(</a:t>
            </a:r>
            <a:r>
              <a:rPr lang="es-ES_tradnl" b="1" dirty="0" err="1"/>
              <a:t>official</a:t>
            </a:r>
            <a:r>
              <a:rPr lang="es-ES_tradnl" b="1" dirty="0"/>
              <a:t>) </a:t>
            </a:r>
            <a:r>
              <a:rPr lang="es-ES_tradnl" b="1" dirty="0" err="1"/>
              <a:t>statistics</a:t>
            </a:r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899592" y="3717032"/>
            <a:ext cx="7488832" cy="922114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s-ES_tradnl" b="0" dirty="0" smtClean="0">
                <a:solidFill>
                  <a:schemeClr val="bg1">
                    <a:lumMod val="75000"/>
                  </a:schemeClr>
                </a:solidFill>
              </a:rPr>
              <a:t>Amparo González-Ferrer</a:t>
            </a:r>
          </a:p>
          <a:p>
            <a:pPr algn="ctr" fontAlgn="auto">
              <a:spcAft>
                <a:spcPts val="0"/>
              </a:spcAft>
            </a:pPr>
            <a:r>
              <a:rPr lang="es-ES_tradnl" b="0" dirty="0" err="1" smtClean="0">
                <a:solidFill>
                  <a:schemeClr val="bg1">
                    <a:lumMod val="75000"/>
                  </a:schemeClr>
                </a:solidFill>
              </a:rPr>
              <a:t>Spanish</a:t>
            </a:r>
            <a:r>
              <a:rPr lang="es-ES_tradnl" b="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b="0" dirty="0" err="1" smtClean="0">
                <a:solidFill>
                  <a:schemeClr val="bg1">
                    <a:lumMod val="75000"/>
                  </a:schemeClr>
                </a:solidFill>
              </a:rPr>
              <a:t>Research</a:t>
            </a:r>
            <a:r>
              <a:rPr lang="es-ES_tradnl" b="0" dirty="0" smtClean="0">
                <a:solidFill>
                  <a:schemeClr val="bg1">
                    <a:lumMod val="75000"/>
                  </a:schemeClr>
                </a:solidFill>
              </a:rPr>
              <a:t> Council (CSIC)</a:t>
            </a:r>
          </a:p>
          <a:p>
            <a:pPr algn="ctr" fontAlgn="auto">
              <a:spcAft>
                <a:spcPts val="0"/>
              </a:spcAft>
            </a:pPr>
            <a:r>
              <a:rPr lang="es-ES_tradnl" b="0" dirty="0" err="1" smtClean="0">
                <a:solidFill>
                  <a:schemeClr val="bg1">
                    <a:lumMod val="75000"/>
                  </a:schemeClr>
                </a:solidFill>
              </a:rPr>
              <a:t>Population</a:t>
            </a:r>
            <a:r>
              <a:rPr lang="es-ES_tradnl" b="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b="0" dirty="0" err="1" smtClean="0">
                <a:solidFill>
                  <a:schemeClr val="bg1">
                    <a:lumMod val="75000"/>
                  </a:schemeClr>
                </a:solidFill>
              </a:rPr>
              <a:t>Department</a:t>
            </a:r>
            <a:endParaRPr lang="es-ES_tradnl" b="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Font typeface="Wingdings" charset="2"/>
              <a:buChar char="Ø"/>
            </a:pPr>
            <a:r>
              <a:rPr lang="es-ES_tradnl" dirty="0" smtClean="0"/>
              <a:t> To </a:t>
            </a:r>
            <a:r>
              <a:rPr lang="es-ES_tradnl" dirty="0" err="1" smtClean="0"/>
              <a:t>better</a:t>
            </a:r>
            <a:r>
              <a:rPr lang="es-ES_tradnl" dirty="0" smtClean="0"/>
              <a:t> </a:t>
            </a:r>
            <a:r>
              <a:rPr lang="es-ES_tradnl" dirty="0" err="1" smtClean="0"/>
              <a:t>understand</a:t>
            </a:r>
            <a:r>
              <a:rPr lang="es-ES_tradnl" dirty="0" smtClean="0"/>
              <a:t> </a:t>
            </a:r>
            <a:r>
              <a:rPr lang="es-ES_tradnl" dirty="0" err="1" smtClean="0"/>
              <a:t>socially</a:t>
            </a:r>
            <a:r>
              <a:rPr lang="es-ES_tradnl" dirty="0" smtClean="0"/>
              <a:t> </a:t>
            </a:r>
            <a:r>
              <a:rPr lang="es-ES_tradnl" dirty="0" err="1" smtClean="0"/>
              <a:t>relevant</a:t>
            </a:r>
            <a:r>
              <a:rPr lang="es-ES_tradnl" dirty="0" smtClean="0"/>
              <a:t> </a:t>
            </a:r>
            <a:r>
              <a:rPr lang="es-ES_tradnl" dirty="0" err="1" smtClean="0"/>
              <a:t>phenomena</a:t>
            </a:r>
            <a:r>
              <a:rPr lang="es-ES_tradnl" dirty="0" smtClean="0"/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such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as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migration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family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dynamics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interaction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between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ES_tradnl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ES_tradnl" dirty="0" err="1" smtClean="0">
                <a:solidFill>
                  <a:schemeClr val="bg1">
                    <a:lumMod val="75000"/>
                  </a:schemeClr>
                </a:solidFill>
              </a:rPr>
              <a:t>two</a:t>
            </a:r>
            <a:endParaRPr lang="es-ES_tradnl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0">
              <a:buFont typeface="Wingdings" charset="2"/>
              <a:buChar char="Ø"/>
            </a:pPr>
            <a:r>
              <a:rPr lang="es-ES_tradnl" dirty="0"/>
              <a:t> To </a:t>
            </a:r>
            <a:r>
              <a:rPr lang="es-ES_tradnl" dirty="0" err="1" smtClean="0"/>
              <a:t>design</a:t>
            </a:r>
            <a:r>
              <a:rPr lang="es-ES_tradnl" dirty="0"/>
              <a:t>, </a:t>
            </a:r>
            <a:r>
              <a:rPr lang="es-ES_tradnl" dirty="0" err="1"/>
              <a:t>implement</a:t>
            </a:r>
            <a:r>
              <a:rPr lang="es-ES_tradnl" dirty="0"/>
              <a:t>, monitor and </a:t>
            </a:r>
            <a:r>
              <a:rPr lang="es-ES_tradnl" dirty="0" err="1"/>
              <a:t>evaluate</a:t>
            </a:r>
            <a:r>
              <a:rPr lang="es-ES_tradnl" dirty="0"/>
              <a:t> </a:t>
            </a:r>
            <a:r>
              <a:rPr lang="es-ES_tradnl" dirty="0" err="1" smtClean="0"/>
              <a:t>policies</a:t>
            </a:r>
            <a:r>
              <a:rPr lang="es-ES_tradnl" dirty="0" smtClean="0"/>
              <a:t> </a:t>
            </a:r>
            <a:r>
              <a:rPr lang="es-ES_tradnl" dirty="0" err="1" smtClean="0"/>
              <a:t>aimed</a:t>
            </a:r>
            <a:r>
              <a:rPr lang="es-ES_tradnl" dirty="0" smtClean="0"/>
              <a:t> at </a:t>
            </a:r>
            <a:r>
              <a:rPr lang="es-ES_tradnl" dirty="0" err="1" smtClean="0"/>
              <a:t>regulating</a:t>
            </a:r>
            <a:r>
              <a:rPr lang="es-ES_tradnl" dirty="0" smtClean="0"/>
              <a:t> </a:t>
            </a:r>
            <a:r>
              <a:rPr lang="es-ES_tradnl" dirty="0" err="1" smtClean="0"/>
              <a:t>those</a:t>
            </a:r>
            <a:r>
              <a:rPr lang="es-ES_tradnl" dirty="0" smtClean="0"/>
              <a:t> </a:t>
            </a:r>
            <a:r>
              <a:rPr lang="es-ES_tradnl" dirty="0" err="1" smtClean="0"/>
              <a:t>phenomena</a:t>
            </a:r>
            <a:endParaRPr lang="es-ES_tradnl" dirty="0" smtClean="0"/>
          </a:p>
          <a:p>
            <a:pPr lvl="0">
              <a:buFont typeface="Wingdings" charset="2"/>
              <a:buChar char="Ø"/>
            </a:pPr>
            <a:endParaRPr lang="es-ES_tradnl" dirty="0" smtClean="0"/>
          </a:p>
          <a:p>
            <a:pPr marL="0" lvl="0" indent="0">
              <a:buNone/>
            </a:pPr>
            <a:r>
              <a:rPr lang="es-ES_tradnl" dirty="0" err="1" smtClean="0"/>
              <a:t>Research</a:t>
            </a:r>
            <a:r>
              <a:rPr lang="es-ES_tradnl" dirty="0" smtClean="0"/>
              <a:t> </a:t>
            </a:r>
            <a:r>
              <a:rPr lang="es-ES_tradnl" dirty="0" err="1" smtClean="0"/>
              <a:t>should</a:t>
            </a:r>
            <a:r>
              <a:rPr lang="es-ES_tradnl" dirty="0" smtClean="0"/>
              <a:t> </a:t>
            </a:r>
            <a:r>
              <a:rPr lang="es-ES_tradnl" dirty="0" err="1" smtClean="0"/>
              <a:t>aim</a:t>
            </a:r>
            <a:r>
              <a:rPr lang="es-ES_tradnl" dirty="0" smtClean="0"/>
              <a:t> at </a:t>
            </a:r>
            <a:r>
              <a:rPr lang="es-ES_tradnl" dirty="0" err="1" smtClean="0"/>
              <a:t>using</a:t>
            </a:r>
            <a:r>
              <a:rPr lang="es-ES_tradnl" dirty="0" smtClean="0"/>
              <a:t> </a:t>
            </a:r>
            <a:r>
              <a:rPr lang="es-ES_tradnl" dirty="0" err="1" smtClean="0"/>
              <a:t>statistics</a:t>
            </a:r>
            <a:r>
              <a:rPr lang="es-ES_tradnl" dirty="0" smtClean="0"/>
              <a:t> in a </a:t>
            </a:r>
            <a:r>
              <a:rPr lang="es-ES_tradnl" dirty="0" err="1" smtClean="0"/>
              <a:t>way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both</a:t>
            </a:r>
            <a:r>
              <a:rPr lang="es-ES_tradnl" dirty="0" smtClean="0"/>
              <a:t> </a:t>
            </a:r>
            <a:r>
              <a:rPr lang="es-ES_tradnl" dirty="0" err="1" smtClean="0"/>
              <a:t>goals</a:t>
            </a:r>
            <a:r>
              <a:rPr lang="es-ES_tradnl" dirty="0" smtClean="0"/>
              <a:t> are </a:t>
            </a:r>
            <a:r>
              <a:rPr lang="es-ES_tradnl" dirty="0" err="1" smtClean="0"/>
              <a:t>enhanced</a:t>
            </a:r>
            <a:r>
              <a:rPr lang="es-ES_tradnl" dirty="0" smtClean="0"/>
              <a:t>:</a:t>
            </a:r>
          </a:p>
          <a:p>
            <a:pPr lvl="1"/>
            <a:r>
              <a:rPr lang="es-ES_tradnl" dirty="0"/>
              <a:t>	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opening</a:t>
            </a:r>
            <a:r>
              <a:rPr lang="es-ES_tradnl" dirty="0" smtClean="0"/>
              <a:t> up </a:t>
            </a:r>
            <a:r>
              <a:rPr lang="es-ES_tradnl" dirty="0"/>
              <a:t>new </a:t>
            </a:r>
            <a:r>
              <a:rPr lang="es-ES_tradnl" dirty="0" err="1" smtClean="0"/>
              <a:t>manners</a:t>
            </a:r>
            <a:r>
              <a:rPr lang="es-ES_tradnl" dirty="0" smtClean="0"/>
              <a:t> to </a:t>
            </a:r>
            <a:r>
              <a:rPr lang="es-ES_tradnl" dirty="0" err="1" smtClean="0"/>
              <a:t>collect</a:t>
            </a:r>
            <a:r>
              <a:rPr lang="es-ES_tradnl" dirty="0" smtClean="0"/>
              <a:t> </a:t>
            </a:r>
            <a:r>
              <a:rPr lang="es-ES_tradnl" dirty="0" err="1" smtClean="0"/>
              <a:t>relevant</a:t>
            </a:r>
            <a:r>
              <a:rPr lang="es-ES_tradnl" dirty="0" smtClean="0"/>
              <a:t> </a:t>
            </a:r>
            <a:r>
              <a:rPr lang="es-ES_tradnl" dirty="0" err="1" smtClean="0"/>
              <a:t>statistics</a:t>
            </a:r>
            <a:r>
              <a:rPr lang="es-ES_tradnl" dirty="0" smtClean="0"/>
              <a:t> </a:t>
            </a:r>
          </a:p>
          <a:p>
            <a:pPr lvl="1"/>
            <a:r>
              <a:rPr lang="es-ES_tradnl" dirty="0" smtClean="0"/>
              <a:t> 	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providing</a:t>
            </a:r>
            <a:r>
              <a:rPr lang="es-ES_tradnl" dirty="0" smtClean="0"/>
              <a:t> </a:t>
            </a:r>
            <a:r>
              <a:rPr lang="es-ES_tradnl" dirty="0" err="1" smtClean="0"/>
              <a:t>helpful</a:t>
            </a:r>
            <a:r>
              <a:rPr lang="es-ES_tradnl" dirty="0" smtClean="0"/>
              <a:t> </a:t>
            </a:r>
            <a:r>
              <a:rPr lang="es-ES_tradnl" dirty="0" err="1" smtClean="0"/>
              <a:t>interpretations</a:t>
            </a:r>
            <a:r>
              <a:rPr lang="es-ES_tradnl" dirty="0" smtClean="0"/>
              <a:t> </a:t>
            </a:r>
            <a:r>
              <a:rPr lang="es-ES_tradnl" dirty="0"/>
              <a:t>of </a:t>
            </a:r>
            <a:r>
              <a:rPr lang="es-ES_tradnl" dirty="0" err="1" smtClean="0"/>
              <a:t>available</a:t>
            </a:r>
            <a:r>
              <a:rPr lang="es-ES_tradnl" dirty="0" smtClean="0"/>
              <a:t> </a:t>
            </a:r>
            <a:r>
              <a:rPr lang="es-ES_tradnl" dirty="0" err="1" smtClean="0"/>
              <a:t>ones</a:t>
            </a:r>
            <a:r>
              <a:rPr lang="es-ES_tradnl" dirty="0" smtClean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The big question:</a:t>
            </a:r>
            <a:br>
              <a:rPr lang="en-GB" b="1" dirty="0" smtClean="0"/>
            </a:br>
            <a:r>
              <a:rPr lang="en-GB" b="1" dirty="0" smtClean="0"/>
              <a:t> what </a:t>
            </a:r>
            <a:r>
              <a:rPr lang="en-GB" b="1" dirty="0"/>
              <a:t>we do want </a:t>
            </a:r>
            <a:r>
              <a:rPr lang="en-GB" b="1" dirty="0" smtClean="0"/>
              <a:t>statistics for</a:t>
            </a:r>
            <a:r>
              <a:rPr lang="en-GB" b="1" dirty="0"/>
              <a:t>?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9878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State</a:t>
            </a:r>
            <a:r>
              <a:rPr lang="es-ES_tradnl" b="1" dirty="0" smtClean="0"/>
              <a:t> of art &amp; </a:t>
            </a:r>
            <a:r>
              <a:rPr lang="es-ES_tradnl" b="1" dirty="0" err="1" smtClean="0"/>
              <a:t>Recommedations</a:t>
            </a:r>
            <a:endParaRPr lang="es-ES_tradnl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977789"/>
              </p:ext>
            </p:extLst>
          </p:nvPr>
        </p:nvGraphicFramePr>
        <p:xfrm>
          <a:off x="158099" y="1354479"/>
          <a:ext cx="5710045" cy="5398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5669"/>
                <a:gridCol w="1584176"/>
                <a:gridCol w="1800200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Type</a:t>
                      </a:r>
                      <a:r>
                        <a:rPr lang="es-ES_tradnl" sz="2000" b="1" u="none" strike="noStrike" dirty="0">
                          <a:effectLst/>
                        </a:rPr>
                        <a:t> of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Statistics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Some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family-related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aspect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Good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Practices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ES_tradnl" sz="1600" b="1" u="none" strike="noStrike" dirty="0" err="1">
                          <a:effectLst/>
                        </a:rPr>
                        <a:t>Administrative</a:t>
                      </a:r>
                      <a:r>
                        <a:rPr lang="es-ES_tradnl" sz="1600" b="1" u="none" strike="noStrike" dirty="0">
                          <a:effectLst/>
                        </a:rPr>
                        <a:t> data (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registered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based</a:t>
                      </a:r>
                      <a:r>
                        <a:rPr lang="es-ES_tradnl" sz="1600" b="1" u="none" strike="noStrike" dirty="0">
                          <a:effectLst/>
                        </a:rPr>
                        <a:t>)</a:t>
                      </a:r>
                      <a:endParaRPr lang="es-ES_tradn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81913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residence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permits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Yes - </a:t>
                      </a:r>
                      <a:r>
                        <a:rPr lang="es-ES_tradnl" sz="1600" u="none" strike="noStrike" dirty="0" err="1">
                          <a:effectLst/>
                        </a:rPr>
                        <a:t>family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reasons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Kinship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</a:t>
                      </a:r>
                      <a:endParaRPr lang="es-ES_tradnl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Distinction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EU-</a:t>
                      </a:r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nonEU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sponsors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annual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flows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acquisition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citizenship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Yes - </a:t>
                      </a:r>
                      <a:r>
                        <a:rPr lang="es-ES_tradnl" sz="1600" u="none" strike="noStrike" dirty="0" err="1">
                          <a:effectLst/>
                        </a:rPr>
                        <a:t>through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marriage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information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asylum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applicants</a:t>
                      </a:r>
                      <a:r>
                        <a:rPr lang="es-ES_tradnl" sz="1600" u="none" strike="noStrike" dirty="0">
                          <a:effectLst/>
                        </a:rPr>
                        <a:t> and </a:t>
                      </a:r>
                      <a:r>
                        <a:rPr lang="es-ES_tradnl" sz="1600" u="none" strike="noStrike" dirty="0" err="1">
                          <a:effectLst/>
                        </a:rPr>
                        <a:t>asylum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decisions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r>
                        <a:rPr lang="es-ES_tradnl" sz="1600" u="none" strike="noStrike" dirty="0" smtClean="0">
                          <a:effectLst/>
                        </a:rPr>
                        <a:t>Yes</a:t>
                      </a:r>
                      <a:r>
                        <a:rPr lang="es-ES_tradnl" sz="1600" u="none" strike="noStrike" baseline="0" dirty="0" smtClean="0">
                          <a:effectLst/>
                        </a:rPr>
                        <a:t> – </a:t>
                      </a:r>
                      <a:r>
                        <a:rPr lang="es-ES_tradnl" sz="1600" u="none" strike="noStrike" baseline="0" dirty="0" err="1" smtClean="0">
                          <a:effectLst/>
                        </a:rPr>
                        <a:t>accompanying</a:t>
                      </a:r>
                      <a:r>
                        <a:rPr lang="es-ES_tradn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baseline="0" dirty="0" err="1" smtClean="0">
                          <a:effectLst/>
                        </a:rPr>
                        <a:t>family</a:t>
                      </a:r>
                      <a:r>
                        <a:rPr lang="es-ES_tradn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baseline="0" dirty="0" err="1" smtClean="0">
                          <a:effectLst/>
                        </a:rPr>
                        <a:t>members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statistics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related</a:t>
                      </a:r>
                      <a:r>
                        <a:rPr lang="es-ES_tradnl" sz="1600" u="none" strike="noStrike" dirty="0">
                          <a:effectLst/>
                        </a:rPr>
                        <a:t> to </a:t>
                      </a:r>
                      <a:r>
                        <a:rPr lang="es-ES_tradnl" sz="1600" u="none" strike="noStrike" dirty="0" err="1">
                          <a:effectLst/>
                        </a:rPr>
                        <a:t>the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enforcement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immigration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legislation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r>
                        <a:rPr lang="es-ES_tradnl" sz="1600" u="none" strike="noStrike" dirty="0" smtClean="0">
                          <a:effectLst/>
                        </a:rPr>
                        <a:t>NO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ES_tradnl" sz="1600" b="1" u="none" strike="noStrike" dirty="0">
                          <a:effectLst/>
                        </a:rPr>
                        <a:t>Data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based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on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Census</a:t>
                      </a:r>
                      <a:r>
                        <a:rPr lang="es-ES_tradnl" sz="1600" b="1" u="none" strike="noStrike" dirty="0">
                          <a:effectLst/>
                        </a:rPr>
                        <a:t> &amp;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Surveys</a:t>
                      </a:r>
                      <a:endParaRPr lang="es-ES_tradn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annual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flows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immigrants</a:t>
                      </a:r>
                      <a:r>
                        <a:rPr lang="es-ES_tradnl" sz="1600" u="none" strike="noStrike" dirty="0">
                          <a:effectLst/>
                        </a:rPr>
                        <a:t> and </a:t>
                      </a:r>
                      <a:r>
                        <a:rPr lang="es-ES_tradnl" sz="1600" u="none" strike="noStrike" dirty="0" err="1">
                          <a:effectLst/>
                        </a:rPr>
                        <a:t>emigrants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r>
                        <a:rPr lang="es-ES_tradnl" sz="1600" u="none" strike="noStrike" dirty="0" smtClean="0">
                          <a:effectLst/>
                        </a:rPr>
                        <a:t>…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PoB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of </a:t>
                      </a:r>
                      <a:r>
                        <a:rPr lang="es-ES_tradnl" sz="1600" u="none" strike="noStrike" dirty="0" err="1" smtClean="0">
                          <a:effectLst/>
                        </a:rPr>
                        <a:t>parents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Age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at </a:t>
                      </a:r>
                      <a:r>
                        <a:rPr lang="es-ES_tradnl" sz="1600" u="none" strike="noStrike" dirty="0" err="1">
                          <a:effectLst/>
                        </a:rPr>
                        <a:t>arrival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statistics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migrant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integration</a:t>
                      </a:r>
                      <a:r>
                        <a:rPr lang="es-ES_tradnl" sz="1600" u="none" strike="noStrike" dirty="0">
                          <a:effectLst/>
                        </a:rPr>
                        <a:t> (EU-LFS)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>
                          <a:effectLst/>
                        </a:rPr>
                        <a:t>Not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directly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smtClean="0">
                          <a:effectLst/>
                        </a:rPr>
                        <a:t>(</a:t>
                      </a:r>
                      <a:r>
                        <a:rPr lang="es-ES_tradnl" sz="1600" u="none" strike="noStrike" dirty="0" err="1">
                          <a:effectLst/>
                        </a:rPr>
                        <a:t>except</a:t>
                      </a:r>
                      <a:r>
                        <a:rPr lang="es-ES_tradnl" sz="1600" u="none" strike="noStrike" dirty="0">
                          <a:effectLst/>
                        </a:rPr>
                        <a:t> ad-hoc!)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Migrant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status 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Reasons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632653"/>
              </p:ext>
            </p:extLst>
          </p:nvPr>
        </p:nvGraphicFramePr>
        <p:xfrm>
          <a:off x="6228185" y="1354480"/>
          <a:ext cx="2664296" cy="5336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3"/>
                <a:gridCol w="1728193"/>
              </a:tblGrid>
              <a:tr h="3588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2000" b="1" u="none" strike="noStrike" dirty="0" err="1">
                          <a:effectLst/>
                        </a:rPr>
                        <a:t>Improvements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47526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>
                          <a:effectLst/>
                        </a:rPr>
                        <a:t>New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statistics</a:t>
                      </a:r>
                      <a:endParaRPr lang="es-ES_tradnl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err="1">
                          <a:effectLst/>
                        </a:rPr>
                        <a:t>Relevant</a:t>
                      </a:r>
                      <a:r>
                        <a:rPr lang="es-ES_tradnl" sz="1600" b="1" u="none" strike="noStrike" dirty="0">
                          <a:effectLst/>
                        </a:rPr>
                        <a:t> Variables</a:t>
                      </a:r>
                      <a:endParaRPr lang="es-ES_tradnl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133"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</a:pP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</a:pP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703"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1703"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55506"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2326">
                <a:tc>
                  <a:txBody>
                    <a:bodyPr/>
                    <a:lstStyle/>
                    <a:p>
                      <a:pPr algn="l" rtl="0" fontAlgn="ctr"/>
                      <a:endParaRPr lang="es-ES_trad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s-ES_trad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47760"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210"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endParaRPr lang="es-ES_tradnl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156176" y="1354480"/>
            <a:ext cx="2736305" cy="531748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37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err="1" smtClean="0"/>
              <a:t>Statistics</a:t>
            </a:r>
            <a:r>
              <a:rPr lang="es-ES_tradnl" dirty="0" smtClean="0"/>
              <a:t> </a:t>
            </a:r>
            <a:r>
              <a:rPr lang="es-ES_tradnl" dirty="0" err="1"/>
              <a:t>that</a:t>
            </a:r>
            <a:r>
              <a:rPr lang="es-ES_tradnl" dirty="0"/>
              <a:t> </a:t>
            </a:r>
            <a:r>
              <a:rPr lang="es-ES_tradnl" dirty="0" err="1"/>
              <a:t>reflect</a:t>
            </a:r>
            <a:r>
              <a:rPr lang="es-ES_tradnl" dirty="0"/>
              <a:t> </a:t>
            </a:r>
            <a:r>
              <a:rPr lang="es-ES_tradnl" dirty="0" err="1" smtClean="0"/>
              <a:t>only</a:t>
            </a:r>
            <a:r>
              <a:rPr lang="es-ES_tradnl" dirty="0" smtClean="0"/>
              <a:t>/</a:t>
            </a:r>
            <a:r>
              <a:rPr lang="es-ES_tradnl" dirty="0" err="1" smtClean="0"/>
              <a:t>mainly</a:t>
            </a:r>
            <a:r>
              <a:rPr lang="es-ES_tradnl" dirty="0" smtClean="0"/>
              <a:t> </a:t>
            </a:r>
            <a:r>
              <a:rPr lang="es-ES_tradnl" dirty="0"/>
              <a:t>legal </a:t>
            </a:r>
            <a:r>
              <a:rPr lang="es-ES_tradnl" dirty="0" err="1"/>
              <a:t>distinctions</a:t>
            </a:r>
            <a:r>
              <a:rPr lang="es-ES_tradnl" dirty="0"/>
              <a:t>:</a:t>
            </a:r>
          </a:p>
          <a:p>
            <a:pPr lvl="1"/>
            <a:r>
              <a:rPr lang="es-ES_tradnl" dirty="0"/>
              <a:t> </a:t>
            </a:r>
            <a:r>
              <a:rPr lang="es-ES_tradnl" dirty="0" err="1"/>
              <a:t>often</a:t>
            </a:r>
            <a:r>
              <a:rPr lang="es-ES_tradnl" dirty="0"/>
              <a:t> </a:t>
            </a:r>
            <a:r>
              <a:rPr lang="es-ES_tradnl" dirty="0" err="1"/>
              <a:t>omit</a:t>
            </a:r>
            <a:r>
              <a:rPr lang="es-ES_tradnl" dirty="0"/>
              <a:t> a </a:t>
            </a:r>
            <a:r>
              <a:rPr lang="es-ES_tradnl" dirty="0" err="1"/>
              <a:t>big</a:t>
            </a:r>
            <a:r>
              <a:rPr lang="es-ES_tradnl" dirty="0"/>
              <a:t> </a:t>
            </a:r>
            <a:r>
              <a:rPr lang="es-ES_tradnl" dirty="0" err="1"/>
              <a:t>part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smtClean="0"/>
              <a:t>social </a:t>
            </a:r>
            <a:r>
              <a:rPr lang="es-ES_tradnl" dirty="0" err="1" smtClean="0"/>
              <a:t>phenomena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need</a:t>
            </a:r>
            <a:r>
              <a:rPr lang="es-ES_tradnl" dirty="0" smtClean="0"/>
              <a:t> to </a:t>
            </a:r>
            <a:r>
              <a:rPr lang="es-ES_tradnl" dirty="0" err="1" smtClean="0"/>
              <a:t>understand</a:t>
            </a:r>
            <a:endParaRPr lang="es-ES_tradnl" dirty="0"/>
          </a:p>
          <a:p>
            <a:pPr lvl="1"/>
            <a:r>
              <a:rPr lang="es-ES_tradnl" dirty="0"/>
              <a:t> </a:t>
            </a:r>
            <a:r>
              <a:rPr lang="es-ES_tradnl" dirty="0" err="1"/>
              <a:t>provide</a:t>
            </a:r>
            <a:r>
              <a:rPr lang="es-ES_tradnl" dirty="0"/>
              <a:t> </a:t>
            </a:r>
            <a:r>
              <a:rPr lang="es-ES_tradnl" dirty="0" err="1" smtClean="0"/>
              <a:t>biased</a:t>
            </a:r>
            <a:r>
              <a:rPr lang="es-ES_tradnl" dirty="0" smtClean="0"/>
              <a:t> </a:t>
            </a:r>
            <a:r>
              <a:rPr lang="es-ES_tradnl" dirty="0" err="1" smtClean="0"/>
              <a:t>views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profile</a:t>
            </a:r>
            <a:r>
              <a:rPr lang="es-ES_tradnl" dirty="0" smtClean="0"/>
              <a:t> of </a:t>
            </a:r>
            <a:r>
              <a:rPr lang="es-ES_tradnl" dirty="0" err="1" smtClean="0"/>
              <a:t>migrants</a:t>
            </a:r>
            <a:r>
              <a:rPr lang="es-ES_tradnl" dirty="0" smtClean="0"/>
              <a:t> </a:t>
            </a:r>
            <a:r>
              <a:rPr lang="es-ES_tradnl" dirty="0" err="1" smtClean="0"/>
              <a:t>classified</a:t>
            </a:r>
            <a:r>
              <a:rPr lang="es-ES_tradnl" dirty="0" smtClean="0"/>
              <a:t> in </a:t>
            </a:r>
            <a:r>
              <a:rPr lang="es-ES_tradnl" dirty="0" err="1" smtClean="0"/>
              <a:t>each</a:t>
            </a:r>
            <a:r>
              <a:rPr lang="es-ES_tradnl" dirty="0" smtClean="0"/>
              <a:t> legal </a:t>
            </a:r>
            <a:r>
              <a:rPr lang="es-ES_tradnl" dirty="0" err="1" smtClean="0"/>
              <a:t>category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regard</a:t>
            </a:r>
            <a:r>
              <a:rPr lang="es-ES_tradnl" dirty="0" smtClean="0"/>
              <a:t> to </a:t>
            </a:r>
            <a:r>
              <a:rPr lang="es-ES_tradnl" dirty="0" err="1" smtClean="0"/>
              <a:t>their</a:t>
            </a:r>
            <a:r>
              <a:rPr lang="es-ES_tradnl" dirty="0" smtClean="0"/>
              <a:t> </a:t>
            </a:r>
            <a:r>
              <a:rPr lang="es-ES_tradnl" dirty="0" err="1" smtClean="0"/>
              <a:t>motivations</a:t>
            </a:r>
            <a:r>
              <a:rPr lang="es-ES_tradnl" dirty="0" smtClean="0"/>
              <a:t> &amp; </a:t>
            </a:r>
            <a:r>
              <a:rPr lang="es-ES_tradnl" dirty="0" err="1" smtClean="0"/>
              <a:t>integration</a:t>
            </a:r>
            <a:r>
              <a:rPr lang="es-ES_tradnl" dirty="0" smtClean="0"/>
              <a:t> </a:t>
            </a:r>
            <a:r>
              <a:rPr lang="es-ES_tradnl" dirty="0" err="1" smtClean="0"/>
              <a:t>trajectories</a:t>
            </a:r>
            <a:endParaRPr lang="es-ES_tradnl" dirty="0" smtClean="0"/>
          </a:p>
          <a:p>
            <a:pPr lvl="1"/>
            <a:r>
              <a:rPr lang="es-ES_tradnl" dirty="0"/>
              <a:t> </a:t>
            </a:r>
            <a:r>
              <a:rPr lang="es-ES_tradnl" dirty="0" err="1" smtClean="0"/>
              <a:t>make</a:t>
            </a:r>
            <a:r>
              <a:rPr lang="es-ES_tradnl" dirty="0" smtClean="0"/>
              <a:t> </a:t>
            </a:r>
            <a:r>
              <a:rPr lang="es-ES_tradnl" dirty="0" err="1"/>
              <a:t>difficult</a:t>
            </a:r>
            <a:r>
              <a:rPr lang="es-ES_tradnl" dirty="0"/>
              <a:t> </a:t>
            </a:r>
            <a:r>
              <a:rPr lang="es-ES_tradnl" dirty="0" smtClean="0"/>
              <a:t>to </a:t>
            </a:r>
            <a:r>
              <a:rPr lang="es-ES_tradnl" dirty="0" err="1" smtClean="0"/>
              <a:t>conduct</a:t>
            </a:r>
            <a:r>
              <a:rPr lang="es-ES_tradnl" dirty="0" smtClean="0"/>
              <a:t> </a:t>
            </a:r>
            <a:r>
              <a:rPr lang="es-ES_tradnl" dirty="0" err="1" smtClean="0"/>
              <a:t>meaningful</a:t>
            </a:r>
            <a:r>
              <a:rPr lang="es-ES_tradnl" dirty="0" smtClean="0"/>
              <a:t> </a:t>
            </a:r>
            <a:r>
              <a:rPr lang="es-ES_tradnl" dirty="0" err="1"/>
              <a:t>cross-national</a:t>
            </a:r>
            <a:r>
              <a:rPr lang="es-ES_tradnl" dirty="0"/>
              <a:t> </a:t>
            </a:r>
            <a:r>
              <a:rPr lang="es-ES_tradnl" dirty="0" err="1"/>
              <a:t>comparisons</a:t>
            </a:r>
            <a:endParaRPr lang="es-ES_tradnl" dirty="0"/>
          </a:p>
          <a:p>
            <a:r>
              <a:rPr lang="es-ES_tradnl" dirty="0" err="1"/>
              <a:t>We</a:t>
            </a:r>
            <a:r>
              <a:rPr lang="es-ES_tradnl" dirty="0"/>
              <a:t> </a:t>
            </a:r>
            <a:r>
              <a:rPr lang="es-ES_tradnl" dirty="0" err="1"/>
              <a:t>should</a:t>
            </a:r>
            <a:r>
              <a:rPr lang="es-ES_tradnl" dirty="0"/>
              <a:t> </a:t>
            </a:r>
            <a:r>
              <a:rPr lang="es-ES_tradnl" dirty="0" err="1"/>
              <a:t>make</a:t>
            </a:r>
            <a:r>
              <a:rPr lang="es-ES_tradnl" dirty="0"/>
              <a:t> </a:t>
            </a:r>
            <a:r>
              <a:rPr lang="es-ES_tradnl" dirty="0" err="1"/>
              <a:t>progress</a:t>
            </a:r>
            <a:r>
              <a:rPr lang="es-ES_tradnl" dirty="0"/>
              <a:t> </a:t>
            </a:r>
            <a:r>
              <a:rPr lang="es-ES_tradnl" dirty="0" err="1"/>
              <a:t>towards</a:t>
            </a:r>
            <a:r>
              <a:rPr lang="es-ES_tradnl" dirty="0"/>
              <a:t> a socio-</a:t>
            </a:r>
            <a:r>
              <a:rPr lang="es-ES_tradnl" dirty="0" err="1"/>
              <a:t>demographic</a:t>
            </a:r>
            <a:r>
              <a:rPr lang="es-ES_tradnl" dirty="0"/>
              <a:t> </a:t>
            </a:r>
            <a:r>
              <a:rPr lang="es-ES_tradnl" dirty="0" err="1"/>
              <a:t>approach</a:t>
            </a:r>
            <a:r>
              <a:rPr lang="es-ES_tradnl" dirty="0"/>
              <a:t> </a:t>
            </a:r>
            <a:r>
              <a:rPr lang="es-ES_tradnl" dirty="0" err="1"/>
              <a:t>rather</a:t>
            </a:r>
            <a:r>
              <a:rPr lang="es-ES_tradnl" dirty="0"/>
              <a:t> </a:t>
            </a:r>
            <a:r>
              <a:rPr lang="es-ES_tradnl" dirty="0" err="1"/>
              <a:t>than</a:t>
            </a:r>
            <a:r>
              <a:rPr lang="es-ES_tradnl" dirty="0"/>
              <a:t> </a:t>
            </a:r>
            <a:r>
              <a:rPr lang="es-ES_tradnl" dirty="0" err="1"/>
              <a:t>only</a:t>
            </a:r>
            <a:r>
              <a:rPr lang="es-ES_tradnl" dirty="0"/>
              <a:t> a legal </a:t>
            </a:r>
            <a:r>
              <a:rPr lang="es-ES_tradnl" dirty="0" err="1"/>
              <a:t>approach</a:t>
            </a:r>
            <a:r>
              <a:rPr lang="es-ES_tradnl" dirty="0"/>
              <a:t> (OECD </a:t>
            </a:r>
            <a:r>
              <a:rPr lang="es-ES_tradnl" dirty="0" err="1"/>
              <a:t>latest</a:t>
            </a:r>
            <a:r>
              <a:rPr lang="es-ES_tradnl" dirty="0"/>
              <a:t> </a:t>
            </a:r>
            <a:r>
              <a:rPr lang="es-ES_tradnl" dirty="0" err="1"/>
              <a:t>report</a:t>
            </a:r>
            <a:r>
              <a:rPr lang="es-ES_tradnl" dirty="0" smtClean="0"/>
              <a:t>)</a:t>
            </a:r>
            <a:endParaRPr lang="es-ES_tradnl" dirty="0"/>
          </a:p>
          <a:p>
            <a:pPr lvl="1"/>
            <a:endParaRPr lang="es-ES_tradnl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/>
              <a:t> Legal versus socio-</a:t>
            </a:r>
            <a:r>
              <a:rPr lang="es-ES_tradnl" b="1" dirty="0" err="1" smtClean="0"/>
              <a:t>demographic</a:t>
            </a:r>
            <a:r>
              <a:rPr lang="es-ES_tradnl" b="1" dirty="0" smtClean="0"/>
              <a:t> </a:t>
            </a:r>
            <a:r>
              <a:rPr lang="es-ES_tradnl" b="1" dirty="0" err="1" smtClean="0"/>
              <a:t>approach</a:t>
            </a:r>
            <a:r>
              <a:rPr lang="es-ES_tradnl" b="1" dirty="0" smtClean="0"/>
              <a:t> to </a:t>
            </a:r>
            <a:r>
              <a:rPr lang="es-ES_tradnl" b="1" dirty="0" err="1" smtClean="0"/>
              <a:t>migration</a:t>
            </a:r>
            <a:r>
              <a:rPr lang="es-ES_tradnl" b="1" dirty="0" smtClean="0"/>
              <a:t> </a:t>
            </a:r>
            <a:r>
              <a:rPr lang="es-ES_tradnl" b="1" dirty="0" err="1" smtClean="0"/>
              <a:t>statistics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26265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992888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 err="1"/>
              <a:t>Some</a:t>
            </a:r>
            <a:r>
              <a:rPr lang="es-ES_tradnl" b="1" dirty="0"/>
              <a:t> </a:t>
            </a:r>
            <a:r>
              <a:rPr lang="es-ES_tradnl" b="1" dirty="0" err="1"/>
              <a:t>insights</a:t>
            </a:r>
            <a:r>
              <a:rPr lang="es-ES_tradnl" b="1" dirty="0"/>
              <a:t> 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err="1" smtClean="0"/>
              <a:t>from</a:t>
            </a:r>
            <a:r>
              <a:rPr lang="es-ES_tradnl" b="1" dirty="0" smtClean="0"/>
              <a:t> </a:t>
            </a:r>
            <a:r>
              <a:rPr lang="es-ES_tradnl" b="1" dirty="0" err="1" smtClean="0"/>
              <a:t>existing</a:t>
            </a:r>
            <a:r>
              <a:rPr lang="es-ES_tradnl" b="1" dirty="0" smtClean="0"/>
              <a:t> </a:t>
            </a:r>
            <a:r>
              <a:rPr lang="es-ES_tradnl" b="1" dirty="0" err="1" smtClean="0"/>
              <a:t>research</a:t>
            </a:r>
            <a:r>
              <a:rPr lang="es-ES_tradnl" b="1" dirty="0" smtClean="0"/>
              <a:t> </a:t>
            </a:r>
            <a:r>
              <a:rPr lang="es-ES_tradnl" b="1" dirty="0" err="1" smtClean="0"/>
              <a:t>on</a:t>
            </a:r>
            <a:r>
              <a:rPr lang="es-ES_tradnl" b="1" dirty="0" smtClean="0"/>
              <a:t>:</a:t>
            </a:r>
            <a:br>
              <a:rPr lang="es-ES_tradnl" b="1" dirty="0" smtClean="0"/>
            </a:b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smtClean="0"/>
              <a:t>1. </a:t>
            </a:r>
            <a:r>
              <a:rPr lang="es-ES_tradnl" b="1" dirty="0" err="1" smtClean="0"/>
              <a:t>Flows</a:t>
            </a:r>
            <a:r>
              <a:rPr lang="es-ES_tradnl" b="1" dirty="0" smtClean="0"/>
              <a:t>, </a:t>
            </a:r>
            <a:r>
              <a:rPr lang="es-ES_tradnl" b="1" dirty="0" err="1" smtClean="0"/>
              <a:t>size</a:t>
            </a:r>
            <a:r>
              <a:rPr lang="es-ES_tradnl" b="1" dirty="0" smtClean="0"/>
              <a:t> &amp; </a:t>
            </a:r>
            <a:r>
              <a:rPr lang="es-ES_tradnl" b="1" dirty="0" err="1" smtClean="0"/>
              <a:t>sequence</a:t>
            </a:r>
            <a:r>
              <a:rPr lang="es-ES_tradnl" b="1" dirty="0" smtClean="0"/>
              <a:t> of </a:t>
            </a:r>
            <a:r>
              <a:rPr lang="es-ES_tradnl" b="1" dirty="0" err="1" smtClean="0"/>
              <a:t>family-linked</a:t>
            </a:r>
            <a:r>
              <a:rPr lang="es-ES_tradnl" b="1" dirty="0" smtClean="0"/>
              <a:t> </a:t>
            </a:r>
            <a:r>
              <a:rPr lang="es-ES_tradnl" b="1" dirty="0" err="1" smtClean="0"/>
              <a:t>mig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smtClean="0"/>
              <a:t>2. Links </a:t>
            </a:r>
            <a:r>
              <a:rPr lang="es-ES_tradnl" b="1" dirty="0" err="1" smtClean="0"/>
              <a:t>between</a:t>
            </a:r>
            <a:r>
              <a:rPr lang="es-ES_tradnl" b="1" dirty="0" smtClean="0"/>
              <a:t> </a:t>
            </a:r>
            <a:r>
              <a:rPr lang="es-ES_tradnl" b="1" dirty="0" err="1" smtClean="0"/>
              <a:t>family</a:t>
            </a:r>
            <a:r>
              <a:rPr lang="es-ES_tradnl" b="1" dirty="0" smtClean="0"/>
              <a:t>-link </a:t>
            </a:r>
            <a:r>
              <a:rPr lang="es-ES_tradnl" b="1" dirty="0" err="1" smtClean="0"/>
              <a:t>mig</a:t>
            </a:r>
            <a:r>
              <a:rPr lang="es-ES_tradnl" b="1" dirty="0" smtClean="0"/>
              <a:t> &amp; </a:t>
            </a:r>
            <a:r>
              <a:rPr lang="es-ES_tradnl" b="1" dirty="0" err="1" smtClean="0"/>
              <a:t>integration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759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6624736" cy="922114"/>
          </a:xfrm>
        </p:spPr>
        <p:txBody>
          <a:bodyPr>
            <a:normAutofit fontScale="90000"/>
          </a:bodyPr>
          <a:lstStyle/>
          <a:p>
            <a:r>
              <a:rPr lang="es-ES_tradnl" b="1" dirty="0" err="1" smtClean="0"/>
              <a:t>Size</a:t>
            </a:r>
            <a:r>
              <a:rPr lang="es-ES_tradnl" b="1" dirty="0" smtClean="0"/>
              <a:t> &amp; </a:t>
            </a:r>
            <a:r>
              <a:rPr lang="es-ES_tradnl" b="1" dirty="0" err="1" smtClean="0"/>
              <a:t>sequence</a:t>
            </a:r>
            <a:r>
              <a:rPr lang="es-ES_tradnl" b="1" dirty="0" smtClean="0"/>
              <a:t> of </a:t>
            </a:r>
            <a:r>
              <a:rPr lang="es-ES_tradnl" b="1" dirty="0" err="1" smtClean="0"/>
              <a:t>family-linked</a:t>
            </a:r>
            <a:r>
              <a:rPr lang="es-ES_tradnl" b="1" dirty="0" smtClean="0"/>
              <a:t> </a:t>
            </a:r>
            <a:r>
              <a:rPr lang="es-ES_tradnl" b="1" dirty="0" err="1" smtClean="0"/>
              <a:t>inflows</a:t>
            </a:r>
            <a:r>
              <a:rPr lang="es-ES_tradnl" b="1" dirty="0" smtClean="0"/>
              <a:t>, </a:t>
            </a:r>
            <a:r>
              <a:rPr lang="es-ES_tradnl" b="1" dirty="0" err="1" smtClean="0"/>
              <a:t>Germany</a:t>
            </a:r>
            <a:r>
              <a:rPr lang="es-ES_tradnl" b="1" dirty="0" smtClean="0"/>
              <a:t> 1962-1981</a:t>
            </a:r>
            <a:endParaRPr lang="es-ES_tradnl" b="1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86543"/>
              </p:ext>
            </p:extLst>
          </p:nvPr>
        </p:nvGraphicFramePr>
        <p:xfrm>
          <a:off x="755576" y="1657350"/>
          <a:ext cx="7776864" cy="43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17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274511"/>
            <a:ext cx="6801814" cy="922114"/>
          </a:xfrm>
        </p:spPr>
        <p:txBody>
          <a:bodyPr>
            <a:normAutofit fontScale="90000"/>
          </a:bodyPr>
          <a:lstStyle/>
          <a:p>
            <a:r>
              <a:rPr lang="es-ES_tradnl" b="1" dirty="0" err="1"/>
              <a:t>Size</a:t>
            </a:r>
            <a:r>
              <a:rPr lang="es-ES_tradnl" b="1" dirty="0"/>
              <a:t> &amp; </a:t>
            </a:r>
            <a:r>
              <a:rPr lang="es-ES_tradnl" b="1" dirty="0" err="1"/>
              <a:t>sequence</a:t>
            </a:r>
            <a:r>
              <a:rPr lang="es-ES_tradnl" b="1" dirty="0"/>
              <a:t> of </a:t>
            </a:r>
            <a:r>
              <a:rPr lang="es-ES_tradnl" b="1" dirty="0" err="1"/>
              <a:t>family-linked</a:t>
            </a:r>
            <a:r>
              <a:rPr lang="es-ES_tradnl" b="1" dirty="0"/>
              <a:t> </a:t>
            </a:r>
            <a:r>
              <a:rPr lang="es-ES_tradnl" b="1" dirty="0" err="1"/>
              <a:t>inflows</a:t>
            </a:r>
            <a:r>
              <a:rPr lang="es-ES_tradnl" b="1" dirty="0"/>
              <a:t>, </a:t>
            </a:r>
            <a:r>
              <a:rPr lang="es-ES_tradnl" b="1" dirty="0" err="1"/>
              <a:t>Germany</a:t>
            </a:r>
            <a:r>
              <a:rPr lang="es-ES_tradnl" b="1" dirty="0"/>
              <a:t> 1962-1981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759139"/>
              </p:ext>
            </p:extLst>
          </p:nvPr>
        </p:nvGraphicFramePr>
        <p:xfrm>
          <a:off x="611560" y="1254515"/>
          <a:ext cx="7992888" cy="489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lipse 5"/>
          <p:cNvSpPr/>
          <p:nvPr/>
        </p:nvSpPr>
        <p:spPr>
          <a:xfrm>
            <a:off x="2987824" y="2060848"/>
            <a:ext cx="1944216" cy="20882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>
            <a:off x="3167844" y="6186375"/>
            <a:ext cx="5076564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00" dirty="0" smtClean="0">
                <a:solidFill>
                  <a:srgbClr val="FF0000"/>
                </a:solidFill>
              </a:rPr>
              <a:t>Actual </a:t>
            </a:r>
            <a:r>
              <a:rPr lang="es-ES_tradnl" sz="1800" dirty="0" err="1" smtClean="0">
                <a:solidFill>
                  <a:srgbClr val="FF0000"/>
                </a:solidFill>
              </a:rPr>
              <a:t>Family</a:t>
            </a:r>
            <a:r>
              <a:rPr lang="es-ES_tradnl" sz="1800" dirty="0" smtClean="0">
                <a:solidFill>
                  <a:srgbClr val="FF0000"/>
                </a:solidFill>
              </a:rPr>
              <a:t> Links </a:t>
            </a:r>
            <a:r>
              <a:rPr lang="es-ES_tradnl" sz="1800" dirty="0" smtClean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s-ES_tradnl" sz="1800" dirty="0" err="1" smtClean="0">
                <a:solidFill>
                  <a:schemeClr val="bg1">
                    <a:lumMod val="75000"/>
                  </a:schemeClr>
                </a:solidFill>
              </a:rPr>
              <a:t>Spouse</a:t>
            </a:r>
            <a:r>
              <a:rPr lang="es-ES_tradnl" sz="1800" dirty="0" smtClean="0">
                <a:solidFill>
                  <a:schemeClr val="bg1">
                    <a:lumMod val="75000"/>
                  </a:schemeClr>
                </a:solidFill>
              </a:rPr>
              <a:t> &amp; </a:t>
            </a:r>
            <a:r>
              <a:rPr lang="es-ES_tradnl" sz="1800" dirty="0" err="1" smtClean="0">
                <a:solidFill>
                  <a:schemeClr val="bg1">
                    <a:lumMod val="75000"/>
                  </a:schemeClr>
                </a:solidFill>
              </a:rPr>
              <a:t>Children</a:t>
            </a:r>
            <a:r>
              <a:rPr lang="es-ES_tradnl" sz="1800" dirty="0" smtClean="0">
                <a:solidFill>
                  <a:schemeClr val="bg1">
                    <a:lumMod val="75000"/>
                  </a:schemeClr>
                </a:solidFill>
              </a:rPr>
              <a:t>)  </a:t>
            </a:r>
          </a:p>
          <a:p>
            <a:r>
              <a:rPr lang="es-ES_tradnl" sz="1800" dirty="0" smtClean="0">
                <a:solidFill>
                  <a:srgbClr val="FF0000"/>
                </a:solidFill>
              </a:rPr>
              <a:t>versus </a:t>
            </a:r>
            <a:r>
              <a:rPr lang="es-ES_tradnl" sz="1800" dirty="0" err="1" smtClean="0">
                <a:solidFill>
                  <a:srgbClr val="FF0000"/>
                </a:solidFill>
              </a:rPr>
              <a:t>Category</a:t>
            </a:r>
            <a:r>
              <a:rPr lang="es-ES_tradnl" sz="1800" dirty="0" smtClean="0">
                <a:solidFill>
                  <a:srgbClr val="FF0000"/>
                </a:solidFill>
              </a:rPr>
              <a:t> of </a:t>
            </a:r>
            <a:r>
              <a:rPr lang="es-ES_tradnl" sz="1800" dirty="0" err="1" smtClean="0">
                <a:solidFill>
                  <a:srgbClr val="FF0000"/>
                </a:solidFill>
              </a:rPr>
              <a:t>Admission</a:t>
            </a:r>
            <a:endParaRPr lang="es-ES_tradnl" sz="1800" dirty="0">
              <a:solidFill>
                <a:srgbClr val="FF0000"/>
              </a:solidFill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838670" y="4118930"/>
            <a:ext cx="832849" cy="20492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9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087845"/>
              </p:ext>
            </p:extLst>
          </p:nvPr>
        </p:nvGraphicFramePr>
        <p:xfrm>
          <a:off x="379993" y="1196752"/>
          <a:ext cx="6793954" cy="4658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de flecha 5"/>
          <p:cNvCxnSpPr/>
          <p:nvPr/>
        </p:nvCxnSpPr>
        <p:spPr>
          <a:xfrm>
            <a:off x="6645000" y="2924944"/>
            <a:ext cx="1057894" cy="737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err="1"/>
              <a:t>Size</a:t>
            </a:r>
            <a:r>
              <a:rPr lang="es-ES_tradnl" b="1" dirty="0"/>
              <a:t> &amp; </a:t>
            </a:r>
            <a:r>
              <a:rPr lang="es-ES_tradnl" b="1" dirty="0" err="1"/>
              <a:t>sequence</a:t>
            </a:r>
            <a:r>
              <a:rPr lang="es-ES_tradnl" b="1" dirty="0"/>
              <a:t> of </a:t>
            </a:r>
            <a:r>
              <a:rPr lang="es-ES_tradnl" b="1" dirty="0" err="1"/>
              <a:t>family-linked</a:t>
            </a:r>
            <a:r>
              <a:rPr lang="es-ES_tradnl" b="1" dirty="0"/>
              <a:t> </a:t>
            </a:r>
            <a:r>
              <a:rPr lang="es-ES_tradnl" b="1" dirty="0" err="1" smtClean="0"/>
              <a:t>inflows</a:t>
            </a:r>
            <a:r>
              <a:rPr lang="es-ES_tradnl" b="1" dirty="0" smtClean="0"/>
              <a:t>, </a:t>
            </a:r>
            <a:r>
              <a:rPr lang="es-ES_tradnl" b="1" dirty="0" err="1" smtClean="0"/>
              <a:t>Spain</a:t>
            </a:r>
            <a:r>
              <a:rPr lang="es-ES_tradnl" b="1" dirty="0" smtClean="0"/>
              <a:t> 2000-2007</a:t>
            </a:r>
            <a:endParaRPr lang="es-ES_tradnl" b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884368" y="3525791"/>
            <a:ext cx="1259632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rgbClr val="FF0000"/>
                </a:solidFill>
              </a:rPr>
              <a:t>ENI2007</a:t>
            </a:r>
          </a:p>
          <a:p>
            <a:r>
              <a:rPr lang="es-ES_tradnl" dirty="0" err="1" smtClean="0">
                <a:solidFill>
                  <a:srgbClr val="FF0000"/>
                </a:solidFill>
              </a:rPr>
              <a:t>Reunified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</a:rPr>
              <a:t>Spouses</a:t>
            </a:r>
            <a:endParaRPr lang="es-ES_tradnl" dirty="0">
              <a:solidFill>
                <a:srgbClr val="FF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266026" y="5390725"/>
            <a:ext cx="1565920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rgbClr val="FF0000"/>
                </a:solidFill>
              </a:rPr>
              <a:t>ENI2007</a:t>
            </a:r>
          </a:p>
          <a:p>
            <a:r>
              <a:rPr lang="es-ES_tradnl" dirty="0" err="1" smtClean="0">
                <a:solidFill>
                  <a:srgbClr val="FF0000"/>
                </a:solidFill>
              </a:rPr>
              <a:t>Reunified</a:t>
            </a:r>
            <a:endParaRPr lang="es-ES_tradnl" dirty="0">
              <a:solidFill>
                <a:srgbClr val="FF0000"/>
              </a:solidFill>
            </a:endParaRPr>
          </a:p>
          <a:p>
            <a:r>
              <a:rPr lang="es-ES_tradnl" dirty="0" err="1" smtClean="0">
                <a:solidFill>
                  <a:srgbClr val="FF0000"/>
                </a:solidFill>
              </a:rPr>
              <a:t>Minor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 err="1">
                <a:solidFill>
                  <a:srgbClr val="FF0000"/>
                </a:solidFill>
              </a:rPr>
              <a:t>C</a:t>
            </a:r>
            <a:r>
              <a:rPr lang="es-ES_tradnl" dirty="0" err="1" smtClean="0">
                <a:solidFill>
                  <a:srgbClr val="FF0000"/>
                </a:solidFill>
              </a:rPr>
              <a:t>hildren</a:t>
            </a:r>
            <a:endParaRPr lang="es-ES_tradnl" dirty="0">
              <a:solidFill>
                <a:srgbClr val="FF0000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6444208" y="3662533"/>
            <a:ext cx="1258686" cy="1638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1897179" y="6051554"/>
            <a:ext cx="4572000" cy="56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</a:rPr>
              <a:t>Actual </a:t>
            </a:r>
            <a:r>
              <a:rPr lang="es-ES_tradnl" dirty="0" err="1">
                <a:solidFill>
                  <a:srgbClr val="FF0000"/>
                </a:solidFill>
              </a:rPr>
              <a:t>Family</a:t>
            </a:r>
            <a:r>
              <a:rPr lang="es-ES_tradnl" dirty="0">
                <a:solidFill>
                  <a:srgbClr val="FF0000"/>
                </a:solidFill>
              </a:rPr>
              <a:t> Links </a:t>
            </a: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Spouse</a:t>
            </a: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 &amp;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Children</a:t>
            </a: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)  </a:t>
            </a:r>
          </a:p>
          <a:p>
            <a:r>
              <a:rPr lang="es-ES_tradnl" dirty="0">
                <a:solidFill>
                  <a:srgbClr val="FF0000"/>
                </a:solidFill>
              </a:rPr>
              <a:t>versus </a:t>
            </a:r>
            <a:r>
              <a:rPr lang="es-ES_tradnl" dirty="0" err="1">
                <a:solidFill>
                  <a:srgbClr val="FF0000"/>
                </a:solidFill>
              </a:rPr>
              <a:t>Category</a:t>
            </a:r>
            <a:r>
              <a:rPr lang="es-ES_tradnl" dirty="0">
                <a:solidFill>
                  <a:srgbClr val="FF0000"/>
                </a:solidFill>
              </a:rPr>
              <a:t> of </a:t>
            </a:r>
            <a:r>
              <a:rPr lang="es-ES_tradnl" dirty="0" err="1">
                <a:solidFill>
                  <a:srgbClr val="FF0000"/>
                </a:solidFill>
              </a:rPr>
              <a:t>Admission</a:t>
            </a:r>
            <a:endParaRPr lang="es-ES_tradnl" dirty="0">
              <a:solidFill>
                <a:srgbClr val="FF0000"/>
              </a:solidFill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3776970" y="3787401"/>
            <a:ext cx="2019166" cy="21265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brir llave 18"/>
          <p:cNvSpPr/>
          <p:nvPr/>
        </p:nvSpPr>
        <p:spPr>
          <a:xfrm>
            <a:off x="5869597" y="2780928"/>
            <a:ext cx="246455" cy="208861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51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2" grpId="0"/>
      <p:bldP spid="13" grpId="0"/>
      <p:bldP spid="16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89654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altLang="x-none" dirty="0" err="1" smtClean="0"/>
              <a:t>Migrants</a:t>
            </a:r>
            <a:r>
              <a:rPr lang="es-ES" altLang="x-none" dirty="0" smtClean="0"/>
              <a:t> </a:t>
            </a:r>
            <a:r>
              <a:rPr lang="es-ES" altLang="x-none" dirty="0" err="1"/>
              <a:t>choose</a:t>
            </a:r>
            <a:r>
              <a:rPr lang="es-ES" altLang="x-none" dirty="0"/>
              <a:t> </a:t>
            </a:r>
            <a:r>
              <a:rPr lang="es-ES" altLang="x-none" dirty="0" err="1"/>
              <a:t>the</a:t>
            </a:r>
            <a:r>
              <a:rPr lang="es-ES" altLang="x-none" dirty="0"/>
              <a:t> </a:t>
            </a:r>
            <a:r>
              <a:rPr lang="es-ES" altLang="x-none" dirty="0" err="1"/>
              <a:t>door</a:t>
            </a:r>
            <a:r>
              <a:rPr lang="es-ES" altLang="x-none" dirty="0"/>
              <a:t> of </a:t>
            </a:r>
            <a:r>
              <a:rPr lang="es-ES" altLang="x-none" dirty="0" err="1"/>
              <a:t>entry</a:t>
            </a:r>
            <a:r>
              <a:rPr lang="es-ES" altLang="x-none" dirty="0"/>
              <a:t> </a:t>
            </a:r>
            <a:r>
              <a:rPr lang="es-ES" altLang="x-none" dirty="0" err="1"/>
              <a:t>that</a:t>
            </a:r>
            <a:r>
              <a:rPr lang="es-ES" altLang="x-none" dirty="0"/>
              <a:t> </a:t>
            </a:r>
            <a:r>
              <a:rPr lang="es-ES" altLang="x-none" dirty="0" err="1"/>
              <a:t>offers</a:t>
            </a:r>
            <a:r>
              <a:rPr lang="es-ES" altLang="x-none" dirty="0"/>
              <a:t> </a:t>
            </a:r>
            <a:r>
              <a:rPr lang="es-ES" altLang="x-none" dirty="0" err="1"/>
              <a:t>them</a:t>
            </a:r>
            <a:r>
              <a:rPr lang="es-ES" altLang="x-none" dirty="0"/>
              <a:t> more chances of </a:t>
            </a:r>
            <a:r>
              <a:rPr lang="es-ES" altLang="x-none" dirty="0" err="1" smtClean="0"/>
              <a:t>admission</a:t>
            </a:r>
            <a:endParaRPr lang="es-ES" altLang="x-none" dirty="0"/>
          </a:p>
          <a:p>
            <a:pPr marL="514350" indent="-514350">
              <a:buFont typeface="+mj-lt"/>
              <a:buAutoNum type="arabicPeriod"/>
            </a:pPr>
            <a:r>
              <a:rPr lang="es-ES" altLang="x-none" dirty="0" err="1"/>
              <a:t>Having</a:t>
            </a:r>
            <a:r>
              <a:rPr lang="es-ES" altLang="x-none" dirty="0"/>
              <a:t> </a:t>
            </a:r>
            <a:r>
              <a:rPr lang="es-ES" altLang="x-none" dirty="0" err="1"/>
              <a:t>relatives</a:t>
            </a:r>
            <a:r>
              <a:rPr lang="es-ES" altLang="x-none" dirty="0"/>
              <a:t> </a:t>
            </a:r>
            <a:r>
              <a:rPr lang="es-ES" altLang="x-none" dirty="0" err="1"/>
              <a:t>is</a:t>
            </a:r>
            <a:r>
              <a:rPr lang="es-ES" altLang="x-none" dirty="0"/>
              <a:t> </a:t>
            </a:r>
            <a:r>
              <a:rPr lang="es-ES" altLang="x-none" dirty="0" err="1"/>
              <a:t>not</a:t>
            </a:r>
            <a:r>
              <a:rPr lang="es-ES" altLang="x-none" dirty="0"/>
              <a:t> </a:t>
            </a:r>
            <a:r>
              <a:rPr lang="es-ES" altLang="x-none" dirty="0" err="1"/>
              <a:t>always</a:t>
            </a:r>
            <a:r>
              <a:rPr lang="es-ES" altLang="x-none" dirty="0"/>
              <a:t> </a:t>
            </a:r>
            <a:r>
              <a:rPr lang="es-ES" altLang="x-none" dirty="0" err="1"/>
              <a:t>the</a:t>
            </a:r>
            <a:r>
              <a:rPr lang="es-ES" altLang="x-none" dirty="0"/>
              <a:t> </a:t>
            </a:r>
            <a:r>
              <a:rPr lang="es-ES" altLang="x-none" dirty="0" err="1"/>
              <a:t>easiest</a:t>
            </a:r>
            <a:r>
              <a:rPr lang="es-ES" altLang="x-none" dirty="0"/>
              <a:t>, </a:t>
            </a:r>
            <a:r>
              <a:rPr lang="es-ES" altLang="x-none" dirty="0" err="1"/>
              <a:t>quicker</a:t>
            </a:r>
            <a:r>
              <a:rPr lang="es-ES" altLang="x-none" dirty="0"/>
              <a:t> </a:t>
            </a:r>
            <a:r>
              <a:rPr lang="es-ES" altLang="x-none" dirty="0" err="1"/>
              <a:t>or</a:t>
            </a:r>
            <a:r>
              <a:rPr lang="es-ES" altLang="x-none" dirty="0"/>
              <a:t> more </a:t>
            </a:r>
            <a:r>
              <a:rPr lang="es-ES" altLang="x-none" dirty="0" err="1"/>
              <a:t>convenient</a:t>
            </a:r>
            <a:r>
              <a:rPr lang="es-ES" altLang="x-none" dirty="0"/>
              <a:t> </a:t>
            </a:r>
            <a:r>
              <a:rPr lang="es-ES" altLang="x-none" dirty="0" err="1"/>
              <a:t>way</a:t>
            </a:r>
            <a:r>
              <a:rPr lang="es-ES" altLang="x-none" dirty="0"/>
              <a:t> to </a:t>
            </a:r>
            <a:r>
              <a:rPr lang="es-ES" altLang="x-none" dirty="0" err="1"/>
              <a:t>get</a:t>
            </a:r>
            <a:r>
              <a:rPr lang="es-ES" altLang="x-none" dirty="0"/>
              <a:t> </a:t>
            </a:r>
            <a:r>
              <a:rPr lang="es-ES" altLang="x-none" dirty="0" err="1" smtClean="0"/>
              <a:t>admission</a:t>
            </a:r>
            <a:endParaRPr lang="es-ES" altLang="x-none" dirty="0"/>
          </a:p>
          <a:p>
            <a:pPr marL="514350" indent="-514350">
              <a:buFont typeface="+mj-lt"/>
              <a:buAutoNum type="arabicPeriod"/>
            </a:pPr>
            <a:r>
              <a:rPr lang="es-ES" altLang="x-none" dirty="0"/>
              <a:t>Motives </a:t>
            </a:r>
            <a:r>
              <a:rPr lang="es-ES" altLang="x-none" dirty="0" err="1"/>
              <a:t>for</a:t>
            </a:r>
            <a:r>
              <a:rPr lang="es-ES" altLang="x-none" dirty="0"/>
              <a:t> </a:t>
            </a:r>
            <a:r>
              <a:rPr lang="es-ES" altLang="x-none" dirty="0" err="1"/>
              <a:t>migrate</a:t>
            </a:r>
            <a:r>
              <a:rPr lang="es-ES" altLang="x-none" dirty="0"/>
              <a:t> are </a:t>
            </a:r>
            <a:r>
              <a:rPr lang="es-ES" altLang="x-none" dirty="0" err="1"/>
              <a:t>multiple</a:t>
            </a:r>
            <a:r>
              <a:rPr lang="es-ES" altLang="x-none" dirty="0"/>
              <a:t> and </a:t>
            </a:r>
            <a:r>
              <a:rPr lang="es-ES" altLang="x-none" dirty="0" err="1"/>
              <a:t>not</a:t>
            </a:r>
            <a:r>
              <a:rPr lang="es-ES" altLang="x-none" dirty="0"/>
              <a:t> </a:t>
            </a:r>
            <a:r>
              <a:rPr lang="es-ES" altLang="x-none" dirty="0" err="1"/>
              <a:t>mutually</a:t>
            </a:r>
            <a:r>
              <a:rPr lang="es-ES" altLang="x-none" dirty="0"/>
              <a:t> exclusive </a:t>
            </a:r>
            <a:r>
              <a:rPr lang="es-ES" altLang="x-none" dirty="0" smtClean="0"/>
              <a:t>(</a:t>
            </a:r>
            <a:r>
              <a:rPr lang="es-ES" altLang="x-none" dirty="0" err="1" smtClean="0"/>
              <a:t>family</a:t>
            </a:r>
            <a:r>
              <a:rPr lang="es-ES" altLang="x-none" dirty="0" smtClean="0"/>
              <a:t> </a:t>
            </a:r>
            <a:r>
              <a:rPr lang="es-ES" altLang="x-none" dirty="0"/>
              <a:t>&amp; </a:t>
            </a:r>
            <a:r>
              <a:rPr lang="es-ES" altLang="x-none" dirty="0" err="1"/>
              <a:t>work</a:t>
            </a:r>
            <a:r>
              <a:rPr lang="es-ES" altLang="x-none" dirty="0"/>
              <a:t>), </a:t>
            </a:r>
            <a:r>
              <a:rPr lang="es-ES" altLang="x-none" dirty="0" smtClean="0"/>
              <a:t>esp. </a:t>
            </a:r>
            <a:r>
              <a:rPr lang="es-ES" altLang="x-none" dirty="0" err="1"/>
              <a:t>for</a:t>
            </a:r>
            <a:r>
              <a:rPr lang="es-ES" altLang="x-none" dirty="0"/>
              <a:t> </a:t>
            </a:r>
            <a:r>
              <a:rPr lang="es-ES" altLang="x-none" dirty="0" err="1" smtClean="0"/>
              <a:t>women</a:t>
            </a:r>
            <a:endParaRPr lang="es-ES" altLang="x-none" dirty="0"/>
          </a:p>
          <a:p>
            <a:pPr marL="514350" indent="-514350">
              <a:buFont typeface="+mj-lt"/>
              <a:buAutoNum type="arabicPeriod"/>
            </a:pPr>
            <a:endParaRPr lang="es-ES" altLang="x-none" dirty="0" smtClean="0"/>
          </a:p>
          <a:p>
            <a:pPr lvl="1"/>
            <a:r>
              <a:rPr lang="es-ES" altLang="x-none" dirty="0"/>
              <a:t> </a:t>
            </a:r>
            <a:r>
              <a:rPr lang="es-ES" altLang="x-none" b="1" dirty="0" err="1" smtClean="0"/>
              <a:t>Category</a:t>
            </a:r>
            <a:r>
              <a:rPr lang="es-ES" altLang="x-none" b="1" dirty="0" smtClean="0"/>
              <a:t> of </a:t>
            </a:r>
            <a:r>
              <a:rPr lang="es-ES" altLang="x-none" b="1" dirty="0" err="1" smtClean="0"/>
              <a:t>admission</a:t>
            </a:r>
            <a:r>
              <a:rPr lang="es-ES" altLang="x-none" b="1" dirty="0"/>
              <a:t> </a:t>
            </a:r>
            <a:r>
              <a:rPr lang="es-ES" altLang="x-none" b="1" dirty="0" smtClean="0"/>
              <a:t>do </a:t>
            </a:r>
            <a:r>
              <a:rPr lang="es-ES" altLang="x-none" b="1" dirty="0" err="1" smtClean="0"/>
              <a:t>not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necessarily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reflect</a:t>
            </a:r>
            <a:r>
              <a:rPr lang="es-ES" altLang="x-none" b="1" dirty="0" smtClean="0"/>
              <a:t> real </a:t>
            </a:r>
            <a:r>
              <a:rPr lang="es-ES" altLang="x-none" b="1" dirty="0" err="1" smtClean="0"/>
              <a:t>reasons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for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migration</a:t>
            </a:r>
            <a:r>
              <a:rPr lang="es-ES" altLang="x-none" b="1" dirty="0" smtClean="0"/>
              <a:t> &amp; role of </a:t>
            </a:r>
            <a:r>
              <a:rPr lang="es-ES" altLang="x-none" b="1" dirty="0" err="1" smtClean="0"/>
              <a:t>family</a:t>
            </a:r>
            <a:r>
              <a:rPr lang="es-ES" altLang="x-none" b="1" dirty="0" smtClean="0"/>
              <a:t> links in </a:t>
            </a:r>
            <a:r>
              <a:rPr lang="es-ES" altLang="x-none" b="1" dirty="0" err="1" smtClean="0"/>
              <a:t>promoting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migration</a:t>
            </a:r>
            <a:r>
              <a:rPr lang="es-ES" altLang="x-none" b="1" dirty="0" smtClean="0"/>
              <a:t> --- </a:t>
            </a:r>
            <a:r>
              <a:rPr lang="es-ES" altLang="x-none" b="1" dirty="0" err="1" smtClean="0"/>
              <a:t>Residence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Permits</a:t>
            </a:r>
            <a:r>
              <a:rPr lang="es-ES" altLang="x-none" b="1" dirty="0" smtClean="0"/>
              <a:t> </a:t>
            </a:r>
            <a:r>
              <a:rPr lang="es-ES" altLang="x-none" b="1" dirty="0" err="1" smtClean="0"/>
              <a:t>for</a:t>
            </a:r>
            <a:r>
              <a:rPr lang="es-ES" altLang="x-none" b="1" dirty="0" smtClean="0"/>
              <a:t> FR</a:t>
            </a:r>
          </a:p>
          <a:p>
            <a:pPr lvl="1"/>
            <a:r>
              <a:rPr lang="es-ES_tradnl" b="1" dirty="0" smtClean="0"/>
              <a:t> </a:t>
            </a:r>
            <a:r>
              <a:rPr lang="es-ES_tradnl" b="1" dirty="0" err="1" smtClean="0"/>
              <a:t>Combining</a:t>
            </a:r>
            <a:r>
              <a:rPr lang="es-ES_tradnl" b="1" dirty="0" smtClean="0"/>
              <a:t> </a:t>
            </a:r>
            <a:r>
              <a:rPr lang="es-ES_tradnl" b="1" dirty="0" err="1"/>
              <a:t>statistical</a:t>
            </a:r>
            <a:r>
              <a:rPr lang="es-ES_tradnl" b="1" dirty="0"/>
              <a:t> </a:t>
            </a:r>
            <a:r>
              <a:rPr lang="es-ES_tradnl" b="1" dirty="0" err="1"/>
              <a:t>sources</a:t>
            </a:r>
            <a:r>
              <a:rPr lang="es-ES_tradnl" b="1" dirty="0"/>
              <a:t> </a:t>
            </a:r>
            <a:r>
              <a:rPr lang="es-ES_tradnl" b="1" dirty="0" err="1"/>
              <a:t>helps</a:t>
            </a:r>
            <a:r>
              <a:rPr lang="es-ES_tradnl" b="1" dirty="0"/>
              <a:t> to </a:t>
            </a:r>
            <a:r>
              <a:rPr lang="es-ES_tradnl" b="1" dirty="0" err="1"/>
              <a:t>understand</a:t>
            </a:r>
            <a:r>
              <a:rPr lang="es-ES_tradnl" b="1" dirty="0"/>
              <a:t> </a:t>
            </a:r>
            <a:r>
              <a:rPr lang="es-ES_tradnl" b="1" dirty="0" err="1"/>
              <a:t>different</a:t>
            </a:r>
            <a:r>
              <a:rPr lang="es-ES_tradnl" b="1" dirty="0"/>
              <a:t> </a:t>
            </a:r>
            <a:r>
              <a:rPr lang="es-ES_tradnl" b="1" dirty="0" err="1"/>
              <a:t>dimensions</a:t>
            </a:r>
            <a:r>
              <a:rPr lang="es-ES_tradnl" b="1" dirty="0"/>
              <a:t> of </a:t>
            </a:r>
            <a:r>
              <a:rPr lang="es-ES_tradnl" b="1" dirty="0" err="1"/>
              <a:t>family-related</a:t>
            </a:r>
            <a:r>
              <a:rPr lang="es-ES_tradnl" b="1" dirty="0"/>
              <a:t> </a:t>
            </a:r>
            <a:r>
              <a:rPr lang="es-ES_tradnl" b="1" dirty="0" err="1"/>
              <a:t>migration</a:t>
            </a:r>
            <a:r>
              <a:rPr lang="es-ES_tradnl" b="1" dirty="0"/>
              <a:t> &amp; </a:t>
            </a:r>
            <a:r>
              <a:rPr lang="es-ES_tradnl" b="1" dirty="0" err="1"/>
              <a:t>avoids</a:t>
            </a:r>
            <a:r>
              <a:rPr lang="es-ES_tradnl" b="1" dirty="0"/>
              <a:t> </a:t>
            </a:r>
            <a:r>
              <a:rPr lang="es-ES_tradnl" b="1" dirty="0" err="1" smtClean="0"/>
              <a:t>missinterpretations</a:t>
            </a:r>
            <a:endParaRPr lang="es-ES_tradnl" b="1" dirty="0"/>
          </a:p>
          <a:p>
            <a:pPr lvl="1"/>
            <a:endParaRPr lang="es-ES" altLang="x-none" b="1" dirty="0" smtClean="0"/>
          </a:p>
          <a:p>
            <a:pPr marL="514350" indent="-514350">
              <a:buFont typeface="+mj-lt"/>
              <a:buAutoNum type="arabicPeriod"/>
            </a:pPr>
            <a:endParaRPr lang="es-ES" altLang="x-non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 err="1"/>
              <a:t>Conclusions</a:t>
            </a:r>
            <a:r>
              <a:rPr lang="es-ES_tradnl" b="1" dirty="0"/>
              <a:t> (I)</a:t>
            </a:r>
          </a:p>
        </p:txBody>
      </p:sp>
    </p:spTree>
    <p:extLst>
      <p:ext uri="{BB962C8B-B14F-4D97-AF65-F5344CB8AC3E}">
        <p14:creationId xmlns:p14="http://schemas.microsoft.com/office/powerpoint/2010/main" val="12688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260648"/>
            <a:ext cx="6670005" cy="868363"/>
          </a:xfrm>
        </p:spPr>
        <p:txBody>
          <a:bodyPr>
            <a:noAutofit/>
          </a:bodyPr>
          <a:lstStyle/>
          <a:p>
            <a:r>
              <a:rPr lang="es-ES_tradnl" sz="3200" b="1" dirty="0" smtClean="0"/>
              <a:t>Links </a:t>
            </a:r>
            <a:r>
              <a:rPr lang="es-ES_tradnl" sz="3200" b="1" dirty="0" err="1"/>
              <a:t>between</a:t>
            </a:r>
            <a:r>
              <a:rPr lang="es-ES_tradnl" sz="3200" b="1" dirty="0"/>
              <a:t> </a:t>
            </a:r>
            <a:r>
              <a:rPr lang="es-ES_tradnl" sz="3200" b="1" dirty="0" err="1"/>
              <a:t>family</a:t>
            </a:r>
            <a:r>
              <a:rPr lang="es-ES_tradnl" sz="3200" b="1" dirty="0"/>
              <a:t>-link </a:t>
            </a:r>
            <a:r>
              <a:rPr lang="es-ES_tradnl" sz="3200" b="1" dirty="0" err="1" smtClean="0"/>
              <a:t>migration</a:t>
            </a:r>
            <a:r>
              <a:rPr lang="es-ES_tradnl" sz="3200" b="1" dirty="0" smtClean="0"/>
              <a:t> </a:t>
            </a:r>
            <a:r>
              <a:rPr lang="es-ES_tradnl" sz="3200" b="1" dirty="0"/>
              <a:t>&amp; </a:t>
            </a:r>
            <a:r>
              <a:rPr lang="es-ES_tradnl" sz="3200" b="1" dirty="0" err="1"/>
              <a:t>integration</a:t>
            </a:r>
            <a:endParaRPr lang="en-US" altLang="x-none" sz="3200" b="1" dirty="0"/>
          </a:p>
        </p:txBody>
      </p:sp>
      <p:pic>
        <p:nvPicPr>
          <p:cNvPr id="4367" name="Picture 27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512" y="2060848"/>
            <a:ext cx="8721725" cy="4283075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lecha en U 2"/>
          <p:cNvSpPr/>
          <p:nvPr/>
        </p:nvSpPr>
        <p:spPr>
          <a:xfrm rot="4952733">
            <a:off x="6463522" y="3921086"/>
            <a:ext cx="909508" cy="691972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0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s-ES" altLang="x-none" sz="3200" b="1" dirty="0" err="1" smtClean="0"/>
              <a:t>Type</a:t>
            </a:r>
            <a:r>
              <a:rPr lang="es-ES" altLang="x-none" sz="3200" b="1" dirty="0" smtClean="0"/>
              <a:t> of </a:t>
            </a:r>
            <a:r>
              <a:rPr lang="es-ES" altLang="x-none" sz="3200" b="1" dirty="0" err="1" smtClean="0"/>
              <a:t>adult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family-linked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migration</a:t>
            </a:r>
            <a:r>
              <a:rPr lang="es-ES" altLang="x-none" sz="3200" b="1" dirty="0" smtClean="0"/>
              <a:t> to </a:t>
            </a:r>
            <a:r>
              <a:rPr lang="es-ES" altLang="x-none" sz="3200" b="1" dirty="0" err="1" smtClean="0"/>
              <a:t>Spain</a:t>
            </a:r>
            <a:r>
              <a:rPr lang="es-ES" altLang="x-none" sz="3200" b="1" dirty="0" smtClean="0"/>
              <a:t>, ENI 2007</a:t>
            </a:r>
            <a:endParaRPr lang="es-ES" altLang="x-none" sz="3200" b="1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419605"/>
              </p:ext>
            </p:extLst>
          </p:nvPr>
        </p:nvGraphicFramePr>
        <p:xfrm>
          <a:off x="251520" y="2317787"/>
          <a:ext cx="9064380" cy="4342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Conector recto 2"/>
          <p:cNvCxnSpPr/>
          <p:nvPr/>
        </p:nvCxnSpPr>
        <p:spPr>
          <a:xfrm>
            <a:off x="6012160" y="1385650"/>
            <a:ext cx="0" cy="513465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6804248" y="1347137"/>
            <a:ext cx="1390407" cy="974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4" name="Conector recto 13"/>
          <p:cNvCxnSpPr/>
          <p:nvPr/>
        </p:nvCxnSpPr>
        <p:spPr>
          <a:xfrm>
            <a:off x="3419872" y="1347137"/>
            <a:ext cx="0" cy="513465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6804247" y="1347137"/>
            <a:ext cx="1390407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chemeClr val="tx1"/>
                </a:solidFill>
              </a:rPr>
              <a:t>NOT MARRIED 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AT ARRIVAL: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75% of total!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020812" y="1385250"/>
            <a:ext cx="1662189" cy="932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800" dirty="0" smtClean="0">
                <a:solidFill>
                  <a:schemeClr val="tx1"/>
                </a:solidFill>
              </a:rPr>
              <a:t>FAMILY FORMATION IN SPAIN</a:t>
            </a:r>
            <a:endParaRPr lang="es-ES_tradnl" sz="18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140493" y="1312320"/>
            <a:ext cx="1678439" cy="10054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CuadroTexto 17"/>
          <p:cNvSpPr txBox="1"/>
          <p:nvPr/>
        </p:nvSpPr>
        <p:spPr>
          <a:xfrm>
            <a:off x="1269879" y="1312320"/>
            <a:ext cx="1543049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FAMILY FORMATION</a:t>
            </a:r>
          </a:p>
          <a:p>
            <a:r>
              <a:rPr lang="es-ES_tradnl" dirty="0">
                <a:solidFill>
                  <a:schemeClr val="tx1"/>
                </a:solidFill>
              </a:rPr>
              <a:t>BEFORE</a:t>
            </a:r>
          </a:p>
          <a:p>
            <a:r>
              <a:rPr lang="es-ES_tradnl" dirty="0">
                <a:solidFill>
                  <a:schemeClr val="tx1"/>
                </a:solidFill>
              </a:rPr>
              <a:t>ARRIVAL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4861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 animBg="1"/>
      <p:bldP spid="15" grpId="0"/>
      <p:bldP spid="12" grpId="0" animBg="1"/>
      <p:bldP spid="13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6690860" cy="1008112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x-none" sz="2800" dirty="0" err="1" smtClean="0"/>
              <a:t>Self-declared</a:t>
            </a:r>
            <a:r>
              <a:rPr lang="es-ES" altLang="x-none" sz="2800" dirty="0" smtClean="0"/>
              <a:t> </a:t>
            </a:r>
            <a:r>
              <a:rPr lang="es-ES" altLang="x-none" sz="2800" dirty="0" err="1" smtClean="0"/>
              <a:t>reasons</a:t>
            </a:r>
            <a:r>
              <a:rPr lang="es-ES" altLang="x-none" sz="2800" dirty="0" smtClean="0"/>
              <a:t> </a:t>
            </a:r>
            <a:r>
              <a:rPr lang="es-ES" altLang="x-none" sz="2800" dirty="0" err="1" smtClean="0"/>
              <a:t>for</a:t>
            </a:r>
            <a:r>
              <a:rPr lang="es-ES" altLang="x-none" sz="2800" dirty="0" smtClean="0"/>
              <a:t> </a:t>
            </a:r>
            <a:r>
              <a:rPr lang="es-ES" altLang="x-none" sz="2800" dirty="0" err="1" smtClean="0"/>
              <a:t>migration</a:t>
            </a:r>
            <a:r>
              <a:rPr lang="es-ES" altLang="x-none" sz="2800" dirty="0" smtClean="0"/>
              <a:t> in </a:t>
            </a:r>
            <a:r>
              <a:rPr lang="es-ES" altLang="x-none" sz="2800" dirty="0" err="1" smtClean="0"/>
              <a:t>Spain</a:t>
            </a:r>
            <a:r>
              <a:rPr lang="es-ES" altLang="x-none" sz="2800" dirty="0" smtClean="0"/>
              <a:t>:</a:t>
            </a:r>
            <a:br>
              <a:rPr lang="es-ES" altLang="x-none" sz="2800" dirty="0" smtClean="0"/>
            </a:br>
            <a:r>
              <a:rPr lang="es-ES" altLang="x-none" sz="2800" dirty="0" smtClean="0"/>
              <a:t>males &amp; </a:t>
            </a:r>
            <a:r>
              <a:rPr lang="es-ES" altLang="x-none" sz="2800" dirty="0" err="1" smtClean="0"/>
              <a:t>females</a:t>
            </a:r>
            <a:endParaRPr lang="es-ES" altLang="x-none" sz="2800" dirty="0"/>
          </a:p>
        </p:txBody>
      </p:sp>
      <p:graphicFrame>
        <p:nvGraphicFramePr>
          <p:cNvPr id="15" name="Marcador de contenido 14"/>
          <p:cNvGraphicFramePr>
            <a:graphicFrameLocks noGrp="1"/>
          </p:cNvGraphicFramePr>
          <p:nvPr>
            <p:ph sz="half" idx="2"/>
          </p:nvPr>
        </p:nvGraphicFramePr>
        <p:xfrm>
          <a:off x="4643438" y="1557338"/>
          <a:ext cx="4105026" cy="482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Marcador de contenido 16"/>
          <p:cNvGraphicFramePr>
            <a:graphicFrameLocks noGrp="1"/>
          </p:cNvGraphicFramePr>
          <p:nvPr>
            <p:ph sz="half" idx="1"/>
          </p:nvPr>
        </p:nvGraphicFramePr>
        <p:xfrm>
          <a:off x="251520" y="1557338"/>
          <a:ext cx="4255393" cy="482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96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74638"/>
            <a:ext cx="6840760" cy="922114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x-none" sz="3200" b="1" dirty="0" err="1" smtClean="0"/>
              <a:t>Effect</a:t>
            </a:r>
            <a:r>
              <a:rPr lang="es-ES" altLang="x-none" sz="3200" b="1" dirty="0" smtClean="0"/>
              <a:t> of </a:t>
            </a:r>
            <a:r>
              <a:rPr lang="es-ES" altLang="x-none" sz="3200" b="1" dirty="0" err="1" smtClean="0"/>
              <a:t>family-migration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trajectory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on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female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 smtClean="0"/>
              <a:t>employment</a:t>
            </a:r>
            <a:r>
              <a:rPr lang="es-ES" altLang="x-none" sz="3200" b="1" dirty="0" smtClean="0"/>
              <a:t> </a:t>
            </a:r>
            <a:r>
              <a:rPr lang="es-ES" altLang="x-none" sz="3200" dirty="0" smtClean="0"/>
              <a:t>(ENI 2007, </a:t>
            </a:r>
            <a:r>
              <a:rPr lang="es-ES" altLang="x-none" sz="3200" dirty="0" err="1" smtClean="0"/>
              <a:t>Spain</a:t>
            </a:r>
            <a:r>
              <a:rPr lang="es-ES" altLang="x-none" sz="3200" dirty="0" smtClean="0"/>
              <a:t>)</a:t>
            </a:r>
            <a:endParaRPr lang="es-ES" altLang="x-none" sz="32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76238" y="6256338"/>
            <a:ext cx="38005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x-none" b="1" dirty="0" smtClean="0"/>
              <a:t>ODD RATIOS. </a:t>
            </a:r>
            <a:r>
              <a:rPr lang="es-ES" altLang="x-none" b="1" dirty="0" err="1" smtClean="0"/>
              <a:t>Controls</a:t>
            </a:r>
            <a:r>
              <a:rPr lang="es-ES" altLang="x-none" b="1" dirty="0"/>
              <a:t>: </a:t>
            </a:r>
            <a:r>
              <a:rPr lang="es-ES" altLang="x-none" b="1" dirty="0" err="1"/>
              <a:t>all</a:t>
            </a:r>
            <a:r>
              <a:rPr lang="es-ES" altLang="x-none" b="1" dirty="0"/>
              <a:t> </a:t>
            </a:r>
            <a:r>
              <a:rPr lang="es-ES" altLang="x-none" b="1" dirty="0" err="1"/>
              <a:t>but</a:t>
            </a:r>
            <a:r>
              <a:rPr lang="es-ES" altLang="x-none" b="1" dirty="0"/>
              <a:t> legal status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735348"/>
              </p:ext>
            </p:extLst>
          </p:nvPr>
        </p:nvGraphicFramePr>
        <p:xfrm>
          <a:off x="179512" y="1393816"/>
          <a:ext cx="860444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ector recto 3"/>
          <p:cNvCxnSpPr/>
          <p:nvPr/>
        </p:nvCxnSpPr>
        <p:spPr>
          <a:xfrm>
            <a:off x="467544" y="4581128"/>
            <a:ext cx="8136904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e 4"/>
          <p:cNvSpPr/>
          <p:nvPr/>
        </p:nvSpPr>
        <p:spPr>
          <a:xfrm>
            <a:off x="4788024" y="3933056"/>
            <a:ext cx="981018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Elipse 13"/>
          <p:cNvSpPr/>
          <p:nvPr/>
        </p:nvSpPr>
        <p:spPr>
          <a:xfrm>
            <a:off x="2051720" y="3935433"/>
            <a:ext cx="1584176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818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5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err="1" smtClean="0"/>
              <a:t>Family</a:t>
            </a:r>
            <a:r>
              <a:rPr lang="es-ES_tradnl" b="1" dirty="0" smtClean="0"/>
              <a:t> </a:t>
            </a:r>
            <a:r>
              <a:rPr lang="es-ES_tradnl" b="1" dirty="0" err="1" smtClean="0"/>
              <a:t>reunification</a:t>
            </a:r>
            <a:r>
              <a:rPr lang="es-ES_tradnl" b="1" dirty="0" smtClean="0"/>
              <a:t> vs. </a:t>
            </a:r>
            <a:r>
              <a:rPr lang="es-ES_tradnl" b="1" dirty="0" err="1" smtClean="0"/>
              <a:t>Formation</a:t>
            </a:r>
            <a:r>
              <a:rPr lang="es-ES_tradnl" b="1" dirty="0" smtClean="0"/>
              <a:t>, </a:t>
            </a:r>
            <a:r>
              <a:rPr lang="es-ES_tradnl" b="1" dirty="0" err="1" smtClean="0"/>
              <a:t>Netherlands</a:t>
            </a:r>
            <a:r>
              <a:rPr lang="es-ES_tradnl" b="1" dirty="0" smtClean="0"/>
              <a:t> 1995-2003 (% total)</a:t>
            </a:r>
            <a:endParaRPr lang="es-ES_tradnl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>
          <a:xfrm>
            <a:off x="8064500" y="6381750"/>
            <a:ext cx="1079500" cy="360363"/>
          </a:xfrm>
        </p:spPr>
        <p:txBody>
          <a:bodyPr/>
          <a:lstStyle/>
          <a:p>
            <a:fld id="{5A8FAA04-77AA-2748-B38F-EE1F8EFF2632}" type="slidenum">
              <a:rPr lang="es-ES" altLang="en-US" smtClean="0"/>
              <a:pPr/>
              <a:t>14</a:t>
            </a:fld>
            <a:endParaRPr lang="es-ES" altLang="en-US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064872754"/>
              </p:ext>
            </p:extLst>
          </p:nvPr>
        </p:nvGraphicFramePr>
        <p:xfrm>
          <a:off x="611560" y="1556792"/>
          <a:ext cx="763284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971600" y="6525344"/>
            <a:ext cx="5556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/>
              <a:t>Source</a:t>
            </a:r>
            <a:r>
              <a:rPr lang="es-ES_tradnl" dirty="0" smtClean="0"/>
              <a:t>: </a:t>
            </a:r>
            <a:r>
              <a:rPr lang="es-ES" dirty="0" err="1"/>
              <a:t>Nicolaas</a:t>
            </a:r>
            <a:r>
              <a:rPr lang="es-ES" dirty="0"/>
              <a:t> </a:t>
            </a:r>
            <a:r>
              <a:rPr lang="es-ES" dirty="0" smtClean="0"/>
              <a:t>&amp; </a:t>
            </a:r>
            <a:r>
              <a:rPr lang="es-ES" dirty="0" err="1"/>
              <a:t>Sprangers</a:t>
            </a:r>
            <a:r>
              <a:rPr lang="es-ES" dirty="0"/>
              <a:t>, 2004 </a:t>
            </a:r>
            <a:r>
              <a:rPr lang="es-ES" dirty="0" smtClean="0"/>
              <a:t>(in </a:t>
            </a:r>
            <a:r>
              <a:rPr lang="es-ES" dirty="0"/>
              <a:t>González-Ferrer 2008).</a:t>
            </a:r>
            <a:r>
              <a:rPr lang="es-ES_trad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00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6841455" cy="1054528"/>
          </a:xfrm>
          <a:noFill/>
        </p:spPr>
        <p:txBody>
          <a:bodyPr>
            <a:noAutofit/>
          </a:bodyPr>
          <a:lstStyle/>
          <a:p>
            <a:r>
              <a:rPr lang="es-ES" altLang="x-none" sz="3200" b="1" dirty="0" err="1"/>
              <a:t>Effect</a:t>
            </a:r>
            <a:r>
              <a:rPr lang="es-ES" altLang="x-none" sz="3200" b="1" dirty="0"/>
              <a:t> of </a:t>
            </a:r>
            <a:r>
              <a:rPr lang="es-ES" altLang="x-none" sz="3200" b="1" dirty="0" err="1"/>
              <a:t>family-migration</a:t>
            </a:r>
            <a:r>
              <a:rPr lang="es-ES" altLang="x-none" sz="3200" b="1" dirty="0"/>
              <a:t> </a:t>
            </a:r>
            <a:r>
              <a:rPr lang="es-ES" altLang="x-none" sz="3200" b="1" dirty="0" err="1"/>
              <a:t>trajectory</a:t>
            </a:r>
            <a:r>
              <a:rPr lang="es-ES" altLang="x-none" sz="3200" b="1" dirty="0"/>
              <a:t> </a:t>
            </a:r>
            <a:r>
              <a:rPr lang="es-ES" altLang="x-none" sz="3200" b="1" dirty="0" err="1"/>
              <a:t>on</a:t>
            </a:r>
            <a:r>
              <a:rPr lang="es-ES" altLang="x-none" sz="3200" b="1" dirty="0"/>
              <a:t> </a:t>
            </a:r>
            <a:r>
              <a:rPr lang="es-ES" altLang="x-none" sz="3200" b="1" dirty="0" err="1" smtClean="0"/>
              <a:t>male</a:t>
            </a:r>
            <a:r>
              <a:rPr lang="es-ES" altLang="x-none" sz="3200" b="1" dirty="0" smtClean="0"/>
              <a:t> </a:t>
            </a:r>
            <a:r>
              <a:rPr lang="es-ES" altLang="x-none" sz="3200" b="1" dirty="0" err="1"/>
              <a:t>employment</a:t>
            </a:r>
            <a:r>
              <a:rPr lang="es-ES" altLang="x-none" sz="3200" b="1" dirty="0"/>
              <a:t> (ENI 2007, </a:t>
            </a:r>
            <a:r>
              <a:rPr lang="es-ES" altLang="x-none" sz="3200" b="1" dirty="0" err="1"/>
              <a:t>Spain</a:t>
            </a:r>
            <a:r>
              <a:rPr lang="es-ES" altLang="x-none" sz="3200" b="1" dirty="0"/>
              <a:t>)</a:t>
            </a:r>
          </a:p>
        </p:txBody>
      </p:sp>
      <p:pic>
        <p:nvPicPr>
          <p:cNvPr id="23555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80528" y="1736726"/>
            <a:ext cx="9144000" cy="4519612"/>
          </a:xfrm>
          <a:noFill/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042988" y="2060575"/>
            <a:ext cx="3805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x-none" dirty="0"/>
              <a:t>Ref. </a:t>
            </a:r>
            <a:r>
              <a:rPr lang="es-ES" altLang="x-none" dirty="0" err="1"/>
              <a:t>Married</a:t>
            </a:r>
            <a:r>
              <a:rPr lang="es-ES" altLang="x-none" dirty="0"/>
              <a:t> in </a:t>
            </a:r>
            <a:r>
              <a:rPr lang="es-ES" altLang="x-none" dirty="0" err="1"/>
              <a:t>Spain</a:t>
            </a:r>
            <a:r>
              <a:rPr lang="es-ES" altLang="x-none" dirty="0"/>
              <a:t> to </a:t>
            </a:r>
            <a:r>
              <a:rPr lang="es-ES" altLang="x-none" dirty="0" err="1"/>
              <a:t>another</a:t>
            </a:r>
            <a:r>
              <a:rPr lang="es-ES" altLang="x-none" dirty="0"/>
              <a:t> </a:t>
            </a:r>
            <a:r>
              <a:rPr lang="es-ES" altLang="x-none" dirty="0" err="1" smtClean="0"/>
              <a:t>immigrant</a:t>
            </a:r>
            <a:endParaRPr lang="es-ES" altLang="x-none" dirty="0"/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376238" y="6256338"/>
            <a:ext cx="37096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x-none" dirty="0" err="1" smtClean="0"/>
              <a:t>Coefficients</a:t>
            </a:r>
            <a:r>
              <a:rPr lang="es-ES" altLang="x-none" dirty="0" smtClean="0"/>
              <a:t>. </a:t>
            </a:r>
            <a:r>
              <a:rPr lang="es-ES" altLang="x-none" dirty="0" err="1"/>
              <a:t>Controls</a:t>
            </a:r>
            <a:r>
              <a:rPr lang="es-ES" altLang="x-none" dirty="0"/>
              <a:t>: </a:t>
            </a:r>
            <a:r>
              <a:rPr lang="es-ES" altLang="x-none" dirty="0" err="1"/>
              <a:t>all</a:t>
            </a:r>
            <a:r>
              <a:rPr lang="es-ES" altLang="x-none" dirty="0"/>
              <a:t> </a:t>
            </a:r>
            <a:r>
              <a:rPr lang="es-ES" altLang="x-none" dirty="0" err="1"/>
              <a:t>but</a:t>
            </a:r>
            <a:r>
              <a:rPr lang="es-ES" altLang="x-none" dirty="0"/>
              <a:t> legal </a:t>
            </a:r>
            <a:r>
              <a:rPr lang="es-ES" altLang="x-none" dirty="0" smtClean="0"/>
              <a:t>status</a:t>
            </a:r>
            <a:endParaRPr lang="es-ES" altLang="x-none" dirty="0"/>
          </a:p>
        </p:txBody>
      </p:sp>
    </p:spTree>
    <p:extLst>
      <p:ext uri="{BB962C8B-B14F-4D97-AF65-F5344CB8AC3E}">
        <p14:creationId xmlns:p14="http://schemas.microsoft.com/office/powerpoint/2010/main" val="165526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" altLang="x-none" sz="2800" dirty="0" err="1"/>
              <a:t>Determinants</a:t>
            </a:r>
            <a:r>
              <a:rPr lang="es-ES" altLang="x-none" sz="2800" dirty="0"/>
              <a:t> of </a:t>
            </a:r>
            <a:r>
              <a:rPr lang="es-ES" altLang="x-none" sz="2800" dirty="0" err="1"/>
              <a:t>immigrant</a:t>
            </a:r>
            <a:r>
              <a:rPr lang="es-ES" altLang="x-none" sz="2800" dirty="0"/>
              <a:t> </a:t>
            </a:r>
            <a:r>
              <a:rPr lang="es-ES" altLang="x-none" sz="2800" dirty="0" err="1" smtClean="0"/>
              <a:t>employment</a:t>
            </a:r>
            <a:r>
              <a:rPr lang="es-ES" altLang="x-none" sz="2800" dirty="0" smtClean="0"/>
              <a:t> are </a:t>
            </a:r>
            <a:r>
              <a:rPr lang="es-ES" altLang="x-none" sz="2800" dirty="0" err="1" smtClean="0"/>
              <a:t>strongly</a:t>
            </a:r>
            <a:r>
              <a:rPr lang="es-ES" altLang="x-none" sz="2800" dirty="0" smtClean="0"/>
              <a:t> </a:t>
            </a:r>
            <a:r>
              <a:rPr lang="es-ES" altLang="x-none" sz="2800" dirty="0" err="1" smtClean="0"/>
              <a:t>gendered</a:t>
            </a:r>
            <a:endParaRPr lang="es-ES" altLang="x-none" sz="2800" dirty="0" smtClean="0"/>
          </a:p>
          <a:p>
            <a:pPr>
              <a:lnSpc>
                <a:spcPct val="90000"/>
              </a:lnSpc>
            </a:pPr>
            <a:endParaRPr lang="es-ES" altLang="x-none" sz="2800" dirty="0"/>
          </a:p>
          <a:p>
            <a:pPr>
              <a:lnSpc>
                <a:spcPct val="90000"/>
              </a:lnSpc>
            </a:pPr>
            <a:r>
              <a:rPr lang="es-ES" altLang="x-none" sz="2800" dirty="0" err="1" smtClean="0"/>
              <a:t>Relevance</a:t>
            </a:r>
            <a:r>
              <a:rPr lang="es-ES" altLang="x-none" sz="2800" dirty="0" smtClean="0"/>
              <a:t> </a:t>
            </a:r>
            <a:r>
              <a:rPr lang="es-ES" altLang="x-none" sz="2800" dirty="0"/>
              <a:t>of </a:t>
            </a:r>
            <a:r>
              <a:rPr lang="es-ES" altLang="x-none" sz="2800" dirty="0" err="1"/>
              <a:t>family-migration</a:t>
            </a:r>
            <a:r>
              <a:rPr lang="es-ES" altLang="x-none" sz="2800" dirty="0"/>
              <a:t> </a:t>
            </a:r>
            <a:r>
              <a:rPr lang="es-ES" altLang="x-none" sz="2800" dirty="0" err="1" smtClean="0"/>
              <a:t>trajectories</a:t>
            </a:r>
            <a:r>
              <a:rPr lang="es-ES" altLang="x-none" sz="2800" dirty="0" smtClean="0"/>
              <a:t> </a:t>
            </a:r>
            <a:r>
              <a:rPr lang="es-ES" altLang="x-none" sz="2800" dirty="0" err="1" smtClean="0"/>
              <a:t>is</a:t>
            </a:r>
            <a:r>
              <a:rPr lang="es-ES" altLang="x-none" sz="2800" dirty="0" smtClean="0"/>
              <a:t> crucial </a:t>
            </a:r>
            <a:r>
              <a:rPr lang="es-ES" altLang="x-none" sz="2800" dirty="0"/>
              <a:t>in </a:t>
            </a:r>
            <a:r>
              <a:rPr lang="es-ES" altLang="x-none" sz="2800" dirty="0" err="1"/>
              <a:t>explaining</a:t>
            </a:r>
            <a:r>
              <a:rPr lang="es-ES" altLang="x-none" sz="2800" dirty="0"/>
              <a:t> </a:t>
            </a:r>
            <a:r>
              <a:rPr lang="es-ES" altLang="x-none" sz="2800" dirty="0" err="1"/>
              <a:t>female</a:t>
            </a:r>
            <a:r>
              <a:rPr lang="es-ES" altLang="x-none" sz="2800" dirty="0"/>
              <a:t> </a:t>
            </a:r>
            <a:r>
              <a:rPr lang="es-ES" altLang="x-none" sz="2800" dirty="0" err="1"/>
              <a:t>employment</a:t>
            </a:r>
            <a:r>
              <a:rPr lang="es-ES" altLang="x-none" sz="2800" dirty="0"/>
              <a:t> in </a:t>
            </a:r>
            <a:r>
              <a:rPr lang="es-ES" altLang="x-none" sz="2800" dirty="0" err="1"/>
              <a:t>the</a:t>
            </a:r>
            <a:r>
              <a:rPr lang="es-ES" altLang="x-none" sz="2800" dirty="0"/>
              <a:t> </a:t>
            </a:r>
            <a:r>
              <a:rPr lang="es-ES" altLang="x-none" sz="2800" dirty="0" err="1"/>
              <a:t>long</a:t>
            </a:r>
            <a:r>
              <a:rPr lang="es-ES" altLang="x-none" sz="2800" dirty="0"/>
              <a:t> </a:t>
            </a:r>
            <a:r>
              <a:rPr lang="es-ES" altLang="x-none" sz="2800" dirty="0" smtClean="0"/>
              <a:t>run</a:t>
            </a:r>
          </a:p>
          <a:p>
            <a:pPr>
              <a:lnSpc>
                <a:spcPct val="90000"/>
              </a:lnSpc>
            </a:pPr>
            <a:endParaRPr lang="es-ES" altLang="x-none" sz="2800" dirty="0"/>
          </a:p>
          <a:p>
            <a:pPr>
              <a:lnSpc>
                <a:spcPct val="90000"/>
              </a:lnSpc>
            </a:pPr>
            <a:r>
              <a:rPr lang="es-ES" altLang="x-none" sz="2800" dirty="0" err="1" smtClean="0"/>
              <a:t>Unexpected</a:t>
            </a:r>
            <a:r>
              <a:rPr lang="es-ES" altLang="x-none" sz="2800" dirty="0" smtClean="0"/>
              <a:t> </a:t>
            </a:r>
            <a:r>
              <a:rPr lang="es-ES" altLang="x-none" sz="2800" dirty="0" err="1"/>
              <a:t>direction</a:t>
            </a:r>
            <a:r>
              <a:rPr lang="es-ES" altLang="x-none" sz="2800" dirty="0"/>
              <a:t> of </a:t>
            </a:r>
            <a:r>
              <a:rPr lang="es-ES" altLang="x-none" sz="2800" dirty="0" err="1"/>
              <a:t>effects</a:t>
            </a:r>
            <a:r>
              <a:rPr lang="es-ES" altLang="x-none" sz="2800" dirty="0"/>
              <a:t> of </a:t>
            </a:r>
            <a:r>
              <a:rPr lang="es-ES" altLang="x-none" sz="2800" dirty="0" err="1"/>
              <a:t>family-migration</a:t>
            </a:r>
            <a:r>
              <a:rPr lang="es-ES" altLang="x-none" sz="2800" dirty="0"/>
              <a:t> </a:t>
            </a:r>
            <a:r>
              <a:rPr lang="es-ES" altLang="x-none" sz="2800" dirty="0" err="1"/>
              <a:t>trajectory</a:t>
            </a:r>
            <a:r>
              <a:rPr lang="es-ES" altLang="x-none" sz="2800" dirty="0"/>
              <a:t>:</a:t>
            </a:r>
          </a:p>
          <a:p>
            <a:pPr marL="1390650" lvl="2" indent="-646113">
              <a:lnSpc>
                <a:spcPct val="90000"/>
              </a:lnSpc>
              <a:buFont typeface="Arial" charset="0"/>
              <a:buChar char="•"/>
            </a:pPr>
            <a:r>
              <a:rPr lang="es-ES" altLang="x-none" dirty="0" err="1"/>
              <a:t>Work-oriented</a:t>
            </a:r>
            <a:r>
              <a:rPr lang="es-ES" altLang="x-none" dirty="0" smtClean="0"/>
              <a:t>: </a:t>
            </a:r>
            <a:r>
              <a:rPr lang="es-ES" altLang="x-none" dirty="0" err="1" smtClean="0"/>
              <a:t>Pioneers</a:t>
            </a:r>
            <a:r>
              <a:rPr lang="es-ES" altLang="x-none" dirty="0" smtClean="0"/>
              <a:t> </a:t>
            </a:r>
            <a:r>
              <a:rPr lang="es-ES" altLang="x-none" dirty="0" err="1" smtClean="0"/>
              <a:t>within</a:t>
            </a:r>
            <a:r>
              <a:rPr lang="es-ES" altLang="x-none" dirty="0" smtClean="0"/>
              <a:t> </a:t>
            </a:r>
            <a:r>
              <a:rPr lang="es-ES" altLang="x-none" dirty="0" err="1" smtClean="0"/>
              <a:t>the</a:t>
            </a:r>
            <a:r>
              <a:rPr lang="es-ES" altLang="x-none" dirty="0" smtClean="0"/>
              <a:t> </a:t>
            </a:r>
            <a:r>
              <a:rPr lang="es-ES" altLang="x-none" dirty="0" err="1" smtClean="0"/>
              <a:t>couple</a:t>
            </a:r>
            <a:r>
              <a:rPr lang="es-ES" altLang="x-none" dirty="0" smtClean="0"/>
              <a:t> BUT </a:t>
            </a:r>
            <a:r>
              <a:rPr lang="es-ES" altLang="x-none" dirty="0" err="1" smtClean="0"/>
              <a:t>also</a:t>
            </a:r>
            <a:r>
              <a:rPr lang="es-ES" altLang="x-none" dirty="0" smtClean="0"/>
              <a:t> REUNIFIED WIVES! </a:t>
            </a:r>
            <a:endParaRPr lang="es-ES" altLang="x-none" dirty="0"/>
          </a:p>
          <a:p>
            <a:pPr marL="1390650" lvl="2" indent="-646113">
              <a:lnSpc>
                <a:spcPct val="90000"/>
              </a:lnSpc>
              <a:buFont typeface="Arial" charset="0"/>
              <a:buChar char="•"/>
            </a:pPr>
            <a:r>
              <a:rPr lang="es-ES" altLang="x-none" dirty="0" err="1"/>
              <a:t>Family-oriented</a:t>
            </a:r>
            <a:r>
              <a:rPr lang="es-ES" altLang="x-none" dirty="0"/>
              <a:t>: IMPORTED </a:t>
            </a:r>
            <a:r>
              <a:rPr lang="es-ES" altLang="x-none" dirty="0" smtClean="0"/>
              <a:t>WIVES</a:t>
            </a:r>
            <a:endParaRPr lang="es-ES_tradnl" altLang="x-none" dirty="0" smtClean="0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altLang="x-none" b="1" dirty="0"/>
              <a:t>Link </a:t>
            </a:r>
            <a:r>
              <a:rPr lang="es-ES" altLang="x-none" b="1" dirty="0" err="1"/>
              <a:t>betw</a:t>
            </a:r>
            <a:r>
              <a:rPr lang="es-ES" altLang="x-none" b="1" dirty="0"/>
              <a:t>. </a:t>
            </a:r>
            <a:r>
              <a:rPr lang="es-ES" altLang="x-none" b="1" dirty="0" err="1"/>
              <a:t>family</a:t>
            </a:r>
            <a:r>
              <a:rPr lang="es-ES" altLang="x-none" b="1" dirty="0"/>
              <a:t> </a:t>
            </a:r>
            <a:r>
              <a:rPr lang="es-ES" altLang="x-none" b="1" dirty="0" err="1"/>
              <a:t>migration</a:t>
            </a:r>
            <a:r>
              <a:rPr lang="es-ES" altLang="x-none" b="1" dirty="0"/>
              <a:t> </a:t>
            </a:r>
            <a:r>
              <a:rPr lang="es-ES" altLang="x-none" b="1" dirty="0" err="1"/>
              <a:t>trajectory</a:t>
            </a:r>
            <a:r>
              <a:rPr lang="es-ES" altLang="x-none" b="1" dirty="0"/>
              <a:t> &amp; </a:t>
            </a:r>
            <a:r>
              <a:rPr lang="es-ES" altLang="x-none" b="1" dirty="0" err="1"/>
              <a:t>integration</a:t>
            </a:r>
            <a:endParaRPr lang="es-ES_tradnl" b="1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294967295"/>
          </p:nvPr>
        </p:nvSpPr>
        <p:spPr>
          <a:xfrm>
            <a:off x="8064500" y="6381750"/>
            <a:ext cx="1079500" cy="360363"/>
          </a:xfrm>
        </p:spPr>
        <p:txBody>
          <a:bodyPr/>
          <a:lstStyle/>
          <a:p>
            <a:fld id="{25CE626A-95E3-9741-8A2D-52E8FAB95DAE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6869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467544" y="1341189"/>
            <a:ext cx="8208912" cy="504056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altLang="x-none" sz="2400" dirty="0" err="1" smtClean="0"/>
              <a:t>Absent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info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on</a:t>
            </a:r>
            <a:r>
              <a:rPr lang="es-ES" altLang="x-none" sz="2400" dirty="0" smtClean="0"/>
              <a:t> actual </a:t>
            </a:r>
            <a:r>
              <a:rPr lang="es-ES" altLang="x-none" sz="2400" dirty="0" err="1" smtClean="0"/>
              <a:t>family</a:t>
            </a:r>
            <a:r>
              <a:rPr lang="es-ES" altLang="x-none" sz="2400" dirty="0" smtClean="0"/>
              <a:t> links </a:t>
            </a:r>
            <a:r>
              <a:rPr lang="es-ES" altLang="x-none" sz="2400" dirty="0" err="1" smtClean="0"/>
              <a:t>excludes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possibility</a:t>
            </a:r>
            <a:r>
              <a:rPr lang="es-ES" altLang="x-none" sz="2400" dirty="0" smtClean="0"/>
              <a:t> to </a:t>
            </a:r>
            <a:r>
              <a:rPr lang="es-ES" altLang="x-none" sz="2400" dirty="0" err="1" smtClean="0"/>
              <a:t>understand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relation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family</a:t>
            </a:r>
            <a:r>
              <a:rPr lang="es-ES" altLang="x-none" sz="2400" dirty="0" smtClean="0"/>
              <a:t> &amp; </a:t>
            </a:r>
            <a:r>
              <a:rPr lang="es-ES" altLang="x-none" sz="2400" dirty="0" err="1" smtClean="0"/>
              <a:t>integration</a:t>
            </a:r>
            <a:endParaRPr lang="es-ES" altLang="x-non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s-ES" altLang="x-none" sz="2400" dirty="0"/>
              <a:t>Legal </a:t>
            </a:r>
            <a:r>
              <a:rPr lang="es-ES" altLang="x-none" sz="2400" dirty="0" err="1"/>
              <a:t>category</a:t>
            </a:r>
            <a:r>
              <a:rPr lang="es-ES" altLang="x-none" sz="2400" dirty="0"/>
              <a:t> of </a:t>
            </a:r>
            <a:r>
              <a:rPr lang="es-ES" altLang="x-none" sz="2400" dirty="0" err="1"/>
              <a:t>admission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poorly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reflect</a:t>
            </a:r>
            <a:r>
              <a:rPr lang="es-ES" altLang="x-none" sz="2400" dirty="0"/>
              <a:t> actual </a:t>
            </a:r>
            <a:r>
              <a:rPr lang="es-ES" altLang="x-none" sz="2400" dirty="0" err="1"/>
              <a:t>reasons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for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migration</a:t>
            </a:r>
            <a:r>
              <a:rPr lang="es-ES" altLang="x-none" sz="2400" dirty="0"/>
              <a:t> &amp; </a:t>
            </a:r>
            <a:r>
              <a:rPr lang="es-ES" altLang="x-none" sz="2400" dirty="0" err="1"/>
              <a:t>labour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quality</a:t>
            </a:r>
            <a:r>
              <a:rPr lang="es-ES" altLang="x-none" sz="2400" dirty="0"/>
              <a:t> of </a:t>
            </a:r>
            <a:r>
              <a:rPr lang="es-ES" altLang="x-none" sz="2400" dirty="0" err="1"/>
              <a:t>immigrants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but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rather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the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effect</a:t>
            </a:r>
            <a:r>
              <a:rPr lang="es-ES" altLang="x-none" sz="2400" dirty="0"/>
              <a:t> of </a:t>
            </a:r>
            <a:r>
              <a:rPr lang="es-ES" altLang="x-none" sz="2400" dirty="0" err="1"/>
              <a:t>immigration</a:t>
            </a:r>
            <a:r>
              <a:rPr lang="es-ES" altLang="x-none" sz="2400" dirty="0"/>
              <a:t> </a:t>
            </a:r>
            <a:r>
              <a:rPr lang="es-ES" altLang="x-none" sz="2400" dirty="0" err="1" smtClean="0"/>
              <a:t>policy</a:t>
            </a:r>
            <a:endParaRPr lang="es-ES" altLang="x-non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s-ES" altLang="x-none" sz="2400" dirty="0" err="1" smtClean="0"/>
              <a:t>When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admission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categories</a:t>
            </a:r>
            <a:r>
              <a:rPr lang="es-ES" altLang="x-none" sz="2400" dirty="0" smtClean="0"/>
              <a:t> are </a:t>
            </a:r>
            <a:r>
              <a:rPr lang="es-ES" altLang="x-none" sz="2400" dirty="0" err="1" smtClean="0"/>
              <a:t>taken</a:t>
            </a:r>
            <a:r>
              <a:rPr lang="es-ES" altLang="x-none" sz="2400" dirty="0" smtClean="0"/>
              <a:t> as proxy </a:t>
            </a:r>
            <a:r>
              <a:rPr lang="es-ES" altLang="x-none" sz="2400" dirty="0" err="1" smtClean="0"/>
              <a:t>for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migration</a:t>
            </a:r>
            <a:r>
              <a:rPr lang="es-ES" altLang="x-none" sz="2400" dirty="0" smtClean="0"/>
              <a:t> </a:t>
            </a:r>
            <a:r>
              <a:rPr lang="es-ES" altLang="x-none" sz="2400" dirty="0" err="1" smtClean="0"/>
              <a:t>reasons</a:t>
            </a:r>
            <a:r>
              <a:rPr lang="es-ES" altLang="x-none" sz="2400" dirty="0" smtClean="0"/>
              <a:t> </a:t>
            </a:r>
          </a:p>
          <a:p>
            <a:pPr marL="914400" lvl="1" indent="-514350"/>
            <a:r>
              <a:rPr lang="es-ES" altLang="x-none" sz="2000" dirty="0" err="1" smtClean="0"/>
              <a:t>the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estimated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effect</a:t>
            </a:r>
            <a:r>
              <a:rPr lang="es-ES" altLang="x-none" sz="2000" dirty="0" smtClean="0"/>
              <a:t> </a:t>
            </a:r>
            <a:r>
              <a:rPr lang="es-ES" altLang="x-none" sz="2000" dirty="0" err="1"/>
              <a:t>is</a:t>
            </a:r>
            <a:r>
              <a:rPr lang="es-ES" altLang="x-none" sz="2000" dirty="0"/>
              <a:t> </a:t>
            </a:r>
            <a:r>
              <a:rPr lang="es-ES" altLang="x-none" sz="2000" dirty="0" err="1" smtClean="0"/>
              <a:t>fully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endogenous</a:t>
            </a:r>
            <a:r>
              <a:rPr lang="es-ES" altLang="x-none" sz="2000" dirty="0" smtClean="0"/>
              <a:t> </a:t>
            </a:r>
            <a:r>
              <a:rPr lang="es-ES" altLang="x-none" sz="2000" dirty="0"/>
              <a:t>to </a:t>
            </a:r>
            <a:r>
              <a:rPr lang="es-ES" altLang="x-none" sz="2000" dirty="0" err="1"/>
              <a:t>immigration</a:t>
            </a:r>
            <a:r>
              <a:rPr lang="es-ES" altLang="x-none" sz="2000" dirty="0"/>
              <a:t> </a:t>
            </a:r>
            <a:r>
              <a:rPr lang="es-ES" altLang="x-none" sz="2000" dirty="0" err="1" smtClean="0"/>
              <a:t>policies</a:t>
            </a:r>
            <a:endParaRPr lang="es-ES" altLang="x-none" sz="2000" dirty="0" smtClean="0"/>
          </a:p>
          <a:p>
            <a:pPr marL="914400" lvl="1" indent="-514350"/>
            <a:r>
              <a:rPr lang="es-ES" altLang="x-none" sz="2000" dirty="0" err="1" smtClean="0"/>
              <a:t>Biased</a:t>
            </a:r>
            <a:r>
              <a:rPr lang="es-ES" altLang="x-none" sz="2000" dirty="0" smtClean="0"/>
              <a:t> &amp; </a:t>
            </a:r>
            <a:r>
              <a:rPr lang="es-ES" altLang="x-none" sz="2000" dirty="0" err="1" smtClean="0"/>
              <a:t>misleading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conclusions</a:t>
            </a:r>
            <a:r>
              <a:rPr lang="es-ES" altLang="x-none" sz="2000" dirty="0" smtClean="0"/>
              <a:t> and </a:t>
            </a:r>
            <a:r>
              <a:rPr lang="es-ES" altLang="x-none" sz="2000" dirty="0" err="1" smtClean="0"/>
              <a:t>sterotypes</a:t>
            </a:r>
            <a:r>
              <a:rPr lang="es-ES" altLang="x-none" sz="2000" dirty="0" smtClean="0"/>
              <a:t> are </a:t>
            </a:r>
            <a:r>
              <a:rPr lang="es-ES" altLang="x-none" sz="2000" dirty="0" err="1" smtClean="0"/>
              <a:t>provided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on</a:t>
            </a:r>
            <a:r>
              <a:rPr lang="es-ES" altLang="x-none" sz="2000" dirty="0" smtClean="0"/>
              <a:t> </a:t>
            </a:r>
            <a:r>
              <a:rPr lang="es-ES" altLang="x-none" sz="2000" dirty="0" err="1" smtClean="0"/>
              <a:t>the</a:t>
            </a:r>
            <a:r>
              <a:rPr lang="es-ES" altLang="x-none" sz="2000" dirty="0" smtClean="0"/>
              <a:t> link </a:t>
            </a:r>
            <a:r>
              <a:rPr lang="es-ES" altLang="x-none" sz="2000" dirty="0" err="1" smtClean="0"/>
              <a:t>family-migration-integration</a:t>
            </a:r>
            <a:endParaRPr lang="es-ES" altLang="x-none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ES" altLang="x-none" sz="2400" dirty="0" err="1"/>
              <a:t>Immigration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policies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have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consequences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beyond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their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declared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goals</a:t>
            </a:r>
            <a:r>
              <a:rPr lang="es-ES" altLang="x-none" sz="2400" dirty="0"/>
              <a:t>: </a:t>
            </a:r>
            <a:r>
              <a:rPr lang="es-ES" altLang="x-none" sz="2400" dirty="0" err="1"/>
              <a:t>controlling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numbers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ends</a:t>
            </a:r>
            <a:r>
              <a:rPr lang="es-ES" altLang="x-none" sz="2400" dirty="0"/>
              <a:t> up </a:t>
            </a:r>
            <a:r>
              <a:rPr lang="es-ES" altLang="x-none" sz="2400" dirty="0" err="1"/>
              <a:t>modifying</a:t>
            </a:r>
            <a:r>
              <a:rPr lang="es-ES" altLang="x-none" sz="2400" dirty="0"/>
              <a:t> </a:t>
            </a:r>
            <a:r>
              <a:rPr lang="es-ES" altLang="x-none" sz="2400" dirty="0" err="1"/>
              <a:t>the</a:t>
            </a:r>
            <a:r>
              <a:rPr lang="es-ES" altLang="x-none" sz="2400" dirty="0"/>
              <a:t> </a:t>
            </a:r>
            <a:r>
              <a:rPr lang="es-ES" altLang="x-none" sz="2400" dirty="0" err="1" smtClean="0"/>
              <a:t>profile</a:t>
            </a:r>
            <a:r>
              <a:rPr lang="es-ES" altLang="x-none" sz="2400" dirty="0" smtClean="0"/>
              <a:t> &amp; </a:t>
            </a:r>
            <a:r>
              <a:rPr lang="es-ES" altLang="x-none" sz="2400" dirty="0" err="1"/>
              <a:t>integration</a:t>
            </a:r>
            <a:r>
              <a:rPr lang="es-ES" altLang="x-none" sz="2400" dirty="0"/>
              <a:t> </a:t>
            </a:r>
            <a:r>
              <a:rPr lang="es-ES" altLang="x-none" sz="2400" dirty="0" err="1" smtClean="0"/>
              <a:t>process</a:t>
            </a:r>
            <a:endParaRPr lang="es-ES" altLang="x-none" sz="2400" dirty="0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Conclusions</a:t>
            </a:r>
            <a:r>
              <a:rPr lang="es-ES_tradnl" b="1" dirty="0" smtClean="0"/>
              <a:t> (II)</a:t>
            </a:r>
            <a:endParaRPr lang="es-ES_tradnl" b="1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294967295"/>
          </p:nvPr>
        </p:nvSpPr>
        <p:spPr>
          <a:xfrm>
            <a:off x="8064500" y="6381750"/>
            <a:ext cx="1079500" cy="360363"/>
          </a:xfrm>
        </p:spPr>
        <p:txBody>
          <a:bodyPr/>
          <a:lstStyle/>
          <a:p>
            <a:fld id="{25CE626A-95E3-9741-8A2D-52E8FAB95DAE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04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x-none"/>
              <a:t>Conclusiones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  <a:buFontTx/>
              <a:buNone/>
            </a:pPr>
            <a:r>
              <a:rPr lang="es-ES" altLang="x-none" sz="2200" dirty="0"/>
              <a:t>4. Legal </a:t>
            </a:r>
            <a:r>
              <a:rPr lang="es-ES" altLang="x-none" sz="2200" dirty="0" err="1"/>
              <a:t>category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admission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poorly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reflect</a:t>
            </a:r>
            <a:r>
              <a:rPr lang="es-ES" altLang="x-none" sz="2200" dirty="0"/>
              <a:t> actual </a:t>
            </a:r>
            <a:r>
              <a:rPr lang="es-ES" altLang="x-none" sz="2200" dirty="0" err="1"/>
              <a:t>reasons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for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migration</a:t>
            </a:r>
            <a:r>
              <a:rPr lang="es-ES" altLang="x-none" sz="2200" dirty="0"/>
              <a:t> &amp; </a:t>
            </a:r>
            <a:r>
              <a:rPr lang="es-ES" altLang="x-none" sz="2200" dirty="0" err="1"/>
              <a:t>labour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quality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immigrants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but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rather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the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effect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immigration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policy</a:t>
            </a:r>
            <a:endParaRPr lang="es-ES" altLang="x-none" sz="2200" dirty="0"/>
          </a:p>
          <a:p>
            <a:pPr marL="571500" indent="-571500" eaLnBrk="1" hangingPunct="1">
              <a:lnSpc>
                <a:spcPct val="90000"/>
              </a:lnSpc>
              <a:buFontTx/>
              <a:buNone/>
            </a:pPr>
            <a:r>
              <a:rPr lang="es-ES" altLang="x-none" sz="2300" dirty="0" err="1"/>
              <a:t>If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conditions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for</a:t>
            </a:r>
            <a:r>
              <a:rPr lang="es-ES" altLang="x-none" sz="2300" dirty="0"/>
              <a:t> legal </a:t>
            </a:r>
            <a:r>
              <a:rPr lang="es-ES" altLang="x-none" sz="2300" dirty="0" err="1"/>
              <a:t>migration</a:t>
            </a:r>
            <a:r>
              <a:rPr lang="es-ES" altLang="x-none" sz="2300" dirty="0"/>
              <a:t> &amp; </a:t>
            </a:r>
            <a:r>
              <a:rPr lang="es-ES" altLang="x-none" sz="2300" dirty="0" err="1"/>
              <a:t>family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reunification</a:t>
            </a:r>
            <a:r>
              <a:rPr lang="es-ES" altLang="x-none" sz="2300" dirty="0"/>
              <a:t> are </a:t>
            </a:r>
            <a:r>
              <a:rPr lang="es-ES" altLang="x-none" sz="2300" dirty="0" err="1"/>
              <a:t>very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hard</a:t>
            </a:r>
            <a:r>
              <a:rPr lang="es-ES" altLang="x-none" sz="2300" dirty="0"/>
              <a:t> to </a:t>
            </a:r>
            <a:r>
              <a:rPr lang="es-ES" altLang="x-none" sz="2300" dirty="0" err="1"/>
              <a:t>meet</a:t>
            </a:r>
            <a:r>
              <a:rPr lang="es-ES" altLang="x-none" sz="2300" dirty="0"/>
              <a:t> &amp; </a:t>
            </a:r>
            <a:r>
              <a:rPr lang="es-ES" altLang="x-none" sz="2300" dirty="0" err="1"/>
              <a:t>make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difficult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labour</a:t>
            </a:r>
            <a:r>
              <a:rPr lang="es-ES" altLang="x-none" sz="2300" dirty="0"/>
              <a:t> </a:t>
            </a:r>
            <a:r>
              <a:rPr lang="es-ES" altLang="x-none" sz="2300" dirty="0" err="1"/>
              <a:t>participation</a:t>
            </a:r>
            <a:endParaRPr lang="es-ES" altLang="x-none" sz="2300" dirty="0"/>
          </a:p>
          <a:p>
            <a:pPr marL="1131888" lvl="2" indent="-438150" eaLnBrk="1" hangingPunct="1">
              <a:lnSpc>
                <a:spcPct val="90000"/>
              </a:lnSpc>
              <a:buFontTx/>
              <a:buAutoNum type="arabicPeriod"/>
            </a:pPr>
            <a:r>
              <a:rPr lang="es-ES" altLang="x-none" sz="2200" dirty="0"/>
              <a:t>Legal </a:t>
            </a:r>
            <a:r>
              <a:rPr lang="es-ES" altLang="x-none" sz="2200" dirty="0" err="1"/>
              <a:t>Entry</a:t>
            </a:r>
            <a:r>
              <a:rPr lang="es-ES" altLang="x-none" sz="2200" dirty="0"/>
              <a:t> &amp; Legal </a:t>
            </a:r>
            <a:r>
              <a:rPr lang="es-ES" altLang="x-none" sz="2200" dirty="0" err="1"/>
              <a:t>Family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Reunification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associated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with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Negative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Selection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with</a:t>
            </a:r>
            <a:r>
              <a:rPr lang="es-ES" altLang="x-none" sz="2200" dirty="0"/>
              <a:t> regad to </a:t>
            </a:r>
            <a:r>
              <a:rPr lang="es-ES" altLang="x-none" sz="2200" dirty="0" err="1"/>
              <a:t>labour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market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characteristics</a:t>
            </a:r>
            <a:endParaRPr lang="es-ES" altLang="x-none" sz="2200" dirty="0"/>
          </a:p>
          <a:p>
            <a:pPr marL="1131888" lvl="2" indent="-438150" eaLnBrk="1" hangingPunct="1">
              <a:lnSpc>
                <a:spcPct val="90000"/>
              </a:lnSpc>
              <a:buFontTx/>
              <a:buAutoNum type="arabicPeriod"/>
            </a:pPr>
            <a:r>
              <a:rPr lang="es-ES" altLang="x-none" sz="2200" dirty="0" err="1"/>
              <a:t>Current</a:t>
            </a:r>
            <a:r>
              <a:rPr lang="es-ES" altLang="x-none" sz="2200" dirty="0"/>
              <a:t> legal status </a:t>
            </a:r>
            <a:r>
              <a:rPr lang="es-ES" altLang="x-none" sz="2200" dirty="0" err="1"/>
              <a:t>masks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the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effect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such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negative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effect</a:t>
            </a:r>
            <a:r>
              <a:rPr lang="es-ES" altLang="x-none" sz="2200" dirty="0"/>
              <a:t> of legal </a:t>
            </a:r>
            <a:r>
              <a:rPr lang="es-ES" altLang="x-none" sz="2200" dirty="0" err="1"/>
              <a:t>entry</a:t>
            </a:r>
            <a:endParaRPr lang="es-ES" altLang="x-none" sz="2200" dirty="0"/>
          </a:p>
          <a:p>
            <a:pPr marL="571500" indent="-571500" eaLnBrk="1" hangingPunct="1">
              <a:lnSpc>
                <a:spcPct val="90000"/>
              </a:lnSpc>
              <a:buFontTx/>
              <a:buNone/>
            </a:pPr>
            <a:r>
              <a:rPr lang="es-ES" altLang="x-none" sz="2200" dirty="0"/>
              <a:t>5. </a:t>
            </a:r>
            <a:r>
              <a:rPr lang="es-ES" altLang="x-none" sz="2200" dirty="0" err="1"/>
              <a:t>Omission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current</a:t>
            </a:r>
            <a:r>
              <a:rPr lang="es-ES" altLang="x-none" sz="2200" dirty="0"/>
              <a:t> legal status </a:t>
            </a:r>
            <a:r>
              <a:rPr lang="es-ES" altLang="x-none" sz="2200" dirty="0" err="1"/>
              <a:t>may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bias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our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assesment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category</a:t>
            </a:r>
            <a:r>
              <a:rPr lang="es-ES" altLang="x-none" sz="2200" dirty="0"/>
              <a:t> of </a:t>
            </a:r>
            <a:r>
              <a:rPr lang="es-ES" altLang="x-none" sz="2200" dirty="0" err="1"/>
              <a:t>admission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categories</a:t>
            </a:r>
            <a:endParaRPr lang="es-ES" altLang="x-none" sz="2200" dirty="0"/>
          </a:p>
          <a:p>
            <a:pPr marL="571500" indent="-571500" eaLnBrk="1" hangingPunct="1">
              <a:lnSpc>
                <a:spcPct val="90000"/>
              </a:lnSpc>
              <a:buFontTx/>
              <a:buNone/>
            </a:pPr>
            <a:r>
              <a:rPr lang="es-ES" altLang="x-none" sz="2200" dirty="0"/>
              <a:t>6. </a:t>
            </a:r>
            <a:r>
              <a:rPr lang="es-ES" altLang="x-none" sz="2200" dirty="0" err="1"/>
              <a:t>Not</a:t>
            </a:r>
            <a:r>
              <a:rPr lang="es-ES" altLang="x-none" sz="2200" dirty="0"/>
              <a:t> </a:t>
            </a:r>
            <a:r>
              <a:rPr lang="es-ES" altLang="x-none" sz="2200" dirty="0" err="1"/>
              <a:t>completely</a:t>
            </a:r>
            <a:r>
              <a:rPr lang="es-ES" altLang="x-none" sz="2200" dirty="0"/>
              <a:t> country-</a:t>
            </a:r>
            <a:r>
              <a:rPr lang="es-ES" altLang="x-none" sz="2200" dirty="0" err="1"/>
              <a:t>specific</a:t>
            </a:r>
            <a:endParaRPr lang="es-ES" altLang="x-none" sz="2200" dirty="0"/>
          </a:p>
          <a:p>
            <a:pPr marL="571500" indent="-571500" eaLnBrk="1" hangingPunct="1">
              <a:lnSpc>
                <a:spcPct val="90000"/>
              </a:lnSpc>
            </a:pPr>
            <a:endParaRPr lang="es-ES" altLang="x-none" sz="2200" dirty="0"/>
          </a:p>
        </p:txBody>
      </p:sp>
    </p:spTree>
    <p:extLst>
      <p:ext uri="{BB962C8B-B14F-4D97-AF65-F5344CB8AC3E}">
        <p14:creationId xmlns:p14="http://schemas.microsoft.com/office/powerpoint/2010/main" val="4213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State</a:t>
            </a:r>
            <a:r>
              <a:rPr lang="es-ES_tradnl" b="1" dirty="0" smtClean="0"/>
              <a:t> of art &amp; </a:t>
            </a:r>
            <a:r>
              <a:rPr lang="es-ES_tradnl" b="1" dirty="0" err="1" smtClean="0"/>
              <a:t>Recommedations</a:t>
            </a:r>
            <a:endParaRPr lang="es-ES_tradnl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158099" y="1354479"/>
          <a:ext cx="5710045" cy="5398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5669"/>
                <a:gridCol w="1584176"/>
                <a:gridCol w="482643"/>
                <a:gridCol w="1317557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Type</a:t>
                      </a:r>
                      <a:r>
                        <a:rPr lang="es-ES_tradnl" sz="2000" b="1" u="none" strike="noStrike" dirty="0">
                          <a:effectLst/>
                        </a:rPr>
                        <a:t> of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Statistics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Some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family-related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aspect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b="1" u="none" strike="noStrike" dirty="0" err="1">
                          <a:effectLst/>
                        </a:rPr>
                        <a:t>Good</a:t>
                      </a:r>
                      <a:r>
                        <a:rPr lang="es-ES_tradnl" sz="2000" b="1" u="none" strike="noStrike" dirty="0">
                          <a:effectLst/>
                        </a:rPr>
                        <a:t> </a:t>
                      </a:r>
                      <a:r>
                        <a:rPr lang="es-ES_tradnl" sz="2000" b="1" u="none" strike="noStrike" dirty="0" err="1">
                          <a:effectLst/>
                        </a:rPr>
                        <a:t>Practices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_tradnl" sz="1600" b="1" u="none" strike="noStrike" dirty="0" err="1">
                          <a:effectLst/>
                        </a:rPr>
                        <a:t>Administrative</a:t>
                      </a:r>
                      <a:r>
                        <a:rPr lang="es-ES_tradnl" sz="1600" b="1" u="none" strike="noStrike" dirty="0">
                          <a:effectLst/>
                        </a:rPr>
                        <a:t> data (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registered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based</a:t>
                      </a:r>
                      <a:r>
                        <a:rPr lang="es-ES_tradnl" sz="1600" b="1" u="none" strike="noStrike" dirty="0">
                          <a:effectLst/>
                        </a:rPr>
                        <a:t>)</a:t>
                      </a:r>
                      <a:endParaRPr lang="es-ES_tradn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81913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residence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permits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Yes - </a:t>
                      </a:r>
                      <a:r>
                        <a:rPr lang="es-ES_tradnl" sz="1600" u="none" strike="noStrike" dirty="0" err="1">
                          <a:effectLst/>
                        </a:rPr>
                        <a:t>family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reasons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Kinship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</a:t>
                      </a:r>
                      <a:endParaRPr lang="es-ES_tradnl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Distinction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EU-</a:t>
                      </a:r>
                      <a:r>
                        <a:rPr lang="es-ES_tradnl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nonEU</a:t>
                      </a: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sponsors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S_tradnl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annual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flows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acquisition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citizenship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Yes - </a:t>
                      </a:r>
                      <a:r>
                        <a:rPr lang="es-ES_tradnl" sz="1600" u="none" strike="noStrike" dirty="0" err="1">
                          <a:effectLst/>
                        </a:rPr>
                        <a:t>through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marriage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information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asylum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applicants</a:t>
                      </a:r>
                      <a:r>
                        <a:rPr lang="es-ES_tradnl" sz="1600" u="none" strike="noStrike" dirty="0">
                          <a:effectLst/>
                        </a:rPr>
                        <a:t> and </a:t>
                      </a:r>
                      <a:r>
                        <a:rPr lang="es-ES_tradnl" sz="1600" u="none" strike="noStrike" dirty="0" err="1">
                          <a:effectLst/>
                        </a:rPr>
                        <a:t>asylum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decisions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statistics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related</a:t>
                      </a:r>
                      <a:r>
                        <a:rPr lang="es-ES_tradnl" sz="1600" u="none" strike="noStrike" dirty="0">
                          <a:effectLst/>
                        </a:rPr>
                        <a:t> to </a:t>
                      </a:r>
                      <a:r>
                        <a:rPr lang="es-ES_tradnl" sz="1600" u="none" strike="noStrike" dirty="0" err="1">
                          <a:effectLst/>
                        </a:rPr>
                        <a:t>the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enforcement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immigration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legislation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_tradnl" sz="1600" b="1" u="none" strike="noStrike" dirty="0">
                          <a:effectLst/>
                        </a:rPr>
                        <a:t>Data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based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on</a:t>
                      </a:r>
                      <a:r>
                        <a:rPr lang="es-ES_tradnl" sz="1600" b="1" u="none" strike="noStrike" dirty="0">
                          <a:effectLst/>
                        </a:rPr>
                        <a:t>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Census</a:t>
                      </a:r>
                      <a:r>
                        <a:rPr lang="es-ES_tradnl" sz="1600" b="1" u="none" strike="noStrike" dirty="0">
                          <a:effectLst/>
                        </a:rPr>
                        <a:t> &amp;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Surveys</a:t>
                      </a:r>
                      <a:endParaRPr lang="es-ES_tradn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annual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flows</a:t>
                      </a:r>
                      <a:r>
                        <a:rPr lang="es-ES_tradnl" sz="1600" u="none" strike="noStrike" dirty="0">
                          <a:effectLst/>
                        </a:rPr>
                        <a:t> of </a:t>
                      </a:r>
                      <a:r>
                        <a:rPr lang="es-ES_tradnl" sz="1600" u="none" strike="noStrike" dirty="0" err="1">
                          <a:effectLst/>
                        </a:rPr>
                        <a:t>immigrants</a:t>
                      </a:r>
                      <a:r>
                        <a:rPr lang="es-ES_tradnl" sz="1600" u="none" strike="noStrike" dirty="0">
                          <a:effectLst/>
                        </a:rPr>
                        <a:t> and </a:t>
                      </a:r>
                      <a:r>
                        <a:rPr lang="es-ES_tradnl" sz="1600" u="none" strike="noStrike" dirty="0" err="1">
                          <a:effectLst/>
                        </a:rPr>
                        <a:t>emigrants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 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PoB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of </a:t>
                      </a:r>
                      <a:r>
                        <a:rPr lang="es-ES_tradnl" sz="1600" u="none" strike="noStrike" dirty="0" err="1" smtClean="0">
                          <a:effectLst/>
                        </a:rPr>
                        <a:t>parents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Age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at </a:t>
                      </a:r>
                      <a:r>
                        <a:rPr lang="es-ES_tradnl" sz="1600" u="none" strike="noStrike" dirty="0" err="1">
                          <a:effectLst/>
                        </a:rPr>
                        <a:t>arrival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>
                          <a:effectLst/>
                        </a:rPr>
                        <a:t>→ </a:t>
                      </a:r>
                      <a:r>
                        <a:rPr lang="es-ES_tradnl" sz="1600" u="none" strike="noStrike" dirty="0" err="1">
                          <a:effectLst/>
                        </a:rPr>
                        <a:t>statistics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on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migrant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integration</a:t>
                      </a:r>
                      <a:r>
                        <a:rPr lang="es-ES_tradnl" sz="1600" u="none" strike="noStrike" dirty="0">
                          <a:effectLst/>
                        </a:rPr>
                        <a:t> (EU-LFS)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>
                          <a:effectLst/>
                        </a:rPr>
                        <a:t>Not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r>
                        <a:rPr lang="es-ES_tradnl" sz="1600" u="none" strike="noStrike" dirty="0" err="1">
                          <a:effectLst/>
                        </a:rPr>
                        <a:t>directly</a:t>
                      </a:r>
                      <a:r>
                        <a:rPr lang="es-ES_tradnl" sz="1600" u="none" strike="noStrike" dirty="0">
                          <a:effectLst/>
                        </a:rPr>
                        <a:t> 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smtClean="0">
                          <a:effectLst/>
                        </a:rPr>
                        <a:t>(</a:t>
                      </a:r>
                      <a:r>
                        <a:rPr lang="es-ES_tradnl" sz="1600" u="none" strike="noStrike" dirty="0" err="1">
                          <a:effectLst/>
                        </a:rPr>
                        <a:t>except</a:t>
                      </a:r>
                      <a:r>
                        <a:rPr lang="es-ES_tradnl" sz="1600" u="none" strike="noStrike" dirty="0">
                          <a:effectLst/>
                        </a:rPr>
                        <a:t> ad-hoc!)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Migrant</a:t>
                      </a:r>
                      <a:r>
                        <a:rPr lang="es-ES_tradnl" sz="1600" u="none" strike="noStrike" dirty="0" smtClean="0">
                          <a:effectLst/>
                        </a:rPr>
                        <a:t> </a:t>
                      </a:r>
                      <a:r>
                        <a:rPr lang="es-ES_tradnl" sz="1600" u="none" strike="noStrike" dirty="0">
                          <a:effectLst/>
                        </a:rPr>
                        <a:t>status </a:t>
                      </a:r>
                      <a:endParaRPr lang="es-ES_tradnl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_tradnl" sz="1600" u="none" strike="noStrike" dirty="0" err="1" smtClean="0">
                          <a:effectLst/>
                        </a:rPr>
                        <a:t>Reasons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6228185" y="1354480"/>
          <a:ext cx="2664296" cy="5368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3"/>
                <a:gridCol w="1728193"/>
              </a:tblGrid>
              <a:tr h="3588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_tradnl" sz="2000" b="1" u="none" strike="noStrike" dirty="0" err="1">
                          <a:effectLst/>
                        </a:rPr>
                        <a:t>Improvements</a:t>
                      </a:r>
                      <a:endParaRPr lang="es-ES_tradnl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47526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>
                          <a:effectLst/>
                        </a:rPr>
                        <a:t>New </a:t>
                      </a:r>
                      <a:r>
                        <a:rPr lang="es-ES_tradnl" sz="1600" b="1" u="none" strike="noStrike" dirty="0" err="1">
                          <a:effectLst/>
                        </a:rPr>
                        <a:t>statistics</a:t>
                      </a:r>
                      <a:endParaRPr lang="es-ES_tradnl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u="none" strike="noStrike" dirty="0" err="1">
                          <a:effectLst/>
                        </a:rPr>
                        <a:t>Relevant</a:t>
                      </a:r>
                      <a:r>
                        <a:rPr lang="es-ES_tradnl" sz="1600" b="1" u="none" strike="noStrike" dirty="0">
                          <a:effectLst/>
                        </a:rPr>
                        <a:t> Variables</a:t>
                      </a:r>
                      <a:endParaRPr lang="es-ES_tradnl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133"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</a:pPr>
                      <a:r>
                        <a:rPr lang="es-ES_tradnl" sz="1400" u="none" strike="noStrike" dirty="0" smtClean="0">
                          <a:effectLst/>
                        </a:rPr>
                        <a:t>No. </a:t>
                      </a:r>
                      <a:r>
                        <a:rPr lang="es-ES_tradnl" sz="1400" u="none" strike="noStrike" dirty="0">
                          <a:effectLst/>
                        </a:rPr>
                        <a:t>of </a:t>
                      </a:r>
                      <a:r>
                        <a:rPr lang="es-ES_tradnl" sz="1400" u="none" strike="noStrike" dirty="0" err="1">
                          <a:effectLst/>
                        </a:rPr>
                        <a:t>Applications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</a:pPr>
                      <a:r>
                        <a:rPr lang="es-ES_tradnl" sz="1400" u="none" strike="noStrike" dirty="0" err="1">
                          <a:effectLst/>
                        </a:rPr>
                        <a:t>Age</a:t>
                      </a:r>
                      <a:r>
                        <a:rPr lang="es-ES_tradnl" sz="1400" u="none" strike="noStrike" dirty="0">
                          <a:effectLst/>
                        </a:rPr>
                        <a:t> at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migration</a:t>
                      </a:r>
                      <a:endParaRPr lang="es-ES_tradnl" sz="1400" u="none" strike="noStrike" dirty="0" smtClean="0">
                        <a:effectLst/>
                      </a:endParaRPr>
                    </a:p>
                    <a:p>
                      <a:pPr marL="0" indent="0" algn="l" fontAlgn="ctr">
                        <a:buFont typeface="Arial" charset="0"/>
                        <a:buNone/>
                      </a:pPr>
                      <a:r>
                        <a:rPr lang="es-ES_tradnl" sz="1400" u="none" strike="noStrike" dirty="0" err="1" smtClean="0">
                          <a:effectLst/>
                        </a:rPr>
                        <a:t>Age</a:t>
                      </a:r>
                      <a:r>
                        <a:rPr lang="es-ES_tradnl" sz="1400" u="none" strike="noStrike" dirty="0" smtClean="0">
                          <a:effectLst/>
                        </a:rPr>
                        <a:t> </a:t>
                      </a:r>
                      <a:r>
                        <a:rPr lang="es-ES_tradnl" sz="1400" u="none" strike="noStrike" dirty="0" err="1">
                          <a:effectLst/>
                        </a:rPr>
                        <a:t>groups</a:t>
                      </a:r>
                      <a:r>
                        <a:rPr lang="es-ES_tradnl" sz="1400" u="none" strike="noStrike" dirty="0">
                          <a:effectLst/>
                        </a:rPr>
                        <a:t> </a:t>
                      </a:r>
                      <a:r>
                        <a:rPr lang="es-ES_tradnl" sz="1400" u="none" strike="noStrike" dirty="0" smtClean="0">
                          <a:effectLst/>
                        </a:rPr>
                        <a:t>14</a:t>
                      </a:r>
                    </a:p>
                    <a:p>
                      <a:pPr marL="0" indent="0" algn="l" fontAlgn="ctr">
                        <a:buFont typeface="Arial" charset="0"/>
                        <a:buNone/>
                      </a:pPr>
                      <a:r>
                        <a:rPr lang="es-ES_tradnl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Relationship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to </a:t>
                      </a:r>
                      <a:r>
                        <a:rPr lang="es-ES_tradnl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other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  <a:r>
                        <a:rPr lang="es-ES_tradnl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parent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70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170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5550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232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47760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400" u="none" strike="noStrike" dirty="0">
                          <a:effectLst/>
                        </a:rPr>
                        <a:t> 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210"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r>
                        <a:rPr lang="es-ES_tradnl" sz="1400" u="none" strike="noStrike" dirty="0" smtClean="0">
                          <a:effectLst/>
                        </a:rPr>
                        <a:t>Date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marriage</a:t>
                      </a:r>
                      <a:endParaRPr lang="es-ES_tradnl" sz="1400" u="none" strike="noStrike" dirty="0" smtClean="0">
                        <a:effectLst/>
                      </a:endParaRPr>
                    </a:p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r>
                        <a:rPr lang="es-ES_tradnl" sz="1400" u="none" strike="noStrike" dirty="0" smtClean="0">
                          <a:effectLst/>
                        </a:rPr>
                        <a:t>Date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Partner</a:t>
                      </a:r>
                      <a:r>
                        <a:rPr lang="es-ES_tradnl" sz="1400" u="none" strike="noStrike" dirty="0" smtClean="0">
                          <a:effectLst/>
                        </a:rPr>
                        <a:t>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Mig</a:t>
                      </a:r>
                      <a:endParaRPr lang="es-ES_tradnl" sz="1400" u="none" strike="noStrike" dirty="0" smtClean="0">
                        <a:effectLst/>
                      </a:endParaRPr>
                    </a:p>
                    <a:p>
                      <a:pPr marL="0" indent="0" algn="l" fontAlgn="ctr">
                        <a:buFont typeface="Arial" charset="0"/>
                        <a:buNone/>
                        <a:tabLst/>
                      </a:pPr>
                      <a:r>
                        <a:rPr lang="es-ES_tradnl" sz="1400" u="none" strike="noStrike" dirty="0" smtClean="0">
                          <a:effectLst/>
                        </a:rPr>
                        <a:t>FR vs. FF</a:t>
                      </a:r>
                      <a:endParaRPr lang="es-ES_tradnl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156176" y="1354480"/>
            <a:ext cx="2736305" cy="531748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/>
        </p:nvSpPr>
        <p:spPr>
          <a:xfrm rot="3508406">
            <a:off x="6618943" y="3790799"/>
            <a:ext cx="1685250" cy="1706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rot="19632224">
            <a:off x="6626093" y="3874684"/>
            <a:ext cx="158044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DE3831"/>
                </a:solidFill>
              </a:rPr>
              <a:t>In the EU around 1 out of 5 TCN </a:t>
            </a:r>
            <a:r>
              <a:rPr lang="en-GB" dirty="0" smtClean="0">
                <a:solidFill>
                  <a:srgbClr val="DE3831"/>
                </a:solidFill>
              </a:rPr>
              <a:t>is </a:t>
            </a:r>
            <a:r>
              <a:rPr lang="en-GB" dirty="0">
                <a:solidFill>
                  <a:srgbClr val="DE3831"/>
                </a:solidFill>
              </a:rPr>
              <a:t>a </a:t>
            </a:r>
            <a:r>
              <a:rPr lang="en-GB" dirty="0" smtClean="0">
                <a:solidFill>
                  <a:srgbClr val="DE3831"/>
                </a:solidFill>
              </a:rPr>
              <a:t>minor </a:t>
            </a:r>
          </a:p>
          <a:p>
            <a:r>
              <a:rPr lang="en-GB" dirty="0" smtClean="0">
                <a:solidFill>
                  <a:srgbClr val="DE3831"/>
                </a:solidFill>
              </a:rPr>
              <a:t>BUT the y are not properly identified</a:t>
            </a:r>
            <a:endParaRPr lang="en-GB" dirty="0">
              <a:solidFill>
                <a:srgbClr val="DE38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_tradnl" dirty="0" err="1" smtClean="0"/>
              <a:t>Number</a:t>
            </a:r>
            <a:r>
              <a:rPr lang="es-ES_tradnl" dirty="0" smtClean="0"/>
              <a:t> </a:t>
            </a:r>
            <a:r>
              <a:rPr lang="es-ES_tradnl" dirty="0"/>
              <a:t>of </a:t>
            </a:r>
            <a:r>
              <a:rPr lang="es-ES_tradnl" dirty="0" err="1" smtClean="0"/>
              <a:t>applications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r>
              <a:rPr lang="es-ES_tradnl" dirty="0" err="1"/>
              <a:t>Self-declared</a:t>
            </a:r>
            <a:r>
              <a:rPr lang="es-ES_tradnl" dirty="0"/>
              <a:t> </a:t>
            </a:r>
            <a:r>
              <a:rPr lang="es-ES_tradnl" dirty="0" err="1"/>
              <a:t>reasons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 smtClean="0"/>
              <a:t>migration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Key Dates – date </a:t>
            </a:r>
            <a:r>
              <a:rPr lang="es-ES_tradnl" dirty="0" err="1" smtClean="0"/>
              <a:t>marriage</a:t>
            </a:r>
            <a:r>
              <a:rPr lang="es-ES_tradnl" dirty="0" smtClean="0"/>
              <a:t>/</a:t>
            </a:r>
            <a:r>
              <a:rPr lang="es-ES_tradnl" dirty="0" err="1" smtClean="0"/>
              <a:t>union</a:t>
            </a:r>
            <a:r>
              <a:rPr lang="es-ES_tradnl" dirty="0" smtClean="0"/>
              <a:t> </a:t>
            </a:r>
            <a:r>
              <a:rPr lang="es-ES_tradnl" dirty="0" err="1" smtClean="0"/>
              <a:t>formation</a:t>
            </a:r>
            <a:r>
              <a:rPr lang="es-ES_tradnl" dirty="0" smtClean="0"/>
              <a:t> &amp; </a:t>
            </a:r>
            <a:r>
              <a:rPr lang="es-ES_tradnl" dirty="0" err="1" smtClean="0"/>
              <a:t>partners</a:t>
            </a:r>
            <a:r>
              <a:rPr lang="es-ES_tradnl" dirty="0" smtClean="0"/>
              <a:t>’ &amp; </a:t>
            </a:r>
            <a:r>
              <a:rPr lang="es-ES_tradnl" dirty="0" err="1" smtClean="0"/>
              <a:t>children’s</a:t>
            </a:r>
            <a:r>
              <a:rPr lang="es-ES_tradnl" dirty="0" smtClean="0"/>
              <a:t> date of </a:t>
            </a:r>
            <a:r>
              <a:rPr lang="es-ES_tradnl" dirty="0" err="1" smtClean="0"/>
              <a:t>migration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r>
              <a:rPr lang="es-ES_tradnl" dirty="0" err="1" smtClean="0"/>
              <a:t>Systematic</a:t>
            </a:r>
            <a:r>
              <a:rPr lang="es-ES_tradnl" dirty="0" smtClean="0"/>
              <a:t> </a:t>
            </a:r>
            <a:r>
              <a:rPr lang="es-ES_tradnl" dirty="0" err="1" smtClean="0"/>
              <a:t>inclusion</a:t>
            </a:r>
            <a:r>
              <a:rPr lang="es-ES_tradnl" dirty="0" smtClean="0"/>
              <a:t> of </a:t>
            </a:r>
            <a:r>
              <a:rPr lang="es-ES_tradnl" dirty="0" err="1"/>
              <a:t>A</a:t>
            </a:r>
            <a:r>
              <a:rPr lang="es-ES_tradnl" dirty="0" err="1" smtClean="0"/>
              <a:t>ge</a:t>
            </a:r>
            <a:r>
              <a:rPr lang="es-ES_tradnl" dirty="0" smtClean="0"/>
              <a:t> at </a:t>
            </a:r>
            <a:r>
              <a:rPr lang="es-ES_tradnl" dirty="0" err="1"/>
              <a:t>M</a:t>
            </a:r>
            <a:r>
              <a:rPr lang="es-ES_tradnl" dirty="0" err="1" smtClean="0"/>
              <a:t>igration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r>
              <a:rPr lang="es-ES_tradnl" dirty="0" err="1" smtClean="0"/>
              <a:t>Age</a:t>
            </a:r>
            <a:r>
              <a:rPr lang="es-ES_tradnl" dirty="0" smtClean="0"/>
              <a:t> </a:t>
            </a:r>
            <a:r>
              <a:rPr lang="es-ES_tradnl" dirty="0" err="1" smtClean="0"/>
              <a:t>groups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allow</a:t>
            </a:r>
            <a:r>
              <a:rPr lang="es-ES_tradnl" dirty="0" smtClean="0"/>
              <a:t> </a:t>
            </a:r>
            <a:r>
              <a:rPr lang="es-ES_tradnl" dirty="0" err="1" smtClean="0"/>
              <a:t>identification</a:t>
            </a:r>
            <a:r>
              <a:rPr lang="es-ES_tradnl" dirty="0" smtClean="0"/>
              <a:t> of (TCN) </a:t>
            </a:r>
            <a:r>
              <a:rPr lang="es-ES_tradnl" dirty="0" err="1" smtClean="0"/>
              <a:t>minors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endParaRPr lang="es-ES_tradnl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Opportunities</a:t>
            </a:r>
            <a:r>
              <a:rPr lang="es-ES_tradnl" b="1" dirty="0" smtClean="0"/>
              <a:t> </a:t>
            </a:r>
            <a:r>
              <a:rPr lang="es-ES_tradnl" b="1" dirty="0" err="1" smtClean="0"/>
              <a:t>for</a:t>
            </a:r>
            <a:r>
              <a:rPr lang="es-ES_tradnl" b="1" dirty="0" smtClean="0"/>
              <a:t> </a:t>
            </a:r>
            <a:r>
              <a:rPr lang="es-ES_tradnl" b="1" dirty="0" err="1" smtClean="0"/>
              <a:t>improvement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2912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475656" y="2420888"/>
            <a:ext cx="6618852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 smtClean="0"/>
              <a:t>THANK YOU VERY MUCH </a:t>
            </a:r>
            <a:br>
              <a:rPr lang="es-ES_tradnl" b="1" dirty="0" smtClean="0"/>
            </a:br>
            <a:r>
              <a:rPr lang="es-ES_tradnl" b="1" dirty="0" smtClean="0"/>
              <a:t>FOR YOUR ATTENTION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8510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pt in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ppt ined</Template>
  <TotalTime>4198</TotalTime>
  <Words>1090</Words>
  <Application>Microsoft Office PowerPoint</Application>
  <PresentationFormat>Diavetítés a képernyőre (4:3 oldalarány)</PresentationFormat>
  <Paragraphs>178</Paragraphs>
  <Slides>21</Slides>
  <Notes>3</Notes>
  <HiddenSlides>2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modèle ppt ined</vt:lpstr>
      <vt:lpstr>Immigration from a family perspective.  Opportunities and limitations  in (official) statistics </vt:lpstr>
      <vt:lpstr>The big question:  what we do want statistics for?</vt:lpstr>
      <vt:lpstr>State of art &amp; Recommedations</vt:lpstr>
      <vt:lpstr> Legal versus socio-demographic approach to migration statistics</vt:lpstr>
      <vt:lpstr>Some insights  from existing research on:  1. Flows, size &amp; sequence of family-linked mig 2. Links between family-link mig &amp; integration  </vt:lpstr>
      <vt:lpstr>Size &amp; sequence of family-linked inflows, Germany 1962-1981</vt:lpstr>
      <vt:lpstr>Size &amp; sequence of family-linked inflows, Germany 1962-1981</vt:lpstr>
      <vt:lpstr>Size &amp; sequence of family-linked inflows, Spain 2000-2007</vt:lpstr>
      <vt:lpstr>Conclusions (I)</vt:lpstr>
      <vt:lpstr>Links between family-link migration &amp; integration</vt:lpstr>
      <vt:lpstr>Type of adult family-linked migration to Spain, ENI 2007</vt:lpstr>
      <vt:lpstr>Self-declared reasons for migration in Spain: males &amp; females</vt:lpstr>
      <vt:lpstr>Effect of family-migration trajectory on female employment (ENI 2007, Spain)</vt:lpstr>
      <vt:lpstr>Family reunification vs. Formation, Netherlands 1995-2003 (% total)</vt:lpstr>
      <vt:lpstr>Effect of family-migration trajectory on male employment (ENI 2007, Spain)</vt:lpstr>
      <vt:lpstr>Link betw. family migration trajectory &amp; integration</vt:lpstr>
      <vt:lpstr>Conclusions (II)</vt:lpstr>
      <vt:lpstr>Conclusiones</vt:lpstr>
      <vt:lpstr>State of art &amp; Recommedations</vt:lpstr>
      <vt:lpstr>Opportunities for improvement</vt:lpstr>
      <vt:lpstr>THANK YOU VERY MUCH  FOR YOUR ATTENTION</vt:lpstr>
    </vt:vector>
  </TitlesOfParts>
  <Company>INED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Tatiana Eremenko</dc:creator>
  <cp:lastModifiedBy>Weisz Tamás</cp:lastModifiedBy>
  <cp:revision>243</cp:revision>
  <dcterms:created xsi:type="dcterms:W3CDTF">2017-05-04T03:55:21Z</dcterms:created>
  <dcterms:modified xsi:type="dcterms:W3CDTF">2017-09-25T07:14:57Z</dcterms:modified>
</cp:coreProperties>
</file>