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8" r:id="rId3"/>
    <p:sldId id="257" r:id="rId4"/>
    <p:sldId id="259" r:id="rId5"/>
    <p:sldId id="262" r:id="rId6"/>
    <p:sldId id="279" r:id="rId7"/>
    <p:sldId id="261" r:id="rId8"/>
    <p:sldId id="273" r:id="rId9"/>
    <p:sldId id="264" r:id="rId10"/>
    <p:sldId id="268" r:id="rId11"/>
    <p:sldId id="270" r:id="rId12"/>
    <p:sldId id="277" r:id="rId13"/>
    <p:sldId id="265" r:id="rId14"/>
  </p:sldIdLst>
  <p:sldSz cx="12192000" cy="6858000"/>
  <p:notesSz cx="6805613" cy="99441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594"/>
    <a:srgbClr val="C56423"/>
    <a:srgbClr val="FF5050"/>
    <a:srgbClr val="FFFF99"/>
    <a:srgbClr val="D7A21F"/>
    <a:srgbClr val="375EA5"/>
    <a:srgbClr val="CDED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3" autoAdjust="0"/>
    <p:restoredTop sz="94662" autoAdjust="0"/>
  </p:normalViewPr>
  <p:slideViewPr>
    <p:cSldViewPr snapToGrid="0">
      <p:cViewPr>
        <p:scale>
          <a:sx n="69" d="100"/>
          <a:sy n="69" d="100"/>
        </p:scale>
        <p:origin x="-2124" y="-13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46"/>
    </p:cViewPr>
  </p:sorterViewPr>
  <p:notesViewPr>
    <p:cSldViewPr snapToGrid="0">
      <p:cViewPr varScale="1">
        <p:scale>
          <a:sx n="101" d="100"/>
          <a:sy n="101" d="100"/>
        </p:scale>
        <p:origin x="-3516" y="-90"/>
      </p:cViewPr>
      <p:guideLst>
        <p:guide orient="horz" pos="3133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DFCBE56-F2DA-4363-A370-C470A10B1DB5}" type="datetimeFigureOut">
              <a:rPr lang="en-US"/>
              <a:pPr>
                <a:defRPr/>
              </a:pPr>
              <a:t>9/26/2017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4EC5BC3-3721-4C16-8AAB-FD964486FA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14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80C7943-F3A1-43BE-A68F-05D4B085DEBF}" type="datetimeFigureOut">
              <a:rPr lang="en-US"/>
              <a:pPr>
                <a:defRPr/>
              </a:pPr>
              <a:t>9/26/2017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1F22B5C-1E4D-4EC1-ADC7-4529BD9F48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962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*first two points</a:t>
            </a:r>
            <a:r>
              <a:rPr lang="pt-PT" altLang="en-US" smtClean="0"/>
              <a:t>:</a:t>
            </a:r>
            <a:r>
              <a:rPr lang="en-US" altLang="en-US" smtClean="0"/>
              <a:t> extract from the decision of the European Parliament and the council establishing ESAC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Last point: extract from assignment  ESAC </a:t>
            </a:r>
          </a:p>
          <a:p>
            <a:pPr eaLnBrk="1" hangingPunct="1">
              <a:spcBef>
                <a:spcPct val="0"/>
              </a:spcBef>
            </a:pPr>
            <a:endParaRPr lang="pt-PT" alt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3D13B4-6762-444D-BF97-3D2CFDA06E83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194036-4528-4617-9E8B-EA5942EDF890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do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4673F-DAF2-43D6-8F71-F894278921CC}" type="datetimeFigureOut">
              <a:rPr lang="pt-PT"/>
              <a:pPr>
                <a:defRPr/>
              </a:pPr>
              <a:t>26/09/2017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F5598-28CA-4C19-B5EA-4574452E3BA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7989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64987-75D5-4D80-B764-85D722301773}" type="datetimeFigureOut">
              <a:rPr lang="pt-PT"/>
              <a:pPr>
                <a:defRPr/>
              </a:pPr>
              <a:t>26/09/2017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60E5-2AEA-4660-B4FA-BFEC35A16B3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350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5D9D9-6D93-4C28-9DF7-D11CAF4E8E76}" type="datetimeFigureOut">
              <a:rPr lang="pt-PT"/>
              <a:pPr>
                <a:defRPr/>
              </a:pPr>
              <a:t>26/09/2017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2886C-52F9-4BB2-B307-FF4BCCCBAFF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6571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7C2F9-FD91-44A9-9DBB-2E6076B94E69}" type="datetimeFigureOut">
              <a:rPr lang="pt-PT"/>
              <a:pPr>
                <a:defRPr/>
              </a:pPr>
              <a:t>26/09/2017</a:t>
            </a:fld>
            <a:endParaRPr lang="pt-PT"/>
          </a:p>
        </p:txBody>
      </p:sp>
      <p:sp>
        <p:nvSpPr>
          <p:cNvPr id="6" name="Marcador de Posição do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20513-D14E-49FF-9350-55E66D7C0D7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659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4A96B-4D99-4539-AECB-7B9FB403F0D6}" type="datetimeFigureOut">
              <a:rPr lang="pt-PT"/>
              <a:pPr>
                <a:defRPr/>
              </a:pPr>
              <a:t>26/09/2017</a:t>
            </a:fld>
            <a:endParaRPr lang="pt-PT"/>
          </a:p>
        </p:txBody>
      </p:sp>
      <p:sp>
        <p:nvSpPr>
          <p:cNvPr id="8" name="Marcador de Posição do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89F1B-1140-4492-A497-6F584452991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6218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A436E-A4DF-4B72-A973-605A9447A377}" type="datetimeFigureOut">
              <a:rPr lang="pt-PT"/>
              <a:pPr>
                <a:defRPr/>
              </a:pPr>
              <a:t>26/09/2017</a:t>
            </a:fld>
            <a:endParaRPr lang="pt-PT"/>
          </a:p>
        </p:txBody>
      </p:sp>
      <p:sp>
        <p:nvSpPr>
          <p:cNvPr id="4" name="Marcador de Posição do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A60A2-9BD4-4CC0-A834-7403AE69BE2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4773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99322-B3AD-4A8D-B3ED-ABB2B9C264F4}" type="datetimeFigureOut">
              <a:rPr lang="pt-PT"/>
              <a:pPr>
                <a:defRPr/>
              </a:pPr>
              <a:t>26/09/2017</a:t>
            </a:fld>
            <a:endParaRPr lang="pt-PT"/>
          </a:p>
        </p:txBody>
      </p:sp>
      <p:sp>
        <p:nvSpPr>
          <p:cNvPr id="3" name="Marcador de Posição do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5E773-0739-48BF-A6F2-EDF6B014E100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924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8EB8A-95E4-4DA7-9872-0645FE36DE46}" type="datetimeFigureOut">
              <a:rPr lang="pt-PT"/>
              <a:pPr>
                <a:defRPr/>
              </a:pPr>
              <a:t>26/09/2017</a:t>
            </a:fld>
            <a:endParaRPr lang="pt-PT"/>
          </a:p>
        </p:txBody>
      </p:sp>
      <p:sp>
        <p:nvSpPr>
          <p:cNvPr id="6" name="Marcador de Posição do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51433-A36A-4FDD-BE9B-8DE2F4FF070C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9801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Marcador de Posição do Texto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D4CCA-57D9-4CD1-9047-A4D6E456F2FC}" type="datetimeFigureOut">
              <a:rPr lang="pt-PT"/>
              <a:pPr>
                <a:defRPr/>
              </a:pPr>
              <a:t>26/09/2017</a:t>
            </a:fld>
            <a:endParaRPr lang="pt-PT"/>
          </a:p>
        </p:txBody>
      </p:sp>
      <p:sp>
        <p:nvSpPr>
          <p:cNvPr id="6" name="Marcador de Posição do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1A2C6-495B-4ADF-9FBA-0BE4693FAE1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4089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9B02D-F86E-44E0-A88F-1108AD4EE081}" type="datetimeFigureOut">
              <a:rPr lang="pt-PT"/>
              <a:pPr>
                <a:defRPr/>
              </a:pPr>
              <a:t>26/09/2017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4553F-AFAD-434F-96C5-7BDFF954043E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378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0C02D-39D1-4C00-AE85-A5ED318F51F9}" type="datetimeFigureOut">
              <a:rPr lang="pt-PT"/>
              <a:pPr>
                <a:defRPr/>
              </a:pPr>
              <a:t>26/09/2017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E9A1C-4ED6-4E29-8838-8F30ABD67776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020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en-US" smtClean="0"/>
              <a:t>Clique para editar o estilo de título do Modelo Global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en-US" smtClean="0"/>
              <a:t>Editar os estilos de texto do Modelo Global</a:t>
            </a:r>
          </a:p>
          <a:p>
            <a:pPr lvl="1"/>
            <a:r>
              <a:rPr lang="pt-PT" altLang="en-US" smtClean="0"/>
              <a:t>Segundo nível</a:t>
            </a:r>
          </a:p>
          <a:p>
            <a:pPr lvl="2"/>
            <a:r>
              <a:rPr lang="pt-PT" altLang="en-US" smtClean="0"/>
              <a:t>Terceiro nível</a:t>
            </a:r>
          </a:p>
          <a:p>
            <a:pPr lvl="3"/>
            <a:r>
              <a:rPr lang="pt-PT" altLang="en-US" smtClean="0"/>
              <a:t>Quarto nível</a:t>
            </a:r>
          </a:p>
          <a:p>
            <a:pPr lvl="4"/>
            <a:r>
              <a:rPr lang="pt-PT" altLang="en-US" smtClean="0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191057-559F-4F9B-8ECC-FEFC52845D10}" type="datetimeFigureOut">
              <a:rPr lang="pt-PT"/>
              <a:pPr>
                <a:defRPr/>
              </a:pPr>
              <a:t>26/09/2017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D15649-C1D7-4766-8F36-F0C3A236492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fcsh.unl.pt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hyperlink" Target="https://www.google.pt/url?sa=i&amp;rct=j&amp;q=&amp;esrc=s&amp;source=images&amp;cd=&amp;cad=rja&amp;uact=8&amp;ved=0ahUKEwj2nLm0wrHWAhVKahoKHQV0BRIQjRwIBw&amp;url=http://evilnapsis.com/courses/crear-modulo-de-usuarios-con-php/&amp;psig=AFQjCNHppyU2_wdw5GtXuYrxphFrUo1cxg&amp;ust=150591971784236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../media/image8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hyperlink" Target="https://www.google.pt/url?sa=i&amp;rct=j&amp;q=&amp;esrc=s&amp;source=images&amp;cd=&amp;cad=rja&amp;uact=8&amp;ved=0ahUKEwj2nLm0wrHWAhVKahoKHQV0BRIQjRwIBw&amp;url=http://evilnapsis.com/courses/crear-modulo-de-usuarios-con-php/&amp;psig=AFQjCNHppyU2_wdw5GtXuYrxphFrUo1cxg&amp;ust=1505919717842364" TargetMode="Externa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opyright: doom.ko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/>
          <a:stretch/>
        </p:blipFill>
        <p:spPr bwMode="auto">
          <a:xfrm>
            <a:off x="42984" y="1260709"/>
            <a:ext cx="4956339" cy="479252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658938" y="5754688"/>
            <a:ext cx="457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/>
              <a:t>Image Source: World bank</a:t>
            </a:r>
          </a:p>
        </p:txBody>
      </p:sp>
      <p:sp>
        <p:nvSpPr>
          <p:cNvPr id="2052" name="Retângulo 5"/>
          <p:cNvSpPr>
            <a:spLocks noChangeArrowheads="1"/>
          </p:cNvSpPr>
          <p:nvPr/>
        </p:nvSpPr>
        <p:spPr bwMode="auto">
          <a:xfrm>
            <a:off x="5003800" y="2190750"/>
            <a:ext cx="62166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International Migrations: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en-US" b="1">
              <a:solidFill>
                <a:srgbClr val="004594"/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better data for a better use</a:t>
            </a:r>
          </a:p>
        </p:txBody>
      </p:sp>
      <p:sp>
        <p:nvSpPr>
          <p:cNvPr id="10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2863" y="5422900"/>
            <a:ext cx="4830762" cy="1260475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PT" sz="3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Maria João Valente Rosa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 of the Executive Board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European Statistical Advisory Committee</a:t>
            </a:r>
          </a:p>
        </p:txBody>
      </p:sp>
      <p:pic>
        <p:nvPicPr>
          <p:cNvPr id="2054" name="Picture 2" descr="DGINS 2017, Budap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25" y="98425"/>
            <a:ext cx="13620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8" descr="ESA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1603375"/>
            <a:ext cx="104457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Conexão reta 18">
            <a:extLst>
              <a:ext uri="{FF2B5EF4-FFF2-40B4-BE49-F238E27FC236}"/>
            </a:extLst>
          </p:cNvPr>
          <p:cNvCxnSpPr/>
          <p:nvPr/>
        </p:nvCxnSpPr>
        <p:spPr>
          <a:xfrm flipH="1">
            <a:off x="10077450" y="0"/>
            <a:ext cx="0" cy="6858000"/>
          </a:xfrm>
          <a:prstGeom prst="line">
            <a:avLst/>
          </a:prstGeom>
          <a:ln w="38100">
            <a:solidFill>
              <a:srgbClr val="0045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10795000" y="2174875"/>
            <a:ext cx="84931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Tahoma" pitchFamily="34" charset="0"/>
                <a:cs typeface="Tahoma" pitchFamily="34" charset="0"/>
              </a:rPr>
              <a:t>Member</a:t>
            </a:r>
            <a:endParaRPr lang="en-GB" altLang="en-US" sz="120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058" name="Picture 6" descr="Universidade Nova de Lisboa">
            <a:hlinkClick r:id="rId5" tooltip="&quot;Universidade Nova de Lisboa&quot;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463" y="2976563"/>
            <a:ext cx="166211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9" name="Rectangle 7"/>
          <p:cNvSpPr>
            <a:spLocks noChangeArrowheads="1"/>
          </p:cNvSpPr>
          <p:nvPr/>
        </p:nvSpPr>
        <p:spPr bwMode="auto">
          <a:xfrm>
            <a:off x="10795000" y="3394075"/>
            <a:ext cx="84931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Tahoma" pitchFamily="34" charset="0"/>
                <a:cs typeface="Tahoma" pitchFamily="34" charset="0"/>
              </a:rPr>
              <a:t>Professor</a:t>
            </a:r>
            <a:endParaRPr lang="en-GB" altLang="en-US" sz="120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060" name="Picture 11" descr="D:\Users\mjvrosa\Desktop\logo_pordat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713" y="4202113"/>
            <a:ext cx="1639887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1" name="Rectangle 12"/>
          <p:cNvSpPr>
            <a:spLocks noChangeArrowheads="1"/>
          </p:cNvSpPr>
          <p:nvPr/>
        </p:nvSpPr>
        <p:spPr bwMode="auto">
          <a:xfrm>
            <a:off x="10790238" y="4768850"/>
            <a:ext cx="84931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Tahoma" pitchFamily="34" charset="0"/>
                <a:cs typeface="Tahoma" pitchFamily="34" charset="0"/>
              </a:rPr>
              <a:t>Founder Director</a:t>
            </a:r>
            <a:endParaRPr lang="en-GB" altLang="en-US" sz="120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062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350" y="5607050"/>
            <a:ext cx="141287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3" name="Rectangle 14"/>
          <p:cNvSpPr>
            <a:spLocks noChangeArrowheads="1"/>
          </p:cNvSpPr>
          <p:nvPr/>
        </p:nvSpPr>
        <p:spPr bwMode="auto">
          <a:xfrm>
            <a:off x="10931525" y="6416675"/>
            <a:ext cx="849313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Tahoma" pitchFamily="34" charset="0"/>
                <a:cs typeface="Tahoma" pitchFamily="34" charset="0"/>
              </a:rPr>
              <a:t>Partner</a:t>
            </a:r>
            <a:endParaRPr lang="en-GB" altLang="en-US" sz="120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/>
            </a:extLst>
          </p:cNvPr>
          <p:cNvSpPr/>
          <p:nvPr/>
        </p:nvSpPr>
        <p:spPr>
          <a:xfrm>
            <a:off x="0" y="98425"/>
            <a:ext cx="7529513" cy="465138"/>
          </a:xfrm>
          <a:prstGeom prst="rect">
            <a:avLst/>
          </a:prstGeom>
          <a:solidFill>
            <a:srgbClr val="004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pic>
        <p:nvPicPr>
          <p:cNvPr id="26" name="Picture 2" descr="Copyright: doom.ko"/>
          <p:cNvPicPr>
            <a:picLocks noChangeAspect="1" noChangeArrowheads="1"/>
          </p:cNvPicPr>
          <p:nvPr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 b="50000"/>
          <a:stretch>
            <a:fillRect/>
          </a:stretch>
        </p:blipFill>
        <p:spPr bwMode="auto">
          <a:xfrm>
            <a:off x="7319963" y="2047875"/>
            <a:ext cx="4722812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5">
            <a:extLst>
              <a:ext uri="{FF2B5EF4-FFF2-40B4-BE49-F238E27FC236}"/>
            </a:extLst>
          </p:cNvPr>
          <p:cNvSpPr/>
          <p:nvPr/>
        </p:nvSpPr>
        <p:spPr>
          <a:xfrm>
            <a:off x="665163" y="758825"/>
            <a:ext cx="3100387" cy="27400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C564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7" name="Oval 16">
            <a:extLst>
              <a:ext uri="{FF2B5EF4-FFF2-40B4-BE49-F238E27FC236}"/>
            </a:extLst>
          </p:cNvPr>
          <p:cNvSpPr/>
          <p:nvPr/>
        </p:nvSpPr>
        <p:spPr>
          <a:xfrm>
            <a:off x="4538663" y="792163"/>
            <a:ext cx="2990850" cy="270668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C564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9" name="Oval 18">
            <a:extLst>
              <a:ext uri="{FF2B5EF4-FFF2-40B4-BE49-F238E27FC236}"/>
            </a:extLst>
          </p:cNvPr>
          <p:cNvSpPr/>
          <p:nvPr/>
        </p:nvSpPr>
        <p:spPr>
          <a:xfrm>
            <a:off x="2282825" y="3306763"/>
            <a:ext cx="3438525" cy="264001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C564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pic>
        <p:nvPicPr>
          <p:cNvPr id="3079" name="Picture 2" descr="DGINS 2017, Budap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98425"/>
            <a:ext cx="10763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Retângulo 4"/>
          <p:cNvSpPr>
            <a:spLocks noChangeArrowheads="1"/>
          </p:cNvSpPr>
          <p:nvPr/>
        </p:nvSpPr>
        <p:spPr bwMode="auto">
          <a:xfrm>
            <a:off x="50800" y="184150"/>
            <a:ext cx="66770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Why improvements of migration data are strongly demanded? </a:t>
            </a:r>
            <a:endParaRPr lang="en-US" altLang="en-US" sz="160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1077913" y="1263650"/>
            <a:ext cx="22256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Tahoma" pitchFamily="34" charset="0"/>
                <a:cs typeface="Tahoma" pitchFamily="34" charset="0"/>
              </a:rPr>
              <a:t>Migration contributes to the </a:t>
            </a:r>
            <a:r>
              <a:rPr lang="en-GB" altLang="en-US" sz="1600" b="1">
                <a:latin typeface="Tahoma" pitchFamily="34" charset="0"/>
                <a:cs typeface="Tahoma" pitchFamily="34" charset="0"/>
              </a:rPr>
              <a:t>population dynamics</a:t>
            </a:r>
            <a:r>
              <a:rPr lang="en-GB" altLang="en-US" sz="1600">
                <a:latin typeface="Tahoma" pitchFamily="34" charset="0"/>
                <a:cs typeface="Tahoma" pitchFamily="34" charset="0"/>
              </a:rPr>
              <a:t> and to the </a:t>
            </a:r>
            <a:r>
              <a:rPr lang="en-GB" altLang="en-US" sz="1600" b="1">
                <a:latin typeface="Tahoma" pitchFamily="34" charset="0"/>
                <a:cs typeface="Tahoma" pitchFamily="34" charset="0"/>
              </a:rPr>
              <a:t>evolution of demographic structures </a:t>
            </a:r>
            <a:r>
              <a:rPr lang="en-GB" altLang="en-US" sz="1600">
                <a:latin typeface="Tahoma" pitchFamily="34" charset="0"/>
                <a:cs typeface="Tahoma" pitchFamily="34" charset="0"/>
              </a:rPr>
              <a:t>(e.g. age and sex)</a:t>
            </a:r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2816225" y="3841750"/>
            <a:ext cx="26225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Tahoma" pitchFamily="34" charset="0"/>
                <a:cs typeface="Tahoma" pitchFamily="34" charset="0"/>
              </a:rPr>
              <a:t>Migration is becoming a </a:t>
            </a:r>
            <a:r>
              <a:rPr lang="en-GB" altLang="en-US" sz="1600" b="1">
                <a:latin typeface="Tahoma" pitchFamily="34" charset="0"/>
                <a:cs typeface="Tahoma" pitchFamily="34" charset="0"/>
              </a:rPr>
              <a:t>very relevant social, economic and political issue, </a:t>
            </a:r>
            <a:r>
              <a:rPr lang="en-GB" altLang="en-US" sz="1600">
                <a:latin typeface="Tahoma" pitchFamily="34" charset="0"/>
                <a:cs typeface="Tahoma" pitchFamily="34" charset="0"/>
              </a:rPr>
              <a:t>at a country level and at the European level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Tahoma" pitchFamily="34" charset="0"/>
                <a:cs typeface="Tahoma" pitchFamily="34" charset="0"/>
              </a:rPr>
              <a:t>as well</a:t>
            </a:r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auto">
          <a:xfrm>
            <a:off x="5033963" y="1254125"/>
            <a:ext cx="21685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Tahoma" pitchFamily="34" charset="0"/>
                <a:cs typeface="Tahoma" pitchFamily="34" charset="0"/>
              </a:rPr>
              <a:t>Migration contributes to </a:t>
            </a:r>
            <a:r>
              <a:rPr lang="en-GB" altLang="en-US" sz="1600" b="1">
                <a:latin typeface="Tahoma" pitchFamily="34" charset="0"/>
                <a:cs typeface="Tahoma" pitchFamily="34" charset="0"/>
              </a:rPr>
              <a:t>labour market improvements and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latin typeface="Tahoma" pitchFamily="34" charset="0"/>
                <a:cs typeface="Tahoma" pitchFamily="34" charset="0"/>
              </a:rPr>
              <a:t> </a:t>
            </a:r>
            <a:r>
              <a:rPr lang="en-GB" altLang="en-US" sz="1600">
                <a:latin typeface="Tahoma" pitchFamily="34" charset="0"/>
                <a:cs typeface="Tahoma" pitchFamily="34" charset="0"/>
              </a:rPr>
              <a:t>to </a:t>
            </a:r>
            <a:r>
              <a:rPr lang="en-GB" altLang="en-US" sz="1600" b="1">
                <a:latin typeface="Tahoma" pitchFamily="34" charset="0"/>
                <a:cs typeface="Tahoma" pitchFamily="34" charset="0"/>
              </a:rPr>
              <a:t>social diversification </a:t>
            </a:r>
            <a:r>
              <a:rPr lang="en-GB" altLang="en-US" sz="1600">
                <a:latin typeface="Tahoma" pitchFamily="34" charset="0"/>
                <a:cs typeface="Tahoma" pitchFamily="34" charset="0"/>
              </a:rPr>
              <a:t>across European societies</a:t>
            </a:r>
            <a:endParaRPr lang="en-GB" altLang="en-US" sz="1600"/>
          </a:p>
        </p:txBody>
      </p:sp>
      <p:sp>
        <p:nvSpPr>
          <p:cNvPr id="27" name="Oval 26">
            <a:extLst>
              <a:ext uri="{FF2B5EF4-FFF2-40B4-BE49-F238E27FC236}"/>
            </a:extLst>
          </p:cNvPr>
          <p:cNvSpPr/>
          <p:nvPr/>
        </p:nvSpPr>
        <p:spPr>
          <a:xfrm>
            <a:off x="8594725" y="3370263"/>
            <a:ext cx="2173288" cy="19272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rgbClr val="00459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about migration and migrants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dirty="0">
                <a:solidFill>
                  <a:srgbClr val="00459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a priority </a:t>
            </a:r>
            <a:r>
              <a:rPr lang="en-GB">
                <a:solidFill>
                  <a:srgbClr val="00459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everyone</a:t>
            </a:r>
            <a:endParaRPr lang="en-GB" dirty="0"/>
          </a:p>
        </p:txBody>
      </p:sp>
      <p:sp>
        <p:nvSpPr>
          <p:cNvPr id="3085" name="Rectangle 1"/>
          <p:cNvSpPr>
            <a:spLocks noChangeArrowheads="1"/>
          </p:cNvSpPr>
          <p:nvPr/>
        </p:nvSpPr>
        <p:spPr bwMode="auto">
          <a:xfrm>
            <a:off x="0" y="6623050"/>
            <a:ext cx="341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000">
                <a:solidFill>
                  <a:schemeClr val="accent1"/>
                </a:solidFill>
              </a:rPr>
              <a:t>1</a:t>
            </a:r>
            <a:endParaRPr lang="en-US" altLang="en-US" sz="1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9" grpId="0"/>
      <p:bldP spid="13" grpId="0"/>
      <p:bldP spid="15" grpId="0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opyright: doom.ko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 b="50000"/>
          <a:stretch/>
        </p:blipFill>
        <p:spPr bwMode="auto">
          <a:xfrm>
            <a:off x="7235661" y="4461736"/>
            <a:ext cx="4956339" cy="23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-4349"/>
          <a:stretch>
            <a:fillRect/>
          </a:stretch>
        </p:blipFill>
        <p:spPr bwMode="auto">
          <a:xfrm>
            <a:off x="50800" y="3730625"/>
            <a:ext cx="12985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2" descr="DGINS 2017, Budape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98425"/>
            <a:ext cx="10763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tângulo 1"/>
          <p:cNvSpPr>
            <a:spLocks noChangeArrowheads="1"/>
          </p:cNvSpPr>
          <p:nvPr/>
        </p:nvSpPr>
        <p:spPr bwMode="auto">
          <a:xfrm>
            <a:off x="1884363" y="1311275"/>
            <a:ext cx="9766300" cy="500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/>
              <a:t>ESAC </a:t>
            </a:r>
            <a:r>
              <a:rPr lang="en-US" altLang="en-US" sz="2400"/>
              <a:t>(</a:t>
            </a:r>
            <a:r>
              <a:rPr lang="en-US" altLang="en-US" sz="2400" b="1">
                <a:latin typeface="Tahoma" pitchFamily="34" charset="0"/>
                <a:cs typeface="Tahoma" pitchFamily="34" charset="0"/>
              </a:rPr>
              <a:t>European</a:t>
            </a:r>
            <a:r>
              <a:rPr lang="en-US" altLang="en-US" sz="2400"/>
              <a:t> </a:t>
            </a:r>
            <a:r>
              <a:rPr lang="en-US" altLang="en-US" sz="2400" b="1">
                <a:latin typeface="Tahoma" pitchFamily="34" charset="0"/>
                <a:cs typeface="Tahoma" pitchFamily="34" charset="0"/>
              </a:rPr>
              <a:t>Statistical Advisory Committee</a:t>
            </a:r>
            <a:r>
              <a:rPr lang="en-US" altLang="en-US" sz="2400"/>
              <a:t>) </a:t>
            </a:r>
            <a:r>
              <a:rPr lang="en-US" altLang="en-US"/>
              <a:t>shall assist the European Parliament, the Council and the Commission in ensuring that </a:t>
            </a:r>
            <a:r>
              <a:rPr lang="en-US" altLang="en-US" b="1" i="1">
                <a:solidFill>
                  <a:srgbClr val="004594"/>
                </a:solidFill>
              </a:rPr>
              <a:t>users’</a:t>
            </a:r>
            <a:r>
              <a:rPr lang="en-US" altLang="en-US"/>
              <a:t> requirements and the costs borne by information providers and producers are taken into account in coordinating the strategic objectives and priorities of the Union's statistical information policy.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Tahoma" pitchFamily="34" charset="0"/>
              <a:cs typeface="Tahoma" pitchFamily="34" charset="0"/>
            </a:endParaRP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100"/>
              <a:t>DECISION No 234/2008/EC OF THE EUROPEAN PARLIAMENT AND OF THE COUNCIL- article 1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/>
              <a:t>ESAC also takes position in a number of topical issues such as resources, </a:t>
            </a:r>
            <a:r>
              <a:rPr lang="en-US" altLang="en-US" b="1">
                <a:solidFill>
                  <a:srgbClr val="004594"/>
                </a:solidFill>
              </a:rPr>
              <a:t>migration</a:t>
            </a:r>
            <a:r>
              <a:rPr lang="en-US" altLang="en-US"/>
              <a:t> and communication of statistics</a:t>
            </a:r>
            <a:r>
              <a:rPr lang="en-US" altLang="en-US">
                <a:latin typeface="Tahoma" pitchFamily="34" charset="0"/>
                <a:cs typeface="Tahoma" pitchFamily="34" charset="0"/>
              </a:rPr>
              <a:t>.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ahoma" pitchFamily="34" charset="0"/>
                <a:cs typeface="Tahoma" pitchFamily="34" charset="0"/>
              </a:rPr>
              <a:t> </a:t>
            </a:r>
            <a:r>
              <a:rPr lang="en-US" altLang="en-US" sz="1100"/>
              <a:t>ASSIGNMENT - ESAC</a:t>
            </a:r>
          </a:p>
        </p:txBody>
      </p:sp>
      <p:sp>
        <p:nvSpPr>
          <p:cNvPr id="7" name="Retângulo 6">
            <a:extLst>
              <a:ext uri="{FF2B5EF4-FFF2-40B4-BE49-F238E27FC236}"/>
            </a:extLst>
          </p:cNvPr>
          <p:cNvSpPr/>
          <p:nvPr/>
        </p:nvSpPr>
        <p:spPr>
          <a:xfrm>
            <a:off x="0" y="98425"/>
            <a:ext cx="7529513" cy="465138"/>
          </a:xfrm>
          <a:prstGeom prst="rect">
            <a:avLst/>
          </a:prstGeom>
          <a:solidFill>
            <a:srgbClr val="004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4103" name="Retângulo 9"/>
          <p:cNvSpPr>
            <a:spLocks noChangeArrowheads="1"/>
          </p:cNvSpPr>
          <p:nvPr/>
        </p:nvSpPr>
        <p:spPr bwMode="auto">
          <a:xfrm>
            <a:off x="50800" y="184150"/>
            <a:ext cx="7794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ESAC </a:t>
            </a:r>
            <a:endParaRPr lang="en-US" altLang="en-US" sz="160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104" name="Rectangle 10"/>
          <p:cNvSpPr>
            <a:spLocks noChangeArrowheads="1"/>
          </p:cNvSpPr>
          <p:nvPr/>
        </p:nvSpPr>
        <p:spPr bwMode="auto">
          <a:xfrm>
            <a:off x="0" y="6623050"/>
            <a:ext cx="341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000">
                <a:solidFill>
                  <a:schemeClr val="accent1"/>
                </a:solidFill>
              </a:rPr>
              <a:t>2</a:t>
            </a:r>
            <a:endParaRPr lang="en-US" altLang="en-US" sz="1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98425"/>
            <a:ext cx="7529513" cy="465138"/>
          </a:xfrm>
          <a:prstGeom prst="rect">
            <a:avLst/>
          </a:prstGeom>
          <a:solidFill>
            <a:srgbClr val="004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pic>
        <p:nvPicPr>
          <p:cNvPr id="32" name="Picture 2" descr="Copyright: doom.ko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 b="50000"/>
          <a:stretch/>
        </p:blipFill>
        <p:spPr bwMode="auto">
          <a:xfrm>
            <a:off x="7235661" y="4461736"/>
            <a:ext cx="4956339" cy="23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6" descr="Resultado de imagem para people icon pn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1695450"/>
            <a:ext cx="22479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4" descr="Resultado de imagem para research icon png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1679575"/>
            <a:ext cx="2193925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2" descr="Resultado de imagem para politician icon png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13" y="2100263"/>
            <a:ext cx="1808162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5">
            <a:extLst>
              <a:ext uri="{FF2B5EF4-FFF2-40B4-BE49-F238E27FC236}"/>
            </a:extLst>
          </p:cNvPr>
          <p:cNvSpPr/>
          <p:nvPr/>
        </p:nvSpPr>
        <p:spPr>
          <a:xfrm>
            <a:off x="122238" y="1665288"/>
            <a:ext cx="2481262" cy="2308225"/>
          </a:xfrm>
          <a:prstGeom prst="ellipse">
            <a:avLst/>
          </a:prstGeom>
          <a:noFill/>
          <a:ln w="19050">
            <a:solidFill>
              <a:srgbClr val="0045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7" name="Oval 16">
            <a:extLst>
              <a:ext uri="{FF2B5EF4-FFF2-40B4-BE49-F238E27FC236}"/>
            </a:extLst>
          </p:cNvPr>
          <p:cNvSpPr/>
          <p:nvPr/>
        </p:nvSpPr>
        <p:spPr>
          <a:xfrm>
            <a:off x="3059113" y="1665288"/>
            <a:ext cx="2481262" cy="2308225"/>
          </a:xfrm>
          <a:prstGeom prst="ellipse">
            <a:avLst/>
          </a:prstGeom>
          <a:noFill/>
          <a:ln w="19050">
            <a:solidFill>
              <a:srgbClr val="0045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8" name="Oval 17">
            <a:extLst>
              <a:ext uri="{FF2B5EF4-FFF2-40B4-BE49-F238E27FC236}"/>
            </a:extLst>
          </p:cNvPr>
          <p:cNvSpPr/>
          <p:nvPr/>
        </p:nvSpPr>
        <p:spPr>
          <a:xfrm>
            <a:off x="6216650" y="1665288"/>
            <a:ext cx="2479675" cy="2308225"/>
          </a:xfrm>
          <a:prstGeom prst="ellipse">
            <a:avLst/>
          </a:prstGeom>
          <a:noFill/>
          <a:ln>
            <a:solidFill>
              <a:srgbClr val="0045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pic>
        <p:nvPicPr>
          <p:cNvPr id="5130" name="Picture 2" descr="DGINS 2017, Budapes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98425"/>
            <a:ext cx="10763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1" name="Retângulo 4"/>
          <p:cNvSpPr>
            <a:spLocks noChangeArrowheads="1"/>
          </p:cNvSpPr>
          <p:nvPr/>
        </p:nvSpPr>
        <p:spPr bwMode="auto">
          <a:xfrm>
            <a:off x="50800" y="184150"/>
            <a:ext cx="68310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Classification of users: non-institutional users</a:t>
            </a:r>
            <a:endParaRPr lang="en-US" altLang="en-US" sz="160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242888" y="2305050"/>
            <a:ext cx="22733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General interest</a:t>
            </a:r>
          </a:p>
        </p:txBody>
      </p:sp>
      <p:sp>
        <p:nvSpPr>
          <p:cNvPr id="5133" name="Rectangle 4"/>
          <p:cNvSpPr>
            <a:spLocks noChangeArrowheads="1"/>
          </p:cNvSpPr>
          <p:nvPr/>
        </p:nvSpPr>
        <p:spPr bwMode="auto">
          <a:xfrm>
            <a:off x="9845675" y="5376863"/>
            <a:ext cx="22018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ahoma" pitchFamily="34" charset="0"/>
                <a:cs typeface="Tahoma" pitchFamily="34" charset="0"/>
              </a:rPr>
              <a:t>The Users of Statistics and their role in the European Society </a:t>
            </a:r>
            <a:r>
              <a:rPr lang="en-US" altLang="en-US" sz="1400">
                <a:latin typeface="Tahoma" pitchFamily="34" charset="0"/>
                <a:cs typeface="Tahoma" pitchFamily="34" charset="0"/>
              </a:rPr>
              <a:t>(ESAC,2015)</a:t>
            </a:r>
          </a:p>
        </p:txBody>
      </p:sp>
      <p:cxnSp>
        <p:nvCxnSpPr>
          <p:cNvPr id="22" name="Conexão reta 21">
            <a:extLst>
              <a:ext uri="{FF2B5EF4-FFF2-40B4-BE49-F238E27FC236}"/>
            </a:extLst>
          </p:cNvPr>
          <p:cNvCxnSpPr>
            <a:stCxn id="16" idx="4"/>
          </p:cNvCxnSpPr>
          <p:nvPr/>
        </p:nvCxnSpPr>
        <p:spPr>
          <a:xfrm flipH="1">
            <a:off x="1363663" y="3973513"/>
            <a:ext cx="0" cy="2962275"/>
          </a:xfrm>
          <a:prstGeom prst="line">
            <a:avLst/>
          </a:prstGeom>
          <a:ln w="19050">
            <a:solidFill>
              <a:srgbClr val="0045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xão reta 22">
            <a:extLst>
              <a:ext uri="{FF2B5EF4-FFF2-40B4-BE49-F238E27FC236}"/>
            </a:extLst>
          </p:cNvPr>
          <p:cNvCxnSpPr/>
          <p:nvPr/>
        </p:nvCxnSpPr>
        <p:spPr>
          <a:xfrm flipH="1">
            <a:off x="4298950" y="3973513"/>
            <a:ext cx="0" cy="2962275"/>
          </a:xfrm>
          <a:prstGeom prst="line">
            <a:avLst/>
          </a:prstGeom>
          <a:ln w="19050">
            <a:solidFill>
              <a:srgbClr val="0045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xão reta 23">
            <a:extLst>
              <a:ext uri="{FF2B5EF4-FFF2-40B4-BE49-F238E27FC236}"/>
            </a:extLst>
          </p:cNvPr>
          <p:cNvCxnSpPr/>
          <p:nvPr/>
        </p:nvCxnSpPr>
        <p:spPr>
          <a:xfrm flipH="1">
            <a:off x="7486650" y="3973513"/>
            <a:ext cx="0" cy="2962275"/>
          </a:xfrm>
          <a:prstGeom prst="line">
            <a:avLst/>
          </a:prstGeom>
          <a:ln w="19050">
            <a:solidFill>
              <a:srgbClr val="0045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3152775" y="2305050"/>
            <a:ext cx="22748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Specific interest</a:t>
            </a:r>
          </a:p>
        </p:txBody>
      </p:sp>
      <p:sp>
        <p:nvSpPr>
          <p:cNvPr id="5138" name="Retângulo 2"/>
          <p:cNvSpPr>
            <a:spLocks noChangeArrowheads="1"/>
          </p:cNvSpPr>
          <p:nvPr/>
        </p:nvSpPr>
        <p:spPr bwMode="auto">
          <a:xfrm>
            <a:off x="5192713" y="3244850"/>
            <a:ext cx="185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nl-NL" altLang="en-US" sz="1800"/>
          </a:p>
        </p:txBody>
      </p:sp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6340475" y="2341563"/>
            <a:ext cx="22733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Research interest</a:t>
            </a:r>
          </a:p>
        </p:txBody>
      </p:sp>
      <p:sp>
        <p:nvSpPr>
          <p:cNvPr id="4" name="Retângulo 3"/>
          <p:cNvSpPr>
            <a:spLocks noChangeArrowheads="1"/>
          </p:cNvSpPr>
          <p:nvPr/>
        </p:nvSpPr>
        <p:spPr bwMode="auto">
          <a:xfrm>
            <a:off x="1371600" y="4475163"/>
            <a:ext cx="1717675" cy="1169987"/>
          </a:xfrm>
          <a:prstGeom prst="rect">
            <a:avLst/>
          </a:prstGeom>
          <a:noFill/>
          <a:ln w="9525">
            <a:solidFill>
              <a:srgbClr val="00459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ahoma" pitchFamily="34" charset="0"/>
                <a:cs typeface="Tahoma" pitchFamily="34" charset="0"/>
              </a:rPr>
              <a:t>Journalists/media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ahoma" pitchFamily="34" charset="0"/>
                <a:cs typeface="Tahoma" pitchFamily="34" charset="0"/>
              </a:rPr>
              <a:t>Citizens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ahoma" pitchFamily="34" charset="0"/>
                <a:cs typeface="Tahoma" pitchFamily="34" charset="0"/>
              </a:rPr>
              <a:t>Students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ahoma" pitchFamily="34" charset="0"/>
                <a:cs typeface="Tahoma" pitchFamily="34" charset="0"/>
              </a:rPr>
              <a:t>Teachers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ahoma" pitchFamily="34" charset="0"/>
                <a:cs typeface="Tahoma" pitchFamily="34" charset="0"/>
              </a:rPr>
              <a:t>+++ </a:t>
            </a:r>
            <a:endParaRPr lang="pt-PT" altLang="en-US" sz="14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300538" y="4513263"/>
            <a:ext cx="2147887" cy="954087"/>
          </a:xfrm>
          <a:prstGeom prst="rect">
            <a:avLst/>
          </a:prstGeom>
          <a:noFill/>
          <a:ln w="9525">
            <a:solidFill>
              <a:srgbClr val="00459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ahoma" pitchFamily="34" charset="0"/>
                <a:cs typeface="Tahoma" pitchFamily="34" charset="0"/>
              </a:rPr>
              <a:t>Decision makers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ahoma" pitchFamily="34" charset="0"/>
                <a:cs typeface="Tahoma" pitchFamily="34" charset="0"/>
              </a:rPr>
              <a:t>Policy analysts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Tahoma" pitchFamily="34" charset="0"/>
                <a:cs typeface="Tahoma" pitchFamily="34" charset="0"/>
              </a:rPr>
              <a:t>Experts in a specific field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400">
                <a:latin typeface="Tahoma" pitchFamily="34" charset="0"/>
                <a:cs typeface="Tahoma" pitchFamily="34" charset="0"/>
              </a:rPr>
              <a:t>+++</a:t>
            </a:r>
            <a:endParaRPr lang="nl-NL" altLang="en-US" sz="14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0" name="Retângulo 19"/>
          <p:cNvSpPr>
            <a:spLocks noChangeArrowheads="1"/>
          </p:cNvSpPr>
          <p:nvPr/>
        </p:nvSpPr>
        <p:spPr bwMode="auto">
          <a:xfrm>
            <a:off x="7486650" y="4516438"/>
            <a:ext cx="1268413" cy="954087"/>
          </a:xfrm>
          <a:prstGeom prst="rect">
            <a:avLst/>
          </a:prstGeom>
          <a:noFill/>
          <a:ln w="9525">
            <a:solidFill>
              <a:srgbClr val="00459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400">
                <a:latin typeface="Tahoma" pitchFamily="34" charset="0"/>
                <a:cs typeface="Tahoma" pitchFamily="34" charset="0"/>
              </a:rPr>
              <a:t>Scientists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400">
                <a:latin typeface="Tahoma" pitchFamily="34" charset="0"/>
                <a:cs typeface="Tahoma" pitchFamily="34" charset="0"/>
              </a:rPr>
              <a:t>Researchers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400">
                <a:latin typeface="Tahoma" pitchFamily="34" charset="0"/>
                <a:cs typeface="Tahoma" pitchFamily="34" charset="0"/>
              </a:rPr>
              <a:t>Consultants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400">
                <a:latin typeface="Tahoma" pitchFamily="34" charset="0"/>
                <a:cs typeface="Tahoma" pitchFamily="34" charset="0"/>
              </a:rPr>
              <a:t>+++</a:t>
            </a:r>
          </a:p>
        </p:txBody>
      </p:sp>
      <p:sp>
        <p:nvSpPr>
          <p:cNvPr id="5143" name="Retângulo 27"/>
          <p:cNvSpPr>
            <a:spLocks noChangeArrowheads="1"/>
          </p:cNvSpPr>
          <p:nvPr/>
        </p:nvSpPr>
        <p:spPr bwMode="auto">
          <a:xfrm>
            <a:off x="8183563" y="6335713"/>
            <a:ext cx="42592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>
                <a:latin typeface="Tahoma" pitchFamily="34" charset="0"/>
                <a:cs typeface="Tahoma" pitchFamily="34" charset="0"/>
              </a:rPr>
              <a:t>Authors: Maurizio Vichi, Maria João Valente Rosa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>
                <a:latin typeface="Tahoma" pitchFamily="34" charset="0"/>
                <a:cs typeface="Tahoma" pitchFamily="34" charset="0"/>
              </a:rPr>
              <a:t>Co- author: </a:t>
            </a:r>
            <a:r>
              <a:rPr lang="pt-PT" altLang="en-US" sz="1400">
                <a:latin typeface="Tahoma" pitchFamily="34" charset="0"/>
                <a:cs typeface="Tahoma" pitchFamily="34" charset="0"/>
              </a:rPr>
              <a:t>Frances Ruane</a:t>
            </a:r>
            <a:endParaRPr lang="en-US" altLang="en-US" sz="14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144" name="Rectangle 26"/>
          <p:cNvSpPr>
            <a:spLocks noChangeArrowheads="1"/>
          </p:cNvSpPr>
          <p:nvPr/>
        </p:nvSpPr>
        <p:spPr bwMode="auto">
          <a:xfrm>
            <a:off x="0" y="6623050"/>
            <a:ext cx="341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000">
                <a:solidFill>
                  <a:schemeClr val="accent1"/>
                </a:solidFill>
              </a:rPr>
              <a:t>3</a:t>
            </a:r>
            <a:endParaRPr lang="en-US" altLang="en-US" sz="1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  <p:bldP spid="26" grpId="0"/>
      <p:bldP spid="4" grpId="0" animBg="1"/>
      <p:bldP spid="6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/>
            </a:extLst>
          </p:cNvPr>
          <p:cNvSpPr/>
          <p:nvPr/>
        </p:nvSpPr>
        <p:spPr>
          <a:xfrm>
            <a:off x="0" y="98425"/>
            <a:ext cx="7529513" cy="465138"/>
          </a:xfrm>
          <a:prstGeom prst="rect">
            <a:avLst/>
          </a:prstGeom>
          <a:solidFill>
            <a:srgbClr val="004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pic>
        <p:nvPicPr>
          <p:cNvPr id="32" name="Picture 2" descr="Copyright: doom.ko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 b="50000"/>
          <a:stretch/>
        </p:blipFill>
        <p:spPr bwMode="auto">
          <a:xfrm>
            <a:off x="7235661" y="4461736"/>
            <a:ext cx="4956339" cy="23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2" descr="DGINS 2017, Budap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98425"/>
            <a:ext cx="10763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tângulo 4"/>
          <p:cNvSpPr>
            <a:spLocks noChangeArrowheads="1"/>
          </p:cNvSpPr>
          <p:nvPr/>
        </p:nvSpPr>
        <p:spPr bwMode="auto">
          <a:xfrm>
            <a:off x="277813" y="184150"/>
            <a:ext cx="68310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What do users need? </a:t>
            </a:r>
          </a:p>
        </p:txBody>
      </p:sp>
      <p:sp>
        <p:nvSpPr>
          <p:cNvPr id="13" name="Retângulo 12">
            <a:extLst>
              <a:ext uri="{FF2B5EF4-FFF2-40B4-BE49-F238E27FC236}"/>
            </a:extLst>
          </p:cNvPr>
          <p:cNvSpPr/>
          <p:nvPr/>
        </p:nvSpPr>
        <p:spPr>
          <a:xfrm>
            <a:off x="163513" y="1058863"/>
            <a:ext cx="11914187" cy="8302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information: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Statistics</a:t>
            </a: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Indicators </a:t>
            </a: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</a:t>
            </a:r>
            <a:r>
              <a:rPr lang="en-US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quality</a:t>
            </a: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accessible</a:t>
            </a: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understandable</a:t>
            </a:r>
            <a:endParaRPr lang="pt-PT" sz="24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tângulo: Cantos Arredondados 28"/>
          <p:cNvSpPr>
            <a:spLocks noChangeArrowheads="1"/>
          </p:cNvSpPr>
          <p:nvPr/>
        </p:nvSpPr>
        <p:spPr bwMode="auto">
          <a:xfrm>
            <a:off x="3565525" y="2409825"/>
            <a:ext cx="5849938" cy="2008188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459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those principles are not enough guaranteed in migration and migrants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data case</a:t>
            </a:r>
            <a:endParaRPr lang="pt-PT" altLang="en-US" b="1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" name="Retângulo 29"/>
          <p:cNvSpPr>
            <a:spLocks noChangeArrowheads="1"/>
          </p:cNvSpPr>
          <p:nvPr/>
        </p:nvSpPr>
        <p:spPr bwMode="auto">
          <a:xfrm>
            <a:off x="-658813" y="2932113"/>
            <a:ext cx="5187951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400" b="1">
                <a:solidFill>
                  <a:srgbClr val="C56423"/>
                </a:solidFill>
                <a:latin typeface="Brush Script MT" pitchFamily="66" charset="0"/>
                <a:cs typeface="Tahoma" pitchFamily="34" charset="0"/>
              </a:rPr>
              <a:t>But…</a:t>
            </a:r>
            <a:endParaRPr lang="pt-PT" altLang="en-US" sz="5400" b="1">
              <a:solidFill>
                <a:srgbClr val="C56423"/>
              </a:solidFill>
              <a:latin typeface="Brush Script MT" pitchFamily="66" charset="0"/>
              <a:cs typeface="Tahoma" pitchFamily="34" charset="0"/>
            </a:endParaRPr>
          </a:p>
        </p:txBody>
      </p:sp>
      <p:sp>
        <p:nvSpPr>
          <p:cNvPr id="14" name="Retângulo 13"/>
          <p:cNvSpPr>
            <a:spLocks noChangeArrowheads="1"/>
          </p:cNvSpPr>
          <p:nvPr/>
        </p:nvSpPr>
        <p:spPr bwMode="auto">
          <a:xfrm>
            <a:off x="5130800" y="5619750"/>
            <a:ext cx="2139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CONCEPT</a:t>
            </a:r>
          </a:p>
        </p:txBody>
      </p:sp>
      <p:pic>
        <p:nvPicPr>
          <p:cNvPr id="2050" name="Picture 2" descr="Imagem relacionada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582" y="6177951"/>
            <a:ext cx="647669" cy="64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Conexão reta 24">
            <a:extLst>
              <a:ext uri="{FF2B5EF4-FFF2-40B4-BE49-F238E27FC236}"/>
            </a:extLst>
          </p:cNvPr>
          <p:cNvCxnSpPr/>
          <p:nvPr/>
        </p:nvCxnSpPr>
        <p:spPr>
          <a:xfrm>
            <a:off x="6321425" y="4418013"/>
            <a:ext cx="0" cy="1176337"/>
          </a:xfrm>
          <a:prstGeom prst="line">
            <a:avLst/>
          </a:prstGeom>
          <a:ln w="19050">
            <a:solidFill>
              <a:srgbClr val="0045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" descr="Resultado de imagem para confusion  png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990" y="4666161"/>
            <a:ext cx="2384897" cy="198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7" name="Rectangle 14"/>
          <p:cNvSpPr>
            <a:spLocks noChangeArrowheads="1"/>
          </p:cNvSpPr>
          <p:nvPr/>
        </p:nvSpPr>
        <p:spPr bwMode="auto">
          <a:xfrm>
            <a:off x="0" y="6623050"/>
            <a:ext cx="341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000">
                <a:solidFill>
                  <a:schemeClr val="accent1"/>
                </a:solidFill>
              </a:rPr>
              <a:t>4</a:t>
            </a:r>
            <a:endParaRPr lang="en-US" altLang="en-US" sz="1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9" grpId="0" animBg="1"/>
      <p:bldP spid="30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opyright: doom.ko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 b="50000"/>
          <a:stretch/>
        </p:blipFill>
        <p:spPr bwMode="auto">
          <a:xfrm>
            <a:off x="7235661" y="4461736"/>
            <a:ext cx="4956339" cy="23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2" descr="DGINS 2017, Budap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98425"/>
            <a:ext cx="10763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>
            <a:extLst>
              <a:ext uri="{FF2B5EF4-FFF2-40B4-BE49-F238E27FC236}"/>
            </a:extLst>
          </p:cNvPr>
          <p:cNvSpPr/>
          <p:nvPr/>
        </p:nvSpPr>
        <p:spPr>
          <a:xfrm>
            <a:off x="0" y="98425"/>
            <a:ext cx="7529513" cy="465138"/>
          </a:xfrm>
          <a:prstGeom prst="rect">
            <a:avLst/>
          </a:prstGeom>
          <a:solidFill>
            <a:srgbClr val="004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7173" name="Retângulo 4"/>
          <p:cNvSpPr>
            <a:spLocks noChangeArrowheads="1"/>
          </p:cNvSpPr>
          <p:nvPr/>
        </p:nvSpPr>
        <p:spPr bwMode="auto">
          <a:xfrm>
            <a:off x="50800" y="184150"/>
            <a:ext cx="7629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About the Concept</a:t>
            </a:r>
          </a:p>
        </p:txBody>
      </p:sp>
      <p:sp>
        <p:nvSpPr>
          <p:cNvPr id="14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3200400" y="1497013"/>
            <a:ext cx="5029200" cy="7143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UNIVERSE</a:t>
            </a:r>
          </a:p>
        </p:txBody>
      </p:sp>
      <p:sp>
        <p:nvSpPr>
          <p:cNvPr id="15" name="TextBox 14">
            <a:extLst>
              <a:ext uri="{FF2B5EF4-FFF2-40B4-BE49-F238E27FC236}"/>
            </a:extLst>
          </p:cNvPr>
          <p:cNvSpPr txBox="1"/>
          <p:nvPr/>
        </p:nvSpPr>
        <p:spPr>
          <a:xfrm>
            <a:off x="3443288" y="2732088"/>
            <a:ext cx="4786312" cy="7143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CLASSIFICATION</a:t>
            </a:r>
            <a:endParaRPr lang="en-U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6">
            <a:extLst>
              <a:ext uri="{FF2B5EF4-FFF2-40B4-BE49-F238E27FC236}"/>
            </a:extLst>
          </p:cNvPr>
          <p:cNvSpPr txBox="1"/>
          <p:nvPr/>
        </p:nvSpPr>
        <p:spPr>
          <a:xfrm>
            <a:off x="3546475" y="4211638"/>
            <a:ext cx="4683125" cy="71596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SOURCES</a:t>
            </a:r>
            <a:endParaRPr lang="en-U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tângulo 13"/>
          <p:cNvSpPr>
            <a:spLocks noChangeArrowheads="1"/>
          </p:cNvSpPr>
          <p:nvPr/>
        </p:nvSpPr>
        <p:spPr bwMode="auto">
          <a:xfrm>
            <a:off x="169863" y="3008313"/>
            <a:ext cx="2139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CONCEPT</a:t>
            </a:r>
          </a:p>
        </p:txBody>
      </p:sp>
      <p:sp>
        <p:nvSpPr>
          <p:cNvPr id="7178" name="Rectangle 27"/>
          <p:cNvSpPr>
            <a:spLocks noChangeArrowheads="1"/>
          </p:cNvSpPr>
          <p:nvPr/>
        </p:nvSpPr>
        <p:spPr bwMode="auto">
          <a:xfrm>
            <a:off x="0" y="6623050"/>
            <a:ext cx="341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000">
                <a:solidFill>
                  <a:schemeClr val="accent1"/>
                </a:solidFill>
              </a:rPr>
              <a:t>4.a</a:t>
            </a:r>
            <a:endParaRPr lang="en-US" altLang="en-US" sz="1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: Cantos Arredondados 26">
            <a:extLst>
              <a:ext uri="{FF2B5EF4-FFF2-40B4-BE49-F238E27FC236}"/>
            </a:extLst>
          </p:cNvPr>
          <p:cNvSpPr/>
          <p:nvPr/>
        </p:nvSpPr>
        <p:spPr>
          <a:xfrm rot="21033508">
            <a:off x="635000" y="5678488"/>
            <a:ext cx="3908425" cy="7921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0" name="Retângulo: Cantos Arredondados 9">
            <a:extLst>
              <a:ext uri="{FF2B5EF4-FFF2-40B4-BE49-F238E27FC236}"/>
            </a:extLst>
          </p:cNvPr>
          <p:cNvSpPr/>
          <p:nvPr/>
        </p:nvSpPr>
        <p:spPr>
          <a:xfrm>
            <a:off x="1136650" y="2101850"/>
            <a:ext cx="2863850" cy="4873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8" name="Retângulo 17">
            <a:extLst>
              <a:ext uri="{FF2B5EF4-FFF2-40B4-BE49-F238E27FC236}"/>
            </a:extLst>
          </p:cNvPr>
          <p:cNvSpPr/>
          <p:nvPr/>
        </p:nvSpPr>
        <p:spPr>
          <a:xfrm>
            <a:off x="0" y="98425"/>
            <a:ext cx="7529513" cy="465138"/>
          </a:xfrm>
          <a:prstGeom prst="rect">
            <a:avLst/>
          </a:prstGeom>
          <a:solidFill>
            <a:srgbClr val="004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pic>
        <p:nvPicPr>
          <p:cNvPr id="32" name="Picture 2" descr="Copyright: doom.ko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 b="50000"/>
          <a:stretch/>
        </p:blipFill>
        <p:spPr bwMode="auto">
          <a:xfrm>
            <a:off x="7235661" y="4461736"/>
            <a:ext cx="4956339" cy="23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2" descr="DGINS 2017, Budap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98425"/>
            <a:ext cx="10763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Retângulo 4"/>
          <p:cNvSpPr>
            <a:spLocks noChangeArrowheads="1"/>
          </p:cNvSpPr>
          <p:nvPr/>
        </p:nvSpPr>
        <p:spPr bwMode="auto">
          <a:xfrm>
            <a:off x="0" y="180975"/>
            <a:ext cx="7689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 world of situations can bias the concepts “migrations” and “migrants”</a:t>
            </a:r>
          </a:p>
        </p:txBody>
      </p:sp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 rot="783224">
            <a:off x="7848600" y="3897313"/>
            <a:ext cx="4833938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459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circulatory migrants </a:t>
            </a:r>
          </a:p>
          <a:p>
            <a:pPr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(mostly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labour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migrants)</a:t>
            </a:r>
          </a:p>
          <a:p>
            <a:pPr lvl="1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00459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201" name="Retângulo 34"/>
          <p:cNvSpPr>
            <a:spLocks noChangeArrowheads="1"/>
          </p:cNvSpPr>
          <p:nvPr/>
        </p:nvSpPr>
        <p:spPr bwMode="auto">
          <a:xfrm>
            <a:off x="5495925" y="6283325"/>
            <a:ext cx="947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4594"/>
                </a:solidFill>
              </a:rPr>
              <a:t>(+++)</a:t>
            </a:r>
            <a:endParaRPr lang="pt-PT" altLang="en-US">
              <a:solidFill>
                <a:srgbClr val="00459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tângulo: Cantos Arredondados 16">
            <a:extLst>
              <a:ext uri="{FF2B5EF4-FFF2-40B4-BE49-F238E27FC236}"/>
            </a:extLst>
          </p:cNvPr>
          <p:cNvSpPr/>
          <p:nvPr/>
        </p:nvSpPr>
        <p:spPr>
          <a:xfrm>
            <a:off x="1022350" y="2085975"/>
            <a:ext cx="3116263" cy="511175"/>
          </a:xfrm>
          <a:prstGeom prst="round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459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stocks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sz="2400" b="1" dirty="0">
                <a:solidFill>
                  <a:srgbClr val="00459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flows</a:t>
            </a:r>
            <a:endParaRPr lang="pt-PT" sz="2400" b="1" dirty="0">
              <a:latin typeface="+mn-lt"/>
              <a:cs typeface="+mn-cs"/>
            </a:endParaRPr>
          </a:p>
        </p:txBody>
      </p:sp>
      <p:sp>
        <p:nvSpPr>
          <p:cNvPr id="38" name="Retângulo 37">
            <a:extLst>
              <a:ext uri="{FF2B5EF4-FFF2-40B4-BE49-F238E27FC236}"/>
            </a:extLst>
          </p:cNvPr>
          <p:cNvSpPr/>
          <p:nvPr/>
        </p:nvSpPr>
        <p:spPr>
          <a:xfrm rot="1113964">
            <a:off x="319088" y="3806825"/>
            <a:ext cx="266223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459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internal migration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Retângulo 39"/>
          <p:cNvSpPr>
            <a:spLocks noChangeArrowheads="1"/>
          </p:cNvSpPr>
          <p:nvPr/>
        </p:nvSpPr>
        <p:spPr bwMode="auto">
          <a:xfrm rot="569850">
            <a:off x="6311900" y="1716088"/>
            <a:ext cx="20589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legal 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situations</a:t>
            </a:r>
            <a:endParaRPr lang="pt-PT" altLang="en-US" sz="2000" b="1"/>
          </a:p>
        </p:txBody>
      </p:sp>
      <p:sp>
        <p:nvSpPr>
          <p:cNvPr id="2" name="Retângulo: Cantos Arredondados 1">
            <a:extLst>
              <a:ext uri="{FF2B5EF4-FFF2-40B4-BE49-F238E27FC236}"/>
            </a:extLst>
          </p:cNvPr>
          <p:cNvSpPr/>
          <p:nvPr/>
        </p:nvSpPr>
        <p:spPr>
          <a:xfrm rot="21044370">
            <a:off x="339725" y="5619750"/>
            <a:ext cx="4479925" cy="817563"/>
          </a:xfrm>
          <a:prstGeom prst="round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459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migrations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(EU and non EU)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tângulo 3"/>
          <p:cNvSpPr>
            <a:spLocks noChangeArrowheads="1"/>
          </p:cNvSpPr>
          <p:nvPr/>
        </p:nvSpPr>
        <p:spPr bwMode="auto">
          <a:xfrm>
            <a:off x="9359900" y="1901825"/>
            <a:ext cx="2303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illegal situations</a:t>
            </a:r>
            <a:endParaRPr lang="pt-PT" altLang="en-US" sz="2000" b="1"/>
          </a:p>
        </p:txBody>
      </p:sp>
      <p:sp>
        <p:nvSpPr>
          <p:cNvPr id="7" name="Retângulo 6">
            <a:extLst>
              <a:ext uri="{FF2B5EF4-FFF2-40B4-BE49-F238E27FC236}"/>
            </a:extLst>
          </p:cNvPr>
          <p:cNvSpPr/>
          <p:nvPr/>
        </p:nvSpPr>
        <p:spPr>
          <a:xfrm rot="21248154">
            <a:off x="2773363" y="3792538"/>
            <a:ext cx="6096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459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migrants that are not migrants </a:t>
            </a:r>
          </a:p>
          <a:p>
            <a:pPr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(second generations)</a:t>
            </a:r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 rot="-1019289">
            <a:off x="7820025" y="5732463"/>
            <a:ext cx="2647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Asylum seekers</a:t>
            </a:r>
            <a:endParaRPr lang="pt-PT" altLang="en-US" sz="2000" b="1" dirty="0">
              <a:solidFill>
                <a:srgbClr val="004594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209" name="Rectangle 18"/>
          <p:cNvSpPr>
            <a:spLocks noChangeArrowheads="1"/>
          </p:cNvSpPr>
          <p:nvPr/>
        </p:nvSpPr>
        <p:spPr bwMode="auto">
          <a:xfrm>
            <a:off x="0" y="6623050"/>
            <a:ext cx="341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000">
                <a:solidFill>
                  <a:schemeClr val="accent1"/>
                </a:solidFill>
              </a:rPr>
              <a:t>5</a:t>
            </a:r>
            <a:endParaRPr lang="en-US" altLang="en-US" sz="1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0" grpId="0" animBg="1"/>
      <p:bldP spid="6" grpId="0"/>
      <p:bldP spid="17" grpId="0"/>
      <p:bldP spid="38" grpId="0"/>
      <p:bldP spid="40" grpId="0"/>
      <p:bldP spid="2" grpId="0"/>
      <p:bldP spid="4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/>
            </a:extLst>
          </p:cNvPr>
          <p:cNvSpPr/>
          <p:nvPr/>
        </p:nvSpPr>
        <p:spPr>
          <a:xfrm>
            <a:off x="0" y="98425"/>
            <a:ext cx="7529513" cy="465138"/>
          </a:xfrm>
          <a:prstGeom prst="rect">
            <a:avLst/>
          </a:prstGeom>
          <a:solidFill>
            <a:srgbClr val="004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pic>
        <p:nvPicPr>
          <p:cNvPr id="32" name="Picture 2" descr="Copyright: doom.ko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 b="50000"/>
          <a:stretch/>
        </p:blipFill>
        <p:spPr bwMode="auto">
          <a:xfrm>
            <a:off x="7235661" y="4461736"/>
            <a:ext cx="4956339" cy="23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2" descr="DGINS 2017, Budap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98425"/>
            <a:ext cx="10763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tângulo 4"/>
          <p:cNvSpPr>
            <a:spLocks noChangeArrowheads="1"/>
          </p:cNvSpPr>
          <p:nvPr/>
        </p:nvSpPr>
        <p:spPr bwMode="auto">
          <a:xfrm>
            <a:off x="50800" y="184150"/>
            <a:ext cx="7629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Two possible ways of being considered a Migrant – </a:t>
            </a:r>
            <a:r>
              <a:rPr lang="en-US" altLang="en-US" sz="1600" b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FLOWS</a:t>
            </a:r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198438" y="1130300"/>
            <a:ext cx="8975725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C56423"/>
                </a:solidFill>
                <a:latin typeface="Tahoma" pitchFamily="34" charset="0"/>
                <a:cs typeface="Tahoma" pitchFamily="34" charset="0"/>
              </a:rPr>
              <a:t>Immigrant </a:t>
            </a:r>
            <a:r>
              <a:rPr lang="en-US" altLang="en-US">
                <a:latin typeface="Tahoma" pitchFamily="34" charset="0"/>
                <a:cs typeface="Tahoma" pitchFamily="34" charset="0"/>
              </a:rPr>
              <a:t>(EU context)</a:t>
            </a:r>
            <a:endParaRPr lang="en-US" altLang="en-US" b="1">
              <a:solidFill>
                <a:srgbClr val="C56423"/>
              </a:solidFill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ahoma" pitchFamily="34" charset="0"/>
                <a:cs typeface="Tahoma" pitchFamily="34" charset="0"/>
              </a:rPr>
              <a:t>A person who establishes </a:t>
            </a:r>
            <a:r>
              <a:rPr lang="en-US" altLang="en-US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usual residence </a:t>
            </a:r>
            <a:r>
              <a:rPr lang="en-US" altLang="en-US">
                <a:latin typeface="Tahoma" pitchFamily="34" charset="0"/>
                <a:cs typeface="Tahoma" pitchFamily="34" charset="0"/>
              </a:rPr>
              <a:t>in the territory of a Member State for a period </a:t>
            </a:r>
            <a:r>
              <a:rPr lang="en-US" altLang="en-US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that is, or is expected to be</a:t>
            </a:r>
            <a:r>
              <a:rPr lang="en-US" altLang="en-US">
                <a:latin typeface="Tahoma" pitchFamily="34" charset="0"/>
                <a:cs typeface="Tahoma" pitchFamily="34" charset="0"/>
              </a:rPr>
              <a:t>, of at least 12 months (…).</a:t>
            </a:r>
          </a:p>
        </p:txBody>
      </p:sp>
      <p:sp>
        <p:nvSpPr>
          <p:cNvPr id="9223" name="Rectangle 8"/>
          <p:cNvSpPr>
            <a:spLocks noChangeArrowheads="1"/>
          </p:cNvSpPr>
          <p:nvPr/>
        </p:nvSpPr>
        <p:spPr bwMode="auto">
          <a:xfrm>
            <a:off x="201613" y="3914775"/>
            <a:ext cx="8861425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D7A21F"/>
                </a:solidFill>
                <a:latin typeface="Tahoma" pitchFamily="34" charset="0"/>
                <a:cs typeface="Tahoma" pitchFamily="34" charset="0"/>
              </a:rPr>
              <a:t>Emigrant </a:t>
            </a:r>
            <a:r>
              <a:rPr lang="en-US" altLang="en-US">
                <a:latin typeface="Tahoma" pitchFamily="34" charset="0"/>
                <a:cs typeface="Tahoma" pitchFamily="34" charset="0"/>
              </a:rPr>
              <a:t>(EU context)</a:t>
            </a:r>
            <a:endParaRPr lang="en-US" altLang="en-US" b="1">
              <a:solidFill>
                <a:srgbClr val="C56423"/>
              </a:solidFill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rgbClr val="D7A21F"/>
              </a:solidFill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ahoma" pitchFamily="34" charset="0"/>
                <a:cs typeface="Tahoma" pitchFamily="34" charset="0"/>
              </a:rPr>
              <a:t>A person who (…) ceases to have </a:t>
            </a:r>
            <a:r>
              <a:rPr lang="en-US" altLang="en-US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usual residence </a:t>
            </a:r>
            <a:r>
              <a:rPr lang="en-US" altLang="en-US">
                <a:latin typeface="Tahoma" pitchFamily="34" charset="0"/>
                <a:cs typeface="Tahoma" pitchFamily="34" charset="0"/>
              </a:rPr>
              <a:t>in a Member State for a period </a:t>
            </a:r>
            <a:r>
              <a:rPr lang="en-US" altLang="en-US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that is, or is expected to be</a:t>
            </a:r>
            <a:r>
              <a:rPr lang="en-US" altLang="en-US">
                <a:latin typeface="Tahoma" pitchFamily="34" charset="0"/>
                <a:cs typeface="Tahoma" pitchFamily="34" charset="0"/>
              </a:rPr>
              <a:t>, of at least 12 months.</a:t>
            </a:r>
          </a:p>
        </p:txBody>
      </p:sp>
      <p:sp>
        <p:nvSpPr>
          <p:cNvPr id="9224" name="Retângulo 1"/>
          <p:cNvSpPr>
            <a:spLocks noChangeArrowheads="1"/>
          </p:cNvSpPr>
          <p:nvPr/>
        </p:nvSpPr>
        <p:spPr bwMode="auto">
          <a:xfrm>
            <a:off x="7529513" y="6323013"/>
            <a:ext cx="609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400">
                <a:latin typeface="Tahoma" pitchFamily="34" charset="0"/>
                <a:cs typeface="Tahoma" pitchFamily="34" charset="0"/>
              </a:rPr>
              <a:t>https://ec.europa.eu/home-affairs/what-we-do/networks/european_migration_network/glossary/i_en</a:t>
            </a:r>
          </a:p>
        </p:txBody>
      </p:sp>
      <p:pic>
        <p:nvPicPr>
          <p:cNvPr id="4098" name="Picture 2" descr="Imagem relacionada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53899" y="1770434"/>
            <a:ext cx="1623021" cy="169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eta: Para Baixo 20">
            <a:extLst>
              <a:ext uri="{FF2B5EF4-FFF2-40B4-BE49-F238E27FC236}"/>
            </a:extLst>
          </p:cNvPr>
          <p:cNvSpPr/>
          <p:nvPr/>
        </p:nvSpPr>
        <p:spPr>
          <a:xfrm rot="5400000">
            <a:off x="9622631" y="2307432"/>
            <a:ext cx="606425" cy="855662"/>
          </a:xfrm>
          <a:prstGeom prst="downArrow">
            <a:avLst/>
          </a:prstGeom>
          <a:solidFill>
            <a:srgbClr val="C56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pic>
        <p:nvPicPr>
          <p:cNvPr id="22" name="Picture 2" descr="Imagem relacionada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502" y="4461736"/>
            <a:ext cx="1710200" cy="169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eta: Para Baixo 22">
            <a:extLst>
              <a:ext uri="{FF2B5EF4-FFF2-40B4-BE49-F238E27FC236}"/>
            </a:extLst>
          </p:cNvPr>
          <p:cNvSpPr/>
          <p:nvPr/>
        </p:nvSpPr>
        <p:spPr>
          <a:xfrm rot="5400000" flipV="1">
            <a:off x="11307763" y="4933950"/>
            <a:ext cx="604838" cy="935037"/>
          </a:xfrm>
          <a:prstGeom prst="downArrow">
            <a:avLst/>
          </a:prstGeom>
          <a:solidFill>
            <a:srgbClr val="D7A2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0" y="6623050"/>
            <a:ext cx="341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000">
                <a:solidFill>
                  <a:schemeClr val="accent1"/>
                </a:solidFill>
              </a:rPr>
              <a:t>6</a:t>
            </a:r>
            <a:endParaRPr lang="en-US" altLang="en-US" sz="1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opyright: doom.ko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 b="50000"/>
          <a:stretch/>
        </p:blipFill>
        <p:spPr bwMode="auto">
          <a:xfrm>
            <a:off x="7235661" y="4461736"/>
            <a:ext cx="4956339" cy="23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2" descr="DGINS 2017, Budap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98425"/>
            <a:ext cx="10763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>
            <a:extLst>
              <a:ext uri="{FF2B5EF4-FFF2-40B4-BE49-F238E27FC236}"/>
            </a:extLst>
          </p:cNvPr>
          <p:cNvSpPr/>
          <p:nvPr/>
        </p:nvSpPr>
        <p:spPr>
          <a:xfrm>
            <a:off x="0" y="98425"/>
            <a:ext cx="7529513" cy="465138"/>
          </a:xfrm>
          <a:prstGeom prst="rect">
            <a:avLst/>
          </a:prstGeom>
          <a:solidFill>
            <a:srgbClr val="004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0245" name="Retângulo 4"/>
          <p:cNvSpPr>
            <a:spLocks noChangeArrowheads="1"/>
          </p:cNvSpPr>
          <p:nvPr/>
        </p:nvSpPr>
        <p:spPr bwMode="auto">
          <a:xfrm>
            <a:off x="50800" y="184150"/>
            <a:ext cx="7629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Two possible ways of being considered a Migrant – </a:t>
            </a:r>
            <a:r>
              <a:rPr lang="en-US" altLang="en-US" sz="1600" b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STOCKS</a:t>
            </a: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0" y="2312988"/>
            <a:ext cx="2646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Country of birth</a:t>
            </a:r>
          </a:p>
        </p:txBody>
      </p:sp>
      <p:sp>
        <p:nvSpPr>
          <p:cNvPr id="4" name="Retângulo 3"/>
          <p:cNvSpPr>
            <a:spLocks noChangeArrowheads="1"/>
          </p:cNvSpPr>
          <p:nvPr/>
        </p:nvSpPr>
        <p:spPr bwMode="auto">
          <a:xfrm>
            <a:off x="2894013" y="1990725"/>
            <a:ext cx="957421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ahoma" pitchFamily="34" charset="0"/>
                <a:cs typeface="Tahoma" pitchFamily="34" charset="0"/>
              </a:rPr>
              <a:t>Native-born: </a:t>
            </a:r>
            <a:r>
              <a:rPr lang="en-US" altLang="en-US" sz="1800">
                <a:latin typeface="Tahoma" pitchFamily="34" charset="0"/>
                <a:cs typeface="Tahoma" pitchFamily="34" charset="0"/>
              </a:rPr>
              <a:t>the population </a:t>
            </a:r>
            <a:r>
              <a:rPr lang="en-US" altLang="en-US" sz="1800" b="1">
                <a:latin typeface="Tahoma" pitchFamily="34" charset="0"/>
                <a:cs typeface="Tahoma" pitchFamily="34" charset="0"/>
              </a:rPr>
              <a:t>born in</a:t>
            </a:r>
            <a:r>
              <a:rPr lang="en-US" altLang="en-US" sz="1800">
                <a:latin typeface="Tahoma" pitchFamily="34" charset="0"/>
                <a:cs typeface="Tahoma" pitchFamily="34" charset="0"/>
              </a:rPr>
              <a:t> the reporting country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itchFamily="34" charset="0"/>
                <a:cs typeface="Tahoma" pitchFamily="34" charset="0"/>
              </a:rPr>
              <a:t>Foreign-born: </a:t>
            </a:r>
            <a:r>
              <a:rPr lang="en-US" altLang="en-US" sz="2400">
                <a:latin typeface="Tahoma" pitchFamily="34" charset="0"/>
                <a:cs typeface="Tahoma" pitchFamily="34" charset="0"/>
              </a:rPr>
              <a:t>the population </a:t>
            </a:r>
            <a:r>
              <a:rPr lang="en-US" altLang="en-US" sz="2400" b="1">
                <a:latin typeface="Tahoma" pitchFamily="34" charset="0"/>
                <a:cs typeface="Tahoma" pitchFamily="34" charset="0"/>
              </a:rPr>
              <a:t>born outside </a:t>
            </a:r>
            <a:r>
              <a:rPr lang="en-US" altLang="en-US" sz="2400">
                <a:latin typeface="Tahoma" pitchFamily="34" charset="0"/>
                <a:cs typeface="Tahoma" pitchFamily="34" charset="0"/>
              </a:rPr>
              <a:t>the reporting country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0" y="4246563"/>
            <a:ext cx="3562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Country of citizenship</a:t>
            </a:r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3506788" y="4048125"/>
            <a:ext cx="8570912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ahoma" pitchFamily="34" charset="0"/>
                <a:cs typeface="Tahoma" pitchFamily="34" charset="0"/>
              </a:rPr>
              <a:t>Nationals: </a:t>
            </a:r>
            <a:r>
              <a:rPr lang="en-US" altLang="en-US" sz="1800">
                <a:latin typeface="Tahoma" pitchFamily="34" charset="0"/>
                <a:cs typeface="Tahoma" pitchFamily="34" charset="0"/>
              </a:rPr>
              <a:t>the</a:t>
            </a:r>
            <a:r>
              <a:rPr lang="en-US" altLang="en-US" sz="1800" b="1">
                <a:latin typeface="Tahoma" pitchFamily="34" charset="0"/>
                <a:cs typeface="Tahoma" pitchFamily="34" charset="0"/>
              </a:rPr>
              <a:t> citizens </a:t>
            </a:r>
            <a:r>
              <a:rPr lang="en-US" altLang="en-US" sz="1800">
                <a:latin typeface="Tahoma" pitchFamily="34" charset="0"/>
                <a:cs typeface="Tahoma" pitchFamily="34" charset="0"/>
              </a:rPr>
              <a:t>of the reporting country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itchFamily="34" charset="0"/>
                <a:cs typeface="Tahoma" pitchFamily="34" charset="0"/>
              </a:rPr>
              <a:t>Foreign citizens: </a:t>
            </a:r>
            <a:r>
              <a:rPr lang="en-US" altLang="en-US" sz="2400">
                <a:latin typeface="Tahoma" pitchFamily="34" charset="0"/>
                <a:cs typeface="Tahoma" pitchFamily="34" charset="0"/>
              </a:rPr>
              <a:t>the </a:t>
            </a:r>
            <a:r>
              <a:rPr lang="en-US" altLang="en-US" sz="2400" b="1">
                <a:latin typeface="Tahoma" pitchFamily="34" charset="0"/>
                <a:cs typeface="Tahoma" pitchFamily="34" charset="0"/>
              </a:rPr>
              <a:t>non-citizens</a:t>
            </a:r>
            <a:r>
              <a:rPr lang="en-US" altLang="en-US" sz="2400">
                <a:latin typeface="Tahoma" pitchFamily="34" charset="0"/>
                <a:cs typeface="Tahoma" pitchFamily="34" charset="0"/>
              </a:rPr>
              <a:t> of the reporting country </a:t>
            </a:r>
          </a:p>
        </p:txBody>
      </p:sp>
      <p:sp>
        <p:nvSpPr>
          <p:cNvPr id="10250" name="Retângulo 27"/>
          <p:cNvSpPr>
            <a:spLocks noChangeArrowheads="1"/>
          </p:cNvSpPr>
          <p:nvPr/>
        </p:nvSpPr>
        <p:spPr bwMode="auto">
          <a:xfrm>
            <a:off x="7529513" y="6323013"/>
            <a:ext cx="609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400" i="1">
                <a:latin typeface="Tahoma" pitchFamily="34" charset="0"/>
                <a:cs typeface="Tahoma" pitchFamily="34" charset="0"/>
              </a:rPr>
              <a:t>https://ec.europa.eu/home-affairs/what-we-do/networks/european_migration_network/glossary/i_en</a:t>
            </a:r>
          </a:p>
        </p:txBody>
      </p:sp>
      <p:sp>
        <p:nvSpPr>
          <p:cNvPr id="10251" name="Rectangle 10"/>
          <p:cNvSpPr>
            <a:spLocks noChangeArrowheads="1"/>
          </p:cNvSpPr>
          <p:nvPr/>
        </p:nvSpPr>
        <p:spPr bwMode="auto">
          <a:xfrm>
            <a:off x="0" y="6623050"/>
            <a:ext cx="341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000">
                <a:solidFill>
                  <a:schemeClr val="accent1"/>
                </a:solidFill>
              </a:rPr>
              <a:t>7</a:t>
            </a:r>
            <a:endParaRPr lang="en-US" altLang="en-US" sz="1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opyright: doom.ko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 b="50000"/>
          <a:stretch/>
        </p:blipFill>
        <p:spPr bwMode="auto">
          <a:xfrm>
            <a:off x="7235661" y="4461736"/>
            <a:ext cx="4956339" cy="23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2" descr="DGINS 2017, Budap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98425"/>
            <a:ext cx="10763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>
            <a:extLst>
              <a:ext uri="{FF2B5EF4-FFF2-40B4-BE49-F238E27FC236}"/>
            </a:extLst>
          </p:cNvPr>
          <p:cNvSpPr/>
          <p:nvPr/>
        </p:nvSpPr>
        <p:spPr>
          <a:xfrm>
            <a:off x="0" y="98425"/>
            <a:ext cx="7529513" cy="465138"/>
          </a:xfrm>
          <a:prstGeom prst="rect">
            <a:avLst/>
          </a:prstGeom>
          <a:solidFill>
            <a:srgbClr val="004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1269" name="Retângulo 4"/>
          <p:cNvSpPr>
            <a:spLocks noChangeArrowheads="1"/>
          </p:cNvSpPr>
          <p:nvPr/>
        </p:nvSpPr>
        <p:spPr bwMode="auto">
          <a:xfrm>
            <a:off x="50800" y="184150"/>
            <a:ext cx="7629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Different sources to capture stocks or flows - IMMIGRATION</a:t>
            </a:r>
          </a:p>
        </p:txBody>
      </p:sp>
      <p:sp>
        <p:nvSpPr>
          <p:cNvPr id="11270" name="Rectangle 2"/>
          <p:cNvSpPr>
            <a:spLocks noChangeArrowheads="1"/>
          </p:cNvSpPr>
          <p:nvPr/>
        </p:nvSpPr>
        <p:spPr bwMode="auto">
          <a:xfrm>
            <a:off x="0" y="3595688"/>
            <a:ext cx="18494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C56423"/>
                </a:solidFill>
                <a:latin typeface="Tahoma" pitchFamily="34" charset="0"/>
                <a:cs typeface="Tahoma" pitchFamily="34" charset="0"/>
              </a:rPr>
              <a:t>Immigrant</a:t>
            </a:r>
          </a:p>
        </p:txBody>
      </p:sp>
      <p:sp>
        <p:nvSpPr>
          <p:cNvPr id="13" name="TextBox 12">
            <a:extLst>
              <a:ext uri="{FF2B5EF4-FFF2-40B4-BE49-F238E27FC236}"/>
            </a:extLst>
          </p:cNvPr>
          <p:cNvSpPr txBox="1"/>
          <p:nvPr/>
        </p:nvSpPr>
        <p:spPr>
          <a:xfrm>
            <a:off x="2205038" y="1630363"/>
            <a:ext cx="9059862" cy="4248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immigration </a:t>
            </a:r>
            <a:r>
              <a:rPr lang="en-US" b="1" dirty="0">
                <a:solidFill>
                  <a:srgbClr val="C5642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stocks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administrative 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registration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(Austria, Belgium)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household-sample surveys (Portugal, UK)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population census (Germany, Luxembourg)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P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(+++)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immigration </a:t>
            </a:r>
            <a:r>
              <a:rPr lang="en-GB" b="1" dirty="0">
                <a:solidFill>
                  <a:srgbClr val="C5642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flows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Administrative registration (Germany, Spain)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household-sample surveys (Portugal, France, Ireland)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(+++)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27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33688"/>
            <a:ext cx="113982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xão reta 5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2027238" y="1727200"/>
            <a:ext cx="0" cy="4017963"/>
          </a:xfrm>
          <a:prstGeom prst="line">
            <a:avLst/>
          </a:prstGeom>
          <a:ln w="57150">
            <a:solidFill>
              <a:srgbClr val="C56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 descr="Resultado de imagem para post it 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7" t="9474" r="19366" b="16405"/>
          <a:stretch>
            <a:fillRect/>
          </a:stretch>
        </p:blipFill>
        <p:spPr bwMode="auto">
          <a:xfrm>
            <a:off x="8616950" y="1049338"/>
            <a:ext cx="3411538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2">
            <a:extLst>
              <a:ext uri="{FF2B5EF4-FFF2-40B4-BE49-F238E27FC236}"/>
            </a:extLst>
          </p:cNvPr>
          <p:cNvSpPr txBox="1"/>
          <p:nvPr/>
        </p:nvSpPr>
        <p:spPr>
          <a:xfrm rot="21432826">
            <a:off x="8856663" y="1689100"/>
            <a:ext cx="3092450" cy="2954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e.g.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9207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limited number of immigrants included in the samples; </a:t>
            </a:r>
          </a:p>
          <a:p>
            <a:pPr indent="9207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PT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9207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nonresponse, which is usually higher among immigrants, especially among recent immigrants or immigrants with lower social background or poor language knowledge.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P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777288" y="1446213"/>
            <a:ext cx="1131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itchFamily="34" charset="0"/>
                <a:cs typeface="Tahoma" pitchFamily="34" charset="0"/>
              </a:rPr>
              <a:t>Surveys: </a:t>
            </a:r>
            <a:endParaRPr lang="en-US" altLang="en-US" sz="1800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0" y="6623050"/>
            <a:ext cx="341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000">
                <a:solidFill>
                  <a:schemeClr val="accent1"/>
                </a:solidFill>
              </a:rPr>
              <a:t>8</a:t>
            </a:r>
            <a:endParaRPr lang="en-US" altLang="en-US" sz="1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m relacionada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25" y="693738"/>
            <a:ext cx="2230438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 descr="Copyright: doom.ko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 b="50000"/>
          <a:stretch/>
        </p:blipFill>
        <p:spPr bwMode="auto">
          <a:xfrm>
            <a:off x="7235660" y="4457732"/>
            <a:ext cx="4956339" cy="23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2" descr="DGINS 2017, Budape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98425"/>
            <a:ext cx="10763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>
            <a:extLst>
              <a:ext uri="{FF2B5EF4-FFF2-40B4-BE49-F238E27FC236}"/>
            </a:extLst>
          </p:cNvPr>
          <p:cNvSpPr/>
          <p:nvPr/>
        </p:nvSpPr>
        <p:spPr>
          <a:xfrm>
            <a:off x="0" y="98425"/>
            <a:ext cx="7529513" cy="465138"/>
          </a:xfrm>
          <a:prstGeom prst="rect">
            <a:avLst/>
          </a:prstGeom>
          <a:solidFill>
            <a:srgbClr val="004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294" name="Retângulo 4"/>
          <p:cNvSpPr>
            <a:spLocks noChangeArrowheads="1"/>
          </p:cNvSpPr>
          <p:nvPr/>
        </p:nvSpPr>
        <p:spPr bwMode="auto">
          <a:xfrm>
            <a:off x="50800" y="184150"/>
            <a:ext cx="7629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Recommendations</a:t>
            </a:r>
          </a:p>
        </p:txBody>
      </p:sp>
      <p:pic>
        <p:nvPicPr>
          <p:cNvPr id="2050" name="Picture 2" descr="Resultado de imagem para recommendations  png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1" t="22695" r="28495" b="23541"/>
          <a:stretch/>
        </p:blipFill>
        <p:spPr bwMode="auto">
          <a:xfrm>
            <a:off x="954184" y="912827"/>
            <a:ext cx="2097752" cy="1546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Oval 28">
            <a:extLst>
              <a:ext uri="{FF2B5EF4-FFF2-40B4-BE49-F238E27FC236}"/>
            </a:extLst>
          </p:cNvPr>
          <p:cNvSpPr/>
          <p:nvPr/>
        </p:nvSpPr>
        <p:spPr>
          <a:xfrm>
            <a:off x="263525" y="776288"/>
            <a:ext cx="3479800" cy="1870075"/>
          </a:xfrm>
          <a:prstGeom prst="ellipse">
            <a:avLst/>
          </a:prstGeom>
          <a:noFill/>
          <a:ln w="19050">
            <a:solidFill>
              <a:srgbClr val="0045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692150" y="1171575"/>
            <a:ext cx="2933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Harmonization of sources and concepts</a:t>
            </a:r>
          </a:p>
        </p:txBody>
      </p:sp>
      <p:cxnSp>
        <p:nvCxnSpPr>
          <p:cNvPr id="31" name="Conexão reta 30">
            <a:extLst>
              <a:ext uri="{FF2B5EF4-FFF2-40B4-BE49-F238E27FC236}"/>
            </a:extLst>
          </p:cNvPr>
          <p:cNvCxnSpPr/>
          <p:nvPr/>
        </p:nvCxnSpPr>
        <p:spPr>
          <a:xfrm>
            <a:off x="230188" y="1665288"/>
            <a:ext cx="3175" cy="4916487"/>
          </a:xfrm>
          <a:prstGeom prst="line">
            <a:avLst/>
          </a:prstGeom>
          <a:ln w="12700">
            <a:solidFill>
              <a:srgbClr val="0045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tângulo 32"/>
          <p:cNvSpPr>
            <a:spLocks noChangeArrowheads="1"/>
          </p:cNvSpPr>
          <p:nvPr/>
        </p:nvSpPr>
        <p:spPr bwMode="auto">
          <a:xfrm>
            <a:off x="230188" y="2854325"/>
            <a:ext cx="5729287" cy="3830638"/>
          </a:xfrm>
          <a:prstGeom prst="rect">
            <a:avLst/>
          </a:prstGeom>
          <a:noFill/>
          <a:ln w="9525">
            <a:solidFill>
              <a:srgbClr val="00459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2857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1800">
                <a:latin typeface="Tahoma" pitchFamily="34" charset="0"/>
                <a:cs typeface="Tahoma" pitchFamily="34" charset="0"/>
              </a:rPr>
              <a:t>Stimulate cooperation between NSIs, for interchange migration data. EUROSTAT can </a:t>
            </a:r>
            <a:r>
              <a:rPr lang="en-US" altLang="en-US" sz="1800" b="1">
                <a:latin typeface="Tahoma" pitchFamily="34" charset="0"/>
                <a:cs typeface="Tahoma" pitchFamily="34" charset="0"/>
              </a:rPr>
              <a:t>act as a bridge</a:t>
            </a:r>
            <a:r>
              <a:rPr lang="en-US" altLang="en-US" sz="1800">
                <a:latin typeface="Tahoma" pitchFamily="34" charset="0"/>
                <a:cs typeface="Tahoma" pitchFamily="34" charset="0"/>
              </a:rPr>
              <a:t> between NSIs, namely by facilitating a common Web repository about migration flows on Europe.</a:t>
            </a:r>
            <a:endParaRPr lang="en-GB" altLang="en-US" sz="1800">
              <a:latin typeface="Tahoma" pitchFamily="34" charset="0"/>
              <a:cs typeface="Tahoma" pitchFamily="34" charset="0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n-GB" altLang="en-US" sz="1800" b="1">
                <a:latin typeface="Tahoma" pitchFamily="34" charset="0"/>
                <a:cs typeface="Tahoma" pitchFamily="34" charset="0"/>
              </a:rPr>
              <a:t>Review the definitions </a:t>
            </a:r>
            <a:r>
              <a:rPr lang="en-GB" altLang="en-US" sz="1800">
                <a:latin typeface="Tahoma" pitchFamily="34" charset="0"/>
                <a:cs typeface="Tahoma" pitchFamily="34" charset="0"/>
              </a:rPr>
              <a:t>and practices adopted by countries for the measurement (e.g. decide for the use ‘</a:t>
            </a:r>
            <a:r>
              <a:rPr lang="en-GB" altLang="en-US" sz="1800" b="1">
                <a:latin typeface="Tahoma" pitchFamily="34" charset="0"/>
                <a:cs typeface="Tahoma" pitchFamily="34" charset="0"/>
              </a:rPr>
              <a:t>that is’ </a:t>
            </a:r>
            <a:r>
              <a:rPr lang="en-GB" altLang="en-US" sz="1800">
                <a:latin typeface="Tahoma" pitchFamily="34" charset="0"/>
                <a:cs typeface="Tahoma" pitchFamily="34" charset="0"/>
              </a:rPr>
              <a:t>or ‘</a:t>
            </a:r>
            <a:r>
              <a:rPr lang="en-GB" altLang="en-US" sz="1800" b="1">
                <a:latin typeface="Tahoma" pitchFamily="34" charset="0"/>
                <a:cs typeface="Tahoma" pitchFamily="34" charset="0"/>
              </a:rPr>
              <a:t>is expected to be’ </a:t>
            </a:r>
            <a:r>
              <a:rPr lang="en-GB" altLang="en-US" sz="1800">
                <a:latin typeface="Tahoma" pitchFamily="34" charset="0"/>
                <a:cs typeface="Tahoma" pitchFamily="34" charset="0"/>
              </a:rPr>
              <a:t>to classify someone as migrant).</a:t>
            </a:r>
          </a:p>
        </p:txBody>
      </p:sp>
      <p:sp>
        <p:nvSpPr>
          <p:cNvPr id="34" name="Oval 33">
            <a:extLst>
              <a:ext uri="{FF2B5EF4-FFF2-40B4-BE49-F238E27FC236}"/>
            </a:extLst>
          </p:cNvPr>
          <p:cNvSpPr/>
          <p:nvPr/>
        </p:nvSpPr>
        <p:spPr>
          <a:xfrm>
            <a:off x="7404100" y="674688"/>
            <a:ext cx="3632200" cy="2087562"/>
          </a:xfrm>
          <a:prstGeom prst="ellipse">
            <a:avLst/>
          </a:prstGeom>
          <a:noFill/>
          <a:ln w="19050">
            <a:solidFill>
              <a:srgbClr val="0045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35" name="Rectangle 18"/>
          <p:cNvSpPr>
            <a:spLocks noChangeArrowheads="1"/>
          </p:cNvSpPr>
          <p:nvPr/>
        </p:nvSpPr>
        <p:spPr bwMode="auto">
          <a:xfrm>
            <a:off x="7729538" y="788988"/>
            <a:ext cx="309086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Improve Statistical literacy and more understandable definitions</a:t>
            </a:r>
          </a:p>
        </p:txBody>
      </p:sp>
      <p:cxnSp>
        <p:nvCxnSpPr>
          <p:cNvPr id="36" name="Conexão reta 35">
            <a:extLst>
              <a:ext uri="{FF2B5EF4-FFF2-40B4-BE49-F238E27FC236}"/>
            </a:extLst>
          </p:cNvPr>
          <p:cNvCxnSpPr/>
          <p:nvPr/>
        </p:nvCxnSpPr>
        <p:spPr>
          <a:xfrm>
            <a:off x="7443788" y="1933575"/>
            <a:ext cx="42862" cy="4379913"/>
          </a:xfrm>
          <a:prstGeom prst="line">
            <a:avLst/>
          </a:prstGeom>
          <a:ln w="12700">
            <a:solidFill>
              <a:srgbClr val="0045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tângulo 36"/>
          <p:cNvSpPr>
            <a:spLocks noChangeArrowheads="1"/>
          </p:cNvSpPr>
          <p:nvPr/>
        </p:nvSpPr>
        <p:spPr bwMode="auto">
          <a:xfrm>
            <a:off x="7488238" y="4144963"/>
            <a:ext cx="4597400" cy="2168525"/>
          </a:xfrm>
          <a:prstGeom prst="rect">
            <a:avLst/>
          </a:prstGeom>
          <a:noFill/>
          <a:ln w="9525">
            <a:solidFill>
              <a:srgbClr val="00459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ahoma" pitchFamily="34" charset="0"/>
                <a:cs typeface="Tahoma" pitchFamily="34" charset="0"/>
              </a:rPr>
              <a:t>The message should be well communicated, understood and used by</a:t>
            </a:r>
            <a:r>
              <a:rPr lang="en-US" altLang="en-US" sz="1800" b="1" dirty="0">
                <a:latin typeface="Tahoma" pitchFamily="34" charset="0"/>
                <a:cs typeface="Tahoma" pitchFamily="34" charset="0"/>
              </a:rPr>
              <a:t> all </a:t>
            </a:r>
            <a:r>
              <a:rPr lang="en-US" altLang="en-US" sz="1800" dirty="0">
                <a:latin typeface="Tahoma" pitchFamily="34" charset="0"/>
                <a:cs typeface="Tahoma" pitchFamily="34" charset="0"/>
              </a:rPr>
              <a:t>(e.g. is usual in “media language” the use of ‘asylum seeker’ equal to </a:t>
            </a:r>
            <a:r>
              <a:rPr lang="en-US" altLang="en-US" sz="1800" dirty="0" smtClean="0">
                <a:latin typeface="Tahoma" pitchFamily="34" charset="0"/>
                <a:cs typeface="Tahoma" pitchFamily="34" charset="0"/>
              </a:rPr>
              <a:t>‘immigrant</a:t>
            </a:r>
            <a:r>
              <a:rPr lang="en-US" altLang="en-US" sz="1800" dirty="0">
                <a:latin typeface="Tahoma" pitchFamily="34" charset="0"/>
                <a:cs typeface="Tahoma" pitchFamily="34" charset="0"/>
              </a:rPr>
              <a:t>’, which is not correct).</a:t>
            </a:r>
          </a:p>
        </p:txBody>
      </p:sp>
      <p:sp>
        <p:nvSpPr>
          <p:cNvPr id="12304" name="Rectangle 15"/>
          <p:cNvSpPr>
            <a:spLocks noChangeArrowheads="1"/>
          </p:cNvSpPr>
          <p:nvPr/>
        </p:nvSpPr>
        <p:spPr bwMode="auto">
          <a:xfrm>
            <a:off x="0" y="6623050"/>
            <a:ext cx="341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000">
                <a:solidFill>
                  <a:schemeClr val="accent1"/>
                </a:solidFill>
              </a:rPr>
              <a:t>9</a:t>
            </a:r>
            <a:endParaRPr lang="en-US" altLang="en-US" sz="1000">
              <a:solidFill>
                <a:schemeClr val="accent1"/>
              </a:solidFill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10042525" y="3189288"/>
            <a:ext cx="22733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GB" altLang="en-US" sz="2800" b="1" dirty="0">
                <a:solidFill>
                  <a:schemeClr val="accent6"/>
                </a:solidFill>
                <a:latin typeface="Tahoma" pitchFamily="34" charset="0"/>
                <a:cs typeface="Tahoma" pitchFamily="34" charset="0"/>
              </a:rPr>
              <a:t>General interest</a:t>
            </a: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3625850" y="1808163"/>
            <a:ext cx="18446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GB" altLang="en-US" sz="2800" b="1" dirty="0">
                <a:solidFill>
                  <a:schemeClr val="accent6"/>
                </a:solidFill>
                <a:latin typeface="Tahoma" pitchFamily="34" charset="0"/>
                <a:cs typeface="Tahoma" pitchFamily="34" charset="0"/>
              </a:rPr>
              <a:t>Research interest</a:t>
            </a:r>
          </a:p>
        </p:txBody>
      </p:sp>
      <p:pic>
        <p:nvPicPr>
          <p:cNvPr id="20" name="Picture 19" descr="Imagem relacionada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8150" y="2371725"/>
            <a:ext cx="129222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 descr="Imagem relacionada">
            <a:hlinkClick r:id="rId7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646113"/>
            <a:ext cx="1727200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5375275" y="1814513"/>
            <a:ext cx="22748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GB" altLang="en-US" sz="2800" b="1" dirty="0">
                <a:solidFill>
                  <a:schemeClr val="accent6"/>
                </a:solidFill>
                <a:latin typeface="Tahoma" pitchFamily="34" charset="0"/>
                <a:cs typeface="Tahoma" pitchFamily="34" charset="0"/>
              </a:rPr>
              <a:t>Specific interest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3" grpId="0" animBg="1"/>
      <p:bldP spid="34" grpId="0" animBg="1"/>
      <p:bldP spid="35" grpId="0"/>
      <p:bldP spid="37" grpId="0" animBg="1"/>
      <p:bldP spid="17" grpId="0"/>
      <p:bldP spid="18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Resultado de imagem para explore data png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305" y="1012460"/>
            <a:ext cx="2018502" cy="151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opyright: doom.ko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 b="50000"/>
          <a:stretch/>
        </p:blipFill>
        <p:spPr bwMode="auto">
          <a:xfrm>
            <a:off x="7235660" y="4457732"/>
            <a:ext cx="4956339" cy="23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2" descr="DGINS 2017, Budape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98425"/>
            <a:ext cx="10763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>
            <a:extLst>
              <a:ext uri="{FF2B5EF4-FFF2-40B4-BE49-F238E27FC236}"/>
            </a:extLst>
          </p:cNvPr>
          <p:cNvSpPr/>
          <p:nvPr/>
        </p:nvSpPr>
        <p:spPr>
          <a:xfrm>
            <a:off x="0" y="98425"/>
            <a:ext cx="7529513" cy="465138"/>
          </a:xfrm>
          <a:prstGeom prst="rect">
            <a:avLst/>
          </a:prstGeom>
          <a:solidFill>
            <a:srgbClr val="004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3318" name="Retângulo 4"/>
          <p:cNvSpPr>
            <a:spLocks noChangeArrowheads="1"/>
          </p:cNvSpPr>
          <p:nvPr/>
        </p:nvSpPr>
        <p:spPr bwMode="auto">
          <a:xfrm>
            <a:off x="50800" y="184150"/>
            <a:ext cx="7629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Recommendations</a:t>
            </a:r>
          </a:p>
        </p:txBody>
      </p:sp>
      <p:sp>
        <p:nvSpPr>
          <p:cNvPr id="38" name="Oval 37">
            <a:extLst>
              <a:ext uri="{FF2B5EF4-FFF2-40B4-BE49-F238E27FC236}"/>
            </a:extLst>
          </p:cNvPr>
          <p:cNvSpPr/>
          <p:nvPr/>
        </p:nvSpPr>
        <p:spPr>
          <a:xfrm>
            <a:off x="717550" y="692150"/>
            <a:ext cx="5353050" cy="1995488"/>
          </a:xfrm>
          <a:prstGeom prst="ellipse">
            <a:avLst/>
          </a:prstGeom>
          <a:noFill/>
          <a:ln w="19050">
            <a:solidFill>
              <a:srgbClr val="0045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3320" name="Rectangle 18"/>
          <p:cNvSpPr>
            <a:spLocks noChangeArrowheads="1"/>
          </p:cNvSpPr>
          <p:nvPr/>
        </p:nvSpPr>
        <p:spPr bwMode="auto">
          <a:xfrm>
            <a:off x="1470025" y="1295400"/>
            <a:ext cx="32877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Migration statistics as a priority</a:t>
            </a:r>
          </a:p>
        </p:txBody>
      </p:sp>
      <p:cxnSp>
        <p:nvCxnSpPr>
          <p:cNvPr id="40" name="Conexão reta 39">
            <a:extLst>
              <a:ext uri="{FF2B5EF4-FFF2-40B4-BE49-F238E27FC236}"/>
            </a:extLst>
          </p:cNvPr>
          <p:cNvCxnSpPr/>
          <p:nvPr/>
        </p:nvCxnSpPr>
        <p:spPr>
          <a:xfrm>
            <a:off x="717550" y="1601788"/>
            <a:ext cx="0" cy="4292600"/>
          </a:xfrm>
          <a:prstGeom prst="line">
            <a:avLst/>
          </a:prstGeom>
          <a:ln w="12700">
            <a:solidFill>
              <a:srgbClr val="0045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tângulo 40">
            <a:extLst>
              <a:ext uri="{FF2B5EF4-FFF2-40B4-BE49-F238E27FC236}"/>
            </a:extLst>
          </p:cNvPr>
          <p:cNvSpPr/>
          <p:nvPr/>
        </p:nvSpPr>
        <p:spPr>
          <a:xfrm>
            <a:off x="717550" y="3448050"/>
            <a:ext cx="11072813" cy="2446338"/>
          </a:xfrm>
          <a:prstGeom prst="rect">
            <a:avLst/>
          </a:prstGeom>
          <a:ln>
            <a:solidFill>
              <a:srgbClr val="004594"/>
            </a:solidFill>
          </a:ln>
        </p:spPr>
        <p:txBody>
          <a:bodyPr>
            <a:spAutoFit/>
          </a:bodyPr>
          <a:lstStyle/>
          <a:p>
            <a:pPr marL="285750" indent="-2857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Migration statistics must be given even higher priority in the European Statistical System at European, national and sub-national levels 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ESAC’s opinion, 2015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  <a:p>
            <a:pPr marL="742950" lvl="1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Longitudinal data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geographical breakdown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e.g. employment, education, social inclusion, active citizenship) in order to monitor the situation of immigrants and the real impacts of integration policies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323" name="Rectangle 10"/>
          <p:cNvSpPr>
            <a:spLocks noChangeArrowheads="1"/>
          </p:cNvSpPr>
          <p:nvPr/>
        </p:nvSpPr>
        <p:spPr bwMode="auto">
          <a:xfrm>
            <a:off x="0" y="6623050"/>
            <a:ext cx="341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000">
                <a:solidFill>
                  <a:schemeClr val="accent1"/>
                </a:solidFill>
              </a:rPr>
              <a:t>10</a:t>
            </a:r>
            <a:endParaRPr lang="en-US" altLang="en-US" sz="1000">
              <a:solidFill>
                <a:schemeClr val="accent1"/>
              </a:solidFill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8575675" y="1865313"/>
            <a:ext cx="2274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GB" altLang="en-US" sz="2800" b="1" dirty="0" smtClean="0">
                <a:solidFill>
                  <a:schemeClr val="accent6"/>
                </a:solidFill>
                <a:latin typeface="Tahoma" pitchFamily="34" charset="0"/>
                <a:cs typeface="Tahoma" pitchFamily="34" charset="0"/>
              </a:rPr>
              <a:t>All users</a:t>
            </a:r>
            <a:endParaRPr lang="en-GB" altLang="en-US" sz="2800" b="1" dirty="0">
              <a:solidFill>
                <a:schemeClr val="accent6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3325" name="Picture 14" descr="Imagem relacionada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925" y="820738"/>
            <a:ext cx="1577975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opyright: doom.ko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21768"/>
          <a:stretch/>
        </p:blipFill>
        <p:spPr bwMode="auto">
          <a:xfrm>
            <a:off x="42984" y="1260709"/>
            <a:ext cx="4956339" cy="479252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658938" y="5754688"/>
            <a:ext cx="457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0000"/>
                </a:solidFill>
              </a:rPr>
              <a:t>Image Source: World bank</a:t>
            </a:r>
          </a:p>
        </p:txBody>
      </p:sp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4714875" y="509588"/>
            <a:ext cx="6216650" cy="13858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 err="1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</a:t>
            </a:r>
            <a:r>
              <a:rPr lang="pt-PT" sz="2800" b="1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sz="2800" b="1" dirty="0" err="1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Migrations</a:t>
            </a:r>
            <a:r>
              <a:rPr lang="pt-PT" sz="2800" b="1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2800" b="1" dirty="0">
              <a:solidFill>
                <a:schemeClr val="bg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 err="1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better</a:t>
            </a:r>
            <a:r>
              <a:rPr lang="pt-PT" sz="2800" b="1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for a </a:t>
            </a:r>
            <a:r>
              <a:rPr lang="pt-PT" sz="2800" b="1" dirty="0" err="1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better</a:t>
            </a:r>
            <a:r>
              <a:rPr lang="pt-PT" sz="2800" b="1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use</a:t>
            </a:r>
          </a:p>
        </p:txBody>
      </p:sp>
      <p:sp>
        <p:nvSpPr>
          <p:cNvPr id="10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2863" y="5422900"/>
            <a:ext cx="4830762" cy="1260475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PT" sz="3300" b="1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Maria João Valente Rosa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 of the Executive Board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European Statistical Advisory Committee</a:t>
            </a:r>
          </a:p>
        </p:txBody>
      </p:sp>
      <p:pic>
        <p:nvPicPr>
          <p:cNvPr id="12" name="Picture 2" descr="DGINS 2017, Budapest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845" y="98514"/>
            <a:ext cx="136207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ESAC logo">
            <a:extLst>
              <a:ext uri="{FF2B5EF4-FFF2-40B4-BE49-F238E27FC236}"/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087" y="1603975"/>
            <a:ext cx="1044460" cy="508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Conexão reta 18">
            <a:extLst>
              <a:ext uri="{FF2B5EF4-FFF2-40B4-BE49-F238E27FC236}"/>
            </a:extLst>
          </p:cNvPr>
          <p:cNvCxnSpPr/>
          <p:nvPr/>
        </p:nvCxnSpPr>
        <p:spPr>
          <a:xfrm flipH="1">
            <a:off x="10077450" y="0"/>
            <a:ext cx="0" cy="6858000"/>
          </a:xfrm>
          <a:prstGeom prst="line">
            <a:avLst/>
          </a:prstGeom>
          <a:ln w="38100">
            <a:solidFill>
              <a:srgbClr val="0045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9">
            <a:extLst>
              <a:ext uri="{FF2B5EF4-FFF2-40B4-BE49-F238E27FC236}"/>
            </a:extLst>
          </p:cNvPr>
          <p:cNvSpPr/>
          <p:nvPr/>
        </p:nvSpPr>
        <p:spPr>
          <a:xfrm>
            <a:off x="10795000" y="2174875"/>
            <a:ext cx="849313" cy="273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Picture 6" descr="Universidade Nova de Lisboa">
            <a:extLst>
              <a:ext uri="{FF2B5EF4-FFF2-40B4-BE49-F238E27FC236}"/>
            </a:extLst>
          </p:cNvPr>
          <p:cNvPicPr/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708" y="2976051"/>
            <a:ext cx="1663541" cy="32965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7">
            <a:extLst>
              <a:ext uri="{FF2B5EF4-FFF2-40B4-BE49-F238E27FC236}"/>
            </a:extLst>
          </p:cNvPr>
          <p:cNvSpPr/>
          <p:nvPr/>
        </p:nvSpPr>
        <p:spPr>
          <a:xfrm>
            <a:off x="10795000" y="3394075"/>
            <a:ext cx="849313" cy="273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Professor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11" descr="D:\Users\mjvrosa\Desktop\logo_pordata.png">
            <a:extLst>
              <a:ext uri="{FF2B5EF4-FFF2-40B4-BE49-F238E27FC236}"/>
            </a:extLst>
          </p:cNvPr>
          <p:cNvPicPr/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427" y="4202567"/>
            <a:ext cx="1638591" cy="49969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12">
            <a:extLst>
              <a:ext uri="{FF2B5EF4-FFF2-40B4-BE49-F238E27FC236}"/>
            </a:extLst>
          </p:cNvPr>
          <p:cNvSpPr/>
          <p:nvPr/>
        </p:nvSpPr>
        <p:spPr>
          <a:xfrm>
            <a:off x="10790238" y="4768850"/>
            <a:ext cx="849312" cy="4873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Founder Director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Picture 13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668" y="5606838"/>
            <a:ext cx="1413606" cy="956663"/>
          </a:xfrm>
          <a:prstGeom prst="rect">
            <a:avLst/>
          </a:prstGeom>
        </p:spPr>
      </p:pic>
      <p:sp>
        <p:nvSpPr>
          <p:cNvPr id="26" name="Rectangle 14">
            <a:extLst>
              <a:ext uri="{FF2B5EF4-FFF2-40B4-BE49-F238E27FC236}"/>
            </a:extLst>
          </p:cNvPr>
          <p:cNvSpPr/>
          <p:nvPr/>
        </p:nvSpPr>
        <p:spPr>
          <a:xfrm>
            <a:off x="10931525" y="6416675"/>
            <a:ext cx="849313" cy="2714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Partner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352" name="Retângulo 15"/>
          <p:cNvSpPr>
            <a:spLocks noChangeArrowheads="1"/>
          </p:cNvSpPr>
          <p:nvPr/>
        </p:nvSpPr>
        <p:spPr bwMode="auto">
          <a:xfrm>
            <a:off x="5322888" y="3141663"/>
            <a:ext cx="443071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5400" b="1">
                <a:solidFill>
                  <a:srgbClr val="004594"/>
                </a:solidFill>
                <a:latin typeface="Tahoma" pitchFamily="34" charset="0"/>
                <a:cs typeface="Tahoma" pitchFamily="34" charset="0"/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845</Words>
  <Application>Microsoft Office PowerPoint</Application>
  <PresentationFormat>Custom</PresentationFormat>
  <Paragraphs>150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Matilde</dc:creator>
  <cp:lastModifiedBy>Maria João Valente Rosa</cp:lastModifiedBy>
  <cp:revision>116</cp:revision>
  <cp:lastPrinted>2017-09-19T15:29:59Z</cp:lastPrinted>
  <dcterms:created xsi:type="dcterms:W3CDTF">2017-08-07T10:32:24Z</dcterms:created>
  <dcterms:modified xsi:type="dcterms:W3CDTF">2017-09-26T16:36:20Z</dcterms:modified>
</cp:coreProperties>
</file>