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  <Override PartName="/ppt/charts/style4.xml" ContentType="application/vnd.ms-office.chartstyle+xml"/>
  <Override PartName="/ppt/charts/colors4.xml" ContentType="application/vnd.ms-office.chartcolorstyle+xml"/>
  <Override PartName="/ppt/charts/style5.xml" ContentType="application/vnd.ms-office.chartstyle+xml"/>
  <Override PartName="/ppt/charts/colors5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61" r:id="rId3"/>
    <p:sldId id="264" r:id="rId4"/>
    <p:sldId id="262" r:id="rId5"/>
    <p:sldId id="263" r:id="rId6"/>
    <p:sldId id="266" r:id="rId7"/>
    <p:sldId id="267" r:id="rId8"/>
    <p:sldId id="273" r:id="rId9"/>
    <p:sldId id="268" r:id="rId10"/>
    <p:sldId id="270" r:id="rId11"/>
    <p:sldId id="269" r:id="rId12"/>
    <p:sldId id="271" r:id="rId13"/>
    <p:sldId id="272" r:id="rId14"/>
    <p:sldId id="274" r:id="rId15"/>
  </p:sldIdLst>
  <p:sldSz cx="9144000" cy="6858000" type="screen4x3"/>
  <p:notesSz cx="6669088" cy="9928225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E002C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Helle Formatvorlage 2 - Akz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Helle Formatvorlage 2 - Akz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8034E78-7F5D-4C2E-B375-FC64B27BC917}" styleName="Dunkle Formatvorlag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unkle Formatvorlag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869" autoAdjust="0"/>
  </p:normalViewPr>
  <p:slideViewPr>
    <p:cSldViewPr>
      <p:cViewPr>
        <p:scale>
          <a:sx n="132" d="100"/>
          <a:sy n="132" d="100"/>
        </p:scale>
        <p:origin x="-100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Users\VIP1\Arbeit\DGINS\Hilfsdatei_DGINS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file:///C:\Users\VIP1\Arbeit\DGINS\Hilfsdatei_DGIN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DatenB\B_REG\TEAM\Bauer\Hilfsdatei_DGINS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oleObject" Target="file:///C:\Users\VIP1\Arbeit\DGINS\Hilfsdatei_DGINS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oleObject" Target="file:///C:\Users\VIP1\Arbeit\DGINS\Hilfsdatei_DGINS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oleObject" Target="file:///C:\Users\VIP1\Arbeit\DGINS\Hilfsdatei_DGIN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A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sz="1600" dirty="0">
                <a:solidFill>
                  <a:srgbClr val="333333"/>
                </a:solidFill>
              </a:rPr>
              <a:t>Share </a:t>
            </a:r>
            <a:r>
              <a:rPr lang="de-DE" sz="1600" dirty="0" err="1">
                <a:solidFill>
                  <a:srgbClr val="333333"/>
                </a:solidFill>
              </a:rPr>
              <a:t>of</a:t>
            </a:r>
            <a:r>
              <a:rPr lang="de-DE" sz="1600" dirty="0">
                <a:solidFill>
                  <a:srgbClr val="333333"/>
                </a:solidFill>
              </a:rPr>
              <a:t> </a:t>
            </a:r>
            <a:r>
              <a:rPr lang="de-DE" sz="1600" dirty="0" err="1">
                <a:solidFill>
                  <a:srgbClr val="333333"/>
                </a:solidFill>
              </a:rPr>
              <a:t>Foreign</a:t>
            </a:r>
            <a:r>
              <a:rPr lang="de-DE" sz="1600" dirty="0">
                <a:solidFill>
                  <a:srgbClr val="333333"/>
                </a:solidFill>
              </a:rPr>
              <a:t> </a:t>
            </a:r>
            <a:r>
              <a:rPr lang="de-DE" sz="1600" dirty="0" err="1">
                <a:solidFill>
                  <a:srgbClr val="333333"/>
                </a:solidFill>
              </a:rPr>
              <a:t>Citizens</a:t>
            </a:r>
            <a:r>
              <a:rPr lang="de-DE" sz="1600" dirty="0">
                <a:solidFill>
                  <a:srgbClr val="333333"/>
                </a:solidFill>
              </a:rPr>
              <a:t> (Annual Average Population)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8853638888888888"/>
          <c:y val="0.28554586929954645"/>
          <c:w val="0.77265805555555556"/>
          <c:h val="0.5670834279282978"/>
        </c:manualLayout>
      </c:layout>
      <c:areaChart>
        <c:grouping val="standard"/>
        <c:varyColors val="0"/>
        <c:ser>
          <c:idx val="1"/>
          <c:order val="0"/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Tabelle6!$A$2:$A$57</c:f>
              <c:numCache>
                <c:formatCode>General</c:formatCode>
                <c:ptCount val="56"/>
                <c:pt idx="0">
                  <c:v>1961</c:v>
                </c:pt>
                <c:pt idx="1">
                  <c:v>1962</c:v>
                </c:pt>
                <c:pt idx="2">
                  <c:v>1963</c:v>
                </c:pt>
                <c:pt idx="3">
                  <c:v>1964</c:v>
                </c:pt>
                <c:pt idx="4">
                  <c:v>1965</c:v>
                </c:pt>
                <c:pt idx="5">
                  <c:v>1966</c:v>
                </c:pt>
                <c:pt idx="6">
                  <c:v>1967</c:v>
                </c:pt>
                <c:pt idx="7">
                  <c:v>1968</c:v>
                </c:pt>
                <c:pt idx="8">
                  <c:v>1969</c:v>
                </c:pt>
                <c:pt idx="9">
                  <c:v>1970</c:v>
                </c:pt>
                <c:pt idx="10">
                  <c:v>1971</c:v>
                </c:pt>
                <c:pt idx="11">
                  <c:v>1972</c:v>
                </c:pt>
                <c:pt idx="12">
                  <c:v>1973</c:v>
                </c:pt>
                <c:pt idx="13">
                  <c:v>1974</c:v>
                </c:pt>
                <c:pt idx="14">
                  <c:v>1975</c:v>
                </c:pt>
                <c:pt idx="15">
                  <c:v>1976</c:v>
                </c:pt>
                <c:pt idx="16">
                  <c:v>1977</c:v>
                </c:pt>
                <c:pt idx="17">
                  <c:v>1978</c:v>
                </c:pt>
                <c:pt idx="18">
                  <c:v>1979</c:v>
                </c:pt>
                <c:pt idx="19">
                  <c:v>1980</c:v>
                </c:pt>
                <c:pt idx="20">
                  <c:v>1981</c:v>
                </c:pt>
                <c:pt idx="21">
                  <c:v>1982</c:v>
                </c:pt>
                <c:pt idx="22">
                  <c:v>1983</c:v>
                </c:pt>
                <c:pt idx="23">
                  <c:v>1984</c:v>
                </c:pt>
                <c:pt idx="24">
                  <c:v>1985</c:v>
                </c:pt>
                <c:pt idx="25">
                  <c:v>1986</c:v>
                </c:pt>
                <c:pt idx="26">
                  <c:v>1987</c:v>
                </c:pt>
                <c:pt idx="27">
                  <c:v>1988</c:v>
                </c:pt>
                <c:pt idx="28">
                  <c:v>1989</c:v>
                </c:pt>
                <c:pt idx="29">
                  <c:v>1990</c:v>
                </c:pt>
                <c:pt idx="30">
                  <c:v>1991</c:v>
                </c:pt>
                <c:pt idx="31">
                  <c:v>1992</c:v>
                </c:pt>
                <c:pt idx="32">
                  <c:v>1993</c:v>
                </c:pt>
                <c:pt idx="33">
                  <c:v>1994</c:v>
                </c:pt>
                <c:pt idx="34">
                  <c:v>1995</c:v>
                </c:pt>
                <c:pt idx="35">
                  <c:v>1996</c:v>
                </c:pt>
                <c:pt idx="36">
                  <c:v>1997</c:v>
                </c:pt>
                <c:pt idx="37">
                  <c:v>1998</c:v>
                </c:pt>
                <c:pt idx="38">
                  <c:v>1999</c:v>
                </c:pt>
                <c:pt idx="39">
                  <c:v>2000</c:v>
                </c:pt>
                <c:pt idx="40">
                  <c:v>2001</c:v>
                </c:pt>
                <c:pt idx="41">
                  <c:v>2002</c:v>
                </c:pt>
                <c:pt idx="42">
                  <c:v>2003</c:v>
                </c:pt>
                <c:pt idx="43">
                  <c:v>2004</c:v>
                </c:pt>
                <c:pt idx="44">
                  <c:v>2005</c:v>
                </c:pt>
                <c:pt idx="45">
                  <c:v>2006</c:v>
                </c:pt>
                <c:pt idx="46">
                  <c:v>2007</c:v>
                </c:pt>
                <c:pt idx="47">
                  <c:v>2008</c:v>
                </c:pt>
                <c:pt idx="48">
                  <c:v>2009</c:v>
                </c:pt>
                <c:pt idx="49">
                  <c:v>2010</c:v>
                </c:pt>
                <c:pt idx="50">
                  <c:v>2011</c:v>
                </c:pt>
                <c:pt idx="51">
                  <c:v>2012</c:v>
                </c:pt>
                <c:pt idx="52">
                  <c:v>2013</c:v>
                </c:pt>
                <c:pt idx="53">
                  <c:v>2014</c:v>
                </c:pt>
                <c:pt idx="54">
                  <c:v>2015</c:v>
                </c:pt>
                <c:pt idx="55">
                  <c:v>2016</c:v>
                </c:pt>
              </c:numCache>
            </c:numRef>
          </c:cat>
          <c:val>
            <c:numRef>
              <c:f>Tabelle6!$D$2:$D$57</c:f>
              <c:numCache>
                <c:formatCode>0.0</c:formatCode>
                <c:ptCount val="56"/>
                <c:pt idx="0">
                  <c:v>1.4391997853886773</c:v>
                </c:pt>
                <c:pt idx="1">
                  <c:v>1.4416824780949538</c:v>
                </c:pt>
                <c:pt idx="2">
                  <c:v>1.4936012110686863</c:v>
                </c:pt>
                <c:pt idx="3">
                  <c:v>1.5615601814058833</c:v>
                </c:pt>
                <c:pt idx="4">
                  <c:v>1.6784054879671524</c:v>
                </c:pt>
                <c:pt idx="5">
                  <c:v>1.8866806171919237</c:v>
                </c:pt>
                <c:pt idx="6">
                  <c:v>2.1003597209079681</c:v>
                </c:pt>
                <c:pt idx="7">
                  <c:v>2.1345432183756481</c:v>
                </c:pt>
                <c:pt idx="8">
                  <c:v>2.1738449722519184</c:v>
                </c:pt>
                <c:pt idx="9">
                  <c:v>2.451264120970349</c:v>
                </c:pt>
                <c:pt idx="10">
                  <c:v>2.9295583937138971</c:v>
                </c:pt>
                <c:pt idx="11">
                  <c:v>3.4854585661225093</c:v>
                </c:pt>
                <c:pt idx="12">
                  <c:v>3.993691105394527</c:v>
                </c:pt>
                <c:pt idx="13">
                  <c:v>4.1016902402646229</c:v>
                </c:pt>
                <c:pt idx="14">
                  <c:v>3.7714956900754637</c:v>
                </c:pt>
                <c:pt idx="15">
                  <c:v>3.609161294160022</c:v>
                </c:pt>
                <c:pt idx="16">
                  <c:v>3.7063829618560256</c:v>
                </c:pt>
                <c:pt idx="17">
                  <c:v>3.7124130804033952</c:v>
                </c:pt>
                <c:pt idx="18">
                  <c:v>3.662212685072042</c:v>
                </c:pt>
                <c:pt idx="19">
                  <c:v>3.7445726056513116</c:v>
                </c:pt>
                <c:pt idx="20">
                  <c:v>4.0123614195814081</c:v>
                </c:pt>
                <c:pt idx="21">
                  <c:v>4.0719606450369286</c:v>
                </c:pt>
                <c:pt idx="22">
                  <c:v>3.9148310413638878</c:v>
                </c:pt>
                <c:pt idx="23">
                  <c:v>3.9105280823716773</c:v>
                </c:pt>
                <c:pt idx="24">
                  <c:v>3.9724604837234292</c:v>
                </c:pt>
                <c:pt idx="25">
                  <c:v>4.0792919860170569</c:v>
                </c:pt>
                <c:pt idx="26">
                  <c:v>4.1975231385583314</c:v>
                </c:pt>
                <c:pt idx="27">
                  <c:v>4.3939495211604207</c:v>
                </c:pt>
                <c:pt idx="28">
                  <c:v>4.8822859464699171</c:v>
                </c:pt>
                <c:pt idx="29">
                  <c:v>5.6483651022096026</c:v>
                </c:pt>
                <c:pt idx="30">
                  <c:v>6.549917980794314</c:v>
                </c:pt>
                <c:pt idx="31">
                  <c:v>7.4920903198932649</c:v>
                </c:pt>
                <c:pt idx="32">
                  <c:v>8.1692646457614</c:v>
                </c:pt>
                <c:pt idx="33">
                  <c:v>8.4355222540793875</c:v>
                </c:pt>
                <c:pt idx="34">
                  <c:v>8.5183356696884527</c:v>
                </c:pt>
                <c:pt idx="35">
                  <c:v>8.5652422359748996</c:v>
                </c:pt>
                <c:pt idx="36">
                  <c:v>8.5766877956576781</c:v>
                </c:pt>
                <c:pt idx="37">
                  <c:v>8.6059816800970914</c:v>
                </c:pt>
                <c:pt idx="38">
                  <c:v>8.6827697028761222</c:v>
                </c:pt>
                <c:pt idx="39">
                  <c:v>8.7594360453374538</c:v>
                </c:pt>
                <c:pt idx="40">
                  <c:v>8.9225050616783061</c:v>
                </c:pt>
                <c:pt idx="41">
                  <c:v>9.1357578041704635</c:v>
                </c:pt>
                <c:pt idx="42">
                  <c:v>9.2375507267888572</c:v>
                </c:pt>
                <c:pt idx="43">
                  <c:v>9.3334537822110466</c:v>
                </c:pt>
                <c:pt idx="44">
                  <c:v>9.5543396831085836</c:v>
                </c:pt>
                <c:pt idx="45">
                  <c:v>9.6544511407183506</c:v>
                </c:pt>
                <c:pt idx="46">
                  <c:v>9.8452006337649447</c:v>
                </c:pt>
                <c:pt idx="47">
                  <c:v>10.149322102721118</c:v>
                </c:pt>
                <c:pt idx="48">
                  <c:v>10.442339809360037</c:v>
                </c:pt>
                <c:pt idx="49">
                  <c:v>10.726451366446085</c:v>
                </c:pt>
                <c:pt idx="50">
                  <c:v>11.080958842152873</c:v>
                </c:pt>
                <c:pt idx="51">
                  <c:v>11.573190213368578</c:v>
                </c:pt>
                <c:pt idx="52">
                  <c:v>12.195162806718704</c:v>
                </c:pt>
                <c:pt idx="53">
                  <c:v>12.919672113495285</c:v>
                </c:pt>
                <c:pt idx="54">
                  <c:v>13.849277114981726</c:v>
                </c:pt>
                <c:pt idx="55">
                  <c:v>14.965583904265152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3372672"/>
        <c:axId val="83767680"/>
      </c:areaChart>
      <c:catAx>
        <c:axId val="83372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83767680"/>
        <c:crosses val="autoZero"/>
        <c:auto val="1"/>
        <c:lblAlgn val="ctr"/>
        <c:lblOffset val="100"/>
        <c:tickLblSkip val="5"/>
        <c:noMultiLvlLbl val="0"/>
      </c:catAx>
      <c:valAx>
        <c:axId val="83767680"/>
        <c:scaling>
          <c:orientation val="minMax"/>
          <c:max val="16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%</a:t>
                </a:r>
              </a:p>
            </c:rich>
          </c:tx>
          <c:layout>
            <c:manualLayout>
              <c:xMode val="edge"/>
              <c:yMode val="edge"/>
              <c:x val="2.7777887139107612E-2"/>
              <c:y val="0.23761956838728487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83372672"/>
        <c:crosses val="autoZero"/>
        <c:crossBetween val="midCat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de-D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A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sz="1600" dirty="0">
                <a:solidFill>
                  <a:srgbClr val="333333"/>
                </a:solidFill>
              </a:rPr>
              <a:t>Share </a:t>
            </a:r>
            <a:r>
              <a:rPr lang="de-DE" sz="1600" dirty="0" err="1">
                <a:solidFill>
                  <a:srgbClr val="333333"/>
                </a:solidFill>
              </a:rPr>
              <a:t>of</a:t>
            </a:r>
            <a:r>
              <a:rPr lang="de-DE" sz="1600" dirty="0">
                <a:solidFill>
                  <a:srgbClr val="333333"/>
                </a:solidFill>
              </a:rPr>
              <a:t> </a:t>
            </a:r>
            <a:r>
              <a:rPr lang="de-DE" sz="1600" dirty="0" err="1">
                <a:solidFill>
                  <a:srgbClr val="333333"/>
                </a:solidFill>
              </a:rPr>
              <a:t>foreign</a:t>
            </a:r>
            <a:r>
              <a:rPr lang="de-DE" sz="1600" dirty="0">
                <a:solidFill>
                  <a:srgbClr val="333333"/>
                </a:solidFill>
              </a:rPr>
              <a:t> </a:t>
            </a:r>
            <a:r>
              <a:rPr lang="de-DE" sz="1600" dirty="0" err="1">
                <a:solidFill>
                  <a:srgbClr val="333333"/>
                </a:solidFill>
              </a:rPr>
              <a:t>born</a:t>
            </a:r>
            <a:r>
              <a:rPr lang="de-DE" sz="1600" dirty="0">
                <a:solidFill>
                  <a:srgbClr val="333333"/>
                </a:solidFill>
              </a:rPr>
              <a:t> </a:t>
            </a:r>
            <a:r>
              <a:rPr lang="de-DE" sz="1600" dirty="0" err="1">
                <a:solidFill>
                  <a:srgbClr val="333333"/>
                </a:solidFill>
              </a:rPr>
              <a:t>population</a:t>
            </a:r>
            <a:r>
              <a:rPr lang="de-DE" sz="1600" dirty="0">
                <a:solidFill>
                  <a:srgbClr val="333333"/>
                </a:solidFill>
              </a:rPr>
              <a:t> (</a:t>
            </a:r>
            <a:r>
              <a:rPr lang="de-DE" sz="1600" dirty="0" err="1">
                <a:solidFill>
                  <a:srgbClr val="333333"/>
                </a:solidFill>
              </a:rPr>
              <a:t>as</a:t>
            </a:r>
            <a:r>
              <a:rPr lang="de-DE" sz="1600" dirty="0">
                <a:solidFill>
                  <a:srgbClr val="333333"/>
                </a:solidFill>
              </a:rPr>
              <a:t> </a:t>
            </a:r>
            <a:r>
              <a:rPr lang="de-DE" sz="1600" dirty="0" err="1">
                <a:solidFill>
                  <a:srgbClr val="333333"/>
                </a:solidFill>
              </a:rPr>
              <a:t>of</a:t>
            </a:r>
            <a:r>
              <a:rPr lang="de-DE" sz="1600" dirty="0">
                <a:solidFill>
                  <a:srgbClr val="333333"/>
                </a:solidFill>
              </a:rPr>
              <a:t> 1 </a:t>
            </a:r>
            <a:r>
              <a:rPr lang="de-DE" sz="1600" dirty="0" err="1">
                <a:solidFill>
                  <a:srgbClr val="333333"/>
                </a:solidFill>
              </a:rPr>
              <a:t>January</a:t>
            </a:r>
            <a:r>
              <a:rPr lang="de-DE" sz="1600" dirty="0">
                <a:solidFill>
                  <a:srgbClr val="333333"/>
                </a:solidFill>
              </a:rPr>
              <a:t>) </a:t>
            </a:r>
          </a:p>
        </c:rich>
      </c:tx>
      <c:layout>
        <c:manualLayout>
          <c:xMode val="edge"/>
          <c:yMode val="edge"/>
          <c:x val="0.19158388888888889"/>
          <c:y val="2.2203113548401571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8804876543209875"/>
          <c:y val="0.24861458235199582"/>
          <c:w val="0.74046172839506175"/>
          <c:h val="0.64433315692348603"/>
        </c:manualLayout>
      </c:layout>
      <c:areaChart>
        <c:grouping val="standard"/>
        <c:varyColors val="0"/>
        <c:ser>
          <c:idx val="1"/>
          <c:order val="0"/>
          <c:tx>
            <c:strRef>
              <c:f>Tabelle6!$E$60</c:f>
              <c:strCache>
                <c:ptCount val="1"/>
                <c:pt idx="0">
                  <c:v>Im Ausland geboren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numRef>
              <c:f>Tabelle6!$A$61:$A$76</c:f>
              <c:numCache>
                <c:formatCode>General</c:formatCode>
                <c:ptCount val="16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</c:numCache>
            </c:numRef>
          </c:cat>
          <c:val>
            <c:numRef>
              <c:f>Tabelle6!$E$61:$E$76</c:f>
              <c:numCache>
                <c:formatCode>#,##0.0</c:formatCode>
                <c:ptCount val="16"/>
                <c:pt idx="0">
                  <c:v>13.791463904638601</c:v>
                </c:pt>
                <c:pt idx="1">
                  <c:v>14.040897140133426</c:v>
                </c:pt>
                <c:pt idx="2">
                  <c:v>14.015373273288432</c:v>
                </c:pt>
                <c:pt idx="3">
                  <c:v>14.080300594084468</c:v>
                </c:pt>
                <c:pt idx="4">
                  <c:v>14.479196171497565</c:v>
                </c:pt>
                <c:pt idx="5">
                  <c:v>14.67701736475647</c:v>
                </c:pt>
                <c:pt idx="6">
                  <c:v>14.873370679715633</c:v>
                </c:pt>
                <c:pt idx="7">
                  <c:v>15.120294497794422</c:v>
                </c:pt>
                <c:pt idx="8">
                  <c:v>15.272288338953187</c:v>
                </c:pt>
                <c:pt idx="9">
                  <c:v>15.458873402359643</c:v>
                </c:pt>
                <c:pt idx="10">
                  <c:v>15.735774972791186</c:v>
                </c:pt>
                <c:pt idx="11">
                  <c:v>16.147581715740674</c:v>
                </c:pt>
                <c:pt idx="12">
                  <c:v>16.627404591511823</c:v>
                </c:pt>
                <c:pt idx="13">
                  <c:v>17.293043644173522</c:v>
                </c:pt>
                <c:pt idx="14">
                  <c:v>18.329157122643128</c:v>
                </c:pt>
                <c:pt idx="15">
                  <c:v>18.879419665069509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3796352"/>
        <c:axId val="83797888"/>
      </c:areaChart>
      <c:catAx>
        <c:axId val="83796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83797888"/>
        <c:crosses val="autoZero"/>
        <c:auto val="1"/>
        <c:lblAlgn val="ctr"/>
        <c:lblOffset val="100"/>
        <c:tickLblSkip val="5"/>
        <c:noMultiLvlLbl val="0"/>
      </c:catAx>
      <c:valAx>
        <c:axId val="83797888"/>
        <c:scaling>
          <c:orientation val="minMax"/>
          <c:max val="2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/>
                  <a:t>%</a:t>
                </a:r>
              </a:p>
            </c:rich>
          </c:tx>
          <c:layout>
            <c:manualLayout>
              <c:xMode val="edge"/>
              <c:yMode val="edge"/>
              <c:x val="1.7103919670301185E-2"/>
              <c:y val="0.2317512787404891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83796352"/>
        <c:crosses val="autoZero"/>
        <c:crossBetween val="midCat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de-D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A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839015044495115"/>
          <c:y val="0.15403670782769144"/>
          <c:w val="0.51285142892923086"/>
          <c:h val="0.74473622347597757"/>
        </c:manualLayout>
      </c:layout>
      <c:pieChart>
        <c:varyColors val="1"/>
        <c:ser>
          <c:idx val="0"/>
          <c:order val="0"/>
          <c:dLbls>
            <c:dLbl>
              <c:idx val="3"/>
              <c:layout>
                <c:manualLayout>
                  <c:x val="0.11721679131203697"/>
                  <c:y val="-7.64697435419771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Tabelle1!$I$7:$I$10</c:f>
              <c:strCache>
                <c:ptCount val="4"/>
                <c:pt idx="0">
                  <c:v>under 1 year</c:v>
                </c:pt>
                <c:pt idx="1">
                  <c:v>1 to under 5 years</c:v>
                </c:pt>
                <c:pt idx="2">
                  <c:v>5 to under 10 years</c:v>
                </c:pt>
                <c:pt idx="3">
                  <c:v>10 years and more</c:v>
                </c:pt>
              </c:strCache>
            </c:strRef>
          </c:cat>
          <c:val>
            <c:numRef>
              <c:f>Tabelle1!$M$7:$M$10</c:f>
              <c:numCache>
                <c:formatCode>0.0</c:formatCode>
                <c:ptCount val="4"/>
                <c:pt idx="0">
                  <c:v>9.8484508638070061</c:v>
                </c:pt>
                <c:pt idx="1">
                  <c:v>19.82276543849148</c:v>
                </c:pt>
                <c:pt idx="2">
                  <c:v>12.676539234999852</c:v>
                </c:pt>
                <c:pt idx="3">
                  <c:v>57.65224446270166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  <c:txPr>
        <a:bodyPr/>
        <a:lstStyle/>
        <a:p>
          <a:pPr>
            <a:defRPr>
              <a:solidFill>
                <a:schemeClr val="tx1">
                  <a:lumMod val="65000"/>
                  <a:lumOff val="35000"/>
                </a:schemeClr>
              </a:solidFill>
            </a:defRPr>
          </a:pPr>
          <a:endParaRPr lang="de-DE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A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336450945626479"/>
          <c:y val="3.5204142446493863E-2"/>
          <c:w val="0.69599423758865253"/>
          <c:h val="0.81801171942626072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Tabelle7!$A$21</c:f>
              <c:strCache>
                <c:ptCount val="1"/>
                <c:pt idx="0">
                  <c:v>Employed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Tabelle7!$B$20:$H$20</c:f>
              <c:strCache>
                <c:ptCount val="7"/>
                <c:pt idx="0">
                  <c:v>10 and more years</c:v>
                </c:pt>
                <c:pt idx="1">
                  <c:v>5 to under 10 years </c:v>
                </c:pt>
                <c:pt idx="2">
                  <c:v>1 to under 5 years</c:v>
                </c:pt>
                <c:pt idx="3">
                  <c:v>Under 1 year</c:v>
                </c:pt>
                <c:pt idx="5">
                  <c:v>Foreign born, total</c:v>
                </c:pt>
                <c:pt idx="6">
                  <c:v>Native born</c:v>
                </c:pt>
              </c:strCache>
            </c:strRef>
          </c:cat>
          <c:val>
            <c:numRef>
              <c:f>Tabelle7!$B$21:$H$21</c:f>
              <c:numCache>
                <c:formatCode>0</c:formatCode>
                <c:ptCount val="7"/>
                <c:pt idx="0">
                  <c:v>65.337340264240851</c:v>
                </c:pt>
                <c:pt idx="1">
                  <c:v>61.40419839714631</c:v>
                </c:pt>
                <c:pt idx="2">
                  <c:v>54.146143395997299</c:v>
                </c:pt>
                <c:pt idx="3">
                  <c:v>32.467997354188554</c:v>
                </c:pt>
                <c:pt idx="5">
                  <c:v>59.133388227235443</c:v>
                </c:pt>
                <c:pt idx="6">
                  <c:v>73.289278068571363</c:v>
                </c:pt>
              </c:numCache>
            </c:numRef>
          </c:val>
        </c:ser>
        <c:ser>
          <c:idx val="1"/>
          <c:order val="1"/>
          <c:tx>
            <c:strRef>
              <c:f>Tabelle7!$A$22</c:f>
              <c:strCache>
                <c:ptCount val="1"/>
                <c:pt idx="0">
                  <c:v>Unemployed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Tabelle7!$B$20:$H$20</c:f>
              <c:strCache>
                <c:ptCount val="7"/>
                <c:pt idx="0">
                  <c:v>10 and more years</c:v>
                </c:pt>
                <c:pt idx="1">
                  <c:v>5 to under 10 years </c:v>
                </c:pt>
                <c:pt idx="2">
                  <c:v>1 to under 5 years</c:v>
                </c:pt>
                <c:pt idx="3">
                  <c:v>Under 1 year</c:v>
                </c:pt>
                <c:pt idx="5">
                  <c:v>Foreign born, total</c:v>
                </c:pt>
                <c:pt idx="6">
                  <c:v>Native born</c:v>
                </c:pt>
              </c:strCache>
            </c:strRef>
          </c:cat>
          <c:val>
            <c:numRef>
              <c:f>Tabelle7!$B$22:$H$22</c:f>
              <c:numCache>
                <c:formatCode>0</c:formatCode>
                <c:ptCount val="7"/>
                <c:pt idx="0">
                  <c:v>10.66681486041289</c:v>
                </c:pt>
                <c:pt idx="1">
                  <c:v>10.417375591096301</c:v>
                </c:pt>
                <c:pt idx="2">
                  <c:v>10.062537473152148</c:v>
                </c:pt>
                <c:pt idx="3">
                  <c:v>5.9087195050776238</c:v>
                </c:pt>
                <c:pt idx="5">
                  <c:v>10.023594886166341</c:v>
                </c:pt>
                <c:pt idx="6">
                  <c:v>4.7539965180762351</c:v>
                </c:pt>
              </c:numCache>
            </c:numRef>
          </c:val>
        </c:ser>
        <c:ser>
          <c:idx val="2"/>
          <c:order val="2"/>
          <c:tx>
            <c:strRef>
              <c:f>Tabelle7!$A$23</c:f>
              <c:strCache>
                <c:ptCount val="1"/>
                <c:pt idx="0">
                  <c:v>Not economcally active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Tabelle7!$B$20:$H$20</c:f>
              <c:strCache>
                <c:ptCount val="7"/>
                <c:pt idx="0">
                  <c:v>10 and more years</c:v>
                </c:pt>
                <c:pt idx="1">
                  <c:v>5 to under 10 years </c:v>
                </c:pt>
                <c:pt idx="2">
                  <c:v>1 to under 5 years</c:v>
                </c:pt>
                <c:pt idx="3">
                  <c:v>Under 1 year</c:v>
                </c:pt>
                <c:pt idx="5">
                  <c:v>Foreign born, total</c:v>
                </c:pt>
                <c:pt idx="6">
                  <c:v>Native born</c:v>
                </c:pt>
              </c:strCache>
            </c:strRef>
          </c:cat>
          <c:val>
            <c:numRef>
              <c:f>Tabelle7!$B$23:$H$23</c:f>
              <c:numCache>
                <c:formatCode>0</c:formatCode>
                <c:ptCount val="7"/>
                <c:pt idx="0">
                  <c:v>23.995844875346261</c:v>
                </c:pt>
                <c:pt idx="1">
                  <c:v>28.178426011757388</c:v>
                </c:pt>
                <c:pt idx="2">
                  <c:v>35.79131913085056</c:v>
                </c:pt>
                <c:pt idx="3">
                  <c:v>61.623283140733825</c:v>
                </c:pt>
                <c:pt idx="5">
                  <c:v>30.843016886598217</c:v>
                </c:pt>
                <c:pt idx="6">
                  <c:v>21.956725413352402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97573888"/>
        <c:axId val="97579776"/>
      </c:barChart>
      <c:catAx>
        <c:axId val="975738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97579776"/>
        <c:crosses val="autoZero"/>
        <c:auto val="1"/>
        <c:lblAlgn val="ctr"/>
        <c:lblOffset val="100"/>
        <c:noMultiLvlLbl val="0"/>
      </c:catAx>
      <c:valAx>
        <c:axId val="97579776"/>
        <c:scaling>
          <c:orientation val="minMax"/>
          <c:max val="10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%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97573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de-DE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A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98701533162982"/>
          <c:y val="2.9270289855072462E-2"/>
          <c:w val="0.66778399622264195"/>
          <c:h val="0.8357682870370369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Tabelle7!$Q$55</c:f>
              <c:strCache>
                <c:ptCount val="1"/>
                <c:pt idx="0">
                  <c:v>Employed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Tabelle7!$R$54:$Z$54</c:f>
              <c:strCache>
                <c:ptCount val="9"/>
                <c:pt idx="0">
                  <c:v>Hungary</c:v>
                </c:pt>
                <c:pt idx="1">
                  <c:v>Romania</c:v>
                </c:pt>
                <c:pt idx="2">
                  <c:v>Germany</c:v>
                </c:pt>
                <c:pt idx="3">
                  <c:v>Bosnia and Herzegovina</c:v>
                </c:pt>
                <c:pt idx="4">
                  <c:v>Serbia</c:v>
                </c:pt>
                <c:pt idx="5">
                  <c:v>Turkey</c:v>
                </c:pt>
                <c:pt idx="6">
                  <c:v>Russian Federation</c:v>
                </c:pt>
                <c:pt idx="7">
                  <c:v>Syria</c:v>
                </c:pt>
                <c:pt idx="8">
                  <c:v>Afghanistan</c:v>
                </c:pt>
              </c:strCache>
            </c:strRef>
          </c:cat>
          <c:val>
            <c:numRef>
              <c:f>Tabelle7!$R$55:$Z$55</c:f>
              <c:numCache>
                <c:formatCode>0</c:formatCode>
                <c:ptCount val="9"/>
                <c:pt idx="0">
                  <c:v>60.475698035160285</c:v>
                </c:pt>
                <c:pt idx="1">
                  <c:v>54.552332912988646</c:v>
                </c:pt>
                <c:pt idx="2">
                  <c:v>48.477808043582762</c:v>
                </c:pt>
                <c:pt idx="3">
                  <c:v>37.243232866193125</c:v>
                </c:pt>
                <c:pt idx="4">
                  <c:v>31.58574856931881</c:v>
                </c:pt>
                <c:pt idx="5">
                  <c:v>29.195804195804193</c:v>
                </c:pt>
                <c:pt idx="6">
                  <c:v>18.325791855203619</c:v>
                </c:pt>
                <c:pt idx="7">
                  <c:v>1.8296667392724897</c:v>
                </c:pt>
                <c:pt idx="8">
                  <c:v>1.2261580381471391</c:v>
                </c:pt>
              </c:numCache>
            </c:numRef>
          </c:val>
        </c:ser>
        <c:ser>
          <c:idx val="1"/>
          <c:order val="1"/>
          <c:tx>
            <c:strRef>
              <c:f>Tabelle7!$Q$56</c:f>
              <c:strCache>
                <c:ptCount val="1"/>
                <c:pt idx="0">
                  <c:v>Unemployed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8"/>
              <c:delet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Tabelle7!$R$54:$Z$54</c:f>
              <c:strCache>
                <c:ptCount val="9"/>
                <c:pt idx="0">
                  <c:v>Hungary</c:v>
                </c:pt>
                <c:pt idx="1">
                  <c:v>Romania</c:v>
                </c:pt>
                <c:pt idx="2">
                  <c:v>Germany</c:v>
                </c:pt>
                <c:pt idx="3">
                  <c:v>Bosnia and Herzegovina</c:v>
                </c:pt>
                <c:pt idx="4">
                  <c:v>Serbia</c:v>
                </c:pt>
                <c:pt idx="5">
                  <c:v>Turkey</c:v>
                </c:pt>
                <c:pt idx="6">
                  <c:v>Russian Federation</c:v>
                </c:pt>
                <c:pt idx="7">
                  <c:v>Syria</c:v>
                </c:pt>
                <c:pt idx="8">
                  <c:v>Afghanistan</c:v>
                </c:pt>
              </c:strCache>
            </c:strRef>
          </c:cat>
          <c:val>
            <c:numRef>
              <c:f>Tabelle7!$R$56:$Z$56</c:f>
              <c:numCache>
                <c:formatCode>0</c:formatCode>
                <c:ptCount val="9"/>
                <c:pt idx="0">
                  <c:v>7.8800413650465355</c:v>
                </c:pt>
                <c:pt idx="1">
                  <c:v>4.3463640184951657</c:v>
                </c:pt>
                <c:pt idx="2">
                  <c:v>3.7493991347540461</c:v>
                </c:pt>
                <c:pt idx="3">
                  <c:v>3.8395085429065077</c:v>
                </c:pt>
                <c:pt idx="4">
                  <c:v>5.8519475724570791</c:v>
                </c:pt>
                <c:pt idx="5">
                  <c:v>13.146853146853147</c:v>
                </c:pt>
                <c:pt idx="6">
                  <c:v>8.6877828054298636</c:v>
                </c:pt>
                <c:pt idx="7">
                  <c:v>15.748203005881074</c:v>
                </c:pt>
                <c:pt idx="8">
                  <c:v>1.9940549913301959</c:v>
                </c:pt>
              </c:numCache>
            </c:numRef>
          </c:val>
        </c:ser>
        <c:ser>
          <c:idx val="2"/>
          <c:order val="2"/>
          <c:tx>
            <c:strRef>
              <c:f>Tabelle7!$Q$57</c:f>
              <c:strCache>
                <c:ptCount val="1"/>
                <c:pt idx="0">
                  <c:v>Not economcally active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Tabelle7!$R$54:$Z$54</c:f>
              <c:strCache>
                <c:ptCount val="9"/>
                <c:pt idx="0">
                  <c:v>Hungary</c:v>
                </c:pt>
                <c:pt idx="1">
                  <c:v>Romania</c:v>
                </c:pt>
                <c:pt idx="2">
                  <c:v>Germany</c:v>
                </c:pt>
                <c:pt idx="3">
                  <c:v>Bosnia and Herzegovina</c:v>
                </c:pt>
                <c:pt idx="4">
                  <c:v>Serbia</c:v>
                </c:pt>
                <c:pt idx="5">
                  <c:v>Turkey</c:v>
                </c:pt>
                <c:pt idx="6">
                  <c:v>Russian Federation</c:v>
                </c:pt>
                <c:pt idx="7">
                  <c:v>Syria</c:v>
                </c:pt>
                <c:pt idx="8">
                  <c:v>Afghanistan</c:v>
                </c:pt>
              </c:strCache>
            </c:strRef>
          </c:cat>
          <c:val>
            <c:numRef>
              <c:f>Tabelle7!$R$57:$Z$57</c:f>
              <c:numCache>
                <c:formatCode>0</c:formatCode>
                <c:ptCount val="9"/>
                <c:pt idx="0">
                  <c:v>31.644260599793174</c:v>
                </c:pt>
                <c:pt idx="1">
                  <c:v>41.101303068516181</c:v>
                </c:pt>
                <c:pt idx="2">
                  <c:v>47.772792821663195</c:v>
                </c:pt>
                <c:pt idx="3">
                  <c:v>58.91725859090036</c:v>
                </c:pt>
                <c:pt idx="4">
                  <c:v>62.562303858224105</c:v>
                </c:pt>
                <c:pt idx="5">
                  <c:v>57.657342657342653</c:v>
                </c:pt>
                <c:pt idx="6">
                  <c:v>72.986425339366505</c:v>
                </c:pt>
                <c:pt idx="7">
                  <c:v>82.422130254846451</c:v>
                </c:pt>
                <c:pt idx="8">
                  <c:v>96.779786970522665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98013184"/>
        <c:axId val="98014720"/>
      </c:barChart>
      <c:catAx>
        <c:axId val="980131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98014720"/>
        <c:crosses val="autoZero"/>
        <c:auto val="1"/>
        <c:lblAlgn val="ctr"/>
        <c:lblOffset val="100"/>
        <c:noMultiLvlLbl val="0"/>
      </c:catAx>
      <c:valAx>
        <c:axId val="98014720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 dirty="0" smtClean="0"/>
                  <a:t>%</a:t>
                </a:r>
                <a:endParaRPr lang="de-DE" dirty="0"/>
              </a:p>
            </c:rich>
          </c:tx>
          <c:layout>
            <c:manualLayout>
              <c:xMode val="edge"/>
              <c:yMode val="edge"/>
              <c:x val="0.94879263415176107"/>
              <c:y val="0.88344444444444459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0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98013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de-DE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A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181565912095852"/>
          <c:y val="4.8008983617128909E-2"/>
          <c:w val="0.6883590277777778"/>
          <c:h val="0.81681848757247766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Tabelle7!$Q$47</c:f>
              <c:strCache>
                <c:ptCount val="1"/>
                <c:pt idx="0">
                  <c:v>Employed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Tabelle7!$R$46:$Z$46</c:f>
              <c:strCache>
                <c:ptCount val="9"/>
                <c:pt idx="0">
                  <c:v>Bosnia and Herzegovina</c:v>
                </c:pt>
                <c:pt idx="1">
                  <c:v>Germany</c:v>
                </c:pt>
                <c:pt idx="2">
                  <c:v>Romania</c:v>
                </c:pt>
                <c:pt idx="3">
                  <c:v>Hungary</c:v>
                </c:pt>
                <c:pt idx="4">
                  <c:v>Serbia</c:v>
                </c:pt>
                <c:pt idx="5">
                  <c:v>Turkey</c:v>
                </c:pt>
                <c:pt idx="6">
                  <c:v>Syria</c:v>
                </c:pt>
                <c:pt idx="7">
                  <c:v>Afghanistan</c:v>
                </c:pt>
                <c:pt idx="8">
                  <c:v>Russian Federation</c:v>
                </c:pt>
              </c:strCache>
            </c:strRef>
          </c:cat>
          <c:val>
            <c:numRef>
              <c:f>Tabelle7!$R$47:$Z$47</c:f>
              <c:numCache>
                <c:formatCode>0</c:formatCode>
                <c:ptCount val="9"/>
                <c:pt idx="0">
                  <c:v>71.805331562470343</c:v>
                </c:pt>
                <c:pt idx="1">
                  <c:v>71.229008905593304</c:v>
                </c:pt>
                <c:pt idx="2">
                  <c:v>70.328303190876625</c:v>
                </c:pt>
                <c:pt idx="3">
                  <c:v>68.273977855533715</c:v>
                </c:pt>
                <c:pt idx="4">
                  <c:v>61.2552252670692</c:v>
                </c:pt>
                <c:pt idx="5">
                  <c:v>56.653504593921888</c:v>
                </c:pt>
                <c:pt idx="6">
                  <c:v>50.174459176552688</c:v>
                </c:pt>
                <c:pt idx="7">
                  <c:v>47.322142286171065</c:v>
                </c:pt>
                <c:pt idx="8">
                  <c:v>42.55945765725717</c:v>
                </c:pt>
              </c:numCache>
            </c:numRef>
          </c:val>
        </c:ser>
        <c:ser>
          <c:idx val="1"/>
          <c:order val="1"/>
          <c:tx>
            <c:strRef>
              <c:f>Tabelle7!$Q$48</c:f>
              <c:strCache>
                <c:ptCount val="1"/>
                <c:pt idx="0">
                  <c:v>Unemployed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Tabelle7!$R$46:$Z$46</c:f>
              <c:strCache>
                <c:ptCount val="9"/>
                <c:pt idx="0">
                  <c:v>Bosnia and Herzegovina</c:v>
                </c:pt>
                <c:pt idx="1">
                  <c:v>Germany</c:v>
                </c:pt>
                <c:pt idx="2">
                  <c:v>Romania</c:v>
                </c:pt>
                <c:pt idx="3">
                  <c:v>Hungary</c:v>
                </c:pt>
                <c:pt idx="4">
                  <c:v>Serbia</c:v>
                </c:pt>
                <c:pt idx="5">
                  <c:v>Turkey</c:v>
                </c:pt>
                <c:pt idx="6">
                  <c:v>Syria</c:v>
                </c:pt>
                <c:pt idx="7">
                  <c:v>Afghanistan</c:v>
                </c:pt>
                <c:pt idx="8">
                  <c:v>Russian Federation</c:v>
                </c:pt>
              </c:strCache>
            </c:strRef>
          </c:cat>
          <c:val>
            <c:numRef>
              <c:f>Tabelle7!$R$48:$Z$48</c:f>
              <c:numCache>
                <c:formatCode>0</c:formatCode>
                <c:ptCount val="9"/>
                <c:pt idx="0">
                  <c:v>8.6590456313442736</c:v>
                </c:pt>
                <c:pt idx="1">
                  <c:v>5.4090833348762288</c:v>
                </c:pt>
                <c:pt idx="2">
                  <c:v>10.62780785623776</c:v>
                </c:pt>
                <c:pt idx="3">
                  <c:v>8.4695393759286777</c:v>
                </c:pt>
                <c:pt idx="4">
                  <c:v>12.605666511843937</c:v>
                </c:pt>
                <c:pt idx="5">
                  <c:v>15.449559044955905</c:v>
                </c:pt>
                <c:pt idx="6">
                  <c:v>22.854152128401953</c:v>
                </c:pt>
                <c:pt idx="7">
                  <c:v>23.621103117505996</c:v>
                </c:pt>
                <c:pt idx="8">
                  <c:v>20.515670148921981</c:v>
                </c:pt>
              </c:numCache>
            </c:numRef>
          </c:val>
        </c:ser>
        <c:ser>
          <c:idx val="2"/>
          <c:order val="2"/>
          <c:tx>
            <c:strRef>
              <c:f>Tabelle7!$Q$49</c:f>
              <c:strCache>
                <c:ptCount val="1"/>
                <c:pt idx="0">
                  <c:v>Not economcally active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Tabelle7!$R$46:$Z$46</c:f>
              <c:strCache>
                <c:ptCount val="9"/>
                <c:pt idx="0">
                  <c:v>Bosnia and Herzegovina</c:v>
                </c:pt>
                <c:pt idx="1">
                  <c:v>Germany</c:v>
                </c:pt>
                <c:pt idx="2">
                  <c:v>Romania</c:v>
                </c:pt>
                <c:pt idx="3">
                  <c:v>Hungary</c:v>
                </c:pt>
                <c:pt idx="4">
                  <c:v>Serbia</c:v>
                </c:pt>
                <c:pt idx="5">
                  <c:v>Turkey</c:v>
                </c:pt>
                <c:pt idx="6">
                  <c:v>Syria</c:v>
                </c:pt>
                <c:pt idx="7">
                  <c:v>Afghanistan</c:v>
                </c:pt>
                <c:pt idx="8">
                  <c:v>Russian Federation</c:v>
                </c:pt>
              </c:strCache>
            </c:strRef>
          </c:cat>
          <c:val>
            <c:numRef>
              <c:f>Tabelle7!$R$49:$Z$49</c:f>
              <c:numCache>
                <c:formatCode>0</c:formatCode>
                <c:ptCount val="9"/>
                <c:pt idx="0">
                  <c:v>19.535622806185369</c:v>
                </c:pt>
                <c:pt idx="1">
                  <c:v>23.361907759530464</c:v>
                </c:pt>
                <c:pt idx="2">
                  <c:v>19.043888952885613</c:v>
                </c:pt>
                <c:pt idx="3">
                  <c:v>23.256482768537602</c:v>
                </c:pt>
                <c:pt idx="4">
                  <c:v>26.139108221086854</c:v>
                </c:pt>
                <c:pt idx="5">
                  <c:v>27.896936361122208</c:v>
                </c:pt>
                <c:pt idx="6">
                  <c:v>26.971388695045359</c:v>
                </c:pt>
                <c:pt idx="7">
                  <c:v>29.056754596322939</c:v>
                </c:pt>
                <c:pt idx="8">
                  <c:v>36.924872193820846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83550976"/>
        <c:axId val="83552512"/>
      </c:barChart>
      <c:catAx>
        <c:axId val="835509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83552512"/>
        <c:crosses val="autoZero"/>
        <c:auto val="1"/>
        <c:lblAlgn val="ctr"/>
        <c:lblOffset val="100"/>
        <c:noMultiLvlLbl val="0"/>
      </c:catAx>
      <c:valAx>
        <c:axId val="83552512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%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83550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de-DE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449D19-4DC0-4A4F-AFA3-02FB570F7F60}" type="datetimeFigureOut">
              <a:rPr lang="de-AT" smtClean="0"/>
              <a:t>20.09.2017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E75D5E-7527-42C8-81A7-AED0150395D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639630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36A58C4-7863-4330-A2E6-A820EF0D00E1}" type="datetimeFigureOut">
              <a:rPr lang="de-AT"/>
              <a:pPr>
                <a:defRPr/>
              </a:pPr>
              <a:t>20.09.2017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AT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66909" y="4715907"/>
            <a:ext cx="533527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de-AT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75C80D9-16CF-428F-872D-307DA2313C52}" type="slidenum">
              <a:rPr lang="de-AT"/>
              <a:pPr>
                <a:defRPr/>
              </a:pPr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061119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75C80D9-16CF-428F-872D-307DA2313C52}" type="slidenum">
              <a:rPr lang="de-AT" smtClean="0"/>
              <a:pPr>
                <a:defRPr/>
              </a:pPr>
              <a:t>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667237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7E9132-BD73-4AEF-9036-B70AF4685AC3}" type="slidenum">
              <a:rPr lang="de-AT" smtClean="0"/>
              <a:t>14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68030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6" descr="Haus_blau_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" t="4765" r="195" b="8505"/>
          <a:stretch>
            <a:fillRect/>
          </a:stretch>
        </p:blipFill>
        <p:spPr bwMode="auto">
          <a:xfrm>
            <a:off x="188913" y="927100"/>
            <a:ext cx="8737600" cy="536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4"/>
          <p:cNvSpPr/>
          <p:nvPr userDrawn="1"/>
        </p:nvSpPr>
        <p:spPr>
          <a:xfrm>
            <a:off x="3432175" y="1963738"/>
            <a:ext cx="5502275" cy="2663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AT"/>
          </a:p>
        </p:txBody>
      </p:sp>
      <p:sp>
        <p:nvSpPr>
          <p:cNvPr id="6" name="Rechteck 5"/>
          <p:cNvSpPr/>
          <p:nvPr userDrawn="1"/>
        </p:nvSpPr>
        <p:spPr>
          <a:xfrm>
            <a:off x="9525" y="1963738"/>
            <a:ext cx="3359150" cy="2663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AT"/>
          </a:p>
        </p:txBody>
      </p:sp>
      <p:cxnSp>
        <p:nvCxnSpPr>
          <p:cNvPr id="7" name="Gerade Verbindung 6"/>
          <p:cNvCxnSpPr/>
          <p:nvPr userDrawn="1"/>
        </p:nvCxnSpPr>
        <p:spPr>
          <a:xfrm>
            <a:off x="192088" y="876300"/>
            <a:ext cx="8726487" cy="0"/>
          </a:xfrm>
          <a:prstGeom prst="line">
            <a:avLst/>
          </a:prstGeom>
          <a:ln w="190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7"/>
          <p:cNvCxnSpPr/>
          <p:nvPr userDrawn="1"/>
        </p:nvCxnSpPr>
        <p:spPr>
          <a:xfrm>
            <a:off x="190500" y="6323013"/>
            <a:ext cx="8726488" cy="0"/>
          </a:xfrm>
          <a:prstGeom prst="line">
            <a:avLst/>
          </a:prstGeom>
          <a:ln w="190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/>
          <p:cNvSpPr txBox="1"/>
          <p:nvPr userDrawn="1"/>
        </p:nvSpPr>
        <p:spPr>
          <a:xfrm>
            <a:off x="120650" y="6389688"/>
            <a:ext cx="2071688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500" dirty="0">
                <a:solidFill>
                  <a:srgbClr val="AE002C"/>
                </a:solidFill>
                <a:latin typeface="+mn-lt"/>
                <a:cs typeface="+mn-cs"/>
              </a:rPr>
              <a:t>www.statistik.at</a:t>
            </a:r>
            <a:endParaRPr lang="de-AT" sz="1500" dirty="0">
              <a:solidFill>
                <a:srgbClr val="AE002C"/>
              </a:solidFill>
              <a:latin typeface="+mn-lt"/>
              <a:cs typeface="+mn-cs"/>
            </a:endParaRPr>
          </a:p>
        </p:txBody>
      </p:sp>
      <p:sp>
        <p:nvSpPr>
          <p:cNvPr id="10" name="Textfeld 9"/>
          <p:cNvSpPr txBox="1"/>
          <p:nvPr userDrawn="1"/>
        </p:nvSpPr>
        <p:spPr>
          <a:xfrm>
            <a:off x="5711825" y="6389688"/>
            <a:ext cx="3311525" cy="322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500" dirty="0" err="1">
                <a:solidFill>
                  <a:srgbClr val="AE002C"/>
                </a:solidFill>
                <a:latin typeface="+mn-lt"/>
                <a:cs typeface="+mn-cs"/>
              </a:rPr>
              <a:t>We</a:t>
            </a:r>
            <a:r>
              <a:rPr lang="de-DE" sz="1500" dirty="0">
                <a:solidFill>
                  <a:srgbClr val="AE002C"/>
                </a:solidFill>
                <a:latin typeface="+mn-lt"/>
                <a:cs typeface="+mn-cs"/>
              </a:rPr>
              <a:t> </a:t>
            </a:r>
            <a:r>
              <a:rPr lang="de-DE" sz="1500" dirty="0" err="1">
                <a:solidFill>
                  <a:srgbClr val="AE002C"/>
                </a:solidFill>
                <a:latin typeface="+mn-lt"/>
                <a:cs typeface="+mn-cs"/>
              </a:rPr>
              <a:t>provide</a:t>
            </a:r>
            <a:r>
              <a:rPr lang="de-DE" sz="1500" dirty="0">
                <a:solidFill>
                  <a:srgbClr val="AE002C"/>
                </a:solidFill>
                <a:latin typeface="+mn-lt"/>
                <a:cs typeface="+mn-cs"/>
              </a:rPr>
              <a:t> </a:t>
            </a:r>
            <a:r>
              <a:rPr lang="de-DE" sz="1500" dirty="0" err="1">
                <a:solidFill>
                  <a:srgbClr val="AE002C"/>
                </a:solidFill>
                <a:latin typeface="+mn-lt"/>
                <a:cs typeface="+mn-cs"/>
              </a:rPr>
              <a:t>information</a:t>
            </a:r>
            <a:endParaRPr lang="de-AT" sz="1500" dirty="0">
              <a:solidFill>
                <a:srgbClr val="AE002C"/>
              </a:solidFill>
              <a:latin typeface="+mn-lt"/>
              <a:cs typeface="+mn-cs"/>
            </a:endParaRPr>
          </a:p>
        </p:txBody>
      </p:sp>
      <p:pic>
        <p:nvPicPr>
          <p:cNvPr id="11" name="Grafik 13" descr="logo_eng_4C.emf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4088" y="52388"/>
            <a:ext cx="1660525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532824" y="2060849"/>
            <a:ext cx="5256584" cy="1323439"/>
          </a:xfrm>
          <a:noFill/>
        </p:spPr>
        <p:txBody>
          <a:bodyPr rtlCol="0">
            <a:spAutoFit/>
          </a:bodyPr>
          <a:lstStyle>
            <a:lvl1pPr algn="l">
              <a:defRPr lang="de-AT" sz="4000" baseline="0">
                <a:solidFill>
                  <a:srgbClr val="AE002C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3532824" y="3296288"/>
            <a:ext cx="5215640" cy="1015663"/>
          </a:xfrm>
          <a:noFill/>
        </p:spPr>
        <p:txBody>
          <a:bodyPr rtlCol="0">
            <a:spAutoFit/>
          </a:bodyPr>
          <a:lstStyle>
            <a:lvl1pPr marL="0" indent="0">
              <a:buNone/>
              <a:defRPr lang="de-AT" sz="3000" baseline="0" dirty="0">
                <a:solidFill>
                  <a:srgbClr val="AE002C"/>
                </a:solidFill>
              </a:defRPr>
            </a:lvl1pPr>
          </a:lstStyle>
          <a:p>
            <a:pPr lvl="0"/>
            <a:r>
              <a:rPr lang="de-DE" smtClean="0"/>
              <a:t>Formatvorlage des Untertitelmasters durch Klicken bearbeiten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661441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 userDrawn="1"/>
        </p:nvSpPr>
        <p:spPr>
          <a:xfrm>
            <a:off x="120650" y="6389688"/>
            <a:ext cx="2071688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500" dirty="0">
                <a:solidFill>
                  <a:srgbClr val="AE002C"/>
                </a:solidFill>
                <a:latin typeface="+mn-lt"/>
                <a:cs typeface="+mn-cs"/>
              </a:rPr>
              <a:t>www.statistik.at</a:t>
            </a:r>
            <a:endParaRPr lang="de-AT" sz="1500" dirty="0">
              <a:solidFill>
                <a:srgbClr val="AE002C"/>
              </a:solidFill>
              <a:latin typeface="+mn-lt"/>
              <a:cs typeface="+mn-cs"/>
            </a:endParaRPr>
          </a:p>
        </p:txBody>
      </p:sp>
      <p:sp>
        <p:nvSpPr>
          <p:cNvPr id="5" name="Textfeld 4"/>
          <p:cNvSpPr txBox="1"/>
          <p:nvPr userDrawn="1"/>
        </p:nvSpPr>
        <p:spPr>
          <a:xfrm>
            <a:off x="5711825" y="6389688"/>
            <a:ext cx="3311525" cy="322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500" dirty="0" err="1">
                <a:solidFill>
                  <a:srgbClr val="AE002C"/>
                </a:solidFill>
                <a:latin typeface="+mn-lt"/>
                <a:cs typeface="+mn-cs"/>
              </a:rPr>
              <a:t>slide</a:t>
            </a:r>
            <a:r>
              <a:rPr lang="de-DE" sz="1500" dirty="0">
                <a:solidFill>
                  <a:srgbClr val="AE002C"/>
                </a:solidFill>
                <a:latin typeface="+mn-lt"/>
                <a:cs typeface="+mn-cs"/>
              </a:rPr>
              <a:t> </a:t>
            </a:r>
            <a:fld id="{49406174-FDEA-455F-99C9-2829E6193B18}" type="slidenum">
              <a:rPr lang="de-DE" sz="1500">
                <a:solidFill>
                  <a:srgbClr val="AE002C"/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r>
              <a:rPr lang="de-DE" sz="1500" dirty="0">
                <a:solidFill>
                  <a:srgbClr val="AE002C"/>
                </a:solidFill>
                <a:latin typeface="+mn-lt"/>
                <a:cs typeface="+mn-cs"/>
              </a:rPr>
              <a:t>  |  </a:t>
            </a:r>
            <a:fld id="{1F9DC03C-AC2B-4F64-ABDD-4250414F3540}" type="datetime3">
              <a:rPr lang="en-US" sz="1500">
                <a:solidFill>
                  <a:srgbClr val="AE002C"/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20 September 2017</a:t>
            </a:fld>
            <a:endParaRPr lang="de-AT" sz="1500" dirty="0">
              <a:solidFill>
                <a:srgbClr val="AE002C"/>
              </a:solidFill>
              <a:latin typeface="+mn-lt"/>
              <a:cs typeface="+mn-cs"/>
            </a:endParaRPr>
          </a:p>
        </p:txBody>
      </p:sp>
      <p:cxnSp>
        <p:nvCxnSpPr>
          <p:cNvPr id="6" name="Gerade Verbindung 5"/>
          <p:cNvCxnSpPr/>
          <p:nvPr userDrawn="1"/>
        </p:nvCxnSpPr>
        <p:spPr>
          <a:xfrm>
            <a:off x="192088" y="876300"/>
            <a:ext cx="8726487" cy="0"/>
          </a:xfrm>
          <a:prstGeom prst="line">
            <a:avLst/>
          </a:prstGeom>
          <a:ln w="190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6"/>
          <p:cNvCxnSpPr/>
          <p:nvPr userDrawn="1"/>
        </p:nvCxnSpPr>
        <p:spPr>
          <a:xfrm>
            <a:off x="190500" y="6323013"/>
            <a:ext cx="8726488" cy="0"/>
          </a:xfrm>
          <a:prstGeom prst="line">
            <a:avLst/>
          </a:prstGeom>
          <a:ln w="190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fik 10" descr="logo_eng_4C.em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925" y="52388"/>
            <a:ext cx="1660525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512" y="232414"/>
            <a:ext cx="6972828" cy="482440"/>
          </a:xfrm>
          <a:noFill/>
        </p:spPr>
        <p:txBody>
          <a:bodyPr rtlCol="0">
            <a:spAutoFit/>
          </a:bodyPr>
          <a:lstStyle>
            <a:lvl1pPr marL="0" algn="l" defTabSz="914400" rtl="0" eaLnBrk="1" latinLnBrk="0" hangingPunct="1">
              <a:lnSpc>
                <a:spcPts val="3000"/>
              </a:lnSpc>
              <a:defRPr lang="de-AT" sz="3000" kern="1200" dirty="0">
                <a:solidFill>
                  <a:srgbClr val="AE002C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de-DE" dirty="0" smtClean="0"/>
              <a:t>Titelmasterformat durch Klicken bearbeiten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-180528" y="1107328"/>
            <a:ext cx="8928992" cy="4525963"/>
          </a:xfrm>
        </p:spPr>
        <p:txBody>
          <a:bodyPr/>
          <a:lstStyle>
            <a:lvl1pPr>
              <a:spcAft>
                <a:spcPts val="2600"/>
              </a:spcAft>
              <a:buClr>
                <a:schemeClr val="bg1"/>
              </a:buClr>
              <a:defRPr sz="2600">
                <a:solidFill>
                  <a:srgbClr val="333333"/>
                </a:solidFill>
              </a:defRPr>
            </a:lvl1pPr>
            <a:lvl2pPr marL="720000" indent="-324000">
              <a:buSzPct val="75000"/>
              <a:buFont typeface="Wingdings" pitchFamily="2" charset="2"/>
              <a:buChar char="Ø"/>
              <a:defRPr sz="2600">
                <a:solidFill>
                  <a:srgbClr val="333333"/>
                </a:solidFill>
              </a:defRPr>
            </a:lvl2pPr>
            <a:lvl3pPr marL="1044000" indent="-324000">
              <a:defRPr>
                <a:solidFill>
                  <a:srgbClr val="333333"/>
                </a:solidFill>
              </a:defRPr>
            </a:lvl3pPr>
            <a:lvl4pPr marL="1440000" indent="-324000">
              <a:buSzPct val="85000"/>
              <a:defRPr>
                <a:solidFill>
                  <a:srgbClr val="333333"/>
                </a:solidFill>
              </a:defRPr>
            </a:lvl4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568206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 userDrawn="1"/>
        </p:nvSpPr>
        <p:spPr>
          <a:xfrm>
            <a:off x="120650" y="6389688"/>
            <a:ext cx="2071688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500" dirty="0">
                <a:solidFill>
                  <a:srgbClr val="AE002C"/>
                </a:solidFill>
                <a:latin typeface="+mn-lt"/>
                <a:cs typeface="+mn-cs"/>
              </a:rPr>
              <a:t>www.statistik.at</a:t>
            </a:r>
            <a:endParaRPr lang="de-AT" sz="1500" dirty="0">
              <a:solidFill>
                <a:srgbClr val="AE002C"/>
              </a:solidFill>
              <a:latin typeface="+mn-lt"/>
              <a:cs typeface="+mn-cs"/>
            </a:endParaRPr>
          </a:p>
        </p:txBody>
      </p:sp>
      <p:sp>
        <p:nvSpPr>
          <p:cNvPr id="3" name="Textfeld 2"/>
          <p:cNvSpPr txBox="1"/>
          <p:nvPr userDrawn="1"/>
        </p:nvSpPr>
        <p:spPr>
          <a:xfrm>
            <a:off x="5711825" y="6389688"/>
            <a:ext cx="3311525" cy="322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500" dirty="0" err="1">
                <a:solidFill>
                  <a:srgbClr val="AE002C"/>
                </a:solidFill>
                <a:latin typeface="+mn-lt"/>
                <a:cs typeface="+mn-cs"/>
              </a:rPr>
              <a:t>slide</a:t>
            </a:r>
            <a:r>
              <a:rPr lang="de-DE" sz="1500" dirty="0">
                <a:solidFill>
                  <a:srgbClr val="AE002C"/>
                </a:solidFill>
                <a:latin typeface="+mn-lt"/>
                <a:cs typeface="+mn-cs"/>
              </a:rPr>
              <a:t> </a:t>
            </a:r>
            <a:fld id="{0738F4B2-5022-47A9-BEC8-987C4C634B1B}" type="slidenum">
              <a:rPr lang="de-DE" sz="1500">
                <a:solidFill>
                  <a:srgbClr val="AE002C"/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r>
              <a:rPr lang="de-DE" sz="1500" dirty="0">
                <a:solidFill>
                  <a:srgbClr val="AE002C"/>
                </a:solidFill>
                <a:latin typeface="+mn-lt"/>
                <a:cs typeface="+mn-cs"/>
              </a:rPr>
              <a:t>  |  </a:t>
            </a:r>
            <a:fld id="{8F19BFEF-A78D-4B9C-8902-A21633B6E27D}" type="datetime3">
              <a:rPr lang="en-US" sz="1500">
                <a:solidFill>
                  <a:srgbClr val="AE002C"/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20 September 2017</a:t>
            </a:fld>
            <a:endParaRPr lang="de-AT" sz="1500" dirty="0">
              <a:solidFill>
                <a:srgbClr val="AE002C"/>
              </a:solidFill>
              <a:latin typeface="+mn-lt"/>
              <a:cs typeface="+mn-cs"/>
            </a:endParaRPr>
          </a:p>
        </p:txBody>
      </p:sp>
      <p:cxnSp>
        <p:nvCxnSpPr>
          <p:cNvPr id="4" name="Gerade Verbindung 3"/>
          <p:cNvCxnSpPr/>
          <p:nvPr userDrawn="1"/>
        </p:nvCxnSpPr>
        <p:spPr>
          <a:xfrm>
            <a:off x="192088" y="876300"/>
            <a:ext cx="8726487" cy="0"/>
          </a:xfrm>
          <a:prstGeom prst="line">
            <a:avLst/>
          </a:prstGeom>
          <a:ln w="190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 Verbindung 4"/>
          <p:cNvCxnSpPr/>
          <p:nvPr userDrawn="1"/>
        </p:nvCxnSpPr>
        <p:spPr>
          <a:xfrm>
            <a:off x="190500" y="6323013"/>
            <a:ext cx="8726488" cy="0"/>
          </a:xfrm>
          <a:prstGeom prst="line">
            <a:avLst/>
          </a:prstGeom>
          <a:ln w="190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 10" descr="Haus_blau_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0" b="8055"/>
          <a:stretch>
            <a:fillRect/>
          </a:stretch>
        </p:blipFill>
        <p:spPr bwMode="auto">
          <a:xfrm>
            <a:off x="207963" y="923925"/>
            <a:ext cx="8710612" cy="534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hteck 6"/>
          <p:cNvSpPr/>
          <p:nvPr userDrawn="1"/>
        </p:nvSpPr>
        <p:spPr>
          <a:xfrm>
            <a:off x="3432175" y="1963738"/>
            <a:ext cx="5502275" cy="2663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AT"/>
          </a:p>
        </p:txBody>
      </p:sp>
      <p:sp>
        <p:nvSpPr>
          <p:cNvPr id="8" name="Rechteck 7"/>
          <p:cNvSpPr/>
          <p:nvPr userDrawn="1"/>
        </p:nvSpPr>
        <p:spPr>
          <a:xfrm>
            <a:off x="9525" y="1963738"/>
            <a:ext cx="3359150" cy="2663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AT"/>
          </a:p>
        </p:txBody>
      </p:sp>
      <p:pic>
        <p:nvPicPr>
          <p:cNvPr id="9" name="Grafik 13" descr="logo_eng_4C.emf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925" y="52388"/>
            <a:ext cx="1660525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3227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BDD656-B8F1-49B1-AEEE-052A62DC0A5D}" type="datetime3">
              <a:rPr lang="en-US"/>
              <a:pPr>
                <a:defRPr/>
              </a:pPr>
              <a:t>20 September 2017</a:t>
            </a:fld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Footer</a:t>
            </a:r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5B9A8-DDB5-4470-9D5F-8D8EABB6989F}" type="slidenum">
              <a:rPr lang="de-AT"/>
              <a:pPr>
                <a:defRPr/>
              </a:pPr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013615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934322-DC0A-47FA-9B24-E685FD3B6E52}" type="datetime3">
              <a:rPr lang="en-US"/>
              <a:pPr>
                <a:defRPr/>
              </a:pPr>
              <a:t>20 September 2017</a:t>
            </a:fld>
            <a:endParaRPr lang="de-AT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Footer</a:t>
            </a:r>
            <a:endParaRPr lang="de-AT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8BA730-CBEF-4611-AA5B-84233910C1A0}" type="slidenum">
              <a:rPr lang="de-AT"/>
              <a:pPr>
                <a:defRPr/>
              </a:pPr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068218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6737EE-B235-4A0B-AC02-79F49131536C}" type="datetime3">
              <a:rPr lang="en-US"/>
              <a:pPr>
                <a:defRPr/>
              </a:pPr>
              <a:t>20 September 2017</a:t>
            </a:fld>
            <a:endParaRPr lang="de-AT" dirty="0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Footer</a:t>
            </a:r>
            <a:endParaRPr lang="de-AT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F6FD8F-B6F8-4094-BE0F-F3C111F4CC6C}" type="slidenum">
              <a:rPr lang="de-AT"/>
              <a:pPr>
                <a:defRPr/>
              </a:pPr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837639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1EA40D-21EA-41FD-A71B-2F3F2A21CFDE}" type="datetime3">
              <a:rPr lang="en-US"/>
              <a:pPr>
                <a:defRPr/>
              </a:pPr>
              <a:t>20 September 2017</a:t>
            </a:fld>
            <a:endParaRPr lang="de-AT" dirty="0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Footer</a:t>
            </a:r>
            <a:endParaRPr lang="de-AT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147FD-30FE-43B3-A567-E295D7D241CD}" type="slidenum">
              <a:rPr lang="de-AT"/>
              <a:pPr>
                <a:defRPr/>
              </a:pPr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1404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3FFE7C-20E2-4368-973A-770C9A98513C}" type="datetime3">
              <a:rPr lang="en-US"/>
              <a:pPr>
                <a:defRPr/>
              </a:pPr>
              <a:t>20 September 2017</a:t>
            </a:fld>
            <a:endParaRPr lang="de-AT" dirty="0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Footer</a:t>
            </a:r>
            <a:endParaRPr lang="de-AT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4994E-F416-41E2-910D-F403F0A8B45A}" type="slidenum">
              <a:rPr lang="de-AT"/>
              <a:pPr>
                <a:defRPr/>
              </a:pPr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736051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E99447-5A89-441A-A075-0588EBE2D386}" type="datetime3">
              <a:rPr lang="en-US"/>
              <a:pPr>
                <a:defRPr/>
              </a:pPr>
              <a:t>20 September 2017</a:t>
            </a:fld>
            <a:endParaRPr lang="de-AT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Footer</a:t>
            </a:r>
            <a:endParaRPr lang="de-AT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C2EA2-2504-4F26-BC04-C050B0B64370}" type="slidenum">
              <a:rPr lang="de-AT"/>
              <a:pPr>
                <a:defRPr/>
              </a:pPr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505905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AT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C61887-1C0C-4338-8A79-C8830A550650}" type="datetime3">
              <a:rPr lang="en-US"/>
              <a:pPr>
                <a:defRPr/>
              </a:pPr>
              <a:t>20 September 2017</a:t>
            </a:fld>
            <a:endParaRPr lang="de-AT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Footer</a:t>
            </a:r>
            <a:endParaRPr lang="de-AT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F398EC-D776-411C-A9CF-A7BBEE28292E}" type="slidenum">
              <a:rPr lang="de-AT"/>
              <a:pPr>
                <a:defRPr/>
              </a:pPr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963870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D4988-3395-47D1-A296-45807427250C}" type="datetime3">
              <a:rPr lang="en-US"/>
              <a:pPr>
                <a:defRPr/>
              </a:pPr>
              <a:t>20 September 2017</a:t>
            </a:fld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Footer</a:t>
            </a:r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2BB608-5D67-47E9-9EB1-F94FC8E47EA5}" type="slidenum">
              <a:rPr lang="de-AT"/>
              <a:pPr>
                <a:defRPr/>
              </a:pPr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871213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20ABF5-34A7-4962-8B74-4E9AE781ACAB}" type="datetime3">
              <a:rPr lang="en-US"/>
              <a:pPr>
                <a:defRPr/>
              </a:pPr>
              <a:t>20 September 2017</a:t>
            </a:fld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Footer</a:t>
            </a:r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1E62DC-3BA9-451C-BEB6-CE65855B5218}" type="slidenum">
              <a:rPr lang="de-AT"/>
              <a:pPr>
                <a:defRPr/>
              </a:pPr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39243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de-AT" altLang="de-DE" smtClean="0"/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de-AT" altLang="de-DE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9E830FA-56F3-445F-BD3B-008DAE4D1C03}" type="datetime3">
              <a:rPr lang="en-US"/>
              <a:pPr>
                <a:defRPr/>
              </a:pPr>
              <a:t>20 September 2017</a:t>
            </a:fld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de-DE"/>
              <a:t>Footer</a:t>
            </a:r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18C9F99-5E25-4708-B0C3-03FFE0B10D54}" type="slidenum">
              <a:rPr lang="de-AT"/>
              <a:pPr>
                <a:defRPr/>
              </a:pPr>
              <a:t>‹Nr.›</a:t>
            </a:fld>
            <a:endParaRPr lang="de-A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532188" y="2635596"/>
            <a:ext cx="5257800" cy="1077218"/>
          </a:xfrm>
        </p:spPr>
        <p:txBody>
          <a:bodyPr/>
          <a:lstStyle/>
          <a:p>
            <a:r>
              <a:rPr lang="en-GB" sz="3200" dirty="0"/>
              <a:t>DGINS Budapest 2017</a:t>
            </a:r>
            <a:br>
              <a:rPr lang="en-GB" sz="3200" dirty="0"/>
            </a:br>
            <a:r>
              <a:rPr lang="de-AT" sz="3200" dirty="0"/>
              <a:t>Statistical </a:t>
            </a:r>
            <a:r>
              <a:rPr lang="de-AT" sz="3200" dirty="0" err="1" smtClean="0"/>
              <a:t>session</a:t>
            </a:r>
            <a:endParaRPr lang="en-US" sz="3200" dirty="0"/>
          </a:p>
        </p:txBody>
      </p:sp>
      <p:sp>
        <p:nvSpPr>
          <p:cNvPr id="3" name="Rechteck 2"/>
          <p:cNvSpPr/>
          <p:nvPr/>
        </p:nvSpPr>
        <p:spPr>
          <a:xfrm>
            <a:off x="179512" y="2204864"/>
            <a:ext cx="3131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de-DE" b="1" i="1" dirty="0">
                <a:solidFill>
                  <a:srgbClr val="6E8080"/>
                </a:solidFill>
                <a:latin typeface="Calibri" pitchFamily="34" charset="0"/>
              </a:rPr>
              <a:t>Manuela Lenk</a:t>
            </a:r>
          </a:p>
          <a:p>
            <a:pPr algn="r"/>
            <a:r>
              <a:rPr lang="en-US" dirty="0">
                <a:solidFill>
                  <a:srgbClr val="666666"/>
                </a:solidFill>
                <a:latin typeface="Calibri" pitchFamily="34" charset="0"/>
              </a:rPr>
              <a:t>Head of Registers, Classifications and </a:t>
            </a:r>
            <a:r>
              <a:rPr lang="en-US" dirty="0" err="1">
                <a:solidFill>
                  <a:srgbClr val="666666"/>
                </a:solidFill>
                <a:latin typeface="Calibri" pitchFamily="34" charset="0"/>
              </a:rPr>
              <a:t>Geoinformation</a:t>
            </a:r>
            <a:r>
              <a:rPr lang="en-US" dirty="0">
                <a:solidFill>
                  <a:srgbClr val="666666"/>
                </a:solidFill>
                <a:latin typeface="Calibri" pitchFamily="34" charset="0"/>
              </a:rPr>
              <a:t> </a:t>
            </a:r>
            <a:r>
              <a:rPr lang="en-US" dirty="0" smtClean="0">
                <a:solidFill>
                  <a:srgbClr val="666666"/>
                </a:solidFill>
                <a:latin typeface="Calibri" pitchFamily="34" charset="0"/>
              </a:rPr>
              <a:t>Department</a:t>
            </a:r>
            <a:endParaRPr lang="en-US" dirty="0">
              <a:solidFill>
                <a:srgbClr val="66666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79388" y="234548"/>
            <a:ext cx="6972300" cy="477054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de-DE" dirty="0" smtClean="0"/>
              <a:t>Register-</a:t>
            </a:r>
            <a:r>
              <a:rPr lang="de-DE" dirty="0" err="1" smtClean="0"/>
              <a:t>based</a:t>
            </a:r>
            <a:r>
              <a:rPr lang="de-DE" dirty="0" smtClean="0"/>
              <a:t> Labour Market </a:t>
            </a:r>
            <a:r>
              <a:rPr lang="de-DE" dirty="0" err="1" smtClean="0"/>
              <a:t>Statistics</a:t>
            </a:r>
            <a:endParaRPr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358775" y="1052736"/>
            <a:ext cx="8785225" cy="4525963"/>
          </a:xfrm>
        </p:spPr>
        <p:txBody>
          <a:bodyPr rtlCol="0">
            <a:noAutofit/>
          </a:bodyPr>
          <a:lstStyle/>
          <a:p>
            <a:pPr marL="0" indent="0" eaLnBrk="1" fontAlgn="auto" hangingPunct="1">
              <a:spcBef>
                <a:spcPts val="600"/>
              </a:spcBef>
              <a:spcAft>
                <a:spcPts val="600"/>
              </a:spcAft>
              <a:buClrTx/>
              <a:buNone/>
              <a:defRPr/>
            </a:pPr>
            <a:r>
              <a:rPr lang="de-DE" sz="3200" dirty="0" err="1" smtClean="0"/>
              <a:t>What</a:t>
            </a:r>
            <a:r>
              <a:rPr lang="de-DE" sz="3200" dirty="0" smtClean="0"/>
              <a:t> </a:t>
            </a:r>
            <a:r>
              <a:rPr lang="de-DE" sz="3200" dirty="0" err="1" smtClean="0"/>
              <a:t>is</a:t>
            </a:r>
            <a:r>
              <a:rPr lang="de-DE" sz="3200" dirty="0" smtClean="0"/>
              <a:t> </a:t>
            </a:r>
            <a:r>
              <a:rPr lang="de-DE" sz="3200" dirty="0" err="1" smtClean="0"/>
              <a:t>the</a:t>
            </a:r>
            <a:r>
              <a:rPr lang="de-DE" sz="3200" dirty="0" smtClean="0"/>
              <a:t> Register-</a:t>
            </a:r>
            <a:r>
              <a:rPr lang="de-DE" sz="3200" dirty="0" err="1" smtClean="0"/>
              <a:t>based</a:t>
            </a:r>
            <a:r>
              <a:rPr lang="de-DE" sz="3200" dirty="0" smtClean="0"/>
              <a:t> Labour Market </a:t>
            </a:r>
            <a:r>
              <a:rPr lang="de-DE" sz="3200" dirty="0" err="1" smtClean="0"/>
              <a:t>Statistics</a:t>
            </a:r>
            <a:r>
              <a:rPr lang="de-DE" sz="3200" dirty="0" smtClean="0"/>
              <a:t>?</a:t>
            </a:r>
          </a:p>
          <a:p>
            <a:pPr marL="457200" indent="-457200" eaLnBrk="1" fontAlgn="auto" hangingPunct="1">
              <a:spcBef>
                <a:spcPts val="60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Ø"/>
              <a:defRPr/>
            </a:pPr>
            <a:r>
              <a:rPr lang="de-DE" sz="3200" dirty="0" err="1" smtClean="0"/>
              <a:t>Annually</a:t>
            </a:r>
            <a:r>
              <a:rPr lang="de-DE" sz="3200" dirty="0" smtClean="0"/>
              <a:t>, „</a:t>
            </a:r>
            <a:r>
              <a:rPr lang="de-DE" sz="3200" dirty="0" err="1" smtClean="0"/>
              <a:t>census</a:t>
            </a:r>
            <a:r>
              <a:rPr lang="de-DE" sz="3200" dirty="0" smtClean="0"/>
              <a:t>-type“ </a:t>
            </a:r>
            <a:r>
              <a:rPr lang="de-DE" sz="3200" dirty="0" err="1" smtClean="0"/>
              <a:t>statistics</a:t>
            </a:r>
            <a:r>
              <a:rPr lang="de-DE" sz="3200" dirty="0"/>
              <a:t> </a:t>
            </a:r>
            <a:r>
              <a:rPr lang="de-DE" sz="3200" dirty="0" smtClean="0"/>
              <a:t>on </a:t>
            </a:r>
            <a:r>
              <a:rPr lang="de-DE" sz="3200" dirty="0" err="1" smtClean="0"/>
              <a:t>population</a:t>
            </a:r>
            <a:r>
              <a:rPr lang="de-DE" sz="3200" dirty="0" smtClean="0"/>
              <a:t>, </a:t>
            </a:r>
            <a:r>
              <a:rPr lang="de-DE" sz="3200" dirty="0" err="1" smtClean="0"/>
              <a:t>households</a:t>
            </a:r>
            <a:r>
              <a:rPr lang="de-DE" sz="3200" dirty="0" smtClean="0"/>
              <a:t> </a:t>
            </a:r>
            <a:r>
              <a:rPr lang="de-DE" sz="3200" dirty="0" err="1" smtClean="0"/>
              <a:t>and</a:t>
            </a:r>
            <a:r>
              <a:rPr lang="de-DE" sz="3200" dirty="0" smtClean="0"/>
              <a:t> </a:t>
            </a:r>
            <a:r>
              <a:rPr lang="de-DE" sz="3200" dirty="0" err="1" smtClean="0"/>
              <a:t>families</a:t>
            </a:r>
            <a:endParaRPr lang="de-DE" sz="3200" dirty="0" smtClean="0"/>
          </a:p>
          <a:p>
            <a:pPr marL="457200" indent="-457200" eaLnBrk="1" fontAlgn="auto" hangingPunct="1">
              <a:spcBef>
                <a:spcPts val="60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Ø"/>
              <a:defRPr/>
            </a:pPr>
            <a:r>
              <a:rPr lang="de-DE" sz="3200" dirty="0" smtClean="0"/>
              <a:t>First </a:t>
            </a:r>
            <a:r>
              <a:rPr lang="de-DE" sz="3200" dirty="0" err="1" smtClean="0"/>
              <a:t>reference</a:t>
            </a:r>
            <a:r>
              <a:rPr lang="de-DE" sz="3200" dirty="0" smtClean="0"/>
              <a:t> </a:t>
            </a:r>
            <a:r>
              <a:rPr lang="de-DE" sz="3200" dirty="0" err="1" smtClean="0"/>
              <a:t>day</a:t>
            </a:r>
            <a:r>
              <a:rPr lang="de-DE" sz="3200" dirty="0" smtClean="0"/>
              <a:t>: 31 </a:t>
            </a:r>
            <a:r>
              <a:rPr lang="de-DE" sz="3200" dirty="0" err="1" smtClean="0"/>
              <a:t>Oct</a:t>
            </a:r>
            <a:r>
              <a:rPr lang="de-DE" sz="3200" dirty="0" smtClean="0"/>
              <a:t>. 2008 </a:t>
            </a:r>
            <a:r>
              <a:rPr lang="de-DE" sz="3200" dirty="0" err="1" smtClean="0"/>
              <a:t>with</a:t>
            </a:r>
            <a:r>
              <a:rPr lang="de-DE" sz="3200" dirty="0" smtClean="0"/>
              <a:t> </a:t>
            </a:r>
            <a:r>
              <a:rPr lang="de-DE" sz="3200" dirty="0" err="1" smtClean="0"/>
              <a:t>few</a:t>
            </a:r>
            <a:r>
              <a:rPr lang="de-DE" sz="3200" dirty="0" smtClean="0"/>
              <a:t> </a:t>
            </a:r>
            <a:r>
              <a:rPr lang="de-DE" sz="3200" dirty="0" err="1" smtClean="0"/>
              <a:t>topics</a:t>
            </a:r>
            <a:endParaRPr lang="de-DE" sz="3200" dirty="0" smtClean="0"/>
          </a:p>
          <a:p>
            <a:pPr marL="457200" indent="-457200" eaLnBrk="1" fontAlgn="auto" hangingPunct="1">
              <a:spcBef>
                <a:spcPts val="60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Ø"/>
              <a:defRPr/>
            </a:pPr>
            <a:r>
              <a:rPr lang="de-DE" sz="3200" dirty="0" smtClean="0"/>
              <a:t>Register-</a:t>
            </a:r>
            <a:r>
              <a:rPr lang="de-DE" sz="3200" dirty="0" err="1" smtClean="0"/>
              <a:t>based</a:t>
            </a:r>
            <a:r>
              <a:rPr lang="de-DE" sz="3200" dirty="0" smtClean="0"/>
              <a:t> </a:t>
            </a:r>
            <a:r>
              <a:rPr lang="de-DE" sz="3200" dirty="0" err="1" smtClean="0"/>
              <a:t>Census</a:t>
            </a:r>
            <a:r>
              <a:rPr lang="de-DE" sz="3200" dirty="0" smtClean="0"/>
              <a:t> on 31 </a:t>
            </a:r>
            <a:r>
              <a:rPr lang="de-DE" sz="3200" dirty="0" err="1" smtClean="0"/>
              <a:t>Oct</a:t>
            </a:r>
            <a:r>
              <a:rPr lang="de-DE" sz="3200" dirty="0" smtClean="0"/>
              <a:t>. 2011 </a:t>
            </a:r>
          </a:p>
          <a:p>
            <a:pPr marL="457200" indent="-457200" eaLnBrk="1" fontAlgn="auto" hangingPunct="1">
              <a:spcBef>
                <a:spcPts val="60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Ø"/>
              <a:defRPr/>
            </a:pPr>
            <a:r>
              <a:rPr lang="de-DE" sz="3200" dirty="0" smtClean="0"/>
              <a:t>Dissemination 19 </a:t>
            </a:r>
            <a:r>
              <a:rPr lang="de-DE" sz="3200" dirty="0" err="1" smtClean="0"/>
              <a:t>months</a:t>
            </a:r>
            <a:r>
              <a:rPr lang="de-DE" sz="3200" dirty="0" smtClean="0"/>
              <a:t> after </a:t>
            </a:r>
            <a:r>
              <a:rPr lang="de-DE" sz="3200" dirty="0" err="1" smtClean="0"/>
              <a:t>reference</a:t>
            </a:r>
            <a:r>
              <a:rPr lang="de-DE" sz="3200" dirty="0" smtClean="0"/>
              <a:t> </a:t>
            </a:r>
            <a:r>
              <a:rPr lang="de-DE" sz="3200" dirty="0" err="1" smtClean="0"/>
              <a:t>day</a:t>
            </a:r>
            <a:r>
              <a:rPr lang="de-DE" sz="3200" dirty="0" smtClean="0"/>
              <a:t>, </a:t>
            </a:r>
            <a:r>
              <a:rPr lang="de-DE" sz="3200" dirty="0" err="1" smtClean="0"/>
              <a:t>latest</a:t>
            </a:r>
            <a:r>
              <a:rPr lang="de-DE" sz="3200" dirty="0" smtClean="0"/>
              <a:t> </a:t>
            </a:r>
            <a:r>
              <a:rPr lang="de-DE" sz="3200" dirty="0" err="1" smtClean="0"/>
              <a:t>results</a:t>
            </a:r>
            <a:r>
              <a:rPr lang="de-DE" sz="3200" dirty="0" smtClean="0"/>
              <a:t> </a:t>
            </a:r>
            <a:r>
              <a:rPr lang="de-DE" sz="3200" dirty="0" err="1" smtClean="0"/>
              <a:t>available</a:t>
            </a:r>
            <a:r>
              <a:rPr lang="de-DE" sz="3200" dirty="0" smtClean="0"/>
              <a:t> </a:t>
            </a:r>
            <a:r>
              <a:rPr lang="de-DE" sz="3200" dirty="0" err="1" smtClean="0"/>
              <a:t>as</a:t>
            </a:r>
            <a:r>
              <a:rPr lang="de-DE" sz="3200" dirty="0" smtClean="0"/>
              <a:t> </a:t>
            </a:r>
            <a:r>
              <a:rPr lang="de-DE" sz="3200" dirty="0" err="1" smtClean="0"/>
              <a:t>of</a:t>
            </a:r>
            <a:r>
              <a:rPr lang="de-DE" sz="3200" dirty="0" smtClean="0"/>
              <a:t> 31 </a:t>
            </a:r>
            <a:r>
              <a:rPr lang="de-DE" sz="3200" dirty="0" err="1" smtClean="0"/>
              <a:t>Oct</a:t>
            </a:r>
            <a:r>
              <a:rPr lang="de-DE" sz="3200" dirty="0" smtClean="0"/>
              <a:t>. 2015</a:t>
            </a:r>
          </a:p>
          <a:p>
            <a:pPr marL="514350" indent="-514350" eaLnBrk="1" fontAlgn="auto" hangingPunct="1">
              <a:spcBef>
                <a:spcPts val="600"/>
              </a:spcBef>
              <a:spcAft>
                <a:spcPts val="600"/>
              </a:spcAft>
              <a:buClrTx/>
              <a:buFont typeface="+mj-lt"/>
              <a:buAutoNum type="arabicPeriod"/>
              <a:defRPr/>
            </a:pPr>
            <a:endParaRPr lang="de-DE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79388" y="234548"/>
            <a:ext cx="6972300" cy="477054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de-DE" dirty="0" smtClean="0"/>
              <a:t>Register-</a:t>
            </a:r>
            <a:r>
              <a:rPr lang="de-DE" dirty="0" err="1" smtClean="0"/>
              <a:t>based</a:t>
            </a:r>
            <a:r>
              <a:rPr lang="de-DE" dirty="0" smtClean="0"/>
              <a:t> Labour Market </a:t>
            </a:r>
            <a:r>
              <a:rPr lang="de-DE" dirty="0" err="1" smtClean="0"/>
              <a:t>Statistics</a:t>
            </a:r>
            <a:endParaRPr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358775" y="1052736"/>
            <a:ext cx="8785225" cy="4525963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Bef>
                <a:spcPts val="600"/>
              </a:spcBef>
              <a:spcAft>
                <a:spcPts val="600"/>
              </a:spcAft>
              <a:buClrTx/>
              <a:buNone/>
              <a:defRPr/>
            </a:pPr>
            <a:r>
              <a:rPr lang="de-DE" sz="3200" dirty="0" smtClean="0"/>
              <a:t>Legal Basis:</a:t>
            </a:r>
          </a:p>
          <a:p>
            <a:pPr eaLnBrk="1" fontAlgn="auto" hangingPunct="1">
              <a:spcBef>
                <a:spcPts val="60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Ø"/>
              <a:defRPr/>
            </a:pPr>
            <a:r>
              <a:rPr lang="de-DE" sz="3200" dirty="0" err="1" smtClean="0"/>
              <a:t>Fiscal</a:t>
            </a:r>
            <a:r>
              <a:rPr lang="de-DE" sz="3200" dirty="0" smtClean="0"/>
              <a:t> </a:t>
            </a:r>
            <a:r>
              <a:rPr lang="de-DE" sz="3200" dirty="0" err="1" smtClean="0"/>
              <a:t>Equalisation</a:t>
            </a:r>
            <a:r>
              <a:rPr lang="de-DE" sz="3200" dirty="0" smtClean="0"/>
              <a:t> Act  </a:t>
            </a:r>
          </a:p>
          <a:p>
            <a:pPr eaLnBrk="1" fontAlgn="auto" hangingPunct="1">
              <a:spcBef>
                <a:spcPts val="60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Ø"/>
              <a:defRPr/>
            </a:pPr>
            <a:r>
              <a:rPr lang="de-DE" sz="3200" dirty="0" smtClean="0"/>
              <a:t>Federal </a:t>
            </a:r>
            <a:r>
              <a:rPr lang="de-DE" sz="3200" dirty="0" err="1" smtClean="0"/>
              <a:t>Statistics</a:t>
            </a:r>
            <a:r>
              <a:rPr lang="de-DE" sz="3200" dirty="0" smtClean="0"/>
              <a:t> Act</a:t>
            </a:r>
          </a:p>
          <a:p>
            <a:pPr marL="457200" indent="-457200" eaLnBrk="1" fontAlgn="auto" hangingPunct="1">
              <a:spcBef>
                <a:spcPts val="60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ü"/>
              <a:defRPr/>
            </a:pPr>
            <a:endParaRPr lang="de-DE" sz="3200" dirty="0"/>
          </a:p>
          <a:p>
            <a:pPr marL="0" indent="0" eaLnBrk="1" fontAlgn="auto" hangingPunct="1">
              <a:spcBef>
                <a:spcPts val="600"/>
              </a:spcBef>
              <a:spcAft>
                <a:spcPts val="600"/>
              </a:spcAft>
              <a:buClrTx/>
              <a:buNone/>
              <a:defRPr/>
            </a:pPr>
            <a:r>
              <a:rPr lang="de-DE" sz="3200" dirty="0" smtClean="0"/>
              <a:t>Regional Breakdown: </a:t>
            </a:r>
          </a:p>
          <a:p>
            <a:pPr eaLnBrk="1" fontAlgn="auto" hangingPunct="1">
              <a:spcBef>
                <a:spcPts val="60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Ø"/>
              <a:defRPr/>
            </a:pPr>
            <a:r>
              <a:rPr lang="de-DE" sz="3200" dirty="0" err="1" smtClean="0"/>
              <a:t>Municipalities</a:t>
            </a:r>
            <a:endParaRPr lang="de-DE" sz="3200" dirty="0" smtClean="0"/>
          </a:p>
          <a:p>
            <a:pPr eaLnBrk="1" fontAlgn="auto" hangingPunct="1">
              <a:spcBef>
                <a:spcPts val="60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Ø"/>
              <a:defRPr/>
            </a:pPr>
            <a:r>
              <a:rPr lang="de-DE" sz="3200" dirty="0" err="1" smtClean="0"/>
              <a:t>Grid</a:t>
            </a:r>
            <a:r>
              <a:rPr lang="de-DE" sz="3200" dirty="0" smtClean="0"/>
              <a:t> </a:t>
            </a:r>
            <a:r>
              <a:rPr lang="de-DE" sz="3200" dirty="0" err="1" smtClean="0"/>
              <a:t>squares</a:t>
            </a:r>
            <a:endParaRPr lang="de-DE" sz="3200" dirty="0" smtClean="0"/>
          </a:p>
        </p:txBody>
      </p:sp>
    </p:spTree>
    <p:extLst>
      <p:ext uri="{BB962C8B-B14F-4D97-AF65-F5344CB8AC3E}">
        <p14:creationId xmlns:p14="http://schemas.microsoft.com/office/powerpoint/2010/main" val="2212070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79388" y="234548"/>
            <a:ext cx="6972300" cy="477054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de-DE" dirty="0" smtClean="0"/>
              <a:t>Register-</a:t>
            </a:r>
            <a:r>
              <a:rPr lang="de-DE" dirty="0" err="1" smtClean="0"/>
              <a:t>based</a:t>
            </a:r>
            <a:r>
              <a:rPr lang="de-DE" dirty="0" smtClean="0"/>
              <a:t> Labour Market </a:t>
            </a:r>
            <a:r>
              <a:rPr lang="de-DE" dirty="0" err="1" smtClean="0"/>
              <a:t>Statistics</a:t>
            </a:r>
            <a:endParaRPr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358775" y="1052736"/>
            <a:ext cx="8785225" cy="4525963"/>
          </a:xfrm>
        </p:spPr>
        <p:txBody>
          <a:bodyPr rtlCol="0">
            <a:noAutofit/>
          </a:bodyPr>
          <a:lstStyle/>
          <a:p>
            <a:pPr marL="0" indent="0" eaLnBrk="1" fontAlgn="auto" hangingPunct="1">
              <a:spcBef>
                <a:spcPts val="600"/>
              </a:spcBef>
              <a:spcAft>
                <a:spcPts val="600"/>
              </a:spcAft>
              <a:buClrTx/>
              <a:buNone/>
              <a:defRPr/>
            </a:pPr>
            <a:r>
              <a:rPr lang="de-DE" sz="3000" dirty="0" smtClean="0"/>
              <a:t>Topics on Migration:</a:t>
            </a:r>
          </a:p>
          <a:p>
            <a:pPr eaLnBrk="1" fontAlgn="auto" hangingPunct="1">
              <a:spcBef>
                <a:spcPts val="600"/>
              </a:spcBef>
              <a:spcAft>
                <a:spcPts val="1000"/>
              </a:spcAft>
              <a:buClrTx/>
              <a:buFont typeface="Wingdings" panose="05000000000000000000" pitchFamily="2" charset="2"/>
              <a:buChar char="ü"/>
              <a:defRPr/>
            </a:pPr>
            <a:r>
              <a:rPr lang="de-DE" sz="3000" dirty="0" smtClean="0"/>
              <a:t>  Country </a:t>
            </a:r>
            <a:r>
              <a:rPr lang="de-DE" sz="3000" dirty="0" err="1" smtClean="0"/>
              <a:t>of</a:t>
            </a:r>
            <a:r>
              <a:rPr lang="de-DE" sz="3000" dirty="0" smtClean="0"/>
              <a:t> </a:t>
            </a:r>
            <a:r>
              <a:rPr lang="de-DE" sz="3000" dirty="0" err="1" smtClean="0"/>
              <a:t>birth</a:t>
            </a:r>
            <a:endParaRPr lang="de-DE" sz="3000" dirty="0" smtClean="0"/>
          </a:p>
          <a:p>
            <a:pPr marL="514350" indent="-514350" eaLnBrk="1" fontAlgn="auto" hangingPunct="1">
              <a:spcBef>
                <a:spcPts val="600"/>
              </a:spcBef>
              <a:spcAft>
                <a:spcPts val="1000"/>
              </a:spcAft>
              <a:buClrTx/>
              <a:buFont typeface="Wingdings" pitchFamily="2" charset="2"/>
              <a:buChar char="ü"/>
              <a:defRPr/>
            </a:pPr>
            <a:r>
              <a:rPr lang="de-DE" sz="3000" dirty="0" smtClean="0"/>
              <a:t>Country </a:t>
            </a:r>
            <a:r>
              <a:rPr lang="de-DE" sz="3000" dirty="0" err="1" smtClean="0"/>
              <a:t>of</a:t>
            </a:r>
            <a:r>
              <a:rPr lang="de-DE" sz="3000" dirty="0" smtClean="0"/>
              <a:t> </a:t>
            </a:r>
            <a:r>
              <a:rPr lang="de-DE" sz="3000" dirty="0" err="1" smtClean="0"/>
              <a:t>citizenship</a:t>
            </a:r>
            <a:endParaRPr lang="de-DE" sz="3000" dirty="0" smtClean="0"/>
          </a:p>
          <a:p>
            <a:pPr marL="514350" indent="-514350" eaLnBrk="1" fontAlgn="auto" hangingPunct="1">
              <a:spcBef>
                <a:spcPts val="600"/>
              </a:spcBef>
              <a:spcAft>
                <a:spcPts val="1000"/>
              </a:spcAft>
              <a:buClrTx/>
              <a:buFont typeface="Wingdings" pitchFamily="2" charset="2"/>
              <a:buChar char="ü"/>
              <a:defRPr/>
            </a:pPr>
            <a:r>
              <a:rPr lang="de-DE" sz="3000" dirty="0" smtClean="0"/>
              <a:t>Place </a:t>
            </a:r>
            <a:r>
              <a:rPr lang="de-DE" sz="3000" dirty="0" err="1" smtClean="0"/>
              <a:t>of</a:t>
            </a:r>
            <a:r>
              <a:rPr lang="de-DE" sz="3000" dirty="0" smtClean="0"/>
              <a:t> </a:t>
            </a:r>
            <a:r>
              <a:rPr lang="de-DE" sz="3000" dirty="0" err="1" smtClean="0"/>
              <a:t>usual</a:t>
            </a:r>
            <a:r>
              <a:rPr lang="de-DE" sz="3000" dirty="0" smtClean="0"/>
              <a:t> </a:t>
            </a:r>
            <a:r>
              <a:rPr lang="de-DE" sz="3000" dirty="0" err="1" smtClean="0"/>
              <a:t>residence</a:t>
            </a:r>
            <a:r>
              <a:rPr lang="de-DE" sz="3000" dirty="0" smtClean="0"/>
              <a:t> </a:t>
            </a:r>
            <a:r>
              <a:rPr lang="de-DE" sz="3000" dirty="0" err="1" smtClean="0"/>
              <a:t>one</a:t>
            </a:r>
            <a:r>
              <a:rPr lang="de-DE" sz="3000" dirty="0" smtClean="0"/>
              <a:t> </a:t>
            </a:r>
            <a:r>
              <a:rPr lang="de-DE" sz="3000" dirty="0" err="1" smtClean="0"/>
              <a:t>year</a:t>
            </a:r>
            <a:r>
              <a:rPr lang="de-DE" sz="3000" dirty="0" smtClean="0"/>
              <a:t> </a:t>
            </a:r>
            <a:r>
              <a:rPr lang="de-DE" sz="3000" dirty="0" err="1" smtClean="0"/>
              <a:t>prior</a:t>
            </a:r>
            <a:r>
              <a:rPr lang="de-DE" sz="3000" dirty="0" smtClean="0"/>
              <a:t> </a:t>
            </a:r>
            <a:r>
              <a:rPr lang="de-DE" sz="3000" dirty="0" err="1" smtClean="0"/>
              <a:t>to</a:t>
            </a:r>
            <a:r>
              <a:rPr lang="de-DE" sz="3000" dirty="0" smtClean="0"/>
              <a:t> </a:t>
            </a:r>
            <a:r>
              <a:rPr lang="de-DE" sz="3000" dirty="0" err="1" smtClean="0"/>
              <a:t>the</a:t>
            </a:r>
            <a:r>
              <a:rPr lang="de-DE" sz="3000" dirty="0" smtClean="0"/>
              <a:t> </a:t>
            </a:r>
            <a:r>
              <a:rPr lang="de-DE" sz="3000" dirty="0" err="1" smtClean="0"/>
              <a:t>reference</a:t>
            </a:r>
            <a:r>
              <a:rPr lang="de-DE" sz="3000" dirty="0" smtClean="0"/>
              <a:t> </a:t>
            </a:r>
            <a:r>
              <a:rPr lang="de-DE" sz="3000" dirty="0" err="1" smtClean="0"/>
              <a:t>day</a:t>
            </a:r>
            <a:r>
              <a:rPr lang="de-DE" sz="3000" dirty="0" smtClean="0"/>
              <a:t> </a:t>
            </a:r>
          </a:p>
          <a:p>
            <a:pPr marL="514350" indent="-514350" eaLnBrk="1" fontAlgn="auto" hangingPunct="1">
              <a:spcBef>
                <a:spcPts val="600"/>
              </a:spcBef>
              <a:spcAft>
                <a:spcPts val="1000"/>
              </a:spcAft>
              <a:buClrTx/>
              <a:buFont typeface="Wingdings" pitchFamily="2" charset="2"/>
              <a:buChar char="ü"/>
              <a:defRPr/>
            </a:pPr>
            <a:r>
              <a:rPr lang="de-DE" sz="3000" dirty="0" smtClean="0"/>
              <a:t>Country </a:t>
            </a:r>
            <a:r>
              <a:rPr lang="de-DE" sz="3000" dirty="0" err="1" smtClean="0"/>
              <a:t>of</a:t>
            </a:r>
            <a:r>
              <a:rPr lang="de-DE" sz="3000" dirty="0" smtClean="0"/>
              <a:t> </a:t>
            </a:r>
            <a:r>
              <a:rPr lang="de-DE" sz="3000" dirty="0" err="1" smtClean="0"/>
              <a:t>residence</a:t>
            </a:r>
            <a:r>
              <a:rPr lang="de-DE" sz="3000" dirty="0" smtClean="0"/>
              <a:t> </a:t>
            </a:r>
            <a:r>
              <a:rPr lang="de-DE" sz="3000" dirty="0" err="1" smtClean="0"/>
              <a:t>one</a:t>
            </a:r>
            <a:r>
              <a:rPr lang="de-DE" sz="3000" dirty="0" smtClean="0"/>
              <a:t> </a:t>
            </a:r>
            <a:r>
              <a:rPr lang="de-DE" sz="3000" dirty="0" err="1" smtClean="0"/>
              <a:t>year</a:t>
            </a:r>
            <a:r>
              <a:rPr lang="de-DE" sz="3000" dirty="0" smtClean="0"/>
              <a:t> </a:t>
            </a:r>
            <a:r>
              <a:rPr lang="de-DE" sz="3000" dirty="0" err="1" smtClean="0"/>
              <a:t>prior</a:t>
            </a:r>
            <a:r>
              <a:rPr lang="de-DE" sz="3000" dirty="0" smtClean="0"/>
              <a:t> </a:t>
            </a:r>
            <a:r>
              <a:rPr lang="de-DE" sz="3000" dirty="0" err="1" smtClean="0"/>
              <a:t>to</a:t>
            </a:r>
            <a:r>
              <a:rPr lang="de-DE" sz="3000" dirty="0" smtClean="0"/>
              <a:t> </a:t>
            </a:r>
            <a:r>
              <a:rPr lang="de-DE" sz="3000" dirty="0" err="1" smtClean="0"/>
              <a:t>the</a:t>
            </a:r>
            <a:r>
              <a:rPr lang="de-DE" sz="3000" dirty="0" smtClean="0"/>
              <a:t> </a:t>
            </a:r>
            <a:r>
              <a:rPr lang="de-DE" sz="3000" dirty="0" err="1" smtClean="0"/>
              <a:t>reference</a:t>
            </a:r>
            <a:r>
              <a:rPr lang="de-DE" sz="3000" dirty="0" smtClean="0"/>
              <a:t> </a:t>
            </a:r>
            <a:r>
              <a:rPr lang="de-DE" sz="3000" dirty="0" err="1" smtClean="0"/>
              <a:t>day</a:t>
            </a:r>
            <a:endParaRPr lang="de-DE" sz="3000" dirty="0" smtClean="0"/>
          </a:p>
          <a:p>
            <a:pPr marL="514350" indent="-514350" eaLnBrk="1" fontAlgn="auto" hangingPunct="1">
              <a:spcBef>
                <a:spcPts val="600"/>
              </a:spcBef>
              <a:spcAft>
                <a:spcPts val="1000"/>
              </a:spcAft>
              <a:buClrTx/>
              <a:buFont typeface="Wingdings" pitchFamily="2" charset="2"/>
              <a:buChar char="ü"/>
              <a:defRPr/>
            </a:pPr>
            <a:r>
              <a:rPr lang="de-DE" sz="3000" dirty="0" smtClean="0"/>
              <a:t>Born </a:t>
            </a:r>
            <a:r>
              <a:rPr lang="de-DE" sz="3000" dirty="0" err="1" smtClean="0"/>
              <a:t>abroad</a:t>
            </a:r>
            <a:r>
              <a:rPr lang="de-DE" sz="3000" dirty="0" smtClean="0"/>
              <a:t>: Year </a:t>
            </a:r>
            <a:r>
              <a:rPr lang="de-DE" sz="3000" dirty="0" err="1" smtClean="0"/>
              <a:t>of</a:t>
            </a:r>
            <a:r>
              <a:rPr lang="de-DE" sz="3000" dirty="0" smtClean="0"/>
              <a:t> </a:t>
            </a:r>
            <a:r>
              <a:rPr lang="de-DE" sz="3000" dirty="0" err="1" smtClean="0"/>
              <a:t>arrival</a:t>
            </a:r>
            <a:r>
              <a:rPr lang="de-DE" sz="3000" dirty="0" smtClean="0"/>
              <a:t> in </a:t>
            </a:r>
            <a:r>
              <a:rPr lang="de-DE" sz="3000" dirty="0" err="1" smtClean="0"/>
              <a:t>the</a:t>
            </a:r>
            <a:r>
              <a:rPr lang="de-DE" sz="3000" dirty="0" smtClean="0"/>
              <a:t> </a:t>
            </a:r>
            <a:r>
              <a:rPr lang="de-DE" sz="3000" dirty="0" err="1" smtClean="0"/>
              <a:t>country</a:t>
            </a:r>
            <a:r>
              <a:rPr lang="de-DE" sz="3000" dirty="0" smtClean="0"/>
              <a:t> (</a:t>
            </a:r>
            <a:r>
              <a:rPr lang="de-DE" sz="3000" dirty="0" err="1" smtClean="0"/>
              <a:t>derived</a:t>
            </a:r>
            <a:r>
              <a:rPr lang="de-DE" sz="3000" dirty="0" smtClean="0"/>
              <a:t> </a:t>
            </a:r>
            <a:r>
              <a:rPr lang="de-DE" sz="3000" dirty="0" err="1" smtClean="0"/>
              <a:t>topic</a:t>
            </a:r>
            <a:r>
              <a:rPr lang="de-DE" sz="3000" dirty="0" smtClean="0"/>
              <a:t>: </a:t>
            </a:r>
            <a:r>
              <a:rPr lang="de-DE" sz="3000" dirty="0" err="1" smtClean="0"/>
              <a:t>length</a:t>
            </a:r>
            <a:r>
              <a:rPr lang="de-DE" sz="3000" dirty="0" smtClean="0"/>
              <a:t> </a:t>
            </a:r>
            <a:r>
              <a:rPr lang="de-DE" sz="3000" dirty="0" err="1" smtClean="0"/>
              <a:t>of</a:t>
            </a:r>
            <a:r>
              <a:rPr lang="de-DE" sz="3000" dirty="0" smtClean="0"/>
              <a:t> </a:t>
            </a:r>
            <a:r>
              <a:rPr lang="de-DE" sz="3000" dirty="0" err="1" smtClean="0"/>
              <a:t>stay</a:t>
            </a:r>
            <a:r>
              <a:rPr lang="de-DE" sz="3000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8907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79388" y="234548"/>
            <a:ext cx="6972300" cy="477054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de-DE" dirty="0" smtClean="0"/>
              <a:t>Register-</a:t>
            </a:r>
            <a:r>
              <a:rPr lang="de-DE" dirty="0" err="1" smtClean="0"/>
              <a:t>based</a:t>
            </a:r>
            <a:r>
              <a:rPr lang="de-DE" dirty="0" smtClean="0"/>
              <a:t> Labour Market </a:t>
            </a:r>
            <a:r>
              <a:rPr lang="de-DE" dirty="0" err="1" smtClean="0"/>
              <a:t>Statistics</a:t>
            </a:r>
            <a:endParaRPr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358775" y="1052736"/>
            <a:ext cx="8785225" cy="4525963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Bef>
                <a:spcPts val="600"/>
              </a:spcBef>
              <a:spcAft>
                <a:spcPts val="600"/>
              </a:spcAft>
              <a:buClrTx/>
              <a:buNone/>
              <a:defRPr/>
            </a:pPr>
            <a:r>
              <a:rPr lang="de-DE" sz="3000" dirty="0" smtClean="0"/>
              <a:t>Base Register </a:t>
            </a:r>
            <a:r>
              <a:rPr lang="de-DE" sz="3000" dirty="0" err="1" smtClean="0"/>
              <a:t>for</a:t>
            </a:r>
            <a:r>
              <a:rPr lang="de-DE" sz="3000" dirty="0" smtClean="0"/>
              <a:t> Topics on Migration</a:t>
            </a:r>
          </a:p>
          <a:p>
            <a:pPr marL="457200" indent="-457200" eaLnBrk="1" fontAlgn="auto" hangingPunct="1">
              <a:spcBef>
                <a:spcPts val="60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ü"/>
              <a:defRPr/>
            </a:pPr>
            <a:r>
              <a:rPr lang="de-DE" sz="3000" dirty="0" smtClean="0"/>
              <a:t>Central Population Register (CPR)</a:t>
            </a:r>
          </a:p>
          <a:p>
            <a:pPr marL="457200" indent="-457200" eaLnBrk="1" fontAlgn="auto" hangingPunct="1">
              <a:spcBef>
                <a:spcPts val="600"/>
              </a:spcBef>
              <a:spcAft>
                <a:spcPts val="600"/>
              </a:spcAft>
              <a:buClrTx/>
              <a:buNone/>
              <a:defRPr/>
            </a:pPr>
            <a:r>
              <a:rPr lang="de-DE" sz="3000" dirty="0"/>
              <a:t> </a:t>
            </a:r>
            <a:r>
              <a:rPr lang="de-DE" sz="3000" dirty="0" smtClean="0"/>
              <a:t>Additional Registers: </a:t>
            </a:r>
          </a:p>
          <a:p>
            <a:pPr marL="457200" indent="-457200" eaLnBrk="1" fontAlgn="auto" hangingPunct="1">
              <a:spcBef>
                <a:spcPts val="60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ü"/>
              <a:defRPr/>
            </a:pPr>
            <a:r>
              <a:rPr lang="de-DE" sz="3000" dirty="0" smtClean="0"/>
              <a:t>Central Register on </a:t>
            </a:r>
            <a:r>
              <a:rPr lang="de-DE" sz="3000" dirty="0" err="1" smtClean="0"/>
              <a:t>Foreign</a:t>
            </a:r>
            <a:r>
              <a:rPr lang="de-DE" sz="3000" dirty="0" smtClean="0"/>
              <a:t> </a:t>
            </a:r>
            <a:r>
              <a:rPr lang="de-DE" sz="3000" dirty="0" err="1" smtClean="0"/>
              <a:t>Citizens</a:t>
            </a:r>
            <a:r>
              <a:rPr lang="de-DE" sz="3000" dirty="0" smtClean="0"/>
              <a:t> (incl. </a:t>
            </a:r>
            <a:r>
              <a:rPr lang="de-DE" sz="3000" dirty="0" err="1" smtClean="0"/>
              <a:t>asylum</a:t>
            </a:r>
            <a:r>
              <a:rPr lang="de-DE" sz="3000" dirty="0" smtClean="0"/>
              <a:t> </a:t>
            </a:r>
            <a:r>
              <a:rPr lang="de-DE" sz="3000" dirty="0" err="1" smtClean="0"/>
              <a:t>seeking</a:t>
            </a:r>
            <a:r>
              <a:rPr lang="de-DE" sz="3000" dirty="0" smtClean="0"/>
              <a:t> </a:t>
            </a:r>
            <a:r>
              <a:rPr lang="de-DE" sz="3000" dirty="0" err="1" smtClean="0"/>
              <a:t>persons</a:t>
            </a:r>
            <a:r>
              <a:rPr lang="de-DE" sz="3000" dirty="0" smtClean="0"/>
              <a:t>)  </a:t>
            </a:r>
          </a:p>
          <a:p>
            <a:pPr marL="457200" indent="-457200" eaLnBrk="1" fontAlgn="auto" hangingPunct="1">
              <a:spcBef>
                <a:spcPts val="60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ü"/>
              <a:defRPr/>
            </a:pPr>
            <a:r>
              <a:rPr lang="de-DE" sz="3000" dirty="0" smtClean="0"/>
              <a:t>Other administrative </a:t>
            </a:r>
            <a:r>
              <a:rPr lang="de-DE" sz="3000" dirty="0" err="1" smtClean="0"/>
              <a:t>data</a:t>
            </a:r>
            <a:r>
              <a:rPr lang="de-DE" sz="3000" dirty="0" smtClean="0"/>
              <a:t> </a:t>
            </a:r>
            <a:r>
              <a:rPr lang="de-DE" sz="3000" dirty="0" err="1" smtClean="0"/>
              <a:t>and</a:t>
            </a:r>
            <a:r>
              <a:rPr lang="de-DE" sz="3000" dirty="0" smtClean="0"/>
              <a:t> </a:t>
            </a:r>
            <a:r>
              <a:rPr lang="de-DE" sz="3000" dirty="0" err="1" smtClean="0"/>
              <a:t>registers</a:t>
            </a:r>
            <a:r>
              <a:rPr lang="de-DE" sz="3000" dirty="0" smtClean="0"/>
              <a:t> </a:t>
            </a:r>
            <a:r>
              <a:rPr lang="de-DE" sz="3000" dirty="0" err="1" smtClean="0"/>
              <a:t>containing</a:t>
            </a:r>
            <a:r>
              <a:rPr lang="de-DE" sz="3000" dirty="0" smtClean="0"/>
              <a:t> </a:t>
            </a:r>
            <a:r>
              <a:rPr lang="de-DE" sz="3000" dirty="0" err="1" smtClean="0"/>
              <a:t>information</a:t>
            </a:r>
            <a:r>
              <a:rPr lang="de-DE" sz="3000" dirty="0" smtClean="0"/>
              <a:t> on </a:t>
            </a:r>
            <a:r>
              <a:rPr lang="de-DE" sz="3000" dirty="0" err="1" smtClean="0"/>
              <a:t>citizenship</a:t>
            </a:r>
            <a:r>
              <a:rPr lang="de-DE" sz="3000" dirty="0" smtClean="0"/>
              <a:t> </a:t>
            </a:r>
            <a:r>
              <a:rPr lang="de-DE" sz="3000" dirty="0" err="1" smtClean="0"/>
              <a:t>and</a:t>
            </a:r>
            <a:r>
              <a:rPr lang="de-DE" sz="3000" dirty="0" smtClean="0"/>
              <a:t> </a:t>
            </a:r>
            <a:r>
              <a:rPr lang="de-DE" sz="3000" dirty="0" err="1" smtClean="0"/>
              <a:t>country</a:t>
            </a:r>
            <a:r>
              <a:rPr lang="de-DE" sz="3000" dirty="0" smtClean="0"/>
              <a:t> </a:t>
            </a:r>
            <a:r>
              <a:rPr lang="de-DE" sz="3000" dirty="0" err="1" smtClean="0"/>
              <a:t>of</a:t>
            </a:r>
            <a:r>
              <a:rPr lang="de-DE" sz="3000" dirty="0" smtClean="0"/>
              <a:t> </a:t>
            </a:r>
            <a:r>
              <a:rPr lang="de-DE" sz="3000" dirty="0" err="1" smtClean="0"/>
              <a:t>birth</a:t>
            </a:r>
            <a:endParaRPr lang="de-DE" sz="3000" dirty="0" smtClean="0"/>
          </a:p>
        </p:txBody>
      </p:sp>
    </p:spTree>
    <p:extLst>
      <p:ext uri="{BB962C8B-B14F-4D97-AF65-F5344CB8AC3E}">
        <p14:creationId xmlns:p14="http://schemas.microsoft.com/office/powerpoint/2010/main" val="2616807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79388" y="231855"/>
            <a:ext cx="6972300" cy="48244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de-DE" dirty="0" smtClean="0"/>
              <a:t>Post 2021 </a:t>
            </a:r>
            <a:r>
              <a:rPr lang="de-DE" dirty="0" err="1" smtClean="0"/>
              <a:t>Census</a:t>
            </a:r>
            <a:endParaRPr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358775" y="1052736"/>
            <a:ext cx="8785225" cy="4525963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Bef>
                <a:spcPts val="600"/>
              </a:spcBef>
              <a:spcAft>
                <a:spcPts val="600"/>
              </a:spcAft>
              <a:buClrTx/>
              <a:buNone/>
              <a:defRPr/>
            </a:pPr>
            <a:r>
              <a:rPr lang="de-DE" sz="3000" dirty="0" err="1" smtClean="0"/>
              <a:t>Challenges</a:t>
            </a:r>
            <a:r>
              <a:rPr lang="de-DE" sz="3000" dirty="0" smtClean="0"/>
              <a:t> </a:t>
            </a:r>
            <a:r>
              <a:rPr lang="de-DE" sz="3000" dirty="0" err="1" smtClean="0"/>
              <a:t>for</a:t>
            </a:r>
            <a:r>
              <a:rPr lang="de-DE" sz="3000" dirty="0" smtClean="0"/>
              <a:t> </a:t>
            </a:r>
            <a:r>
              <a:rPr lang="de-DE" sz="3000" dirty="0" err="1" smtClean="0"/>
              <a:t>Statistics</a:t>
            </a:r>
            <a:r>
              <a:rPr lang="de-DE" sz="3000" dirty="0" smtClean="0"/>
              <a:t> Austria: </a:t>
            </a:r>
          </a:p>
          <a:p>
            <a:pPr marL="457200" indent="-457200" eaLnBrk="1" fontAlgn="auto" hangingPunct="1">
              <a:spcBef>
                <a:spcPts val="60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ü"/>
              <a:defRPr/>
            </a:pPr>
            <a:r>
              <a:rPr lang="de-DE" sz="3000" dirty="0" smtClean="0"/>
              <a:t>Reference </a:t>
            </a:r>
            <a:r>
              <a:rPr lang="de-DE" sz="3000" dirty="0" err="1" smtClean="0"/>
              <a:t>date</a:t>
            </a:r>
            <a:r>
              <a:rPr lang="de-DE" sz="3000" dirty="0" smtClean="0"/>
              <a:t> at </a:t>
            </a:r>
            <a:r>
              <a:rPr lang="de-DE" sz="3000" dirty="0" err="1" smtClean="0"/>
              <a:t>the</a:t>
            </a:r>
            <a:r>
              <a:rPr lang="de-DE" sz="3000" dirty="0" smtClean="0"/>
              <a:t> </a:t>
            </a:r>
            <a:r>
              <a:rPr lang="de-DE" sz="3000" dirty="0" err="1" smtClean="0"/>
              <a:t>beginning</a:t>
            </a:r>
            <a:r>
              <a:rPr lang="de-DE" sz="3000" dirty="0" smtClean="0"/>
              <a:t> </a:t>
            </a:r>
            <a:r>
              <a:rPr lang="de-DE" sz="3000" dirty="0" err="1" smtClean="0"/>
              <a:t>of</a:t>
            </a:r>
            <a:r>
              <a:rPr lang="de-DE" sz="3000" dirty="0" smtClean="0"/>
              <a:t> </a:t>
            </a:r>
            <a:r>
              <a:rPr lang="de-DE" sz="3000" dirty="0" err="1" smtClean="0"/>
              <a:t>the</a:t>
            </a:r>
            <a:r>
              <a:rPr lang="de-DE" sz="3000" dirty="0" smtClean="0"/>
              <a:t> </a:t>
            </a:r>
            <a:r>
              <a:rPr lang="de-DE" sz="3000" dirty="0" err="1" smtClean="0"/>
              <a:t>year</a:t>
            </a:r>
            <a:endParaRPr lang="de-DE" sz="3000" dirty="0" smtClean="0"/>
          </a:p>
          <a:p>
            <a:pPr marL="457200" indent="-457200" eaLnBrk="1" fontAlgn="auto" hangingPunct="1">
              <a:spcBef>
                <a:spcPts val="60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ü"/>
              <a:defRPr/>
            </a:pPr>
            <a:r>
              <a:rPr lang="de-DE" sz="3000" dirty="0" err="1" smtClean="0"/>
              <a:t>Timeliness</a:t>
            </a:r>
            <a:r>
              <a:rPr lang="de-DE" sz="3000" dirty="0" smtClean="0"/>
              <a:t> </a:t>
            </a:r>
            <a:r>
              <a:rPr lang="de-DE" sz="3000" dirty="0" err="1" smtClean="0"/>
              <a:t>of</a:t>
            </a:r>
            <a:r>
              <a:rPr lang="de-DE" sz="3000" dirty="0" smtClean="0"/>
              <a:t> </a:t>
            </a:r>
            <a:r>
              <a:rPr lang="de-DE" sz="3000" dirty="0" err="1" smtClean="0"/>
              <a:t>the</a:t>
            </a:r>
            <a:r>
              <a:rPr lang="de-DE" sz="3000" dirty="0" smtClean="0"/>
              <a:t> </a:t>
            </a:r>
            <a:r>
              <a:rPr lang="de-DE" sz="3000" dirty="0" err="1" smtClean="0"/>
              <a:t>results</a:t>
            </a:r>
            <a:r>
              <a:rPr lang="de-DE" sz="3000" dirty="0" smtClean="0"/>
              <a:t> (</a:t>
            </a:r>
            <a:r>
              <a:rPr lang="de-DE" sz="3000" dirty="0" err="1" smtClean="0"/>
              <a:t>within</a:t>
            </a:r>
            <a:r>
              <a:rPr lang="de-DE" sz="3000" dirty="0" smtClean="0"/>
              <a:t> </a:t>
            </a:r>
            <a:r>
              <a:rPr lang="de-DE" sz="3000" dirty="0" err="1" smtClean="0"/>
              <a:t>one</a:t>
            </a:r>
            <a:r>
              <a:rPr lang="de-DE" sz="3000" dirty="0" smtClean="0"/>
              <a:t> </a:t>
            </a:r>
            <a:r>
              <a:rPr lang="de-DE" sz="3000" dirty="0" err="1" smtClean="0"/>
              <a:t>year</a:t>
            </a:r>
            <a:r>
              <a:rPr lang="de-DE" sz="3000" dirty="0" smtClean="0"/>
              <a:t>)</a:t>
            </a:r>
          </a:p>
          <a:p>
            <a:pPr marL="0" indent="0" eaLnBrk="1" fontAlgn="auto" hangingPunct="1">
              <a:spcBef>
                <a:spcPts val="600"/>
              </a:spcBef>
              <a:spcAft>
                <a:spcPts val="600"/>
              </a:spcAft>
              <a:buClrTx/>
              <a:buNone/>
              <a:defRPr/>
            </a:pPr>
            <a:endParaRPr lang="de-DE" sz="3000" dirty="0"/>
          </a:p>
          <a:p>
            <a:pPr marL="0" indent="0" eaLnBrk="1" fontAlgn="auto" hangingPunct="1">
              <a:spcBef>
                <a:spcPts val="600"/>
              </a:spcBef>
              <a:spcAft>
                <a:spcPts val="600"/>
              </a:spcAft>
              <a:buClrTx/>
              <a:buNone/>
              <a:defRPr/>
            </a:pPr>
            <a:r>
              <a:rPr lang="de-DE" sz="3000" dirty="0" smtClean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926443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79388" y="39495"/>
            <a:ext cx="6972300" cy="86716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de-DE" dirty="0" err="1" smtClean="0"/>
              <a:t>Length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Stay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Migrants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Labour Market Status</a:t>
            </a:r>
            <a:endParaRPr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358775" y="1052736"/>
            <a:ext cx="8785225" cy="4525963"/>
          </a:xfrm>
        </p:spPr>
        <p:txBody>
          <a:bodyPr rtlCol="0">
            <a:normAutofit/>
          </a:bodyPr>
          <a:lstStyle/>
          <a:p>
            <a:pPr marL="457200" indent="-457200" eaLnBrk="1" fontAlgn="auto" hangingPunct="1">
              <a:spcBef>
                <a:spcPts val="60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ü"/>
              <a:defRPr/>
            </a:pPr>
            <a:endParaRPr lang="de-DE" sz="3200" dirty="0"/>
          </a:p>
          <a:p>
            <a:pPr marL="0" indent="0" eaLnBrk="1" fontAlgn="auto" hangingPunct="1">
              <a:spcBef>
                <a:spcPts val="600"/>
              </a:spcBef>
              <a:spcAft>
                <a:spcPts val="600"/>
              </a:spcAft>
              <a:buClrTx/>
              <a:buNone/>
              <a:defRPr/>
            </a:pPr>
            <a:r>
              <a:rPr lang="de-DE" sz="3200" dirty="0" smtClean="0"/>
              <a:t>  </a:t>
            </a:r>
          </a:p>
        </p:txBody>
      </p:sp>
      <p:sp>
        <p:nvSpPr>
          <p:cNvPr id="6" name="Inhaltsplatzhalter 4"/>
          <p:cNvSpPr txBox="1">
            <a:spLocks/>
          </p:cNvSpPr>
          <p:nvPr/>
        </p:nvSpPr>
        <p:spPr bwMode="auto">
          <a:xfrm>
            <a:off x="179512" y="1207293"/>
            <a:ext cx="8785225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ts val="2600"/>
              </a:spcAft>
              <a:buClr>
                <a:schemeClr val="bg1"/>
              </a:buClr>
              <a:buFont typeface="Arial" charset="0"/>
              <a:buChar char="•"/>
              <a:defRPr sz="2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720000" indent="-324000" algn="l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Ø"/>
              <a:defRPr sz="2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1044000" indent="-3240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440000" indent="-324000" algn="l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 typeface="Arial" charset="0"/>
              <a:buChar char="–"/>
              <a:defRPr sz="20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60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Ø"/>
              <a:defRPr/>
            </a:pPr>
            <a:r>
              <a:rPr lang="de-DE" sz="2800" dirty="0" smtClean="0"/>
              <a:t>Definition: </a:t>
            </a:r>
            <a:r>
              <a:rPr lang="de-DE" sz="2800" dirty="0" err="1" smtClean="0"/>
              <a:t>Migrants</a:t>
            </a:r>
            <a:r>
              <a:rPr lang="de-DE" sz="2800" dirty="0" smtClean="0"/>
              <a:t> </a:t>
            </a:r>
            <a:r>
              <a:rPr lang="de-DE" sz="2800" dirty="0" err="1" smtClean="0"/>
              <a:t>with</a:t>
            </a:r>
            <a:r>
              <a:rPr lang="de-DE" sz="2800" dirty="0" smtClean="0"/>
              <a:t> a </a:t>
            </a:r>
            <a:r>
              <a:rPr lang="de-DE" sz="2800" dirty="0" err="1" smtClean="0"/>
              <a:t>length</a:t>
            </a:r>
            <a:r>
              <a:rPr lang="de-DE" sz="2800" dirty="0" smtClean="0"/>
              <a:t> </a:t>
            </a:r>
            <a:r>
              <a:rPr lang="de-DE" sz="2800" dirty="0" err="1" smtClean="0"/>
              <a:t>of</a:t>
            </a:r>
            <a:r>
              <a:rPr lang="de-DE" sz="2800" dirty="0" smtClean="0"/>
              <a:t> </a:t>
            </a:r>
            <a:r>
              <a:rPr lang="de-DE" sz="2800" dirty="0" err="1" smtClean="0"/>
              <a:t>stay</a:t>
            </a:r>
            <a:r>
              <a:rPr lang="de-DE" sz="2800" dirty="0" smtClean="0"/>
              <a:t> in </a:t>
            </a:r>
            <a:r>
              <a:rPr lang="de-DE" sz="2800" dirty="0" err="1" smtClean="0"/>
              <a:t>the</a:t>
            </a:r>
            <a:r>
              <a:rPr lang="de-DE" sz="2800" dirty="0" smtClean="0"/>
              <a:t> </a:t>
            </a:r>
            <a:r>
              <a:rPr lang="de-DE" sz="2800" dirty="0" err="1" smtClean="0"/>
              <a:t>country</a:t>
            </a:r>
            <a:r>
              <a:rPr lang="de-DE" sz="2800" dirty="0" smtClean="0"/>
              <a:t> </a:t>
            </a:r>
            <a:r>
              <a:rPr lang="de-DE" sz="2800" dirty="0" err="1" smtClean="0"/>
              <a:t>of</a:t>
            </a:r>
            <a:r>
              <a:rPr lang="de-DE" sz="2800" dirty="0" smtClean="0"/>
              <a:t> at least 3 </a:t>
            </a:r>
            <a:r>
              <a:rPr lang="de-DE" sz="2800" dirty="0" err="1" smtClean="0"/>
              <a:t>months</a:t>
            </a:r>
            <a:endParaRPr lang="de-DE" sz="2800" dirty="0" smtClean="0"/>
          </a:p>
          <a:p>
            <a:pPr eaLnBrk="1" fontAlgn="auto" hangingPunct="1">
              <a:spcBef>
                <a:spcPts val="60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Ø"/>
              <a:defRPr/>
            </a:pPr>
            <a:r>
              <a:rPr lang="de-DE" sz="2800" dirty="0" err="1" smtClean="0"/>
              <a:t>Length</a:t>
            </a:r>
            <a:r>
              <a:rPr lang="de-DE" sz="2800" dirty="0" smtClean="0"/>
              <a:t> </a:t>
            </a:r>
            <a:r>
              <a:rPr lang="de-DE" sz="2800" dirty="0" err="1" smtClean="0"/>
              <a:t>of</a:t>
            </a:r>
            <a:r>
              <a:rPr lang="de-DE" sz="2800" dirty="0" smtClean="0"/>
              <a:t> </a:t>
            </a:r>
            <a:r>
              <a:rPr lang="de-DE" sz="2800" dirty="0" err="1" smtClean="0"/>
              <a:t>stay</a:t>
            </a:r>
            <a:r>
              <a:rPr lang="de-DE" sz="2800" dirty="0" smtClean="0"/>
              <a:t> </a:t>
            </a:r>
            <a:r>
              <a:rPr lang="de-DE" sz="2800" dirty="0" err="1" smtClean="0"/>
              <a:t>is</a:t>
            </a:r>
            <a:r>
              <a:rPr lang="de-DE" sz="2800" dirty="0" smtClean="0"/>
              <a:t> </a:t>
            </a:r>
            <a:r>
              <a:rPr lang="de-DE" sz="2800" dirty="0" err="1" smtClean="0"/>
              <a:t>derived</a:t>
            </a:r>
            <a:r>
              <a:rPr lang="de-DE" sz="2800" dirty="0" smtClean="0"/>
              <a:t> </a:t>
            </a:r>
            <a:r>
              <a:rPr lang="de-DE" sz="2800" dirty="0" err="1" smtClean="0"/>
              <a:t>from</a:t>
            </a:r>
            <a:r>
              <a:rPr lang="de-DE" sz="2800" dirty="0" smtClean="0"/>
              <a:t> </a:t>
            </a:r>
            <a:r>
              <a:rPr lang="de-DE" sz="2800" dirty="0" err="1" smtClean="0"/>
              <a:t>the</a:t>
            </a:r>
            <a:r>
              <a:rPr lang="de-DE" sz="2800" dirty="0" smtClean="0"/>
              <a:t> </a:t>
            </a:r>
            <a:r>
              <a:rPr lang="de-DE" sz="2800" dirty="0" err="1" smtClean="0"/>
              <a:t>date</a:t>
            </a:r>
            <a:r>
              <a:rPr lang="de-DE" sz="2800" dirty="0" smtClean="0"/>
              <a:t> </a:t>
            </a:r>
            <a:r>
              <a:rPr lang="de-DE" sz="2800" dirty="0" err="1" smtClean="0"/>
              <a:t>of</a:t>
            </a:r>
            <a:r>
              <a:rPr lang="de-DE" sz="2800" dirty="0" smtClean="0"/>
              <a:t> </a:t>
            </a:r>
            <a:r>
              <a:rPr lang="de-DE" sz="2800" dirty="0" err="1" smtClean="0"/>
              <a:t>arrival</a:t>
            </a:r>
            <a:r>
              <a:rPr lang="de-DE" sz="2800" dirty="0" smtClean="0"/>
              <a:t> in </a:t>
            </a:r>
            <a:r>
              <a:rPr lang="de-DE" sz="2800" dirty="0" err="1" smtClean="0"/>
              <a:t>the</a:t>
            </a:r>
            <a:r>
              <a:rPr lang="de-DE" sz="2800" dirty="0" smtClean="0"/>
              <a:t> CPR (</a:t>
            </a:r>
            <a:r>
              <a:rPr lang="de-DE" sz="2800" dirty="0" err="1" smtClean="0"/>
              <a:t>no</a:t>
            </a:r>
            <a:r>
              <a:rPr lang="de-DE" sz="2800" dirty="0" smtClean="0"/>
              <a:t> </a:t>
            </a:r>
            <a:r>
              <a:rPr lang="de-DE" sz="2800" dirty="0" err="1" smtClean="0"/>
              <a:t>information</a:t>
            </a:r>
            <a:r>
              <a:rPr lang="de-DE" sz="2800" dirty="0" smtClean="0"/>
              <a:t> </a:t>
            </a:r>
            <a:r>
              <a:rPr lang="de-DE" sz="2800" dirty="0" err="1" smtClean="0"/>
              <a:t>earlier</a:t>
            </a:r>
            <a:r>
              <a:rPr lang="de-DE" sz="2800" dirty="0" smtClean="0"/>
              <a:t> </a:t>
            </a:r>
            <a:r>
              <a:rPr lang="de-DE" sz="2800" dirty="0" err="1" smtClean="0"/>
              <a:t>than</a:t>
            </a:r>
            <a:r>
              <a:rPr lang="de-DE" sz="2800" dirty="0" smtClean="0"/>
              <a:t> 2002)</a:t>
            </a:r>
          </a:p>
          <a:p>
            <a:pPr eaLnBrk="1" fontAlgn="auto" hangingPunct="1">
              <a:spcBef>
                <a:spcPts val="60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Ø"/>
              <a:defRPr/>
            </a:pPr>
            <a:r>
              <a:rPr lang="de-DE" sz="2800" dirty="0" smtClean="0"/>
              <a:t>Topic </a:t>
            </a:r>
            <a:r>
              <a:rPr lang="de-DE" sz="2800" dirty="0" err="1" smtClean="0"/>
              <a:t>is</a:t>
            </a:r>
            <a:r>
              <a:rPr lang="de-DE" sz="2800" dirty="0" smtClean="0"/>
              <a:t> </a:t>
            </a:r>
            <a:r>
              <a:rPr lang="de-DE" sz="2800" dirty="0" err="1" smtClean="0"/>
              <a:t>defined</a:t>
            </a:r>
            <a:r>
              <a:rPr lang="de-DE" sz="2800" dirty="0" smtClean="0"/>
              <a:t> </a:t>
            </a:r>
            <a:r>
              <a:rPr lang="de-DE" sz="2800" dirty="0" err="1" smtClean="0"/>
              <a:t>according</a:t>
            </a:r>
            <a:r>
              <a:rPr lang="de-DE" sz="2800" dirty="0" smtClean="0"/>
              <a:t> </a:t>
            </a:r>
            <a:r>
              <a:rPr lang="de-DE" sz="2800" dirty="0" err="1" smtClean="0"/>
              <a:t>to</a:t>
            </a:r>
            <a:r>
              <a:rPr lang="de-DE" sz="2800" dirty="0" smtClean="0"/>
              <a:t> </a:t>
            </a:r>
            <a:r>
              <a:rPr lang="de-DE" sz="2800" dirty="0" err="1" smtClean="0"/>
              <a:t>the</a:t>
            </a:r>
            <a:r>
              <a:rPr lang="de-DE" sz="2800" dirty="0" smtClean="0"/>
              <a:t> EU </a:t>
            </a:r>
            <a:r>
              <a:rPr lang="de-DE" sz="2800" dirty="0" err="1" smtClean="0"/>
              <a:t>census</a:t>
            </a:r>
            <a:r>
              <a:rPr lang="de-DE" sz="2800" dirty="0" smtClean="0"/>
              <a:t> </a:t>
            </a:r>
            <a:r>
              <a:rPr lang="de-DE" sz="2800" dirty="0" err="1" smtClean="0"/>
              <a:t>regulation</a:t>
            </a:r>
            <a:r>
              <a:rPr lang="de-DE" sz="2800" dirty="0" smtClean="0"/>
              <a:t>: </a:t>
            </a:r>
          </a:p>
          <a:p>
            <a:pPr marL="720000" indent="0" eaLnBrk="1" fontAlgn="auto" hangingPunct="1">
              <a:spcBef>
                <a:spcPts val="0"/>
              </a:spcBef>
              <a:spcAft>
                <a:spcPts val="0"/>
              </a:spcAft>
              <a:buClrTx/>
              <a:buNone/>
              <a:defRPr/>
            </a:pPr>
            <a:r>
              <a:rPr lang="en-US" sz="2800" i="1" dirty="0" smtClean="0"/>
              <a:t>“The </a:t>
            </a:r>
            <a:r>
              <a:rPr lang="en-US" sz="2800" i="1" dirty="0"/>
              <a:t>year of arrival shall be the calendar year </a:t>
            </a:r>
            <a:endParaRPr lang="en-US" sz="2800" i="1" dirty="0" smtClean="0"/>
          </a:p>
          <a:p>
            <a:pPr marL="720000" indent="0" eaLnBrk="1" fontAlgn="auto" hangingPunct="1">
              <a:spcBef>
                <a:spcPts val="0"/>
              </a:spcBef>
              <a:spcAft>
                <a:spcPts val="0"/>
              </a:spcAft>
              <a:buClrTx/>
              <a:buNone/>
              <a:defRPr/>
            </a:pPr>
            <a:r>
              <a:rPr lang="en-US" sz="2800" i="1" dirty="0" smtClean="0"/>
              <a:t>in </a:t>
            </a:r>
            <a:r>
              <a:rPr lang="en-US" sz="2800" i="1" dirty="0"/>
              <a:t>which a person most recently established </a:t>
            </a:r>
            <a:endParaRPr lang="en-US" sz="2800" i="1" dirty="0" smtClean="0"/>
          </a:p>
          <a:p>
            <a:pPr marL="720000" indent="0" eaLnBrk="1" fontAlgn="auto" hangingPunct="1">
              <a:spcBef>
                <a:spcPts val="0"/>
              </a:spcBef>
              <a:spcAft>
                <a:spcPts val="0"/>
              </a:spcAft>
              <a:buClrTx/>
              <a:buNone/>
              <a:defRPr/>
            </a:pPr>
            <a:r>
              <a:rPr lang="en-US" sz="2800" i="1" dirty="0" smtClean="0"/>
              <a:t>usual </a:t>
            </a:r>
            <a:r>
              <a:rPr lang="en-US" sz="2800" i="1" dirty="0"/>
              <a:t>residence in the country</a:t>
            </a:r>
            <a:r>
              <a:rPr lang="en-US" sz="2800" i="1" dirty="0" smtClean="0"/>
              <a:t>.”</a:t>
            </a:r>
            <a:endParaRPr lang="de-DE" sz="2800" i="1" dirty="0" smtClean="0"/>
          </a:p>
          <a:p>
            <a:pPr eaLnBrk="1" fontAlgn="auto" hangingPunct="1">
              <a:spcBef>
                <a:spcPts val="60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Ø"/>
              <a:defRPr/>
            </a:pPr>
            <a:r>
              <a:rPr lang="de-DE" sz="2800" dirty="0" err="1" smtClean="0"/>
              <a:t>Persons</a:t>
            </a:r>
            <a:r>
              <a:rPr lang="de-DE" sz="2800" dirty="0" smtClean="0"/>
              <a:t> </a:t>
            </a:r>
            <a:r>
              <a:rPr lang="de-DE" sz="2800" dirty="0" err="1" smtClean="0"/>
              <a:t>born</a:t>
            </a:r>
            <a:r>
              <a:rPr lang="de-DE" sz="2800" dirty="0" smtClean="0"/>
              <a:t> </a:t>
            </a:r>
            <a:r>
              <a:rPr lang="de-DE" sz="2800" dirty="0" err="1" smtClean="0"/>
              <a:t>abroad</a:t>
            </a:r>
            <a:r>
              <a:rPr lang="de-DE" sz="2800" dirty="0" smtClean="0"/>
              <a:t> </a:t>
            </a:r>
            <a:r>
              <a:rPr lang="de-DE" sz="2800" dirty="0" err="1" smtClean="0"/>
              <a:t>with</a:t>
            </a:r>
            <a:r>
              <a:rPr lang="de-DE" sz="2800" dirty="0" smtClean="0"/>
              <a:t> </a:t>
            </a:r>
            <a:r>
              <a:rPr lang="de-DE" sz="2800" dirty="0" err="1" smtClean="0"/>
              <a:t>no</a:t>
            </a:r>
            <a:r>
              <a:rPr lang="de-DE" sz="2800" dirty="0" smtClean="0"/>
              <a:t> </a:t>
            </a:r>
            <a:r>
              <a:rPr lang="de-DE" sz="2800" dirty="0" err="1" smtClean="0"/>
              <a:t>recent</a:t>
            </a:r>
            <a:r>
              <a:rPr lang="de-DE" sz="2800" dirty="0" smtClean="0"/>
              <a:t> </a:t>
            </a:r>
            <a:r>
              <a:rPr lang="de-DE" sz="2800" dirty="0" err="1" smtClean="0"/>
              <a:t>year</a:t>
            </a:r>
            <a:r>
              <a:rPr lang="de-DE" sz="2800" dirty="0" smtClean="0"/>
              <a:t> </a:t>
            </a:r>
            <a:r>
              <a:rPr lang="de-DE" sz="2800" dirty="0" err="1" smtClean="0"/>
              <a:t>of</a:t>
            </a:r>
            <a:r>
              <a:rPr lang="de-DE" sz="2800" dirty="0" smtClean="0"/>
              <a:t> </a:t>
            </a:r>
            <a:r>
              <a:rPr lang="de-DE" sz="2800" dirty="0" err="1" smtClean="0"/>
              <a:t>arrival</a:t>
            </a:r>
            <a:r>
              <a:rPr lang="de-DE" sz="2800" dirty="0" smtClean="0"/>
              <a:t> </a:t>
            </a:r>
            <a:r>
              <a:rPr lang="de-DE" sz="2800" dirty="0" err="1" smtClean="0"/>
              <a:t>are</a:t>
            </a:r>
            <a:r>
              <a:rPr lang="de-DE" sz="2800" dirty="0" smtClean="0"/>
              <a:t> </a:t>
            </a:r>
            <a:r>
              <a:rPr lang="de-DE" sz="2800" dirty="0" err="1" smtClean="0"/>
              <a:t>treated</a:t>
            </a:r>
            <a:r>
              <a:rPr lang="de-DE" sz="2800" dirty="0" smtClean="0"/>
              <a:t> </a:t>
            </a:r>
            <a:r>
              <a:rPr lang="de-DE" sz="2800" dirty="0" err="1" smtClean="0"/>
              <a:t>as</a:t>
            </a:r>
            <a:r>
              <a:rPr lang="de-DE" sz="2800" dirty="0" smtClean="0"/>
              <a:t> </a:t>
            </a:r>
            <a:r>
              <a:rPr lang="de-DE" sz="2800" dirty="0" err="1" smtClean="0"/>
              <a:t>immigrants</a:t>
            </a:r>
            <a:r>
              <a:rPr lang="de-DE" sz="2800" dirty="0" smtClean="0"/>
              <a:t> </a:t>
            </a:r>
            <a:r>
              <a:rPr lang="de-DE" sz="2800" dirty="0" err="1" smtClean="0"/>
              <a:t>before</a:t>
            </a:r>
            <a:r>
              <a:rPr lang="de-DE" sz="2800" dirty="0" smtClean="0"/>
              <a:t> 2002</a:t>
            </a:r>
          </a:p>
          <a:p>
            <a:pPr marL="0" indent="0" eaLnBrk="1" fontAlgn="auto" hangingPunct="1">
              <a:spcBef>
                <a:spcPts val="600"/>
              </a:spcBef>
              <a:spcAft>
                <a:spcPts val="600"/>
              </a:spcAft>
              <a:buClrTx/>
              <a:buFont typeface="Arial" charset="0"/>
              <a:buNone/>
              <a:defRPr/>
            </a:pPr>
            <a:r>
              <a:rPr lang="de-DE" sz="2800" dirty="0" smtClean="0"/>
              <a:t> </a:t>
            </a:r>
          </a:p>
          <a:p>
            <a:pPr marL="457200" indent="-457200" eaLnBrk="1" fontAlgn="auto" hangingPunct="1">
              <a:spcBef>
                <a:spcPts val="60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ü"/>
              <a:defRPr/>
            </a:pPr>
            <a:endParaRPr lang="de-DE" sz="2800" dirty="0" smtClean="0"/>
          </a:p>
          <a:p>
            <a:pPr marL="0" indent="0" eaLnBrk="1" fontAlgn="auto" hangingPunct="1">
              <a:spcBef>
                <a:spcPts val="600"/>
              </a:spcBef>
              <a:spcAft>
                <a:spcPts val="600"/>
              </a:spcAft>
              <a:buClrTx/>
              <a:buFont typeface="Arial" charset="0"/>
              <a:buNone/>
              <a:defRPr/>
            </a:pPr>
            <a:r>
              <a:rPr lang="de-DE" sz="2800" dirty="0" smtClean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54393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79388" y="231855"/>
            <a:ext cx="6972300" cy="48244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de-DE" dirty="0" smtClean="0"/>
              <a:t>Migration Patterns in Austria</a:t>
            </a:r>
            <a:endParaRPr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179388" y="1764912"/>
            <a:ext cx="8785225" cy="3805883"/>
          </a:xfrm>
        </p:spPr>
        <p:txBody>
          <a:bodyPr rtlCol="0">
            <a:normAutofit/>
          </a:bodyPr>
          <a:lstStyle/>
          <a:p>
            <a:pPr marL="457200" indent="-457200" eaLnBrk="1" fontAlgn="auto" hangingPunct="1">
              <a:spcBef>
                <a:spcPts val="60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ü"/>
              <a:defRPr/>
            </a:pPr>
            <a:endParaRPr lang="de-DE" sz="3200" dirty="0"/>
          </a:p>
          <a:p>
            <a:pPr marL="0" indent="0" eaLnBrk="1" fontAlgn="auto" hangingPunct="1">
              <a:spcBef>
                <a:spcPts val="600"/>
              </a:spcBef>
              <a:spcAft>
                <a:spcPts val="600"/>
              </a:spcAft>
              <a:buClrTx/>
              <a:buNone/>
              <a:defRPr/>
            </a:pPr>
            <a:r>
              <a:rPr lang="de-DE" sz="3200" dirty="0" smtClean="0"/>
              <a:t>  </a:t>
            </a:r>
          </a:p>
        </p:txBody>
      </p:sp>
      <p:graphicFrame>
        <p:nvGraphicFramePr>
          <p:cNvPr id="7" name="Diagramm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4035059"/>
              </p:ext>
            </p:extLst>
          </p:nvPr>
        </p:nvGraphicFramePr>
        <p:xfrm>
          <a:off x="587715" y="1484784"/>
          <a:ext cx="3600000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agramm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2262461"/>
              </p:ext>
            </p:extLst>
          </p:nvPr>
        </p:nvGraphicFramePr>
        <p:xfrm>
          <a:off x="4749240" y="1484784"/>
          <a:ext cx="3600000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feld 2"/>
          <p:cNvSpPr txBox="1"/>
          <p:nvPr/>
        </p:nvSpPr>
        <p:spPr>
          <a:xfrm>
            <a:off x="2339752" y="2808289"/>
            <a:ext cx="576064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de-DE" sz="1200" dirty="0" smtClean="0">
                <a:latin typeface="+mn-lt"/>
              </a:rPr>
              <a:t>1991: 6.5%</a:t>
            </a:r>
            <a:endParaRPr lang="de-DE" sz="1200" dirty="0">
              <a:latin typeface="+mn-lt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2881543" y="2569358"/>
            <a:ext cx="576064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de-DE" sz="1200" dirty="0" smtClean="0">
                <a:latin typeface="+mn-lt"/>
              </a:rPr>
              <a:t>2001: 8.9%</a:t>
            </a:r>
            <a:endParaRPr lang="de-DE" sz="1200" dirty="0">
              <a:latin typeface="+mn-lt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3395409" y="2276872"/>
            <a:ext cx="576064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de-DE" sz="1200" dirty="0" smtClean="0">
                <a:latin typeface="+mn-lt"/>
              </a:rPr>
              <a:t>2011: 11.1%</a:t>
            </a:r>
            <a:endParaRPr lang="de-DE" sz="1200" dirty="0">
              <a:latin typeface="+mn-lt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5411651" y="2391271"/>
            <a:ext cx="576064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de-DE" sz="1200" dirty="0" smtClean="0">
                <a:latin typeface="+mn-lt"/>
              </a:rPr>
              <a:t>2002: 13.8%</a:t>
            </a:r>
            <a:endParaRPr lang="de-DE" sz="1200" dirty="0">
              <a:latin typeface="+mn-lt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7792830" y="1883822"/>
            <a:ext cx="576064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de-DE" sz="1200" dirty="0" smtClean="0">
                <a:latin typeface="+mn-lt"/>
              </a:rPr>
              <a:t>2017: 18.9%</a:t>
            </a:r>
            <a:endParaRPr lang="de-DE" sz="1200" dirty="0">
              <a:latin typeface="+mn-lt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3994170" y="2031230"/>
            <a:ext cx="576064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de-DE" sz="1200" dirty="0" smtClean="0">
                <a:latin typeface="+mn-lt"/>
              </a:rPr>
              <a:t>2016: 15.0%</a:t>
            </a:r>
            <a:endParaRPr lang="de-DE" sz="1200" dirty="0">
              <a:latin typeface="+mn-lt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1835696" y="3206188"/>
            <a:ext cx="576064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de-DE" sz="1200" dirty="0" smtClean="0">
                <a:latin typeface="+mn-lt"/>
              </a:rPr>
              <a:t>1981: 4.0%</a:t>
            </a:r>
            <a:endParaRPr lang="de-DE" sz="1200" dirty="0">
              <a:latin typeface="+mn-lt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323528" y="4869160"/>
            <a:ext cx="8352928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>
                <a:latin typeface="+mn-lt"/>
              </a:rPr>
              <a:t>22 per </a:t>
            </a:r>
            <a:r>
              <a:rPr lang="de-DE" dirty="0" err="1">
                <a:latin typeface="+mn-lt"/>
              </a:rPr>
              <a:t>cent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of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the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population</a:t>
            </a:r>
            <a:r>
              <a:rPr lang="de-DE" dirty="0">
                <a:latin typeface="+mn-lt"/>
              </a:rPr>
              <a:t> in private </a:t>
            </a:r>
            <a:r>
              <a:rPr lang="de-DE" dirty="0" err="1">
                <a:latin typeface="+mn-lt"/>
              </a:rPr>
              <a:t>households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have</a:t>
            </a:r>
            <a:r>
              <a:rPr lang="de-DE" dirty="0">
                <a:latin typeface="+mn-lt"/>
              </a:rPr>
              <a:t> a </a:t>
            </a:r>
            <a:r>
              <a:rPr lang="de-DE" dirty="0" err="1">
                <a:latin typeface="+mn-lt"/>
              </a:rPr>
              <a:t>foreign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background</a:t>
            </a:r>
            <a:r>
              <a:rPr lang="de-DE" dirty="0">
                <a:latin typeface="+mn-lt"/>
              </a:rPr>
              <a:t> (</a:t>
            </a:r>
            <a:r>
              <a:rPr lang="de-DE" dirty="0" err="1">
                <a:latin typeface="+mn-lt"/>
              </a:rPr>
              <a:t>they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were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born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abroad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or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both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parents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were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born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abroad</a:t>
            </a:r>
            <a:r>
              <a:rPr lang="de-DE" dirty="0">
                <a:latin typeface="+mn-lt"/>
              </a:rPr>
              <a:t>; S: LFS 2016)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de-DE" dirty="0" smtClean="0">
                <a:latin typeface="+mn-lt"/>
              </a:rPr>
              <a:t>54 per </a:t>
            </a:r>
            <a:r>
              <a:rPr lang="de-DE" dirty="0" err="1" smtClean="0">
                <a:latin typeface="+mn-lt"/>
              </a:rPr>
              <a:t>cent</a:t>
            </a:r>
            <a:r>
              <a:rPr lang="de-DE" dirty="0" smtClean="0">
                <a:latin typeface="+mn-lt"/>
              </a:rPr>
              <a:t> </a:t>
            </a:r>
            <a:r>
              <a:rPr lang="de-DE" dirty="0" err="1" smtClean="0">
                <a:latin typeface="+mn-lt"/>
              </a:rPr>
              <a:t>of</a:t>
            </a:r>
            <a:r>
              <a:rPr lang="de-DE" dirty="0" smtClean="0">
                <a:latin typeface="+mn-lt"/>
              </a:rPr>
              <a:t> </a:t>
            </a:r>
            <a:r>
              <a:rPr lang="de-DE" dirty="0" err="1" smtClean="0">
                <a:latin typeface="+mn-lt"/>
              </a:rPr>
              <a:t>the</a:t>
            </a:r>
            <a:r>
              <a:rPr lang="de-DE" dirty="0" smtClean="0">
                <a:latin typeface="+mn-lt"/>
              </a:rPr>
              <a:t> </a:t>
            </a:r>
            <a:r>
              <a:rPr lang="de-DE" dirty="0" err="1" smtClean="0">
                <a:latin typeface="+mn-lt"/>
              </a:rPr>
              <a:t>immigrants</a:t>
            </a:r>
            <a:r>
              <a:rPr lang="de-DE" dirty="0" smtClean="0">
                <a:latin typeface="+mn-lt"/>
              </a:rPr>
              <a:t> </a:t>
            </a:r>
            <a:r>
              <a:rPr lang="de-DE" dirty="0" err="1" smtClean="0">
                <a:latin typeface="+mn-lt"/>
              </a:rPr>
              <a:t>of</a:t>
            </a:r>
            <a:r>
              <a:rPr lang="de-DE" dirty="0" smtClean="0">
                <a:latin typeface="+mn-lt"/>
              </a:rPr>
              <a:t> 2007 </a:t>
            </a:r>
            <a:r>
              <a:rPr lang="de-DE" dirty="0" err="1" smtClean="0">
                <a:latin typeface="+mn-lt"/>
              </a:rPr>
              <a:t>to</a:t>
            </a:r>
            <a:r>
              <a:rPr lang="de-DE" dirty="0" smtClean="0">
                <a:latin typeface="+mn-lt"/>
              </a:rPr>
              <a:t> 2011 </a:t>
            </a:r>
            <a:r>
              <a:rPr lang="de-DE" dirty="0" err="1" smtClean="0">
                <a:latin typeface="+mn-lt"/>
              </a:rPr>
              <a:t>left</a:t>
            </a:r>
            <a:r>
              <a:rPr lang="de-DE" dirty="0" smtClean="0">
                <a:latin typeface="+mn-lt"/>
              </a:rPr>
              <a:t> </a:t>
            </a:r>
            <a:r>
              <a:rPr lang="de-DE" dirty="0" err="1" smtClean="0">
                <a:latin typeface="+mn-lt"/>
              </a:rPr>
              <a:t>the</a:t>
            </a:r>
            <a:r>
              <a:rPr lang="de-DE" dirty="0" smtClean="0">
                <a:latin typeface="+mn-lt"/>
              </a:rPr>
              <a:t> </a:t>
            </a:r>
            <a:r>
              <a:rPr lang="de-DE" dirty="0" err="1" smtClean="0">
                <a:latin typeface="+mn-lt"/>
              </a:rPr>
              <a:t>country</a:t>
            </a:r>
            <a:r>
              <a:rPr lang="de-DE" dirty="0" smtClean="0">
                <a:latin typeface="+mn-lt"/>
              </a:rPr>
              <a:t> </a:t>
            </a:r>
            <a:r>
              <a:rPr lang="de-DE" dirty="0" err="1" smtClean="0">
                <a:latin typeface="+mn-lt"/>
              </a:rPr>
              <a:t>within</a:t>
            </a:r>
            <a:r>
              <a:rPr lang="de-DE" dirty="0" smtClean="0">
                <a:latin typeface="+mn-lt"/>
              </a:rPr>
              <a:t> 5 </a:t>
            </a:r>
            <a:r>
              <a:rPr lang="de-DE" dirty="0" err="1" smtClean="0">
                <a:latin typeface="+mn-lt"/>
              </a:rPr>
              <a:t>years</a:t>
            </a:r>
            <a:r>
              <a:rPr lang="de-DE" dirty="0" smtClean="0">
                <a:latin typeface="+mn-lt"/>
              </a:rPr>
              <a:t> (S: Migration </a:t>
            </a:r>
            <a:r>
              <a:rPr lang="de-DE" dirty="0" err="1" smtClean="0">
                <a:latin typeface="+mn-lt"/>
              </a:rPr>
              <a:t>Statistics</a:t>
            </a:r>
            <a:r>
              <a:rPr lang="de-DE" dirty="0" smtClean="0">
                <a:latin typeface="+mn-lt"/>
              </a:rPr>
              <a:t> 2016)</a:t>
            </a:r>
          </a:p>
        </p:txBody>
      </p:sp>
    </p:spTree>
    <p:extLst>
      <p:ext uri="{BB962C8B-B14F-4D97-AF65-F5344CB8AC3E}">
        <p14:creationId xmlns:p14="http://schemas.microsoft.com/office/powerpoint/2010/main" val="438843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79388" y="39495"/>
            <a:ext cx="6972300" cy="86716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de-DE" dirty="0" err="1" smtClean="0"/>
              <a:t>Length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Stay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Migrants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Labour Market Status - </a:t>
            </a:r>
            <a:r>
              <a:rPr lang="de-DE" dirty="0" err="1" smtClean="0"/>
              <a:t>Results</a:t>
            </a:r>
            <a:endParaRPr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358775" y="1772816"/>
            <a:ext cx="8785225" cy="3805883"/>
          </a:xfrm>
        </p:spPr>
        <p:txBody>
          <a:bodyPr rtlCol="0">
            <a:normAutofit/>
          </a:bodyPr>
          <a:lstStyle/>
          <a:p>
            <a:pPr marL="457200" indent="-457200" eaLnBrk="1" fontAlgn="auto" hangingPunct="1">
              <a:spcBef>
                <a:spcPts val="60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ü"/>
              <a:defRPr/>
            </a:pPr>
            <a:endParaRPr lang="de-DE" sz="3200" dirty="0"/>
          </a:p>
          <a:p>
            <a:pPr marL="0" indent="0" eaLnBrk="1" fontAlgn="auto" hangingPunct="1">
              <a:spcBef>
                <a:spcPts val="600"/>
              </a:spcBef>
              <a:spcAft>
                <a:spcPts val="600"/>
              </a:spcAft>
              <a:buClrTx/>
              <a:buNone/>
              <a:defRPr/>
            </a:pPr>
            <a:r>
              <a:rPr lang="de-DE" sz="3200" dirty="0" smtClean="0"/>
              <a:t>  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467544" y="980728"/>
            <a:ext cx="7920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err="1" smtClean="0">
                <a:latin typeface="+mn-lt"/>
              </a:rPr>
              <a:t>Foreign</a:t>
            </a:r>
            <a:r>
              <a:rPr lang="de-DE" sz="2400" b="1" dirty="0" smtClean="0">
                <a:latin typeface="+mn-lt"/>
              </a:rPr>
              <a:t> </a:t>
            </a:r>
            <a:r>
              <a:rPr lang="de-DE" sz="2400" b="1" dirty="0" err="1" smtClean="0">
                <a:latin typeface="+mn-lt"/>
              </a:rPr>
              <a:t>born</a:t>
            </a:r>
            <a:r>
              <a:rPr lang="de-DE" sz="2400" b="1" dirty="0" smtClean="0">
                <a:latin typeface="+mn-lt"/>
              </a:rPr>
              <a:t> </a:t>
            </a:r>
            <a:r>
              <a:rPr lang="de-DE" sz="2400" b="1" dirty="0" err="1" smtClean="0">
                <a:latin typeface="+mn-lt"/>
              </a:rPr>
              <a:t>population</a:t>
            </a:r>
            <a:r>
              <a:rPr lang="de-DE" sz="2400" b="1" dirty="0" smtClean="0">
                <a:latin typeface="+mn-lt"/>
              </a:rPr>
              <a:t> </a:t>
            </a:r>
            <a:r>
              <a:rPr lang="de-DE" sz="2400" b="1" dirty="0" err="1" smtClean="0">
                <a:latin typeface="+mn-lt"/>
              </a:rPr>
              <a:t>by</a:t>
            </a:r>
            <a:r>
              <a:rPr lang="de-DE" sz="2400" b="1" dirty="0" smtClean="0">
                <a:latin typeface="+mn-lt"/>
              </a:rPr>
              <a:t> </a:t>
            </a:r>
            <a:r>
              <a:rPr lang="de-DE" sz="2400" b="1" dirty="0" err="1" smtClean="0">
                <a:latin typeface="+mn-lt"/>
              </a:rPr>
              <a:t>length</a:t>
            </a:r>
            <a:r>
              <a:rPr lang="de-DE" sz="2400" b="1" dirty="0" smtClean="0">
                <a:latin typeface="+mn-lt"/>
              </a:rPr>
              <a:t> </a:t>
            </a:r>
            <a:r>
              <a:rPr lang="de-DE" sz="2400" b="1" dirty="0" err="1" smtClean="0">
                <a:latin typeface="+mn-lt"/>
              </a:rPr>
              <a:t>of</a:t>
            </a:r>
            <a:r>
              <a:rPr lang="de-DE" sz="2400" b="1" dirty="0" smtClean="0">
                <a:latin typeface="+mn-lt"/>
              </a:rPr>
              <a:t> </a:t>
            </a:r>
            <a:r>
              <a:rPr lang="de-DE" sz="2400" b="1" dirty="0" err="1" smtClean="0">
                <a:latin typeface="+mn-lt"/>
              </a:rPr>
              <a:t>stay</a:t>
            </a:r>
            <a:r>
              <a:rPr lang="de-DE" sz="2400" b="1" dirty="0" smtClean="0">
                <a:latin typeface="+mn-lt"/>
              </a:rPr>
              <a:t> on </a:t>
            </a:r>
            <a:r>
              <a:rPr lang="de-DE" sz="2400" b="1" dirty="0" err="1" smtClean="0">
                <a:latin typeface="+mn-lt"/>
              </a:rPr>
              <a:t>reference</a:t>
            </a:r>
            <a:r>
              <a:rPr lang="de-DE" sz="2400" b="1" dirty="0" smtClean="0">
                <a:latin typeface="+mn-lt"/>
              </a:rPr>
              <a:t> </a:t>
            </a:r>
            <a:r>
              <a:rPr lang="de-DE" sz="2400" b="1" dirty="0" err="1" smtClean="0">
                <a:latin typeface="+mn-lt"/>
              </a:rPr>
              <a:t>day</a:t>
            </a:r>
            <a:r>
              <a:rPr lang="de-DE" sz="2400" b="1" dirty="0" smtClean="0">
                <a:latin typeface="+mn-lt"/>
              </a:rPr>
              <a:t> in  2015</a:t>
            </a:r>
            <a:endParaRPr lang="de-AT" sz="2400" b="1" dirty="0">
              <a:latin typeface="+mn-lt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358775" y="6021288"/>
            <a:ext cx="79576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S: </a:t>
            </a:r>
            <a:r>
              <a:rPr lang="de-DE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Statistics</a:t>
            </a:r>
            <a:r>
              <a:rPr lang="de-DE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Austria, Register-</a:t>
            </a:r>
            <a:r>
              <a:rPr lang="de-DE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based</a:t>
            </a:r>
            <a:r>
              <a:rPr lang="de-DE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Labour Market </a:t>
            </a:r>
            <a:r>
              <a:rPr lang="de-DE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Statistics</a:t>
            </a:r>
            <a:r>
              <a:rPr lang="de-DE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2013 </a:t>
            </a:r>
            <a:r>
              <a:rPr lang="de-DE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to</a:t>
            </a:r>
            <a:r>
              <a:rPr lang="de-DE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2015.</a:t>
            </a:r>
            <a:endParaRPr lang="de-DE" sz="16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graphicFrame>
        <p:nvGraphicFramePr>
          <p:cNvPr id="7" name="Diagramm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513582"/>
              </p:ext>
            </p:extLst>
          </p:nvPr>
        </p:nvGraphicFramePr>
        <p:xfrm>
          <a:off x="2123728" y="2132856"/>
          <a:ext cx="5238328" cy="3607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feld 2"/>
          <p:cNvSpPr txBox="1"/>
          <p:nvPr/>
        </p:nvSpPr>
        <p:spPr>
          <a:xfrm>
            <a:off x="2483768" y="2060848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Total: 1.56 mill. </a:t>
            </a:r>
            <a:r>
              <a:rPr lang="de-DE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foreign</a:t>
            </a:r>
            <a:r>
              <a:rPr lang="de-D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</a:t>
            </a:r>
            <a:r>
              <a:rPr lang="de-DE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born</a:t>
            </a:r>
            <a:r>
              <a:rPr lang="de-D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</a:t>
            </a:r>
            <a:r>
              <a:rPr lang="de-DE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residents</a:t>
            </a:r>
            <a:endParaRPr lang="de-AT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16519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79388" y="39495"/>
            <a:ext cx="6972300" cy="86716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de-DE" dirty="0" err="1" smtClean="0"/>
              <a:t>Length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Stay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Migrants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Labour Market Status - </a:t>
            </a:r>
            <a:r>
              <a:rPr lang="de-DE" dirty="0" err="1" smtClean="0"/>
              <a:t>Results</a:t>
            </a:r>
            <a:endParaRPr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467544" y="897775"/>
            <a:ext cx="8785225" cy="4525963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Bef>
                <a:spcPts val="600"/>
              </a:spcBef>
              <a:spcAft>
                <a:spcPts val="600"/>
              </a:spcAft>
              <a:buClrTx/>
              <a:buNone/>
              <a:defRPr/>
            </a:pPr>
            <a:r>
              <a:rPr lang="de-DE" sz="3200" dirty="0" smtClean="0"/>
              <a:t>   </a:t>
            </a:r>
          </a:p>
        </p:txBody>
      </p:sp>
      <p:sp>
        <p:nvSpPr>
          <p:cNvPr id="6" name="Rechteck 5"/>
          <p:cNvSpPr/>
          <p:nvPr/>
        </p:nvSpPr>
        <p:spPr>
          <a:xfrm>
            <a:off x="467544" y="908720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dirty="0" smtClean="0">
                <a:latin typeface="+mn-lt"/>
              </a:rPr>
              <a:t>Labour </a:t>
            </a:r>
            <a:r>
              <a:rPr lang="de-DE" sz="2400" dirty="0" err="1" smtClean="0">
                <a:latin typeface="+mn-lt"/>
              </a:rPr>
              <a:t>market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status</a:t>
            </a:r>
            <a:r>
              <a:rPr lang="de-DE" sz="2400" dirty="0" smtClean="0">
                <a:latin typeface="+mn-lt"/>
              </a:rPr>
              <a:t> on 31 </a:t>
            </a:r>
            <a:r>
              <a:rPr lang="de-DE" sz="2400" dirty="0" err="1" smtClean="0">
                <a:latin typeface="+mn-lt"/>
              </a:rPr>
              <a:t>October</a:t>
            </a:r>
            <a:r>
              <a:rPr lang="de-DE" sz="2400" dirty="0" smtClean="0">
                <a:latin typeface="+mn-lt"/>
              </a:rPr>
              <a:t> 2015 </a:t>
            </a:r>
            <a:r>
              <a:rPr lang="de-DE" sz="2400" dirty="0" err="1" smtClean="0">
                <a:latin typeface="+mn-lt"/>
              </a:rPr>
              <a:t>of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immigrants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compared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to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the</a:t>
            </a:r>
            <a:r>
              <a:rPr lang="de-DE" sz="2400" dirty="0" smtClean="0">
                <a:latin typeface="+mn-lt"/>
              </a:rPr>
              <a:t> native </a:t>
            </a:r>
            <a:r>
              <a:rPr lang="de-DE" sz="2400" dirty="0" err="1" smtClean="0">
                <a:latin typeface="+mn-lt"/>
              </a:rPr>
              <a:t>born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population</a:t>
            </a:r>
            <a:r>
              <a:rPr lang="de-DE" sz="2400" dirty="0" smtClean="0">
                <a:latin typeface="+mn-lt"/>
              </a:rPr>
              <a:t> (</a:t>
            </a:r>
            <a:r>
              <a:rPr lang="de-DE" sz="2400" dirty="0" err="1" smtClean="0">
                <a:latin typeface="+mn-lt"/>
              </a:rPr>
              <a:t>aged</a:t>
            </a:r>
            <a:r>
              <a:rPr lang="de-DE" sz="2400" dirty="0" smtClean="0">
                <a:latin typeface="+mn-lt"/>
              </a:rPr>
              <a:t> 15 </a:t>
            </a:r>
            <a:r>
              <a:rPr lang="de-DE" sz="2400" dirty="0" err="1" smtClean="0">
                <a:latin typeface="+mn-lt"/>
              </a:rPr>
              <a:t>to</a:t>
            </a:r>
            <a:r>
              <a:rPr lang="de-DE" sz="2400" dirty="0" smtClean="0">
                <a:latin typeface="+mn-lt"/>
              </a:rPr>
              <a:t> 64 </a:t>
            </a:r>
            <a:r>
              <a:rPr lang="de-DE" sz="2400" dirty="0" err="1" smtClean="0">
                <a:latin typeface="+mn-lt"/>
              </a:rPr>
              <a:t>years</a:t>
            </a:r>
            <a:r>
              <a:rPr lang="de-DE" sz="2400" dirty="0" smtClean="0">
                <a:latin typeface="+mn-lt"/>
              </a:rPr>
              <a:t>)</a:t>
            </a:r>
            <a:endParaRPr lang="de-AT" sz="2400" dirty="0">
              <a:latin typeface="+mn-lt"/>
            </a:endParaRPr>
          </a:p>
        </p:txBody>
      </p:sp>
      <p:graphicFrame>
        <p:nvGraphicFramePr>
          <p:cNvPr id="9" name="Diagramm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7135647"/>
              </p:ext>
            </p:extLst>
          </p:nvPr>
        </p:nvGraphicFramePr>
        <p:xfrm>
          <a:off x="611560" y="2053005"/>
          <a:ext cx="6768000" cy="39682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feld 2"/>
          <p:cNvSpPr txBox="1"/>
          <p:nvPr/>
        </p:nvSpPr>
        <p:spPr>
          <a:xfrm>
            <a:off x="7508042" y="2276872"/>
            <a:ext cx="597905" cy="3385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6.1</a:t>
            </a:r>
            <a:endParaRPr lang="de-DE" sz="16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7502487" y="2721096"/>
            <a:ext cx="597905" cy="3385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14.5</a:t>
            </a:r>
            <a:endParaRPr lang="de-DE" sz="16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7502486" y="3645024"/>
            <a:ext cx="597905" cy="3385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15.4</a:t>
            </a:r>
            <a:endParaRPr lang="de-DE" sz="16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7502486" y="4098558"/>
            <a:ext cx="597905" cy="3385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15.7</a:t>
            </a:r>
            <a:endParaRPr lang="de-DE" sz="16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7502486" y="4581128"/>
            <a:ext cx="597905" cy="3385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14.5</a:t>
            </a:r>
            <a:endParaRPr lang="de-DE" sz="16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7502487" y="5034662"/>
            <a:ext cx="597905" cy="3385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14.0</a:t>
            </a:r>
            <a:endParaRPr lang="de-DE" sz="16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7190471" y="1700806"/>
            <a:ext cx="982265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de-DE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Unemploy</a:t>
            </a:r>
            <a:r>
              <a:rPr lang="de-DE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</a:t>
            </a:r>
          </a:p>
          <a:p>
            <a:pPr algn="ctr"/>
            <a:r>
              <a:rPr lang="de-DE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ment</a:t>
            </a:r>
            <a:r>
              <a:rPr lang="de-DE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Rate </a:t>
            </a:r>
            <a:endParaRPr lang="de-DE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611560" y="3234462"/>
            <a:ext cx="26642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u="sng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Length</a:t>
            </a:r>
            <a:r>
              <a:rPr lang="de-DE" sz="1600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</a:t>
            </a:r>
            <a:r>
              <a:rPr lang="de-DE" sz="1600" u="sng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of</a:t>
            </a:r>
            <a:r>
              <a:rPr lang="de-DE" sz="1600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</a:t>
            </a:r>
            <a:r>
              <a:rPr lang="de-DE" sz="1600" u="sng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stay</a:t>
            </a:r>
            <a:r>
              <a:rPr lang="de-DE" sz="1600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(</a:t>
            </a:r>
            <a:r>
              <a:rPr lang="de-DE" sz="1600" u="sng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foreign</a:t>
            </a:r>
            <a:r>
              <a:rPr lang="de-DE" sz="1600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</a:t>
            </a:r>
            <a:r>
              <a:rPr lang="de-DE" sz="1600" u="sng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born</a:t>
            </a:r>
            <a:r>
              <a:rPr lang="de-DE" sz="1600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)</a:t>
            </a:r>
            <a:endParaRPr lang="de-DE" sz="1600" u="sng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358775" y="6021288"/>
            <a:ext cx="79576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S: </a:t>
            </a:r>
            <a:r>
              <a:rPr lang="de-DE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Statistics</a:t>
            </a:r>
            <a:r>
              <a:rPr lang="de-DE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Austria, Register-</a:t>
            </a:r>
            <a:r>
              <a:rPr lang="de-DE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based</a:t>
            </a:r>
            <a:r>
              <a:rPr lang="de-DE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Labour Market </a:t>
            </a:r>
            <a:r>
              <a:rPr lang="de-DE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Statistics</a:t>
            </a:r>
            <a:r>
              <a:rPr lang="de-DE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2015.</a:t>
            </a:r>
            <a:endParaRPr lang="de-DE" sz="16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8172400" y="2276872"/>
            <a:ext cx="572400" cy="33855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9%</a:t>
            </a:r>
            <a:endParaRPr lang="de-DE" sz="16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8172398" y="2708920"/>
            <a:ext cx="572400" cy="33855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 5%</a:t>
            </a:r>
            <a:endParaRPr lang="de-DE" sz="16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8179869" y="3645024"/>
            <a:ext cx="570507" cy="33855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10%</a:t>
            </a:r>
            <a:endParaRPr lang="de-DE" sz="16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8169862" y="4098558"/>
            <a:ext cx="572400" cy="33855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 8%</a:t>
            </a:r>
            <a:endParaRPr lang="de-DE" sz="16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8172398" y="4581128"/>
            <a:ext cx="572400" cy="33855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 5%</a:t>
            </a:r>
            <a:endParaRPr lang="de-DE" sz="16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8172399" y="5034662"/>
            <a:ext cx="572400" cy="33855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 2%</a:t>
            </a:r>
            <a:endParaRPr lang="de-DE" sz="16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7967467" y="1834212"/>
            <a:ext cx="982265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de-DE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Students</a:t>
            </a:r>
            <a:endParaRPr lang="de-DE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290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79388" y="39495"/>
            <a:ext cx="6972300" cy="86716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de-DE" dirty="0" err="1" smtClean="0"/>
              <a:t>Length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Stay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Migrants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Labour Market Status - </a:t>
            </a:r>
            <a:r>
              <a:rPr lang="de-DE" dirty="0" err="1" smtClean="0"/>
              <a:t>Results</a:t>
            </a:r>
            <a:endParaRPr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326660" y="908720"/>
            <a:ext cx="8785225" cy="4525963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Bef>
                <a:spcPts val="600"/>
              </a:spcBef>
              <a:spcAft>
                <a:spcPts val="600"/>
              </a:spcAft>
              <a:buClrTx/>
              <a:buNone/>
              <a:defRPr/>
            </a:pPr>
            <a:r>
              <a:rPr lang="de-DE" sz="3200" dirty="0" smtClean="0"/>
              <a:t>   </a:t>
            </a:r>
          </a:p>
        </p:txBody>
      </p:sp>
      <p:sp>
        <p:nvSpPr>
          <p:cNvPr id="6" name="Rechteck 5"/>
          <p:cNvSpPr/>
          <p:nvPr/>
        </p:nvSpPr>
        <p:spPr>
          <a:xfrm>
            <a:off x="467544" y="908720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dirty="0" smtClean="0">
                <a:latin typeface="+mn-lt"/>
              </a:rPr>
              <a:t>Top-10 countries </a:t>
            </a:r>
            <a:r>
              <a:rPr lang="de-DE" sz="2400" dirty="0" err="1" smtClean="0">
                <a:latin typeface="+mn-lt"/>
              </a:rPr>
              <a:t>of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birth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of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immigrants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with</a:t>
            </a:r>
            <a:r>
              <a:rPr lang="de-DE" sz="2400" dirty="0" smtClean="0">
                <a:latin typeface="+mn-lt"/>
              </a:rPr>
              <a:t> a </a:t>
            </a:r>
            <a:r>
              <a:rPr lang="de-DE" sz="2400" dirty="0" err="1" smtClean="0">
                <a:latin typeface="+mn-lt"/>
              </a:rPr>
              <a:t>length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of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stay</a:t>
            </a:r>
            <a:r>
              <a:rPr lang="de-DE" sz="2400" dirty="0" smtClean="0">
                <a:latin typeface="+mn-lt"/>
              </a:rPr>
              <a:t> on </a:t>
            </a:r>
            <a:r>
              <a:rPr lang="de-DE" sz="2400" dirty="0" err="1" smtClean="0">
                <a:latin typeface="+mn-lt"/>
              </a:rPr>
              <a:t>reference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day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of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less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than</a:t>
            </a:r>
            <a:r>
              <a:rPr lang="de-DE" sz="2400" dirty="0" smtClean="0">
                <a:latin typeface="+mn-lt"/>
              </a:rPr>
              <a:t> a </a:t>
            </a:r>
            <a:r>
              <a:rPr lang="de-DE" sz="2400" dirty="0" err="1" smtClean="0">
                <a:latin typeface="+mn-lt"/>
              </a:rPr>
              <a:t>year</a:t>
            </a:r>
            <a:endParaRPr lang="de-AT" sz="2400" dirty="0">
              <a:latin typeface="+mn-lt"/>
            </a:endParaRPr>
          </a:p>
        </p:txBody>
      </p:sp>
      <p:graphicFrame>
        <p:nvGraphicFramePr>
          <p:cNvPr id="9" name="Tabel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8673845"/>
              </p:ext>
            </p:extLst>
          </p:nvPr>
        </p:nvGraphicFramePr>
        <p:xfrm>
          <a:off x="1115616" y="1916832"/>
          <a:ext cx="6614741" cy="4032456"/>
        </p:xfrm>
        <a:graphic>
          <a:graphicData uri="http://schemas.openxmlformats.org/drawingml/2006/table">
            <a:tbl>
              <a:tblPr>
                <a:tableStyleId>{93296810-A885-4BE3-A3E7-6D5BEEA58F35}</a:tableStyleId>
              </a:tblPr>
              <a:tblGrid>
                <a:gridCol w="887488"/>
                <a:gridCol w="946653"/>
                <a:gridCol w="556159"/>
                <a:gridCol w="887488"/>
                <a:gridCol w="946653"/>
                <a:gridCol w="556159"/>
                <a:gridCol w="887488"/>
                <a:gridCol w="946653"/>
              </a:tblGrid>
              <a:tr h="33603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 dirty="0">
                          <a:effectLst/>
                        </a:rPr>
                        <a:t>2013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u="none" strike="noStrike">
                          <a:effectLst/>
                        </a:rPr>
                        <a:t> 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 dirty="0">
                          <a:effectLst/>
                        </a:rPr>
                        <a:t>2014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u="none" strike="noStrike" dirty="0">
                          <a:effectLst/>
                        </a:rPr>
                        <a:t> 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 dirty="0">
                          <a:effectLst/>
                        </a:rPr>
                        <a:t>2015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336038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1" u="none" strike="noStrike" dirty="0">
                          <a:effectLst/>
                        </a:rPr>
                        <a:t>Total</a:t>
                      </a:r>
                      <a:endParaRPr lang="de-DE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1" u="none" strike="noStrike" dirty="0">
                          <a:effectLst/>
                        </a:rPr>
                        <a:t>107,838</a:t>
                      </a:r>
                      <a:endParaRPr lang="de-DE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1" u="none" strike="noStrike" dirty="0">
                          <a:effectLst/>
                        </a:rPr>
                        <a:t> </a:t>
                      </a:r>
                      <a:endParaRPr lang="de-DE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1" u="none" strike="noStrike" dirty="0">
                          <a:effectLst/>
                        </a:rPr>
                        <a:t>Total</a:t>
                      </a:r>
                      <a:endParaRPr lang="de-DE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1" u="none" strike="noStrike" dirty="0">
                          <a:effectLst/>
                        </a:rPr>
                        <a:t>124,953</a:t>
                      </a:r>
                      <a:endParaRPr lang="de-DE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1" u="none" strike="noStrike" dirty="0">
                          <a:effectLst/>
                        </a:rPr>
                        <a:t> </a:t>
                      </a:r>
                      <a:endParaRPr lang="de-DE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1" u="none" strike="noStrike" dirty="0">
                          <a:effectLst/>
                        </a:rPr>
                        <a:t>Total</a:t>
                      </a:r>
                      <a:endParaRPr lang="de-DE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1" u="none" strike="noStrike" dirty="0">
                          <a:effectLst/>
                        </a:rPr>
                        <a:t>153,677</a:t>
                      </a:r>
                      <a:endParaRPr lang="de-DE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36038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u="none" strike="noStrike">
                          <a:effectLst/>
                        </a:rPr>
                        <a:t>DEU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u="none" strike="noStrike">
                          <a:effectLst/>
                        </a:rPr>
                        <a:t>14,811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u="none" strike="noStrike">
                          <a:effectLst/>
                        </a:rPr>
                        <a:t>ROU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u="none" strike="noStrike">
                          <a:effectLst/>
                        </a:rPr>
                        <a:t>15,344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u="none" strike="noStrike">
                          <a:effectLst/>
                        </a:rPr>
                        <a:t>SYR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u="none" strike="noStrike" dirty="0">
                          <a:effectLst/>
                        </a:rPr>
                        <a:t>18,785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36038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u="none" strike="noStrike">
                          <a:effectLst/>
                        </a:rPr>
                        <a:t>HUN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u="none" strike="noStrike">
                          <a:effectLst/>
                        </a:rPr>
                        <a:t>11,294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u="none" strike="noStrike">
                          <a:effectLst/>
                        </a:rPr>
                        <a:t>DEU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u="none" strike="noStrike">
                          <a:effectLst/>
                        </a:rPr>
                        <a:t>14,669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u="none" strike="noStrike">
                          <a:effectLst/>
                        </a:rPr>
                        <a:t>DEU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u="none" strike="noStrike" dirty="0">
                          <a:effectLst/>
                        </a:rPr>
                        <a:t>14,408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36038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u="none" strike="noStrike">
                          <a:effectLst/>
                        </a:rPr>
                        <a:t>ROU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u="none" strike="noStrike">
                          <a:effectLst/>
                        </a:rPr>
                        <a:t>9,742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u="none" strike="noStrike">
                          <a:effectLst/>
                        </a:rPr>
                        <a:t>HUN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u="none" strike="noStrike">
                          <a:effectLst/>
                        </a:rPr>
                        <a:t>11,010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u="none" strike="noStrike">
                          <a:effectLst/>
                        </a:rPr>
                        <a:t>ROU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u="none" strike="noStrike" dirty="0">
                          <a:effectLst/>
                        </a:rPr>
                        <a:t>13,592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36038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u="none" strike="noStrike">
                          <a:effectLst/>
                        </a:rPr>
                        <a:t>POL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u="none" strike="noStrike">
                          <a:effectLst/>
                        </a:rPr>
                        <a:t>6,239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u="none" strike="noStrike">
                          <a:effectLst/>
                        </a:rPr>
                        <a:t>SRB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u="none" strike="noStrike">
                          <a:effectLst/>
                        </a:rPr>
                        <a:t>6,276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u="none" strike="noStrike">
                          <a:effectLst/>
                        </a:rPr>
                        <a:t>HUN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u="none" strike="noStrike" dirty="0">
                          <a:effectLst/>
                        </a:rPr>
                        <a:t>10,984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36038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u="none" strike="noStrike">
                          <a:effectLst/>
                        </a:rPr>
                        <a:t>SRB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u="none" strike="noStrike">
                          <a:effectLst/>
                        </a:rPr>
                        <a:t>5,320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u="none" strike="noStrike">
                          <a:effectLst/>
                        </a:rPr>
                        <a:t>BIH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u="none" strike="noStrike">
                          <a:effectLst/>
                        </a:rPr>
                        <a:t>6,269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u="none" strike="noStrike">
                          <a:effectLst/>
                        </a:rPr>
                        <a:t>AFG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u="none" strike="noStrike" dirty="0">
                          <a:effectLst/>
                        </a:rPr>
                        <a:t>10,419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36038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u="none" strike="noStrike">
                          <a:effectLst/>
                        </a:rPr>
                        <a:t>BIH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u="none" strike="noStrike">
                          <a:effectLst/>
                        </a:rPr>
                        <a:t>5,209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u="none" strike="noStrike">
                          <a:effectLst/>
                        </a:rPr>
                        <a:t>POL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u="none" strike="noStrike">
                          <a:effectLst/>
                        </a:rPr>
                        <a:t>5,831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u="none" strike="noStrike">
                          <a:effectLst/>
                        </a:rPr>
                        <a:t>IRQ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u="none" strike="noStrike" dirty="0">
                          <a:effectLst/>
                        </a:rPr>
                        <a:t>7,325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36038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u="none" strike="noStrike">
                          <a:effectLst/>
                        </a:rPr>
                        <a:t>SVK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u="none" strike="noStrike">
                          <a:effectLst/>
                        </a:rPr>
                        <a:t>4,913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u="none" strike="noStrike" dirty="0">
                          <a:effectLst/>
                        </a:rPr>
                        <a:t>SYR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u="none" strike="noStrike">
                          <a:effectLst/>
                        </a:rPr>
                        <a:t>5,699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u="none" strike="noStrike">
                          <a:effectLst/>
                        </a:rPr>
                        <a:t>SRB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u="none" strike="noStrike" dirty="0">
                          <a:effectLst/>
                        </a:rPr>
                        <a:t>6,412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36038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u="none" strike="noStrike">
                          <a:effectLst/>
                        </a:rPr>
                        <a:t>TUR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u="none" strike="noStrike">
                          <a:effectLst/>
                        </a:rPr>
                        <a:t>4,153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u="none" strike="noStrike">
                          <a:effectLst/>
                        </a:rPr>
                        <a:t>SVK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u="none" strike="noStrike">
                          <a:effectLst/>
                        </a:rPr>
                        <a:t>5,061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u="none" strike="noStrike">
                          <a:effectLst/>
                        </a:rPr>
                        <a:t>BIH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u="none" strike="noStrike" dirty="0">
                          <a:effectLst/>
                        </a:rPr>
                        <a:t>5,830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36038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u="none" strike="noStrike">
                          <a:effectLst/>
                        </a:rPr>
                        <a:t>RUS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u="none" strike="noStrike">
                          <a:effectLst/>
                        </a:rPr>
                        <a:t>3,180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u="none" strike="noStrike">
                          <a:effectLst/>
                        </a:rPr>
                        <a:t>BGR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u="none" strike="noStrike">
                          <a:effectLst/>
                        </a:rPr>
                        <a:t>4,039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u="none" strike="noStrike">
                          <a:effectLst/>
                        </a:rPr>
                        <a:t>POL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u="none" strike="noStrike" dirty="0">
                          <a:effectLst/>
                        </a:rPr>
                        <a:t>5,263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36038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u="none" strike="noStrike">
                          <a:effectLst/>
                        </a:rPr>
                        <a:t>ITA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u="none" strike="noStrike">
                          <a:effectLst/>
                        </a:rPr>
                        <a:t>2,802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u="none" strike="noStrike">
                          <a:effectLst/>
                        </a:rPr>
                        <a:t>TUR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u="none" strike="noStrike">
                          <a:effectLst/>
                        </a:rPr>
                        <a:t>3,486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u="none" strike="noStrike">
                          <a:effectLst/>
                        </a:rPr>
                        <a:t>SVK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u="none" strike="noStrike" dirty="0">
                          <a:effectLst/>
                        </a:rPr>
                        <a:t>4,939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7" name="Textfeld 6"/>
          <p:cNvSpPr txBox="1"/>
          <p:nvPr/>
        </p:nvSpPr>
        <p:spPr>
          <a:xfrm>
            <a:off x="358775" y="6021288"/>
            <a:ext cx="79576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S: </a:t>
            </a:r>
            <a:r>
              <a:rPr lang="de-DE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Statistics</a:t>
            </a:r>
            <a:r>
              <a:rPr lang="de-DE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Austria, Register-</a:t>
            </a:r>
            <a:r>
              <a:rPr lang="de-DE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based</a:t>
            </a:r>
            <a:r>
              <a:rPr lang="de-DE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Labour Market </a:t>
            </a:r>
            <a:r>
              <a:rPr lang="de-DE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Statistics</a:t>
            </a:r>
            <a:r>
              <a:rPr lang="de-DE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2013 </a:t>
            </a:r>
            <a:r>
              <a:rPr lang="de-DE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to</a:t>
            </a:r>
            <a:r>
              <a:rPr lang="de-DE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2015.</a:t>
            </a:r>
            <a:endParaRPr lang="de-DE" sz="16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74369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79388" y="39495"/>
            <a:ext cx="6972300" cy="86716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de-DE" dirty="0" err="1" smtClean="0"/>
              <a:t>Length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Stay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Migrants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Labour Market Status - </a:t>
            </a:r>
            <a:r>
              <a:rPr lang="de-DE" dirty="0" err="1" smtClean="0"/>
              <a:t>Results</a:t>
            </a:r>
            <a:endParaRPr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326660" y="908720"/>
            <a:ext cx="8785225" cy="4525963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Bef>
                <a:spcPts val="600"/>
              </a:spcBef>
              <a:spcAft>
                <a:spcPts val="600"/>
              </a:spcAft>
              <a:buClrTx/>
              <a:buNone/>
              <a:defRPr/>
            </a:pPr>
            <a:r>
              <a:rPr lang="de-DE" sz="3200" dirty="0" smtClean="0"/>
              <a:t>   </a:t>
            </a:r>
          </a:p>
        </p:txBody>
      </p:sp>
      <p:sp>
        <p:nvSpPr>
          <p:cNvPr id="6" name="Rechteck 5"/>
          <p:cNvSpPr/>
          <p:nvPr/>
        </p:nvSpPr>
        <p:spPr>
          <a:xfrm>
            <a:off x="467544" y="908720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dirty="0" smtClean="0">
                <a:latin typeface="+mn-lt"/>
              </a:rPr>
              <a:t>Labour </a:t>
            </a:r>
            <a:r>
              <a:rPr lang="de-DE" sz="2400" dirty="0" err="1" smtClean="0">
                <a:latin typeface="+mn-lt"/>
              </a:rPr>
              <a:t>market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status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of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immigrants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residing</a:t>
            </a:r>
            <a:r>
              <a:rPr lang="de-DE" sz="2400" dirty="0" smtClean="0">
                <a:latin typeface="+mn-lt"/>
              </a:rPr>
              <a:t> in </a:t>
            </a:r>
            <a:r>
              <a:rPr lang="de-DE" sz="2400" dirty="0" err="1" smtClean="0">
                <a:latin typeface="+mn-lt"/>
              </a:rPr>
              <a:t>the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country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less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than</a:t>
            </a:r>
            <a:r>
              <a:rPr lang="de-DE" sz="2400" dirty="0" smtClean="0">
                <a:latin typeface="+mn-lt"/>
              </a:rPr>
              <a:t> 1 </a:t>
            </a:r>
            <a:r>
              <a:rPr lang="de-DE" sz="2400" dirty="0" err="1" smtClean="0">
                <a:latin typeface="+mn-lt"/>
              </a:rPr>
              <a:t>year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smtClean="0">
                <a:latin typeface="+mn-lt"/>
              </a:rPr>
              <a:t>on 31 </a:t>
            </a:r>
            <a:r>
              <a:rPr lang="de-DE" sz="2400" dirty="0" err="1" smtClean="0">
                <a:latin typeface="+mn-lt"/>
              </a:rPr>
              <a:t>October</a:t>
            </a:r>
            <a:r>
              <a:rPr lang="de-DE" sz="2400" dirty="0" smtClean="0">
                <a:latin typeface="+mn-lt"/>
              </a:rPr>
              <a:t> 2015 (</a:t>
            </a:r>
            <a:r>
              <a:rPr lang="de-DE" sz="2400" dirty="0" err="1" smtClean="0">
                <a:latin typeface="+mn-lt"/>
              </a:rPr>
              <a:t>aged</a:t>
            </a:r>
            <a:r>
              <a:rPr lang="de-DE" sz="2400" dirty="0" smtClean="0">
                <a:latin typeface="+mn-lt"/>
              </a:rPr>
              <a:t> 15 </a:t>
            </a:r>
            <a:r>
              <a:rPr lang="de-DE" sz="2400" dirty="0" err="1" smtClean="0">
                <a:latin typeface="+mn-lt"/>
              </a:rPr>
              <a:t>to</a:t>
            </a:r>
            <a:r>
              <a:rPr lang="de-DE" sz="2400" dirty="0" smtClean="0">
                <a:latin typeface="+mn-lt"/>
              </a:rPr>
              <a:t> 64 </a:t>
            </a:r>
            <a:r>
              <a:rPr lang="de-DE" sz="2400" dirty="0" err="1" smtClean="0">
                <a:latin typeface="+mn-lt"/>
              </a:rPr>
              <a:t>years</a:t>
            </a:r>
            <a:r>
              <a:rPr lang="de-DE" sz="2400" dirty="0" smtClean="0">
                <a:latin typeface="+mn-lt"/>
              </a:rPr>
              <a:t>)</a:t>
            </a:r>
            <a:endParaRPr lang="de-AT" sz="2400" dirty="0">
              <a:latin typeface="+mn-lt"/>
            </a:endParaRPr>
          </a:p>
        </p:txBody>
      </p:sp>
      <p:graphicFrame>
        <p:nvGraphicFramePr>
          <p:cNvPr id="7" name="Diagramm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0147810"/>
              </p:ext>
            </p:extLst>
          </p:nvPr>
        </p:nvGraphicFramePr>
        <p:xfrm>
          <a:off x="467544" y="1881288"/>
          <a:ext cx="7200800" cy="41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feld 7"/>
          <p:cNvSpPr txBox="1"/>
          <p:nvPr/>
        </p:nvSpPr>
        <p:spPr>
          <a:xfrm>
            <a:off x="358775" y="6021288"/>
            <a:ext cx="79576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S: </a:t>
            </a:r>
            <a:r>
              <a:rPr lang="de-DE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Statistics</a:t>
            </a:r>
            <a:r>
              <a:rPr lang="de-DE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Austria, Register-</a:t>
            </a:r>
            <a:r>
              <a:rPr lang="de-DE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based</a:t>
            </a:r>
            <a:r>
              <a:rPr lang="de-DE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Labour Market </a:t>
            </a:r>
            <a:r>
              <a:rPr lang="de-DE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Statistics</a:t>
            </a:r>
            <a:r>
              <a:rPr lang="de-DE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2015.</a:t>
            </a:r>
            <a:endParaRPr lang="de-DE" sz="16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7668344" y="1569302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Students</a:t>
            </a:r>
            <a:endParaRPr lang="de-AT" sz="14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7848752" y="4355928"/>
            <a:ext cx="540000" cy="28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600" dirty="0" smtClean="0">
                <a:latin typeface="+mn-lt"/>
              </a:rPr>
              <a:t>23%</a:t>
            </a:r>
            <a:endParaRPr lang="de-AT" sz="1600" dirty="0">
              <a:latin typeface="+mn-lt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7834400" y="4005096"/>
            <a:ext cx="540000" cy="28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600" dirty="0" smtClean="0">
                <a:latin typeface="+mn-lt"/>
              </a:rPr>
              <a:t>17%</a:t>
            </a:r>
            <a:endParaRPr lang="de-AT" sz="1600" dirty="0">
              <a:latin typeface="+mn-lt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7848424" y="3589232"/>
            <a:ext cx="540000" cy="28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600" dirty="0" smtClean="0">
                <a:latin typeface="+mn-lt"/>
              </a:rPr>
              <a:t>10%</a:t>
            </a:r>
            <a:endParaRPr lang="de-AT" sz="1600" dirty="0">
              <a:latin typeface="+mn-lt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7848424" y="3212976"/>
            <a:ext cx="540000" cy="28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600" dirty="0" smtClean="0">
                <a:latin typeface="+mn-lt"/>
              </a:rPr>
              <a:t>10%</a:t>
            </a:r>
            <a:endParaRPr lang="de-AT" sz="1600" dirty="0">
              <a:latin typeface="+mn-lt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7848424" y="2811228"/>
            <a:ext cx="540000" cy="28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600" dirty="0" smtClean="0">
                <a:latin typeface="+mn-lt"/>
              </a:rPr>
              <a:t>21%</a:t>
            </a:r>
            <a:endParaRPr lang="de-AT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81162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79388" y="39495"/>
            <a:ext cx="6972300" cy="86716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de-DE" dirty="0" err="1" smtClean="0"/>
              <a:t>Length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Stay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Migrants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Labour Market Status - </a:t>
            </a:r>
            <a:r>
              <a:rPr lang="de-DE" dirty="0" err="1" smtClean="0"/>
              <a:t>Results</a:t>
            </a:r>
            <a:endParaRPr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326660" y="908720"/>
            <a:ext cx="8785225" cy="4525963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Bef>
                <a:spcPts val="600"/>
              </a:spcBef>
              <a:spcAft>
                <a:spcPts val="600"/>
              </a:spcAft>
              <a:buClrTx/>
              <a:buNone/>
              <a:defRPr/>
            </a:pPr>
            <a:r>
              <a:rPr lang="de-DE" sz="3200" dirty="0" smtClean="0"/>
              <a:t>   </a:t>
            </a:r>
          </a:p>
        </p:txBody>
      </p:sp>
      <p:sp>
        <p:nvSpPr>
          <p:cNvPr id="6" name="Rechteck 5"/>
          <p:cNvSpPr/>
          <p:nvPr/>
        </p:nvSpPr>
        <p:spPr>
          <a:xfrm>
            <a:off x="467544" y="908720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dirty="0" smtClean="0">
                <a:latin typeface="+mn-lt"/>
              </a:rPr>
              <a:t>Labour </a:t>
            </a:r>
            <a:r>
              <a:rPr lang="de-DE" sz="2400" dirty="0" err="1" smtClean="0">
                <a:latin typeface="+mn-lt"/>
              </a:rPr>
              <a:t>market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status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of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immigrants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residing</a:t>
            </a:r>
            <a:r>
              <a:rPr lang="de-DE" sz="2400" dirty="0" smtClean="0">
                <a:latin typeface="+mn-lt"/>
              </a:rPr>
              <a:t> in </a:t>
            </a:r>
            <a:r>
              <a:rPr lang="de-DE" sz="2400" dirty="0" err="1" smtClean="0">
                <a:latin typeface="+mn-lt"/>
              </a:rPr>
              <a:t>the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country</a:t>
            </a:r>
            <a:r>
              <a:rPr lang="de-DE" sz="2400" dirty="0" smtClean="0">
                <a:latin typeface="+mn-lt"/>
              </a:rPr>
              <a:t> 5 </a:t>
            </a:r>
            <a:r>
              <a:rPr lang="de-DE" sz="2400" dirty="0" err="1" smtClean="0">
                <a:latin typeface="+mn-lt"/>
              </a:rPr>
              <a:t>and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more</a:t>
            </a:r>
            <a:r>
              <a:rPr lang="de-DE" sz="2400" dirty="0" smtClean="0">
                <a:latin typeface="+mn-lt"/>
              </a:rPr>
              <a:t> </a:t>
            </a:r>
            <a:r>
              <a:rPr lang="de-DE" sz="2400" dirty="0" err="1" smtClean="0">
                <a:latin typeface="+mn-lt"/>
              </a:rPr>
              <a:t>years</a:t>
            </a:r>
            <a:r>
              <a:rPr lang="de-DE" sz="2400" dirty="0" smtClean="0">
                <a:latin typeface="+mn-lt"/>
              </a:rPr>
              <a:t> on 31 </a:t>
            </a:r>
            <a:r>
              <a:rPr lang="de-DE" sz="2400" dirty="0" err="1" smtClean="0">
                <a:latin typeface="+mn-lt"/>
              </a:rPr>
              <a:t>October</a:t>
            </a:r>
            <a:r>
              <a:rPr lang="de-DE" sz="2400" dirty="0" smtClean="0">
                <a:latin typeface="+mn-lt"/>
              </a:rPr>
              <a:t> 2015 (</a:t>
            </a:r>
            <a:r>
              <a:rPr lang="de-DE" sz="2400" dirty="0" err="1" smtClean="0">
                <a:latin typeface="+mn-lt"/>
              </a:rPr>
              <a:t>aged</a:t>
            </a:r>
            <a:r>
              <a:rPr lang="de-DE" sz="2400" dirty="0" smtClean="0">
                <a:latin typeface="+mn-lt"/>
              </a:rPr>
              <a:t> 15 </a:t>
            </a:r>
            <a:r>
              <a:rPr lang="de-DE" sz="2400" dirty="0" err="1" smtClean="0">
                <a:latin typeface="+mn-lt"/>
              </a:rPr>
              <a:t>to</a:t>
            </a:r>
            <a:r>
              <a:rPr lang="de-DE" sz="2400" dirty="0" smtClean="0">
                <a:latin typeface="+mn-lt"/>
              </a:rPr>
              <a:t> 64 </a:t>
            </a:r>
            <a:r>
              <a:rPr lang="de-DE" sz="2400" dirty="0" err="1" smtClean="0">
                <a:latin typeface="+mn-lt"/>
              </a:rPr>
              <a:t>years</a:t>
            </a:r>
            <a:r>
              <a:rPr lang="de-DE" sz="2400" dirty="0" smtClean="0">
                <a:latin typeface="+mn-lt"/>
              </a:rPr>
              <a:t>)</a:t>
            </a:r>
            <a:endParaRPr lang="de-AT" sz="2400" dirty="0">
              <a:latin typeface="+mn-lt"/>
            </a:endParaRPr>
          </a:p>
        </p:txBody>
      </p:sp>
      <p:graphicFrame>
        <p:nvGraphicFramePr>
          <p:cNvPr id="8" name="Diagramm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983688"/>
              </p:ext>
            </p:extLst>
          </p:nvPr>
        </p:nvGraphicFramePr>
        <p:xfrm>
          <a:off x="611560" y="1881288"/>
          <a:ext cx="7200000" cy="41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feld 8"/>
          <p:cNvSpPr txBox="1"/>
          <p:nvPr/>
        </p:nvSpPr>
        <p:spPr>
          <a:xfrm>
            <a:off x="358775" y="6021288"/>
            <a:ext cx="79576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S: </a:t>
            </a:r>
            <a:r>
              <a:rPr lang="de-DE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Statistics</a:t>
            </a:r>
            <a:r>
              <a:rPr lang="de-DE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Austria, Register-</a:t>
            </a:r>
            <a:r>
              <a:rPr lang="de-DE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based</a:t>
            </a:r>
            <a:r>
              <a:rPr lang="de-DE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Labour Market </a:t>
            </a:r>
            <a:r>
              <a:rPr lang="de-DE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Statistics</a:t>
            </a:r>
            <a:r>
              <a:rPr lang="de-DE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2015.</a:t>
            </a:r>
            <a:endParaRPr lang="de-DE" sz="16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19690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feld 1"/>
          <p:cNvSpPr txBox="1">
            <a:spLocks noChangeArrowheads="1"/>
          </p:cNvSpPr>
          <p:nvPr/>
        </p:nvSpPr>
        <p:spPr bwMode="auto">
          <a:xfrm>
            <a:off x="323850" y="2060575"/>
            <a:ext cx="2867025" cy="236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500" i="1" dirty="0">
                <a:solidFill>
                  <a:srgbClr val="AE002C"/>
                </a:solidFill>
                <a:latin typeface="Calibri" pitchFamily="34" charset="0"/>
              </a:rPr>
              <a:t>Please address queries to:</a:t>
            </a:r>
          </a:p>
          <a:p>
            <a:pPr algn="r"/>
            <a:r>
              <a:rPr lang="de-DE" sz="1500" i="1" dirty="0" smtClean="0">
                <a:solidFill>
                  <a:srgbClr val="6E8080"/>
                </a:solidFill>
                <a:latin typeface="Calibri" pitchFamily="34" charset="0"/>
              </a:rPr>
              <a:t>Manuela Lenk</a:t>
            </a:r>
            <a:endParaRPr lang="de-DE" sz="1500" i="1" dirty="0">
              <a:solidFill>
                <a:srgbClr val="6E8080"/>
              </a:solidFill>
              <a:latin typeface="Calibri" pitchFamily="34" charset="0"/>
            </a:endParaRPr>
          </a:p>
          <a:p>
            <a:pPr algn="r"/>
            <a:r>
              <a:rPr lang="en-US" sz="1400" dirty="0" smtClean="0">
                <a:solidFill>
                  <a:srgbClr val="666666"/>
                </a:solidFill>
                <a:latin typeface="Calibri" pitchFamily="34" charset="0"/>
              </a:rPr>
              <a:t>Head of Registers, Classifications and </a:t>
            </a:r>
            <a:r>
              <a:rPr lang="en-US" sz="1400" dirty="0" err="1" smtClean="0">
                <a:solidFill>
                  <a:srgbClr val="666666"/>
                </a:solidFill>
                <a:latin typeface="Calibri" pitchFamily="34" charset="0"/>
              </a:rPr>
              <a:t>Geoinformation</a:t>
            </a:r>
            <a:r>
              <a:rPr lang="en-US" sz="1400" dirty="0" smtClean="0">
                <a:solidFill>
                  <a:srgbClr val="666666"/>
                </a:solidFill>
                <a:latin typeface="Calibri" pitchFamily="34" charset="0"/>
              </a:rPr>
              <a:t> Department</a:t>
            </a:r>
            <a:endParaRPr lang="en-US" sz="1600" dirty="0" smtClean="0">
              <a:solidFill>
                <a:srgbClr val="666666"/>
              </a:solidFill>
              <a:latin typeface="Calibri" pitchFamily="34" charset="0"/>
            </a:endParaRPr>
          </a:p>
          <a:p>
            <a:pPr algn="r"/>
            <a:endParaRPr lang="en-US" sz="1500" i="1" dirty="0">
              <a:solidFill>
                <a:srgbClr val="6E8080"/>
              </a:solidFill>
              <a:latin typeface="Calibri" pitchFamily="34" charset="0"/>
            </a:endParaRPr>
          </a:p>
          <a:p>
            <a:pPr algn="r"/>
            <a:r>
              <a:rPr lang="en-US" sz="1500" i="1" dirty="0">
                <a:solidFill>
                  <a:srgbClr val="AE002C"/>
                </a:solidFill>
                <a:latin typeface="Calibri" pitchFamily="34" charset="0"/>
              </a:rPr>
              <a:t>Contact information:</a:t>
            </a:r>
          </a:p>
          <a:p>
            <a:pPr algn="r"/>
            <a:r>
              <a:rPr lang="en-US" sz="1500" i="1" dirty="0" err="1">
                <a:solidFill>
                  <a:srgbClr val="6E8080"/>
                </a:solidFill>
                <a:latin typeface="Calibri" pitchFamily="34" charset="0"/>
              </a:rPr>
              <a:t>Guglgasse</a:t>
            </a:r>
            <a:r>
              <a:rPr lang="en-US" sz="1500" i="1" dirty="0">
                <a:solidFill>
                  <a:srgbClr val="6E8080"/>
                </a:solidFill>
                <a:latin typeface="Calibri" pitchFamily="34" charset="0"/>
              </a:rPr>
              <a:t> 13, 1110 Vienna</a:t>
            </a:r>
          </a:p>
          <a:p>
            <a:pPr algn="r"/>
            <a:r>
              <a:rPr lang="en-US" sz="1500" i="1" dirty="0" smtClean="0">
                <a:solidFill>
                  <a:srgbClr val="6E8080"/>
                </a:solidFill>
                <a:latin typeface="Calibri" pitchFamily="34" charset="0"/>
              </a:rPr>
              <a:t>phone: +43 (1) 71128-8283</a:t>
            </a:r>
          </a:p>
          <a:p>
            <a:pPr algn="r"/>
            <a:r>
              <a:rPr lang="en-US" sz="1500" i="1" dirty="0" smtClean="0">
                <a:solidFill>
                  <a:srgbClr val="6E8080"/>
                </a:solidFill>
                <a:latin typeface="Calibri" pitchFamily="34" charset="0"/>
              </a:rPr>
              <a:t>fax: +43 (1) 71128-7445</a:t>
            </a:r>
          </a:p>
          <a:p>
            <a:pPr algn="r"/>
            <a:r>
              <a:rPr lang="en-US" sz="1500" i="1" dirty="0" smtClean="0">
                <a:solidFill>
                  <a:srgbClr val="6E8080"/>
                </a:solidFill>
                <a:latin typeface="Calibri" pitchFamily="34" charset="0"/>
              </a:rPr>
              <a:t>manuela.lenk@statistik.gv.at</a:t>
            </a:r>
            <a:endParaRPr lang="en-US" sz="1500" i="1" dirty="0">
              <a:solidFill>
                <a:srgbClr val="6E8080"/>
              </a:solidFill>
              <a:latin typeface="Calibri" pitchFamily="34" charset="0"/>
            </a:endParaRPr>
          </a:p>
        </p:txBody>
      </p:sp>
      <p:sp>
        <p:nvSpPr>
          <p:cNvPr id="29698" name="Titel 1"/>
          <p:cNvSpPr txBox="1">
            <a:spLocks/>
          </p:cNvSpPr>
          <p:nvPr/>
        </p:nvSpPr>
        <p:spPr bwMode="auto">
          <a:xfrm>
            <a:off x="3492500" y="2250876"/>
            <a:ext cx="5400675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en-GB" sz="2000" dirty="0" smtClean="0">
              <a:solidFill>
                <a:srgbClr val="AE002C"/>
              </a:solidFill>
            </a:endParaRPr>
          </a:p>
          <a:p>
            <a:pPr algn="ctr"/>
            <a:r>
              <a:rPr lang="en-GB" sz="2000" dirty="0" smtClean="0">
                <a:solidFill>
                  <a:srgbClr val="AE002C"/>
                </a:solidFill>
              </a:rPr>
              <a:t>DGINS </a:t>
            </a:r>
            <a:r>
              <a:rPr lang="en-GB" sz="2000" dirty="0">
                <a:solidFill>
                  <a:srgbClr val="AE002C"/>
                </a:solidFill>
              </a:rPr>
              <a:t>Budapest </a:t>
            </a:r>
            <a:r>
              <a:rPr lang="en-GB" sz="2000" dirty="0" smtClean="0">
                <a:solidFill>
                  <a:srgbClr val="AE002C"/>
                </a:solidFill>
              </a:rPr>
              <a:t>2017</a:t>
            </a:r>
          </a:p>
          <a:p>
            <a:pPr algn="ctr"/>
            <a:r>
              <a:rPr lang="de-AT" sz="2000" dirty="0" smtClean="0">
                <a:solidFill>
                  <a:srgbClr val="AE002C"/>
                </a:solidFill>
              </a:rPr>
              <a:t>Statistical </a:t>
            </a:r>
            <a:r>
              <a:rPr lang="de-AT" sz="2000" dirty="0" err="1">
                <a:solidFill>
                  <a:srgbClr val="AE002C"/>
                </a:solidFill>
              </a:rPr>
              <a:t>session</a:t>
            </a:r>
            <a:r>
              <a:rPr lang="de-AT" sz="2000" dirty="0">
                <a:solidFill>
                  <a:srgbClr val="AE002C"/>
                </a:solidFill>
              </a:rPr>
              <a:t>: “Population </a:t>
            </a:r>
            <a:r>
              <a:rPr lang="de-AT" sz="2000" dirty="0" err="1">
                <a:solidFill>
                  <a:srgbClr val="AE002C"/>
                </a:solidFill>
              </a:rPr>
              <a:t>Movements</a:t>
            </a:r>
            <a:r>
              <a:rPr lang="de-AT" sz="2000" dirty="0">
                <a:solidFill>
                  <a:srgbClr val="AE002C"/>
                </a:solidFill>
              </a:rPr>
              <a:t> </a:t>
            </a:r>
            <a:r>
              <a:rPr lang="de-AT" sz="2000" dirty="0" err="1">
                <a:solidFill>
                  <a:srgbClr val="AE002C"/>
                </a:solidFill>
              </a:rPr>
              <a:t>and</a:t>
            </a:r>
            <a:r>
              <a:rPr lang="de-AT" sz="2000" dirty="0">
                <a:solidFill>
                  <a:srgbClr val="AE002C"/>
                </a:solidFill>
              </a:rPr>
              <a:t> Integration </a:t>
            </a:r>
            <a:r>
              <a:rPr lang="de-AT" sz="2000" dirty="0" err="1">
                <a:solidFill>
                  <a:srgbClr val="AE002C"/>
                </a:solidFill>
              </a:rPr>
              <a:t>Issues</a:t>
            </a:r>
            <a:r>
              <a:rPr lang="de-AT" sz="2000" dirty="0">
                <a:solidFill>
                  <a:srgbClr val="AE002C"/>
                </a:solidFill>
              </a:rPr>
              <a:t> – Migration </a:t>
            </a:r>
            <a:r>
              <a:rPr lang="de-AT" sz="2000" dirty="0" err="1">
                <a:solidFill>
                  <a:srgbClr val="AE002C"/>
                </a:solidFill>
              </a:rPr>
              <a:t>Statistics</a:t>
            </a:r>
            <a:r>
              <a:rPr lang="de-AT" sz="2000" dirty="0">
                <a:solidFill>
                  <a:srgbClr val="AE002C"/>
                </a:solidFill>
              </a:rPr>
              <a:t>”</a:t>
            </a:r>
            <a:endParaRPr lang="en-GB" sz="2000" dirty="0">
              <a:solidFill>
                <a:srgbClr val="AE002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199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821</Words>
  <Application>Microsoft Office PowerPoint</Application>
  <PresentationFormat>Bildschirmpräsentation (4:3)</PresentationFormat>
  <Paragraphs>199</Paragraphs>
  <Slides>14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8" baseType="lpstr">
      <vt:lpstr>Arial</vt:lpstr>
      <vt:lpstr>Wingdings</vt:lpstr>
      <vt:lpstr>Calibri</vt:lpstr>
      <vt:lpstr>Larissa</vt:lpstr>
      <vt:lpstr>DGINS Budapest 2017 Statistical session</vt:lpstr>
      <vt:lpstr>Register-based Labour Market Statistics</vt:lpstr>
      <vt:lpstr>Register-based Labour Market Statistics</vt:lpstr>
      <vt:lpstr>Register-based Labour Market Statistics</vt:lpstr>
      <vt:lpstr>Register-based Labour Market Statistics</vt:lpstr>
      <vt:lpstr>Post 2021 Census</vt:lpstr>
      <vt:lpstr>Length of Stay of Migrants and Labour Market Status</vt:lpstr>
      <vt:lpstr>Migration Patterns in Austria</vt:lpstr>
      <vt:lpstr>Length of Stay of Migrants and Labour Market Status - Results</vt:lpstr>
      <vt:lpstr>Length of Stay of Migrants and Labour Market Status - Results</vt:lpstr>
      <vt:lpstr>Length of Stay of Migrants and Labour Market Status - Results</vt:lpstr>
      <vt:lpstr>Length of Stay of Migrants and Labour Market Status - Results</vt:lpstr>
      <vt:lpstr>Length of Stay of Migrants and Labour Market Status - Results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Clara Löcker</dc:creator>
  <cp:lastModifiedBy>MLenk</cp:lastModifiedBy>
  <cp:revision>174</cp:revision>
  <cp:lastPrinted>2017-09-19T09:51:06Z</cp:lastPrinted>
  <dcterms:created xsi:type="dcterms:W3CDTF">2011-01-18T14:17:10Z</dcterms:created>
  <dcterms:modified xsi:type="dcterms:W3CDTF">2017-09-20T14:51:50Z</dcterms:modified>
</cp:coreProperties>
</file>