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308" r:id="rId6"/>
    <p:sldId id="309" r:id="rId7"/>
    <p:sldId id="310" r:id="rId8"/>
    <p:sldId id="269" r:id="rId9"/>
    <p:sldId id="312" r:id="rId10"/>
    <p:sldId id="313" r:id="rId11"/>
    <p:sldId id="284" r:id="rId12"/>
    <p:sldId id="296" r:id="rId13"/>
    <p:sldId id="289" r:id="rId14"/>
    <p:sldId id="295" r:id="rId15"/>
    <p:sldId id="301" r:id="rId16"/>
    <p:sldId id="307" r:id="rId17"/>
  </p:sldIdLst>
  <p:sldSz cx="9144000" cy="6858000" type="screen4x3"/>
  <p:notesSz cx="6797675" cy="9926638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54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una Tabanella" initials="" lastIdx="3" clrIdx="0"/>
  <p:cmAuthor id="1" name="istat" initials="i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05150"/>
    <a:srgbClr val="008000"/>
    <a:srgbClr val="7F1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91" autoAdjust="0"/>
    <p:restoredTop sz="92895" autoAdjust="0"/>
  </p:normalViewPr>
  <p:slideViewPr>
    <p:cSldViewPr snapToGrid="0" snapToObjects="1" showGuides="1">
      <p:cViewPr varScale="1">
        <p:scale>
          <a:sx n="95" d="100"/>
          <a:sy n="95" d="100"/>
        </p:scale>
        <p:origin x="260" y="80"/>
      </p:cViewPr>
      <p:guideLst>
        <p:guide orient="horz" pos="1354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>
        <p:scale>
          <a:sx n="100" d="100"/>
          <a:sy n="100" d="100"/>
        </p:scale>
        <p:origin x="-3570" y="1062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icastag\Downloads\Flussi%202007%20vs%202016%20(4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cicastag\Downloads\box_plot_cap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Flows 2007</c:v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'Flussi 2007 vs 2016'!$A$6:$A$10</c:f>
              <c:strCache>
                <c:ptCount val="5"/>
                <c:pt idx="0">
                  <c:v>Work</c:v>
                </c:pt>
                <c:pt idx="1">
                  <c:v>Family</c:v>
                </c:pt>
                <c:pt idx="2">
                  <c:v>Study</c:v>
                </c:pt>
                <c:pt idx="3">
                  <c:v>Asylum/Umanitarian</c:v>
                </c:pt>
                <c:pt idx="4">
                  <c:v>Other</c:v>
                </c:pt>
              </c:strCache>
            </c:strRef>
          </c:cat>
          <c:val>
            <c:numRef>
              <c:f>'Flussi 2007 vs 2016'!$B$6:$B$10</c:f>
              <c:numCache>
                <c:formatCode>#,##0</c:formatCode>
                <c:ptCount val="5"/>
                <c:pt idx="0">
                  <c:v>150098</c:v>
                </c:pt>
                <c:pt idx="1">
                  <c:v>86468</c:v>
                </c:pt>
                <c:pt idx="2">
                  <c:v>11523</c:v>
                </c:pt>
                <c:pt idx="3">
                  <c:v>9971</c:v>
                </c:pt>
                <c:pt idx="4">
                  <c:v>9540</c:v>
                </c:pt>
              </c:numCache>
            </c:numRef>
          </c:val>
        </c:ser>
        <c:ser>
          <c:idx val="1"/>
          <c:order val="1"/>
          <c:tx>
            <c:v>Flows 2016</c:v>
          </c:tx>
          <c:spPr>
            <a:solidFill>
              <a:schemeClr val="tx2"/>
            </a:solidFill>
          </c:spPr>
          <c:invertIfNegative val="0"/>
          <c:cat>
            <c:strRef>
              <c:f>'Flussi 2007 vs 2016'!$A$6:$A$10</c:f>
              <c:strCache>
                <c:ptCount val="5"/>
                <c:pt idx="0">
                  <c:v>Work</c:v>
                </c:pt>
                <c:pt idx="1">
                  <c:v>Family</c:v>
                </c:pt>
                <c:pt idx="2">
                  <c:v>Study</c:v>
                </c:pt>
                <c:pt idx="3">
                  <c:v>Asylum/Umanitarian</c:v>
                </c:pt>
                <c:pt idx="4">
                  <c:v>Other</c:v>
                </c:pt>
              </c:strCache>
            </c:strRef>
          </c:cat>
          <c:val>
            <c:numRef>
              <c:f>'Flussi 2007 vs 2016'!$E$6:$E$10</c:f>
              <c:numCache>
                <c:formatCode>#,##0</c:formatCode>
                <c:ptCount val="5"/>
                <c:pt idx="0">
                  <c:v>12873</c:v>
                </c:pt>
                <c:pt idx="1">
                  <c:v>102351</c:v>
                </c:pt>
                <c:pt idx="2">
                  <c:v>17130</c:v>
                </c:pt>
                <c:pt idx="3">
                  <c:v>77927</c:v>
                </c:pt>
                <c:pt idx="4">
                  <c:v>16653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6605728"/>
        <c:axId val="326610080"/>
      </c:barChart>
      <c:catAx>
        <c:axId val="326605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 anchor="t" anchorCtr="0"/>
          <a:lstStyle/>
          <a:p>
            <a:pPr>
              <a:defRPr sz="900"/>
            </a:pPr>
            <a:endParaRPr lang="it-IT"/>
          </a:p>
        </c:txPr>
        <c:crossAx val="326610080"/>
        <c:crosses val="autoZero"/>
        <c:auto val="1"/>
        <c:lblAlgn val="ctr"/>
        <c:lblOffset val="100"/>
        <c:noMultiLvlLbl val="0"/>
      </c:catAx>
      <c:valAx>
        <c:axId val="3266100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326605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574134014976889E-2"/>
          <c:y val="4.8654612468577989E-2"/>
          <c:w val="0.93316864465051175"/>
          <c:h val="0.77077738821286701"/>
        </c:manualLayout>
      </c:layout>
      <c:barChart>
        <c:barDir val="col"/>
        <c:grouping val="stacked"/>
        <c:varyColors val="0"/>
        <c:ser>
          <c:idx val="4"/>
          <c:order val="3"/>
          <c:tx>
            <c:strRef>
              <c:f>'FIG. 2.2'!$F$33</c:f>
              <c:strCache>
                <c:ptCount val="1"/>
                <c:pt idx="0">
                  <c:v>1° quarto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'FIG. 2.2'!$A$34:$A$43</c:f>
              <c:strCache>
                <c:ptCount val="10"/>
                <c:pt idx="0">
                  <c:v>Low-income households with foreigners</c:v>
                </c:pt>
                <c:pt idx="1">
                  <c:v>Low-income Italian households</c:v>
                </c:pt>
                <c:pt idx="2">
                  <c:v>Traditional provincial households</c:v>
                </c:pt>
                <c:pt idx="3">
                  <c:v>Lonely old ladies and young unemployed</c:v>
                </c:pt>
                <c:pt idx="4">
                  <c:v>Retired blue-collars’ households</c:v>
                </c:pt>
                <c:pt idx="5">
                  <c:v>Young blue-collars</c:v>
                </c:pt>
                <c:pt idx="6">
                  <c:v>Clerks’ households</c:v>
                </c:pt>
                <c:pt idx="7">
                  <c:v>Silver pensioners</c:v>
                </c:pt>
                <c:pt idx="8">
                  <c:v>Ruling class</c:v>
                </c:pt>
                <c:pt idx="9">
                  <c:v>Total </c:v>
                </c:pt>
              </c:strCache>
            </c:strRef>
          </c:cat>
          <c:val>
            <c:numRef>
              <c:f>'FIG. 2.2'!$F$34:$F$43</c:f>
              <c:numCache>
                <c:formatCode>0.0</c:formatCode>
                <c:ptCount val="10"/>
                <c:pt idx="0">
                  <c:v>43.521743457060403</c:v>
                </c:pt>
                <c:pt idx="1">
                  <c:v>49.278535177629621</c:v>
                </c:pt>
                <c:pt idx="2">
                  <c:v>52.178326201612101</c:v>
                </c:pt>
                <c:pt idx="3">
                  <c:v>53.791422032042988</c:v>
                </c:pt>
                <c:pt idx="4">
                  <c:v>73.317394765648331</c:v>
                </c:pt>
                <c:pt idx="5">
                  <c:v>72.36759876604637</c:v>
                </c:pt>
                <c:pt idx="6">
                  <c:v>90.294208378943182</c:v>
                </c:pt>
                <c:pt idx="7">
                  <c:v>98.822270872723649</c:v>
                </c:pt>
                <c:pt idx="8">
                  <c:v>118.84764653199322</c:v>
                </c:pt>
                <c:pt idx="9">
                  <c:v>69.293810329386005</c:v>
                </c:pt>
              </c:numCache>
            </c:numRef>
          </c:val>
        </c:ser>
        <c:ser>
          <c:idx val="2"/>
          <c:order val="4"/>
          <c:tx>
            <c:strRef>
              <c:f>'FIG. 2.2'!$D$33</c:f>
              <c:strCache>
                <c:ptCount val="1"/>
                <c:pt idx="0">
                  <c:v>3° quarto- 1° quarto</c:v>
                </c:pt>
              </c:strCache>
            </c:strRef>
          </c:tx>
          <c:spPr>
            <a:solidFill>
              <a:srgbClr val="8AC9D0"/>
            </a:solidFill>
            <a:ln>
              <a:noFill/>
            </a:ln>
            <a:effectLst/>
          </c:spPr>
          <c:invertIfNegative val="0"/>
          <c:cat>
            <c:strRef>
              <c:f>'FIG. 2.2'!$A$34:$A$43</c:f>
              <c:strCache>
                <c:ptCount val="10"/>
                <c:pt idx="0">
                  <c:v>Low-income households with foreigners</c:v>
                </c:pt>
                <c:pt idx="1">
                  <c:v>Low-income Italian households</c:v>
                </c:pt>
                <c:pt idx="2">
                  <c:v>Traditional provincial households</c:v>
                </c:pt>
                <c:pt idx="3">
                  <c:v>Lonely old ladies and young unemployed</c:v>
                </c:pt>
                <c:pt idx="4">
                  <c:v>Retired blue-collars’ households</c:v>
                </c:pt>
                <c:pt idx="5">
                  <c:v>Young blue-collars</c:v>
                </c:pt>
                <c:pt idx="6">
                  <c:v>Clerks’ households</c:v>
                </c:pt>
                <c:pt idx="7">
                  <c:v>Silver pensioners</c:v>
                </c:pt>
                <c:pt idx="8">
                  <c:v>Ruling class</c:v>
                </c:pt>
                <c:pt idx="9">
                  <c:v>Total </c:v>
                </c:pt>
              </c:strCache>
            </c:strRef>
          </c:cat>
          <c:val>
            <c:numRef>
              <c:f>'FIG. 2.2'!$D$34:$D$43</c:f>
              <c:numCache>
                <c:formatCode>0.0</c:formatCode>
                <c:ptCount val="10"/>
                <c:pt idx="0">
                  <c:v>42.496765847347994</c:v>
                </c:pt>
                <c:pt idx="1">
                  <c:v>49.260622947556968</c:v>
                </c:pt>
                <c:pt idx="2">
                  <c:v>53.416160812021111</c:v>
                </c:pt>
                <c:pt idx="3">
                  <c:v>57.592795303015222</c:v>
                </c:pt>
                <c:pt idx="4">
                  <c:v>49.724698975022392</c:v>
                </c:pt>
                <c:pt idx="5">
                  <c:v>57.152751517563928</c:v>
                </c:pt>
                <c:pt idx="6">
                  <c:v>62.716887252462897</c:v>
                </c:pt>
                <c:pt idx="7">
                  <c:v>76.284704945765739</c:v>
                </c:pt>
                <c:pt idx="8">
                  <c:v>107.21131455866255</c:v>
                </c:pt>
                <c:pt idx="9">
                  <c:v>66.069559160115446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26597024"/>
        <c:axId val="326609536"/>
      </c:barChart>
      <c:lineChart>
        <c:grouping val="standard"/>
        <c:varyColors val="0"/>
        <c:ser>
          <c:idx val="0"/>
          <c:order val="0"/>
          <c:tx>
            <c:strRef>
              <c:f>'FIG. 2.2'!$B$33</c:f>
              <c:strCache>
                <c:ptCount val="1"/>
                <c:pt idx="0">
                  <c:v>Mean income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1002A"/>
              </a:solidFill>
              <a:ln w="9525">
                <a:noFill/>
              </a:ln>
              <a:effectLst/>
            </c:spPr>
          </c:marker>
          <c:cat>
            <c:strRef>
              <c:f>'FIG. 2.2'!$A$34:$A$43</c:f>
              <c:strCache>
                <c:ptCount val="10"/>
                <c:pt idx="0">
                  <c:v>Low-income households with foreigners</c:v>
                </c:pt>
                <c:pt idx="1">
                  <c:v>Low-income Italian households</c:v>
                </c:pt>
                <c:pt idx="2">
                  <c:v>Traditional provincial households</c:v>
                </c:pt>
                <c:pt idx="3">
                  <c:v>Lonely old ladies and young unemployed</c:v>
                </c:pt>
                <c:pt idx="4">
                  <c:v>Retired blue-collars’ households</c:v>
                </c:pt>
                <c:pt idx="5">
                  <c:v>Young blue-collars</c:v>
                </c:pt>
                <c:pt idx="6">
                  <c:v>Clerks’ households</c:v>
                </c:pt>
                <c:pt idx="7">
                  <c:v>Silver pensioners</c:v>
                </c:pt>
                <c:pt idx="8">
                  <c:v>Ruling class</c:v>
                </c:pt>
                <c:pt idx="9">
                  <c:v>Total </c:v>
                </c:pt>
              </c:strCache>
            </c:strRef>
          </c:cat>
          <c:val>
            <c:numRef>
              <c:f>'FIG. 2.2'!$B$34:$B$43</c:f>
              <c:numCache>
                <c:formatCode>0.0</c:formatCode>
                <c:ptCount val="10"/>
                <c:pt idx="0">
                  <c:v>66.336600656781769</c:v>
                </c:pt>
                <c:pt idx="1">
                  <c:v>77.61792218131157</c:v>
                </c:pt>
                <c:pt idx="2">
                  <c:v>82.659468603841191</c:v>
                </c:pt>
                <c:pt idx="3">
                  <c:v>88.765548810826942</c:v>
                </c:pt>
                <c:pt idx="4">
                  <c:v>102.52169370086577</c:v>
                </c:pt>
                <c:pt idx="5">
                  <c:v>105.87988854612401</c:v>
                </c:pt>
                <c:pt idx="6">
                  <c:v>125.32033038113246</c:v>
                </c:pt>
                <c:pt idx="7">
                  <c:v>145.53507811722559</c:v>
                </c:pt>
                <c:pt idx="8">
                  <c:v>186.94880087570905</c:v>
                </c:pt>
                <c:pt idx="9">
                  <c:v>110.0455269181013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'FIG. 2.2'!$C$33</c:f>
              <c:strCache>
                <c:ptCount val="1"/>
                <c:pt idx="0">
                  <c:v>10% più ricco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rgbClr val="002060"/>
              </a:solidFill>
              <a:ln w="9525">
                <a:noFill/>
              </a:ln>
              <a:effectLst/>
            </c:spPr>
          </c:marker>
          <c:cat>
            <c:strRef>
              <c:f>'FIG. 2.2'!$A$34:$A$43</c:f>
              <c:strCache>
                <c:ptCount val="10"/>
                <c:pt idx="0">
                  <c:v>Low-income households with foreigners</c:v>
                </c:pt>
                <c:pt idx="1">
                  <c:v>Low-income Italian households</c:v>
                </c:pt>
                <c:pt idx="2">
                  <c:v>Traditional provincial households</c:v>
                </c:pt>
                <c:pt idx="3">
                  <c:v>Lonely old ladies and young unemployed</c:v>
                </c:pt>
                <c:pt idx="4">
                  <c:v>Retired blue-collars’ households</c:v>
                </c:pt>
                <c:pt idx="5">
                  <c:v>Young blue-collars</c:v>
                </c:pt>
                <c:pt idx="6">
                  <c:v>Clerks’ households</c:v>
                </c:pt>
                <c:pt idx="7">
                  <c:v>Silver pensioners</c:v>
                </c:pt>
                <c:pt idx="8">
                  <c:v>Ruling class</c:v>
                </c:pt>
                <c:pt idx="9">
                  <c:v>Total </c:v>
                </c:pt>
              </c:strCache>
            </c:strRef>
          </c:cat>
          <c:val>
            <c:numRef>
              <c:f>'FIG. 2.2'!$C$34:$C$43</c:f>
              <c:numCache>
                <c:formatCode>0.0</c:formatCode>
                <c:ptCount val="10"/>
                <c:pt idx="0">
                  <c:v>111.68773012240023</c:v>
                </c:pt>
                <c:pt idx="1">
                  <c:v>129.07289282515671</c:v>
                </c:pt>
                <c:pt idx="2">
                  <c:v>136.1677778883471</c:v>
                </c:pt>
                <c:pt idx="3">
                  <c:v>149.62682854015327</c:v>
                </c:pt>
                <c:pt idx="4">
                  <c:v>154.88108269479551</c:v>
                </c:pt>
                <c:pt idx="5">
                  <c:v>161.49865658274456</c:v>
                </c:pt>
                <c:pt idx="6">
                  <c:v>188.06184694994525</c:v>
                </c:pt>
                <c:pt idx="7">
                  <c:v>226.93302816200617</c:v>
                </c:pt>
                <c:pt idx="8">
                  <c:v>307.85152751517563</c:v>
                </c:pt>
                <c:pt idx="9">
                  <c:v>180.56687232560455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'FIG. 2.2'!$E$33</c:f>
              <c:strCache>
                <c:ptCount val="1"/>
                <c:pt idx="0">
                  <c:v>Median income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2"/>
            <c:spPr>
              <a:solidFill>
                <a:srgbClr val="FABB00"/>
              </a:solidFill>
              <a:ln w="9525">
                <a:noFill/>
              </a:ln>
              <a:effectLst/>
            </c:spPr>
          </c:marker>
          <c:cat>
            <c:strRef>
              <c:f>'FIG. 2.2'!$A$34:$A$43</c:f>
              <c:strCache>
                <c:ptCount val="10"/>
                <c:pt idx="0">
                  <c:v>Low-income households with foreigners</c:v>
                </c:pt>
                <c:pt idx="1">
                  <c:v>Low-income Italian households</c:v>
                </c:pt>
                <c:pt idx="2">
                  <c:v>Traditional provincial households</c:v>
                </c:pt>
                <c:pt idx="3">
                  <c:v>Lonely old ladies and young unemployed</c:v>
                </c:pt>
                <c:pt idx="4">
                  <c:v>Retired blue-collars’ households</c:v>
                </c:pt>
                <c:pt idx="5">
                  <c:v>Young blue-collars</c:v>
                </c:pt>
                <c:pt idx="6">
                  <c:v>Clerks’ households</c:v>
                </c:pt>
                <c:pt idx="7">
                  <c:v>Silver pensioners</c:v>
                </c:pt>
                <c:pt idx="8">
                  <c:v>Ruling class</c:v>
                </c:pt>
                <c:pt idx="9">
                  <c:v>Total </c:v>
                </c:pt>
              </c:strCache>
            </c:strRef>
          </c:cat>
          <c:val>
            <c:numRef>
              <c:f>'FIG. 2.2'!$E$34:$E$43</c:f>
              <c:numCache>
                <c:formatCode>0.0</c:formatCode>
                <c:ptCount val="10"/>
                <c:pt idx="0">
                  <c:v>62.011145387600749</c:v>
                </c:pt>
                <c:pt idx="1">
                  <c:v>72.339038710319443</c:v>
                </c:pt>
                <c:pt idx="2">
                  <c:v>75.35078117225595</c:v>
                </c:pt>
                <c:pt idx="3">
                  <c:v>81.042889839785047</c:v>
                </c:pt>
                <c:pt idx="4">
                  <c:v>96.303114737784853</c:v>
                </c:pt>
                <c:pt idx="5">
                  <c:v>102.13205294059111</c:v>
                </c:pt>
                <c:pt idx="6">
                  <c:v>120.12140511493681</c:v>
                </c:pt>
                <c:pt idx="7">
                  <c:v>133.10826947955019</c:v>
                </c:pt>
                <c:pt idx="8">
                  <c:v>164.67971937506221</c:v>
                </c:pt>
                <c:pt idx="9">
                  <c:v>100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'FIG. 2.2'!$G$33</c:f>
              <c:strCache>
                <c:ptCount val="1"/>
                <c:pt idx="0">
                  <c:v>10% più povero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tx2"/>
              </a:solidFill>
              <a:ln w="9525">
                <a:noFill/>
              </a:ln>
              <a:effectLst/>
            </c:spPr>
          </c:marker>
          <c:cat>
            <c:strRef>
              <c:f>'FIG. 2.2'!$A$34:$A$43</c:f>
              <c:strCache>
                <c:ptCount val="10"/>
                <c:pt idx="0">
                  <c:v>Low-income households with foreigners</c:v>
                </c:pt>
                <c:pt idx="1">
                  <c:v>Low-income Italian households</c:v>
                </c:pt>
                <c:pt idx="2">
                  <c:v>Traditional provincial households</c:v>
                </c:pt>
                <c:pt idx="3">
                  <c:v>Lonely old ladies and young unemployed</c:v>
                </c:pt>
                <c:pt idx="4">
                  <c:v>Retired blue-collars’ households</c:v>
                </c:pt>
                <c:pt idx="5">
                  <c:v>Young blue-collars</c:v>
                </c:pt>
                <c:pt idx="6">
                  <c:v>Clerks’ households</c:v>
                </c:pt>
                <c:pt idx="7">
                  <c:v>Silver pensioners</c:v>
                </c:pt>
                <c:pt idx="8">
                  <c:v>Ruling class</c:v>
                </c:pt>
                <c:pt idx="9">
                  <c:v>Total </c:v>
                </c:pt>
              </c:strCache>
            </c:strRef>
          </c:cat>
          <c:val>
            <c:numRef>
              <c:f>'FIG. 2.2'!$G$34:$G$43</c:f>
              <c:numCache>
                <c:formatCode>0.0</c:formatCode>
                <c:ptCount val="10"/>
                <c:pt idx="0">
                  <c:v>25.863269977112154</c:v>
                </c:pt>
                <c:pt idx="1">
                  <c:v>28.659568116230471</c:v>
                </c:pt>
                <c:pt idx="2">
                  <c:v>32.936212558463531</c:v>
                </c:pt>
                <c:pt idx="3">
                  <c:v>28.679470594088961</c:v>
                </c:pt>
                <c:pt idx="4">
                  <c:v>56.884615384615387</c:v>
                </c:pt>
                <c:pt idx="5">
                  <c:v>49.562145487113149</c:v>
                </c:pt>
                <c:pt idx="6">
                  <c:v>62.770673698875513</c:v>
                </c:pt>
                <c:pt idx="7">
                  <c:v>71.161309583043092</c:v>
                </c:pt>
                <c:pt idx="8">
                  <c:v>85.371678774007364</c:v>
                </c:pt>
                <c:pt idx="9">
                  <c:v>45.536471290675692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 cap="flat" cmpd="sng" algn="ctr">
              <a:solidFill>
                <a:srgbClr val="00324B"/>
              </a:solidFill>
              <a:round/>
            </a:ln>
            <a:effectLst/>
          </c:spPr>
        </c:hiLowLines>
        <c:marker val="1"/>
        <c:smooth val="0"/>
        <c:axId val="326597024"/>
        <c:axId val="326609536"/>
      </c:lineChart>
      <c:catAx>
        <c:axId val="326597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ysClr val="window" lastClr="FFFFFF">
                  <a:lumMod val="10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326609536"/>
        <c:crossesAt val="100"/>
        <c:auto val="1"/>
        <c:lblAlgn val="ctr"/>
        <c:lblOffset val="100"/>
        <c:noMultiLvlLbl val="0"/>
      </c:catAx>
      <c:valAx>
        <c:axId val="326609536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100000"/>
                </a:sys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32659702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</c:legendEntry>
      <c:legendEntry>
        <c:idx val="3"/>
        <c:delete val="1"/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</c:legendEntry>
      <c:legendEntry>
        <c:idx val="5"/>
        <c:delete val="1"/>
      </c:legendEntry>
      <c:layout>
        <c:manualLayout>
          <c:xMode val="edge"/>
          <c:yMode val="edge"/>
          <c:x val="7.8772792757137236E-2"/>
          <c:y val="1.1844458938276379E-2"/>
          <c:w val="0.32906154015552319"/>
          <c:h val="5.8202925115040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  <a:effectLst/>
  </c:spPr>
  <c:txPr>
    <a:bodyPr/>
    <a:lstStyle/>
    <a:p>
      <a:pPr>
        <a:defRPr sz="800">
          <a:latin typeface="Arial Narrow" panose="020B0606020202030204" pitchFamily="34" charset="0"/>
        </a:defRPr>
      </a:pPr>
      <a:endParaRPr lang="it-IT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C844D1-EFAC-4B06-8276-51E0F2612BB8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AFCDD5CD-9C69-468D-8035-867AD69AEC69}">
      <dgm:prSet phldrT="[Tes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b="0" i="0" dirty="0" smtClean="0">
              <a:solidFill>
                <a:schemeClr val="tx1"/>
              </a:solidFill>
              <a:latin typeface="Calibri" panose="020F0502020204030204" pitchFamily="34" charset="0"/>
            </a:rPr>
            <a:t>Inflows of non-EU foreigners continue to decline: in 2016 almost 227,000 new permits were issued, nearly 5% fewer than in the previous year.</a:t>
          </a:r>
          <a:endParaRPr lang="it-IT" sz="16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4F66B0BC-D197-43DB-9128-CA55665B6FBA}" type="sibTrans" cxnId="{03F094AF-2D68-4404-8E3E-4D8BB34072E1}">
      <dgm:prSet/>
      <dgm:spPr/>
      <dgm:t>
        <a:bodyPr/>
        <a:lstStyle/>
        <a:p>
          <a:endParaRPr lang="it-IT"/>
        </a:p>
      </dgm:t>
    </dgm:pt>
    <dgm:pt modelId="{D5926CD0-296F-4197-A18A-128EFB6B2D9D}" type="parTrans" cxnId="{03F094AF-2D68-4404-8E3E-4D8BB34072E1}">
      <dgm:prSet/>
      <dgm:spPr/>
      <dgm:t>
        <a:bodyPr/>
        <a:lstStyle/>
        <a:p>
          <a:endParaRPr lang="it-IT"/>
        </a:p>
      </dgm:t>
    </dgm:pt>
    <dgm:pt modelId="{5EEABB30-5D60-475A-8CD5-4C8A5000B6AD}">
      <dgm:prSet phldrT="[Tes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dirty="0" smtClean="0">
              <a:latin typeface="Calibri" panose="020F0502020204030204" pitchFamily="34" charset="0"/>
            </a:rPr>
            <a:t>3.7 </a:t>
          </a:r>
          <a:r>
            <a:rPr lang="it-IT" sz="1600" dirty="0" err="1" smtClean="0">
              <a:latin typeface="Calibri" panose="020F0502020204030204" pitchFamily="34" charset="0"/>
            </a:rPr>
            <a:t>million</a:t>
          </a:r>
          <a:r>
            <a:rPr lang="it-IT" sz="1600" dirty="0" smtClean="0">
              <a:latin typeface="Calibri" panose="020F0502020204030204" pitchFamily="34" charset="0"/>
            </a:rPr>
            <a:t> </a:t>
          </a:r>
          <a:r>
            <a:rPr lang="en-US" sz="1600" dirty="0" smtClean="0">
              <a:latin typeface="Calibri" panose="020F0502020204030204" pitchFamily="34" charset="0"/>
            </a:rPr>
            <a:t>non-EU foreigners held a residence permit in Italy on January 1, 2017 (</a:t>
          </a:r>
          <a:r>
            <a:rPr lang="it-IT" sz="1600" dirty="0" err="1" smtClean="0">
              <a:latin typeface="Calibri" panose="020F0502020204030204" pitchFamily="34" charset="0"/>
            </a:rPr>
            <a:t>about</a:t>
          </a:r>
          <a:r>
            <a:rPr lang="it-IT" sz="1600" dirty="0" smtClean="0">
              <a:latin typeface="Calibri" panose="020F0502020204030204" pitchFamily="34" charset="0"/>
            </a:rPr>
            <a:t> 217,000 </a:t>
          </a:r>
          <a:r>
            <a:rPr lang="it-IT" sz="1600" dirty="0" err="1" smtClean="0">
              <a:latin typeface="Calibri" panose="020F0502020204030204" pitchFamily="34" charset="0"/>
            </a:rPr>
            <a:t>less</a:t>
          </a:r>
          <a:r>
            <a:rPr lang="it-IT" sz="1600" dirty="0" smtClean="0">
              <a:latin typeface="Calibri" panose="020F0502020204030204" pitchFamily="34" charset="0"/>
            </a:rPr>
            <a:t> </a:t>
          </a:r>
          <a:r>
            <a:rPr lang="it-IT" sz="1600" dirty="0" err="1" smtClean="0">
              <a:latin typeface="Calibri" panose="020F0502020204030204" pitchFamily="34" charset="0"/>
            </a:rPr>
            <a:t>than</a:t>
          </a:r>
          <a:r>
            <a:rPr lang="it-IT" sz="1600" dirty="0" smtClean="0">
              <a:latin typeface="Calibri" panose="020F0502020204030204" pitchFamily="34" charset="0"/>
            </a:rPr>
            <a:t> in 2016)</a:t>
          </a:r>
          <a:r>
            <a:rPr lang="en-US" sz="1600" dirty="0" smtClean="0">
              <a:latin typeface="Calibri" panose="020F0502020204030204" pitchFamily="34" charset="0"/>
            </a:rPr>
            <a:t>: </a:t>
          </a:r>
          <a:r>
            <a:rPr lang="en-US" sz="1600" b="0" i="0" dirty="0" smtClean="0">
              <a:latin typeface="Calibri" panose="020F0502020204030204" pitchFamily="34" charset="0"/>
            </a:rPr>
            <a:t>the largest groups were Morocco (454,817), Albania (441,838), China (318,975), Ukraine (234,066) and The Philippines (162,469).</a:t>
          </a:r>
          <a:endParaRPr lang="it-IT" sz="1600" dirty="0">
            <a:latin typeface="Calibri" panose="020F0502020204030204" pitchFamily="34" charset="0"/>
          </a:endParaRPr>
        </a:p>
      </dgm:t>
    </dgm:pt>
    <dgm:pt modelId="{4FB7F0D9-DBCF-42B4-ADC1-DB749B94864A}" type="sibTrans" cxnId="{2B8CAFA7-CB8B-4C97-B592-FC419B84247A}">
      <dgm:prSet/>
      <dgm:spPr/>
      <dgm:t>
        <a:bodyPr/>
        <a:lstStyle/>
        <a:p>
          <a:endParaRPr lang="it-IT" sz="1800">
            <a:latin typeface="Calibri" panose="020F0502020204030204" pitchFamily="34" charset="0"/>
          </a:endParaRPr>
        </a:p>
      </dgm:t>
    </dgm:pt>
    <dgm:pt modelId="{333437FC-1661-4666-89D2-CB389DF0ABDA}" type="parTrans" cxnId="{2B8CAFA7-CB8B-4C97-B592-FC419B84247A}">
      <dgm:prSet/>
      <dgm:spPr/>
      <dgm:t>
        <a:bodyPr/>
        <a:lstStyle/>
        <a:p>
          <a:endParaRPr lang="it-IT" sz="1800">
            <a:latin typeface="Calibri" panose="020F0502020204030204" pitchFamily="34" charset="0"/>
          </a:endParaRPr>
        </a:p>
      </dgm:t>
    </dgm:pt>
    <dgm:pt modelId="{697ECAA9-7BF0-48B5-BD9F-C1AB4ED4EE3A}">
      <dgm:prSet phldrT="[Testo]" custT="1"/>
      <dgm:spPr/>
      <dgm:t>
        <a:bodyPr/>
        <a:lstStyle/>
        <a:p>
          <a:r>
            <a:rPr lang="en-US" sz="1600" noProof="0" dirty="0" smtClean="0">
              <a:latin typeface="Calibri" panose="020F0502020204030204" pitchFamily="34" charset="0"/>
            </a:rPr>
            <a:t>More than 1 million resident foreigners are Romanian citizens</a:t>
          </a:r>
          <a:endParaRPr lang="en-US" sz="1600" noProof="0" dirty="0">
            <a:latin typeface="Calibri" panose="020F0502020204030204" pitchFamily="34" charset="0"/>
          </a:endParaRPr>
        </a:p>
      </dgm:t>
    </dgm:pt>
    <dgm:pt modelId="{B4EC1700-26F6-47A3-A679-96F555F27C17}" type="sibTrans" cxnId="{15958A7F-AF4C-49F5-B764-4A65DB9C7DD3}">
      <dgm:prSet/>
      <dgm:spPr/>
      <dgm:t>
        <a:bodyPr/>
        <a:lstStyle/>
        <a:p>
          <a:endParaRPr lang="it-IT" sz="1800">
            <a:latin typeface="Calibri" panose="020F0502020204030204" pitchFamily="34" charset="0"/>
          </a:endParaRPr>
        </a:p>
      </dgm:t>
    </dgm:pt>
    <dgm:pt modelId="{3E3A025E-7761-4251-B26B-D46F824B933B}" type="parTrans" cxnId="{15958A7F-AF4C-49F5-B764-4A65DB9C7DD3}">
      <dgm:prSet/>
      <dgm:spPr/>
      <dgm:t>
        <a:bodyPr/>
        <a:lstStyle/>
        <a:p>
          <a:endParaRPr lang="it-IT" sz="1800">
            <a:latin typeface="Calibri" panose="020F0502020204030204" pitchFamily="34" charset="0"/>
          </a:endParaRPr>
        </a:p>
      </dgm:t>
    </dgm:pt>
    <dgm:pt modelId="{77EACCB4-A2DA-4730-8FBF-8974504A1820}">
      <dgm:prSet phldrT="[Testo]" custT="1"/>
      <dgm:spPr/>
      <dgm:t>
        <a:bodyPr/>
        <a:lstStyle/>
        <a:p>
          <a:r>
            <a:rPr lang="en-US" sz="1600" dirty="0" smtClean="0">
              <a:latin typeface="Calibri" panose="020F0502020204030204" pitchFamily="34" charset="0"/>
            </a:rPr>
            <a:t>More than 5 million resident foreigners (around 8.3% of the total resident population) in Italy on January 1, 2017 </a:t>
          </a:r>
          <a:endParaRPr lang="it-IT" sz="1600" dirty="0">
            <a:latin typeface="Calibri" panose="020F0502020204030204" pitchFamily="34" charset="0"/>
          </a:endParaRPr>
        </a:p>
      </dgm:t>
    </dgm:pt>
    <dgm:pt modelId="{099F24FE-502C-48A4-B64F-EB20662A780F}" type="sibTrans" cxnId="{C1B84AAB-4CBD-48F4-94B9-9330523AA464}">
      <dgm:prSet/>
      <dgm:spPr/>
      <dgm:t>
        <a:bodyPr/>
        <a:lstStyle/>
        <a:p>
          <a:endParaRPr lang="it-IT" sz="1800">
            <a:latin typeface="Calibri" panose="020F0502020204030204" pitchFamily="34" charset="0"/>
          </a:endParaRPr>
        </a:p>
      </dgm:t>
    </dgm:pt>
    <dgm:pt modelId="{3B8800F7-6AF2-4831-8CB8-53B49D095BC1}" type="parTrans" cxnId="{C1B84AAB-4CBD-48F4-94B9-9330523AA464}">
      <dgm:prSet/>
      <dgm:spPr/>
      <dgm:t>
        <a:bodyPr/>
        <a:lstStyle/>
        <a:p>
          <a:endParaRPr lang="it-IT" sz="1800">
            <a:latin typeface="Calibri" panose="020F0502020204030204" pitchFamily="34" charset="0"/>
          </a:endParaRPr>
        </a:p>
      </dgm:t>
    </dgm:pt>
    <dgm:pt modelId="{FE3498DF-19BD-4609-95C9-049267BDCCE9}" type="pres">
      <dgm:prSet presAssocID="{D7C844D1-EFAC-4B06-8276-51E0F2612BB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29CC6E5-E2EA-4643-90A8-0B10508F0A7C}" type="pres">
      <dgm:prSet presAssocID="{77EACCB4-A2DA-4730-8FBF-8974504A1820}" presName="parentLin" presStyleCnt="0"/>
      <dgm:spPr/>
    </dgm:pt>
    <dgm:pt modelId="{E583EAF8-18AA-477E-984C-8312EB5A5C3C}" type="pres">
      <dgm:prSet presAssocID="{77EACCB4-A2DA-4730-8FBF-8974504A1820}" presName="parentLeftMargin" presStyleLbl="node1" presStyleIdx="0" presStyleCnt="4"/>
      <dgm:spPr/>
      <dgm:t>
        <a:bodyPr/>
        <a:lstStyle/>
        <a:p>
          <a:endParaRPr lang="it-IT"/>
        </a:p>
      </dgm:t>
    </dgm:pt>
    <dgm:pt modelId="{70364B30-C970-4E18-BFCE-80ECCEE3602F}" type="pres">
      <dgm:prSet presAssocID="{77EACCB4-A2DA-4730-8FBF-8974504A1820}" presName="parentText" presStyleLbl="node1" presStyleIdx="0" presStyleCnt="4" custScaleX="136585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8A7F9A0-40EB-4377-9858-55B7B096A4B1}" type="pres">
      <dgm:prSet presAssocID="{77EACCB4-A2DA-4730-8FBF-8974504A1820}" presName="negativeSpace" presStyleCnt="0"/>
      <dgm:spPr/>
    </dgm:pt>
    <dgm:pt modelId="{0681BB8C-B5F2-4420-846A-2165A13EAD9E}" type="pres">
      <dgm:prSet presAssocID="{77EACCB4-A2DA-4730-8FBF-8974504A1820}" presName="childText" presStyleLbl="conFgAcc1" presStyleIdx="0" presStyleCnt="4">
        <dgm:presLayoutVars>
          <dgm:bulletEnabled val="1"/>
        </dgm:presLayoutVars>
      </dgm:prSet>
      <dgm:spPr/>
    </dgm:pt>
    <dgm:pt modelId="{6FBBF26D-D5DC-4CD5-B417-E233CD38A15A}" type="pres">
      <dgm:prSet presAssocID="{099F24FE-502C-48A4-B64F-EB20662A780F}" presName="spaceBetweenRectangles" presStyleCnt="0"/>
      <dgm:spPr/>
    </dgm:pt>
    <dgm:pt modelId="{B7686F23-A3DA-4E07-989D-80D66DFC2992}" type="pres">
      <dgm:prSet presAssocID="{697ECAA9-7BF0-48B5-BD9F-C1AB4ED4EE3A}" presName="parentLin" presStyleCnt="0"/>
      <dgm:spPr/>
    </dgm:pt>
    <dgm:pt modelId="{B1046F43-A742-4834-A231-D3E52A3B4F7F}" type="pres">
      <dgm:prSet presAssocID="{697ECAA9-7BF0-48B5-BD9F-C1AB4ED4EE3A}" presName="parentLeftMargin" presStyleLbl="node1" presStyleIdx="0" presStyleCnt="4"/>
      <dgm:spPr/>
      <dgm:t>
        <a:bodyPr/>
        <a:lstStyle/>
        <a:p>
          <a:endParaRPr lang="it-IT"/>
        </a:p>
      </dgm:t>
    </dgm:pt>
    <dgm:pt modelId="{16B07651-DBEF-4CD6-B283-68757D60CD34}" type="pres">
      <dgm:prSet presAssocID="{697ECAA9-7BF0-48B5-BD9F-C1AB4ED4EE3A}" presName="parentText" presStyleLbl="node1" presStyleIdx="1" presStyleCnt="4" custScaleX="136585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C13FA2-7D38-41AD-8FFE-D4E08FE7583E}" type="pres">
      <dgm:prSet presAssocID="{697ECAA9-7BF0-48B5-BD9F-C1AB4ED4EE3A}" presName="negativeSpace" presStyleCnt="0"/>
      <dgm:spPr/>
    </dgm:pt>
    <dgm:pt modelId="{19E51FBA-2867-4ABD-8CCC-7C0DF9755675}" type="pres">
      <dgm:prSet presAssocID="{697ECAA9-7BF0-48B5-BD9F-C1AB4ED4EE3A}" presName="childText" presStyleLbl="conFgAcc1" presStyleIdx="1" presStyleCnt="4">
        <dgm:presLayoutVars>
          <dgm:bulletEnabled val="1"/>
        </dgm:presLayoutVars>
      </dgm:prSet>
      <dgm:spPr/>
    </dgm:pt>
    <dgm:pt modelId="{185692BC-1A86-4614-8ABE-3380AECA47CB}" type="pres">
      <dgm:prSet presAssocID="{B4EC1700-26F6-47A3-A679-96F555F27C17}" presName="spaceBetweenRectangles" presStyleCnt="0"/>
      <dgm:spPr/>
    </dgm:pt>
    <dgm:pt modelId="{F8FC20D6-2173-4F24-A7FC-0B164300427D}" type="pres">
      <dgm:prSet presAssocID="{5EEABB30-5D60-475A-8CD5-4C8A5000B6AD}" presName="parentLin" presStyleCnt="0"/>
      <dgm:spPr/>
    </dgm:pt>
    <dgm:pt modelId="{ED8A2654-1312-4642-8228-538B3DD0CAC9}" type="pres">
      <dgm:prSet presAssocID="{5EEABB30-5D60-475A-8CD5-4C8A5000B6AD}" presName="parentLeftMargin" presStyleLbl="node1" presStyleIdx="1" presStyleCnt="4"/>
      <dgm:spPr/>
      <dgm:t>
        <a:bodyPr/>
        <a:lstStyle/>
        <a:p>
          <a:endParaRPr lang="it-IT"/>
        </a:p>
      </dgm:t>
    </dgm:pt>
    <dgm:pt modelId="{D5460D98-79E0-443D-8FE4-49E121918B12}" type="pres">
      <dgm:prSet presAssocID="{5EEABB30-5D60-475A-8CD5-4C8A5000B6AD}" presName="parentText" presStyleLbl="node1" presStyleIdx="2" presStyleCnt="4" custScaleX="136585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5E2B710-27C5-49F8-B160-40A8CA2B1E5D}" type="pres">
      <dgm:prSet presAssocID="{5EEABB30-5D60-475A-8CD5-4C8A5000B6AD}" presName="negativeSpace" presStyleCnt="0"/>
      <dgm:spPr/>
    </dgm:pt>
    <dgm:pt modelId="{588CFDDC-DB0F-4C43-A334-6E9711BDDEDA}" type="pres">
      <dgm:prSet presAssocID="{5EEABB30-5D60-475A-8CD5-4C8A5000B6AD}" presName="childText" presStyleLbl="conFgAcc1" presStyleIdx="2" presStyleCnt="4">
        <dgm:presLayoutVars>
          <dgm:bulletEnabled val="1"/>
        </dgm:presLayoutVars>
      </dgm:prSet>
      <dgm:spPr/>
    </dgm:pt>
    <dgm:pt modelId="{5CDB06FB-CC81-422D-9FAD-2A1A1871687A}" type="pres">
      <dgm:prSet presAssocID="{4FB7F0D9-DBCF-42B4-ADC1-DB749B94864A}" presName="spaceBetweenRectangles" presStyleCnt="0"/>
      <dgm:spPr/>
    </dgm:pt>
    <dgm:pt modelId="{B7F81E96-A2DA-41CA-BDFB-244FE5132CDE}" type="pres">
      <dgm:prSet presAssocID="{AFCDD5CD-9C69-468D-8035-867AD69AEC69}" presName="parentLin" presStyleCnt="0"/>
      <dgm:spPr/>
    </dgm:pt>
    <dgm:pt modelId="{CB1A609E-DF38-44CA-8422-D278C795F4DE}" type="pres">
      <dgm:prSet presAssocID="{AFCDD5CD-9C69-468D-8035-867AD69AEC69}" presName="parentLeftMargin" presStyleLbl="node1" presStyleIdx="2" presStyleCnt="4"/>
      <dgm:spPr/>
      <dgm:t>
        <a:bodyPr/>
        <a:lstStyle/>
        <a:p>
          <a:endParaRPr lang="it-IT"/>
        </a:p>
      </dgm:t>
    </dgm:pt>
    <dgm:pt modelId="{712DC604-0E79-4A6F-AFF7-317811AACD42}" type="pres">
      <dgm:prSet presAssocID="{AFCDD5CD-9C69-468D-8035-867AD69AEC69}" presName="parentText" presStyleLbl="node1" presStyleIdx="3" presStyleCnt="4" custScaleX="136585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697EC40-33D6-4089-8E2F-9E43EF221AA1}" type="pres">
      <dgm:prSet presAssocID="{AFCDD5CD-9C69-468D-8035-867AD69AEC69}" presName="negativeSpace" presStyleCnt="0"/>
      <dgm:spPr/>
    </dgm:pt>
    <dgm:pt modelId="{EA3ED762-D38B-4B48-8792-5327383FEBF4}" type="pres">
      <dgm:prSet presAssocID="{AFCDD5CD-9C69-468D-8035-867AD69AEC6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1B84AAB-4CBD-48F4-94B9-9330523AA464}" srcId="{D7C844D1-EFAC-4B06-8276-51E0F2612BB8}" destId="{77EACCB4-A2DA-4730-8FBF-8974504A1820}" srcOrd="0" destOrd="0" parTransId="{3B8800F7-6AF2-4831-8CB8-53B49D095BC1}" sibTransId="{099F24FE-502C-48A4-B64F-EB20662A780F}"/>
    <dgm:cxn modelId="{76F9B4B8-1647-4836-A51E-037EC1FFA6C3}" type="presOf" srcId="{AFCDD5CD-9C69-468D-8035-867AD69AEC69}" destId="{712DC604-0E79-4A6F-AFF7-317811AACD42}" srcOrd="1" destOrd="0" presId="urn:microsoft.com/office/officeart/2005/8/layout/list1"/>
    <dgm:cxn modelId="{082C62DB-DC69-4418-89D6-B9389238492C}" type="presOf" srcId="{5EEABB30-5D60-475A-8CD5-4C8A5000B6AD}" destId="{D5460D98-79E0-443D-8FE4-49E121918B12}" srcOrd="1" destOrd="0" presId="urn:microsoft.com/office/officeart/2005/8/layout/list1"/>
    <dgm:cxn modelId="{03F094AF-2D68-4404-8E3E-4D8BB34072E1}" srcId="{D7C844D1-EFAC-4B06-8276-51E0F2612BB8}" destId="{AFCDD5CD-9C69-468D-8035-867AD69AEC69}" srcOrd="3" destOrd="0" parTransId="{D5926CD0-296F-4197-A18A-128EFB6B2D9D}" sibTransId="{4F66B0BC-D197-43DB-9128-CA55665B6FBA}"/>
    <dgm:cxn modelId="{5A44F262-498A-4796-B9A4-DAFCE8C2C5E7}" type="presOf" srcId="{697ECAA9-7BF0-48B5-BD9F-C1AB4ED4EE3A}" destId="{B1046F43-A742-4834-A231-D3E52A3B4F7F}" srcOrd="0" destOrd="0" presId="urn:microsoft.com/office/officeart/2005/8/layout/list1"/>
    <dgm:cxn modelId="{15958A7F-AF4C-49F5-B764-4A65DB9C7DD3}" srcId="{D7C844D1-EFAC-4B06-8276-51E0F2612BB8}" destId="{697ECAA9-7BF0-48B5-BD9F-C1AB4ED4EE3A}" srcOrd="1" destOrd="0" parTransId="{3E3A025E-7761-4251-B26B-D46F824B933B}" sibTransId="{B4EC1700-26F6-47A3-A679-96F555F27C17}"/>
    <dgm:cxn modelId="{57A551A4-A6AC-4563-A52D-5980B59D3FDE}" type="presOf" srcId="{77EACCB4-A2DA-4730-8FBF-8974504A1820}" destId="{70364B30-C970-4E18-BFCE-80ECCEE3602F}" srcOrd="1" destOrd="0" presId="urn:microsoft.com/office/officeart/2005/8/layout/list1"/>
    <dgm:cxn modelId="{AA89C542-37C2-4096-9D43-6BCAAC9FAC50}" type="presOf" srcId="{77EACCB4-A2DA-4730-8FBF-8974504A1820}" destId="{E583EAF8-18AA-477E-984C-8312EB5A5C3C}" srcOrd="0" destOrd="0" presId="urn:microsoft.com/office/officeart/2005/8/layout/list1"/>
    <dgm:cxn modelId="{93F81DC5-4A1A-4241-B2EC-A0E112663DDC}" type="presOf" srcId="{D7C844D1-EFAC-4B06-8276-51E0F2612BB8}" destId="{FE3498DF-19BD-4609-95C9-049267BDCCE9}" srcOrd="0" destOrd="0" presId="urn:microsoft.com/office/officeart/2005/8/layout/list1"/>
    <dgm:cxn modelId="{52F0713E-469C-443F-9BE5-B831DF962C1E}" type="presOf" srcId="{AFCDD5CD-9C69-468D-8035-867AD69AEC69}" destId="{CB1A609E-DF38-44CA-8422-D278C795F4DE}" srcOrd="0" destOrd="0" presId="urn:microsoft.com/office/officeart/2005/8/layout/list1"/>
    <dgm:cxn modelId="{2B8CAFA7-CB8B-4C97-B592-FC419B84247A}" srcId="{D7C844D1-EFAC-4B06-8276-51E0F2612BB8}" destId="{5EEABB30-5D60-475A-8CD5-4C8A5000B6AD}" srcOrd="2" destOrd="0" parTransId="{333437FC-1661-4666-89D2-CB389DF0ABDA}" sibTransId="{4FB7F0D9-DBCF-42B4-ADC1-DB749B94864A}"/>
    <dgm:cxn modelId="{66B57223-A970-4461-96FA-7293C183440C}" type="presOf" srcId="{697ECAA9-7BF0-48B5-BD9F-C1AB4ED4EE3A}" destId="{16B07651-DBEF-4CD6-B283-68757D60CD34}" srcOrd="1" destOrd="0" presId="urn:microsoft.com/office/officeart/2005/8/layout/list1"/>
    <dgm:cxn modelId="{B7508303-4C90-4DF5-B180-540DF9D6915E}" type="presOf" srcId="{5EEABB30-5D60-475A-8CD5-4C8A5000B6AD}" destId="{ED8A2654-1312-4642-8228-538B3DD0CAC9}" srcOrd="0" destOrd="0" presId="urn:microsoft.com/office/officeart/2005/8/layout/list1"/>
    <dgm:cxn modelId="{72BF0F83-A040-4F2C-A16C-F569481D3F70}" type="presParOf" srcId="{FE3498DF-19BD-4609-95C9-049267BDCCE9}" destId="{E29CC6E5-E2EA-4643-90A8-0B10508F0A7C}" srcOrd="0" destOrd="0" presId="urn:microsoft.com/office/officeart/2005/8/layout/list1"/>
    <dgm:cxn modelId="{5DD209B8-7172-400F-AF50-B9510A051F75}" type="presParOf" srcId="{E29CC6E5-E2EA-4643-90A8-0B10508F0A7C}" destId="{E583EAF8-18AA-477E-984C-8312EB5A5C3C}" srcOrd="0" destOrd="0" presId="urn:microsoft.com/office/officeart/2005/8/layout/list1"/>
    <dgm:cxn modelId="{3F3261BF-1964-469A-944C-64B4049D1BBD}" type="presParOf" srcId="{E29CC6E5-E2EA-4643-90A8-0B10508F0A7C}" destId="{70364B30-C970-4E18-BFCE-80ECCEE3602F}" srcOrd="1" destOrd="0" presId="urn:microsoft.com/office/officeart/2005/8/layout/list1"/>
    <dgm:cxn modelId="{C4B1C509-2BE2-4819-8058-523DBE06BC74}" type="presParOf" srcId="{FE3498DF-19BD-4609-95C9-049267BDCCE9}" destId="{88A7F9A0-40EB-4377-9858-55B7B096A4B1}" srcOrd="1" destOrd="0" presId="urn:microsoft.com/office/officeart/2005/8/layout/list1"/>
    <dgm:cxn modelId="{59E623CE-6DF4-4F9D-8843-8AFBC925D39D}" type="presParOf" srcId="{FE3498DF-19BD-4609-95C9-049267BDCCE9}" destId="{0681BB8C-B5F2-4420-846A-2165A13EAD9E}" srcOrd="2" destOrd="0" presId="urn:microsoft.com/office/officeart/2005/8/layout/list1"/>
    <dgm:cxn modelId="{F78E4961-9125-4298-A49E-B101AC518574}" type="presParOf" srcId="{FE3498DF-19BD-4609-95C9-049267BDCCE9}" destId="{6FBBF26D-D5DC-4CD5-B417-E233CD38A15A}" srcOrd="3" destOrd="0" presId="urn:microsoft.com/office/officeart/2005/8/layout/list1"/>
    <dgm:cxn modelId="{33A603A7-765E-4753-8888-5AA30FAD932F}" type="presParOf" srcId="{FE3498DF-19BD-4609-95C9-049267BDCCE9}" destId="{B7686F23-A3DA-4E07-989D-80D66DFC2992}" srcOrd="4" destOrd="0" presId="urn:microsoft.com/office/officeart/2005/8/layout/list1"/>
    <dgm:cxn modelId="{1B71C300-E548-44AD-A7C9-8D6604F6CFDF}" type="presParOf" srcId="{B7686F23-A3DA-4E07-989D-80D66DFC2992}" destId="{B1046F43-A742-4834-A231-D3E52A3B4F7F}" srcOrd="0" destOrd="0" presId="urn:microsoft.com/office/officeart/2005/8/layout/list1"/>
    <dgm:cxn modelId="{0E726A2A-5A1A-498A-BA0B-D67630423610}" type="presParOf" srcId="{B7686F23-A3DA-4E07-989D-80D66DFC2992}" destId="{16B07651-DBEF-4CD6-B283-68757D60CD34}" srcOrd="1" destOrd="0" presId="urn:microsoft.com/office/officeart/2005/8/layout/list1"/>
    <dgm:cxn modelId="{D26C2E3E-C9F5-4BE8-82C4-4019624BBAAA}" type="presParOf" srcId="{FE3498DF-19BD-4609-95C9-049267BDCCE9}" destId="{91C13FA2-7D38-41AD-8FFE-D4E08FE7583E}" srcOrd="5" destOrd="0" presId="urn:microsoft.com/office/officeart/2005/8/layout/list1"/>
    <dgm:cxn modelId="{A5E9908F-F3A1-4C32-AE42-931440123E11}" type="presParOf" srcId="{FE3498DF-19BD-4609-95C9-049267BDCCE9}" destId="{19E51FBA-2867-4ABD-8CCC-7C0DF9755675}" srcOrd="6" destOrd="0" presId="urn:microsoft.com/office/officeart/2005/8/layout/list1"/>
    <dgm:cxn modelId="{86CF44C6-7F9A-4F2F-99F6-52804C851AC1}" type="presParOf" srcId="{FE3498DF-19BD-4609-95C9-049267BDCCE9}" destId="{185692BC-1A86-4614-8ABE-3380AECA47CB}" srcOrd="7" destOrd="0" presId="urn:microsoft.com/office/officeart/2005/8/layout/list1"/>
    <dgm:cxn modelId="{7966B923-292A-44A4-8BD1-4E1A2BBF11EB}" type="presParOf" srcId="{FE3498DF-19BD-4609-95C9-049267BDCCE9}" destId="{F8FC20D6-2173-4F24-A7FC-0B164300427D}" srcOrd="8" destOrd="0" presId="urn:microsoft.com/office/officeart/2005/8/layout/list1"/>
    <dgm:cxn modelId="{298DA8E1-8C57-4FBC-A865-09C9B29DBD8B}" type="presParOf" srcId="{F8FC20D6-2173-4F24-A7FC-0B164300427D}" destId="{ED8A2654-1312-4642-8228-538B3DD0CAC9}" srcOrd="0" destOrd="0" presId="urn:microsoft.com/office/officeart/2005/8/layout/list1"/>
    <dgm:cxn modelId="{65779EF0-6862-4EB8-896F-AA1C0E5FA9DB}" type="presParOf" srcId="{F8FC20D6-2173-4F24-A7FC-0B164300427D}" destId="{D5460D98-79E0-443D-8FE4-49E121918B12}" srcOrd="1" destOrd="0" presId="urn:microsoft.com/office/officeart/2005/8/layout/list1"/>
    <dgm:cxn modelId="{A27DD0D7-158D-4E4B-8706-015B66098003}" type="presParOf" srcId="{FE3498DF-19BD-4609-95C9-049267BDCCE9}" destId="{15E2B710-27C5-49F8-B160-40A8CA2B1E5D}" srcOrd="9" destOrd="0" presId="urn:microsoft.com/office/officeart/2005/8/layout/list1"/>
    <dgm:cxn modelId="{32F6DA44-88E4-44DA-9B16-2D080807F983}" type="presParOf" srcId="{FE3498DF-19BD-4609-95C9-049267BDCCE9}" destId="{588CFDDC-DB0F-4C43-A334-6E9711BDDEDA}" srcOrd="10" destOrd="0" presId="urn:microsoft.com/office/officeart/2005/8/layout/list1"/>
    <dgm:cxn modelId="{DA0C966E-86FD-4F42-9ED6-D4EDB38EEA2F}" type="presParOf" srcId="{FE3498DF-19BD-4609-95C9-049267BDCCE9}" destId="{5CDB06FB-CC81-422D-9FAD-2A1A1871687A}" srcOrd="11" destOrd="0" presId="urn:microsoft.com/office/officeart/2005/8/layout/list1"/>
    <dgm:cxn modelId="{88A9F175-951F-4A85-810C-D2A1D7ECA89D}" type="presParOf" srcId="{FE3498DF-19BD-4609-95C9-049267BDCCE9}" destId="{B7F81E96-A2DA-41CA-BDFB-244FE5132CDE}" srcOrd="12" destOrd="0" presId="urn:microsoft.com/office/officeart/2005/8/layout/list1"/>
    <dgm:cxn modelId="{D831CED5-988F-418F-87C4-8D0A4145340D}" type="presParOf" srcId="{B7F81E96-A2DA-41CA-BDFB-244FE5132CDE}" destId="{CB1A609E-DF38-44CA-8422-D278C795F4DE}" srcOrd="0" destOrd="0" presId="urn:microsoft.com/office/officeart/2005/8/layout/list1"/>
    <dgm:cxn modelId="{39C7F728-7472-412F-AE41-04B8913EB6E9}" type="presParOf" srcId="{B7F81E96-A2DA-41CA-BDFB-244FE5132CDE}" destId="{712DC604-0E79-4A6F-AFF7-317811AACD42}" srcOrd="1" destOrd="0" presId="urn:microsoft.com/office/officeart/2005/8/layout/list1"/>
    <dgm:cxn modelId="{5230E57E-785E-4336-952D-ECF2A930E333}" type="presParOf" srcId="{FE3498DF-19BD-4609-95C9-049267BDCCE9}" destId="{5697EC40-33D6-4089-8E2F-9E43EF221AA1}" srcOrd="13" destOrd="0" presId="urn:microsoft.com/office/officeart/2005/8/layout/list1"/>
    <dgm:cxn modelId="{79738F09-D861-405A-9EDD-9DE09F56655D}" type="presParOf" srcId="{FE3498DF-19BD-4609-95C9-049267BDCCE9}" destId="{EA3ED762-D38B-4B48-8792-5327383FEBF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C844D1-EFAC-4B06-8276-51E0F2612BB8}" type="doc">
      <dgm:prSet loTypeId="urn:microsoft.com/office/officeart/2005/8/layout/list1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it-IT"/>
        </a:p>
      </dgm:t>
    </dgm:pt>
    <dgm:pt modelId="{77EACCB4-A2DA-4730-8FBF-8974504A1820}">
      <dgm:prSet phldrT="[Testo]" custT="1"/>
      <dgm:spPr/>
      <dgm:t>
        <a:bodyPr/>
        <a:lstStyle/>
        <a:p>
          <a:r>
            <a:rPr lang="en-US" sz="1600" dirty="0" smtClean="0">
              <a:latin typeface="Calibri" panose="020F0502020204030204" pitchFamily="34" charset="0"/>
            </a:rPr>
            <a:t>In this period work permits issued decreased sharply, from 56.1% in 2007 to 5.7% in 2016</a:t>
          </a:r>
          <a:endParaRPr lang="it-IT" sz="1600" dirty="0">
            <a:latin typeface="Calibri" panose="020F0502020204030204" pitchFamily="34" charset="0"/>
          </a:endParaRPr>
        </a:p>
      </dgm:t>
    </dgm:pt>
    <dgm:pt modelId="{3B8800F7-6AF2-4831-8CB8-53B49D095BC1}" type="parTrans" cxnId="{C1B84AAB-4CBD-48F4-94B9-9330523AA464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099F24FE-502C-48A4-B64F-EB20662A780F}" type="sibTrans" cxnId="{C1B84AAB-4CBD-48F4-94B9-9330523AA464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5EEABB30-5D60-475A-8CD5-4C8A5000B6AD}">
      <dgm:prSet phldrT="[Tes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 smtClean="0">
              <a:latin typeface="Calibri" panose="020F0502020204030204" pitchFamily="34" charset="0"/>
            </a:rPr>
            <a:t>In 2016, Nigeria, Pakistan and Gambia were the countries of origin of most of the people holding permits issued for asylum and other humanitarian reasons: they represented 44.8% of all permits issued for this reason</a:t>
          </a:r>
          <a:r>
            <a:rPr lang="it-IT" sz="1600" dirty="0" smtClean="0">
              <a:latin typeface="Calibri" panose="020F0502020204030204" pitchFamily="34" charset="0"/>
            </a:rPr>
            <a:t> </a:t>
          </a:r>
          <a:endParaRPr lang="it-IT" sz="1600" dirty="0">
            <a:latin typeface="Calibri" panose="020F0502020204030204" pitchFamily="34" charset="0"/>
          </a:endParaRPr>
        </a:p>
      </dgm:t>
    </dgm:pt>
    <dgm:pt modelId="{333437FC-1661-4666-89D2-CB389DF0ABDA}" type="parTrans" cxnId="{2B8CAFA7-CB8B-4C97-B592-FC419B84247A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4FB7F0D9-DBCF-42B4-ADC1-DB749B94864A}" type="sibTrans" cxnId="{2B8CAFA7-CB8B-4C97-B592-FC419B84247A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697ECAA9-7BF0-48B5-BD9F-C1AB4ED4EE3A}">
      <dgm:prSet phldrT="[Testo]" custT="1"/>
      <dgm:spPr/>
      <dgm:t>
        <a:bodyPr/>
        <a:lstStyle/>
        <a:p>
          <a:r>
            <a:rPr lang="en-US" sz="1600" dirty="0" smtClean="0">
              <a:latin typeface="Calibri" panose="020F0502020204030204" pitchFamily="34" charset="0"/>
            </a:rPr>
            <a:t>Instead, requests for asylum and for other humanitarian reasons continued to grow: in 2016 they represented 34.3% of new inflows, whereas in the 2007 they were only 3.7%</a:t>
          </a:r>
          <a:endParaRPr lang="it-IT" sz="1600" dirty="0">
            <a:latin typeface="Calibri" panose="020F0502020204030204" pitchFamily="34" charset="0"/>
          </a:endParaRPr>
        </a:p>
      </dgm:t>
    </dgm:pt>
    <dgm:pt modelId="{B4EC1700-26F6-47A3-A679-96F555F27C17}" type="sibTrans" cxnId="{15958A7F-AF4C-49F5-B764-4A65DB9C7DD3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3E3A025E-7761-4251-B26B-D46F824B933B}" type="parTrans" cxnId="{15958A7F-AF4C-49F5-B764-4A65DB9C7DD3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FE3498DF-19BD-4609-95C9-049267BDCCE9}" type="pres">
      <dgm:prSet presAssocID="{D7C844D1-EFAC-4B06-8276-51E0F2612BB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29CC6E5-E2EA-4643-90A8-0B10508F0A7C}" type="pres">
      <dgm:prSet presAssocID="{77EACCB4-A2DA-4730-8FBF-8974504A1820}" presName="parentLin" presStyleCnt="0"/>
      <dgm:spPr/>
    </dgm:pt>
    <dgm:pt modelId="{E583EAF8-18AA-477E-984C-8312EB5A5C3C}" type="pres">
      <dgm:prSet presAssocID="{77EACCB4-A2DA-4730-8FBF-8974504A1820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70364B30-C970-4E18-BFCE-80ECCEE3602F}" type="pres">
      <dgm:prSet presAssocID="{77EACCB4-A2DA-4730-8FBF-8974504A1820}" presName="parentText" presStyleLbl="node1" presStyleIdx="0" presStyleCnt="3" custScaleX="12644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8A7F9A0-40EB-4377-9858-55B7B096A4B1}" type="pres">
      <dgm:prSet presAssocID="{77EACCB4-A2DA-4730-8FBF-8974504A1820}" presName="negativeSpace" presStyleCnt="0"/>
      <dgm:spPr/>
    </dgm:pt>
    <dgm:pt modelId="{0681BB8C-B5F2-4420-846A-2165A13EAD9E}" type="pres">
      <dgm:prSet presAssocID="{77EACCB4-A2DA-4730-8FBF-8974504A1820}" presName="childText" presStyleLbl="conFgAcc1" presStyleIdx="0" presStyleCnt="3">
        <dgm:presLayoutVars>
          <dgm:bulletEnabled val="1"/>
        </dgm:presLayoutVars>
      </dgm:prSet>
      <dgm:spPr/>
    </dgm:pt>
    <dgm:pt modelId="{6FBBF26D-D5DC-4CD5-B417-E233CD38A15A}" type="pres">
      <dgm:prSet presAssocID="{099F24FE-502C-48A4-B64F-EB20662A780F}" presName="spaceBetweenRectangles" presStyleCnt="0"/>
      <dgm:spPr/>
    </dgm:pt>
    <dgm:pt modelId="{B7686F23-A3DA-4E07-989D-80D66DFC2992}" type="pres">
      <dgm:prSet presAssocID="{697ECAA9-7BF0-48B5-BD9F-C1AB4ED4EE3A}" presName="parentLin" presStyleCnt="0"/>
      <dgm:spPr/>
    </dgm:pt>
    <dgm:pt modelId="{B1046F43-A742-4834-A231-D3E52A3B4F7F}" type="pres">
      <dgm:prSet presAssocID="{697ECAA9-7BF0-48B5-BD9F-C1AB4ED4EE3A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16B07651-DBEF-4CD6-B283-68757D60CD34}" type="pres">
      <dgm:prSet presAssocID="{697ECAA9-7BF0-48B5-BD9F-C1AB4ED4EE3A}" presName="parentText" presStyleLbl="node1" presStyleIdx="1" presStyleCnt="3" custScaleX="12644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C13FA2-7D38-41AD-8FFE-D4E08FE7583E}" type="pres">
      <dgm:prSet presAssocID="{697ECAA9-7BF0-48B5-BD9F-C1AB4ED4EE3A}" presName="negativeSpace" presStyleCnt="0"/>
      <dgm:spPr/>
    </dgm:pt>
    <dgm:pt modelId="{19E51FBA-2867-4ABD-8CCC-7C0DF9755675}" type="pres">
      <dgm:prSet presAssocID="{697ECAA9-7BF0-48B5-BD9F-C1AB4ED4EE3A}" presName="childText" presStyleLbl="conFgAcc1" presStyleIdx="1" presStyleCnt="3">
        <dgm:presLayoutVars>
          <dgm:bulletEnabled val="1"/>
        </dgm:presLayoutVars>
      </dgm:prSet>
      <dgm:spPr/>
    </dgm:pt>
    <dgm:pt modelId="{185692BC-1A86-4614-8ABE-3380AECA47CB}" type="pres">
      <dgm:prSet presAssocID="{B4EC1700-26F6-47A3-A679-96F555F27C17}" presName="spaceBetweenRectangles" presStyleCnt="0"/>
      <dgm:spPr/>
    </dgm:pt>
    <dgm:pt modelId="{F8FC20D6-2173-4F24-A7FC-0B164300427D}" type="pres">
      <dgm:prSet presAssocID="{5EEABB30-5D60-475A-8CD5-4C8A5000B6AD}" presName="parentLin" presStyleCnt="0"/>
      <dgm:spPr/>
    </dgm:pt>
    <dgm:pt modelId="{ED8A2654-1312-4642-8228-538B3DD0CAC9}" type="pres">
      <dgm:prSet presAssocID="{5EEABB30-5D60-475A-8CD5-4C8A5000B6AD}" presName="parentLeftMargin" presStyleLbl="node1" presStyleIdx="1" presStyleCnt="3"/>
      <dgm:spPr/>
      <dgm:t>
        <a:bodyPr/>
        <a:lstStyle/>
        <a:p>
          <a:endParaRPr lang="it-IT"/>
        </a:p>
      </dgm:t>
    </dgm:pt>
    <dgm:pt modelId="{D5460D98-79E0-443D-8FE4-49E121918B12}" type="pres">
      <dgm:prSet presAssocID="{5EEABB30-5D60-475A-8CD5-4C8A5000B6AD}" presName="parentText" presStyleLbl="node1" presStyleIdx="2" presStyleCnt="3" custScaleX="12644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5E2B710-27C5-49F8-B160-40A8CA2B1E5D}" type="pres">
      <dgm:prSet presAssocID="{5EEABB30-5D60-475A-8CD5-4C8A5000B6AD}" presName="negativeSpace" presStyleCnt="0"/>
      <dgm:spPr/>
    </dgm:pt>
    <dgm:pt modelId="{588CFDDC-DB0F-4C43-A334-6E9711BDDEDA}" type="pres">
      <dgm:prSet presAssocID="{5EEABB30-5D60-475A-8CD5-4C8A5000B6A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04AB82E-DCC7-4B56-AB1E-A3EEB26C867B}" type="presOf" srcId="{77EACCB4-A2DA-4730-8FBF-8974504A1820}" destId="{70364B30-C970-4E18-BFCE-80ECCEE3602F}" srcOrd="1" destOrd="0" presId="urn:microsoft.com/office/officeart/2005/8/layout/list1"/>
    <dgm:cxn modelId="{C1B84AAB-4CBD-48F4-94B9-9330523AA464}" srcId="{D7C844D1-EFAC-4B06-8276-51E0F2612BB8}" destId="{77EACCB4-A2DA-4730-8FBF-8974504A1820}" srcOrd="0" destOrd="0" parTransId="{3B8800F7-6AF2-4831-8CB8-53B49D095BC1}" sibTransId="{099F24FE-502C-48A4-B64F-EB20662A780F}"/>
    <dgm:cxn modelId="{FDFB206F-74F0-41A6-885A-334CA6091BE8}" type="presOf" srcId="{697ECAA9-7BF0-48B5-BD9F-C1AB4ED4EE3A}" destId="{B1046F43-A742-4834-A231-D3E52A3B4F7F}" srcOrd="0" destOrd="0" presId="urn:microsoft.com/office/officeart/2005/8/layout/list1"/>
    <dgm:cxn modelId="{03A64419-2DBE-4328-AE56-287CE5596DDD}" type="presOf" srcId="{5EEABB30-5D60-475A-8CD5-4C8A5000B6AD}" destId="{ED8A2654-1312-4642-8228-538B3DD0CAC9}" srcOrd="0" destOrd="0" presId="urn:microsoft.com/office/officeart/2005/8/layout/list1"/>
    <dgm:cxn modelId="{15BBDEEC-3C1D-4212-A604-FFFF41AEFE56}" type="presOf" srcId="{5EEABB30-5D60-475A-8CD5-4C8A5000B6AD}" destId="{D5460D98-79E0-443D-8FE4-49E121918B12}" srcOrd="1" destOrd="0" presId="urn:microsoft.com/office/officeart/2005/8/layout/list1"/>
    <dgm:cxn modelId="{72CB06F0-251F-479F-BE94-26B9B00278A2}" type="presOf" srcId="{D7C844D1-EFAC-4B06-8276-51E0F2612BB8}" destId="{FE3498DF-19BD-4609-95C9-049267BDCCE9}" srcOrd="0" destOrd="0" presId="urn:microsoft.com/office/officeart/2005/8/layout/list1"/>
    <dgm:cxn modelId="{15958A7F-AF4C-49F5-B764-4A65DB9C7DD3}" srcId="{D7C844D1-EFAC-4B06-8276-51E0F2612BB8}" destId="{697ECAA9-7BF0-48B5-BD9F-C1AB4ED4EE3A}" srcOrd="1" destOrd="0" parTransId="{3E3A025E-7761-4251-B26B-D46F824B933B}" sibTransId="{B4EC1700-26F6-47A3-A679-96F555F27C17}"/>
    <dgm:cxn modelId="{4EA5128D-11B2-4C8F-B22D-A3BCF95EBF58}" type="presOf" srcId="{697ECAA9-7BF0-48B5-BD9F-C1AB4ED4EE3A}" destId="{16B07651-DBEF-4CD6-B283-68757D60CD34}" srcOrd="1" destOrd="0" presId="urn:microsoft.com/office/officeart/2005/8/layout/list1"/>
    <dgm:cxn modelId="{2B8CAFA7-CB8B-4C97-B592-FC419B84247A}" srcId="{D7C844D1-EFAC-4B06-8276-51E0F2612BB8}" destId="{5EEABB30-5D60-475A-8CD5-4C8A5000B6AD}" srcOrd="2" destOrd="0" parTransId="{333437FC-1661-4666-89D2-CB389DF0ABDA}" sibTransId="{4FB7F0D9-DBCF-42B4-ADC1-DB749B94864A}"/>
    <dgm:cxn modelId="{27E3DC2D-220B-4CD3-B564-FED09EF328BB}" type="presOf" srcId="{77EACCB4-A2DA-4730-8FBF-8974504A1820}" destId="{E583EAF8-18AA-477E-984C-8312EB5A5C3C}" srcOrd="0" destOrd="0" presId="urn:microsoft.com/office/officeart/2005/8/layout/list1"/>
    <dgm:cxn modelId="{C3C6DB78-66AC-47AE-815C-A949BA57B573}" type="presParOf" srcId="{FE3498DF-19BD-4609-95C9-049267BDCCE9}" destId="{E29CC6E5-E2EA-4643-90A8-0B10508F0A7C}" srcOrd="0" destOrd="0" presId="urn:microsoft.com/office/officeart/2005/8/layout/list1"/>
    <dgm:cxn modelId="{12DC151F-E40B-4411-92B0-7A14D1B51B13}" type="presParOf" srcId="{E29CC6E5-E2EA-4643-90A8-0B10508F0A7C}" destId="{E583EAF8-18AA-477E-984C-8312EB5A5C3C}" srcOrd="0" destOrd="0" presId="urn:microsoft.com/office/officeart/2005/8/layout/list1"/>
    <dgm:cxn modelId="{ED7550A9-A687-4FC3-A08A-B34212AC102B}" type="presParOf" srcId="{E29CC6E5-E2EA-4643-90A8-0B10508F0A7C}" destId="{70364B30-C970-4E18-BFCE-80ECCEE3602F}" srcOrd="1" destOrd="0" presId="urn:microsoft.com/office/officeart/2005/8/layout/list1"/>
    <dgm:cxn modelId="{F475C7C7-909C-4B7B-B0CF-0DB2377B96D8}" type="presParOf" srcId="{FE3498DF-19BD-4609-95C9-049267BDCCE9}" destId="{88A7F9A0-40EB-4377-9858-55B7B096A4B1}" srcOrd="1" destOrd="0" presId="urn:microsoft.com/office/officeart/2005/8/layout/list1"/>
    <dgm:cxn modelId="{F716FFE0-ADC5-4770-AA34-615100AC19EA}" type="presParOf" srcId="{FE3498DF-19BD-4609-95C9-049267BDCCE9}" destId="{0681BB8C-B5F2-4420-846A-2165A13EAD9E}" srcOrd="2" destOrd="0" presId="urn:microsoft.com/office/officeart/2005/8/layout/list1"/>
    <dgm:cxn modelId="{9B6554F1-90B4-4B12-B475-0DF65ADB4716}" type="presParOf" srcId="{FE3498DF-19BD-4609-95C9-049267BDCCE9}" destId="{6FBBF26D-D5DC-4CD5-B417-E233CD38A15A}" srcOrd="3" destOrd="0" presId="urn:microsoft.com/office/officeart/2005/8/layout/list1"/>
    <dgm:cxn modelId="{C04A5830-0A69-4D4F-A8CA-15BB9361FB4A}" type="presParOf" srcId="{FE3498DF-19BD-4609-95C9-049267BDCCE9}" destId="{B7686F23-A3DA-4E07-989D-80D66DFC2992}" srcOrd="4" destOrd="0" presId="urn:microsoft.com/office/officeart/2005/8/layout/list1"/>
    <dgm:cxn modelId="{9F92A78B-DD2E-4833-B57F-30C54B2CB776}" type="presParOf" srcId="{B7686F23-A3DA-4E07-989D-80D66DFC2992}" destId="{B1046F43-A742-4834-A231-D3E52A3B4F7F}" srcOrd="0" destOrd="0" presId="urn:microsoft.com/office/officeart/2005/8/layout/list1"/>
    <dgm:cxn modelId="{DE1B4D69-F271-486D-935B-18F147360F58}" type="presParOf" srcId="{B7686F23-A3DA-4E07-989D-80D66DFC2992}" destId="{16B07651-DBEF-4CD6-B283-68757D60CD34}" srcOrd="1" destOrd="0" presId="urn:microsoft.com/office/officeart/2005/8/layout/list1"/>
    <dgm:cxn modelId="{143047AA-3ECE-4B54-98BF-7039BDAEA4D8}" type="presParOf" srcId="{FE3498DF-19BD-4609-95C9-049267BDCCE9}" destId="{91C13FA2-7D38-41AD-8FFE-D4E08FE7583E}" srcOrd="5" destOrd="0" presId="urn:microsoft.com/office/officeart/2005/8/layout/list1"/>
    <dgm:cxn modelId="{F5CB1C53-2137-4530-8B85-0174BC13BE9C}" type="presParOf" srcId="{FE3498DF-19BD-4609-95C9-049267BDCCE9}" destId="{19E51FBA-2867-4ABD-8CCC-7C0DF9755675}" srcOrd="6" destOrd="0" presId="urn:microsoft.com/office/officeart/2005/8/layout/list1"/>
    <dgm:cxn modelId="{A8704B7F-DDC3-432B-9356-1C2015A4AC38}" type="presParOf" srcId="{FE3498DF-19BD-4609-95C9-049267BDCCE9}" destId="{185692BC-1A86-4614-8ABE-3380AECA47CB}" srcOrd="7" destOrd="0" presId="urn:microsoft.com/office/officeart/2005/8/layout/list1"/>
    <dgm:cxn modelId="{113766B3-AB3F-4CF6-A3B1-C51805C8A775}" type="presParOf" srcId="{FE3498DF-19BD-4609-95C9-049267BDCCE9}" destId="{F8FC20D6-2173-4F24-A7FC-0B164300427D}" srcOrd="8" destOrd="0" presId="urn:microsoft.com/office/officeart/2005/8/layout/list1"/>
    <dgm:cxn modelId="{4C6C37EE-2A63-4CE3-B854-AB087C94666E}" type="presParOf" srcId="{F8FC20D6-2173-4F24-A7FC-0B164300427D}" destId="{ED8A2654-1312-4642-8228-538B3DD0CAC9}" srcOrd="0" destOrd="0" presId="urn:microsoft.com/office/officeart/2005/8/layout/list1"/>
    <dgm:cxn modelId="{04C1C9E6-6C44-42E0-B2F1-2C8F0E08559D}" type="presParOf" srcId="{F8FC20D6-2173-4F24-A7FC-0B164300427D}" destId="{D5460D98-79E0-443D-8FE4-49E121918B12}" srcOrd="1" destOrd="0" presId="urn:microsoft.com/office/officeart/2005/8/layout/list1"/>
    <dgm:cxn modelId="{B4197D72-5BE7-44CA-BCF2-AEC96361A431}" type="presParOf" srcId="{FE3498DF-19BD-4609-95C9-049267BDCCE9}" destId="{15E2B710-27C5-49F8-B160-40A8CA2B1E5D}" srcOrd="9" destOrd="0" presId="urn:microsoft.com/office/officeart/2005/8/layout/list1"/>
    <dgm:cxn modelId="{E001002B-686E-45A1-8F40-CBDC1ED6027F}" type="presParOf" srcId="{FE3498DF-19BD-4609-95C9-049267BDCCE9}" destId="{588CFDDC-DB0F-4C43-A334-6E9711BDDED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C844D1-EFAC-4B06-8276-51E0F2612BB8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it-IT"/>
        </a:p>
      </dgm:t>
    </dgm:pt>
    <dgm:pt modelId="{77EACCB4-A2DA-4730-8FBF-8974504A1820}">
      <dgm:prSet phldrT="[Testo]" custT="1"/>
      <dgm:spPr/>
      <dgm:t>
        <a:bodyPr/>
        <a:lstStyle/>
        <a:p>
          <a:r>
            <a:rPr lang="en-US" sz="1800" dirty="0" smtClean="0">
              <a:latin typeface="Calibri" panose="020F0502020204030204" pitchFamily="34" charset="0"/>
            </a:rPr>
            <a:t>From 2012 to 2016, naturalized citizenship increased rapidly.  In 2012, more than 65 thousand citizens were naturalized; in 2016, almost  202 thousand </a:t>
          </a:r>
          <a:endParaRPr lang="it-IT" sz="1800" dirty="0">
            <a:latin typeface="Calibri" panose="020F0502020204030204" pitchFamily="34" charset="0"/>
          </a:endParaRPr>
        </a:p>
      </dgm:t>
    </dgm:pt>
    <dgm:pt modelId="{3B8800F7-6AF2-4831-8CB8-53B49D095BC1}" type="parTrans" cxnId="{C1B84AAB-4CBD-48F4-94B9-9330523AA464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099F24FE-502C-48A4-B64F-EB20662A780F}" type="sibTrans" cxnId="{C1B84AAB-4CBD-48F4-94B9-9330523AA464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697ECAA9-7BF0-48B5-BD9F-C1AB4ED4EE3A}">
      <dgm:prSet phldrT="[Testo]" custT="1"/>
      <dgm:spPr/>
      <dgm:t>
        <a:bodyPr/>
        <a:lstStyle/>
        <a:p>
          <a:r>
            <a:rPr lang="en-US" sz="1800" dirty="0" smtClean="0">
              <a:latin typeface="Calibri" panose="020F0502020204030204" pitchFamily="34" charset="0"/>
            </a:rPr>
            <a:t>35.8% of new citizens in 2016 were people who previously had  Albania (36,920)  or Morocco (35.212) as their nationality</a:t>
          </a:r>
          <a:endParaRPr lang="it-IT" sz="1800" dirty="0">
            <a:latin typeface="Calibri" panose="020F0502020204030204" pitchFamily="34" charset="0"/>
          </a:endParaRPr>
        </a:p>
      </dgm:t>
    </dgm:pt>
    <dgm:pt modelId="{3E3A025E-7761-4251-B26B-D46F824B933B}" type="parTrans" cxnId="{15958A7F-AF4C-49F5-B764-4A65DB9C7DD3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B4EC1700-26F6-47A3-A679-96F555F27C17}" type="sibTrans" cxnId="{15958A7F-AF4C-49F5-B764-4A65DB9C7DD3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5EEABB30-5D60-475A-8CD5-4C8A5000B6AD}">
      <dgm:prSet phldrT="[Tes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0" i="0" dirty="0" smtClean="0">
              <a:latin typeface="Calibri" panose="020F0502020204030204" pitchFamily="34" charset="0"/>
            </a:rPr>
            <a:t>39.9% of new Italian citizens in 2016 were people under 20 years of age </a:t>
          </a:r>
          <a:endParaRPr lang="it-IT" sz="1800" dirty="0">
            <a:latin typeface="Calibri" panose="020F0502020204030204" pitchFamily="34" charset="0"/>
          </a:endParaRPr>
        </a:p>
      </dgm:t>
    </dgm:pt>
    <dgm:pt modelId="{333437FC-1661-4666-89D2-CB389DF0ABDA}" type="parTrans" cxnId="{2B8CAFA7-CB8B-4C97-B592-FC419B84247A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4FB7F0D9-DBCF-42B4-ADC1-DB749B94864A}" type="sibTrans" cxnId="{2B8CAFA7-CB8B-4C97-B592-FC419B84247A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FE3498DF-19BD-4609-95C9-049267BDCCE9}" type="pres">
      <dgm:prSet presAssocID="{D7C844D1-EFAC-4B06-8276-51E0F2612BB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29CC6E5-E2EA-4643-90A8-0B10508F0A7C}" type="pres">
      <dgm:prSet presAssocID="{77EACCB4-A2DA-4730-8FBF-8974504A1820}" presName="parentLin" presStyleCnt="0"/>
      <dgm:spPr/>
    </dgm:pt>
    <dgm:pt modelId="{E583EAF8-18AA-477E-984C-8312EB5A5C3C}" type="pres">
      <dgm:prSet presAssocID="{77EACCB4-A2DA-4730-8FBF-8974504A1820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70364B30-C970-4E18-BFCE-80ECCEE3602F}" type="pres">
      <dgm:prSet presAssocID="{77EACCB4-A2DA-4730-8FBF-8974504A1820}" presName="parentText" presStyleLbl="node1" presStyleIdx="0" presStyleCnt="3" custScaleX="12644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8A7F9A0-40EB-4377-9858-55B7B096A4B1}" type="pres">
      <dgm:prSet presAssocID="{77EACCB4-A2DA-4730-8FBF-8974504A1820}" presName="negativeSpace" presStyleCnt="0"/>
      <dgm:spPr/>
    </dgm:pt>
    <dgm:pt modelId="{0681BB8C-B5F2-4420-846A-2165A13EAD9E}" type="pres">
      <dgm:prSet presAssocID="{77EACCB4-A2DA-4730-8FBF-8974504A1820}" presName="childText" presStyleLbl="conFgAcc1" presStyleIdx="0" presStyleCnt="3">
        <dgm:presLayoutVars>
          <dgm:bulletEnabled val="1"/>
        </dgm:presLayoutVars>
      </dgm:prSet>
      <dgm:spPr/>
    </dgm:pt>
    <dgm:pt modelId="{6FBBF26D-D5DC-4CD5-B417-E233CD38A15A}" type="pres">
      <dgm:prSet presAssocID="{099F24FE-502C-48A4-B64F-EB20662A780F}" presName="spaceBetweenRectangles" presStyleCnt="0"/>
      <dgm:spPr/>
    </dgm:pt>
    <dgm:pt modelId="{B7686F23-A3DA-4E07-989D-80D66DFC2992}" type="pres">
      <dgm:prSet presAssocID="{697ECAA9-7BF0-48B5-BD9F-C1AB4ED4EE3A}" presName="parentLin" presStyleCnt="0"/>
      <dgm:spPr/>
    </dgm:pt>
    <dgm:pt modelId="{B1046F43-A742-4834-A231-D3E52A3B4F7F}" type="pres">
      <dgm:prSet presAssocID="{697ECAA9-7BF0-48B5-BD9F-C1AB4ED4EE3A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16B07651-DBEF-4CD6-B283-68757D60CD34}" type="pres">
      <dgm:prSet presAssocID="{697ECAA9-7BF0-48B5-BD9F-C1AB4ED4EE3A}" presName="parentText" presStyleLbl="node1" presStyleIdx="1" presStyleCnt="3" custScaleX="12644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C13FA2-7D38-41AD-8FFE-D4E08FE7583E}" type="pres">
      <dgm:prSet presAssocID="{697ECAA9-7BF0-48B5-BD9F-C1AB4ED4EE3A}" presName="negativeSpace" presStyleCnt="0"/>
      <dgm:spPr/>
    </dgm:pt>
    <dgm:pt modelId="{19E51FBA-2867-4ABD-8CCC-7C0DF9755675}" type="pres">
      <dgm:prSet presAssocID="{697ECAA9-7BF0-48B5-BD9F-C1AB4ED4EE3A}" presName="childText" presStyleLbl="conFgAcc1" presStyleIdx="1" presStyleCnt="3">
        <dgm:presLayoutVars>
          <dgm:bulletEnabled val="1"/>
        </dgm:presLayoutVars>
      </dgm:prSet>
      <dgm:spPr/>
    </dgm:pt>
    <dgm:pt modelId="{185692BC-1A86-4614-8ABE-3380AECA47CB}" type="pres">
      <dgm:prSet presAssocID="{B4EC1700-26F6-47A3-A679-96F555F27C17}" presName="spaceBetweenRectangles" presStyleCnt="0"/>
      <dgm:spPr/>
    </dgm:pt>
    <dgm:pt modelId="{F8FC20D6-2173-4F24-A7FC-0B164300427D}" type="pres">
      <dgm:prSet presAssocID="{5EEABB30-5D60-475A-8CD5-4C8A5000B6AD}" presName="parentLin" presStyleCnt="0"/>
      <dgm:spPr/>
    </dgm:pt>
    <dgm:pt modelId="{ED8A2654-1312-4642-8228-538B3DD0CAC9}" type="pres">
      <dgm:prSet presAssocID="{5EEABB30-5D60-475A-8CD5-4C8A5000B6AD}" presName="parentLeftMargin" presStyleLbl="node1" presStyleIdx="1" presStyleCnt="3"/>
      <dgm:spPr/>
      <dgm:t>
        <a:bodyPr/>
        <a:lstStyle/>
        <a:p>
          <a:endParaRPr lang="it-IT"/>
        </a:p>
      </dgm:t>
    </dgm:pt>
    <dgm:pt modelId="{D5460D98-79E0-443D-8FE4-49E121918B12}" type="pres">
      <dgm:prSet presAssocID="{5EEABB30-5D60-475A-8CD5-4C8A5000B6AD}" presName="parentText" presStyleLbl="node1" presStyleIdx="2" presStyleCnt="3" custScaleX="12644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5E2B710-27C5-49F8-B160-40A8CA2B1E5D}" type="pres">
      <dgm:prSet presAssocID="{5EEABB30-5D60-475A-8CD5-4C8A5000B6AD}" presName="negativeSpace" presStyleCnt="0"/>
      <dgm:spPr/>
    </dgm:pt>
    <dgm:pt modelId="{588CFDDC-DB0F-4C43-A334-6E9711BDDEDA}" type="pres">
      <dgm:prSet presAssocID="{5EEABB30-5D60-475A-8CD5-4C8A5000B6A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8C9740B-F99E-43AE-99BB-80456856335E}" type="presOf" srcId="{697ECAA9-7BF0-48B5-BD9F-C1AB4ED4EE3A}" destId="{B1046F43-A742-4834-A231-D3E52A3B4F7F}" srcOrd="0" destOrd="0" presId="urn:microsoft.com/office/officeart/2005/8/layout/list1"/>
    <dgm:cxn modelId="{D1ADF541-EECF-4AA4-B443-8701330CA1F8}" type="presOf" srcId="{77EACCB4-A2DA-4730-8FBF-8974504A1820}" destId="{70364B30-C970-4E18-BFCE-80ECCEE3602F}" srcOrd="1" destOrd="0" presId="urn:microsoft.com/office/officeart/2005/8/layout/list1"/>
    <dgm:cxn modelId="{006E6C89-A202-4BA8-BE89-E43542A67D19}" type="presOf" srcId="{77EACCB4-A2DA-4730-8FBF-8974504A1820}" destId="{E583EAF8-18AA-477E-984C-8312EB5A5C3C}" srcOrd="0" destOrd="0" presId="urn:microsoft.com/office/officeart/2005/8/layout/list1"/>
    <dgm:cxn modelId="{15958A7F-AF4C-49F5-B764-4A65DB9C7DD3}" srcId="{D7C844D1-EFAC-4B06-8276-51E0F2612BB8}" destId="{697ECAA9-7BF0-48B5-BD9F-C1AB4ED4EE3A}" srcOrd="1" destOrd="0" parTransId="{3E3A025E-7761-4251-B26B-D46F824B933B}" sibTransId="{B4EC1700-26F6-47A3-A679-96F555F27C17}"/>
    <dgm:cxn modelId="{CEDAF483-4C18-4D06-8E07-9ADB50F1FF8E}" type="presOf" srcId="{D7C844D1-EFAC-4B06-8276-51E0F2612BB8}" destId="{FE3498DF-19BD-4609-95C9-049267BDCCE9}" srcOrd="0" destOrd="0" presId="urn:microsoft.com/office/officeart/2005/8/layout/list1"/>
    <dgm:cxn modelId="{C1B84AAB-4CBD-48F4-94B9-9330523AA464}" srcId="{D7C844D1-EFAC-4B06-8276-51E0F2612BB8}" destId="{77EACCB4-A2DA-4730-8FBF-8974504A1820}" srcOrd="0" destOrd="0" parTransId="{3B8800F7-6AF2-4831-8CB8-53B49D095BC1}" sibTransId="{099F24FE-502C-48A4-B64F-EB20662A780F}"/>
    <dgm:cxn modelId="{997FE4D8-59E7-49E0-A5BC-332A00898CD8}" type="presOf" srcId="{5EEABB30-5D60-475A-8CD5-4C8A5000B6AD}" destId="{D5460D98-79E0-443D-8FE4-49E121918B12}" srcOrd="1" destOrd="0" presId="urn:microsoft.com/office/officeart/2005/8/layout/list1"/>
    <dgm:cxn modelId="{2B8CAFA7-CB8B-4C97-B592-FC419B84247A}" srcId="{D7C844D1-EFAC-4B06-8276-51E0F2612BB8}" destId="{5EEABB30-5D60-475A-8CD5-4C8A5000B6AD}" srcOrd="2" destOrd="0" parTransId="{333437FC-1661-4666-89D2-CB389DF0ABDA}" sibTransId="{4FB7F0D9-DBCF-42B4-ADC1-DB749B94864A}"/>
    <dgm:cxn modelId="{23015182-22D6-41A2-991A-75CFB3FC691F}" type="presOf" srcId="{697ECAA9-7BF0-48B5-BD9F-C1AB4ED4EE3A}" destId="{16B07651-DBEF-4CD6-B283-68757D60CD34}" srcOrd="1" destOrd="0" presId="urn:microsoft.com/office/officeart/2005/8/layout/list1"/>
    <dgm:cxn modelId="{72D2EA14-1FB5-4457-AC9B-62D0FCB086BE}" type="presOf" srcId="{5EEABB30-5D60-475A-8CD5-4C8A5000B6AD}" destId="{ED8A2654-1312-4642-8228-538B3DD0CAC9}" srcOrd="0" destOrd="0" presId="urn:microsoft.com/office/officeart/2005/8/layout/list1"/>
    <dgm:cxn modelId="{A61C6A2D-D7F8-45EA-A860-C68D484E08BB}" type="presParOf" srcId="{FE3498DF-19BD-4609-95C9-049267BDCCE9}" destId="{E29CC6E5-E2EA-4643-90A8-0B10508F0A7C}" srcOrd="0" destOrd="0" presId="urn:microsoft.com/office/officeart/2005/8/layout/list1"/>
    <dgm:cxn modelId="{8051E271-8780-47E2-AF6F-4AA4A15D8F57}" type="presParOf" srcId="{E29CC6E5-E2EA-4643-90A8-0B10508F0A7C}" destId="{E583EAF8-18AA-477E-984C-8312EB5A5C3C}" srcOrd="0" destOrd="0" presId="urn:microsoft.com/office/officeart/2005/8/layout/list1"/>
    <dgm:cxn modelId="{5324B571-593D-4765-9404-6621242FB8E3}" type="presParOf" srcId="{E29CC6E5-E2EA-4643-90A8-0B10508F0A7C}" destId="{70364B30-C970-4E18-BFCE-80ECCEE3602F}" srcOrd="1" destOrd="0" presId="urn:microsoft.com/office/officeart/2005/8/layout/list1"/>
    <dgm:cxn modelId="{FAF9DC43-FCC6-4E55-A5BF-E9A3A0CDBDA7}" type="presParOf" srcId="{FE3498DF-19BD-4609-95C9-049267BDCCE9}" destId="{88A7F9A0-40EB-4377-9858-55B7B096A4B1}" srcOrd="1" destOrd="0" presId="urn:microsoft.com/office/officeart/2005/8/layout/list1"/>
    <dgm:cxn modelId="{3F027876-8533-4E12-901E-EBD6060907C3}" type="presParOf" srcId="{FE3498DF-19BD-4609-95C9-049267BDCCE9}" destId="{0681BB8C-B5F2-4420-846A-2165A13EAD9E}" srcOrd="2" destOrd="0" presId="urn:microsoft.com/office/officeart/2005/8/layout/list1"/>
    <dgm:cxn modelId="{EBEDD800-779D-4555-9105-B50B29E51B82}" type="presParOf" srcId="{FE3498DF-19BD-4609-95C9-049267BDCCE9}" destId="{6FBBF26D-D5DC-4CD5-B417-E233CD38A15A}" srcOrd="3" destOrd="0" presId="urn:microsoft.com/office/officeart/2005/8/layout/list1"/>
    <dgm:cxn modelId="{5D0B0ACD-1845-429A-88C7-707FD75BC211}" type="presParOf" srcId="{FE3498DF-19BD-4609-95C9-049267BDCCE9}" destId="{B7686F23-A3DA-4E07-989D-80D66DFC2992}" srcOrd="4" destOrd="0" presId="urn:microsoft.com/office/officeart/2005/8/layout/list1"/>
    <dgm:cxn modelId="{0483B0DA-FF20-4C4F-994D-10BB891C9DE0}" type="presParOf" srcId="{B7686F23-A3DA-4E07-989D-80D66DFC2992}" destId="{B1046F43-A742-4834-A231-D3E52A3B4F7F}" srcOrd="0" destOrd="0" presId="urn:microsoft.com/office/officeart/2005/8/layout/list1"/>
    <dgm:cxn modelId="{9D613FE9-0D2A-488F-9CB4-AD0A966D9475}" type="presParOf" srcId="{B7686F23-A3DA-4E07-989D-80D66DFC2992}" destId="{16B07651-DBEF-4CD6-B283-68757D60CD34}" srcOrd="1" destOrd="0" presId="urn:microsoft.com/office/officeart/2005/8/layout/list1"/>
    <dgm:cxn modelId="{5A53A979-787A-4C0C-A232-38CCF256226B}" type="presParOf" srcId="{FE3498DF-19BD-4609-95C9-049267BDCCE9}" destId="{91C13FA2-7D38-41AD-8FFE-D4E08FE7583E}" srcOrd="5" destOrd="0" presId="urn:microsoft.com/office/officeart/2005/8/layout/list1"/>
    <dgm:cxn modelId="{5E320EF4-D977-4E2B-AB65-BA915CC914B3}" type="presParOf" srcId="{FE3498DF-19BD-4609-95C9-049267BDCCE9}" destId="{19E51FBA-2867-4ABD-8CCC-7C0DF9755675}" srcOrd="6" destOrd="0" presId="urn:microsoft.com/office/officeart/2005/8/layout/list1"/>
    <dgm:cxn modelId="{771E9F5D-7928-4D28-96B8-BD1AF78D6A46}" type="presParOf" srcId="{FE3498DF-19BD-4609-95C9-049267BDCCE9}" destId="{185692BC-1A86-4614-8ABE-3380AECA47CB}" srcOrd="7" destOrd="0" presId="urn:microsoft.com/office/officeart/2005/8/layout/list1"/>
    <dgm:cxn modelId="{0068FC82-A538-4B3C-A93B-6CAB9092E676}" type="presParOf" srcId="{FE3498DF-19BD-4609-95C9-049267BDCCE9}" destId="{F8FC20D6-2173-4F24-A7FC-0B164300427D}" srcOrd="8" destOrd="0" presId="urn:microsoft.com/office/officeart/2005/8/layout/list1"/>
    <dgm:cxn modelId="{6015FAA7-BD29-463E-802A-EC41B1436AD9}" type="presParOf" srcId="{F8FC20D6-2173-4F24-A7FC-0B164300427D}" destId="{ED8A2654-1312-4642-8228-538B3DD0CAC9}" srcOrd="0" destOrd="0" presId="urn:microsoft.com/office/officeart/2005/8/layout/list1"/>
    <dgm:cxn modelId="{ECA75710-34E9-467B-81E7-F104FB583C56}" type="presParOf" srcId="{F8FC20D6-2173-4F24-A7FC-0B164300427D}" destId="{D5460D98-79E0-443D-8FE4-49E121918B12}" srcOrd="1" destOrd="0" presId="urn:microsoft.com/office/officeart/2005/8/layout/list1"/>
    <dgm:cxn modelId="{EA9FE964-325A-4595-99C3-475462CEBA5C}" type="presParOf" srcId="{FE3498DF-19BD-4609-95C9-049267BDCCE9}" destId="{15E2B710-27C5-49F8-B160-40A8CA2B1E5D}" srcOrd="9" destOrd="0" presId="urn:microsoft.com/office/officeart/2005/8/layout/list1"/>
    <dgm:cxn modelId="{6746FABD-5ACF-421C-8367-053BB7A7A35D}" type="presParOf" srcId="{FE3498DF-19BD-4609-95C9-049267BDCCE9}" destId="{588CFDDC-DB0F-4C43-A334-6E9711BDDED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978A83-B8FE-4183-B880-45334635AF4A}" type="doc">
      <dgm:prSet loTypeId="urn:microsoft.com/office/officeart/2005/8/layout/list1" loCatId="list" qsTypeId="urn:microsoft.com/office/officeart/2005/8/quickstyle/simple3" qsCatId="simple" csTypeId="urn:microsoft.com/office/officeart/2005/8/colors/accent5_4" csCatId="accent5" phldr="1"/>
      <dgm:spPr/>
      <dgm:t>
        <a:bodyPr/>
        <a:lstStyle/>
        <a:p>
          <a:endParaRPr lang="it-IT"/>
        </a:p>
      </dgm:t>
    </dgm:pt>
    <dgm:pt modelId="{BEE045F0-9B1A-4E9A-BC79-8A64605EA124}">
      <dgm:prSet phldrT="[Testo]" custT="1"/>
      <dgm:spPr/>
      <dgm:t>
        <a:bodyPr/>
        <a:lstStyle/>
        <a:p>
          <a:r>
            <a:rPr lang="en-US" sz="16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Linking records from</a:t>
          </a:r>
          <a:r>
            <a:rPr lang="en-US" sz="1600" noProof="0" dirty="0" smtClean="0">
              <a:latin typeface="Calibri" panose="020F0502020204030204" pitchFamily="34" charset="0"/>
            </a:rPr>
            <a:t> administrative and sample sources creates a dialogue between the "longitudinal" potential of the registers with information regarding behaviors, attitudes and opinions derived from the surveys.</a:t>
          </a:r>
          <a:endParaRPr lang="en-US" sz="1600" noProof="0" dirty="0">
            <a:latin typeface="Calibri" panose="020F0502020204030204" pitchFamily="34" charset="0"/>
          </a:endParaRPr>
        </a:p>
      </dgm:t>
    </dgm:pt>
    <dgm:pt modelId="{556667C2-0D35-44FA-A01E-EFB11B8CE516}" type="parTrans" cxnId="{87258B4E-86A7-49AC-BFF9-F80E982775B2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D92DCADB-1E27-49D1-87FC-E607A5318EBE}" type="sibTrans" cxnId="{87258B4E-86A7-49AC-BFF9-F80E982775B2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2D560158-FE29-432A-B0C6-21E87179F9DF}">
      <dgm:prSet phldrT="[Testo]" custT="1"/>
      <dgm:spPr/>
      <dgm:t>
        <a:bodyPr/>
        <a:lstStyle/>
        <a:p>
          <a:r>
            <a:rPr lang="en-US" sz="1600" noProof="0" dirty="0" smtClean="0">
              <a:latin typeface="Calibri" panose="020F0502020204030204" pitchFamily="34" charset="0"/>
            </a:rPr>
            <a:t>Special attention to </a:t>
          </a:r>
          <a:r>
            <a:rPr lang="en-US" sz="16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naturalized foreign citizens</a:t>
          </a:r>
          <a:r>
            <a:rPr lang="en-US" sz="1600" noProof="0" dirty="0" smtClean="0">
              <a:latin typeface="Calibri" panose="020F0502020204030204" pitchFamily="34" charset="0"/>
            </a:rPr>
            <a:t>. Among the renewed survey, the one on second generations will be carried out by </a:t>
          </a:r>
          <a:r>
            <a:rPr lang="en-US" sz="1600" noProof="0" dirty="0" err="1" smtClean="0">
              <a:latin typeface="Calibri" panose="020F0502020204030204" pitchFamily="34" charset="0"/>
            </a:rPr>
            <a:t>Istat</a:t>
          </a:r>
          <a:r>
            <a:rPr lang="en-US" sz="1600" noProof="0" dirty="0" smtClean="0">
              <a:latin typeface="Calibri" panose="020F0502020204030204" pitchFamily="34" charset="0"/>
            </a:rPr>
            <a:t> in 2019.</a:t>
          </a:r>
          <a:endParaRPr lang="en-US" sz="1600" noProof="0" dirty="0">
            <a:latin typeface="Calibri" panose="020F0502020204030204" pitchFamily="34" charset="0"/>
          </a:endParaRPr>
        </a:p>
      </dgm:t>
    </dgm:pt>
    <dgm:pt modelId="{2D614D32-E61C-457E-8771-8115B9C214A7}" type="parTrans" cxnId="{B9948AB7-0372-401A-8965-D41A559F9723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E7DC06B6-FC55-4355-B12D-C9A31BD7330D}" type="sibTrans" cxnId="{B9948AB7-0372-401A-8965-D41A559F9723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FE965698-2DCE-4C0B-A281-D7649359BA4A}">
      <dgm:prSet phldrT="[Testo]" custT="1"/>
      <dgm:spPr/>
      <dgm:t>
        <a:bodyPr/>
        <a:lstStyle/>
        <a:p>
          <a:r>
            <a:rPr lang="en-US" sz="1600" noProof="0" dirty="0" smtClean="0">
              <a:latin typeface="Calibri" panose="020F0502020204030204" pitchFamily="34" charset="0"/>
            </a:rPr>
            <a:t>The social climate surrounding immigrants and the attitudes towards foreign communities is another relevant field that require </a:t>
          </a:r>
          <a:r>
            <a:rPr lang="en-US" sz="16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ad hoc sample surveys.</a:t>
          </a:r>
          <a:endParaRPr lang="en-US" sz="1600" noProof="0" dirty="0">
            <a:solidFill>
              <a:srgbClr val="C00000"/>
            </a:solidFill>
            <a:latin typeface="Calibri" panose="020F0502020204030204" pitchFamily="34" charset="0"/>
          </a:endParaRPr>
        </a:p>
      </dgm:t>
    </dgm:pt>
    <dgm:pt modelId="{916697EC-CA26-4F3F-A5C1-163147B5C011}" type="parTrans" cxnId="{004F640D-DBB0-4E40-AE35-885673F44754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A925F97A-BD2F-4F65-BC55-2E20D10C4B5B}" type="sibTrans" cxnId="{004F640D-DBB0-4E40-AE35-885673F44754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4DC6A359-6918-4574-9367-77C875F4BB95}">
      <dgm:prSet phldrT="[Testo]" custT="1"/>
      <dgm:spPr/>
      <dgm:t>
        <a:bodyPr/>
        <a:lstStyle/>
        <a:p>
          <a:r>
            <a:rPr lang="en-US" sz="1600" noProof="0" dirty="0" smtClean="0">
              <a:latin typeface="Calibri" panose="020F0502020204030204" pitchFamily="34" charset="0"/>
            </a:rPr>
            <a:t>Special attention on improving migration data in the context of the 2030 Agenda for </a:t>
          </a:r>
          <a:r>
            <a:rPr lang="en-US" sz="16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Sustainable Development Goals </a:t>
          </a:r>
          <a:r>
            <a:rPr lang="en-US" sz="1600" noProof="0" dirty="0" smtClean="0">
              <a:latin typeface="Calibri" panose="020F0502020204030204" pitchFamily="34" charset="0"/>
            </a:rPr>
            <a:t>(SDGs).</a:t>
          </a:r>
          <a:endParaRPr lang="en-US" sz="1600" noProof="0" dirty="0">
            <a:latin typeface="Calibri" panose="020F0502020204030204" pitchFamily="34" charset="0"/>
          </a:endParaRPr>
        </a:p>
      </dgm:t>
    </dgm:pt>
    <dgm:pt modelId="{FBB4A4D2-82A8-48EB-8426-20F499B0D5AD}" type="parTrans" cxnId="{6F6833AE-02D0-44BA-B0FE-89A29DD6D936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B89400DC-55E4-4C69-A71B-E1DE55427B54}" type="sibTrans" cxnId="{6F6833AE-02D0-44BA-B0FE-89A29DD6D936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10947F36-B6B8-467A-8BC7-2B04D500DA7E}">
      <dgm:prSet phldrT="[Testo]" custT="1"/>
      <dgm:spPr/>
      <dgm:t>
        <a:bodyPr/>
        <a:lstStyle/>
        <a:p>
          <a:r>
            <a:rPr lang="en-US" sz="16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Re-designed sample </a:t>
          </a:r>
          <a:r>
            <a:rPr lang="en-US" sz="1600" noProof="0" dirty="0" smtClean="0">
              <a:latin typeface="Calibri" panose="020F0502020204030204" pitchFamily="34" charset="0"/>
            </a:rPr>
            <a:t>surveys to examine processes of inclusion/exclusion of foreigners in Italy with specific attention dedicated to the issue in traditional surveys and new surveys.</a:t>
          </a:r>
          <a:endParaRPr lang="en-US" sz="1600" noProof="0" dirty="0">
            <a:latin typeface="Calibri" panose="020F0502020204030204" pitchFamily="34" charset="0"/>
          </a:endParaRPr>
        </a:p>
      </dgm:t>
    </dgm:pt>
    <dgm:pt modelId="{75992719-8136-4CE6-83E3-3EF989CB8BD5}" type="sibTrans" cxnId="{EB98BB16-3B41-4996-972C-17D6E232D5B5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46E1E07B-F548-4803-8610-83A0D003E194}" type="parTrans" cxnId="{EB98BB16-3B41-4996-972C-17D6E232D5B5}">
      <dgm:prSet/>
      <dgm:spPr/>
      <dgm:t>
        <a:bodyPr/>
        <a:lstStyle/>
        <a:p>
          <a:endParaRPr lang="it-IT" sz="1600">
            <a:latin typeface="Calibri" panose="020F0502020204030204" pitchFamily="34" charset="0"/>
          </a:endParaRPr>
        </a:p>
      </dgm:t>
    </dgm:pt>
    <dgm:pt modelId="{A4602E65-54AC-4427-A15F-AED91ECB7F2D}" type="pres">
      <dgm:prSet presAssocID="{E9978A83-B8FE-4183-B880-45334635AF4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108BAEF-86B7-4081-B2E8-68D9F14A19F5}" type="pres">
      <dgm:prSet presAssocID="{BEE045F0-9B1A-4E9A-BC79-8A64605EA124}" presName="parentLin" presStyleCnt="0"/>
      <dgm:spPr/>
    </dgm:pt>
    <dgm:pt modelId="{63D1F345-B4A0-4B36-8EB3-18F795A6FB0E}" type="pres">
      <dgm:prSet presAssocID="{BEE045F0-9B1A-4E9A-BC79-8A64605EA124}" presName="parentLeftMargin" presStyleLbl="node1" presStyleIdx="0" presStyleCnt="5"/>
      <dgm:spPr/>
      <dgm:t>
        <a:bodyPr/>
        <a:lstStyle/>
        <a:p>
          <a:endParaRPr lang="it-IT"/>
        </a:p>
      </dgm:t>
    </dgm:pt>
    <dgm:pt modelId="{502A7C99-7835-4284-B332-BF730D49E5F3}" type="pres">
      <dgm:prSet presAssocID="{BEE045F0-9B1A-4E9A-BC79-8A64605EA124}" presName="parentText" presStyleLbl="node1" presStyleIdx="0" presStyleCnt="5" custScaleX="157296" custScaleY="17588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9B6EB1F-C30F-4D0F-80AB-AF4F463A6112}" type="pres">
      <dgm:prSet presAssocID="{BEE045F0-9B1A-4E9A-BC79-8A64605EA124}" presName="negativeSpace" presStyleCnt="0"/>
      <dgm:spPr/>
    </dgm:pt>
    <dgm:pt modelId="{203E3DF1-8AF4-419E-81BC-7E519E8F1F4B}" type="pres">
      <dgm:prSet presAssocID="{BEE045F0-9B1A-4E9A-BC79-8A64605EA124}" presName="childText" presStyleLbl="conFgAcc1" presStyleIdx="0" presStyleCnt="5">
        <dgm:presLayoutVars>
          <dgm:bulletEnabled val="1"/>
        </dgm:presLayoutVars>
      </dgm:prSet>
      <dgm:spPr/>
    </dgm:pt>
    <dgm:pt modelId="{64F8AA10-31FF-4716-AC8D-690FEDBD5F5B}" type="pres">
      <dgm:prSet presAssocID="{D92DCADB-1E27-49D1-87FC-E607A5318EBE}" presName="spaceBetweenRectangles" presStyleCnt="0"/>
      <dgm:spPr/>
    </dgm:pt>
    <dgm:pt modelId="{28D4F0FF-AC88-4EE5-A094-E9858A80F105}" type="pres">
      <dgm:prSet presAssocID="{10947F36-B6B8-467A-8BC7-2B04D500DA7E}" presName="parentLin" presStyleCnt="0"/>
      <dgm:spPr/>
    </dgm:pt>
    <dgm:pt modelId="{025196A5-557B-47D5-AD2A-ECAF32415DF3}" type="pres">
      <dgm:prSet presAssocID="{10947F36-B6B8-467A-8BC7-2B04D500DA7E}" presName="parentLeftMargin" presStyleLbl="node1" presStyleIdx="0" presStyleCnt="5"/>
      <dgm:spPr/>
      <dgm:t>
        <a:bodyPr/>
        <a:lstStyle/>
        <a:p>
          <a:endParaRPr lang="it-IT"/>
        </a:p>
      </dgm:t>
    </dgm:pt>
    <dgm:pt modelId="{64A99163-1EBD-4CB6-BA13-C5BC0083DEC4}" type="pres">
      <dgm:prSet presAssocID="{10947F36-B6B8-467A-8BC7-2B04D500DA7E}" presName="parentText" presStyleLbl="node1" presStyleIdx="1" presStyleCnt="5" custScaleX="157296" custScaleY="17588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8D5A3F0-3DE3-4C96-ADBF-C6A45C4EBA11}" type="pres">
      <dgm:prSet presAssocID="{10947F36-B6B8-467A-8BC7-2B04D500DA7E}" presName="negativeSpace" presStyleCnt="0"/>
      <dgm:spPr/>
    </dgm:pt>
    <dgm:pt modelId="{B4FFA5DF-025D-4F06-83DA-7074D29ABB29}" type="pres">
      <dgm:prSet presAssocID="{10947F36-B6B8-467A-8BC7-2B04D500DA7E}" presName="childText" presStyleLbl="conFgAcc1" presStyleIdx="1" presStyleCnt="5">
        <dgm:presLayoutVars>
          <dgm:bulletEnabled val="1"/>
        </dgm:presLayoutVars>
      </dgm:prSet>
      <dgm:spPr/>
    </dgm:pt>
    <dgm:pt modelId="{96F3FD90-CCF5-456A-BF79-EC6C65E5C9F5}" type="pres">
      <dgm:prSet presAssocID="{75992719-8136-4CE6-83E3-3EF989CB8BD5}" presName="spaceBetweenRectangles" presStyleCnt="0"/>
      <dgm:spPr/>
    </dgm:pt>
    <dgm:pt modelId="{07E13D50-FC32-482A-AE35-1587DAA34520}" type="pres">
      <dgm:prSet presAssocID="{2D560158-FE29-432A-B0C6-21E87179F9DF}" presName="parentLin" presStyleCnt="0"/>
      <dgm:spPr/>
    </dgm:pt>
    <dgm:pt modelId="{E2AFAD7C-A06A-4BC6-A449-3AD83EA35509}" type="pres">
      <dgm:prSet presAssocID="{2D560158-FE29-432A-B0C6-21E87179F9DF}" presName="parentLeftMargin" presStyleLbl="node1" presStyleIdx="1" presStyleCnt="5"/>
      <dgm:spPr/>
      <dgm:t>
        <a:bodyPr/>
        <a:lstStyle/>
        <a:p>
          <a:endParaRPr lang="it-IT"/>
        </a:p>
      </dgm:t>
    </dgm:pt>
    <dgm:pt modelId="{A4D284EA-44F9-4088-81DF-D7AEA830CAE0}" type="pres">
      <dgm:prSet presAssocID="{2D560158-FE29-432A-B0C6-21E87179F9DF}" presName="parentText" presStyleLbl="node1" presStyleIdx="2" presStyleCnt="5" custScaleX="157296" custScaleY="17588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88DAB9F-2B3E-4658-9AEF-1DAC99BA492D}" type="pres">
      <dgm:prSet presAssocID="{2D560158-FE29-432A-B0C6-21E87179F9DF}" presName="negativeSpace" presStyleCnt="0"/>
      <dgm:spPr/>
    </dgm:pt>
    <dgm:pt modelId="{C4559A1E-8233-4933-B2AD-307497AE8E04}" type="pres">
      <dgm:prSet presAssocID="{2D560158-FE29-432A-B0C6-21E87179F9DF}" presName="childText" presStyleLbl="conFgAcc1" presStyleIdx="2" presStyleCnt="5">
        <dgm:presLayoutVars>
          <dgm:bulletEnabled val="1"/>
        </dgm:presLayoutVars>
      </dgm:prSet>
      <dgm:spPr/>
    </dgm:pt>
    <dgm:pt modelId="{BA23BC26-67DC-4851-B6BF-70CC094F6B99}" type="pres">
      <dgm:prSet presAssocID="{E7DC06B6-FC55-4355-B12D-C9A31BD7330D}" presName="spaceBetweenRectangles" presStyleCnt="0"/>
      <dgm:spPr/>
    </dgm:pt>
    <dgm:pt modelId="{479A89F7-A8E8-42A0-9597-4EF742A24EDB}" type="pres">
      <dgm:prSet presAssocID="{FE965698-2DCE-4C0B-A281-D7649359BA4A}" presName="parentLin" presStyleCnt="0"/>
      <dgm:spPr/>
    </dgm:pt>
    <dgm:pt modelId="{67404451-C57E-4781-8AE6-C0005D97BE7A}" type="pres">
      <dgm:prSet presAssocID="{FE965698-2DCE-4C0B-A281-D7649359BA4A}" presName="parentLeftMargin" presStyleLbl="node1" presStyleIdx="2" presStyleCnt="5"/>
      <dgm:spPr/>
      <dgm:t>
        <a:bodyPr/>
        <a:lstStyle/>
        <a:p>
          <a:endParaRPr lang="it-IT"/>
        </a:p>
      </dgm:t>
    </dgm:pt>
    <dgm:pt modelId="{A17D471B-11C0-4B91-8334-8B7970347067}" type="pres">
      <dgm:prSet presAssocID="{FE965698-2DCE-4C0B-A281-D7649359BA4A}" presName="parentText" presStyleLbl="node1" presStyleIdx="3" presStyleCnt="5" custScaleX="157296" custScaleY="17588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120590A-E73A-43F9-AFA9-F10D841DEABB}" type="pres">
      <dgm:prSet presAssocID="{FE965698-2DCE-4C0B-A281-D7649359BA4A}" presName="negativeSpace" presStyleCnt="0"/>
      <dgm:spPr/>
    </dgm:pt>
    <dgm:pt modelId="{AB877695-F68C-45CF-BF80-6B47A7460068}" type="pres">
      <dgm:prSet presAssocID="{FE965698-2DCE-4C0B-A281-D7649359BA4A}" presName="childText" presStyleLbl="conFgAcc1" presStyleIdx="3" presStyleCnt="5">
        <dgm:presLayoutVars>
          <dgm:bulletEnabled val="1"/>
        </dgm:presLayoutVars>
      </dgm:prSet>
      <dgm:spPr/>
    </dgm:pt>
    <dgm:pt modelId="{6AB0575D-2F56-47E1-A30C-13973A9FA93C}" type="pres">
      <dgm:prSet presAssocID="{A925F97A-BD2F-4F65-BC55-2E20D10C4B5B}" presName="spaceBetweenRectangles" presStyleCnt="0"/>
      <dgm:spPr/>
    </dgm:pt>
    <dgm:pt modelId="{6DC875F0-0A02-4A21-8E07-D90141108E2F}" type="pres">
      <dgm:prSet presAssocID="{4DC6A359-6918-4574-9367-77C875F4BB95}" presName="parentLin" presStyleCnt="0"/>
      <dgm:spPr/>
    </dgm:pt>
    <dgm:pt modelId="{087DE926-4FFF-4B63-BAA9-BEDA74015DBC}" type="pres">
      <dgm:prSet presAssocID="{4DC6A359-6918-4574-9367-77C875F4BB95}" presName="parentLeftMargin" presStyleLbl="node1" presStyleIdx="3" presStyleCnt="5"/>
      <dgm:spPr/>
      <dgm:t>
        <a:bodyPr/>
        <a:lstStyle/>
        <a:p>
          <a:endParaRPr lang="it-IT"/>
        </a:p>
      </dgm:t>
    </dgm:pt>
    <dgm:pt modelId="{F11BF08F-D91D-4872-95E7-657CFDED984E}" type="pres">
      <dgm:prSet presAssocID="{4DC6A359-6918-4574-9367-77C875F4BB95}" presName="parentText" presStyleLbl="node1" presStyleIdx="4" presStyleCnt="5" custScaleX="157296" custScaleY="17588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CDCDED0-EF34-48EB-8C18-2B560D54DC70}" type="pres">
      <dgm:prSet presAssocID="{4DC6A359-6918-4574-9367-77C875F4BB95}" presName="negativeSpace" presStyleCnt="0"/>
      <dgm:spPr/>
    </dgm:pt>
    <dgm:pt modelId="{3CFC2772-0FA5-406D-B1D0-0B37D018F797}" type="pres">
      <dgm:prSet presAssocID="{4DC6A359-6918-4574-9367-77C875F4BB9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0AAC4849-6230-4977-B452-E4EB13C23AEA}" type="presOf" srcId="{BEE045F0-9B1A-4E9A-BC79-8A64605EA124}" destId="{63D1F345-B4A0-4B36-8EB3-18F795A6FB0E}" srcOrd="0" destOrd="0" presId="urn:microsoft.com/office/officeart/2005/8/layout/list1"/>
    <dgm:cxn modelId="{004F640D-DBB0-4E40-AE35-885673F44754}" srcId="{E9978A83-B8FE-4183-B880-45334635AF4A}" destId="{FE965698-2DCE-4C0B-A281-D7649359BA4A}" srcOrd="3" destOrd="0" parTransId="{916697EC-CA26-4F3F-A5C1-163147B5C011}" sibTransId="{A925F97A-BD2F-4F65-BC55-2E20D10C4B5B}"/>
    <dgm:cxn modelId="{87258B4E-86A7-49AC-BFF9-F80E982775B2}" srcId="{E9978A83-B8FE-4183-B880-45334635AF4A}" destId="{BEE045F0-9B1A-4E9A-BC79-8A64605EA124}" srcOrd="0" destOrd="0" parTransId="{556667C2-0D35-44FA-A01E-EFB11B8CE516}" sibTransId="{D92DCADB-1E27-49D1-87FC-E607A5318EBE}"/>
    <dgm:cxn modelId="{02738126-CAB7-4E20-B1D7-78539D22CE4A}" type="presOf" srcId="{10947F36-B6B8-467A-8BC7-2B04D500DA7E}" destId="{64A99163-1EBD-4CB6-BA13-C5BC0083DEC4}" srcOrd="1" destOrd="0" presId="urn:microsoft.com/office/officeart/2005/8/layout/list1"/>
    <dgm:cxn modelId="{C9C24123-75E2-47FB-81EC-5516987461CC}" type="presOf" srcId="{10947F36-B6B8-467A-8BC7-2B04D500DA7E}" destId="{025196A5-557B-47D5-AD2A-ECAF32415DF3}" srcOrd="0" destOrd="0" presId="urn:microsoft.com/office/officeart/2005/8/layout/list1"/>
    <dgm:cxn modelId="{58922F3D-CB6F-492D-9D91-19D880DA04EE}" type="presOf" srcId="{E9978A83-B8FE-4183-B880-45334635AF4A}" destId="{A4602E65-54AC-4427-A15F-AED91ECB7F2D}" srcOrd="0" destOrd="0" presId="urn:microsoft.com/office/officeart/2005/8/layout/list1"/>
    <dgm:cxn modelId="{6F6833AE-02D0-44BA-B0FE-89A29DD6D936}" srcId="{E9978A83-B8FE-4183-B880-45334635AF4A}" destId="{4DC6A359-6918-4574-9367-77C875F4BB95}" srcOrd="4" destOrd="0" parTransId="{FBB4A4D2-82A8-48EB-8426-20F499B0D5AD}" sibTransId="{B89400DC-55E4-4C69-A71B-E1DE55427B54}"/>
    <dgm:cxn modelId="{7CFCD833-19C1-484D-AFB8-0F77AA68D380}" type="presOf" srcId="{2D560158-FE29-432A-B0C6-21E87179F9DF}" destId="{E2AFAD7C-A06A-4BC6-A449-3AD83EA35509}" srcOrd="0" destOrd="0" presId="urn:microsoft.com/office/officeart/2005/8/layout/list1"/>
    <dgm:cxn modelId="{7AB3D296-1F01-424D-AF4A-C78412C714F4}" type="presOf" srcId="{BEE045F0-9B1A-4E9A-BC79-8A64605EA124}" destId="{502A7C99-7835-4284-B332-BF730D49E5F3}" srcOrd="1" destOrd="0" presId="urn:microsoft.com/office/officeart/2005/8/layout/list1"/>
    <dgm:cxn modelId="{B9948AB7-0372-401A-8965-D41A559F9723}" srcId="{E9978A83-B8FE-4183-B880-45334635AF4A}" destId="{2D560158-FE29-432A-B0C6-21E87179F9DF}" srcOrd="2" destOrd="0" parTransId="{2D614D32-E61C-457E-8771-8115B9C214A7}" sibTransId="{E7DC06B6-FC55-4355-B12D-C9A31BD7330D}"/>
    <dgm:cxn modelId="{661C37D6-DC94-40FC-9755-9C23AA809361}" type="presOf" srcId="{FE965698-2DCE-4C0B-A281-D7649359BA4A}" destId="{67404451-C57E-4781-8AE6-C0005D97BE7A}" srcOrd="0" destOrd="0" presId="urn:microsoft.com/office/officeart/2005/8/layout/list1"/>
    <dgm:cxn modelId="{D68EC45E-2E1B-4B2A-A3DA-E2A26C4F6CC1}" type="presOf" srcId="{4DC6A359-6918-4574-9367-77C875F4BB95}" destId="{087DE926-4FFF-4B63-BAA9-BEDA74015DBC}" srcOrd="0" destOrd="0" presId="urn:microsoft.com/office/officeart/2005/8/layout/list1"/>
    <dgm:cxn modelId="{995AE182-975D-4C73-BEAB-5555304B8140}" type="presOf" srcId="{4DC6A359-6918-4574-9367-77C875F4BB95}" destId="{F11BF08F-D91D-4872-95E7-657CFDED984E}" srcOrd="1" destOrd="0" presId="urn:microsoft.com/office/officeart/2005/8/layout/list1"/>
    <dgm:cxn modelId="{DB69C869-1B15-47A5-A11D-E7876050C843}" type="presOf" srcId="{FE965698-2DCE-4C0B-A281-D7649359BA4A}" destId="{A17D471B-11C0-4B91-8334-8B7970347067}" srcOrd="1" destOrd="0" presId="urn:microsoft.com/office/officeart/2005/8/layout/list1"/>
    <dgm:cxn modelId="{EB98BB16-3B41-4996-972C-17D6E232D5B5}" srcId="{E9978A83-B8FE-4183-B880-45334635AF4A}" destId="{10947F36-B6B8-467A-8BC7-2B04D500DA7E}" srcOrd="1" destOrd="0" parTransId="{46E1E07B-F548-4803-8610-83A0D003E194}" sibTransId="{75992719-8136-4CE6-83E3-3EF989CB8BD5}"/>
    <dgm:cxn modelId="{693EF6FF-23ED-4E5D-B7B9-DE3DB597C40B}" type="presOf" srcId="{2D560158-FE29-432A-B0C6-21E87179F9DF}" destId="{A4D284EA-44F9-4088-81DF-D7AEA830CAE0}" srcOrd="1" destOrd="0" presId="urn:microsoft.com/office/officeart/2005/8/layout/list1"/>
    <dgm:cxn modelId="{902FA229-C7ED-4A35-89D2-930149985469}" type="presParOf" srcId="{A4602E65-54AC-4427-A15F-AED91ECB7F2D}" destId="{6108BAEF-86B7-4081-B2E8-68D9F14A19F5}" srcOrd="0" destOrd="0" presId="urn:microsoft.com/office/officeart/2005/8/layout/list1"/>
    <dgm:cxn modelId="{9574FCBB-52CE-4FF0-ADD3-AACE8320CADE}" type="presParOf" srcId="{6108BAEF-86B7-4081-B2E8-68D9F14A19F5}" destId="{63D1F345-B4A0-4B36-8EB3-18F795A6FB0E}" srcOrd="0" destOrd="0" presId="urn:microsoft.com/office/officeart/2005/8/layout/list1"/>
    <dgm:cxn modelId="{3C41DDBF-AC6B-493B-905A-30BA69B39E74}" type="presParOf" srcId="{6108BAEF-86B7-4081-B2E8-68D9F14A19F5}" destId="{502A7C99-7835-4284-B332-BF730D49E5F3}" srcOrd="1" destOrd="0" presId="urn:microsoft.com/office/officeart/2005/8/layout/list1"/>
    <dgm:cxn modelId="{3C8A54D4-DFCB-4AEE-9444-CC900953730D}" type="presParOf" srcId="{A4602E65-54AC-4427-A15F-AED91ECB7F2D}" destId="{F9B6EB1F-C30F-4D0F-80AB-AF4F463A6112}" srcOrd="1" destOrd="0" presId="urn:microsoft.com/office/officeart/2005/8/layout/list1"/>
    <dgm:cxn modelId="{20C0FAE5-F647-4592-BAA5-EE645A354C15}" type="presParOf" srcId="{A4602E65-54AC-4427-A15F-AED91ECB7F2D}" destId="{203E3DF1-8AF4-419E-81BC-7E519E8F1F4B}" srcOrd="2" destOrd="0" presId="urn:microsoft.com/office/officeart/2005/8/layout/list1"/>
    <dgm:cxn modelId="{C8332B0B-CF35-44A0-AD43-CEA693F94BC3}" type="presParOf" srcId="{A4602E65-54AC-4427-A15F-AED91ECB7F2D}" destId="{64F8AA10-31FF-4716-AC8D-690FEDBD5F5B}" srcOrd="3" destOrd="0" presId="urn:microsoft.com/office/officeart/2005/8/layout/list1"/>
    <dgm:cxn modelId="{9DAD28BA-4AE3-4AB3-A9AA-6C281B6BB3CA}" type="presParOf" srcId="{A4602E65-54AC-4427-A15F-AED91ECB7F2D}" destId="{28D4F0FF-AC88-4EE5-A094-E9858A80F105}" srcOrd="4" destOrd="0" presId="urn:microsoft.com/office/officeart/2005/8/layout/list1"/>
    <dgm:cxn modelId="{0F68B658-AC7E-4515-936E-EBBCA42B3C0B}" type="presParOf" srcId="{28D4F0FF-AC88-4EE5-A094-E9858A80F105}" destId="{025196A5-557B-47D5-AD2A-ECAF32415DF3}" srcOrd="0" destOrd="0" presId="urn:microsoft.com/office/officeart/2005/8/layout/list1"/>
    <dgm:cxn modelId="{A24EE6EC-509F-4A37-957E-F4137B9DDA71}" type="presParOf" srcId="{28D4F0FF-AC88-4EE5-A094-E9858A80F105}" destId="{64A99163-1EBD-4CB6-BA13-C5BC0083DEC4}" srcOrd="1" destOrd="0" presId="urn:microsoft.com/office/officeart/2005/8/layout/list1"/>
    <dgm:cxn modelId="{F5810655-CFF6-4CD0-AB67-B3417D8602F6}" type="presParOf" srcId="{A4602E65-54AC-4427-A15F-AED91ECB7F2D}" destId="{08D5A3F0-3DE3-4C96-ADBF-C6A45C4EBA11}" srcOrd="5" destOrd="0" presId="urn:microsoft.com/office/officeart/2005/8/layout/list1"/>
    <dgm:cxn modelId="{6FA2E138-53B4-4111-AABB-BB9987746AE8}" type="presParOf" srcId="{A4602E65-54AC-4427-A15F-AED91ECB7F2D}" destId="{B4FFA5DF-025D-4F06-83DA-7074D29ABB29}" srcOrd="6" destOrd="0" presId="urn:microsoft.com/office/officeart/2005/8/layout/list1"/>
    <dgm:cxn modelId="{FE4C401F-A5A5-426A-8E73-CE3FFC4D29B3}" type="presParOf" srcId="{A4602E65-54AC-4427-A15F-AED91ECB7F2D}" destId="{96F3FD90-CCF5-456A-BF79-EC6C65E5C9F5}" srcOrd="7" destOrd="0" presId="urn:microsoft.com/office/officeart/2005/8/layout/list1"/>
    <dgm:cxn modelId="{01135CAB-65F2-4902-9808-03C66A073EAD}" type="presParOf" srcId="{A4602E65-54AC-4427-A15F-AED91ECB7F2D}" destId="{07E13D50-FC32-482A-AE35-1587DAA34520}" srcOrd="8" destOrd="0" presId="urn:microsoft.com/office/officeart/2005/8/layout/list1"/>
    <dgm:cxn modelId="{917F773C-1632-4C24-B82B-8E05CBD72AA7}" type="presParOf" srcId="{07E13D50-FC32-482A-AE35-1587DAA34520}" destId="{E2AFAD7C-A06A-4BC6-A449-3AD83EA35509}" srcOrd="0" destOrd="0" presId="urn:microsoft.com/office/officeart/2005/8/layout/list1"/>
    <dgm:cxn modelId="{4338B93C-DC48-453D-8C90-D72C090A0BE9}" type="presParOf" srcId="{07E13D50-FC32-482A-AE35-1587DAA34520}" destId="{A4D284EA-44F9-4088-81DF-D7AEA830CAE0}" srcOrd="1" destOrd="0" presId="urn:microsoft.com/office/officeart/2005/8/layout/list1"/>
    <dgm:cxn modelId="{21ABC79F-15E0-4015-9E15-8945CB6610CD}" type="presParOf" srcId="{A4602E65-54AC-4427-A15F-AED91ECB7F2D}" destId="{788DAB9F-2B3E-4658-9AEF-1DAC99BA492D}" srcOrd="9" destOrd="0" presId="urn:microsoft.com/office/officeart/2005/8/layout/list1"/>
    <dgm:cxn modelId="{5D92B25B-CAEA-451A-8DB1-122E0D237B6C}" type="presParOf" srcId="{A4602E65-54AC-4427-A15F-AED91ECB7F2D}" destId="{C4559A1E-8233-4933-B2AD-307497AE8E04}" srcOrd="10" destOrd="0" presId="urn:microsoft.com/office/officeart/2005/8/layout/list1"/>
    <dgm:cxn modelId="{1A7CAAEB-DD21-4C97-9575-D9CA61EC8F13}" type="presParOf" srcId="{A4602E65-54AC-4427-A15F-AED91ECB7F2D}" destId="{BA23BC26-67DC-4851-B6BF-70CC094F6B99}" srcOrd="11" destOrd="0" presId="urn:microsoft.com/office/officeart/2005/8/layout/list1"/>
    <dgm:cxn modelId="{A29CA548-6743-4B2C-91BC-7FB4ACE5A188}" type="presParOf" srcId="{A4602E65-54AC-4427-A15F-AED91ECB7F2D}" destId="{479A89F7-A8E8-42A0-9597-4EF742A24EDB}" srcOrd="12" destOrd="0" presId="urn:microsoft.com/office/officeart/2005/8/layout/list1"/>
    <dgm:cxn modelId="{90B04776-D951-491A-A486-21D809C6E2E4}" type="presParOf" srcId="{479A89F7-A8E8-42A0-9597-4EF742A24EDB}" destId="{67404451-C57E-4781-8AE6-C0005D97BE7A}" srcOrd="0" destOrd="0" presId="urn:microsoft.com/office/officeart/2005/8/layout/list1"/>
    <dgm:cxn modelId="{01324124-4DA6-44F8-BE57-DFA2F7E3CFF4}" type="presParOf" srcId="{479A89F7-A8E8-42A0-9597-4EF742A24EDB}" destId="{A17D471B-11C0-4B91-8334-8B7970347067}" srcOrd="1" destOrd="0" presId="urn:microsoft.com/office/officeart/2005/8/layout/list1"/>
    <dgm:cxn modelId="{3BC98ED6-C3E1-4DF8-8E57-656A56CB5A57}" type="presParOf" srcId="{A4602E65-54AC-4427-A15F-AED91ECB7F2D}" destId="{C120590A-E73A-43F9-AFA9-F10D841DEABB}" srcOrd="13" destOrd="0" presId="urn:microsoft.com/office/officeart/2005/8/layout/list1"/>
    <dgm:cxn modelId="{17D74514-5999-4F54-BC93-E71F839DF073}" type="presParOf" srcId="{A4602E65-54AC-4427-A15F-AED91ECB7F2D}" destId="{AB877695-F68C-45CF-BF80-6B47A7460068}" srcOrd="14" destOrd="0" presId="urn:microsoft.com/office/officeart/2005/8/layout/list1"/>
    <dgm:cxn modelId="{D5AE4EB1-6C17-4A17-AA70-15621E4EF418}" type="presParOf" srcId="{A4602E65-54AC-4427-A15F-AED91ECB7F2D}" destId="{6AB0575D-2F56-47E1-A30C-13973A9FA93C}" srcOrd="15" destOrd="0" presId="urn:microsoft.com/office/officeart/2005/8/layout/list1"/>
    <dgm:cxn modelId="{2512C2F4-3C13-4D69-A05F-AADD85524F01}" type="presParOf" srcId="{A4602E65-54AC-4427-A15F-AED91ECB7F2D}" destId="{6DC875F0-0A02-4A21-8E07-D90141108E2F}" srcOrd="16" destOrd="0" presId="urn:microsoft.com/office/officeart/2005/8/layout/list1"/>
    <dgm:cxn modelId="{A41D9B7D-7141-4BD3-8030-5D227CC32CC3}" type="presParOf" srcId="{6DC875F0-0A02-4A21-8E07-D90141108E2F}" destId="{087DE926-4FFF-4B63-BAA9-BEDA74015DBC}" srcOrd="0" destOrd="0" presId="urn:microsoft.com/office/officeart/2005/8/layout/list1"/>
    <dgm:cxn modelId="{AF26D995-7A51-4F8E-8D1C-2A510FC2CAC1}" type="presParOf" srcId="{6DC875F0-0A02-4A21-8E07-D90141108E2F}" destId="{F11BF08F-D91D-4872-95E7-657CFDED984E}" srcOrd="1" destOrd="0" presId="urn:microsoft.com/office/officeart/2005/8/layout/list1"/>
    <dgm:cxn modelId="{FE7FE0A5-17BA-4070-8C3D-92B48B69668C}" type="presParOf" srcId="{A4602E65-54AC-4427-A15F-AED91ECB7F2D}" destId="{ACDCDED0-EF34-48EB-8C18-2B560D54DC70}" srcOrd="17" destOrd="0" presId="urn:microsoft.com/office/officeart/2005/8/layout/list1"/>
    <dgm:cxn modelId="{4D7B4FBB-03B0-4C04-96DF-D61A3CF09A56}" type="presParOf" srcId="{A4602E65-54AC-4427-A15F-AED91ECB7F2D}" destId="{3CFC2772-0FA5-406D-B1D0-0B37D018F79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1BB8C-B5F2-4420-846A-2165A13EAD9E}">
      <dsp:nvSpPr>
        <dsp:cNvPr id="0" name=""/>
        <dsp:cNvSpPr/>
      </dsp:nvSpPr>
      <dsp:spPr>
        <a:xfrm>
          <a:off x="0" y="491897"/>
          <a:ext cx="8774349" cy="75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364B30-C970-4E18-BFCE-80ECCEE3602F}">
      <dsp:nvSpPr>
        <dsp:cNvPr id="0" name=""/>
        <dsp:cNvSpPr/>
      </dsp:nvSpPr>
      <dsp:spPr>
        <a:xfrm>
          <a:off x="435718" y="49097"/>
          <a:ext cx="8331763" cy="88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alibri" panose="020F0502020204030204" pitchFamily="34" charset="0"/>
            </a:rPr>
            <a:t>More than 5 million resident foreigners (around 8.3% of the total resident population) in Italy on January 1, 2017 </a:t>
          </a:r>
          <a:endParaRPr lang="it-IT" sz="1600" kern="1200" dirty="0">
            <a:latin typeface="Calibri" panose="020F0502020204030204" pitchFamily="34" charset="0"/>
          </a:endParaRPr>
        </a:p>
      </dsp:txBody>
      <dsp:txXfrm>
        <a:off x="478949" y="92328"/>
        <a:ext cx="8245301" cy="799138"/>
      </dsp:txXfrm>
    </dsp:sp>
    <dsp:sp modelId="{19E51FBA-2867-4ABD-8CCC-7C0DF9755675}">
      <dsp:nvSpPr>
        <dsp:cNvPr id="0" name=""/>
        <dsp:cNvSpPr/>
      </dsp:nvSpPr>
      <dsp:spPr>
        <a:xfrm>
          <a:off x="0" y="1852697"/>
          <a:ext cx="8774349" cy="75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07651-DBEF-4CD6-B283-68757D60CD34}">
      <dsp:nvSpPr>
        <dsp:cNvPr id="0" name=""/>
        <dsp:cNvSpPr/>
      </dsp:nvSpPr>
      <dsp:spPr>
        <a:xfrm>
          <a:off x="435718" y="1409897"/>
          <a:ext cx="8331763" cy="88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>
              <a:latin typeface="Calibri" panose="020F0502020204030204" pitchFamily="34" charset="0"/>
            </a:rPr>
            <a:t>More than 1 million resident foreigners are Romanian citizens</a:t>
          </a:r>
          <a:endParaRPr lang="en-US" sz="1600" kern="1200" noProof="0" dirty="0">
            <a:latin typeface="Calibri" panose="020F0502020204030204" pitchFamily="34" charset="0"/>
          </a:endParaRPr>
        </a:p>
      </dsp:txBody>
      <dsp:txXfrm>
        <a:off x="478949" y="1453128"/>
        <a:ext cx="8245301" cy="799138"/>
      </dsp:txXfrm>
    </dsp:sp>
    <dsp:sp modelId="{588CFDDC-DB0F-4C43-A334-6E9711BDDEDA}">
      <dsp:nvSpPr>
        <dsp:cNvPr id="0" name=""/>
        <dsp:cNvSpPr/>
      </dsp:nvSpPr>
      <dsp:spPr>
        <a:xfrm>
          <a:off x="0" y="3213497"/>
          <a:ext cx="8774349" cy="75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60D98-79E0-443D-8FE4-49E121918B12}">
      <dsp:nvSpPr>
        <dsp:cNvPr id="0" name=""/>
        <dsp:cNvSpPr/>
      </dsp:nvSpPr>
      <dsp:spPr>
        <a:xfrm>
          <a:off x="435718" y="2770697"/>
          <a:ext cx="8331763" cy="88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kern="1200" dirty="0" smtClean="0">
              <a:latin typeface="Calibri" panose="020F0502020204030204" pitchFamily="34" charset="0"/>
            </a:rPr>
            <a:t>3.7 </a:t>
          </a:r>
          <a:r>
            <a:rPr lang="it-IT" sz="1600" kern="1200" dirty="0" err="1" smtClean="0">
              <a:latin typeface="Calibri" panose="020F0502020204030204" pitchFamily="34" charset="0"/>
            </a:rPr>
            <a:t>million</a:t>
          </a:r>
          <a:r>
            <a:rPr lang="it-IT" sz="1600" kern="1200" dirty="0" smtClean="0">
              <a:latin typeface="Calibri" panose="020F0502020204030204" pitchFamily="34" charset="0"/>
            </a:rPr>
            <a:t> </a:t>
          </a:r>
          <a:r>
            <a:rPr lang="en-US" sz="1600" kern="1200" dirty="0" smtClean="0">
              <a:latin typeface="Calibri" panose="020F0502020204030204" pitchFamily="34" charset="0"/>
            </a:rPr>
            <a:t>non-EU foreigners held a residence permit in Italy on January 1, 2017 (</a:t>
          </a:r>
          <a:r>
            <a:rPr lang="it-IT" sz="1600" kern="1200" dirty="0" err="1" smtClean="0">
              <a:latin typeface="Calibri" panose="020F0502020204030204" pitchFamily="34" charset="0"/>
            </a:rPr>
            <a:t>about</a:t>
          </a:r>
          <a:r>
            <a:rPr lang="it-IT" sz="1600" kern="1200" dirty="0" smtClean="0">
              <a:latin typeface="Calibri" panose="020F0502020204030204" pitchFamily="34" charset="0"/>
            </a:rPr>
            <a:t> 217,000 </a:t>
          </a:r>
          <a:r>
            <a:rPr lang="it-IT" sz="1600" kern="1200" dirty="0" err="1" smtClean="0">
              <a:latin typeface="Calibri" panose="020F0502020204030204" pitchFamily="34" charset="0"/>
            </a:rPr>
            <a:t>less</a:t>
          </a:r>
          <a:r>
            <a:rPr lang="it-IT" sz="1600" kern="1200" dirty="0" smtClean="0">
              <a:latin typeface="Calibri" panose="020F0502020204030204" pitchFamily="34" charset="0"/>
            </a:rPr>
            <a:t> </a:t>
          </a:r>
          <a:r>
            <a:rPr lang="it-IT" sz="1600" kern="1200" dirty="0" err="1" smtClean="0">
              <a:latin typeface="Calibri" panose="020F0502020204030204" pitchFamily="34" charset="0"/>
            </a:rPr>
            <a:t>than</a:t>
          </a:r>
          <a:r>
            <a:rPr lang="it-IT" sz="1600" kern="1200" dirty="0" smtClean="0">
              <a:latin typeface="Calibri" panose="020F0502020204030204" pitchFamily="34" charset="0"/>
            </a:rPr>
            <a:t> in 2016)</a:t>
          </a:r>
          <a:r>
            <a:rPr lang="en-US" sz="1600" kern="1200" dirty="0" smtClean="0">
              <a:latin typeface="Calibri" panose="020F0502020204030204" pitchFamily="34" charset="0"/>
            </a:rPr>
            <a:t>: </a:t>
          </a:r>
          <a:r>
            <a:rPr lang="en-US" sz="1600" b="0" i="0" kern="1200" dirty="0" smtClean="0">
              <a:latin typeface="Calibri" panose="020F0502020204030204" pitchFamily="34" charset="0"/>
            </a:rPr>
            <a:t>the largest groups were Morocco (454,817), Albania (441,838), China (318,975), Ukraine (234,066) and The Philippines (162,469).</a:t>
          </a:r>
          <a:endParaRPr lang="it-IT" sz="1600" kern="1200" dirty="0">
            <a:latin typeface="Calibri" panose="020F0502020204030204" pitchFamily="34" charset="0"/>
          </a:endParaRPr>
        </a:p>
      </dsp:txBody>
      <dsp:txXfrm>
        <a:off x="478949" y="2813928"/>
        <a:ext cx="8245301" cy="799138"/>
      </dsp:txXfrm>
    </dsp:sp>
    <dsp:sp modelId="{EA3ED762-D38B-4B48-8792-5327383FEBF4}">
      <dsp:nvSpPr>
        <dsp:cNvPr id="0" name=""/>
        <dsp:cNvSpPr/>
      </dsp:nvSpPr>
      <dsp:spPr>
        <a:xfrm>
          <a:off x="0" y="4574298"/>
          <a:ext cx="8774349" cy="75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2DC604-0E79-4A6F-AFF7-317811AACD42}">
      <dsp:nvSpPr>
        <dsp:cNvPr id="0" name=""/>
        <dsp:cNvSpPr/>
      </dsp:nvSpPr>
      <dsp:spPr>
        <a:xfrm>
          <a:off x="435718" y="4131498"/>
          <a:ext cx="8331763" cy="88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b="0" i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Inflows of non-EU foreigners continue to decline: in 2016 almost 227,000 new permits were issued, nearly 5% fewer than in the previous year.</a:t>
          </a:r>
          <a:endParaRPr lang="it-IT" sz="16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78949" y="4174729"/>
        <a:ext cx="8245301" cy="799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1BB8C-B5F2-4420-846A-2165A13EAD9E}">
      <dsp:nvSpPr>
        <dsp:cNvPr id="0" name=""/>
        <dsp:cNvSpPr/>
      </dsp:nvSpPr>
      <dsp:spPr>
        <a:xfrm>
          <a:off x="0" y="362883"/>
          <a:ext cx="8774349" cy="5544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364B30-C970-4E18-BFCE-80ECCEE3602F}">
      <dsp:nvSpPr>
        <dsp:cNvPr id="0" name=""/>
        <dsp:cNvSpPr/>
      </dsp:nvSpPr>
      <dsp:spPr>
        <a:xfrm>
          <a:off x="438717" y="38163"/>
          <a:ext cx="7766553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alibri" panose="020F0502020204030204" pitchFamily="34" charset="0"/>
            </a:rPr>
            <a:t>In this period work permits issued decreased sharply, from 56.1% in 2007 to 5.7% in 2016</a:t>
          </a:r>
          <a:endParaRPr lang="it-IT" sz="1600" kern="1200" dirty="0">
            <a:latin typeface="Calibri" panose="020F0502020204030204" pitchFamily="34" charset="0"/>
          </a:endParaRPr>
        </a:p>
      </dsp:txBody>
      <dsp:txXfrm>
        <a:off x="470420" y="69866"/>
        <a:ext cx="7703147" cy="586034"/>
      </dsp:txXfrm>
    </dsp:sp>
    <dsp:sp modelId="{19E51FBA-2867-4ABD-8CCC-7C0DF9755675}">
      <dsp:nvSpPr>
        <dsp:cNvPr id="0" name=""/>
        <dsp:cNvSpPr/>
      </dsp:nvSpPr>
      <dsp:spPr>
        <a:xfrm>
          <a:off x="0" y="1360803"/>
          <a:ext cx="8774349" cy="5544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07651-DBEF-4CD6-B283-68757D60CD34}">
      <dsp:nvSpPr>
        <dsp:cNvPr id="0" name=""/>
        <dsp:cNvSpPr/>
      </dsp:nvSpPr>
      <dsp:spPr>
        <a:xfrm>
          <a:off x="438717" y="1036084"/>
          <a:ext cx="7766553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alibri" panose="020F0502020204030204" pitchFamily="34" charset="0"/>
            </a:rPr>
            <a:t>Instead, requests for asylum and for other humanitarian reasons continued to grow: in 2016 they represented 34.3% of new inflows, whereas in the 2007 they were only 3.7%</a:t>
          </a:r>
          <a:endParaRPr lang="it-IT" sz="1600" kern="1200" dirty="0">
            <a:latin typeface="Calibri" panose="020F0502020204030204" pitchFamily="34" charset="0"/>
          </a:endParaRPr>
        </a:p>
      </dsp:txBody>
      <dsp:txXfrm>
        <a:off x="470420" y="1067787"/>
        <a:ext cx="7703147" cy="586034"/>
      </dsp:txXfrm>
    </dsp:sp>
    <dsp:sp modelId="{588CFDDC-DB0F-4C43-A334-6E9711BDDEDA}">
      <dsp:nvSpPr>
        <dsp:cNvPr id="0" name=""/>
        <dsp:cNvSpPr/>
      </dsp:nvSpPr>
      <dsp:spPr>
        <a:xfrm>
          <a:off x="0" y="2358724"/>
          <a:ext cx="8774349" cy="5544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60D98-79E0-443D-8FE4-49E121918B12}">
      <dsp:nvSpPr>
        <dsp:cNvPr id="0" name=""/>
        <dsp:cNvSpPr/>
      </dsp:nvSpPr>
      <dsp:spPr>
        <a:xfrm>
          <a:off x="438717" y="2034004"/>
          <a:ext cx="7766553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 smtClean="0">
              <a:latin typeface="Calibri" panose="020F0502020204030204" pitchFamily="34" charset="0"/>
            </a:rPr>
            <a:t>In 2016, Nigeria, Pakistan and Gambia were the countries of origin of most of the people holding permits issued for asylum and other humanitarian reasons: they represented 44.8% of all permits issued for this reason</a:t>
          </a:r>
          <a:r>
            <a:rPr lang="it-IT" sz="1600" kern="1200" dirty="0" smtClean="0">
              <a:latin typeface="Calibri" panose="020F0502020204030204" pitchFamily="34" charset="0"/>
            </a:rPr>
            <a:t> </a:t>
          </a:r>
          <a:endParaRPr lang="it-IT" sz="1600" kern="1200" dirty="0">
            <a:latin typeface="Calibri" panose="020F0502020204030204" pitchFamily="34" charset="0"/>
          </a:endParaRPr>
        </a:p>
      </dsp:txBody>
      <dsp:txXfrm>
        <a:off x="470420" y="2065707"/>
        <a:ext cx="7703147" cy="586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1BB8C-B5F2-4420-846A-2165A13EAD9E}">
      <dsp:nvSpPr>
        <dsp:cNvPr id="0" name=""/>
        <dsp:cNvSpPr/>
      </dsp:nvSpPr>
      <dsp:spPr>
        <a:xfrm>
          <a:off x="0" y="504954"/>
          <a:ext cx="8774349" cy="85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364B30-C970-4E18-BFCE-80ECCEE3602F}">
      <dsp:nvSpPr>
        <dsp:cNvPr id="0" name=""/>
        <dsp:cNvSpPr/>
      </dsp:nvSpPr>
      <dsp:spPr>
        <a:xfrm>
          <a:off x="438717" y="3114"/>
          <a:ext cx="7766553" cy="100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 panose="020F0502020204030204" pitchFamily="34" charset="0"/>
            </a:rPr>
            <a:t>From 2012 to 2016, naturalized citizenship increased rapidly.  In 2012, more than 65 thousand citizens were naturalized; in 2016, almost  202 thousand </a:t>
          </a:r>
          <a:endParaRPr lang="it-IT" sz="1800" kern="1200" dirty="0">
            <a:latin typeface="Calibri" panose="020F0502020204030204" pitchFamily="34" charset="0"/>
          </a:endParaRPr>
        </a:p>
      </dsp:txBody>
      <dsp:txXfrm>
        <a:off x="487713" y="52110"/>
        <a:ext cx="7668561" cy="905688"/>
      </dsp:txXfrm>
    </dsp:sp>
    <dsp:sp modelId="{19E51FBA-2867-4ABD-8CCC-7C0DF9755675}">
      <dsp:nvSpPr>
        <dsp:cNvPr id="0" name=""/>
        <dsp:cNvSpPr/>
      </dsp:nvSpPr>
      <dsp:spPr>
        <a:xfrm>
          <a:off x="0" y="2047194"/>
          <a:ext cx="8774349" cy="85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07651-DBEF-4CD6-B283-68757D60CD34}">
      <dsp:nvSpPr>
        <dsp:cNvPr id="0" name=""/>
        <dsp:cNvSpPr/>
      </dsp:nvSpPr>
      <dsp:spPr>
        <a:xfrm>
          <a:off x="438717" y="1545354"/>
          <a:ext cx="7766553" cy="100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 panose="020F0502020204030204" pitchFamily="34" charset="0"/>
            </a:rPr>
            <a:t>35.8% of new citizens in 2016 were people who previously had  Albania (36,920)  or Morocco (35.212) as their nationality</a:t>
          </a:r>
          <a:endParaRPr lang="it-IT" sz="1800" kern="1200" dirty="0">
            <a:latin typeface="Calibri" panose="020F0502020204030204" pitchFamily="34" charset="0"/>
          </a:endParaRPr>
        </a:p>
      </dsp:txBody>
      <dsp:txXfrm>
        <a:off x="487713" y="1594350"/>
        <a:ext cx="7668561" cy="905688"/>
      </dsp:txXfrm>
    </dsp:sp>
    <dsp:sp modelId="{588CFDDC-DB0F-4C43-A334-6E9711BDDEDA}">
      <dsp:nvSpPr>
        <dsp:cNvPr id="0" name=""/>
        <dsp:cNvSpPr/>
      </dsp:nvSpPr>
      <dsp:spPr>
        <a:xfrm>
          <a:off x="0" y="3589434"/>
          <a:ext cx="8774349" cy="85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60D98-79E0-443D-8FE4-49E121918B12}">
      <dsp:nvSpPr>
        <dsp:cNvPr id="0" name=""/>
        <dsp:cNvSpPr/>
      </dsp:nvSpPr>
      <dsp:spPr>
        <a:xfrm>
          <a:off x="438717" y="3087593"/>
          <a:ext cx="7766553" cy="100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55" tIns="0" rIns="232155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0" i="0" kern="1200" dirty="0" smtClean="0">
              <a:latin typeface="Calibri" panose="020F0502020204030204" pitchFamily="34" charset="0"/>
            </a:rPr>
            <a:t>39.9% of new Italian citizens in 2016 were people under 20 years of age </a:t>
          </a:r>
          <a:endParaRPr lang="it-IT" sz="1800" kern="1200" dirty="0">
            <a:latin typeface="Calibri" panose="020F0502020204030204" pitchFamily="34" charset="0"/>
          </a:endParaRPr>
        </a:p>
      </dsp:txBody>
      <dsp:txXfrm>
        <a:off x="487713" y="3136589"/>
        <a:ext cx="7668561" cy="9056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E3DF1-8AF4-419E-81BC-7E519E8F1F4B}">
      <dsp:nvSpPr>
        <dsp:cNvPr id="0" name=""/>
        <dsp:cNvSpPr/>
      </dsp:nvSpPr>
      <dsp:spPr>
        <a:xfrm>
          <a:off x="0" y="654150"/>
          <a:ext cx="839497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2A7C99-7835-4284-B332-BF730D49E5F3}">
      <dsp:nvSpPr>
        <dsp:cNvPr id="0" name=""/>
        <dsp:cNvSpPr/>
      </dsp:nvSpPr>
      <dsp:spPr>
        <a:xfrm>
          <a:off x="364410" y="96726"/>
          <a:ext cx="8024845" cy="778823"/>
        </a:xfrm>
        <a:prstGeom prst="roundRect">
          <a:avLst/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117" tIns="0" rIns="22211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Linking records from</a:t>
          </a:r>
          <a:r>
            <a:rPr lang="en-US" sz="1600" kern="1200" noProof="0" dirty="0" smtClean="0">
              <a:latin typeface="Calibri" panose="020F0502020204030204" pitchFamily="34" charset="0"/>
            </a:rPr>
            <a:t> administrative and sample sources creates a dialogue between the "longitudinal" potential of the registers with information regarding behaviors, attitudes and opinions derived from the surveys.</a:t>
          </a:r>
          <a:endParaRPr lang="en-US" sz="1600" kern="1200" noProof="0" dirty="0">
            <a:latin typeface="Calibri" panose="020F0502020204030204" pitchFamily="34" charset="0"/>
          </a:endParaRPr>
        </a:p>
      </dsp:txBody>
      <dsp:txXfrm>
        <a:off x="402429" y="134745"/>
        <a:ext cx="7948807" cy="702785"/>
      </dsp:txXfrm>
    </dsp:sp>
    <dsp:sp modelId="{B4FFA5DF-025D-4F06-83DA-7074D29ABB29}">
      <dsp:nvSpPr>
        <dsp:cNvPr id="0" name=""/>
        <dsp:cNvSpPr/>
      </dsp:nvSpPr>
      <dsp:spPr>
        <a:xfrm>
          <a:off x="0" y="1670573"/>
          <a:ext cx="839497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101189"/>
              <a:satOff val="-2238"/>
              <a:lumOff val="1679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A99163-1EBD-4CB6-BA13-C5BC0083DEC4}">
      <dsp:nvSpPr>
        <dsp:cNvPr id="0" name=""/>
        <dsp:cNvSpPr/>
      </dsp:nvSpPr>
      <dsp:spPr>
        <a:xfrm>
          <a:off x="364410" y="1113150"/>
          <a:ext cx="8024845" cy="778823"/>
        </a:xfrm>
        <a:prstGeom prst="roundRect">
          <a:avLst/>
        </a:prstGeom>
        <a:gradFill rotWithShape="0">
          <a:gsLst>
            <a:gs pos="0">
              <a:schemeClr val="accent5">
                <a:shade val="50000"/>
                <a:hueOff val="101189"/>
                <a:satOff val="-2238"/>
                <a:lumOff val="16795"/>
                <a:alphaOff val="0"/>
                <a:tint val="50000"/>
                <a:satMod val="300000"/>
              </a:schemeClr>
            </a:gs>
            <a:gs pos="35000">
              <a:schemeClr val="accent5">
                <a:shade val="50000"/>
                <a:hueOff val="101189"/>
                <a:satOff val="-2238"/>
                <a:lumOff val="16795"/>
                <a:alphaOff val="0"/>
                <a:tint val="37000"/>
                <a:satMod val="300000"/>
              </a:schemeClr>
            </a:gs>
            <a:gs pos="100000">
              <a:schemeClr val="accent5">
                <a:shade val="50000"/>
                <a:hueOff val="101189"/>
                <a:satOff val="-2238"/>
                <a:lumOff val="1679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117" tIns="0" rIns="22211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Re-designed sample </a:t>
          </a:r>
          <a:r>
            <a:rPr lang="en-US" sz="1600" kern="1200" noProof="0" dirty="0" smtClean="0">
              <a:latin typeface="Calibri" panose="020F0502020204030204" pitchFamily="34" charset="0"/>
            </a:rPr>
            <a:t>surveys to examine processes of inclusion/exclusion of foreigners in Italy with specific attention dedicated to the issue in traditional surveys and new surveys.</a:t>
          </a:r>
          <a:endParaRPr lang="en-US" sz="1600" kern="1200" noProof="0" dirty="0">
            <a:latin typeface="Calibri" panose="020F0502020204030204" pitchFamily="34" charset="0"/>
          </a:endParaRPr>
        </a:p>
      </dsp:txBody>
      <dsp:txXfrm>
        <a:off x="402429" y="1151169"/>
        <a:ext cx="7948807" cy="702785"/>
      </dsp:txXfrm>
    </dsp:sp>
    <dsp:sp modelId="{C4559A1E-8233-4933-B2AD-307497AE8E04}">
      <dsp:nvSpPr>
        <dsp:cNvPr id="0" name=""/>
        <dsp:cNvSpPr/>
      </dsp:nvSpPr>
      <dsp:spPr>
        <a:xfrm>
          <a:off x="0" y="2686996"/>
          <a:ext cx="839497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202378"/>
              <a:satOff val="-4476"/>
              <a:lumOff val="3359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D284EA-44F9-4088-81DF-D7AEA830CAE0}">
      <dsp:nvSpPr>
        <dsp:cNvPr id="0" name=""/>
        <dsp:cNvSpPr/>
      </dsp:nvSpPr>
      <dsp:spPr>
        <a:xfrm>
          <a:off x="364410" y="2129573"/>
          <a:ext cx="8024845" cy="778823"/>
        </a:xfrm>
        <a:prstGeom prst="roundRect">
          <a:avLst/>
        </a:prstGeom>
        <a:gradFill rotWithShape="0">
          <a:gsLst>
            <a:gs pos="0">
              <a:schemeClr val="accent5">
                <a:shade val="50000"/>
                <a:hueOff val="202378"/>
                <a:satOff val="-4476"/>
                <a:lumOff val="33590"/>
                <a:alphaOff val="0"/>
                <a:tint val="50000"/>
                <a:satMod val="300000"/>
              </a:schemeClr>
            </a:gs>
            <a:gs pos="35000">
              <a:schemeClr val="accent5">
                <a:shade val="50000"/>
                <a:hueOff val="202378"/>
                <a:satOff val="-4476"/>
                <a:lumOff val="33590"/>
                <a:alphaOff val="0"/>
                <a:tint val="37000"/>
                <a:satMod val="300000"/>
              </a:schemeClr>
            </a:gs>
            <a:gs pos="100000">
              <a:schemeClr val="accent5">
                <a:shade val="50000"/>
                <a:hueOff val="202378"/>
                <a:satOff val="-4476"/>
                <a:lumOff val="3359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117" tIns="0" rIns="22211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>
              <a:latin typeface="Calibri" panose="020F0502020204030204" pitchFamily="34" charset="0"/>
            </a:rPr>
            <a:t>Special attention to </a:t>
          </a:r>
          <a:r>
            <a:rPr lang="en-US" sz="1600" kern="12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naturalized foreign citizens</a:t>
          </a:r>
          <a:r>
            <a:rPr lang="en-US" sz="1600" kern="1200" noProof="0" dirty="0" smtClean="0">
              <a:latin typeface="Calibri" panose="020F0502020204030204" pitchFamily="34" charset="0"/>
            </a:rPr>
            <a:t>. Among the renewed survey, the one on second generations will be carried out by </a:t>
          </a:r>
          <a:r>
            <a:rPr lang="en-US" sz="1600" kern="1200" noProof="0" dirty="0" err="1" smtClean="0">
              <a:latin typeface="Calibri" panose="020F0502020204030204" pitchFamily="34" charset="0"/>
            </a:rPr>
            <a:t>Istat</a:t>
          </a:r>
          <a:r>
            <a:rPr lang="en-US" sz="1600" kern="1200" noProof="0" dirty="0" smtClean="0">
              <a:latin typeface="Calibri" panose="020F0502020204030204" pitchFamily="34" charset="0"/>
            </a:rPr>
            <a:t> in 2019.</a:t>
          </a:r>
          <a:endParaRPr lang="en-US" sz="1600" kern="1200" noProof="0" dirty="0">
            <a:latin typeface="Calibri" panose="020F0502020204030204" pitchFamily="34" charset="0"/>
          </a:endParaRPr>
        </a:p>
      </dsp:txBody>
      <dsp:txXfrm>
        <a:off x="402429" y="2167592"/>
        <a:ext cx="7948807" cy="702785"/>
      </dsp:txXfrm>
    </dsp:sp>
    <dsp:sp modelId="{AB877695-F68C-45CF-BF80-6B47A7460068}">
      <dsp:nvSpPr>
        <dsp:cNvPr id="0" name=""/>
        <dsp:cNvSpPr/>
      </dsp:nvSpPr>
      <dsp:spPr>
        <a:xfrm>
          <a:off x="0" y="3703419"/>
          <a:ext cx="839497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202378"/>
              <a:satOff val="-4476"/>
              <a:lumOff val="3359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D471B-11C0-4B91-8334-8B7970347067}">
      <dsp:nvSpPr>
        <dsp:cNvPr id="0" name=""/>
        <dsp:cNvSpPr/>
      </dsp:nvSpPr>
      <dsp:spPr>
        <a:xfrm>
          <a:off x="364410" y="3145996"/>
          <a:ext cx="8024845" cy="778823"/>
        </a:xfrm>
        <a:prstGeom prst="roundRect">
          <a:avLst/>
        </a:prstGeom>
        <a:gradFill rotWithShape="0">
          <a:gsLst>
            <a:gs pos="0">
              <a:schemeClr val="accent5">
                <a:shade val="50000"/>
                <a:hueOff val="202378"/>
                <a:satOff val="-4476"/>
                <a:lumOff val="33590"/>
                <a:alphaOff val="0"/>
                <a:tint val="50000"/>
                <a:satMod val="300000"/>
              </a:schemeClr>
            </a:gs>
            <a:gs pos="35000">
              <a:schemeClr val="accent5">
                <a:shade val="50000"/>
                <a:hueOff val="202378"/>
                <a:satOff val="-4476"/>
                <a:lumOff val="33590"/>
                <a:alphaOff val="0"/>
                <a:tint val="37000"/>
                <a:satMod val="300000"/>
              </a:schemeClr>
            </a:gs>
            <a:gs pos="100000">
              <a:schemeClr val="accent5">
                <a:shade val="50000"/>
                <a:hueOff val="202378"/>
                <a:satOff val="-4476"/>
                <a:lumOff val="3359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117" tIns="0" rIns="22211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>
              <a:latin typeface="Calibri" panose="020F0502020204030204" pitchFamily="34" charset="0"/>
            </a:rPr>
            <a:t>The social climate surrounding immigrants and the attitudes towards foreign communities is another relevant field that require </a:t>
          </a:r>
          <a:r>
            <a:rPr lang="en-US" sz="1600" kern="12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ad hoc sample surveys.</a:t>
          </a:r>
          <a:endParaRPr lang="en-US" sz="1600" kern="1200" noProof="0" dirty="0">
            <a:solidFill>
              <a:srgbClr val="C00000"/>
            </a:solidFill>
            <a:latin typeface="Calibri" panose="020F0502020204030204" pitchFamily="34" charset="0"/>
          </a:endParaRPr>
        </a:p>
      </dsp:txBody>
      <dsp:txXfrm>
        <a:off x="402429" y="3184015"/>
        <a:ext cx="7948807" cy="702785"/>
      </dsp:txXfrm>
    </dsp:sp>
    <dsp:sp modelId="{3CFC2772-0FA5-406D-B1D0-0B37D018F797}">
      <dsp:nvSpPr>
        <dsp:cNvPr id="0" name=""/>
        <dsp:cNvSpPr/>
      </dsp:nvSpPr>
      <dsp:spPr>
        <a:xfrm>
          <a:off x="0" y="4719843"/>
          <a:ext cx="839497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101189"/>
              <a:satOff val="-2238"/>
              <a:lumOff val="1679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BF08F-D91D-4872-95E7-657CFDED984E}">
      <dsp:nvSpPr>
        <dsp:cNvPr id="0" name=""/>
        <dsp:cNvSpPr/>
      </dsp:nvSpPr>
      <dsp:spPr>
        <a:xfrm>
          <a:off x="364410" y="4162419"/>
          <a:ext cx="8024845" cy="778823"/>
        </a:xfrm>
        <a:prstGeom prst="roundRect">
          <a:avLst/>
        </a:prstGeom>
        <a:gradFill rotWithShape="0">
          <a:gsLst>
            <a:gs pos="0">
              <a:schemeClr val="accent5">
                <a:shade val="50000"/>
                <a:hueOff val="101189"/>
                <a:satOff val="-2238"/>
                <a:lumOff val="16795"/>
                <a:alphaOff val="0"/>
                <a:tint val="50000"/>
                <a:satMod val="300000"/>
              </a:schemeClr>
            </a:gs>
            <a:gs pos="35000">
              <a:schemeClr val="accent5">
                <a:shade val="50000"/>
                <a:hueOff val="101189"/>
                <a:satOff val="-2238"/>
                <a:lumOff val="16795"/>
                <a:alphaOff val="0"/>
                <a:tint val="37000"/>
                <a:satMod val="300000"/>
              </a:schemeClr>
            </a:gs>
            <a:gs pos="100000">
              <a:schemeClr val="accent5">
                <a:shade val="50000"/>
                <a:hueOff val="101189"/>
                <a:satOff val="-2238"/>
                <a:lumOff val="1679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117" tIns="0" rIns="22211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>
              <a:latin typeface="Calibri" panose="020F0502020204030204" pitchFamily="34" charset="0"/>
            </a:rPr>
            <a:t>Special attention on improving migration data in the context of the 2030 Agenda for </a:t>
          </a:r>
          <a:r>
            <a:rPr lang="en-US" sz="1600" kern="1200" noProof="0" dirty="0" smtClean="0">
              <a:solidFill>
                <a:srgbClr val="C00000"/>
              </a:solidFill>
              <a:latin typeface="Calibri" panose="020F0502020204030204" pitchFamily="34" charset="0"/>
            </a:rPr>
            <a:t>Sustainable Development Goals </a:t>
          </a:r>
          <a:r>
            <a:rPr lang="en-US" sz="1600" kern="1200" noProof="0" dirty="0" smtClean="0">
              <a:latin typeface="Calibri" panose="020F0502020204030204" pitchFamily="34" charset="0"/>
            </a:rPr>
            <a:t>(SDGs).</a:t>
          </a:r>
          <a:endParaRPr lang="en-US" sz="1600" kern="1200" noProof="0" dirty="0">
            <a:latin typeface="Calibri" panose="020F0502020204030204" pitchFamily="34" charset="0"/>
          </a:endParaRPr>
        </a:p>
      </dsp:txBody>
      <dsp:txXfrm>
        <a:off x="402429" y="4200438"/>
        <a:ext cx="7948807" cy="702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0.82417</cdr:x>
      <cdr:y>0.00887</cdr:y>
    </cdr:from>
    <cdr:to>
      <cdr:x>0.87644</cdr:x>
      <cdr:y>0.11367</cdr:y>
    </cdr:to>
    <cdr:grpSp>
      <cdr:nvGrpSpPr>
        <cdr:cNvPr id="10" name="Gruppo 9"/>
        <cdr:cNvGrpSpPr/>
      </cdr:nvGrpSpPr>
      <cdr:grpSpPr>
        <a:xfrm xmlns:a="http://schemas.openxmlformats.org/drawingml/2006/main">
          <a:off x="5231318" y="28532"/>
          <a:ext cx="331777" cy="337110"/>
          <a:chOff x="4521128" y="254130"/>
          <a:chExt cx="97775" cy="308042"/>
        </a:xfrm>
      </cdr:grpSpPr>
      <cdr:sp macro="" textlink="">
        <cdr:nvSpPr>
          <cdr:cNvPr id="2" name="Rettangolo 1"/>
          <cdr:cNvSpPr/>
        </cdr:nvSpPr>
        <cdr:spPr>
          <a:xfrm xmlns:a="http://schemas.openxmlformats.org/drawingml/2006/main" flipV="1">
            <a:off x="4552074" y="359257"/>
            <a:ext cx="38896" cy="1822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2060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vertOverflow="clip"/>
          <a:lstStyle xmlns:a="http://schemas.openxmlformats.org/drawingml/2006/main"/>
          <a:p xmlns:a="http://schemas.openxmlformats.org/drawingml/2006/main">
            <a:endParaRPr lang="it-IT"/>
          </a:p>
        </cdr:txBody>
      </cdr:sp>
      <cdr:cxnSp macro="">
        <cdr:nvCxnSpPr>
          <cdr:cNvPr id="5" name="Connettore 1 4"/>
          <cdr:cNvCxnSpPr/>
        </cdr:nvCxnSpPr>
        <cdr:spPr>
          <a:xfrm xmlns:a="http://schemas.openxmlformats.org/drawingml/2006/main" flipV="1">
            <a:off x="4541400" y="506456"/>
            <a:ext cx="76404" cy="55716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chemeClr val="tx1">
                <a:lumMod val="65000"/>
                <a:lumOff val="35000"/>
              </a:schemeClr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8" name="Connettore 1 7"/>
          <cdr:cNvCxnSpPr/>
        </cdr:nvCxnSpPr>
        <cdr:spPr>
          <a:xfrm xmlns:a="http://schemas.openxmlformats.org/drawingml/2006/main" flipV="1">
            <a:off x="4533630" y="484492"/>
            <a:ext cx="76404" cy="55716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chemeClr val="tx1">
                <a:lumMod val="65000"/>
                <a:lumOff val="35000"/>
              </a:schemeClr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sp macro="" textlink="">
        <cdr:nvSpPr>
          <cdr:cNvPr id="9" name="CasellaDiTesto 8"/>
          <cdr:cNvSpPr txBox="1"/>
        </cdr:nvSpPr>
        <cdr:spPr>
          <a:xfrm xmlns:a="http://schemas.openxmlformats.org/drawingml/2006/main">
            <a:off x="4521128" y="254130"/>
            <a:ext cx="97775" cy="97078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lIns="0" tIns="0" rIns="0" bIns="0" rtlCol="0"/>
          <a:lstStyle xmlns:a="http://schemas.openxmlformats.org/drawingml/2006/main"/>
          <a:p xmlns:a="http://schemas.openxmlformats.org/drawingml/2006/main">
            <a:pPr algn="ctr"/>
            <a:r>
              <a:rPr lang="it-IT" sz="600">
                <a:latin typeface="Arial" panose="020B0604020202020204" pitchFamily="34" charset="0"/>
                <a:cs typeface="Arial" panose="020B0604020202020204" pitchFamily="34" charset="0"/>
              </a:rPr>
              <a:t>377</a:t>
            </a:r>
          </a:p>
        </cdr:txBody>
      </cdr:sp>
    </cdr:grpSp>
  </cdr:relSizeAnchor>
  <cdr:relSizeAnchor xmlns:cdr="http://schemas.openxmlformats.org/drawingml/2006/chartDrawing">
    <cdr:from>
      <cdr:x>0.72517</cdr:x>
      <cdr:y>0.17174</cdr:y>
    </cdr:from>
    <cdr:to>
      <cdr:x>0.79209</cdr:x>
      <cdr:y>0.70276</cdr:y>
    </cdr:to>
    <cdr:grpSp>
      <cdr:nvGrpSpPr>
        <cdr:cNvPr id="6" name="Gruppo 5"/>
        <cdr:cNvGrpSpPr/>
      </cdr:nvGrpSpPr>
      <cdr:grpSpPr>
        <a:xfrm xmlns:a="http://schemas.openxmlformats.org/drawingml/2006/main">
          <a:off x="4602927" y="552435"/>
          <a:ext cx="424767" cy="1708129"/>
          <a:chOff x="3896262" y="766262"/>
          <a:chExt cx="392395" cy="1314892"/>
        </a:xfrm>
      </cdr:grpSpPr>
      <cdr:sp macro="" textlink="">
        <cdr:nvSpPr>
          <cdr:cNvPr id="4" name="CasellaDiTesto 3"/>
          <cdr:cNvSpPr txBox="1"/>
        </cdr:nvSpPr>
        <cdr:spPr>
          <a:xfrm xmlns:a="http://schemas.openxmlformats.org/drawingml/2006/main">
            <a:off x="3981911" y="1941943"/>
            <a:ext cx="234461" cy="139211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lIns="0" tIns="0" rIns="0" bIns="0" rtlCol="0"/>
          <a:lstStyle xmlns:a="http://schemas.openxmlformats.org/drawingml/2006/main"/>
          <a:p xmlns:a="http://schemas.openxmlformats.org/drawingml/2006/main">
            <a:pPr algn="ctr"/>
            <a:r>
              <a:rPr lang="it-IT" sz="60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cdr:txBody>
      </cdr:sp>
      <cdr:sp macro="" textlink="">
        <cdr:nvSpPr>
          <cdr:cNvPr id="11" name="CasellaDiTesto 1"/>
          <cdr:cNvSpPr txBox="1"/>
        </cdr:nvSpPr>
        <cdr:spPr>
          <a:xfrm xmlns:a="http://schemas.openxmlformats.org/drawingml/2006/main">
            <a:off x="3907021" y="1720557"/>
            <a:ext cx="381636" cy="139211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lIns="0" tIns="0" rIns="0" bIns="0" rtlCol="0" anchor="ctr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r>
              <a:rPr lang="it-IT" sz="600"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</a:p>
        </cdr:txBody>
      </cdr:sp>
      <cdr:sp macro="" textlink="">
        <cdr:nvSpPr>
          <cdr:cNvPr id="12" name="CasellaDiTesto 1"/>
          <cdr:cNvSpPr txBox="1"/>
        </cdr:nvSpPr>
        <cdr:spPr>
          <a:xfrm xmlns:a="http://schemas.openxmlformats.org/drawingml/2006/main">
            <a:off x="3896262" y="1160990"/>
            <a:ext cx="317132" cy="10759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lIns="0" tIns="0" rIns="0" bIns="0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r>
              <a:rPr lang="it-IT" sz="600"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cdr:txBody>
      </cdr:sp>
      <cdr:sp macro="" textlink="">
        <cdr:nvSpPr>
          <cdr:cNvPr id="13" name="CasellaDiTesto 1"/>
          <cdr:cNvSpPr txBox="1"/>
        </cdr:nvSpPr>
        <cdr:spPr>
          <a:xfrm xmlns:a="http://schemas.openxmlformats.org/drawingml/2006/main">
            <a:off x="3939274" y="766262"/>
            <a:ext cx="317120" cy="113758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lIns="0" tIns="0" rIns="0" bIns="0" rtlCol="0" anchor="ctr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it-IT" sz="600"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895A49BB-CB01-4AB8-AEAA-B5531BA3B021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C9A2E55F-1C66-4095-A68F-D549B7AF56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0909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5811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185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185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7384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185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1386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3960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1047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895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7384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737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737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0" indent="0" algn="just">
              <a:buFont typeface="Arial" panose="020B0604020202020204" pitchFamily="34" charset="0"/>
              <a:buNone/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DC2D9-3DBA-4042-BDB9-A8016BB39CB7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0138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0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737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0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E55F-1C66-4095-A68F-D549B7AF5666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9203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8729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287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021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279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87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413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6449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7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4873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3530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DC0F17-B556-A148-93D6-180038A225EF}" type="datetimeFigureOut">
              <a:rPr lang="it-IT" smtClean="0"/>
              <a:t>21/09/2017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481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Times New Roman" pitchFamily="-28" charset="0"/>
              <a:buNone/>
              <a:defRPr/>
            </a:pPr>
            <a:endParaRPr lang="en-US"/>
          </a:p>
        </p:txBody>
      </p:sp>
      <p:cxnSp>
        <p:nvCxnSpPr>
          <p:cNvPr id="9" name="Connettore 1 8"/>
          <p:cNvCxnSpPr/>
          <p:nvPr userDrawn="1"/>
        </p:nvCxnSpPr>
        <p:spPr>
          <a:xfrm>
            <a:off x="777875" y="6254519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 descr="marchio 2.jp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379" y="6346121"/>
            <a:ext cx="806786" cy="33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7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82958" y="1626695"/>
            <a:ext cx="7551737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100" dirty="0" smtClean="0">
              <a:solidFill>
                <a:srgbClr val="505150"/>
              </a:solidFill>
              <a:latin typeface="Calibri" panose="020F0502020204030204" pitchFamily="34" charset="0"/>
            </a:endParaRPr>
          </a:p>
          <a:p>
            <a:endParaRPr lang="en-US" sz="3100" dirty="0">
              <a:solidFill>
                <a:srgbClr val="505150"/>
              </a:solidFill>
              <a:latin typeface="Calibri" panose="020F0502020204030204" pitchFamily="34" charset="0"/>
            </a:endParaRPr>
          </a:p>
          <a:p>
            <a:r>
              <a:rPr lang="en-US" sz="3100" b="1" dirty="0">
                <a:solidFill>
                  <a:srgbClr val="505150"/>
                </a:solidFill>
                <a:latin typeface="Calibri" panose="020F0502020204030204" pitchFamily="34" charset="0"/>
              </a:rPr>
              <a:t>Data integration and harmonization for measuring </a:t>
            </a:r>
            <a:r>
              <a:rPr lang="en-US" sz="3100" b="1" dirty="0" smtClean="0">
                <a:solidFill>
                  <a:srgbClr val="505150"/>
                </a:solidFill>
                <a:latin typeface="Calibri" panose="020F0502020204030204" pitchFamily="34" charset="0"/>
              </a:rPr>
              <a:t>migrations </a:t>
            </a:r>
            <a:r>
              <a:rPr lang="en-US" sz="3100" b="1" dirty="0">
                <a:solidFill>
                  <a:srgbClr val="505150"/>
                </a:solidFill>
                <a:latin typeface="Calibri" panose="020F0502020204030204" pitchFamily="34" charset="0"/>
              </a:rPr>
              <a:t>in Italy: new perspectives towards </a:t>
            </a:r>
            <a:r>
              <a:rPr lang="en-US" sz="3100" b="1" dirty="0" smtClean="0">
                <a:solidFill>
                  <a:srgbClr val="505150"/>
                </a:solidFill>
                <a:latin typeface="Calibri" panose="020F0502020204030204" pitchFamily="34" charset="0"/>
              </a:rPr>
              <a:t>a continuous </a:t>
            </a:r>
            <a:r>
              <a:rPr lang="en-US" sz="3100" b="1" dirty="0">
                <a:solidFill>
                  <a:srgbClr val="505150"/>
                </a:solidFill>
                <a:latin typeface="Calibri" panose="020F0502020204030204" pitchFamily="34" charset="0"/>
              </a:rPr>
              <a:t>Census</a:t>
            </a:r>
            <a:endParaRPr lang="it-IT" sz="2200" dirty="0" smtClean="0">
              <a:solidFill>
                <a:srgbClr val="505150"/>
              </a:solidFill>
            </a:endParaRPr>
          </a:p>
          <a:p>
            <a:endParaRPr lang="it-IT" sz="2200" dirty="0">
              <a:solidFill>
                <a:srgbClr val="505150"/>
              </a:solidFill>
            </a:endParaRPr>
          </a:p>
          <a:p>
            <a:endParaRPr lang="it-IT" sz="2200" dirty="0">
              <a:solidFill>
                <a:srgbClr val="505150"/>
              </a:solidFill>
            </a:endParaRPr>
          </a:p>
          <a:p>
            <a:r>
              <a:rPr lang="it-IT" sz="1300" b="1" dirty="0" smtClean="0">
                <a:solidFill>
                  <a:srgbClr val="505150"/>
                </a:solidFill>
                <a:latin typeface="Calibri" panose="020F0502020204030204" pitchFamily="34" charset="0"/>
              </a:rPr>
              <a:t>Giorgio Alleva</a:t>
            </a:r>
          </a:p>
          <a:p>
            <a:r>
              <a:rPr lang="it-IT" sz="1000" dirty="0" smtClean="0">
                <a:solidFill>
                  <a:srgbClr val="505150"/>
                </a:solidFill>
                <a:latin typeface="Calibri" panose="020F0502020204030204" pitchFamily="34" charset="0"/>
              </a:rPr>
              <a:t>20</a:t>
            </a:r>
            <a:r>
              <a:rPr lang="it-IT" sz="1000" baseline="30000" dirty="0" smtClean="0">
                <a:solidFill>
                  <a:srgbClr val="505150"/>
                </a:solidFill>
                <a:latin typeface="Calibri" panose="020F0502020204030204" pitchFamily="34" charset="0"/>
              </a:rPr>
              <a:t>th</a:t>
            </a:r>
            <a:r>
              <a:rPr lang="it-IT" sz="1000" dirty="0" smtClean="0">
                <a:solidFill>
                  <a:srgbClr val="505150"/>
                </a:solidFill>
                <a:latin typeface="Calibri" panose="020F0502020204030204" pitchFamily="34" charset="0"/>
              </a:rPr>
              <a:t> and 21</a:t>
            </a:r>
            <a:r>
              <a:rPr lang="it-IT" sz="1000" baseline="30000" dirty="0" smtClean="0">
                <a:solidFill>
                  <a:srgbClr val="505150"/>
                </a:solidFill>
                <a:latin typeface="Calibri" panose="020F0502020204030204" pitchFamily="34" charset="0"/>
              </a:rPr>
              <a:t>st  </a:t>
            </a:r>
            <a:r>
              <a:rPr lang="it-IT" sz="1000" dirty="0" smtClean="0">
                <a:solidFill>
                  <a:srgbClr val="505150"/>
                </a:solidFill>
                <a:latin typeface="Calibri" panose="020F0502020204030204" pitchFamily="34" charset="0"/>
              </a:rPr>
              <a:t>September2017</a:t>
            </a:r>
            <a:endParaRPr lang="it-IT" sz="1000" dirty="0">
              <a:solidFill>
                <a:srgbClr val="50515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682958" y="1898354"/>
            <a:ext cx="71498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>
                <a:solidFill>
                  <a:srgbClr val="505150"/>
                </a:solidFill>
                <a:latin typeface="Calibri" panose="020F0502020204030204" pitchFamily="34" charset="0"/>
              </a:rPr>
              <a:t>DGINS Conference</a:t>
            </a:r>
            <a:endParaRPr lang="it-IT" i="1" dirty="0">
              <a:solidFill>
                <a:srgbClr val="50515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23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82196" y="6435705"/>
            <a:ext cx="469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7F7F7F"/>
                </a:solidFill>
              </a:rPr>
              <a:t>Giorgio Alleva – Budapest, 20 </a:t>
            </a:r>
            <a:r>
              <a:rPr lang="it-IT" sz="1000" dirty="0">
                <a:solidFill>
                  <a:srgbClr val="7F7F7F"/>
                </a:solidFill>
              </a:rPr>
              <a:t>et </a:t>
            </a:r>
            <a:r>
              <a:rPr lang="it-IT" sz="1000" dirty="0" smtClean="0">
                <a:solidFill>
                  <a:srgbClr val="7F7F7F"/>
                </a:solidFill>
              </a:rPr>
              <a:t>21 </a:t>
            </a:r>
            <a:r>
              <a:rPr lang="it-IT" sz="1000" dirty="0" err="1" smtClean="0">
                <a:solidFill>
                  <a:srgbClr val="7F7F7F"/>
                </a:solidFill>
              </a:rPr>
              <a:t>September</a:t>
            </a:r>
            <a:r>
              <a:rPr lang="it-IT" sz="1000" dirty="0" smtClean="0">
                <a:solidFill>
                  <a:srgbClr val="7F7F7F"/>
                </a:solidFill>
              </a:rPr>
              <a:t> 2017</a:t>
            </a:r>
            <a:endParaRPr lang="it-IT" sz="1000" dirty="0">
              <a:solidFill>
                <a:srgbClr val="7F7F7F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34704" y="0"/>
            <a:ext cx="7590971" cy="461665"/>
          </a:xfrm>
          <a:prstGeom prst="rect">
            <a:avLst/>
          </a:prstGeom>
          <a:solidFill>
            <a:srgbClr val="7F14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Figures on migration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3316454129"/>
              </p:ext>
            </p:extLst>
          </p:nvPr>
        </p:nvGraphicFramePr>
        <p:xfrm>
          <a:off x="223736" y="778213"/>
          <a:ext cx="8774349" cy="5379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494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82196" y="6435705"/>
            <a:ext cx="469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7F7F7F"/>
                </a:solidFill>
              </a:rPr>
              <a:t>Giorgio Alleva – Budapest, 20 </a:t>
            </a:r>
            <a:r>
              <a:rPr lang="it-IT" sz="1000" dirty="0">
                <a:solidFill>
                  <a:srgbClr val="7F7F7F"/>
                </a:solidFill>
              </a:rPr>
              <a:t>et </a:t>
            </a:r>
            <a:r>
              <a:rPr lang="it-IT" sz="1000" dirty="0" smtClean="0">
                <a:solidFill>
                  <a:srgbClr val="7F7F7F"/>
                </a:solidFill>
              </a:rPr>
              <a:t>21 </a:t>
            </a:r>
            <a:r>
              <a:rPr lang="it-IT" sz="1000" dirty="0" err="1" smtClean="0">
                <a:solidFill>
                  <a:srgbClr val="7F7F7F"/>
                </a:solidFill>
              </a:rPr>
              <a:t>September</a:t>
            </a:r>
            <a:r>
              <a:rPr lang="it-IT" sz="1000" dirty="0" smtClean="0">
                <a:solidFill>
                  <a:srgbClr val="7F7F7F"/>
                </a:solidFill>
              </a:rPr>
              <a:t> 2017</a:t>
            </a:r>
            <a:endParaRPr lang="it-IT" sz="1000" dirty="0">
              <a:solidFill>
                <a:srgbClr val="7F7F7F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34704" y="0"/>
            <a:ext cx="7590971" cy="461665"/>
          </a:xfrm>
          <a:prstGeom prst="rect">
            <a:avLst/>
          </a:prstGeom>
          <a:solidFill>
            <a:srgbClr val="7F14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Inflows by reason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ma 7"/>
          <p:cNvGraphicFramePr/>
          <p:nvPr>
            <p:extLst>
              <p:ext uri="{D42A27DB-BD31-4B8C-83A1-F6EECF244321}">
                <p14:modId xmlns:p14="http://schemas.microsoft.com/office/powerpoint/2010/main" val="1966103164"/>
              </p:ext>
            </p:extLst>
          </p:nvPr>
        </p:nvGraphicFramePr>
        <p:xfrm>
          <a:off x="223736" y="3278222"/>
          <a:ext cx="8774349" cy="2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8548654"/>
              </p:ext>
            </p:extLst>
          </p:nvPr>
        </p:nvGraphicFramePr>
        <p:xfrm>
          <a:off x="682196" y="544089"/>
          <a:ext cx="7722501" cy="2811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51979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82196" y="6435705"/>
            <a:ext cx="469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7F7F7F"/>
                </a:solidFill>
              </a:rPr>
              <a:t>Giorgio Alleva – Budapest, 20 </a:t>
            </a:r>
            <a:r>
              <a:rPr lang="it-IT" sz="1000" dirty="0">
                <a:solidFill>
                  <a:srgbClr val="7F7F7F"/>
                </a:solidFill>
              </a:rPr>
              <a:t>et </a:t>
            </a:r>
            <a:r>
              <a:rPr lang="it-IT" sz="1000" dirty="0" smtClean="0">
                <a:solidFill>
                  <a:srgbClr val="7F7F7F"/>
                </a:solidFill>
              </a:rPr>
              <a:t>21 </a:t>
            </a:r>
            <a:r>
              <a:rPr lang="it-IT" sz="1000" dirty="0" err="1" smtClean="0">
                <a:solidFill>
                  <a:srgbClr val="7F7F7F"/>
                </a:solidFill>
              </a:rPr>
              <a:t>September</a:t>
            </a:r>
            <a:r>
              <a:rPr lang="it-IT" sz="1000" dirty="0" smtClean="0">
                <a:solidFill>
                  <a:srgbClr val="7F7F7F"/>
                </a:solidFill>
              </a:rPr>
              <a:t> 2017</a:t>
            </a:r>
            <a:endParaRPr lang="it-IT" sz="1000" dirty="0">
              <a:solidFill>
                <a:srgbClr val="7F7F7F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34704" y="0"/>
            <a:ext cx="7590971" cy="461665"/>
          </a:xfrm>
          <a:prstGeom prst="rect">
            <a:avLst/>
          </a:prstGeom>
          <a:solidFill>
            <a:srgbClr val="7F14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acquisition of citizenship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ma 7"/>
          <p:cNvGraphicFramePr/>
          <p:nvPr>
            <p:extLst>
              <p:ext uri="{D42A27DB-BD31-4B8C-83A1-F6EECF244321}">
                <p14:modId xmlns:p14="http://schemas.microsoft.com/office/powerpoint/2010/main" val="3265931904"/>
              </p:ext>
            </p:extLst>
          </p:nvPr>
        </p:nvGraphicFramePr>
        <p:xfrm>
          <a:off x="223736" y="749030"/>
          <a:ext cx="8774349" cy="4449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598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76705" y="-1"/>
            <a:ext cx="7643480" cy="830997"/>
          </a:xfrm>
          <a:prstGeom prst="rect">
            <a:avLst/>
          </a:prstGeom>
          <a:solidFill>
            <a:srgbClr val="7F14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</a:rPr>
              <a:t>The road </a:t>
            </a:r>
            <a:r>
              <a:rPr lang="it-IT" sz="2400" b="1" dirty="0" err="1" smtClean="0">
                <a:solidFill>
                  <a:schemeClr val="bg1"/>
                </a:solidFill>
              </a:rPr>
              <a:t>towards</a:t>
            </a:r>
            <a:r>
              <a:rPr lang="it-IT" sz="2400" b="1" dirty="0" smtClean="0">
                <a:solidFill>
                  <a:schemeClr val="bg1"/>
                </a:solidFill>
              </a:rPr>
              <a:t> data </a:t>
            </a:r>
            <a:r>
              <a:rPr lang="it-IT" sz="2400" b="1" dirty="0" err="1" smtClean="0">
                <a:solidFill>
                  <a:schemeClr val="bg1"/>
                </a:solidFill>
              </a:rPr>
              <a:t>integration</a:t>
            </a:r>
            <a:r>
              <a:rPr lang="it-IT" sz="2400" b="1" dirty="0" smtClean="0">
                <a:solidFill>
                  <a:schemeClr val="bg1"/>
                </a:solidFill>
              </a:rPr>
              <a:t> and </a:t>
            </a:r>
            <a:r>
              <a:rPr lang="it-IT" sz="2400" b="1" dirty="0" err="1" smtClean="0">
                <a:solidFill>
                  <a:schemeClr val="bg1"/>
                </a:solidFill>
              </a:rPr>
              <a:t>harmonization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-444852" y="2534270"/>
            <a:ext cx="463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 smtClean="0">
                <a:latin typeface="Calibri" panose="020F0502020204030204" pitchFamily="34" charset="0"/>
              </a:rPr>
              <a:t>Gentlemen’s</a:t>
            </a:r>
            <a:r>
              <a:rPr lang="it-IT" dirty="0" smtClean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it-IT" dirty="0" smtClean="0">
                <a:latin typeface="Calibri" panose="020F0502020204030204" pitchFamily="34" charset="0"/>
              </a:rPr>
              <a:t>Agreement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63" y="3142168"/>
            <a:ext cx="33337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682196" y="6435705"/>
            <a:ext cx="469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7F7F7F"/>
                </a:solidFill>
              </a:rPr>
              <a:t>Giorgio Alleva – Budapest, 20 et 21 </a:t>
            </a:r>
            <a:r>
              <a:rPr lang="it-IT" sz="1000" dirty="0" err="1" smtClean="0">
                <a:solidFill>
                  <a:srgbClr val="7F7F7F"/>
                </a:solidFill>
              </a:rPr>
              <a:t>September</a:t>
            </a:r>
            <a:r>
              <a:rPr lang="it-IT" sz="1000" dirty="0" smtClean="0">
                <a:solidFill>
                  <a:srgbClr val="7F7F7F"/>
                </a:solidFill>
              </a:rPr>
              <a:t> 2017</a:t>
            </a:r>
            <a:endParaRPr lang="it-IT" sz="1000" dirty="0">
              <a:solidFill>
                <a:srgbClr val="7F7F7F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734632" y="1685967"/>
            <a:ext cx="47264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50515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505150"/>
                </a:solidFill>
                <a:latin typeface="Calibri" panose="020F0502020204030204" pitchFamily="34" charset="0"/>
              </a:rPr>
              <a:t>The production of new </a:t>
            </a:r>
            <a:r>
              <a:rPr lang="en-US" dirty="0">
                <a:solidFill>
                  <a:srgbClr val="505150"/>
                </a:solidFill>
                <a:latin typeface="Calibri" panose="020F0502020204030204" pitchFamily="34" charset="0"/>
              </a:rPr>
              <a:t>estimates not available </a:t>
            </a:r>
            <a:r>
              <a:rPr lang="en-US" dirty="0" smtClean="0">
                <a:solidFill>
                  <a:srgbClr val="505150"/>
                </a:solidFill>
                <a:latin typeface="Calibri" panose="020F0502020204030204" pitchFamily="34" charset="0"/>
              </a:rPr>
              <a:t>before</a:t>
            </a:r>
          </a:p>
          <a:p>
            <a:endParaRPr lang="en-US" dirty="0" smtClean="0">
              <a:solidFill>
                <a:srgbClr val="50515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50515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</a:rPr>
              <a:t>Stimulation of </a:t>
            </a:r>
            <a:r>
              <a:rPr lang="en-US" b="1" dirty="0" smtClean="0">
                <a:solidFill>
                  <a:srgbClr val="7F142A"/>
                </a:solidFill>
                <a:latin typeface="Calibri" panose="020F0502020204030204" pitchFamily="34" charset="0"/>
              </a:rPr>
              <a:t>dialogue:</a:t>
            </a:r>
            <a:endParaRPr lang="en-US" dirty="0" smtClean="0">
              <a:latin typeface="Calibri" panose="020F05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Calibri" panose="020F050202020403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7F142A"/>
                </a:solidFill>
                <a:latin typeface="Calibri" panose="020F0502020204030204" pitchFamily="34" charset="0"/>
              </a:rPr>
              <a:t>among</a:t>
            </a:r>
            <a:r>
              <a:rPr lang="en-US" b="1" dirty="0" smtClean="0">
                <a:latin typeface="Calibri" panose="020F0502020204030204" pitchFamily="34" charset="0"/>
              </a:rPr>
              <a:t> </a:t>
            </a:r>
            <a:r>
              <a:rPr lang="en-US" b="1" dirty="0" smtClean="0">
                <a:solidFill>
                  <a:srgbClr val="7F142A"/>
                </a:solidFill>
                <a:latin typeface="Calibri" panose="020F0502020204030204" pitchFamily="34" charset="0"/>
              </a:rPr>
              <a:t>different Institutions</a:t>
            </a:r>
          </a:p>
          <a:p>
            <a:endParaRPr lang="en-US" dirty="0">
              <a:solidFill>
                <a:srgbClr val="505150"/>
              </a:solidFill>
              <a:latin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7F142A"/>
                </a:solidFill>
                <a:latin typeface="Calibri" panose="020F0502020204030204" pitchFamily="34" charset="0"/>
              </a:rPr>
              <a:t>among Member </a:t>
            </a:r>
            <a:r>
              <a:rPr lang="en-US" b="1" dirty="0" smtClean="0">
                <a:solidFill>
                  <a:srgbClr val="7F142A"/>
                </a:solidFill>
                <a:latin typeface="Calibri" panose="020F0502020204030204" pitchFamily="34" charset="0"/>
              </a:rPr>
              <a:t>States</a:t>
            </a:r>
          </a:p>
          <a:p>
            <a:pPr lvl="1"/>
            <a:endParaRPr lang="en-US" b="1" dirty="0">
              <a:solidFill>
                <a:srgbClr val="7F142A"/>
              </a:solidFill>
              <a:latin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7F142A"/>
                </a:solidFill>
                <a:latin typeface="Calibri" panose="020F0502020204030204" pitchFamily="34" charset="0"/>
              </a:rPr>
              <a:t>within </a:t>
            </a:r>
            <a:r>
              <a:rPr lang="en-US" b="1" dirty="0" err="1">
                <a:solidFill>
                  <a:srgbClr val="7F142A"/>
                </a:solidFill>
                <a:latin typeface="Calibri" panose="020F0502020204030204" pitchFamily="34" charset="0"/>
              </a:rPr>
              <a:t>Istat</a:t>
            </a:r>
            <a:endParaRPr lang="en-US" b="1" dirty="0">
              <a:solidFill>
                <a:srgbClr val="7F142A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b="1" dirty="0" smtClean="0">
              <a:solidFill>
                <a:srgbClr val="7F142A"/>
              </a:solidFill>
              <a:latin typeface="Calibri" panose="020F0502020204030204" pitchFamily="34" charset="0"/>
            </a:endParaRPr>
          </a:p>
          <a:p>
            <a:endParaRPr lang="en-US" dirty="0" smtClean="0">
              <a:solidFill>
                <a:srgbClr val="50515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Freccia a destra 1"/>
          <p:cNvSpPr/>
          <p:nvPr/>
        </p:nvSpPr>
        <p:spPr>
          <a:xfrm>
            <a:off x="3803515" y="3161489"/>
            <a:ext cx="931117" cy="908445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904686" y="1128409"/>
            <a:ext cx="3103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Before</a:t>
            </a:r>
            <a:r>
              <a:rPr lang="it-IT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EU </a:t>
            </a:r>
            <a:r>
              <a:rPr lang="it-IT" sz="24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Regulations</a:t>
            </a:r>
            <a:endParaRPr lang="it-IT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239980" y="1125161"/>
            <a:ext cx="2972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After</a:t>
            </a:r>
            <a:r>
              <a:rPr lang="it-IT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EU </a:t>
            </a:r>
            <a:r>
              <a:rPr lang="it-IT" sz="24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Regulations</a:t>
            </a:r>
            <a:endParaRPr lang="it-IT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44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sellaDiTesto 24"/>
          <p:cNvSpPr txBox="1"/>
          <p:nvPr/>
        </p:nvSpPr>
        <p:spPr>
          <a:xfrm>
            <a:off x="1331640" y="3059440"/>
            <a:ext cx="2088232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Calibri" panose="020F0502020204030204" pitchFamily="34" charset="0"/>
              </a:rPr>
              <a:t>Ministry of Interior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5364088" y="3062515"/>
            <a:ext cx="2088232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 smtClean="0">
                <a:latin typeface="Calibri" panose="020F0502020204030204" pitchFamily="34" charset="0"/>
              </a:rPr>
              <a:t>ISTAT</a:t>
            </a:r>
            <a:endParaRPr lang="it-IT" sz="2400" b="1" dirty="0">
              <a:latin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b="1" dirty="0">
              <a:latin typeface="Calibri" panose="020F0502020204030204" pitchFamily="34" charset="0"/>
            </a:endParaRPr>
          </a:p>
        </p:txBody>
      </p:sp>
      <p:sp>
        <p:nvSpPr>
          <p:cNvPr id="27" name="Disco magnetico 26"/>
          <p:cNvSpPr/>
          <p:nvPr/>
        </p:nvSpPr>
        <p:spPr>
          <a:xfrm>
            <a:off x="1258888" y="814289"/>
            <a:ext cx="2305050" cy="1439863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8" name="CasellaDiTesto 7"/>
          <p:cNvSpPr txBox="1">
            <a:spLocks noChangeArrowheads="1"/>
          </p:cNvSpPr>
          <p:nvPr/>
        </p:nvSpPr>
        <p:spPr bwMode="auto">
          <a:xfrm>
            <a:off x="1331913" y="1257701"/>
            <a:ext cx="2232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chemeClr val="bg1"/>
                </a:solidFill>
              </a:rPr>
              <a:t>Residence </a:t>
            </a:r>
            <a:r>
              <a:rPr lang="it-IT" altLang="it-IT" sz="1800" b="1" dirty="0" err="1" smtClean="0">
                <a:solidFill>
                  <a:schemeClr val="bg1"/>
                </a:solidFill>
              </a:rPr>
              <a:t>permits</a:t>
            </a:r>
            <a:r>
              <a:rPr lang="it-IT" altLang="it-IT" sz="1800" b="1" dirty="0" smtClean="0">
                <a:solidFill>
                  <a:schemeClr val="bg1"/>
                </a:solidFill>
              </a:rPr>
              <a:t> </a:t>
            </a:r>
            <a:r>
              <a:rPr lang="it-IT" altLang="it-IT" sz="1800" b="1" dirty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29" name="Freccia in giù 28"/>
          <p:cNvSpPr/>
          <p:nvPr/>
        </p:nvSpPr>
        <p:spPr>
          <a:xfrm>
            <a:off x="1403350" y="2325589"/>
            <a:ext cx="1944688" cy="72072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 err="1" smtClean="0"/>
              <a:t>collection</a:t>
            </a:r>
            <a:endParaRPr lang="it-IT" sz="1400" dirty="0"/>
          </a:p>
        </p:txBody>
      </p:sp>
      <p:grpSp>
        <p:nvGrpSpPr>
          <p:cNvPr id="3" name="Gruppo 2"/>
          <p:cNvGrpSpPr/>
          <p:nvPr/>
        </p:nvGrpSpPr>
        <p:grpSpPr>
          <a:xfrm>
            <a:off x="1151730" y="4187654"/>
            <a:ext cx="6408738" cy="1607122"/>
            <a:chOff x="1187450" y="4187654"/>
            <a:chExt cx="6408738" cy="1607122"/>
          </a:xfrm>
        </p:grpSpPr>
        <p:sp>
          <p:nvSpPr>
            <p:cNvPr id="30" name="Freccia in giù 29"/>
            <p:cNvSpPr/>
            <p:nvPr/>
          </p:nvSpPr>
          <p:spPr>
            <a:xfrm>
              <a:off x="1258888" y="4210451"/>
              <a:ext cx="2160587" cy="719138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 err="1" smtClean="0"/>
                <a:t>elaboration</a:t>
              </a:r>
              <a:endParaRPr lang="it-IT" sz="1400" dirty="0"/>
            </a:p>
          </p:txBody>
        </p:sp>
        <p:sp>
          <p:nvSpPr>
            <p:cNvPr id="34" name="Ovale 33"/>
            <p:cNvSpPr/>
            <p:nvPr/>
          </p:nvSpPr>
          <p:spPr>
            <a:xfrm>
              <a:off x="1187450" y="5002614"/>
              <a:ext cx="2305050" cy="792162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dirty="0" err="1" smtClean="0"/>
                <a:t>dissemination</a:t>
              </a:r>
              <a:endParaRPr lang="it-IT" dirty="0"/>
            </a:p>
          </p:txBody>
        </p:sp>
        <p:sp>
          <p:nvSpPr>
            <p:cNvPr id="36" name="Freccia in giù 35"/>
            <p:cNvSpPr/>
            <p:nvPr/>
          </p:nvSpPr>
          <p:spPr>
            <a:xfrm>
              <a:off x="5435600" y="4187654"/>
              <a:ext cx="2160588" cy="719137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 err="1" smtClean="0"/>
                <a:t>elaboration</a:t>
              </a:r>
              <a:endParaRPr lang="it-IT" sz="1400" dirty="0"/>
            </a:p>
          </p:txBody>
        </p:sp>
        <p:sp>
          <p:nvSpPr>
            <p:cNvPr id="38" name="Ovale 37"/>
            <p:cNvSpPr/>
            <p:nvPr/>
          </p:nvSpPr>
          <p:spPr>
            <a:xfrm>
              <a:off x="5292725" y="4980865"/>
              <a:ext cx="2303463" cy="792162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dirty="0" err="1" smtClean="0"/>
                <a:t>dissemination</a:t>
              </a:r>
              <a:endParaRPr lang="it-IT" dirty="0"/>
            </a:p>
          </p:txBody>
        </p:sp>
      </p:grpSp>
      <p:pic>
        <p:nvPicPr>
          <p:cNvPr id="44" name="Picture 2" descr="Risultati immagini per permessi di soggior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869" y="924128"/>
            <a:ext cx="4057502" cy="1761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CasellaDiTesto 19"/>
          <p:cNvSpPr txBox="1">
            <a:spLocks noChangeArrowheads="1"/>
          </p:cNvSpPr>
          <p:nvPr/>
        </p:nvSpPr>
        <p:spPr bwMode="auto">
          <a:xfrm>
            <a:off x="3600710" y="4198366"/>
            <a:ext cx="1655762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altLang="it-IT" sz="2400" b="1" dirty="0" err="1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r>
              <a:rPr lang="it-IT" altLang="it-IT" sz="2400" b="1" dirty="0" err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etter</a:t>
            </a:r>
            <a:r>
              <a:rPr lang="it-IT" altLang="it-IT" sz="24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altLang="it-IT" sz="2400" b="1" dirty="0" err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quality</a:t>
            </a:r>
            <a:r>
              <a:rPr lang="it-IT" altLang="it-IT" sz="24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of </a:t>
            </a:r>
            <a:r>
              <a:rPr lang="it-IT" altLang="it-IT" sz="2400" b="1" dirty="0" err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numbers</a:t>
            </a:r>
            <a:r>
              <a:rPr lang="it-IT" altLang="it-IT" sz="24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it-IT" altLang="it-IT" sz="2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5154552" y="1368935"/>
            <a:ext cx="2612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 the past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682197" y="5794776"/>
            <a:ext cx="3441230" cy="6449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Eurostat</a:t>
            </a:r>
            <a:endParaRPr lang="it-I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776705" y="-1"/>
            <a:ext cx="7643480" cy="830997"/>
          </a:xfrm>
          <a:prstGeom prst="rect">
            <a:avLst/>
          </a:prstGeom>
          <a:solidFill>
            <a:srgbClr val="7F14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Best practice after EU regulation: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example of residence permits</a:t>
            </a:r>
          </a:p>
        </p:txBody>
      </p:sp>
      <p:sp>
        <p:nvSpPr>
          <p:cNvPr id="2" name="Freccia a destra 1"/>
          <p:cNvSpPr/>
          <p:nvPr/>
        </p:nvSpPr>
        <p:spPr>
          <a:xfrm>
            <a:off x="3492500" y="3135121"/>
            <a:ext cx="1727199" cy="746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Data </a:t>
            </a:r>
            <a:r>
              <a:rPr lang="it-IT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transmission</a:t>
            </a:r>
            <a:endParaRPr lang="it-IT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CasellaDiTesto 19"/>
          <p:cNvSpPr txBox="1">
            <a:spLocks noChangeArrowheads="1"/>
          </p:cNvSpPr>
          <p:nvPr/>
        </p:nvSpPr>
        <p:spPr bwMode="auto">
          <a:xfrm>
            <a:off x="3600710" y="4210451"/>
            <a:ext cx="1655762" cy="83099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altLang="it-IT" sz="24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Different</a:t>
            </a:r>
            <a:r>
              <a:rPr lang="it-IT" altLang="it-IT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altLang="it-IT" sz="24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numbers</a:t>
            </a:r>
            <a:r>
              <a:rPr lang="it-IT" altLang="it-IT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it-IT" altLang="it-IT" sz="2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5174106" y="1390624"/>
            <a:ext cx="2612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Nowadays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2" name="Freccia a destra 41"/>
          <p:cNvSpPr/>
          <p:nvPr/>
        </p:nvSpPr>
        <p:spPr>
          <a:xfrm flipH="1">
            <a:off x="3458387" y="3374480"/>
            <a:ext cx="1717168" cy="746223"/>
          </a:xfrm>
          <a:prstGeom prst="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Data </a:t>
            </a:r>
            <a:r>
              <a:rPr lang="it-IT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validation</a:t>
            </a:r>
            <a:endParaRPr lang="it-IT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1340247" y="3080845"/>
            <a:ext cx="2088232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Calibri" panose="020F0502020204030204" pitchFamily="34" charset="0"/>
              </a:rPr>
              <a:t>Ministry of Interior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5399880" y="3080845"/>
            <a:ext cx="2088232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 smtClean="0">
                <a:latin typeface="Calibri" panose="020F0502020204030204" pitchFamily="34" charset="0"/>
              </a:rPr>
              <a:t>ISTAT</a:t>
            </a:r>
            <a:endParaRPr lang="it-IT" sz="2400" b="1" dirty="0">
              <a:latin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b="1" dirty="0">
              <a:latin typeface="Calibri" panose="020F0502020204030204" pitchFamily="34" charset="0"/>
            </a:endParaRPr>
          </a:p>
        </p:txBody>
      </p:sp>
      <p:sp>
        <p:nvSpPr>
          <p:cNvPr id="52" name="Freccia in giù 51"/>
          <p:cNvSpPr/>
          <p:nvPr/>
        </p:nvSpPr>
        <p:spPr>
          <a:xfrm>
            <a:off x="1430468" y="2360120"/>
            <a:ext cx="1944688" cy="72072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 err="1" smtClean="0"/>
              <a:t>collection</a:t>
            </a:r>
            <a:endParaRPr lang="it-IT" sz="1400" dirty="0"/>
          </a:p>
        </p:txBody>
      </p:sp>
      <p:grpSp>
        <p:nvGrpSpPr>
          <p:cNvPr id="53" name="Gruppo 52"/>
          <p:cNvGrpSpPr/>
          <p:nvPr/>
        </p:nvGrpSpPr>
        <p:grpSpPr>
          <a:xfrm>
            <a:off x="1159134" y="4190316"/>
            <a:ext cx="6408738" cy="1607122"/>
            <a:chOff x="1187450" y="4187654"/>
            <a:chExt cx="6408738" cy="1607122"/>
          </a:xfrm>
        </p:grpSpPr>
        <p:sp>
          <p:nvSpPr>
            <p:cNvPr id="54" name="Freccia in giù 53"/>
            <p:cNvSpPr/>
            <p:nvPr/>
          </p:nvSpPr>
          <p:spPr>
            <a:xfrm>
              <a:off x="1258888" y="4210451"/>
              <a:ext cx="2160587" cy="719138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 err="1" smtClean="0"/>
                <a:t>elaboration</a:t>
              </a:r>
              <a:endParaRPr lang="it-IT" sz="1400" dirty="0"/>
            </a:p>
          </p:txBody>
        </p:sp>
        <p:sp>
          <p:nvSpPr>
            <p:cNvPr id="55" name="Ovale 54"/>
            <p:cNvSpPr/>
            <p:nvPr/>
          </p:nvSpPr>
          <p:spPr>
            <a:xfrm>
              <a:off x="1187450" y="5002614"/>
              <a:ext cx="2305050" cy="792162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dirty="0" err="1" smtClean="0"/>
                <a:t>dissemination</a:t>
              </a:r>
              <a:endParaRPr lang="it-IT" dirty="0"/>
            </a:p>
          </p:txBody>
        </p:sp>
        <p:sp>
          <p:nvSpPr>
            <p:cNvPr id="56" name="Freccia in giù 55"/>
            <p:cNvSpPr/>
            <p:nvPr/>
          </p:nvSpPr>
          <p:spPr>
            <a:xfrm>
              <a:off x="5435600" y="4187654"/>
              <a:ext cx="2160588" cy="719137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 err="1" smtClean="0"/>
                <a:t>elaboration</a:t>
              </a:r>
              <a:endParaRPr lang="it-IT" sz="1400" dirty="0"/>
            </a:p>
          </p:txBody>
        </p:sp>
        <p:sp>
          <p:nvSpPr>
            <p:cNvPr id="57" name="Ovale 56"/>
            <p:cNvSpPr/>
            <p:nvPr/>
          </p:nvSpPr>
          <p:spPr>
            <a:xfrm>
              <a:off x="5292725" y="4980865"/>
              <a:ext cx="2303463" cy="792162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dirty="0" err="1" smtClean="0"/>
                <a:t>dissemination</a:t>
              </a:r>
              <a:endParaRPr lang="it-IT" dirty="0"/>
            </a:p>
          </p:txBody>
        </p:sp>
      </p:grpSp>
      <p:grpSp>
        <p:nvGrpSpPr>
          <p:cNvPr id="4" name="Gruppo 3"/>
          <p:cNvGrpSpPr/>
          <p:nvPr/>
        </p:nvGrpSpPr>
        <p:grpSpPr>
          <a:xfrm>
            <a:off x="1267222" y="830996"/>
            <a:ext cx="2305050" cy="1439863"/>
            <a:chOff x="1693390" y="1646095"/>
            <a:chExt cx="2305050" cy="1439863"/>
          </a:xfrm>
        </p:grpSpPr>
        <p:sp>
          <p:nvSpPr>
            <p:cNvPr id="51" name="Disco magnetico 50"/>
            <p:cNvSpPr/>
            <p:nvPr/>
          </p:nvSpPr>
          <p:spPr>
            <a:xfrm>
              <a:off x="1693390" y="1646095"/>
              <a:ext cx="2305050" cy="1439863"/>
            </a:xfrm>
            <a:prstGeom prst="flowChartMagneticDisk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8" name="CasellaDiTesto 7"/>
            <p:cNvSpPr txBox="1">
              <a:spLocks noChangeArrowheads="1"/>
            </p:cNvSpPr>
            <p:nvPr/>
          </p:nvSpPr>
          <p:spPr bwMode="auto">
            <a:xfrm>
              <a:off x="1766415" y="2060088"/>
              <a:ext cx="2232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>
                  <a:solidFill>
                    <a:schemeClr val="bg1"/>
                  </a:solidFill>
                </a:rPr>
                <a:t>Residence </a:t>
              </a:r>
              <a:r>
                <a:rPr lang="it-IT" altLang="it-IT" sz="1800" b="1" dirty="0" err="1" smtClean="0">
                  <a:solidFill>
                    <a:schemeClr val="bg1"/>
                  </a:solidFill>
                </a:rPr>
                <a:t>permits</a:t>
              </a:r>
              <a:r>
                <a:rPr lang="it-IT" altLang="it-IT" sz="1800" b="1" dirty="0" smtClean="0">
                  <a:solidFill>
                    <a:schemeClr val="bg1"/>
                  </a:solidFill>
                </a:rPr>
                <a:t> </a:t>
              </a:r>
              <a:r>
                <a:rPr lang="it-IT" altLang="it-IT" sz="1800" b="1" dirty="0">
                  <a:solidFill>
                    <a:schemeClr val="bg1"/>
                  </a:solidFill>
                </a:rPr>
                <a:t>data</a:t>
              </a:r>
            </a:p>
          </p:txBody>
        </p:sp>
      </p:grpSp>
      <p:sp>
        <p:nvSpPr>
          <p:cNvPr id="60" name="Freccia a destra 59"/>
          <p:cNvSpPr/>
          <p:nvPr/>
        </p:nvSpPr>
        <p:spPr>
          <a:xfrm>
            <a:off x="3492500" y="2901649"/>
            <a:ext cx="1727199" cy="746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Data </a:t>
            </a:r>
            <a:r>
              <a:rPr lang="it-IT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transmission</a:t>
            </a:r>
            <a:endParaRPr lang="it-IT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82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  <p:bldP spid="40" grpId="0" animBg="1"/>
      <p:bldP spid="45" grpId="0"/>
      <p:bldP spid="45" grpId="1"/>
      <p:bldP spid="23" grpId="0" animBg="1"/>
      <p:bldP spid="2" grpId="0" animBg="1"/>
      <p:bldP spid="2" grpId="1" animBg="1"/>
      <p:bldP spid="31" grpId="0" animBg="1"/>
      <p:bldP spid="31" grpId="1" animBg="1"/>
      <p:bldP spid="41" grpId="0"/>
      <p:bldP spid="42" grpId="0" animBg="1"/>
      <p:bldP spid="49" grpId="0" animBg="1"/>
      <p:bldP spid="50" grpId="0" animBg="1"/>
      <p:bldP spid="52" grpId="0" animBg="1"/>
      <p:bldP spid="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82196" y="6435705"/>
            <a:ext cx="469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7F7F7F"/>
                </a:solidFill>
              </a:rPr>
              <a:t>Giorgio Alleva – Budapest, 20 et 21 </a:t>
            </a:r>
            <a:r>
              <a:rPr lang="it-IT" sz="1000" dirty="0" err="1">
                <a:solidFill>
                  <a:srgbClr val="7F7F7F"/>
                </a:solidFill>
              </a:rPr>
              <a:t>September</a:t>
            </a:r>
            <a:r>
              <a:rPr lang="it-IT" sz="1000" dirty="0">
                <a:solidFill>
                  <a:srgbClr val="7F7F7F"/>
                </a:solidFill>
              </a:rPr>
              <a:t> 2017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776705" y="-1"/>
            <a:ext cx="7643480" cy="830997"/>
          </a:xfrm>
          <a:prstGeom prst="rect">
            <a:avLst/>
          </a:prstGeom>
          <a:solidFill>
            <a:srgbClr val="7F14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Best practice after EU regulation: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example of citizenship acquisition</a:t>
            </a:r>
          </a:p>
        </p:txBody>
      </p:sp>
      <p:sp>
        <p:nvSpPr>
          <p:cNvPr id="2" name="Rettangolo 1"/>
          <p:cNvSpPr/>
          <p:nvPr/>
        </p:nvSpPr>
        <p:spPr>
          <a:xfrm>
            <a:off x="3392214" y="933853"/>
            <a:ext cx="2412459" cy="6322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err="1" smtClean="0"/>
              <a:t>Until</a:t>
            </a:r>
            <a:r>
              <a:rPr lang="it-IT" sz="3200" dirty="0" smtClean="0"/>
              <a:t> 2010</a:t>
            </a:r>
            <a:endParaRPr lang="it-IT" sz="3200" dirty="0"/>
          </a:p>
        </p:txBody>
      </p:sp>
      <p:sp>
        <p:nvSpPr>
          <p:cNvPr id="20" name="CasellaDiTesto 19"/>
          <p:cNvSpPr txBox="1">
            <a:spLocks noChangeArrowheads="1"/>
          </p:cNvSpPr>
          <p:nvPr/>
        </p:nvSpPr>
        <p:spPr bwMode="auto">
          <a:xfrm>
            <a:off x="2122398" y="4083614"/>
            <a:ext cx="4743562" cy="9233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b="1" dirty="0" err="1" smtClean="0">
                <a:solidFill>
                  <a:srgbClr val="C00000"/>
                </a:solidFill>
              </a:rPr>
              <a:t>Istat</a:t>
            </a:r>
            <a:r>
              <a:rPr lang="en-US" altLang="it-IT" sz="1800" b="1" dirty="0" smtClean="0">
                <a:solidFill>
                  <a:srgbClr val="C00000"/>
                </a:solidFill>
              </a:rPr>
              <a:t> estimations for Reg. 862/2007</a:t>
            </a:r>
            <a:endParaRPr lang="en-US" altLang="it-IT" sz="1800" b="1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/>
              <a:t>D</a:t>
            </a:r>
            <a:r>
              <a:rPr lang="en-US" altLang="it-IT" sz="1800" dirty="0" smtClean="0"/>
              <a:t>ata for all kinds of citizenship acquisition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 smtClean="0"/>
              <a:t>by age, sex and previous citizenship</a:t>
            </a:r>
          </a:p>
        </p:txBody>
      </p:sp>
      <p:sp>
        <p:nvSpPr>
          <p:cNvPr id="3" name="Rettangolo arrotondato 2"/>
          <p:cNvSpPr/>
          <p:nvPr/>
        </p:nvSpPr>
        <p:spPr>
          <a:xfrm>
            <a:off x="476640" y="1897426"/>
            <a:ext cx="3112851" cy="1857983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Ministry of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Interior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smtClean="0">
                <a:latin typeface="Calibri" panose="020F0502020204030204" pitchFamily="34" charset="0"/>
              </a:rPr>
              <a:t>Individual data on acquisitions for marriage and residence </a:t>
            </a:r>
            <a:r>
              <a:rPr lang="en-US" sz="1600" dirty="0" smtClean="0">
                <a:latin typeface="Calibri" panose="020F0502020204030204" pitchFamily="34" charset="0"/>
              </a:rPr>
              <a:t>(age</a:t>
            </a:r>
            <a:r>
              <a:rPr lang="en-US" sz="1600" dirty="0">
                <a:latin typeface="Calibri" panose="020F0502020204030204" pitchFamily="34" charset="0"/>
              </a:rPr>
              <a:t>, previous citizenship, </a:t>
            </a:r>
            <a:r>
              <a:rPr lang="en-US" sz="1600" dirty="0" smtClean="0">
                <a:latin typeface="Calibri" panose="020F0502020204030204" pitchFamily="34" charset="0"/>
              </a:rPr>
              <a:t>sex, tax code)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23" name="Freccia a destra 22"/>
          <p:cNvSpPr/>
          <p:nvPr/>
        </p:nvSpPr>
        <p:spPr>
          <a:xfrm>
            <a:off x="3767444" y="2356024"/>
            <a:ext cx="1727199" cy="746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Data </a:t>
            </a:r>
            <a:r>
              <a:rPr lang="it-IT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transmission</a:t>
            </a:r>
            <a:endParaRPr lang="it-IT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Freccia bidirezionale orizzontale 3"/>
          <p:cNvSpPr/>
          <p:nvPr/>
        </p:nvSpPr>
        <p:spPr>
          <a:xfrm>
            <a:off x="3905367" y="2493507"/>
            <a:ext cx="1488908" cy="945220"/>
          </a:xfrm>
          <a:prstGeom prst="left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Record </a:t>
            </a:r>
            <a:r>
              <a:rPr lang="it-IT" dirty="0" err="1" smtClean="0">
                <a:solidFill>
                  <a:schemeClr val="tx1"/>
                </a:solidFill>
              </a:rPr>
              <a:t>linkage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3392215" y="933853"/>
            <a:ext cx="2412459" cy="6322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err="1" smtClean="0"/>
              <a:t>Since</a:t>
            </a:r>
            <a:r>
              <a:rPr lang="it-IT" sz="3200" dirty="0" smtClean="0"/>
              <a:t> 2011</a:t>
            </a:r>
            <a:endParaRPr lang="it-IT" sz="3200" dirty="0"/>
          </a:p>
        </p:txBody>
      </p:sp>
      <p:sp>
        <p:nvSpPr>
          <p:cNvPr id="29" name="Rettangolo arrotondato 28"/>
          <p:cNvSpPr/>
          <p:nvPr/>
        </p:nvSpPr>
        <p:spPr>
          <a:xfrm>
            <a:off x="476639" y="1897426"/>
            <a:ext cx="3112851" cy="1857983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Ministry of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Interior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smtClean="0">
                <a:latin typeface="Calibri" panose="020F0502020204030204" pitchFamily="34" charset="0"/>
              </a:rPr>
              <a:t>Individual data on acquisitions for marriage and residence </a:t>
            </a:r>
            <a:r>
              <a:rPr lang="en-US" sz="1600" dirty="0" smtClean="0">
                <a:latin typeface="Calibri" panose="020F0502020204030204" pitchFamily="34" charset="0"/>
              </a:rPr>
              <a:t>(age</a:t>
            </a:r>
            <a:r>
              <a:rPr lang="en-US" sz="1600" dirty="0">
                <a:latin typeface="Calibri" panose="020F0502020204030204" pitchFamily="34" charset="0"/>
              </a:rPr>
              <a:t>, previous citizenship, </a:t>
            </a:r>
            <a:r>
              <a:rPr lang="en-US" sz="1600" dirty="0" smtClean="0">
                <a:latin typeface="Calibri" panose="020F0502020204030204" pitchFamily="34" charset="0"/>
              </a:rPr>
              <a:t>sex)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31" name="Rettangolo arrotondato 30"/>
          <p:cNvSpPr/>
          <p:nvPr/>
        </p:nvSpPr>
        <p:spPr>
          <a:xfrm>
            <a:off x="5598235" y="1897426"/>
            <a:ext cx="3112851" cy="384219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 dirty="0" err="1" smtClean="0">
                <a:solidFill>
                  <a:srgbClr val="7F14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Istat</a:t>
            </a:r>
            <a:endParaRPr lang="en-US" b="1" dirty="0" smtClean="0">
              <a:solidFill>
                <a:srgbClr val="7F14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ctr"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integrates data from Ministry of Interior with the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ones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from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Population register (</a:t>
            </a:r>
            <a:r>
              <a:rPr lang="en-US" sz="1600" b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Anagrafe</a:t>
            </a:r>
            <a:r>
              <a:rPr lang="en-US" sz="16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Calibri" panose="020F0502020204030204" pitchFamily="34" charset="0"/>
              </a:rPr>
              <a:t>Municipality lists for different years (t-1 and t</a:t>
            </a:r>
            <a:r>
              <a:rPr lang="en-US" sz="1600" b="1" dirty="0" smtClean="0">
                <a:latin typeface="Calibri" panose="020F0502020204030204" pitchFamily="34" charset="0"/>
              </a:rPr>
              <a:t>)</a:t>
            </a:r>
            <a:endParaRPr lang="en-US" sz="1600" b="1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en-US" sz="1600" u="sng" dirty="0" smtClean="0">
                <a:latin typeface="Calibri" panose="020F0502020204030204" pitchFamily="34" charset="0"/>
              </a:rPr>
              <a:t>Record </a:t>
            </a:r>
            <a:r>
              <a:rPr lang="en-US" sz="1600" u="sng" dirty="0">
                <a:latin typeface="Calibri" panose="020F0502020204030204" pitchFamily="34" charset="0"/>
              </a:rPr>
              <a:t>linkage </a:t>
            </a:r>
            <a:r>
              <a:rPr lang="en-US" sz="1600" dirty="0">
                <a:latin typeface="Calibri" panose="020F0502020204030204" pitchFamily="34" charset="0"/>
              </a:rPr>
              <a:t>of individual data records to identify changes in citizenship (many information about </a:t>
            </a:r>
            <a:r>
              <a:rPr lang="en-US" sz="1600" dirty="0" smtClean="0">
                <a:latin typeface="Calibri" panose="020F0502020204030204" pitchFamily="34" charset="0"/>
              </a:rPr>
              <a:t>individuals)</a:t>
            </a:r>
            <a:r>
              <a:rPr lang="en-US" sz="1600" dirty="0">
                <a:latin typeface="Calibri" panose="020F0502020204030204" pitchFamily="34" charset="0"/>
              </a:rPr>
              <a:t> </a:t>
            </a:r>
            <a:endParaRPr lang="en-US" sz="1600" dirty="0" smtClean="0">
              <a:latin typeface="Calibri" panose="020F0502020204030204" pitchFamily="34" charset="0"/>
            </a:endParaRPr>
          </a:p>
          <a:p>
            <a:pPr>
              <a:defRPr/>
            </a:pPr>
            <a:endParaRPr lang="en-US" sz="1600" b="1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Foreign population balance</a:t>
            </a:r>
            <a:endParaRPr lang="en-US" sz="1600" b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lang="en-US" sz="1600" dirty="0" smtClean="0">
                <a:latin typeface="Calibri" panose="020F0502020204030204" pitchFamily="34" charset="0"/>
              </a:rPr>
              <a:t>Aggregate </a:t>
            </a:r>
            <a:r>
              <a:rPr lang="en-US" sz="1600" dirty="0">
                <a:latin typeface="Calibri" panose="020F0502020204030204" pitchFamily="34" charset="0"/>
              </a:rPr>
              <a:t>data on acquisitions at municipality level by sex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latin typeface="Calibri" panose="020F0502020204030204" pitchFamily="34" charset="0"/>
            </a:endParaRPr>
          </a:p>
        </p:txBody>
      </p:sp>
      <p:sp>
        <p:nvSpPr>
          <p:cNvPr id="32" name="Rettangolo arrotondato 31"/>
          <p:cNvSpPr/>
          <p:nvPr/>
        </p:nvSpPr>
        <p:spPr>
          <a:xfrm>
            <a:off x="5598236" y="1946919"/>
            <a:ext cx="3112851" cy="185798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 dirty="0" err="1">
                <a:solidFill>
                  <a:srgbClr val="7F14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Istat</a:t>
            </a:r>
            <a:r>
              <a:rPr lang="en-US" b="1" dirty="0">
                <a:solidFill>
                  <a:srgbClr val="7F14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endParaRPr lang="en-US" b="1" dirty="0" smtClean="0">
              <a:solidFill>
                <a:srgbClr val="7F14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ctr">
              <a:defRPr/>
            </a:pP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integrates data from Ministry of Interior with the ones from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Foreign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</a:rPr>
              <a:t>population balance</a:t>
            </a:r>
          </a:p>
          <a:p>
            <a:pPr>
              <a:defRPr/>
            </a:pPr>
            <a:r>
              <a:rPr lang="en-US" sz="1600" dirty="0">
                <a:latin typeface="Calibri" panose="020F0502020204030204" pitchFamily="34" charset="0"/>
              </a:rPr>
              <a:t>Aggregate data on acquisitions at municipality level by sex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latin typeface="Calibri" panose="020F0502020204030204" pitchFamily="34" charset="0"/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285637" y="1741252"/>
            <a:ext cx="8585989" cy="2918297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/>
          <p:cNvSpPr txBox="1">
            <a:spLocks noChangeArrowheads="1"/>
          </p:cNvSpPr>
          <p:nvPr/>
        </p:nvSpPr>
        <p:spPr bwMode="auto">
          <a:xfrm>
            <a:off x="285637" y="4086166"/>
            <a:ext cx="4364184" cy="23083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b="1" dirty="0" err="1" smtClean="0">
                <a:solidFill>
                  <a:srgbClr val="C00000"/>
                </a:solidFill>
              </a:rPr>
              <a:t>Istat</a:t>
            </a:r>
            <a:r>
              <a:rPr lang="en-US" altLang="it-IT" sz="1800" b="1" dirty="0" smtClean="0">
                <a:solidFill>
                  <a:srgbClr val="C00000"/>
                </a:solidFill>
              </a:rPr>
              <a:t> estimations  of better quality for Reg. 862/2007</a:t>
            </a:r>
            <a:endParaRPr lang="en-US" altLang="it-IT" sz="1800" b="1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/>
              <a:t>D</a:t>
            </a:r>
            <a:r>
              <a:rPr lang="en-US" altLang="it-IT" sz="1800" dirty="0" smtClean="0"/>
              <a:t>ata for all kinds of citizenship acquisition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 smtClean="0"/>
              <a:t>by age, sex and previous citizenship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it-IT" sz="1800" b="1" dirty="0" err="1">
                <a:solidFill>
                  <a:srgbClr val="C00000"/>
                </a:solidFill>
              </a:rPr>
              <a:t>Istat</a:t>
            </a:r>
            <a:r>
              <a:rPr lang="en-US" altLang="it-IT" sz="1800" b="1" dirty="0">
                <a:solidFill>
                  <a:srgbClr val="C00000"/>
                </a:solidFill>
              </a:rPr>
              <a:t> estimations  </a:t>
            </a:r>
            <a:r>
              <a:rPr lang="en-US" altLang="it-IT" sz="1800" b="1" dirty="0" smtClean="0">
                <a:solidFill>
                  <a:srgbClr val="C00000"/>
                </a:solidFill>
              </a:rPr>
              <a:t>for other needs</a:t>
            </a:r>
            <a:endParaRPr lang="en-US" altLang="it-IT" sz="18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 smtClean="0"/>
              <a:t>Data for various territories and for type of acquisition (marriage, residence, transmission and choice)</a:t>
            </a:r>
            <a:endParaRPr lang="en-US" altLang="it-IT" sz="1800" dirty="0"/>
          </a:p>
        </p:txBody>
      </p:sp>
      <p:sp>
        <p:nvSpPr>
          <p:cNvPr id="33" name="Freccia a destra 32"/>
          <p:cNvSpPr/>
          <p:nvPr/>
        </p:nvSpPr>
        <p:spPr>
          <a:xfrm>
            <a:off x="3776493" y="2372002"/>
            <a:ext cx="1727199" cy="746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Data </a:t>
            </a:r>
            <a:r>
              <a:rPr lang="it-IT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transmission</a:t>
            </a:r>
            <a:endParaRPr lang="it-IT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22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0" grpId="0" animBg="1"/>
      <p:bldP spid="20" grpId="1" animBg="1"/>
      <p:bldP spid="3" grpId="0" animBg="1"/>
      <p:bldP spid="23" grpId="0" animBg="1"/>
      <p:bldP spid="23" grpId="1" animBg="1"/>
      <p:bldP spid="4" grpId="0" animBg="1"/>
      <p:bldP spid="28" grpId="0" animBg="1"/>
      <p:bldP spid="29" grpId="0" animBg="1"/>
      <p:bldP spid="29" grpId="1" animBg="1"/>
      <p:bldP spid="31" grpId="0" animBg="1"/>
      <p:bldP spid="32" grpId="0" animBg="1"/>
      <p:bldP spid="32" grpId="1" animBg="1"/>
      <p:bldP spid="9" grpId="0" animBg="1"/>
      <p:bldP spid="21" grpId="0" animBg="1"/>
      <p:bldP spid="33" grpId="0" animBg="1"/>
      <p:bldP spid="3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800400" y="1107529"/>
            <a:ext cx="7573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Trilateral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agreement Romania-Eurostat (Spain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and Italy) on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exchange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of methodological best practices and provisional summary data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in order to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prepare the migration data required under Regulation (EC)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862/2007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82196" y="6435705"/>
            <a:ext cx="469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7F7F7F"/>
                </a:solidFill>
              </a:rPr>
              <a:t>Giorgio Alleva – Budapest, 20 et 21 </a:t>
            </a:r>
            <a:r>
              <a:rPr lang="it-IT" sz="1000" dirty="0" err="1">
                <a:solidFill>
                  <a:srgbClr val="7F7F7F"/>
                </a:solidFill>
              </a:rPr>
              <a:t>September</a:t>
            </a:r>
            <a:r>
              <a:rPr lang="it-IT" sz="1000" dirty="0">
                <a:solidFill>
                  <a:srgbClr val="7F7F7F"/>
                </a:solidFill>
              </a:rPr>
              <a:t> 2017</a:t>
            </a:r>
          </a:p>
        </p:txBody>
      </p:sp>
      <p:sp>
        <p:nvSpPr>
          <p:cNvPr id="10" name="Freccia a destra 9"/>
          <p:cNvSpPr/>
          <p:nvPr/>
        </p:nvSpPr>
        <p:spPr>
          <a:xfrm>
            <a:off x="3534838" y="2823017"/>
            <a:ext cx="1970283" cy="2177551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Data transmission of migration flows from and to Romania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Risultati immagi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552" y="3010546"/>
            <a:ext cx="3061134" cy="164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andiera d'Ital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2283166"/>
            <a:ext cx="2606230" cy="15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Risultati immagini per spagna bandie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8" descr="Risultati immagini per spagna bandier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AutoShape 10" descr="Risultati immagini per spagna bandier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" name="AutoShape 12" descr="Risultati immagini per spagna bandiera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30" y="389001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CasellaDiTesto 19"/>
          <p:cNvSpPr txBox="1">
            <a:spLocks noChangeArrowheads="1"/>
          </p:cNvSpPr>
          <p:nvPr/>
        </p:nvSpPr>
        <p:spPr bwMode="auto">
          <a:xfrm>
            <a:off x="5559552" y="4766292"/>
            <a:ext cx="3061133" cy="646331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 smtClean="0">
                <a:ln w="11430"/>
                <a:solidFill>
                  <a:srgbClr val="C00000"/>
                </a:solidFill>
              </a:rPr>
              <a:t>Estimates</a:t>
            </a:r>
            <a:r>
              <a:rPr lang="it-IT" altLang="it-IT" sz="1800" dirty="0" smtClean="0">
                <a:ln w="11430"/>
                <a:solidFill>
                  <a:srgbClr val="C00000"/>
                </a:solidFill>
              </a:rPr>
              <a:t> </a:t>
            </a:r>
            <a:r>
              <a:rPr lang="it-IT" altLang="it-IT" sz="1800" dirty="0" err="1" smtClean="0">
                <a:ln w="11430"/>
                <a:solidFill>
                  <a:srgbClr val="C00000"/>
                </a:solidFill>
              </a:rPr>
              <a:t>based</a:t>
            </a:r>
            <a:r>
              <a:rPr lang="it-IT" altLang="it-IT" sz="1800" dirty="0" smtClean="0">
                <a:ln w="11430"/>
                <a:solidFill>
                  <a:srgbClr val="C00000"/>
                </a:solidFill>
              </a:rPr>
              <a:t> 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smtClean="0">
                <a:ln w="11430"/>
                <a:solidFill>
                  <a:srgbClr val="C00000"/>
                </a:solidFill>
              </a:rPr>
              <a:t>ISTAT  and  INE data</a:t>
            </a:r>
            <a:endParaRPr lang="it-IT" altLang="it-IT" sz="1800" dirty="0">
              <a:ln w="11430"/>
              <a:solidFill>
                <a:srgbClr val="C0000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645930" y="2823017"/>
            <a:ext cx="957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Istat</a:t>
            </a:r>
            <a:endParaRPr lang="it-IT" sz="2400" b="1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645930" y="4538903"/>
            <a:ext cx="957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INE</a:t>
            </a:r>
            <a:endParaRPr lang="it-IT" sz="2400" b="1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6579136" y="3574975"/>
            <a:ext cx="1198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INSSE</a:t>
            </a:r>
            <a:endParaRPr lang="it-IT" sz="2400" b="1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776705" y="-1"/>
            <a:ext cx="7643480" cy="830997"/>
          </a:xfrm>
          <a:prstGeom prst="rect">
            <a:avLst/>
          </a:prstGeom>
          <a:solidFill>
            <a:srgbClr val="7F14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</a:rPr>
              <a:t>Best </a:t>
            </a:r>
            <a:r>
              <a:rPr lang="it-IT" sz="2400" b="1" dirty="0" err="1" smtClean="0">
                <a:solidFill>
                  <a:schemeClr val="bg1"/>
                </a:solidFill>
              </a:rPr>
              <a:t>practice</a:t>
            </a:r>
            <a:r>
              <a:rPr lang="it-IT" sz="2400" b="1" dirty="0" smtClean="0">
                <a:solidFill>
                  <a:schemeClr val="bg1"/>
                </a:solidFill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</a:rPr>
              <a:t>after</a:t>
            </a:r>
            <a:r>
              <a:rPr lang="it-IT" sz="2400" b="1" dirty="0" smtClean="0">
                <a:solidFill>
                  <a:schemeClr val="bg1"/>
                </a:solidFill>
              </a:rPr>
              <a:t> EU </a:t>
            </a:r>
            <a:r>
              <a:rPr lang="it-IT" sz="2400" b="1" dirty="0" err="1" smtClean="0">
                <a:solidFill>
                  <a:schemeClr val="bg1"/>
                </a:solidFill>
              </a:rPr>
              <a:t>regulation</a:t>
            </a:r>
            <a:r>
              <a:rPr lang="it-IT" sz="2400" b="1" dirty="0" smtClean="0">
                <a:solidFill>
                  <a:schemeClr val="bg1"/>
                </a:solidFill>
              </a:rPr>
              <a:t>: </a:t>
            </a:r>
          </a:p>
          <a:p>
            <a:pPr algn="ctr"/>
            <a:r>
              <a:rPr lang="it-IT" sz="2400" b="1" dirty="0" err="1" smtClean="0">
                <a:solidFill>
                  <a:schemeClr val="bg1"/>
                </a:solidFill>
              </a:rPr>
              <a:t>dialogue</a:t>
            </a:r>
            <a:r>
              <a:rPr lang="it-IT" sz="2400" b="1" dirty="0" smtClean="0">
                <a:solidFill>
                  <a:schemeClr val="bg1"/>
                </a:solidFill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</a:rPr>
              <a:t>among</a:t>
            </a:r>
            <a:r>
              <a:rPr lang="it-IT" sz="2400" b="1" dirty="0" smtClean="0">
                <a:solidFill>
                  <a:schemeClr val="bg1"/>
                </a:solidFill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</a:rPr>
              <a:t>Member</a:t>
            </a:r>
            <a:r>
              <a:rPr lang="it-IT" sz="2400" b="1" dirty="0" smtClean="0">
                <a:solidFill>
                  <a:schemeClr val="bg1"/>
                </a:solidFill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</a:rPr>
              <a:t>States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95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47329" y="767737"/>
            <a:ext cx="770164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modernization</a:t>
            </a:r>
            <a:r>
              <a:rPr lang="en-US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process is based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on the extensive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access to administrative data in accordance with a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strategic choice to invest in a register-based approach to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industrialization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								</a:t>
            </a:r>
          </a:p>
          <a:p>
            <a:pPr algn="just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Advantages:</a:t>
            </a:r>
          </a:p>
          <a:p>
            <a:pPr algn="just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reduced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costs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reduced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response burden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better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quality, timeliness and completeness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82196" y="6435705"/>
            <a:ext cx="469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7F7F7F"/>
                </a:solidFill>
              </a:rPr>
              <a:t>Giorgio Alleva – Budapest, 20 et 21 </a:t>
            </a:r>
            <a:r>
              <a:rPr lang="it-IT" sz="1000" dirty="0" err="1">
                <a:solidFill>
                  <a:srgbClr val="7F7F7F"/>
                </a:solidFill>
              </a:rPr>
              <a:t>September</a:t>
            </a:r>
            <a:r>
              <a:rPr lang="it-IT" sz="1000" dirty="0">
                <a:solidFill>
                  <a:srgbClr val="7F7F7F"/>
                </a:solidFill>
              </a:rPr>
              <a:t> 2017</a:t>
            </a:r>
          </a:p>
        </p:txBody>
      </p:sp>
      <p:sp>
        <p:nvSpPr>
          <p:cNvPr id="2" name="Rettangolo 1"/>
          <p:cNvSpPr/>
          <p:nvPr/>
        </p:nvSpPr>
        <p:spPr>
          <a:xfrm>
            <a:off x="682196" y="4008287"/>
            <a:ext cx="7557132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This process placed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b="1" dirty="0">
                <a:solidFill>
                  <a:srgbClr val="7F142A"/>
                </a:solidFill>
                <a:latin typeface="Calibri" panose="020F0502020204030204" pitchFamily="34" charset="0"/>
              </a:rPr>
              <a:t>Registers Integrated System (RIS)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in the middle of the data production process.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Thus,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Base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r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egister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of individuals, households, enterprises, addresses,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etc. is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enriched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with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information collected by the thematic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registers.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integrated system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supports a higher level of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analysis and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better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quality of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information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collected,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linking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economic and social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phenomena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at micro level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76705" y="-1"/>
            <a:ext cx="7643480" cy="830997"/>
          </a:xfrm>
          <a:prstGeom prst="rect">
            <a:avLst/>
          </a:prstGeom>
          <a:solidFill>
            <a:srgbClr val="7F14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New perspectives </a:t>
            </a:r>
            <a:r>
              <a:rPr lang="en-US" sz="2400" b="1" dirty="0" smtClean="0">
                <a:solidFill>
                  <a:schemeClr val="bg1"/>
                </a:solidFill>
              </a:rPr>
              <a:t>on </a:t>
            </a:r>
            <a:r>
              <a:rPr lang="en-US" sz="2400" b="1" dirty="0">
                <a:solidFill>
                  <a:schemeClr val="bg1"/>
                </a:solidFill>
              </a:rPr>
              <a:t>the integration of b</a:t>
            </a:r>
            <a:r>
              <a:rPr lang="en-US" sz="2400" b="1" dirty="0" smtClean="0">
                <a:solidFill>
                  <a:schemeClr val="bg1"/>
                </a:solidFill>
              </a:rPr>
              <a:t>ase registers, a </a:t>
            </a:r>
            <a:r>
              <a:rPr lang="en-US" sz="2400" b="1" dirty="0">
                <a:solidFill>
                  <a:schemeClr val="bg1"/>
                </a:solidFill>
              </a:rPr>
              <a:t>continuous </a:t>
            </a:r>
            <a:r>
              <a:rPr lang="en-US" sz="2400" b="1" dirty="0" smtClean="0">
                <a:solidFill>
                  <a:schemeClr val="bg1"/>
                </a:solidFill>
              </a:rPr>
              <a:t>census </a:t>
            </a:r>
            <a:r>
              <a:rPr lang="en-US" sz="2400" b="1" dirty="0">
                <a:solidFill>
                  <a:schemeClr val="bg1"/>
                </a:solidFill>
              </a:rPr>
              <a:t>and </a:t>
            </a:r>
            <a:r>
              <a:rPr lang="en-US" sz="2400" b="1" dirty="0" smtClean="0">
                <a:solidFill>
                  <a:schemeClr val="bg1"/>
                </a:solidFill>
              </a:rPr>
              <a:t>social </a:t>
            </a:r>
            <a:r>
              <a:rPr lang="en-US" sz="2400" b="1" dirty="0">
                <a:solidFill>
                  <a:schemeClr val="bg1"/>
                </a:solidFill>
              </a:rPr>
              <a:t>surveys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2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84916" y="4605960"/>
            <a:ext cx="7551688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data collected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</a:rPr>
              <a:t>n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the field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are not the only source for the production of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final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results,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but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they are one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of the sources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used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to enrich: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quality of  the registers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integration of new information (not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substitute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variables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accuracy of the final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outputs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82196" y="6435705"/>
            <a:ext cx="469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7F7F7F"/>
                </a:solidFill>
              </a:rPr>
              <a:t>Giorgio Alleva – Budapest, 20 et 21 </a:t>
            </a:r>
            <a:r>
              <a:rPr lang="it-IT" sz="1000" dirty="0" err="1">
                <a:solidFill>
                  <a:srgbClr val="7F7F7F"/>
                </a:solidFill>
              </a:rPr>
              <a:t>September</a:t>
            </a:r>
            <a:r>
              <a:rPr lang="it-IT" sz="1000" dirty="0">
                <a:solidFill>
                  <a:srgbClr val="7F7F7F"/>
                </a:solidFill>
              </a:rPr>
              <a:t> 2017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84916" y="3495097"/>
            <a:ext cx="79811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The combined use of register and survey data</a:t>
            </a:r>
            <a:br>
              <a:rPr lang="en-US" sz="2100" b="1" dirty="0">
                <a:solidFill>
                  <a:schemeClr val="bg1"/>
                </a:solidFill>
              </a:rPr>
            </a:br>
            <a:endParaRPr lang="en-US" sz="2100" b="1" dirty="0">
              <a:solidFill>
                <a:schemeClr val="bg1"/>
              </a:solidFill>
            </a:endParaRPr>
          </a:p>
        </p:txBody>
      </p:sp>
      <p:pic>
        <p:nvPicPr>
          <p:cNvPr id="8" name="Imagen 1"/>
          <p:cNvPicPr>
            <a:picLocks noChangeAspect="1"/>
          </p:cNvPicPr>
          <p:nvPr/>
        </p:nvPicPr>
        <p:blipFill rotWithShape="1">
          <a:blip r:embed="rId3"/>
          <a:srcRect r="18885"/>
          <a:stretch/>
        </p:blipFill>
        <p:spPr>
          <a:xfrm>
            <a:off x="4133628" y="454670"/>
            <a:ext cx="4955275" cy="377909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82804" y="1139990"/>
            <a:ext cx="3724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The target infrastructure is based on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four Basic registers </a:t>
            </a:r>
            <a:r>
              <a:rPr lang="en-US" dirty="0">
                <a:latin typeface="Calibri" panose="020F0502020204030204" pitchFamily="34" charset="0"/>
              </a:rPr>
              <a:t>(Individuals and households, Economic units, Geographical/territorial units, </a:t>
            </a:r>
            <a:r>
              <a:rPr lang="en-US" dirty="0" smtClean="0">
                <a:latin typeface="Calibri" panose="020F0502020204030204" pitchFamily="34" charset="0"/>
              </a:rPr>
              <a:t>Activities).  These </a:t>
            </a:r>
            <a:r>
              <a:rPr lang="en-US" dirty="0">
                <a:latin typeface="Calibri" panose="020F0502020204030204" pitchFamily="34" charset="0"/>
              </a:rPr>
              <a:t>have links </a:t>
            </a:r>
            <a:r>
              <a:rPr lang="en-US" dirty="0" smtClean="0">
                <a:latin typeface="Calibri" panose="020F0502020204030204" pitchFamily="34" charset="0"/>
              </a:rPr>
              <a:t>with each </a:t>
            </a:r>
            <a:r>
              <a:rPr lang="en-US" dirty="0">
                <a:latin typeface="Calibri" panose="020F0502020204030204" pitchFamily="34" charset="0"/>
              </a:rPr>
              <a:t>other </a:t>
            </a:r>
            <a:r>
              <a:rPr lang="en-US" dirty="0" smtClean="0">
                <a:latin typeface="Calibri" panose="020F0502020204030204" pitchFamily="34" charset="0"/>
              </a:rPr>
              <a:t>which, in turn, </a:t>
            </a:r>
            <a:r>
              <a:rPr lang="en-US" dirty="0">
                <a:latin typeface="Calibri" panose="020F0502020204030204" pitchFamily="34" charset="0"/>
              </a:rPr>
              <a:t>connect them to the administrative sources from which they are </a:t>
            </a:r>
            <a:r>
              <a:rPr lang="en-US" dirty="0" smtClean="0">
                <a:latin typeface="Calibri" panose="020F0502020204030204" pitchFamily="34" charset="0"/>
              </a:rPr>
              <a:t>derived</a:t>
            </a:r>
            <a:endParaRPr lang="it-IT" dirty="0">
              <a:latin typeface="Calibri" panose="020F050202020403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507787" y="0"/>
            <a:ext cx="583659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The combined use of </a:t>
            </a:r>
            <a:r>
              <a:rPr lang="en-US" sz="2100" b="1" dirty="0" smtClean="0">
                <a:solidFill>
                  <a:schemeClr val="bg1"/>
                </a:solidFill>
              </a:rPr>
              <a:t>registers and surveys </a:t>
            </a:r>
            <a:r>
              <a:rPr lang="en-US" sz="2100" b="1" dirty="0">
                <a:solidFill>
                  <a:schemeClr val="bg1"/>
                </a:solidFill>
              </a:rPr>
              <a:t>data</a:t>
            </a:r>
            <a:br>
              <a:rPr lang="en-US" sz="2100" b="1" dirty="0">
                <a:solidFill>
                  <a:schemeClr val="bg1"/>
                </a:solidFill>
              </a:rPr>
            </a:br>
            <a:endParaRPr lang="en-US" sz="2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9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asellaDiTesto 118"/>
          <p:cNvSpPr txBox="1"/>
          <p:nvPr/>
        </p:nvSpPr>
        <p:spPr>
          <a:xfrm>
            <a:off x="107504" y="611396"/>
            <a:ext cx="1705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Population &amp; PR</a:t>
            </a:r>
          </a:p>
        </p:txBody>
      </p:sp>
      <p:sp>
        <p:nvSpPr>
          <p:cNvPr id="120" name="CasellaDiTesto 119"/>
          <p:cNvSpPr txBox="1"/>
          <p:nvPr/>
        </p:nvSpPr>
        <p:spPr>
          <a:xfrm>
            <a:off x="2347337" y="645930"/>
            <a:ext cx="5038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Census and Social Surveys Integrated system (CSSIS)</a:t>
            </a:r>
            <a:endParaRPr lang="en-US" sz="18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129" name="Connettore 1 128"/>
          <p:cNvCxnSpPr/>
          <p:nvPr/>
        </p:nvCxnSpPr>
        <p:spPr>
          <a:xfrm>
            <a:off x="107504" y="6378643"/>
            <a:ext cx="8292538" cy="2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CasellaDiTesto 129"/>
          <p:cNvSpPr txBox="1"/>
          <p:nvPr/>
        </p:nvSpPr>
        <p:spPr>
          <a:xfrm>
            <a:off x="4649078" y="5995727"/>
            <a:ext cx="924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it-IT" sz="1400" i="1" dirty="0" err="1" smtClean="0">
                <a:solidFill>
                  <a:prstClr val="black"/>
                </a:solidFill>
              </a:rPr>
              <a:t>Variables</a:t>
            </a:r>
            <a:endParaRPr lang="it-IT" sz="1400" i="1" dirty="0">
              <a:solidFill>
                <a:prstClr val="black"/>
              </a:solidFill>
            </a:endParaRPr>
          </a:p>
        </p:txBody>
      </p:sp>
      <p:cxnSp>
        <p:nvCxnSpPr>
          <p:cNvPr id="131" name="Connettore 2 130"/>
          <p:cNvCxnSpPr/>
          <p:nvPr/>
        </p:nvCxnSpPr>
        <p:spPr>
          <a:xfrm>
            <a:off x="1946633" y="980728"/>
            <a:ext cx="593773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ttore 2 136"/>
          <p:cNvCxnSpPr/>
          <p:nvPr/>
        </p:nvCxnSpPr>
        <p:spPr>
          <a:xfrm>
            <a:off x="3679023" y="2468576"/>
            <a:ext cx="334933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CasellaDiTesto 137"/>
          <p:cNvSpPr txBox="1"/>
          <p:nvPr/>
        </p:nvSpPr>
        <p:spPr>
          <a:xfrm>
            <a:off x="4399354" y="1713476"/>
            <a:ext cx="2011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Second phase  survey round</a:t>
            </a:r>
          </a:p>
        </p:txBody>
      </p:sp>
      <p:sp>
        <p:nvSpPr>
          <p:cNvPr id="140" name="Rettangolo 139"/>
          <p:cNvSpPr/>
          <p:nvPr/>
        </p:nvSpPr>
        <p:spPr>
          <a:xfrm>
            <a:off x="197936" y="2519387"/>
            <a:ext cx="204051" cy="38518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 b="1" dirty="0" smtClean="0">
              <a:solidFill>
                <a:srgbClr val="C0504D"/>
              </a:solidFill>
            </a:endParaRPr>
          </a:p>
          <a:p>
            <a:pPr algn="ctr" defTabSz="914400"/>
            <a:endParaRPr lang="en-US" sz="1800" b="1" dirty="0">
              <a:solidFill>
                <a:srgbClr val="C0504D"/>
              </a:solidFill>
            </a:endParaRPr>
          </a:p>
          <a:p>
            <a:pPr algn="ctr" defTabSz="914400"/>
            <a:endParaRPr lang="en-US" sz="1800" b="1" dirty="0" smtClean="0">
              <a:solidFill>
                <a:srgbClr val="C0504D"/>
              </a:solidFill>
            </a:endParaRPr>
          </a:p>
          <a:p>
            <a:pPr algn="ctr" defTabSz="914400"/>
            <a:endParaRPr lang="en-US" sz="1800" b="1" dirty="0">
              <a:solidFill>
                <a:srgbClr val="C0504D"/>
              </a:solidFill>
            </a:endParaRPr>
          </a:p>
          <a:p>
            <a:pPr algn="ctr" defTabSz="914400"/>
            <a:endParaRPr lang="en-US" sz="1800" b="1" dirty="0" smtClean="0">
              <a:solidFill>
                <a:srgbClr val="C0504D"/>
              </a:solidFill>
            </a:endParaRPr>
          </a:p>
          <a:p>
            <a:pPr algn="ctr" defTabSz="914400"/>
            <a:endParaRPr lang="it-IT" sz="1800" dirty="0">
              <a:solidFill>
                <a:prstClr val="white"/>
              </a:solidFill>
            </a:endParaRPr>
          </a:p>
        </p:txBody>
      </p:sp>
      <p:sp>
        <p:nvSpPr>
          <p:cNvPr id="141" name="CasellaDiTesto 140"/>
          <p:cNvSpPr txBox="1"/>
          <p:nvPr/>
        </p:nvSpPr>
        <p:spPr>
          <a:xfrm>
            <a:off x="645590" y="2578352"/>
            <a:ext cx="1366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Under-coverage</a:t>
            </a:r>
          </a:p>
        </p:txBody>
      </p:sp>
      <p:sp>
        <p:nvSpPr>
          <p:cNvPr id="142" name="CasellaDiTesto 141"/>
          <p:cNvSpPr txBox="1"/>
          <p:nvPr/>
        </p:nvSpPr>
        <p:spPr>
          <a:xfrm>
            <a:off x="23135" y="1997535"/>
            <a:ext cx="1262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Over-coverage</a:t>
            </a:r>
            <a:endParaRPr lang="en-US" sz="14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43" name="Connettore 2 142"/>
          <p:cNvCxnSpPr/>
          <p:nvPr/>
        </p:nvCxnSpPr>
        <p:spPr>
          <a:xfrm>
            <a:off x="179512" y="980728"/>
            <a:ext cx="1619503" cy="92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o 2"/>
          <p:cNvGrpSpPr/>
          <p:nvPr/>
        </p:nvGrpSpPr>
        <p:grpSpPr>
          <a:xfrm>
            <a:off x="3858567" y="3444554"/>
            <a:ext cx="3527138" cy="2329226"/>
            <a:chOff x="3282678" y="3384266"/>
            <a:chExt cx="4657527" cy="2329226"/>
          </a:xfrm>
        </p:grpSpPr>
        <p:sp>
          <p:nvSpPr>
            <p:cNvPr id="122" name="Rettangolo 121"/>
            <p:cNvSpPr/>
            <p:nvPr/>
          </p:nvSpPr>
          <p:spPr>
            <a:xfrm>
              <a:off x="3429920" y="3643191"/>
              <a:ext cx="1002915" cy="50405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3" name="Rettangolo 122"/>
            <p:cNvSpPr/>
            <p:nvPr/>
          </p:nvSpPr>
          <p:spPr>
            <a:xfrm>
              <a:off x="4117716" y="4142311"/>
              <a:ext cx="1152128" cy="50405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4" name="Rettangolo 123"/>
            <p:cNvSpPr/>
            <p:nvPr/>
          </p:nvSpPr>
          <p:spPr>
            <a:xfrm>
              <a:off x="4909804" y="4646367"/>
              <a:ext cx="1152128" cy="504056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5" name="Rettangolo 124"/>
            <p:cNvSpPr/>
            <p:nvPr/>
          </p:nvSpPr>
          <p:spPr>
            <a:xfrm>
              <a:off x="5713510" y="5150422"/>
              <a:ext cx="1296144" cy="506741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6" name="Rettangolo 125"/>
            <p:cNvSpPr/>
            <p:nvPr/>
          </p:nvSpPr>
          <p:spPr>
            <a:xfrm>
              <a:off x="4117716" y="3643191"/>
              <a:ext cx="305071" cy="1003176"/>
            </a:xfrm>
            <a:prstGeom prst="rect">
              <a:avLst/>
            </a:prstGeom>
            <a:gradFill>
              <a:gsLst>
                <a:gs pos="24000">
                  <a:schemeClr val="bg1"/>
                </a:gs>
                <a:gs pos="100000">
                  <a:srgbClr val="FF0000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7" name="Rettangolo 126"/>
            <p:cNvSpPr/>
            <p:nvPr/>
          </p:nvSpPr>
          <p:spPr>
            <a:xfrm>
              <a:off x="4909804" y="4142311"/>
              <a:ext cx="360040" cy="1003176"/>
            </a:xfrm>
            <a:prstGeom prst="rect">
              <a:avLst/>
            </a:prstGeom>
            <a:gradFill>
              <a:gsLst>
                <a:gs pos="97000">
                  <a:srgbClr val="00B0F0"/>
                </a:gs>
                <a:gs pos="13000">
                  <a:srgbClr val="FF0000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8" name="Rettangolo 127"/>
            <p:cNvSpPr/>
            <p:nvPr/>
          </p:nvSpPr>
          <p:spPr>
            <a:xfrm>
              <a:off x="5713510" y="4653988"/>
              <a:ext cx="348422" cy="1003176"/>
            </a:xfrm>
            <a:prstGeom prst="rect">
              <a:avLst/>
            </a:prstGeom>
            <a:gradFill>
              <a:gsLst>
                <a:gs pos="0">
                  <a:srgbClr val="00B0F0"/>
                </a:gs>
                <a:gs pos="98000">
                  <a:srgbClr val="FFFF00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2" name="Rettangolo 131"/>
            <p:cNvSpPr/>
            <p:nvPr/>
          </p:nvSpPr>
          <p:spPr>
            <a:xfrm>
              <a:off x="3282678" y="5225116"/>
              <a:ext cx="857328" cy="36004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100" b="1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Specific </a:t>
              </a:r>
              <a:endParaRPr lang="en-US" sz="1100" b="1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33" name="Connettore 4 132"/>
            <p:cNvCxnSpPr/>
            <p:nvPr/>
          </p:nvCxnSpPr>
          <p:spPr>
            <a:xfrm rot="5400000">
              <a:off x="2991546" y="4575573"/>
              <a:ext cx="1077869" cy="221217"/>
            </a:xfrm>
            <a:prstGeom prst="bentConnector3">
              <a:avLst>
                <a:gd name="adj1" fmla="val 100163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ttore 4 133"/>
            <p:cNvCxnSpPr/>
            <p:nvPr/>
          </p:nvCxnSpPr>
          <p:spPr>
            <a:xfrm rot="5400000">
              <a:off x="3958643" y="4301384"/>
              <a:ext cx="362725" cy="1052691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ttore 4 134"/>
            <p:cNvCxnSpPr>
              <a:stCxn id="124" idx="2"/>
            </p:cNvCxnSpPr>
            <p:nvPr/>
          </p:nvCxnSpPr>
          <p:spPr>
            <a:xfrm rot="5400000">
              <a:off x="4602428" y="4521695"/>
              <a:ext cx="254713" cy="151216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ttangolo 143"/>
            <p:cNvSpPr/>
            <p:nvPr/>
          </p:nvSpPr>
          <p:spPr>
            <a:xfrm>
              <a:off x="6998037" y="4467970"/>
              <a:ext cx="942168" cy="46911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CCFF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100" b="1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Harmonized</a:t>
              </a:r>
              <a:endParaRPr lang="en-US" sz="1100" b="1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45" name="Connettore 2 144"/>
            <p:cNvCxnSpPr/>
            <p:nvPr/>
          </p:nvCxnSpPr>
          <p:spPr>
            <a:xfrm>
              <a:off x="4857085" y="3386951"/>
              <a:ext cx="0" cy="7580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nettore 2 145"/>
            <p:cNvCxnSpPr/>
            <p:nvPr/>
          </p:nvCxnSpPr>
          <p:spPr>
            <a:xfrm>
              <a:off x="5645655" y="3384266"/>
              <a:ext cx="3346" cy="126972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7" name="Gruppo 146"/>
            <p:cNvGrpSpPr/>
            <p:nvPr/>
          </p:nvGrpSpPr>
          <p:grpSpPr>
            <a:xfrm>
              <a:off x="4011322" y="3648127"/>
              <a:ext cx="106394" cy="499120"/>
              <a:chOff x="5355071" y="4372291"/>
              <a:chExt cx="153033" cy="499120"/>
            </a:xfrm>
          </p:grpSpPr>
          <p:sp>
            <p:nvSpPr>
              <p:cNvPr id="148" name="Rettangolo 147"/>
              <p:cNvSpPr/>
              <p:nvPr/>
            </p:nvSpPr>
            <p:spPr>
              <a:xfrm>
                <a:off x="5364088" y="4372291"/>
                <a:ext cx="144016" cy="49912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t-IT" sz="1800">
                  <a:solidFill>
                    <a:prstClr val="white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9" name="Connettore 1 148"/>
              <p:cNvCxnSpPr/>
              <p:nvPr/>
            </p:nvCxnSpPr>
            <p:spPr>
              <a:xfrm flipV="1">
                <a:off x="5364088" y="4471773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Connettore 1 149"/>
              <p:cNvCxnSpPr/>
              <p:nvPr/>
            </p:nvCxnSpPr>
            <p:spPr>
              <a:xfrm flipV="1">
                <a:off x="5364088" y="4526451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Connettore 1 150"/>
              <p:cNvCxnSpPr/>
              <p:nvPr/>
            </p:nvCxnSpPr>
            <p:spPr>
              <a:xfrm flipV="1">
                <a:off x="5364088" y="4582360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Connettore 1 151"/>
              <p:cNvCxnSpPr/>
              <p:nvPr/>
            </p:nvCxnSpPr>
            <p:spPr>
              <a:xfrm flipV="1">
                <a:off x="5364088" y="4637038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Connettore 1 152"/>
              <p:cNvCxnSpPr/>
              <p:nvPr/>
            </p:nvCxnSpPr>
            <p:spPr>
              <a:xfrm flipV="1">
                <a:off x="5364088" y="4690329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Connettore 1 153"/>
              <p:cNvCxnSpPr/>
              <p:nvPr/>
            </p:nvCxnSpPr>
            <p:spPr>
              <a:xfrm flipV="1">
                <a:off x="5360268" y="4746394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nettore 1 154"/>
              <p:cNvCxnSpPr/>
              <p:nvPr/>
            </p:nvCxnSpPr>
            <p:spPr>
              <a:xfrm flipV="1">
                <a:off x="5414826" y="4797152"/>
                <a:ext cx="93278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nettore 1 155"/>
              <p:cNvCxnSpPr/>
              <p:nvPr/>
            </p:nvCxnSpPr>
            <p:spPr>
              <a:xfrm flipV="1">
                <a:off x="5355208" y="4423850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nettore 1 156"/>
              <p:cNvCxnSpPr/>
              <p:nvPr/>
            </p:nvCxnSpPr>
            <p:spPr>
              <a:xfrm flipV="1">
                <a:off x="5355071" y="4372291"/>
                <a:ext cx="93278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nettore 1 157"/>
              <p:cNvCxnSpPr/>
              <p:nvPr/>
            </p:nvCxnSpPr>
            <p:spPr>
              <a:xfrm flipV="1">
                <a:off x="5355208" y="4379505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9" name="Rettangolo 158"/>
            <p:cNvSpPr/>
            <p:nvPr/>
          </p:nvSpPr>
          <p:spPr>
            <a:xfrm>
              <a:off x="3462468" y="3600291"/>
              <a:ext cx="484903" cy="616713"/>
            </a:xfrm>
            <a:prstGeom prst="rect">
              <a:avLst/>
            </a:prstGeom>
          </p:spPr>
          <p:txBody>
            <a:bodyPr vert="wordArtVert" wrap="square">
              <a:spAutoFit/>
            </a:bodyPr>
            <a:lstStyle/>
            <a:p>
              <a:pPr defTabSz="914400"/>
              <a:r>
                <a:rPr lang="it-IT" sz="1000" b="1" spc="-1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LFS</a:t>
              </a:r>
              <a:endParaRPr lang="it-IT" sz="1000" b="1" spc="-1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0" name="Rettangolo 159"/>
            <p:cNvSpPr/>
            <p:nvPr/>
          </p:nvSpPr>
          <p:spPr>
            <a:xfrm>
              <a:off x="4398572" y="4072988"/>
              <a:ext cx="484903" cy="616713"/>
            </a:xfrm>
            <a:prstGeom prst="rect">
              <a:avLst/>
            </a:prstGeom>
          </p:spPr>
          <p:txBody>
            <a:bodyPr vert="wordArtVert" wrap="square">
              <a:spAutoFit/>
            </a:bodyPr>
            <a:lstStyle/>
            <a:p>
              <a:pPr defTabSz="914400"/>
              <a:r>
                <a:rPr lang="it-IT" sz="1000" b="1" spc="-100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LCS</a:t>
              </a:r>
              <a:endParaRPr lang="it-IT" sz="1000" b="1" spc="-100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161" name="Gruppo 160"/>
            <p:cNvGrpSpPr/>
            <p:nvPr/>
          </p:nvGrpSpPr>
          <p:grpSpPr>
            <a:xfrm>
              <a:off x="4803410" y="4149932"/>
              <a:ext cx="106394" cy="499120"/>
              <a:chOff x="5355071" y="4372291"/>
              <a:chExt cx="153033" cy="499120"/>
            </a:xfrm>
          </p:grpSpPr>
          <p:sp>
            <p:nvSpPr>
              <p:cNvPr id="162" name="Rettangolo 161"/>
              <p:cNvSpPr/>
              <p:nvPr/>
            </p:nvSpPr>
            <p:spPr>
              <a:xfrm>
                <a:off x="5364088" y="4372291"/>
                <a:ext cx="144016" cy="49912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t-IT" sz="1800">
                  <a:solidFill>
                    <a:prstClr val="white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3" name="Connettore 1 162"/>
              <p:cNvCxnSpPr/>
              <p:nvPr/>
            </p:nvCxnSpPr>
            <p:spPr>
              <a:xfrm flipV="1">
                <a:off x="5364088" y="4471773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nettore 1 163"/>
              <p:cNvCxnSpPr/>
              <p:nvPr/>
            </p:nvCxnSpPr>
            <p:spPr>
              <a:xfrm flipV="1">
                <a:off x="5364088" y="4526451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nettore 1 164"/>
              <p:cNvCxnSpPr/>
              <p:nvPr/>
            </p:nvCxnSpPr>
            <p:spPr>
              <a:xfrm flipV="1">
                <a:off x="5364088" y="4582360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nettore 1 165"/>
              <p:cNvCxnSpPr/>
              <p:nvPr/>
            </p:nvCxnSpPr>
            <p:spPr>
              <a:xfrm flipV="1">
                <a:off x="5364088" y="4637038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nettore 1 166"/>
              <p:cNvCxnSpPr/>
              <p:nvPr/>
            </p:nvCxnSpPr>
            <p:spPr>
              <a:xfrm flipV="1">
                <a:off x="5364088" y="4690329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nettore 1 167"/>
              <p:cNvCxnSpPr/>
              <p:nvPr/>
            </p:nvCxnSpPr>
            <p:spPr>
              <a:xfrm flipV="1">
                <a:off x="5360268" y="4746394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nettore 1 168"/>
              <p:cNvCxnSpPr/>
              <p:nvPr/>
            </p:nvCxnSpPr>
            <p:spPr>
              <a:xfrm flipV="1">
                <a:off x="5414826" y="4797152"/>
                <a:ext cx="93278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nettore 1 169"/>
              <p:cNvCxnSpPr/>
              <p:nvPr/>
            </p:nvCxnSpPr>
            <p:spPr>
              <a:xfrm flipV="1">
                <a:off x="5355208" y="4423850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nettore 1 170"/>
              <p:cNvCxnSpPr/>
              <p:nvPr/>
            </p:nvCxnSpPr>
            <p:spPr>
              <a:xfrm flipV="1">
                <a:off x="5355071" y="4372291"/>
                <a:ext cx="93278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nettore 1 171"/>
              <p:cNvCxnSpPr/>
              <p:nvPr/>
            </p:nvCxnSpPr>
            <p:spPr>
              <a:xfrm flipV="1">
                <a:off x="5355208" y="4379505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3" name="Rettangolo 172"/>
            <p:cNvSpPr/>
            <p:nvPr/>
          </p:nvSpPr>
          <p:spPr>
            <a:xfrm>
              <a:off x="5262668" y="4577044"/>
              <a:ext cx="484903" cy="616713"/>
            </a:xfrm>
            <a:prstGeom prst="rect">
              <a:avLst/>
            </a:prstGeom>
          </p:spPr>
          <p:txBody>
            <a:bodyPr vert="wordArtVert" wrap="square">
              <a:spAutoFit/>
            </a:bodyPr>
            <a:lstStyle/>
            <a:p>
              <a:pPr defTabSz="914400"/>
              <a:r>
                <a:rPr lang="it-IT" sz="1000" b="1" spc="-100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EUS</a:t>
              </a:r>
              <a:endParaRPr lang="it-IT" sz="1000" b="1" spc="-100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174" name="Gruppo 173"/>
            <p:cNvGrpSpPr/>
            <p:nvPr/>
          </p:nvGrpSpPr>
          <p:grpSpPr>
            <a:xfrm>
              <a:off x="5595498" y="4653988"/>
              <a:ext cx="106394" cy="499120"/>
              <a:chOff x="5355071" y="4372291"/>
              <a:chExt cx="153033" cy="499120"/>
            </a:xfrm>
          </p:grpSpPr>
          <p:sp>
            <p:nvSpPr>
              <p:cNvPr id="175" name="Rettangolo 174"/>
              <p:cNvSpPr/>
              <p:nvPr/>
            </p:nvSpPr>
            <p:spPr>
              <a:xfrm>
                <a:off x="5364088" y="4372291"/>
                <a:ext cx="144016" cy="49912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t-IT" sz="1800">
                  <a:solidFill>
                    <a:prstClr val="white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76" name="Connettore 1 175"/>
              <p:cNvCxnSpPr/>
              <p:nvPr/>
            </p:nvCxnSpPr>
            <p:spPr>
              <a:xfrm flipV="1">
                <a:off x="5364088" y="4471773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nettore 1 176"/>
              <p:cNvCxnSpPr/>
              <p:nvPr/>
            </p:nvCxnSpPr>
            <p:spPr>
              <a:xfrm flipV="1">
                <a:off x="5364088" y="4526451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nettore 1 177"/>
              <p:cNvCxnSpPr/>
              <p:nvPr/>
            </p:nvCxnSpPr>
            <p:spPr>
              <a:xfrm flipV="1">
                <a:off x="5364088" y="4582360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Connettore 1 178"/>
              <p:cNvCxnSpPr/>
              <p:nvPr/>
            </p:nvCxnSpPr>
            <p:spPr>
              <a:xfrm flipV="1">
                <a:off x="5364088" y="4637038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Connettore 1 179"/>
              <p:cNvCxnSpPr/>
              <p:nvPr/>
            </p:nvCxnSpPr>
            <p:spPr>
              <a:xfrm flipV="1">
                <a:off x="5364088" y="4690329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Connettore 1 180"/>
              <p:cNvCxnSpPr/>
              <p:nvPr/>
            </p:nvCxnSpPr>
            <p:spPr>
              <a:xfrm flipV="1">
                <a:off x="5360268" y="4746394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onnettore 1 181"/>
              <p:cNvCxnSpPr/>
              <p:nvPr/>
            </p:nvCxnSpPr>
            <p:spPr>
              <a:xfrm flipV="1">
                <a:off x="5414826" y="4797152"/>
                <a:ext cx="93278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onnettore 1 182"/>
              <p:cNvCxnSpPr/>
              <p:nvPr/>
            </p:nvCxnSpPr>
            <p:spPr>
              <a:xfrm flipV="1">
                <a:off x="5355208" y="4423850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onnettore 1 183"/>
              <p:cNvCxnSpPr/>
              <p:nvPr/>
            </p:nvCxnSpPr>
            <p:spPr>
              <a:xfrm flipV="1">
                <a:off x="5355071" y="4372291"/>
                <a:ext cx="93278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Connettore 1 184"/>
              <p:cNvCxnSpPr/>
              <p:nvPr/>
            </p:nvCxnSpPr>
            <p:spPr>
              <a:xfrm flipV="1">
                <a:off x="5355208" y="4379505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6" name="Gruppo 185"/>
            <p:cNvGrpSpPr/>
            <p:nvPr/>
          </p:nvGrpSpPr>
          <p:grpSpPr>
            <a:xfrm>
              <a:off x="6891642" y="5158044"/>
              <a:ext cx="106394" cy="499120"/>
              <a:chOff x="5355071" y="4372291"/>
              <a:chExt cx="153033" cy="499120"/>
            </a:xfrm>
          </p:grpSpPr>
          <p:sp>
            <p:nvSpPr>
              <p:cNvPr id="187" name="Rettangolo 186"/>
              <p:cNvSpPr/>
              <p:nvPr/>
            </p:nvSpPr>
            <p:spPr>
              <a:xfrm>
                <a:off x="5364088" y="4372291"/>
                <a:ext cx="144016" cy="49912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t-IT" sz="1800">
                  <a:solidFill>
                    <a:prstClr val="white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88" name="Connettore 1 187"/>
              <p:cNvCxnSpPr/>
              <p:nvPr/>
            </p:nvCxnSpPr>
            <p:spPr>
              <a:xfrm flipV="1">
                <a:off x="5364088" y="4471773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Connettore 1 188"/>
              <p:cNvCxnSpPr/>
              <p:nvPr/>
            </p:nvCxnSpPr>
            <p:spPr>
              <a:xfrm flipV="1">
                <a:off x="5364088" y="4526451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nettore 1 189"/>
              <p:cNvCxnSpPr/>
              <p:nvPr/>
            </p:nvCxnSpPr>
            <p:spPr>
              <a:xfrm flipV="1">
                <a:off x="5364088" y="4582360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Connettore 1 190"/>
              <p:cNvCxnSpPr/>
              <p:nvPr/>
            </p:nvCxnSpPr>
            <p:spPr>
              <a:xfrm flipV="1">
                <a:off x="5364088" y="4637038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Connettore 1 191"/>
              <p:cNvCxnSpPr/>
              <p:nvPr/>
            </p:nvCxnSpPr>
            <p:spPr>
              <a:xfrm flipV="1">
                <a:off x="5364088" y="4690329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Connettore 1 192"/>
              <p:cNvCxnSpPr/>
              <p:nvPr/>
            </p:nvCxnSpPr>
            <p:spPr>
              <a:xfrm flipV="1">
                <a:off x="5360268" y="4746394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Connettore 1 193"/>
              <p:cNvCxnSpPr/>
              <p:nvPr/>
            </p:nvCxnSpPr>
            <p:spPr>
              <a:xfrm flipV="1">
                <a:off x="5414826" y="4797152"/>
                <a:ext cx="93278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Connettore 1 194"/>
              <p:cNvCxnSpPr/>
              <p:nvPr/>
            </p:nvCxnSpPr>
            <p:spPr>
              <a:xfrm flipV="1">
                <a:off x="5355208" y="4423850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Connettore 1 195"/>
              <p:cNvCxnSpPr/>
              <p:nvPr/>
            </p:nvCxnSpPr>
            <p:spPr>
              <a:xfrm flipV="1">
                <a:off x="5355071" y="4372291"/>
                <a:ext cx="93278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Connettore 1 196"/>
              <p:cNvCxnSpPr/>
              <p:nvPr/>
            </p:nvCxnSpPr>
            <p:spPr>
              <a:xfrm flipV="1">
                <a:off x="5355208" y="4379505"/>
                <a:ext cx="144016" cy="1093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8" name="Rettangolo 197"/>
            <p:cNvSpPr/>
            <p:nvPr/>
          </p:nvSpPr>
          <p:spPr>
            <a:xfrm>
              <a:off x="6238363" y="5096779"/>
              <a:ext cx="484903" cy="616713"/>
            </a:xfrm>
            <a:prstGeom prst="rect">
              <a:avLst/>
            </a:prstGeom>
          </p:spPr>
          <p:txBody>
            <a:bodyPr vert="wordArtVert" wrap="square">
              <a:spAutoFit/>
            </a:bodyPr>
            <a:lstStyle/>
            <a:p>
              <a:pPr defTabSz="914400"/>
              <a:r>
                <a:rPr lang="it-IT" sz="1000" b="1" spc="-100" dirty="0" smtClean="0">
                  <a:solidFill>
                    <a:prstClr val="white">
                      <a:lumMod val="75000"/>
                    </a:prstClr>
                  </a:solidFill>
                  <a:latin typeface="Calibri" panose="020F0502020204030204" pitchFamily="34" charset="0"/>
                </a:rPr>
                <a:t>CES</a:t>
              </a:r>
              <a:endParaRPr lang="it-IT" sz="1000" b="1" spc="-100" dirty="0">
                <a:solidFill>
                  <a:prstClr val="white">
                    <a:lumMod val="75000"/>
                  </a:prstClr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99" name="Connettore 1 198"/>
            <p:cNvCxnSpPr/>
            <p:nvPr/>
          </p:nvCxnSpPr>
          <p:spPr>
            <a:xfrm>
              <a:off x="4052866" y="3384266"/>
              <a:ext cx="272914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nettore 2 199"/>
            <p:cNvCxnSpPr>
              <a:endCxn id="148" idx="0"/>
            </p:cNvCxnSpPr>
            <p:nvPr/>
          </p:nvCxnSpPr>
          <p:spPr>
            <a:xfrm>
              <a:off x="4061479" y="3384266"/>
              <a:ext cx="6175" cy="26386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Rettangolo 200"/>
            <p:cNvSpPr/>
            <p:nvPr/>
          </p:nvSpPr>
          <p:spPr>
            <a:xfrm>
              <a:off x="6265975" y="3668338"/>
              <a:ext cx="1080120" cy="509019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0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202" name="Connettore 1 201"/>
            <p:cNvCxnSpPr/>
            <p:nvPr/>
          </p:nvCxnSpPr>
          <p:spPr>
            <a:xfrm>
              <a:off x="6782012" y="3386951"/>
              <a:ext cx="0" cy="2539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ttore 1 202"/>
            <p:cNvCxnSpPr/>
            <p:nvPr/>
          </p:nvCxnSpPr>
          <p:spPr>
            <a:xfrm flipV="1">
              <a:off x="6277956" y="3657133"/>
              <a:ext cx="144016" cy="1088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nettore 1 203"/>
            <p:cNvCxnSpPr>
              <a:stCxn id="201" idx="1"/>
            </p:cNvCxnSpPr>
            <p:nvPr/>
          </p:nvCxnSpPr>
          <p:spPr>
            <a:xfrm flipV="1">
              <a:off x="6265975" y="3668338"/>
              <a:ext cx="360040" cy="2545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ttore 1 204"/>
            <p:cNvCxnSpPr>
              <a:stCxn id="201" idx="1"/>
              <a:endCxn id="201" idx="1"/>
            </p:cNvCxnSpPr>
            <p:nvPr/>
          </p:nvCxnSpPr>
          <p:spPr>
            <a:xfrm>
              <a:off x="6265975" y="3922848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nettore 1 205"/>
            <p:cNvCxnSpPr/>
            <p:nvPr/>
          </p:nvCxnSpPr>
          <p:spPr>
            <a:xfrm flipV="1">
              <a:off x="6277956" y="3656521"/>
              <a:ext cx="617299" cy="4164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nettore 1 206"/>
            <p:cNvCxnSpPr/>
            <p:nvPr/>
          </p:nvCxnSpPr>
          <p:spPr>
            <a:xfrm flipV="1">
              <a:off x="6361582" y="3657134"/>
              <a:ext cx="780470" cy="5090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nettore 1 207"/>
            <p:cNvCxnSpPr/>
            <p:nvPr/>
          </p:nvCxnSpPr>
          <p:spPr>
            <a:xfrm flipV="1">
              <a:off x="6586605" y="3657135"/>
              <a:ext cx="759490" cy="5090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nettore 1 208"/>
            <p:cNvCxnSpPr>
              <a:stCxn id="201" idx="2"/>
            </p:cNvCxnSpPr>
            <p:nvPr/>
          </p:nvCxnSpPr>
          <p:spPr>
            <a:xfrm flipV="1">
              <a:off x="6806035" y="3795593"/>
              <a:ext cx="540060" cy="3817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nettore 1 209"/>
            <p:cNvCxnSpPr>
              <a:endCxn id="201" idx="3"/>
            </p:cNvCxnSpPr>
            <p:nvPr/>
          </p:nvCxnSpPr>
          <p:spPr>
            <a:xfrm flipV="1">
              <a:off x="6991862" y="3922848"/>
              <a:ext cx="354233" cy="25450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ttore 1 210"/>
            <p:cNvCxnSpPr/>
            <p:nvPr/>
          </p:nvCxnSpPr>
          <p:spPr>
            <a:xfrm flipV="1">
              <a:off x="7168978" y="4050102"/>
              <a:ext cx="177117" cy="1272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CasellaDiTesto 211"/>
            <p:cNvSpPr txBox="1"/>
            <p:nvPr/>
          </p:nvSpPr>
          <p:spPr>
            <a:xfrm>
              <a:off x="6061931" y="3712948"/>
              <a:ext cx="14401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it-IT" sz="1100" b="1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Partially</a:t>
              </a:r>
              <a:r>
                <a:rPr lang="it-IT" sz="1100" b="1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it-IT" sz="1100" b="1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Substitutable</a:t>
              </a:r>
              <a:endParaRPr lang="it-IT" sz="1100" b="1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213" name="Connettore 1 212"/>
            <p:cNvCxnSpPr/>
            <p:nvPr/>
          </p:nvCxnSpPr>
          <p:spPr>
            <a:xfrm>
              <a:off x="4333740" y="3431549"/>
              <a:ext cx="2672951" cy="1335262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ttore 2 213"/>
            <p:cNvCxnSpPr/>
            <p:nvPr/>
          </p:nvCxnSpPr>
          <p:spPr>
            <a:xfrm flipH="1">
              <a:off x="4261732" y="3431549"/>
              <a:ext cx="72008" cy="209391"/>
            </a:xfrm>
            <a:prstGeom prst="straightConnector1">
              <a:avLst/>
            </a:prstGeom>
            <a:ln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nettore 2 214"/>
            <p:cNvCxnSpPr>
              <a:endCxn id="127" idx="0"/>
            </p:cNvCxnSpPr>
            <p:nvPr/>
          </p:nvCxnSpPr>
          <p:spPr>
            <a:xfrm flipH="1">
              <a:off x="5089824" y="3864754"/>
              <a:ext cx="118128" cy="277557"/>
            </a:xfrm>
            <a:prstGeom prst="straightConnector1">
              <a:avLst/>
            </a:prstGeom>
            <a:ln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nettore 2 215"/>
            <p:cNvCxnSpPr/>
            <p:nvPr/>
          </p:nvCxnSpPr>
          <p:spPr>
            <a:xfrm flipH="1">
              <a:off x="5887721" y="4304092"/>
              <a:ext cx="174211" cy="329299"/>
            </a:xfrm>
            <a:prstGeom prst="straightConnector1">
              <a:avLst/>
            </a:prstGeom>
            <a:ln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nettore 2 216"/>
            <p:cNvCxnSpPr>
              <a:endCxn id="187" idx="0"/>
            </p:cNvCxnSpPr>
            <p:nvPr/>
          </p:nvCxnSpPr>
          <p:spPr>
            <a:xfrm>
              <a:off x="6947973" y="4177357"/>
              <a:ext cx="1" cy="9806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9" name="Connettore 2 218"/>
          <p:cNvCxnSpPr/>
          <p:nvPr/>
        </p:nvCxnSpPr>
        <p:spPr>
          <a:xfrm>
            <a:off x="1986049" y="2496212"/>
            <a:ext cx="155439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CasellaDiTesto 223"/>
          <p:cNvSpPr txBox="1"/>
          <p:nvPr/>
        </p:nvSpPr>
        <p:spPr>
          <a:xfrm>
            <a:off x="2120218" y="1588624"/>
            <a:ext cx="1359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First phase survey round</a:t>
            </a:r>
          </a:p>
        </p:txBody>
      </p:sp>
      <p:sp>
        <p:nvSpPr>
          <p:cNvPr id="226" name="CasellaDiTesto 225"/>
          <p:cNvSpPr txBox="1"/>
          <p:nvPr/>
        </p:nvSpPr>
        <p:spPr>
          <a:xfrm>
            <a:off x="4121820" y="1125063"/>
            <a:ext cx="1344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it-IT" sz="1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Master Sample </a:t>
            </a:r>
            <a:endParaRPr lang="it-IT" sz="1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30" name="Disco magnetico 229"/>
          <p:cNvSpPr/>
          <p:nvPr/>
        </p:nvSpPr>
        <p:spPr>
          <a:xfrm>
            <a:off x="7740352" y="1032991"/>
            <a:ext cx="1012304" cy="1243881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t-IT" sz="1800">
              <a:solidFill>
                <a:prstClr val="white"/>
              </a:solidFill>
            </a:endParaRPr>
          </a:p>
        </p:txBody>
      </p:sp>
      <p:sp>
        <p:nvSpPr>
          <p:cNvPr id="231" name="Freccia in su 230"/>
          <p:cNvSpPr/>
          <p:nvPr/>
        </p:nvSpPr>
        <p:spPr>
          <a:xfrm>
            <a:off x="8172400" y="2276872"/>
            <a:ext cx="144016" cy="4024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t-IT" sz="1800">
              <a:solidFill>
                <a:prstClr val="white"/>
              </a:solidFill>
            </a:endParaRPr>
          </a:p>
        </p:txBody>
      </p:sp>
      <p:sp>
        <p:nvSpPr>
          <p:cNvPr id="232" name="CasellaDiTesto 231"/>
          <p:cNvSpPr txBox="1"/>
          <p:nvPr/>
        </p:nvSpPr>
        <p:spPr>
          <a:xfrm>
            <a:off x="7603616" y="1409159"/>
            <a:ext cx="1260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1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Output of </a:t>
            </a:r>
            <a:r>
              <a:rPr lang="it-IT" sz="14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Yearly</a:t>
            </a:r>
            <a:r>
              <a:rPr lang="it-IT" sz="1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it-IT" sz="14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Census</a:t>
            </a:r>
            <a:r>
              <a:rPr lang="it-IT" sz="1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it-IT" sz="14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Estimates</a:t>
            </a:r>
            <a:endParaRPr lang="it-IT" sz="14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33" name="Freccia circolare in su 232"/>
          <p:cNvSpPr/>
          <p:nvPr/>
        </p:nvSpPr>
        <p:spPr>
          <a:xfrm>
            <a:off x="1161944" y="6535216"/>
            <a:ext cx="7412632" cy="27816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t-IT" sz="1800">
              <a:solidFill>
                <a:prstClr val="black"/>
              </a:solidFill>
            </a:endParaRPr>
          </a:p>
        </p:txBody>
      </p:sp>
      <p:sp>
        <p:nvSpPr>
          <p:cNvPr id="234" name="CasellaDiTesto 233"/>
          <p:cNvSpPr txBox="1"/>
          <p:nvPr/>
        </p:nvSpPr>
        <p:spPr>
          <a:xfrm>
            <a:off x="1730956" y="6433591"/>
            <a:ext cx="8735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it-IT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From the </a:t>
            </a:r>
            <a:r>
              <a:rPr lang="it-IT" sz="1400" i="1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prototype</a:t>
            </a:r>
            <a:r>
              <a:rPr lang="it-IT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………………………………………….....to </a:t>
            </a:r>
            <a:r>
              <a:rPr lang="it-IT" sz="1400" i="1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Register</a:t>
            </a:r>
            <a:endParaRPr lang="it-IT" sz="1400" i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35" name="Rettangolo 234"/>
          <p:cNvSpPr/>
          <p:nvPr/>
        </p:nvSpPr>
        <p:spPr>
          <a:xfrm>
            <a:off x="8820472" y="2708920"/>
            <a:ext cx="216024" cy="36517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it-IT" b="1" dirty="0" err="1" smtClean="0">
                <a:solidFill>
                  <a:srgbClr val="C0504D"/>
                </a:solidFill>
                <a:latin typeface="Calibri" panose="020F0502020204030204" pitchFamily="34" charset="0"/>
              </a:rPr>
              <a:t>Population</a:t>
            </a:r>
            <a:endParaRPr lang="it-IT" sz="1800" b="1" dirty="0">
              <a:solidFill>
                <a:srgbClr val="C0504D"/>
              </a:solidFill>
              <a:latin typeface="Calibri" panose="020F0502020204030204" pitchFamily="34" charset="0"/>
            </a:endParaRPr>
          </a:p>
          <a:p>
            <a:pPr algn="ctr" defTabSz="914400"/>
            <a:endParaRPr lang="it-IT" sz="18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36" name="Rettangolo 135"/>
          <p:cNvSpPr/>
          <p:nvPr/>
        </p:nvSpPr>
        <p:spPr>
          <a:xfrm>
            <a:off x="-1344" y="2315102"/>
            <a:ext cx="216024" cy="40985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 b="1" dirty="0" smtClean="0">
              <a:solidFill>
                <a:srgbClr val="C0504D"/>
              </a:solidFill>
              <a:latin typeface="Calibri" panose="020F0502020204030204" pitchFamily="34" charset="0"/>
            </a:endParaRPr>
          </a:p>
          <a:p>
            <a:pPr algn="ctr" defTabSz="914400"/>
            <a:r>
              <a:rPr lang="it-IT" sz="1800" b="1" dirty="0" err="1" smtClean="0">
                <a:solidFill>
                  <a:srgbClr val="C0504D"/>
                </a:solidFill>
                <a:latin typeface="Calibri" panose="020F0502020204030204" pitchFamily="34" charset="0"/>
              </a:rPr>
              <a:t>Population</a:t>
            </a:r>
            <a:endParaRPr lang="it-IT" sz="1800" b="1" dirty="0" smtClean="0">
              <a:solidFill>
                <a:srgbClr val="C0504D"/>
              </a:solidFill>
              <a:latin typeface="Calibri" panose="020F0502020204030204" pitchFamily="34" charset="0"/>
            </a:endParaRPr>
          </a:p>
          <a:p>
            <a:pPr algn="ctr" defTabSz="914400"/>
            <a:endParaRPr lang="it-IT" sz="18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39" name="Rettangolo 138"/>
          <p:cNvSpPr/>
          <p:nvPr/>
        </p:nvSpPr>
        <p:spPr>
          <a:xfrm>
            <a:off x="194853" y="3220057"/>
            <a:ext cx="205454" cy="22317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t-IT" sz="1800" dirty="0">
              <a:solidFill>
                <a:prstClr val="white"/>
              </a:solidFill>
            </a:endParaRPr>
          </a:p>
        </p:txBody>
      </p:sp>
      <p:sp>
        <p:nvSpPr>
          <p:cNvPr id="265" name="Parentesi graffa chiusa 264"/>
          <p:cNvSpPr/>
          <p:nvPr/>
        </p:nvSpPr>
        <p:spPr>
          <a:xfrm>
            <a:off x="474017" y="2528326"/>
            <a:ext cx="216024" cy="38674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it-IT" sz="1800">
              <a:solidFill>
                <a:prstClr val="black"/>
              </a:solidFill>
            </a:endParaRPr>
          </a:p>
        </p:txBody>
      </p:sp>
      <p:grpSp>
        <p:nvGrpSpPr>
          <p:cNvPr id="22" name="Gruppo 21"/>
          <p:cNvGrpSpPr/>
          <p:nvPr/>
        </p:nvGrpSpPr>
        <p:grpSpPr>
          <a:xfrm>
            <a:off x="626648" y="2981197"/>
            <a:ext cx="1402814" cy="3400133"/>
            <a:chOff x="475928" y="2872953"/>
            <a:chExt cx="1402814" cy="3549452"/>
          </a:xfrm>
        </p:grpSpPr>
        <p:sp>
          <p:nvSpPr>
            <p:cNvPr id="118" name="Rettangolo 117"/>
            <p:cNvSpPr/>
            <p:nvPr/>
          </p:nvSpPr>
          <p:spPr>
            <a:xfrm>
              <a:off x="475928" y="2872953"/>
              <a:ext cx="966252" cy="3525707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it-IT" sz="1400" dirty="0" err="1" smtClean="0">
                  <a:solidFill>
                    <a:prstClr val="white"/>
                  </a:solidFill>
                  <a:latin typeface="Calibri" panose="020F0502020204030204" pitchFamily="34" charset="0"/>
                </a:rPr>
                <a:t>Prototype</a:t>
              </a:r>
              <a:r>
                <a:rPr lang="it-IT" sz="1400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 RIS</a:t>
              </a:r>
            </a:p>
            <a:p>
              <a:pPr algn="ctr" defTabSz="914400"/>
              <a:r>
                <a:rPr lang="it-IT" sz="1200" dirty="0" err="1" smtClean="0">
                  <a:solidFill>
                    <a:prstClr val="white"/>
                  </a:solidFill>
                  <a:latin typeface="Calibri" panose="020F0502020204030204" pitchFamily="34" charset="0"/>
                </a:rPr>
                <a:t>Replaceable</a:t>
              </a:r>
              <a:endParaRPr lang="it-IT" sz="1200" dirty="0" smtClean="0">
                <a:solidFill>
                  <a:prstClr val="white"/>
                </a:solidFill>
                <a:latin typeface="Calibri" panose="020F0502020204030204" pitchFamily="34" charset="0"/>
              </a:endParaRPr>
            </a:p>
            <a:p>
              <a:pPr algn="ctr" defTabSz="914400"/>
              <a:r>
                <a:rPr lang="it-IT" sz="1200" dirty="0" err="1" smtClean="0">
                  <a:solidFill>
                    <a:prstClr val="white"/>
                  </a:solidFill>
                  <a:latin typeface="Calibri" panose="020F0502020204030204" pitchFamily="34" charset="0"/>
                </a:rPr>
                <a:t>Variables</a:t>
              </a:r>
              <a:endParaRPr lang="en-US" sz="1200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0" name="Rettangolo 219"/>
            <p:cNvSpPr/>
            <p:nvPr/>
          </p:nvSpPr>
          <p:spPr>
            <a:xfrm>
              <a:off x="1537391" y="2893932"/>
              <a:ext cx="341351" cy="3528473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it-IT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?</a:t>
              </a:r>
              <a:endParaRPr lang="en-US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8" name="Rettangolo 287"/>
            <p:cNvSpPr/>
            <p:nvPr/>
          </p:nvSpPr>
          <p:spPr>
            <a:xfrm>
              <a:off x="1357487" y="2888920"/>
              <a:ext cx="169387" cy="264366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9" name="Rettangolo 288"/>
            <p:cNvSpPr/>
            <p:nvPr/>
          </p:nvSpPr>
          <p:spPr>
            <a:xfrm>
              <a:off x="1357487" y="5532587"/>
              <a:ext cx="177240" cy="868271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29" name="Rettangolo 228"/>
          <p:cNvSpPr/>
          <p:nvPr/>
        </p:nvSpPr>
        <p:spPr>
          <a:xfrm>
            <a:off x="196533" y="4146153"/>
            <a:ext cx="205454" cy="22317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t-IT" sz="1800" dirty="0">
              <a:solidFill>
                <a:prstClr val="white"/>
              </a:solidFill>
            </a:endParaRPr>
          </a:p>
        </p:txBody>
      </p:sp>
      <p:sp>
        <p:nvSpPr>
          <p:cNvPr id="236" name="Rettangolo 235"/>
          <p:cNvSpPr/>
          <p:nvPr/>
        </p:nvSpPr>
        <p:spPr>
          <a:xfrm>
            <a:off x="196533" y="5422249"/>
            <a:ext cx="205454" cy="22317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t-IT" sz="1800" dirty="0">
              <a:solidFill>
                <a:prstClr val="white"/>
              </a:solidFill>
            </a:endParaRPr>
          </a:p>
        </p:txBody>
      </p:sp>
      <p:sp>
        <p:nvSpPr>
          <p:cNvPr id="238" name="Rettangolo 237"/>
          <p:cNvSpPr/>
          <p:nvPr/>
        </p:nvSpPr>
        <p:spPr>
          <a:xfrm>
            <a:off x="196533" y="5894505"/>
            <a:ext cx="205454" cy="22317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t-IT" sz="1800" dirty="0">
              <a:solidFill>
                <a:prstClr val="white"/>
              </a:solidFill>
            </a:endParaRPr>
          </a:p>
        </p:txBody>
      </p:sp>
      <p:cxnSp>
        <p:nvCxnSpPr>
          <p:cNvPr id="11" name="Connettore 2 10"/>
          <p:cNvCxnSpPr>
            <a:stCxn id="139" idx="1"/>
            <a:endCxn id="139" idx="1"/>
          </p:cNvCxnSpPr>
          <p:nvPr/>
        </p:nvCxnSpPr>
        <p:spPr>
          <a:xfrm>
            <a:off x="194853" y="3331642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 flipH="1">
            <a:off x="297580" y="2342056"/>
            <a:ext cx="2381" cy="714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2" name="Rettangolo 241"/>
          <p:cNvSpPr/>
          <p:nvPr/>
        </p:nvSpPr>
        <p:spPr>
          <a:xfrm>
            <a:off x="198213" y="4660281"/>
            <a:ext cx="205454" cy="22317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t-IT" sz="1800" dirty="0">
              <a:solidFill>
                <a:prstClr val="white"/>
              </a:solidFill>
            </a:endParaRPr>
          </a:p>
        </p:txBody>
      </p:sp>
      <p:cxnSp>
        <p:nvCxnSpPr>
          <p:cNvPr id="18" name="Connettore 2 17"/>
          <p:cNvCxnSpPr/>
          <p:nvPr/>
        </p:nvCxnSpPr>
        <p:spPr>
          <a:xfrm>
            <a:off x="451926" y="3336808"/>
            <a:ext cx="1985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Connettore 2 242"/>
          <p:cNvCxnSpPr/>
          <p:nvPr/>
        </p:nvCxnSpPr>
        <p:spPr>
          <a:xfrm>
            <a:off x="443558" y="4272952"/>
            <a:ext cx="1985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Connettore 2 247"/>
          <p:cNvCxnSpPr/>
          <p:nvPr/>
        </p:nvCxnSpPr>
        <p:spPr>
          <a:xfrm>
            <a:off x="461974" y="4783720"/>
            <a:ext cx="1985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Connettore 2 248"/>
          <p:cNvCxnSpPr/>
          <p:nvPr/>
        </p:nvCxnSpPr>
        <p:spPr>
          <a:xfrm>
            <a:off x="461974" y="5557416"/>
            <a:ext cx="1985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Connettore 2 249"/>
          <p:cNvCxnSpPr/>
          <p:nvPr/>
        </p:nvCxnSpPr>
        <p:spPr>
          <a:xfrm>
            <a:off x="431830" y="6029672"/>
            <a:ext cx="1985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uppo 20"/>
          <p:cNvGrpSpPr/>
          <p:nvPr/>
        </p:nvGrpSpPr>
        <p:grpSpPr>
          <a:xfrm>
            <a:off x="2110157" y="3179865"/>
            <a:ext cx="1430291" cy="3138527"/>
            <a:chOff x="2110157" y="3179865"/>
            <a:chExt cx="1430291" cy="3138527"/>
          </a:xfrm>
        </p:grpSpPr>
        <p:grpSp>
          <p:nvGrpSpPr>
            <p:cNvPr id="2" name="Gruppo 1"/>
            <p:cNvGrpSpPr/>
            <p:nvPr/>
          </p:nvGrpSpPr>
          <p:grpSpPr>
            <a:xfrm>
              <a:off x="2160397" y="3334918"/>
              <a:ext cx="1309717" cy="2817777"/>
              <a:chOff x="2099360" y="3566022"/>
              <a:chExt cx="1385822" cy="2817777"/>
            </a:xfrm>
          </p:grpSpPr>
          <p:grpSp>
            <p:nvGrpSpPr>
              <p:cNvPr id="16" name="Gruppo 15"/>
              <p:cNvGrpSpPr/>
              <p:nvPr/>
            </p:nvGrpSpPr>
            <p:grpSpPr>
              <a:xfrm>
                <a:off x="2117768" y="4543783"/>
                <a:ext cx="1367413" cy="1840016"/>
                <a:chOff x="1852159" y="4005062"/>
                <a:chExt cx="1774686" cy="2373910"/>
              </a:xfrm>
            </p:grpSpPr>
            <p:grpSp>
              <p:nvGrpSpPr>
                <p:cNvPr id="5" name="Gruppo 4"/>
                <p:cNvGrpSpPr/>
                <p:nvPr/>
              </p:nvGrpSpPr>
              <p:grpSpPr>
                <a:xfrm>
                  <a:off x="2083562" y="4005062"/>
                  <a:ext cx="1543283" cy="2373569"/>
                  <a:chOff x="2083562" y="4005062"/>
                  <a:chExt cx="1543283" cy="2373569"/>
                </a:xfrm>
              </p:grpSpPr>
              <p:sp>
                <p:nvSpPr>
                  <p:cNvPr id="237" name="Rettangolo 236"/>
                  <p:cNvSpPr/>
                  <p:nvPr/>
                </p:nvSpPr>
                <p:spPr>
                  <a:xfrm>
                    <a:off x="3344580" y="4005062"/>
                    <a:ext cx="282265" cy="2370723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 sz="1400" dirty="0">
                      <a:solidFill>
                        <a:prstClr val="black"/>
                      </a:solidFill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244" name="Rettangolo 243"/>
                  <p:cNvSpPr/>
                  <p:nvPr/>
                </p:nvSpPr>
                <p:spPr>
                  <a:xfrm>
                    <a:off x="2083562" y="4005063"/>
                    <a:ext cx="1261018" cy="2373568"/>
                  </a:xfrm>
                  <a:prstGeom prst="rect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r>
                      <a:rPr lang="en-US" sz="1200" b="1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a:t>List</a:t>
                    </a:r>
                    <a:endParaRPr lang="en-US" sz="1200" dirty="0" smtClean="0">
                      <a:solidFill>
                        <a:prstClr val="black"/>
                      </a:solidFill>
                      <a:latin typeface="Calibri" panose="020F0502020204030204" pitchFamily="34" charset="0"/>
                    </a:endParaRPr>
                  </a:p>
                  <a:p>
                    <a:pPr algn="ctr" defTabSz="914400"/>
                    <a:endParaRPr lang="en-US" sz="1200" dirty="0" smtClean="0">
                      <a:solidFill>
                        <a:prstClr val="black"/>
                      </a:solidFill>
                      <a:latin typeface="Calibri" panose="020F0502020204030204" pitchFamily="34" charset="0"/>
                    </a:endParaRPr>
                  </a:p>
                  <a:p>
                    <a:pPr algn="ctr" defTabSz="914400"/>
                    <a:r>
                      <a:rPr lang="en-US" sz="1200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a:t>Not substitute</a:t>
                    </a:r>
                  </a:p>
                  <a:p>
                    <a:pPr algn="ctr" defTabSz="914400"/>
                    <a:r>
                      <a:rPr lang="en-US" sz="1200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a:t>Variables</a:t>
                    </a:r>
                  </a:p>
                  <a:p>
                    <a:pPr algn="ctr" defTabSz="914400"/>
                    <a:r>
                      <a:rPr lang="en-US" sz="1200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a:t>&amp;</a:t>
                    </a:r>
                  </a:p>
                  <a:p>
                    <a:pPr algn="ctr" defTabSz="914400"/>
                    <a:r>
                      <a:rPr lang="en-US" sz="1200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a:t>Over-coverage indicators</a:t>
                    </a:r>
                    <a:endParaRPr lang="en-US" sz="1200" dirty="0">
                      <a:solidFill>
                        <a:prstClr val="black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63" name="Rettangolo 262"/>
                <p:cNvSpPr/>
                <p:nvPr/>
              </p:nvSpPr>
              <p:spPr>
                <a:xfrm>
                  <a:off x="1852159" y="4005211"/>
                  <a:ext cx="243070" cy="1306992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4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64" name="Rettangolo 263"/>
                <p:cNvSpPr/>
                <p:nvPr/>
              </p:nvSpPr>
              <p:spPr>
                <a:xfrm>
                  <a:off x="1852159" y="5302156"/>
                  <a:ext cx="243070" cy="1076816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4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6" name="Gruppo 265"/>
              <p:cNvGrpSpPr/>
              <p:nvPr/>
            </p:nvGrpSpPr>
            <p:grpSpPr>
              <a:xfrm>
                <a:off x="2099360" y="3566022"/>
                <a:ext cx="1385822" cy="754788"/>
                <a:chOff x="1839118" y="4005062"/>
                <a:chExt cx="1798576" cy="2373910"/>
              </a:xfrm>
            </p:grpSpPr>
            <p:grpSp>
              <p:nvGrpSpPr>
                <p:cNvPr id="267" name="Gruppo 266"/>
                <p:cNvGrpSpPr/>
                <p:nvPr/>
              </p:nvGrpSpPr>
              <p:grpSpPr>
                <a:xfrm>
                  <a:off x="2096603" y="4005062"/>
                  <a:ext cx="1541091" cy="2373910"/>
                  <a:chOff x="2096603" y="4005062"/>
                  <a:chExt cx="1541091" cy="2373910"/>
                </a:xfrm>
              </p:grpSpPr>
              <p:sp>
                <p:nvSpPr>
                  <p:cNvPr id="270" name="Rettangolo 269"/>
                  <p:cNvSpPr/>
                  <p:nvPr/>
                </p:nvSpPr>
                <p:spPr>
                  <a:xfrm>
                    <a:off x="3355429" y="4005062"/>
                    <a:ext cx="282265" cy="237391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 sz="1400" dirty="0">
                      <a:solidFill>
                        <a:prstClr val="black"/>
                      </a:solidFill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271" name="Rettangolo 270"/>
                  <p:cNvSpPr/>
                  <p:nvPr/>
                </p:nvSpPr>
                <p:spPr>
                  <a:xfrm>
                    <a:off x="2096603" y="4005062"/>
                    <a:ext cx="1258826" cy="2373577"/>
                  </a:xfrm>
                  <a:prstGeom prst="rect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r>
                      <a:rPr lang="en-US" sz="1200" b="1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a:t>Area</a:t>
                    </a:r>
                    <a:endParaRPr lang="en-US" sz="1200" dirty="0">
                      <a:solidFill>
                        <a:prstClr val="black"/>
                      </a:solidFill>
                      <a:latin typeface="Calibri" panose="020F0502020204030204" pitchFamily="34" charset="0"/>
                    </a:endParaRPr>
                  </a:p>
                  <a:p>
                    <a:pPr algn="ctr" defTabSz="914400"/>
                    <a:r>
                      <a:rPr lang="en-US" sz="1100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a:t>Population</a:t>
                    </a:r>
                    <a:endParaRPr lang="en-US" sz="1200" dirty="0" smtClean="0">
                      <a:solidFill>
                        <a:prstClr val="black"/>
                      </a:solidFill>
                      <a:latin typeface="Calibri" panose="020F0502020204030204" pitchFamily="34" charset="0"/>
                    </a:endParaRPr>
                  </a:p>
                  <a:p>
                    <a:pPr algn="ctr" defTabSz="914400"/>
                    <a:r>
                      <a:rPr lang="en-US" sz="1200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a:t>Coverage</a:t>
                    </a:r>
                    <a:endParaRPr lang="en-US" sz="1200" dirty="0">
                      <a:solidFill>
                        <a:prstClr val="black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68" name="Rettangolo 267"/>
                <p:cNvSpPr/>
                <p:nvPr/>
              </p:nvSpPr>
              <p:spPr>
                <a:xfrm>
                  <a:off x="1839118" y="4005214"/>
                  <a:ext cx="243069" cy="1603497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4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69" name="Rettangolo 268"/>
                <p:cNvSpPr/>
                <p:nvPr/>
              </p:nvSpPr>
              <p:spPr>
                <a:xfrm>
                  <a:off x="1839118" y="5608711"/>
                  <a:ext cx="243069" cy="770261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4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9" name="Rettangolo arrotondato 18"/>
            <p:cNvSpPr/>
            <p:nvPr/>
          </p:nvSpPr>
          <p:spPr>
            <a:xfrm>
              <a:off x="2110157" y="3179865"/>
              <a:ext cx="1430291" cy="3138527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</p:grpSp>
      <p:grpSp>
        <p:nvGrpSpPr>
          <p:cNvPr id="251" name="Gruppo 250"/>
          <p:cNvGrpSpPr/>
          <p:nvPr/>
        </p:nvGrpSpPr>
        <p:grpSpPr>
          <a:xfrm>
            <a:off x="7475974" y="2699419"/>
            <a:ext cx="1313540" cy="3682598"/>
            <a:chOff x="475928" y="2872953"/>
            <a:chExt cx="1412862" cy="3538963"/>
          </a:xfrm>
        </p:grpSpPr>
        <p:sp>
          <p:nvSpPr>
            <p:cNvPr id="252" name="Rettangolo 251"/>
            <p:cNvSpPr/>
            <p:nvPr/>
          </p:nvSpPr>
          <p:spPr>
            <a:xfrm>
              <a:off x="475928" y="2872953"/>
              <a:ext cx="870551" cy="3525707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it-IT" sz="1400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RIS</a:t>
              </a:r>
            </a:p>
            <a:p>
              <a:pPr algn="ctr" defTabSz="914400"/>
              <a:endParaRPr lang="en-US" sz="1200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3" name="Rettangolo 252"/>
            <p:cNvSpPr/>
            <p:nvPr/>
          </p:nvSpPr>
          <p:spPr>
            <a:xfrm>
              <a:off x="1547439" y="2883443"/>
              <a:ext cx="341351" cy="352847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it-IT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?</a:t>
              </a:r>
              <a:endParaRPr lang="en-US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4" name="Rettangolo 253"/>
            <p:cNvSpPr/>
            <p:nvPr/>
          </p:nvSpPr>
          <p:spPr>
            <a:xfrm>
              <a:off x="1357487" y="2883443"/>
              <a:ext cx="169387" cy="262436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5" name="Rettangolo 254"/>
            <p:cNvSpPr/>
            <p:nvPr/>
          </p:nvSpPr>
          <p:spPr>
            <a:xfrm>
              <a:off x="1357487" y="5532587"/>
              <a:ext cx="177240" cy="868271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18" name="CasellaDiTesto 217"/>
          <p:cNvSpPr txBox="1"/>
          <p:nvPr/>
        </p:nvSpPr>
        <p:spPr>
          <a:xfrm>
            <a:off x="647329" y="-6860"/>
            <a:ext cx="79811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Census and Social Surveys Integrated System </a:t>
            </a:r>
            <a:br>
              <a:rPr lang="en-US" sz="2100" b="1" dirty="0">
                <a:solidFill>
                  <a:schemeClr val="bg1"/>
                </a:solidFill>
              </a:rPr>
            </a:br>
            <a:r>
              <a:rPr lang="en-US" sz="2100" b="1" dirty="0">
                <a:solidFill>
                  <a:schemeClr val="bg1"/>
                </a:solidFill>
              </a:rPr>
              <a:t>Synthesis</a:t>
            </a:r>
            <a:endParaRPr lang="it-IT" sz="2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979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87057" y="3740311"/>
            <a:ext cx="77016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The group of low-income 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</a:rPr>
              <a:t>households with foreigners </a:t>
            </a:r>
            <a:r>
              <a:rPr lang="en-US" sz="2000" dirty="0" smtClean="0">
                <a:latin typeface="Calibri" panose="020F0502020204030204" pitchFamily="34" charset="0"/>
              </a:rPr>
              <a:t>is constituted of those households where </a:t>
            </a:r>
            <a:r>
              <a:rPr lang="en-US" sz="2000" dirty="0">
                <a:latin typeface="Calibri" panose="020F0502020204030204" pitchFamily="34" charset="0"/>
              </a:rPr>
              <a:t>there is at least one non-Italian </a:t>
            </a:r>
            <a:r>
              <a:rPr lang="en-US" sz="2000" dirty="0" smtClean="0">
                <a:latin typeface="Calibri" panose="020F0502020204030204" pitchFamily="34" charset="0"/>
              </a:rPr>
              <a:t>citizen. </a:t>
            </a:r>
            <a:r>
              <a:rPr lang="en-US" sz="2000" dirty="0">
                <a:latin typeface="Calibri" panose="020F0502020204030204" pitchFamily="34" charset="0"/>
              </a:rPr>
              <a:t>They are nearly 2 million (7.1 percent) for a total of 4.7 million individuals (7.8 percent). 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algn="just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Three-quarters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of households with at least one foreign component fall into this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group.  With a </a:t>
            </a:r>
            <a:r>
              <a:rPr lang="en-US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disadvantage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of 40%, this group is the </a:t>
            </a:r>
            <a:r>
              <a:rPr lang="en-US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poorest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among those identified.</a:t>
            </a:r>
          </a:p>
          <a:p>
            <a:pPr algn="just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82196" y="6435705"/>
            <a:ext cx="469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7F7F7F"/>
                </a:solidFill>
              </a:rPr>
              <a:t>Giorgio Alleva – Budapest, 20 et 21 </a:t>
            </a:r>
            <a:r>
              <a:rPr lang="it-IT" sz="1000" dirty="0" err="1">
                <a:solidFill>
                  <a:srgbClr val="7F7F7F"/>
                </a:solidFill>
              </a:rPr>
              <a:t>September</a:t>
            </a:r>
            <a:r>
              <a:rPr lang="it-IT" sz="1000" dirty="0">
                <a:solidFill>
                  <a:srgbClr val="7F7F7F"/>
                </a:solidFill>
              </a:rPr>
              <a:t> </a:t>
            </a:r>
            <a:r>
              <a:rPr lang="it-IT" sz="1000" dirty="0" smtClean="0">
                <a:solidFill>
                  <a:srgbClr val="7F7F7F"/>
                </a:solidFill>
              </a:rPr>
              <a:t>20 17</a:t>
            </a:r>
            <a:endParaRPr lang="it-IT" sz="1000" dirty="0">
              <a:solidFill>
                <a:srgbClr val="7F7F7F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47329" y="-6860"/>
            <a:ext cx="79811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smtClean="0">
                <a:solidFill>
                  <a:schemeClr val="bg1"/>
                </a:solidFill>
              </a:rPr>
              <a:t>Social group: low–income households with foreigners </a:t>
            </a:r>
            <a:endParaRPr lang="it-IT" sz="2100" b="1" dirty="0">
              <a:solidFill>
                <a:srgbClr val="C00000"/>
              </a:solidFill>
            </a:endParaRP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8521340"/>
              </p:ext>
            </p:extLst>
          </p:nvPr>
        </p:nvGraphicFramePr>
        <p:xfrm>
          <a:off x="1464192" y="486192"/>
          <a:ext cx="6347377" cy="3216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430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76705" y="-1"/>
            <a:ext cx="7643480" cy="830997"/>
          </a:xfrm>
          <a:prstGeom prst="rect">
            <a:avLst/>
          </a:prstGeom>
          <a:solidFill>
            <a:srgbClr val="7F14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New perspectives for measuring migration and social exclusion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3149029953"/>
              </p:ext>
            </p:extLst>
          </p:nvPr>
        </p:nvGraphicFramePr>
        <p:xfrm>
          <a:off x="398825" y="992221"/>
          <a:ext cx="8394970" cy="5194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318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pertina">
  <a:themeElements>
    <a:clrScheme name="Impostazioni personalizzate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61A2BE3120D674DA36C11D6006822D4" ma:contentTypeVersion="1" ma:contentTypeDescription="Creare un nuovo documento." ma:contentTypeScope="" ma:versionID="761f6cd032b977bc7c5b1242b170000b">
  <xsd:schema xmlns:xsd="http://www.w3.org/2001/XMLSchema" xmlns:xs="http://www.w3.org/2001/XMLSchema" xmlns:p="http://schemas.microsoft.com/office/2006/metadata/properties" xmlns:ns2="c58f2efd-82a8-4ecf-b395-8c25e928921d" targetNamespace="http://schemas.microsoft.com/office/2006/metadata/properties" ma:root="true" ma:fieldsID="f82c29ce5e9934c286dce168b5049acf" ns2:_="">
    <xsd:import namespace="c58f2efd-82a8-4ecf-b395-8c25e928921d"/>
    <xsd:element name="properties">
      <xsd:complexType>
        <xsd:sequence>
          <xsd:element name="documentManagement">
            <xsd:complexType>
              <xsd:all>
                <xsd:element ref="ns2:Categoria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8f2efd-82a8-4ecf-b395-8c25e928921d" elementFormDefault="qualified">
    <xsd:import namespace="http://schemas.microsoft.com/office/2006/documentManagement/types"/>
    <xsd:import namespace="http://schemas.microsoft.com/office/infopath/2007/PartnerControls"/>
    <xsd:element name="Categoria" ma:index="8" ma:displayName="Categoria" ma:default="Logo" ma:format="Dropdown" ma:internalName="Categoria">
      <xsd:simpleType>
        <xsd:restriction base="dms:Choice">
          <xsd:enumeration value="Logo"/>
          <xsd:enumeration value="Carta intestata con protocollo"/>
          <xsd:enumeration value="Carta intestata senza protocollo"/>
          <xsd:enumeration value="Power Point"/>
          <xsd:enumeration value="Libri digitali e cartacei"/>
          <xsd:enumeration value="Tavole di dati online"/>
          <xsd:enumeration value="Grafici interattivi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ia xmlns="c58f2efd-82a8-4ecf-b395-8c25e928921d">Power Point</Categoria>
  </documentManagement>
</p:properties>
</file>

<file path=customXml/itemProps1.xml><?xml version="1.0" encoding="utf-8"?>
<ds:datastoreItem xmlns:ds="http://schemas.openxmlformats.org/officeDocument/2006/customXml" ds:itemID="{A4D999F8-4704-4EED-AE05-974A965AE8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A24F77-1209-4A99-9CFF-51B050B733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8f2efd-82a8-4ecf-b395-8c25e92892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620A1D6-52DE-416A-9BAC-FD73A4985CF9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c58f2efd-82a8-4ecf-b395-8c25e928921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13981</TotalTime>
  <Words>1277</Words>
  <Application>Microsoft Office PowerPoint</Application>
  <PresentationFormat>Presentazione su schermo (4:3)</PresentationFormat>
  <Paragraphs>201</Paragraphs>
  <Slides>13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Calibri</vt:lpstr>
      <vt:lpstr>Courier New</vt:lpstr>
      <vt:lpstr>Times New Roman</vt:lpstr>
      <vt:lpstr>Wingdings</vt:lpstr>
      <vt:lpstr>copertina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Bruna Tabanella</dc:creator>
  <cp:lastModifiedBy>utente</cp:lastModifiedBy>
  <cp:revision>434</cp:revision>
  <cp:lastPrinted>2017-09-13T13:14:17Z</cp:lastPrinted>
  <dcterms:created xsi:type="dcterms:W3CDTF">2012-12-11T11:00:35Z</dcterms:created>
  <dcterms:modified xsi:type="dcterms:W3CDTF">2017-09-21T09:06:54Z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0x010100661A2BE3120D674DA36C11D6006822D4</vt:lpwstr>
  </property>
</Properties>
</file>