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7" r:id="rId8"/>
  </p:sldIdLst>
  <p:sldSz cx="9144000" cy="6858000" type="screen4x3"/>
  <p:notesSz cx="6819900" cy="99314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9CB8"/>
    <a:srgbClr val="549C54"/>
    <a:srgbClr val="2680D6"/>
    <a:srgbClr val="234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72060" autoAdjust="0"/>
  </p:normalViewPr>
  <p:slideViewPr>
    <p:cSldViewPr>
      <p:cViewPr varScale="1">
        <p:scale>
          <a:sx n="74" d="100"/>
          <a:sy n="74" d="100"/>
        </p:scale>
        <p:origin x="6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5290" cy="496570"/>
          </a:xfrm>
          <a:prstGeom prst="rect">
            <a:avLst/>
          </a:prstGeom>
        </p:spPr>
        <p:txBody>
          <a:bodyPr vert="horz" lIns="91580" tIns="45790" rIns="91580" bIns="457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3033" y="0"/>
            <a:ext cx="2955290" cy="496570"/>
          </a:xfrm>
          <a:prstGeom prst="rect">
            <a:avLst/>
          </a:prstGeom>
        </p:spPr>
        <p:txBody>
          <a:bodyPr vert="horz" lIns="91580" tIns="45790" rIns="91580" bIns="457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90D22EB-E3AF-4A90-BAFE-9E1E39B87A17}" type="datetimeFigureOut">
              <a:rPr lang="sl-SI"/>
              <a:pPr>
                <a:defRPr/>
              </a:pPr>
              <a:t>18.9.2017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6"/>
            <a:ext cx="2955290" cy="496570"/>
          </a:xfrm>
          <a:prstGeom prst="rect">
            <a:avLst/>
          </a:prstGeom>
        </p:spPr>
        <p:txBody>
          <a:bodyPr vert="horz" lIns="91580" tIns="45790" rIns="91580" bIns="457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3033" y="9433106"/>
            <a:ext cx="2955290" cy="496570"/>
          </a:xfrm>
          <a:prstGeom prst="rect">
            <a:avLst/>
          </a:prstGeom>
        </p:spPr>
        <p:txBody>
          <a:bodyPr vert="horz" lIns="91580" tIns="45790" rIns="91580" bIns="457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77ED5C6-A155-41DB-9BF0-A9110159BC6F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5643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5290" cy="496570"/>
          </a:xfrm>
          <a:prstGeom prst="rect">
            <a:avLst/>
          </a:prstGeom>
        </p:spPr>
        <p:txBody>
          <a:bodyPr vert="horz" lIns="91580" tIns="45790" rIns="91580" bIns="457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3" y="0"/>
            <a:ext cx="2955290" cy="496570"/>
          </a:xfrm>
          <a:prstGeom prst="rect">
            <a:avLst/>
          </a:prstGeom>
        </p:spPr>
        <p:txBody>
          <a:bodyPr vert="horz" lIns="91580" tIns="45790" rIns="91580" bIns="457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30CBD0-3CAC-4DDE-9733-0E6040CB4232}" type="datetimeFigureOut">
              <a:rPr lang="sl-SI"/>
              <a:pPr>
                <a:defRPr/>
              </a:pPr>
              <a:t>18.9.2017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6125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80" tIns="45790" rIns="91580" bIns="45790" rtlCol="0" anchor="ctr"/>
          <a:lstStyle/>
          <a:p>
            <a:pPr lvl="0"/>
            <a:endParaRPr lang="sl-S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17416"/>
            <a:ext cx="5455920" cy="4469130"/>
          </a:xfrm>
          <a:prstGeom prst="rect">
            <a:avLst/>
          </a:prstGeom>
        </p:spPr>
        <p:txBody>
          <a:bodyPr vert="horz" lIns="91580" tIns="45790" rIns="91580" bIns="4579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l-S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6"/>
            <a:ext cx="2955290" cy="496570"/>
          </a:xfrm>
          <a:prstGeom prst="rect">
            <a:avLst/>
          </a:prstGeom>
        </p:spPr>
        <p:txBody>
          <a:bodyPr vert="horz" lIns="91580" tIns="45790" rIns="91580" bIns="457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3" y="9433106"/>
            <a:ext cx="2955290" cy="496570"/>
          </a:xfrm>
          <a:prstGeom prst="rect">
            <a:avLst/>
          </a:prstGeom>
        </p:spPr>
        <p:txBody>
          <a:bodyPr vert="horz" lIns="91580" tIns="45790" rIns="91580" bIns="457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579AE67-103A-401B-9BE2-C08BC655C794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24198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l-SI" altLang="sl-SI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4087" indent="-286187">
              <a:defRPr>
                <a:solidFill>
                  <a:schemeClr val="tx1"/>
                </a:solidFill>
                <a:latin typeface="Arial" charset="0"/>
              </a:defRPr>
            </a:lvl2pPr>
            <a:lvl3pPr marL="1144749" indent="-228950">
              <a:defRPr>
                <a:solidFill>
                  <a:schemeClr val="tx1"/>
                </a:solidFill>
                <a:latin typeface="Arial" charset="0"/>
              </a:defRPr>
            </a:lvl3pPr>
            <a:lvl4pPr marL="1602649" indent="-228950">
              <a:defRPr>
                <a:solidFill>
                  <a:schemeClr val="tx1"/>
                </a:solidFill>
                <a:latin typeface="Arial" charset="0"/>
              </a:defRPr>
            </a:lvl4pPr>
            <a:lvl5pPr marL="2060548" indent="-228950">
              <a:defRPr>
                <a:solidFill>
                  <a:schemeClr val="tx1"/>
                </a:solidFill>
                <a:latin typeface="Arial" charset="0"/>
              </a:defRPr>
            </a:lvl5pPr>
            <a:lvl6pPr marL="2518447" indent="-2289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6348" indent="-2289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4247" indent="-2289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2146" indent="-2289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CA7639-577F-40F4-9A5C-A4DD5EC53CBB}" type="slidenum">
              <a:rPr lang="sl-SI" altLang="sl-SI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sl-SI" altLang="sl-SI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57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451">
              <a:defRPr/>
            </a:pP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79AE67-103A-401B-9BE2-C08BC655C794}" type="slidenum">
              <a:rPr lang="sl-SI" smtClean="0"/>
              <a:pPr>
                <a:defRPr/>
              </a:pPr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9085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451">
              <a:defRPr/>
            </a:pPr>
            <a:endParaRPr lang="en-GB" i="1" noProof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79AE67-103A-401B-9BE2-C08BC655C794}" type="slidenum">
              <a:rPr lang="sl-SI" smtClean="0"/>
              <a:pPr>
                <a:defRPr/>
              </a:pPr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62272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79AE67-103A-401B-9BE2-C08BC655C794}" type="slidenum">
              <a:rPr lang="sl-SI" smtClean="0"/>
              <a:pPr>
                <a:defRPr/>
              </a:pPr>
              <a:t>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69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451">
              <a:defRPr/>
            </a:pP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79AE67-103A-401B-9BE2-C08BC655C794}" type="slidenum">
              <a:rPr lang="sl-SI" smtClean="0"/>
              <a:pPr>
                <a:defRPr/>
              </a:pPr>
              <a:t>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81948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79AE67-103A-401B-9BE2-C08BC655C794}" type="slidenum">
              <a:rPr lang="sl-SI" smtClean="0"/>
              <a:pPr>
                <a:defRPr/>
              </a:pPr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52299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79AE67-103A-401B-9BE2-C08BC655C794}" type="slidenum">
              <a:rPr lang="sl-SI" smtClean="0"/>
              <a:pPr>
                <a:defRPr/>
              </a:pPr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92952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2244725"/>
            <a:ext cx="91440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319088"/>
            <a:ext cx="180181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052737"/>
            <a:ext cx="6882399" cy="2304255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5400256"/>
            <a:ext cx="2592288" cy="105308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2020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8313" y="2060575"/>
            <a:ext cx="8207375" cy="40327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D98A781-13C0-4BF1-93EE-8EBB263BAEA9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1525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 dirty="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5F548DA-5AC3-4D36-A1BD-0641E5FDE390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0278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60848"/>
            <a:ext cx="4038600" cy="40324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60848"/>
            <a:ext cx="4038600" cy="40324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1EFA6295-6568-475F-85CD-A2EA93D89278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93683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884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08920"/>
            <a:ext cx="4040188" cy="34172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8884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708920"/>
            <a:ext cx="4041775" cy="34172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D449F5B-1869-4214-A993-194B026AD524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4003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AE376E13-BFAF-4646-B75F-A9F7382BECD2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4518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EC4CD786-3FEE-4855-BC6F-E8C7347C7D28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9659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3008313" cy="11521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92696"/>
            <a:ext cx="5111750" cy="54334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4824"/>
            <a:ext cx="3008313" cy="42813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10D2F5B3-37FC-4F04-BF1D-8A6AA334EE29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2825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92695"/>
            <a:ext cx="5486400" cy="403487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sl-S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A32904C-51E6-4574-9F5D-BB074E40FD2D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26059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7B56C918-D2AB-418C-8D81-9D4EDE7E9D23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7741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92696"/>
            <a:ext cx="2057400" cy="5433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92696"/>
            <a:ext cx="6019800" cy="5433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6375" y="6376988"/>
            <a:ext cx="6119813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56550" y="6356350"/>
            <a:ext cx="73025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E58019C-2EBE-43A5-B158-1B5A87B4299C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4586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84175"/>
            <a:ext cx="868362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92150"/>
            <a:ext cx="82296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title style</a:t>
            </a:r>
            <a:endParaRPr lang="sl-SI" altLang="sl-SI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060575"/>
            <a:ext cx="82296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text styles</a:t>
            </a:r>
          </a:p>
          <a:p>
            <a:pPr lvl="1"/>
            <a:r>
              <a:rPr lang="en-US" altLang="sl-SI" smtClean="0"/>
              <a:t>Second level</a:t>
            </a:r>
          </a:p>
          <a:p>
            <a:pPr lvl="2"/>
            <a:r>
              <a:rPr lang="en-US" altLang="sl-SI" smtClean="0"/>
              <a:t>Third level</a:t>
            </a:r>
          </a:p>
          <a:p>
            <a:pPr lvl="3"/>
            <a:r>
              <a:rPr lang="en-US" altLang="sl-SI" smtClean="0"/>
              <a:t>Fourth level</a:t>
            </a:r>
          </a:p>
          <a:p>
            <a:pPr lvl="4"/>
            <a:r>
              <a:rPr lang="en-US" altLang="sl-SI" smtClean="0"/>
              <a:t>Fifth level</a:t>
            </a:r>
            <a:endParaRPr lang="sl-SI" altLang="sl-SI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86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71FB7E-5225-44A5-8D8E-81FFBE356F0D}" type="datetime1">
              <a:rPr lang="sl-SI"/>
              <a:pPr>
                <a:defRPr/>
              </a:pPr>
              <a:t>18.9.2017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19250" y="6356350"/>
            <a:ext cx="5905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113" y="6356350"/>
            <a:ext cx="8016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C4415D-9659-4572-B8E7-0BEEE604B063}" type="slidenum">
              <a:rPr lang="sl-SI"/>
              <a:pPr>
                <a:defRPr/>
              </a:pPr>
              <a:t>‹#›</a:t>
            </a:fld>
            <a:endParaRPr lang="sl-SI"/>
          </a:p>
        </p:txBody>
      </p:sp>
      <p:pic>
        <p:nvPicPr>
          <p:cNvPr id="103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19088"/>
            <a:ext cx="17367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549CB8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549CB8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549CB8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549CB8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549CB8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1001713" y="1483990"/>
            <a:ext cx="6883400" cy="2305050"/>
          </a:xfrm>
        </p:spPr>
        <p:txBody>
          <a:bodyPr/>
          <a:lstStyle/>
          <a:p>
            <a:r>
              <a:rPr lang="en-GB" altLang="sl-SI" sz="3600" noProof="0" dirty="0" smtClean="0"/>
              <a:t>Annual „census“ migration data in a register-based system </a:t>
            </a:r>
            <a:br>
              <a:rPr lang="en-GB" altLang="sl-SI" sz="3600" noProof="0" dirty="0" smtClean="0"/>
            </a:br>
            <a:r>
              <a:rPr lang="en-GB" altLang="sl-SI" sz="3600" noProof="0" dirty="0" smtClean="0"/>
              <a:t>in Sloveni</a:t>
            </a:r>
            <a:r>
              <a:rPr lang="en-GB" altLang="sl-SI" noProof="0" dirty="0" smtClean="0"/>
              <a:t>a</a:t>
            </a: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395288" y="5445125"/>
            <a:ext cx="4608760" cy="1052513"/>
          </a:xfrm>
        </p:spPr>
        <p:txBody>
          <a:bodyPr/>
          <a:lstStyle/>
          <a:p>
            <a:pPr algn="l"/>
            <a:r>
              <a:rPr lang="en-GB" altLang="sl-SI" noProof="0" dirty="0" smtClean="0"/>
              <a:t>Genovefa </a:t>
            </a:r>
            <a:r>
              <a:rPr lang="en-GB" altLang="sl-SI" noProof="0" dirty="0" err="1" smtClean="0"/>
              <a:t>Ružić</a:t>
            </a:r>
            <a:r>
              <a:rPr lang="en-GB" altLang="sl-SI" noProof="0" dirty="0" smtClean="0"/>
              <a:t>, Director-General</a:t>
            </a:r>
          </a:p>
          <a:p>
            <a:pPr algn="l"/>
            <a:r>
              <a:rPr lang="en-GB" altLang="sl-SI" noProof="0" dirty="0" smtClean="0"/>
              <a:t>Statistical Office of the Republic of Slovenia</a:t>
            </a:r>
          </a:p>
          <a:p>
            <a:pPr algn="l"/>
            <a:r>
              <a:rPr lang="en-GB" altLang="sl-SI" noProof="0" dirty="0" smtClean="0"/>
              <a:t>DGINS 2017, Budapest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l-SI" noProof="0" dirty="0" smtClean="0"/>
              <a:t>Integrated statistical production and </a:t>
            </a:r>
            <a:br>
              <a:rPr lang="en-GB" altLang="sl-SI" noProof="0" dirty="0" smtClean="0"/>
            </a:br>
            <a:r>
              <a:rPr lang="en-GB" altLang="sl-SI" noProof="0" dirty="0" smtClean="0"/>
              <a:t>re-use for migration statistics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8313" y="2060575"/>
            <a:ext cx="8207375" cy="4248745"/>
          </a:xfrm>
        </p:spPr>
        <p:txBody>
          <a:bodyPr/>
          <a:lstStyle/>
          <a:p>
            <a:r>
              <a:rPr lang="en-GB" sz="2400" noProof="0" dirty="0" smtClean="0"/>
              <a:t>2011 Register-based Census:</a:t>
            </a:r>
          </a:p>
          <a:p>
            <a:pPr lvl="1"/>
            <a:r>
              <a:rPr lang="en-GB" sz="2000" noProof="0" dirty="0" smtClean="0"/>
              <a:t> </a:t>
            </a:r>
            <a:r>
              <a:rPr lang="en-GB" sz="2000" u="sng" noProof="0" dirty="0" smtClean="0"/>
              <a:t>Usual residence </a:t>
            </a:r>
            <a:r>
              <a:rPr lang="en-GB" sz="2000" noProof="0" dirty="0" smtClean="0"/>
              <a:t>concept used </a:t>
            </a:r>
            <a:r>
              <a:rPr lang="en-GB" sz="2000" u="sng" noProof="0" dirty="0" smtClean="0"/>
              <a:t>in all demographic </a:t>
            </a:r>
            <a:r>
              <a:rPr lang="en-GB" sz="2000" noProof="0" dirty="0" smtClean="0"/>
              <a:t>statistics</a:t>
            </a:r>
          </a:p>
          <a:p>
            <a:pPr lvl="1"/>
            <a:r>
              <a:rPr lang="en-GB" sz="2000" noProof="0" dirty="0" smtClean="0"/>
              <a:t>7 obligatory and 4 recommended </a:t>
            </a:r>
            <a:r>
              <a:rPr lang="en-GB" sz="2000" u="sng" noProof="0" dirty="0" smtClean="0"/>
              <a:t>migration-related variables</a:t>
            </a:r>
          </a:p>
          <a:p>
            <a:pPr marL="457200" lvl="1" indent="0">
              <a:buNone/>
            </a:pPr>
            <a:endParaRPr lang="en-GB" sz="1000" u="sng" noProof="0" dirty="0" smtClean="0"/>
          </a:p>
          <a:p>
            <a:r>
              <a:rPr lang="en-GB" sz="2400" noProof="0" dirty="0" smtClean="0"/>
              <a:t>Combining different data sources:</a:t>
            </a:r>
          </a:p>
          <a:p>
            <a:pPr lvl="1"/>
            <a:r>
              <a:rPr lang="en-GB" sz="2000" u="sng" noProof="0" dirty="0" smtClean="0"/>
              <a:t>Central Population Register </a:t>
            </a:r>
            <a:r>
              <a:rPr lang="en-GB" sz="2000" noProof="0" dirty="0" smtClean="0"/>
              <a:t>(CPR) – usual resident population</a:t>
            </a:r>
          </a:p>
          <a:p>
            <a:pPr lvl="1"/>
            <a:r>
              <a:rPr lang="en-GB" altLang="sl-SI" sz="2000" noProof="0" dirty="0" smtClean="0"/>
              <a:t>2002 </a:t>
            </a:r>
            <a:r>
              <a:rPr lang="en-GB" altLang="sl-SI" sz="2000" u="sng" noProof="0" dirty="0" smtClean="0"/>
              <a:t>field census</a:t>
            </a:r>
          </a:p>
          <a:p>
            <a:pPr lvl="1"/>
            <a:r>
              <a:rPr lang="en-GB" sz="2000" u="sng" noProof="0" dirty="0" smtClean="0"/>
              <a:t>Annual</a:t>
            </a:r>
            <a:r>
              <a:rPr lang="en-GB" sz="2000" noProof="0" dirty="0" smtClean="0"/>
              <a:t> statistical surveys on migration, births (2002-2010) </a:t>
            </a:r>
          </a:p>
          <a:p>
            <a:pPr lvl="1"/>
            <a:r>
              <a:rPr lang="en-GB" sz="2000" u="sng" noProof="0" dirty="0" smtClean="0"/>
              <a:t>11 sources </a:t>
            </a:r>
            <a:r>
              <a:rPr lang="en-GB" sz="2000" noProof="0" dirty="0" smtClean="0"/>
              <a:t>for activity status and educational attainment</a:t>
            </a:r>
          </a:p>
          <a:p>
            <a:pPr marL="457200" lvl="1" indent="0">
              <a:buNone/>
            </a:pPr>
            <a:endParaRPr lang="en-GB" sz="1000" noProof="0" dirty="0" smtClean="0"/>
          </a:p>
          <a:p>
            <a:r>
              <a:rPr lang="en-GB" sz="2400" noProof="0" dirty="0" smtClean="0"/>
              <a:t>Process established for each topic separately; hierarchy of sources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027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Annual „census“ migration data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2400" noProof="0" dirty="0" smtClean="0"/>
              <a:t>Data from the 2011 Census serve </a:t>
            </a:r>
            <a:r>
              <a:rPr lang="en-GB" sz="2400" u="sng" noProof="0" dirty="0" smtClean="0"/>
              <a:t>as a basis</a:t>
            </a:r>
          </a:p>
          <a:p>
            <a:pPr marL="0" indent="0">
              <a:buNone/>
            </a:pPr>
            <a:endParaRPr lang="en-GB" sz="2400" noProof="0" dirty="0" smtClean="0"/>
          </a:p>
          <a:p>
            <a:r>
              <a:rPr lang="en-GB" sz="2400" u="sng" noProof="0" dirty="0" smtClean="0"/>
              <a:t>New entries </a:t>
            </a:r>
            <a:r>
              <a:rPr lang="en-GB" sz="2400" noProof="0" dirty="0" smtClean="0"/>
              <a:t>to usual resident population (stock) assigned a place of birth and year of first immigration</a:t>
            </a:r>
          </a:p>
          <a:p>
            <a:pPr marL="0" indent="0">
              <a:buNone/>
            </a:pPr>
            <a:endParaRPr lang="en-GB" sz="2400" noProof="0" dirty="0" smtClean="0"/>
          </a:p>
          <a:p>
            <a:r>
              <a:rPr lang="en-GB" sz="2400" u="sng" noProof="0" dirty="0" smtClean="0"/>
              <a:t>Immigrant background </a:t>
            </a:r>
            <a:r>
              <a:rPr lang="en-GB" sz="2400" noProof="0" dirty="0" smtClean="0"/>
              <a:t>and country of birth of parents more complex</a:t>
            </a:r>
            <a:endParaRPr lang="en-GB" sz="2400" noProof="0" dirty="0"/>
          </a:p>
        </p:txBody>
      </p:sp>
    </p:spTree>
    <p:extLst>
      <p:ext uri="{BB962C8B-B14F-4D97-AF65-F5344CB8AC3E}">
        <p14:creationId xmlns:p14="http://schemas.microsoft.com/office/powerpoint/2010/main" val="2758626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150"/>
            <a:ext cx="8784976" cy="1223963"/>
          </a:xfrm>
        </p:spPr>
        <p:txBody>
          <a:bodyPr/>
          <a:lstStyle/>
          <a:p>
            <a:r>
              <a:rPr lang="en-GB" noProof="0" dirty="0" smtClean="0"/>
              <a:t>Activity status and educational attainment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2400" noProof="0" dirty="0" smtClean="0"/>
              <a:t>Data also used for other </a:t>
            </a:r>
            <a:r>
              <a:rPr lang="en-GB" sz="2400" u="sng" noProof="0" dirty="0" smtClean="0"/>
              <a:t>demographic and social sample surveys</a:t>
            </a:r>
          </a:p>
          <a:p>
            <a:endParaRPr lang="en-GB" sz="2400" noProof="0" dirty="0" smtClean="0"/>
          </a:p>
          <a:p>
            <a:r>
              <a:rPr lang="en-GB" sz="2400" noProof="0" dirty="0" smtClean="0"/>
              <a:t>Previously only available from the LFS where immigrant population is generally under-represented, </a:t>
            </a:r>
            <a:r>
              <a:rPr lang="en-GB" sz="2400" u="sng" noProof="0" dirty="0" smtClean="0"/>
              <a:t>from 2011 full coverage available</a:t>
            </a:r>
          </a:p>
          <a:p>
            <a:endParaRPr lang="en-GB" sz="2400" noProof="0" dirty="0" smtClean="0"/>
          </a:p>
          <a:p>
            <a:r>
              <a:rPr lang="en-GB" sz="2400" noProof="0" dirty="0" smtClean="0"/>
              <a:t>Data derive from </a:t>
            </a:r>
            <a:r>
              <a:rPr lang="en-GB" sz="2400" u="sng" noProof="0" dirty="0" smtClean="0"/>
              <a:t>11 different data sources</a:t>
            </a:r>
            <a:r>
              <a:rPr lang="en-GB" sz="2400" noProof="0" dirty="0" smtClean="0"/>
              <a:t>, all available at individual level with identifiers</a:t>
            </a:r>
          </a:p>
          <a:p>
            <a:endParaRPr lang="en-GB" sz="2400" noProof="0" dirty="0"/>
          </a:p>
        </p:txBody>
      </p:sp>
    </p:spTree>
    <p:extLst>
      <p:ext uri="{BB962C8B-B14F-4D97-AF65-F5344CB8AC3E}">
        <p14:creationId xmlns:p14="http://schemas.microsoft.com/office/powerpoint/2010/main" val="2478240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91264" cy="1223963"/>
          </a:xfrm>
        </p:spPr>
        <p:txBody>
          <a:bodyPr/>
          <a:lstStyle/>
          <a:p>
            <a:r>
              <a:rPr lang="en-GB" noProof="0" dirty="0" smtClean="0"/>
              <a:t>Quality assessment </a:t>
            </a:r>
            <a:br>
              <a:rPr lang="en-GB" noProof="0" dirty="0" smtClean="0"/>
            </a:br>
            <a:r>
              <a:rPr lang="en-GB" noProof="0" dirty="0" smtClean="0"/>
              <a:t>using administrative sources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8313" y="2204591"/>
            <a:ext cx="8207375" cy="4032721"/>
          </a:xfrm>
        </p:spPr>
        <p:txBody>
          <a:bodyPr/>
          <a:lstStyle/>
          <a:p>
            <a:r>
              <a:rPr lang="en-GB" sz="2400" noProof="0" dirty="0" smtClean="0"/>
              <a:t>A combination of sources used for the census can also be used for assessing </a:t>
            </a:r>
            <a:r>
              <a:rPr lang="en-GB" sz="2400" u="sng" noProof="0" dirty="0" smtClean="0"/>
              <a:t>over-registration of the CPR </a:t>
            </a:r>
            <a:r>
              <a:rPr lang="en-GB" sz="2400" noProof="0" dirty="0" smtClean="0"/>
              <a:t>– 1.2% missing activity status</a:t>
            </a:r>
          </a:p>
          <a:p>
            <a:endParaRPr lang="en-GB" sz="2400" noProof="0" dirty="0" smtClean="0"/>
          </a:p>
          <a:p>
            <a:r>
              <a:rPr lang="en-GB" sz="2400" noProof="0" dirty="0" smtClean="0"/>
              <a:t>Special survey on </a:t>
            </a:r>
            <a:r>
              <a:rPr lang="en-GB" sz="2400" u="sng" noProof="0" dirty="0" smtClean="0"/>
              <a:t>potential non-registered emigration</a:t>
            </a:r>
            <a:r>
              <a:rPr lang="en-GB" sz="2400" noProof="0" dirty="0" smtClean="0"/>
              <a:t> – 0.5% or 10,000 persons.</a:t>
            </a:r>
            <a:r>
              <a:rPr lang="en-GB" sz="2400" u="sng" noProof="0" dirty="0" smtClean="0"/>
              <a:t> </a:t>
            </a:r>
          </a:p>
          <a:p>
            <a:pPr marL="0" indent="0">
              <a:buNone/>
            </a:pPr>
            <a:endParaRPr lang="en-GB" sz="2400" noProof="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sz="2400" noProof="0" dirty="0" smtClean="0">
                <a:sym typeface="Wingdings" panose="05000000000000000000" pitchFamily="2" charset="2"/>
              </a:rPr>
              <a:t> </a:t>
            </a:r>
            <a:r>
              <a:rPr lang="en-GB" sz="2400" noProof="0" dirty="0" smtClean="0"/>
              <a:t>Population data are of </a:t>
            </a:r>
            <a:r>
              <a:rPr lang="en-GB" sz="2400" u="sng" noProof="0" dirty="0" smtClean="0"/>
              <a:t>adequate quality </a:t>
            </a:r>
            <a:r>
              <a:rPr lang="en-GB" sz="2400" noProof="0" dirty="0" smtClean="0"/>
              <a:t>for statistics </a:t>
            </a:r>
          </a:p>
        </p:txBody>
      </p:sp>
    </p:spTree>
    <p:extLst>
      <p:ext uri="{BB962C8B-B14F-4D97-AF65-F5344CB8AC3E}">
        <p14:creationId xmlns:p14="http://schemas.microsoft.com/office/powerpoint/2010/main" val="283092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151"/>
            <a:ext cx="8229600" cy="1008658"/>
          </a:xfrm>
        </p:spPr>
        <p:txBody>
          <a:bodyPr/>
          <a:lstStyle/>
          <a:p>
            <a:r>
              <a:rPr lang="en-GB" noProof="0" dirty="0" smtClean="0"/>
              <a:t>Conclusions</a:t>
            </a:r>
            <a:endParaRPr lang="en-GB" sz="2400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8313" y="1700809"/>
            <a:ext cx="8207375" cy="4536504"/>
          </a:xfrm>
        </p:spPr>
        <p:txBody>
          <a:bodyPr/>
          <a:lstStyle/>
          <a:p>
            <a:r>
              <a:rPr lang="en-GB" sz="2400" noProof="0" dirty="0" smtClean="0"/>
              <a:t>Key conditions for the production of annual „census“ migration data in a register-based environment:</a:t>
            </a:r>
          </a:p>
          <a:p>
            <a:pPr marL="0" indent="0">
              <a:buNone/>
            </a:pPr>
            <a:endParaRPr lang="en-GB" sz="1200" noProof="0" dirty="0" smtClean="0"/>
          </a:p>
          <a:p>
            <a:pPr lvl="1"/>
            <a:r>
              <a:rPr lang="en-GB" sz="2000" noProof="0" dirty="0" smtClean="0"/>
              <a:t>Established and widely used </a:t>
            </a:r>
            <a:r>
              <a:rPr lang="en-GB" sz="2000" u="sng" noProof="0" dirty="0" smtClean="0"/>
              <a:t>PIN</a:t>
            </a:r>
          </a:p>
          <a:p>
            <a:endParaRPr lang="en-GB" sz="1200" noProof="0" dirty="0" smtClean="0"/>
          </a:p>
          <a:p>
            <a:pPr lvl="1"/>
            <a:r>
              <a:rPr lang="en-GB" sz="2000" noProof="0" dirty="0" smtClean="0"/>
              <a:t>Established system of data transmissions from other institutions (formal and strong informal </a:t>
            </a:r>
            <a:r>
              <a:rPr lang="en-GB" sz="2000" u="sng" noProof="0" dirty="0" smtClean="0"/>
              <a:t>cooperation</a:t>
            </a:r>
            <a:r>
              <a:rPr lang="en-GB" sz="2000" noProof="0" dirty="0" smtClean="0"/>
              <a:t>)</a:t>
            </a:r>
          </a:p>
          <a:p>
            <a:pPr marL="0" indent="0">
              <a:buNone/>
            </a:pPr>
            <a:endParaRPr lang="en-GB" sz="1200" noProof="0" dirty="0" smtClean="0"/>
          </a:p>
          <a:p>
            <a:pPr lvl="1"/>
            <a:r>
              <a:rPr lang="en-GB" sz="2000" noProof="0" dirty="0" smtClean="0"/>
              <a:t>Individual data from the </a:t>
            </a:r>
            <a:r>
              <a:rPr lang="en-GB" sz="2000" u="sng" noProof="0" dirty="0" smtClean="0"/>
              <a:t>last classic field census </a:t>
            </a:r>
            <a:r>
              <a:rPr lang="en-GB" sz="2000" noProof="0" dirty="0" smtClean="0"/>
              <a:t>also very useful</a:t>
            </a:r>
          </a:p>
          <a:p>
            <a:endParaRPr lang="en-GB" sz="2400" noProof="0" dirty="0" smtClean="0"/>
          </a:p>
          <a:p>
            <a:r>
              <a:rPr lang="en-GB" sz="2400" noProof="0" dirty="0" smtClean="0"/>
              <a:t>The developed system already completely satisfies the EU vision for the post-2021 census</a:t>
            </a:r>
          </a:p>
          <a:p>
            <a:pPr marL="457200" lvl="1" indent="0">
              <a:buNone/>
            </a:pPr>
            <a:endParaRPr lang="en-GB" sz="2000" noProof="0" dirty="0"/>
          </a:p>
        </p:txBody>
      </p:sp>
    </p:spTree>
    <p:extLst>
      <p:ext uri="{BB962C8B-B14F-4D97-AF65-F5344CB8AC3E}">
        <p14:creationId xmlns:p14="http://schemas.microsoft.com/office/powerpoint/2010/main" val="1212803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74"/>
            <a:ext cx="9144000" cy="646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21511"/>
      </p:ext>
    </p:extLst>
  </p:cSld>
  <p:clrMapOvr>
    <a:masterClrMapping/>
  </p:clrMapOvr>
</p:sld>
</file>

<file path=ppt/theme/theme1.xml><?xml version="1.0" encoding="utf-8"?>
<a:theme xmlns:a="http://schemas.openxmlformats.org/drawingml/2006/main" name="ppt_predloga_SURS_E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ppt_predloga_SURS_Eng</Template>
  <TotalTime>1719</TotalTime>
  <Words>304</Words>
  <Application>Microsoft Office PowerPoint</Application>
  <PresentationFormat>Diavetítés a képernyőre (4:3 oldalarány)</PresentationFormat>
  <Paragraphs>51</Paragraphs>
  <Slides>7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ppt_predloga_SURS_Eng</vt:lpstr>
      <vt:lpstr>Annual „census“ migration data in a register-based system  in Slovenia</vt:lpstr>
      <vt:lpstr>Integrated statistical production and  re-use for migration statistics</vt:lpstr>
      <vt:lpstr>Annual „census“ migration data</vt:lpstr>
      <vt:lpstr>Activity status and educational attainment</vt:lpstr>
      <vt:lpstr>Quality assessment  using administrative sources</vt:lpstr>
      <vt:lpstr>Conclusions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„census“ migration data in a developed register-based system – the case of Slovenia</dc:title>
  <dc:creator>Barica Razpotnik</dc:creator>
  <cp:lastModifiedBy>Bognár Sarolt</cp:lastModifiedBy>
  <cp:revision>99</cp:revision>
  <cp:lastPrinted>2017-09-18T08:55:24Z</cp:lastPrinted>
  <dcterms:created xsi:type="dcterms:W3CDTF">2017-08-30T07:48:12Z</dcterms:created>
  <dcterms:modified xsi:type="dcterms:W3CDTF">2017-09-18T11:22:46Z</dcterms:modified>
</cp:coreProperties>
</file>