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17"/>
  </p:notesMasterIdLst>
  <p:sldIdLst>
    <p:sldId id="256" r:id="rId3"/>
    <p:sldId id="257" r:id="rId4"/>
    <p:sldId id="278" r:id="rId5"/>
    <p:sldId id="288" r:id="rId6"/>
    <p:sldId id="281" r:id="rId7"/>
    <p:sldId id="284" r:id="rId8"/>
    <p:sldId id="289" r:id="rId9"/>
    <p:sldId id="285" r:id="rId10"/>
    <p:sldId id="286" r:id="rId11"/>
    <p:sldId id="258" r:id="rId12"/>
    <p:sldId id="287" r:id="rId13"/>
    <p:sldId id="262" r:id="rId14"/>
    <p:sldId id="263" r:id="rId15"/>
    <p:sldId id="274" r:id="rId1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A00"/>
    <a:srgbClr val="FF9999"/>
    <a:srgbClr val="339933"/>
    <a:srgbClr val="002D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54070" autoAdjust="0"/>
  </p:normalViewPr>
  <p:slideViewPr>
    <p:cSldViewPr>
      <p:cViewPr varScale="1">
        <p:scale>
          <a:sx n="30" d="100"/>
          <a:sy n="30" d="100"/>
        </p:scale>
        <p:origin x="-24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ofts\Downloads\migrationtimelinedatasheetsv1.4december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data8\migrationanalysis\Briefings%20and%20Papers\Student%20Migration\Aug%202017%20student%20migration%20update\Analysis\Updated%20Charts%20and%20Tables%20from%20Jan%2016%20paper%20-%20N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>
        <c:manualLayout>
          <c:layoutTarget val="inner"/>
          <c:xMode val="edge"/>
          <c:yMode val="edge"/>
          <c:x val="0.10072462817147873"/>
          <c:y val="0.13473388743073791"/>
          <c:w val="0.87204003911275807"/>
          <c:h val="0.81386555847185771"/>
        </c:manualLayout>
      </c:layout>
      <c:lineChart>
        <c:grouping val="standard"/>
        <c:ser>
          <c:idx val="0"/>
          <c:order val="0"/>
          <c:tx>
            <c:strRef>
              <c:f>Data!$B$4</c:f>
              <c:strCache>
                <c:ptCount val="1"/>
                <c:pt idx="0">
                  <c:v>Immigration</c:v>
                </c:pt>
              </c:strCache>
            </c:strRef>
          </c:tx>
          <c:spPr>
            <a:ln w="50800">
              <a:prstDash val="sysDash"/>
            </a:ln>
          </c:spPr>
          <c:marker>
            <c:symbol val="none"/>
          </c:marker>
          <c:cat>
            <c:numRef>
              <c:f>Data!$A$5:$A$56</c:f>
              <c:numCache>
                <c:formatCode>General</c:formatCode>
                <c:ptCount val="52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</c:numCache>
            </c:numRef>
          </c:cat>
          <c:val>
            <c:numRef>
              <c:f>Data!$B$5:$B$56</c:f>
              <c:numCache>
                <c:formatCode>General</c:formatCode>
                <c:ptCount val="52"/>
                <c:pt idx="0">
                  <c:v>211</c:v>
                </c:pt>
                <c:pt idx="1">
                  <c:v>206</c:v>
                </c:pt>
                <c:pt idx="2">
                  <c:v>219</c:v>
                </c:pt>
                <c:pt idx="3">
                  <c:v>225</c:v>
                </c:pt>
                <c:pt idx="4">
                  <c:v>222</c:v>
                </c:pt>
                <c:pt idx="5">
                  <c:v>206</c:v>
                </c:pt>
                <c:pt idx="6">
                  <c:v>226</c:v>
                </c:pt>
                <c:pt idx="7">
                  <c:v>200</c:v>
                </c:pt>
                <c:pt idx="8">
                  <c:v>222</c:v>
                </c:pt>
                <c:pt idx="9">
                  <c:v>196</c:v>
                </c:pt>
                <c:pt idx="10">
                  <c:v>184</c:v>
                </c:pt>
                <c:pt idx="11">
                  <c:v>197</c:v>
                </c:pt>
                <c:pt idx="12">
                  <c:v>191</c:v>
                </c:pt>
                <c:pt idx="13">
                  <c:v>162</c:v>
                </c:pt>
                <c:pt idx="14">
                  <c:v>187</c:v>
                </c:pt>
                <c:pt idx="15">
                  <c:v>195</c:v>
                </c:pt>
                <c:pt idx="16">
                  <c:v>173</c:v>
                </c:pt>
                <c:pt idx="17">
                  <c:v>153</c:v>
                </c:pt>
                <c:pt idx="18">
                  <c:v>201</c:v>
                </c:pt>
                <c:pt idx="19">
                  <c:v>202</c:v>
                </c:pt>
                <c:pt idx="20">
                  <c:v>201</c:v>
                </c:pt>
                <c:pt idx="21">
                  <c:v>232</c:v>
                </c:pt>
                <c:pt idx="22">
                  <c:v>250</c:v>
                </c:pt>
                <c:pt idx="23">
                  <c:v>211</c:v>
                </c:pt>
                <c:pt idx="24">
                  <c:v>216</c:v>
                </c:pt>
                <c:pt idx="25">
                  <c:v>250</c:v>
                </c:pt>
                <c:pt idx="26">
                  <c:v>267</c:v>
                </c:pt>
                <c:pt idx="27">
                  <c:v>329</c:v>
                </c:pt>
                <c:pt idx="28">
                  <c:v>268</c:v>
                </c:pt>
                <c:pt idx="29">
                  <c:v>266</c:v>
                </c:pt>
                <c:pt idx="30">
                  <c:v>315</c:v>
                </c:pt>
                <c:pt idx="31">
                  <c:v>312</c:v>
                </c:pt>
                <c:pt idx="32">
                  <c:v>318</c:v>
                </c:pt>
                <c:pt idx="33">
                  <c:v>327</c:v>
                </c:pt>
                <c:pt idx="34">
                  <c:v>391</c:v>
                </c:pt>
                <c:pt idx="35">
                  <c:v>454</c:v>
                </c:pt>
                <c:pt idx="36">
                  <c:v>479</c:v>
                </c:pt>
                <c:pt idx="37">
                  <c:v>481</c:v>
                </c:pt>
                <c:pt idx="38">
                  <c:v>516</c:v>
                </c:pt>
                <c:pt idx="39">
                  <c:v>511</c:v>
                </c:pt>
                <c:pt idx="40">
                  <c:v>589</c:v>
                </c:pt>
                <c:pt idx="41">
                  <c:v>567</c:v>
                </c:pt>
                <c:pt idx="42">
                  <c:v>596</c:v>
                </c:pt>
                <c:pt idx="43">
                  <c:v>574</c:v>
                </c:pt>
                <c:pt idx="44">
                  <c:v>590</c:v>
                </c:pt>
                <c:pt idx="45">
                  <c:v>567</c:v>
                </c:pt>
                <c:pt idx="46">
                  <c:v>591</c:v>
                </c:pt>
                <c:pt idx="47">
                  <c:v>566</c:v>
                </c:pt>
                <c:pt idx="48">
                  <c:v>498</c:v>
                </c:pt>
                <c:pt idx="49">
                  <c:v>526</c:v>
                </c:pt>
                <c:pt idx="50">
                  <c:v>632</c:v>
                </c:pt>
                <c:pt idx="51">
                  <c:v>631</c:v>
                </c:pt>
              </c:numCache>
            </c:numRef>
          </c:val>
        </c:ser>
        <c:ser>
          <c:idx val="1"/>
          <c:order val="1"/>
          <c:tx>
            <c:strRef>
              <c:f>Data!$C$4</c:f>
              <c:strCache>
                <c:ptCount val="1"/>
                <c:pt idx="0">
                  <c:v>Emigration</c:v>
                </c:pt>
              </c:strCache>
            </c:strRef>
          </c:tx>
          <c:spPr>
            <a:ln w="50800">
              <a:prstDash val="sysDot"/>
            </a:ln>
          </c:spPr>
          <c:marker>
            <c:symbol val="none"/>
          </c:marker>
          <c:cat>
            <c:numRef>
              <c:f>Data!$A$5:$A$56</c:f>
              <c:numCache>
                <c:formatCode>General</c:formatCode>
                <c:ptCount val="52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</c:numCache>
            </c:numRef>
          </c:cat>
          <c:val>
            <c:numRef>
              <c:f>Data!$C$5:$C$56</c:f>
              <c:numCache>
                <c:formatCode>General</c:formatCode>
                <c:ptCount val="52"/>
                <c:pt idx="0">
                  <c:v>271</c:v>
                </c:pt>
                <c:pt idx="1">
                  <c:v>284</c:v>
                </c:pt>
                <c:pt idx="2">
                  <c:v>302</c:v>
                </c:pt>
                <c:pt idx="3">
                  <c:v>309</c:v>
                </c:pt>
                <c:pt idx="4">
                  <c:v>278</c:v>
                </c:pt>
                <c:pt idx="5">
                  <c:v>293</c:v>
                </c:pt>
                <c:pt idx="6">
                  <c:v>291</c:v>
                </c:pt>
                <c:pt idx="7">
                  <c:v>240</c:v>
                </c:pt>
                <c:pt idx="8">
                  <c:v>233</c:v>
                </c:pt>
                <c:pt idx="9">
                  <c:v>246</c:v>
                </c:pt>
                <c:pt idx="10">
                  <c:v>269</c:v>
                </c:pt>
                <c:pt idx="11">
                  <c:v>238</c:v>
                </c:pt>
                <c:pt idx="12">
                  <c:v>210</c:v>
                </c:pt>
                <c:pt idx="13">
                  <c:v>208</c:v>
                </c:pt>
                <c:pt idx="14">
                  <c:v>192</c:v>
                </c:pt>
                <c:pt idx="15">
                  <c:v>189</c:v>
                </c:pt>
                <c:pt idx="16">
                  <c:v>228</c:v>
                </c:pt>
                <c:pt idx="17">
                  <c:v>232</c:v>
                </c:pt>
                <c:pt idx="18">
                  <c:v>257</c:v>
                </c:pt>
                <c:pt idx="19">
                  <c:v>184</c:v>
                </c:pt>
                <c:pt idx="20">
                  <c:v>164</c:v>
                </c:pt>
                <c:pt idx="21">
                  <c:v>174</c:v>
                </c:pt>
                <c:pt idx="22">
                  <c:v>213</c:v>
                </c:pt>
                <c:pt idx="23">
                  <c:v>209</c:v>
                </c:pt>
                <c:pt idx="24">
                  <c:v>237</c:v>
                </c:pt>
                <c:pt idx="25">
                  <c:v>205</c:v>
                </c:pt>
                <c:pt idx="26">
                  <c:v>231</c:v>
                </c:pt>
                <c:pt idx="27">
                  <c:v>285</c:v>
                </c:pt>
                <c:pt idx="28">
                  <c:v>281</c:v>
                </c:pt>
                <c:pt idx="29">
                  <c:v>266</c:v>
                </c:pt>
                <c:pt idx="30">
                  <c:v>238</c:v>
                </c:pt>
                <c:pt idx="31">
                  <c:v>236</c:v>
                </c:pt>
                <c:pt idx="32">
                  <c:v>264</c:v>
                </c:pt>
                <c:pt idx="33">
                  <c:v>279</c:v>
                </c:pt>
                <c:pt idx="34">
                  <c:v>251</c:v>
                </c:pt>
                <c:pt idx="35">
                  <c:v>291</c:v>
                </c:pt>
                <c:pt idx="36">
                  <c:v>321</c:v>
                </c:pt>
                <c:pt idx="37">
                  <c:v>309</c:v>
                </c:pt>
                <c:pt idx="38">
                  <c:v>363</c:v>
                </c:pt>
                <c:pt idx="39">
                  <c:v>363</c:v>
                </c:pt>
                <c:pt idx="40">
                  <c:v>344</c:v>
                </c:pt>
                <c:pt idx="41">
                  <c:v>361</c:v>
                </c:pt>
                <c:pt idx="42">
                  <c:v>398</c:v>
                </c:pt>
                <c:pt idx="43">
                  <c:v>341</c:v>
                </c:pt>
                <c:pt idx="44">
                  <c:v>427</c:v>
                </c:pt>
                <c:pt idx="45">
                  <c:v>368</c:v>
                </c:pt>
                <c:pt idx="46">
                  <c:v>339</c:v>
                </c:pt>
                <c:pt idx="47">
                  <c:v>351</c:v>
                </c:pt>
                <c:pt idx="48">
                  <c:v>321</c:v>
                </c:pt>
                <c:pt idx="49">
                  <c:v>317</c:v>
                </c:pt>
                <c:pt idx="50">
                  <c:v>319</c:v>
                </c:pt>
                <c:pt idx="51">
                  <c:v>299</c:v>
                </c:pt>
              </c:numCache>
            </c:numRef>
          </c:val>
        </c:ser>
        <c:ser>
          <c:idx val="2"/>
          <c:order val="2"/>
          <c:tx>
            <c:strRef>
              <c:f>Data!$D$4</c:f>
              <c:strCache>
                <c:ptCount val="1"/>
                <c:pt idx="0">
                  <c:v>Net Migration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numRef>
              <c:f>Data!$A$5:$A$56</c:f>
              <c:numCache>
                <c:formatCode>General</c:formatCode>
                <c:ptCount val="52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</c:numCache>
            </c:numRef>
          </c:cat>
          <c:val>
            <c:numRef>
              <c:f>Data!$D$5:$D$56</c:f>
              <c:numCache>
                <c:formatCode>General</c:formatCode>
                <c:ptCount val="52"/>
                <c:pt idx="0">
                  <c:v>-60</c:v>
                </c:pt>
                <c:pt idx="1">
                  <c:v>-78</c:v>
                </c:pt>
                <c:pt idx="2">
                  <c:v>-82</c:v>
                </c:pt>
                <c:pt idx="3">
                  <c:v>-84</c:v>
                </c:pt>
                <c:pt idx="4">
                  <c:v>-56</c:v>
                </c:pt>
                <c:pt idx="5">
                  <c:v>-87</c:v>
                </c:pt>
                <c:pt idx="6">
                  <c:v>-65</c:v>
                </c:pt>
                <c:pt idx="7">
                  <c:v>-40</c:v>
                </c:pt>
                <c:pt idx="8">
                  <c:v>-11</c:v>
                </c:pt>
                <c:pt idx="9">
                  <c:v>-50</c:v>
                </c:pt>
                <c:pt idx="10">
                  <c:v>-85</c:v>
                </c:pt>
                <c:pt idx="11">
                  <c:v>-41</c:v>
                </c:pt>
                <c:pt idx="12">
                  <c:v>-19</c:v>
                </c:pt>
                <c:pt idx="13">
                  <c:v>-46</c:v>
                </c:pt>
                <c:pt idx="14">
                  <c:v>-5</c:v>
                </c:pt>
                <c:pt idx="15">
                  <c:v>6</c:v>
                </c:pt>
                <c:pt idx="16">
                  <c:v>-55</c:v>
                </c:pt>
                <c:pt idx="17">
                  <c:v>-79</c:v>
                </c:pt>
                <c:pt idx="18">
                  <c:v>-56</c:v>
                </c:pt>
                <c:pt idx="19">
                  <c:v>17</c:v>
                </c:pt>
                <c:pt idx="20">
                  <c:v>37</c:v>
                </c:pt>
                <c:pt idx="21">
                  <c:v>58</c:v>
                </c:pt>
                <c:pt idx="22">
                  <c:v>37</c:v>
                </c:pt>
                <c:pt idx="23">
                  <c:v>2</c:v>
                </c:pt>
                <c:pt idx="24">
                  <c:v>-21</c:v>
                </c:pt>
                <c:pt idx="25">
                  <c:v>44</c:v>
                </c:pt>
                <c:pt idx="26">
                  <c:v>36</c:v>
                </c:pt>
                <c:pt idx="27">
                  <c:v>44</c:v>
                </c:pt>
                <c:pt idx="28">
                  <c:v>-13</c:v>
                </c:pt>
                <c:pt idx="29">
                  <c:v>-1</c:v>
                </c:pt>
                <c:pt idx="30">
                  <c:v>77</c:v>
                </c:pt>
                <c:pt idx="31">
                  <c:v>76</c:v>
                </c:pt>
                <c:pt idx="32">
                  <c:v>55</c:v>
                </c:pt>
                <c:pt idx="33">
                  <c:v>48</c:v>
                </c:pt>
                <c:pt idx="34">
                  <c:v>140</c:v>
                </c:pt>
                <c:pt idx="35">
                  <c:v>163</c:v>
                </c:pt>
                <c:pt idx="36">
                  <c:v>158</c:v>
                </c:pt>
                <c:pt idx="37">
                  <c:v>179</c:v>
                </c:pt>
                <c:pt idx="38">
                  <c:v>172</c:v>
                </c:pt>
                <c:pt idx="39">
                  <c:v>185</c:v>
                </c:pt>
                <c:pt idx="40">
                  <c:v>268</c:v>
                </c:pt>
                <c:pt idx="41">
                  <c:v>267</c:v>
                </c:pt>
                <c:pt idx="42">
                  <c:v>265</c:v>
                </c:pt>
                <c:pt idx="43">
                  <c:v>273</c:v>
                </c:pt>
                <c:pt idx="44">
                  <c:v>229</c:v>
                </c:pt>
                <c:pt idx="45">
                  <c:v>229</c:v>
                </c:pt>
                <c:pt idx="46">
                  <c:v>256</c:v>
                </c:pt>
                <c:pt idx="47">
                  <c:v>205</c:v>
                </c:pt>
                <c:pt idx="48">
                  <c:v>177</c:v>
                </c:pt>
                <c:pt idx="49">
                  <c:v>209</c:v>
                </c:pt>
                <c:pt idx="50">
                  <c:v>313</c:v>
                </c:pt>
                <c:pt idx="51">
                  <c:v>332</c:v>
                </c:pt>
              </c:numCache>
            </c:numRef>
          </c:val>
        </c:ser>
        <c:marker val="1"/>
        <c:axId val="69957888"/>
        <c:axId val="69963776"/>
      </c:lineChart>
      <c:catAx>
        <c:axId val="69957888"/>
        <c:scaling>
          <c:orientation val="minMax"/>
        </c:scaling>
        <c:axPos val="b"/>
        <c:numFmt formatCode="General" sourceLinked="1"/>
        <c:tickLblPos val="nextTo"/>
        <c:crossAx val="69963776"/>
        <c:crosses val="autoZero"/>
        <c:auto val="1"/>
        <c:lblAlgn val="ctr"/>
        <c:lblOffset val="100"/>
      </c:catAx>
      <c:valAx>
        <c:axId val="69963776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thousands</a:t>
                </a:r>
              </a:p>
            </c:rich>
          </c:tx>
          <c:layout>
            <c:manualLayout>
              <c:xMode val="edge"/>
              <c:yMode val="edge"/>
              <c:x val="3.05555555555556E-2"/>
              <c:y val="2.4988334791484403E-2"/>
            </c:manualLayout>
          </c:layout>
        </c:title>
        <c:numFmt formatCode="General" sourceLinked="1"/>
        <c:tickLblPos val="nextTo"/>
        <c:crossAx val="69957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529733415675988"/>
          <c:y val="9.6091426071741055E-3"/>
          <c:w val="0.63842815603931879"/>
          <c:h val="0.15392935258092746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lineChart>
        <c:grouping val="standard"/>
        <c:ser>
          <c:idx val="0"/>
          <c:order val="0"/>
          <c:tx>
            <c:strRef>
              <c:f>'Figure 2 - non-EU'!$C$3</c:f>
              <c:strCache>
                <c:ptCount val="1"/>
                <c:pt idx="0">
                  <c:v>inflow for formal study (non-EU)</c:v>
                </c:pt>
              </c:strCache>
            </c:strRef>
          </c:tx>
          <c:spPr>
            <a:ln w="50800">
              <a:prstDash val="sysDash"/>
            </a:ln>
          </c:spPr>
          <c:marker>
            <c:symbol val="none"/>
          </c:marker>
          <c:cat>
            <c:strRef>
              <c:f>'Figure 2 - non-EU'!$B$4:$B$29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2016p</c:v>
                </c:pt>
              </c:strCache>
            </c:strRef>
          </c:cat>
          <c:val>
            <c:numRef>
              <c:f>'Figure 2 - non-EU'!$C$4:$C$29</c:f>
              <c:numCache>
                <c:formatCode>General</c:formatCode>
                <c:ptCount val="26"/>
                <c:pt idx="0">
                  <c:v>26</c:v>
                </c:pt>
                <c:pt idx="1">
                  <c:v>22</c:v>
                </c:pt>
                <c:pt idx="2">
                  <c:v>20</c:v>
                </c:pt>
                <c:pt idx="3">
                  <c:v>30</c:v>
                </c:pt>
                <c:pt idx="4">
                  <c:v>31</c:v>
                </c:pt>
                <c:pt idx="5">
                  <c:v>33</c:v>
                </c:pt>
                <c:pt idx="6">
                  <c:v>35</c:v>
                </c:pt>
                <c:pt idx="7">
                  <c:v>40</c:v>
                </c:pt>
                <c:pt idx="8">
                  <c:v>49</c:v>
                </c:pt>
                <c:pt idx="9">
                  <c:v>54</c:v>
                </c:pt>
                <c:pt idx="10">
                  <c:v>56</c:v>
                </c:pt>
                <c:pt idx="11">
                  <c:v>76</c:v>
                </c:pt>
                <c:pt idx="12">
                  <c:v>99</c:v>
                </c:pt>
                <c:pt idx="13">
                  <c:v>110</c:v>
                </c:pt>
                <c:pt idx="14">
                  <c:v>95</c:v>
                </c:pt>
                <c:pt idx="15">
                  <c:v>114</c:v>
                </c:pt>
                <c:pt idx="16">
                  <c:v>104</c:v>
                </c:pt>
                <c:pt idx="17">
                  <c:v>126</c:v>
                </c:pt>
                <c:pt idx="18">
                  <c:v>155</c:v>
                </c:pt>
                <c:pt idx="19">
                  <c:v>181</c:v>
                </c:pt>
                <c:pt idx="20">
                  <c:v>180</c:v>
                </c:pt>
                <c:pt idx="21">
                  <c:v>139</c:v>
                </c:pt>
                <c:pt idx="22">
                  <c:v>122</c:v>
                </c:pt>
                <c:pt idx="23">
                  <c:v>134</c:v>
                </c:pt>
                <c:pt idx="24">
                  <c:v>112</c:v>
                </c:pt>
                <c:pt idx="25">
                  <c:v>92</c:v>
                </c:pt>
              </c:numCache>
            </c:numRef>
          </c:val>
        </c:ser>
        <c:ser>
          <c:idx val="3"/>
          <c:order val="1"/>
          <c:tx>
            <c:strRef>
              <c:f>'Figure 2 - non-EU'!$F$3</c:f>
              <c:strCache>
                <c:ptCount val="1"/>
                <c:pt idx="0">
                  <c:v>outflow for previous study (non-EU)</c:v>
                </c:pt>
              </c:strCache>
            </c:strRef>
          </c:tx>
          <c:spPr>
            <a:ln w="50800">
              <a:solidFill>
                <a:schemeClr val="accent3"/>
              </a:solidFill>
            </a:ln>
          </c:spPr>
          <c:marker>
            <c:symbol val="none"/>
          </c:marker>
          <c:cat>
            <c:strRef>
              <c:f>'Figure 2 - non-EU'!$B$4:$B$29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2016p</c:v>
                </c:pt>
              </c:strCache>
            </c:strRef>
          </c:cat>
          <c:val>
            <c:numRef>
              <c:f>'Figure 2 - non-EU'!$F$4:$F$29</c:f>
              <c:numCache>
                <c:formatCode>General</c:formatCode>
                <c:ptCount val="26"/>
                <c:pt idx="21">
                  <c:v>49</c:v>
                </c:pt>
                <c:pt idx="22">
                  <c:v>50</c:v>
                </c:pt>
                <c:pt idx="23">
                  <c:v>44</c:v>
                </c:pt>
                <c:pt idx="24">
                  <c:v>43</c:v>
                </c:pt>
                <c:pt idx="25">
                  <c:v>40</c:v>
                </c:pt>
              </c:numCache>
            </c:numRef>
          </c:val>
        </c:ser>
        <c:marker val="1"/>
        <c:axId val="77538048"/>
        <c:axId val="77539968"/>
      </c:lineChart>
      <c:catAx>
        <c:axId val="775380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</c:title>
        <c:tickLblPos val="nextTo"/>
        <c:crossAx val="77539968"/>
        <c:crosses val="autoZero"/>
        <c:auto val="1"/>
        <c:lblAlgn val="ctr"/>
        <c:lblOffset val="100"/>
      </c:catAx>
      <c:valAx>
        <c:axId val="775399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Long-term non-EU</a:t>
                </a:r>
                <a:r>
                  <a:rPr lang="en-US" baseline="0"/>
                  <a:t> international migration flows (thousands)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775380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8356878184344854E-2"/>
          <c:y val="3.8070866141732281E-2"/>
          <c:w val="0.67794516494261758"/>
          <c:h val="7.8101049868766398E-2"/>
        </c:manualLayout>
      </c:layout>
      <c:overlay val="1"/>
      <c:spPr>
        <a:noFill/>
      </c:sp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A0029-33F0-42CD-A21B-9088EFB09B6E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00120-D7BF-4E37-95EB-28A15B46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B596A-5404-4F42-B3A7-A271B857F33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7929D7-7797-4F0F-97AA-134B5597C8E7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 showed</a:t>
            </a:r>
            <a:r>
              <a:rPr lang="en-GB" baseline="0" dirty="0" smtClean="0"/>
              <a:t> that there were approximately equal numbers of short-term migrants as long-term – supporting our conclusions.</a:t>
            </a:r>
          </a:p>
          <a:p>
            <a:r>
              <a:rPr lang="en-GB" baseline="0" dirty="0" smtClean="0"/>
              <a:t>(The green bar shows long-term and the yellow bar shows short-term)</a:t>
            </a: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International students contribute around</a:t>
            </a:r>
            <a:r>
              <a:rPr lang="en-GB" baseline="0" dirty="0" smtClean="0"/>
              <a:t> £25 billion to the UK economy</a:t>
            </a:r>
          </a:p>
          <a:p>
            <a:r>
              <a:rPr lang="en-GB" baseline="0" dirty="0" smtClean="0"/>
              <a:t>They make up 19% of all students at UK universities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Encouraging international students to the UK (who contribute to net migration) is a challenge to policies that aim to reduce net migration.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0120-D7BF-4E37-95EB-28A15B46776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BIG%20DISK:ONS_Final%20Logos%20Folder%2028.02.08:NEW%20ONS%20Logos:JPEG%20HI:ONS_RGB_bil.jpg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124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4196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ACD55E-4BC8-4992-8245-64C5A353A8ED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080" name="Picture 8" descr="BIG DISK:ONS_Final Logos Folder 28.02.08:NEW ONS Logos:JPEG HI:ONS_RGB_bil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81000" y="381000"/>
            <a:ext cx="3581400" cy="16668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92ED9-B731-43FC-9DF9-8E75FFE3CA2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7F8FC-994F-4537-8BCD-E76D3E217EF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C376C-D1E7-46AF-AED0-B161A2C8CD2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2436A-71B2-4890-90B7-A69521B8B1B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D166B-BC95-4E8F-8D83-438A4D2112F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5863C-A29F-487D-AB3B-DC923019F6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32748-5584-4CCF-B985-698D4575982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52BF8-CF9C-40A9-9D35-2C7F7BB699D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B903A-1EAF-484F-9E1D-3BE1F047AD1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C937C-749B-42C7-8837-7AA29E985AA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0E0B1-A759-461F-B83F-1EE24075477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EC090-EE4F-4AE4-AD8A-AA6551CF95A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AC9C3-1A2D-4739-85B6-5265C50CC9F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94252-4617-4A33-9C64-B051D455D2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55B39D-34F3-48C4-A292-7DCE565EF89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7D367-B3E1-4BA0-B3EB-59D93DB8AF2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5F9C3-630A-43F3-9828-F00D14D64D1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A93C3-718F-4E9F-98FF-65D6BEAC965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00BCD-034C-4149-8A64-5FC80C86090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912B3-516F-4F75-814E-70A5A2F73A6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B191E-10D8-4CE2-887C-AE95BB7C114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A3979D-ECF6-4F77-9D48-67359A1BCC7E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63588" indent="-28575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  <a:ea typeface="+mn-ea"/>
        </a:defRPr>
      </a:lvl2pPr>
      <a:lvl3pPr marL="1182688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  <a:ea typeface="+mn-ea"/>
        </a:defRPr>
      </a:lvl3pPr>
      <a:lvl4pPr marL="1619250" indent="-246063" algn="l" rtl="0" eaLnBrk="1" fontAlgn="base" hangingPunct="1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A0C243-64AF-498D-97E8-F9796EC8B07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57200" y="3124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GB" sz="3600" b="1" dirty="0" smtClean="0">
                <a:solidFill>
                  <a:srgbClr val="002D46"/>
                </a:solidFill>
              </a:rPr>
              <a:t>Using administrative sources for statistics on migrants – a UK perspective </a:t>
            </a:r>
            <a:endParaRPr lang="en-GB" sz="2800" b="1" dirty="0">
              <a:solidFill>
                <a:srgbClr val="002D46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11560" y="4581128"/>
            <a:ext cx="698477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sz="2800" dirty="0" smtClean="0">
                <a:solidFill>
                  <a:srgbClr val="002D46"/>
                </a:solidFill>
              </a:rPr>
              <a:t>Sarah Crofts</a:t>
            </a:r>
          </a:p>
          <a:p>
            <a:pPr eaLnBrk="1" hangingPunct="1">
              <a:spcBef>
                <a:spcPct val="20000"/>
              </a:spcBef>
            </a:pPr>
            <a:r>
              <a:rPr lang="en-GB" sz="2000" dirty="0" smtClean="0">
                <a:solidFill>
                  <a:srgbClr val="002D46"/>
                </a:solidFill>
              </a:rPr>
              <a:t>Head of Migration Analysis and Development of Sources</a:t>
            </a:r>
          </a:p>
          <a:p>
            <a:pPr eaLnBrk="1" hangingPunct="1">
              <a:spcBef>
                <a:spcPct val="20000"/>
              </a:spcBef>
            </a:pPr>
            <a:r>
              <a:rPr lang="en-GB" sz="2000" dirty="0" smtClean="0">
                <a:solidFill>
                  <a:srgbClr val="002D46"/>
                </a:solidFill>
              </a:rPr>
              <a:t>Office for National Statistics, UK</a:t>
            </a:r>
            <a:endParaRPr lang="en-GB" sz="2000" dirty="0">
              <a:solidFill>
                <a:srgbClr val="002D4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UK context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240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Measuring international migration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62664" cy="4929336"/>
          </a:xfrm>
        </p:spPr>
        <p:txBody>
          <a:bodyPr/>
          <a:lstStyle/>
          <a:p>
            <a:r>
              <a:rPr lang="en-GB" dirty="0" smtClean="0"/>
              <a:t>A border survey ‘The International Passenger Survey’</a:t>
            </a:r>
          </a:p>
          <a:p>
            <a:r>
              <a:rPr lang="en-GB" dirty="0" smtClean="0"/>
              <a:t>Captures migration intentions and other characteristics</a:t>
            </a:r>
          </a:p>
          <a:p>
            <a:r>
              <a:rPr lang="en-GB" dirty="0" smtClean="0"/>
              <a:t>High level figures supplemented by adjustments: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Asylum seekers (administrative source)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Ireland land border crossings (administrative source)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Methodological adjustment for changes in intentions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Big Story of 2016</a:t>
            </a:r>
            <a:endParaRPr lang="en-GB" dirty="0"/>
          </a:p>
        </p:txBody>
      </p:sp>
      <p:pic>
        <p:nvPicPr>
          <p:cNvPr id="50178" name="Picture 2" descr="http://cdn.images.express.co.uk/img/dynamic/139/590x/EU-referendum-ballot-paper-6382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981" y="1453685"/>
            <a:ext cx="7942443" cy="47116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309320"/>
            <a:ext cx="3131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Image from Express.co.uk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F11A6-D7AD-45ED-8F3A-7B07ED12D9D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274638"/>
            <a:ext cx="82296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eaLnBrk="0" hangingPunct="0">
              <a:defRPr/>
            </a:pPr>
            <a:r>
              <a:rPr lang="en-GB" sz="3200" b="1" kern="0" dirty="0" smtClean="0">
                <a:solidFill>
                  <a:srgbClr val="002D46"/>
                </a:solidFill>
                <a:latin typeface="+mj-lt"/>
                <a:ea typeface="+mj-ea"/>
                <a:cs typeface="+mj-cs"/>
              </a:rPr>
              <a:t>Example 1 : EU immigration</a:t>
            </a:r>
            <a:endParaRPr lang="en-GB" sz="3200" b="1" kern="0" dirty="0">
              <a:solidFill>
                <a:srgbClr val="002D4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" y="1439546"/>
            <a:ext cx="8381355" cy="472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62664" cy="1143000"/>
          </a:xfrm>
        </p:spPr>
        <p:txBody>
          <a:bodyPr/>
          <a:lstStyle/>
          <a:p>
            <a:r>
              <a:rPr lang="en-GB" sz="2400" dirty="0" smtClean="0"/>
              <a:t>Comparison of short and long-term migration estimates with </a:t>
            </a:r>
            <a:r>
              <a:rPr lang="en-GB" sz="2400" dirty="0" err="1" smtClean="0"/>
              <a:t>NINo</a:t>
            </a:r>
            <a:r>
              <a:rPr lang="en-GB" sz="2400" dirty="0" smtClean="0"/>
              <a:t> allocations to overseas nationals</a:t>
            </a:r>
            <a:endParaRPr lang="en-GB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78" y="1412775"/>
            <a:ext cx="7880745" cy="507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Her Majesty’s Revenue and Customs (HMRC) – Tax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‘Real time information’ – employers inform HMRC every time they pay their employees</a:t>
            </a:r>
          </a:p>
          <a:p>
            <a:r>
              <a:rPr lang="en-GB" dirty="0" smtClean="0"/>
              <a:t>Used as proxy indicator for migrant workers, including year of arrival and duration in the UK</a:t>
            </a:r>
          </a:p>
          <a:p>
            <a:r>
              <a:rPr lang="en-GB" dirty="0" smtClean="0"/>
              <a:t>Linked with nationality when applying for National Insurance number helps identify migrants</a:t>
            </a:r>
          </a:p>
          <a:p>
            <a:r>
              <a:rPr lang="en-GB" dirty="0" smtClean="0"/>
              <a:t>Does not cover self-employed (reported separately)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Adding to the evidence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76" y="1676666"/>
            <a:ext cx="7619048" cy="426666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7164288" y="4005064"/>
            <a:ext cx="1008112" cy="108012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2 : International students</a:t>
            </a:r>
            <a:endParaRPr lang="en-GB" dirty="0"/>
          </a:p>
        </p:txBody>
      </p:sp>
      <p:pic>
        <p:nvPicPr>
          <p:cNvPr id="4" name="Picture 2" descr="http://ichef-1.bbci.co.uk/news/624/cpsprodpb/BAC8/production/_89261874_studentsgraduatingincblackstud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489" y="1556792"/>
            <a:ext cx="806489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Student Migration Issue (non-EU)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5240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1520" y="6309320"/>
            <a:ext cx="33345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 smtClean="0"/>
              <a:t>Source: International Passenger Survey, Office for National Statistics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administrative source -  ‘Exit Checks’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85800" y="4077072"/>
            <a:ext cx="7772400" cy="2018928"/>
          </a:xfrm>
        </p:spPr>
        <p:txBody>
          <a:bodyPr/>
          <a:lstStyle/>
          <a:p>
            <a:r>
              <a:rPr lang="en-GB" dirty="0" smtClean="0"/>
              <a:t>Expired study visas from April 2015 to March 2016</a:t>
            </a:r>
          </a:p>
          <a:p>
            <a:r>
              <a:rPr lang="en-GB" dirty="0" smtClean="0"/>
              <a:t>Matched with API to identify departure record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187624" y="1628800"/>
            <a:ext cx="2448272" cy="22322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436096" y="1628800"/>
            <a:ext cx="2448272" cy="22322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 bwMode="auto">
          <a:xfrm>
            <a:off x="3635896" y="2744924"/>
            <a:ext cx="1800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475656" y="256490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Visa system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724128" y="1988840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Advanced Passenger Information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Exit Checks</a:t>
            </a:r>
            <a:endParaRPr lang="en-US" dirty="0"/>
          </a:p>
        </p:txBody>
      </p:sp>
      <p:pic>
        <p:nvPicPr>
          <p:cNvPr id="4" name="Picture 2" descr="M:\Briefings and Papers\Student Migration\Aug 2017 student migration update\Final Documents sent to PST\Charts and tables\For tweets\Figure-4-Sankey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15538"/>
          <a:stretch>
            <a:fillRect/>
          </a:stretch>
        </p:blipFill>
        <p:spPr bwMode="auto">
          <a:xfrm>
            <a:off x="539552" y="1340768"/>
            <a:ext cx="7484024" cy="510698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100392" y="2420888"/>
            <a:ext cx="648072" cy="307777"/>
          </a:xfrm>
          <a:prstGeom prst="rect">
            <a:avLst/>
          </a:prstGeom>
          <a:solidFill>
            <a:srgbClr val="E6BA00">
              <a:alpha val="20000"/>
            </a:srgbClr>
          </a:solidFill>
          <a:ln w="28575">
            <a:solidFill>
              <a:srgbClr val="E6BA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51%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8100392" y="3212976"/>
            <a:ext cx="648072" cy="307777"/>
          </a:xfrm>
          <a:prstGeom prst="rect">
            <a:avLst/>
          </a:prstGeom>
          <a:solidFill>
            <a:srgbClr val="E6BA00">
              <a:alpha val="20000"/>
            </a:srgbClr>
          </a:solidFill>
          <a:ln w="28575">
            <a:solidFill>
              <a:srgbClr val="E6BA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2%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100392" y="3573016"/>
            <a:ext cx="648072" cy="307777"/>
          </a:xfrm>
          <a:prstGeom prst="rect">
            <a:avLst/>
          </a:prstGeom>
          <a:solidFill>
            <a:srgbClr val="E6BA00">
              <a:alpha val="20000"/>
            </a:srgbClr>
          </a:solidFill>
          <a:ln w="28575">
            <a:solidFill>
              <a:srgbClr val="E6BA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10%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028384" y="4149080"/>
            <a:ext cx="648072" cy="307777"/>
          </a:xfrm>
          <a:prstGeom prst="rect">
            <a:avLst/>
          </a:prstGeom>
          <a:solidFill>
            <a:schemeClr val="accent5">
              <a:alpha val="2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26%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8028384" y="4797152"/>
            <a:ext cx="648072" cy="307777"/>
          </a:xfrm>
          <a:prstGeom prst="rect">
            <a:avLst/>
          </a:prstGeom>
          <a:solidFill>
            <a:schemeClr val="accent5">
              <a:alpha val="2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4%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028384" y="5229200"/>
            <a:ext cx="648072" cy="307777"/>
          </a:xfrm>
          <a:prstGeom prst="rect">
            <a:avLst/>
          </a:prstGeom>
          <a:solidFill>
            <a:schemeClr val="bg1">
              <a:lumMod val="50000"/>
              <a:alpha val="2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7%</a:t>
            </a:r>
            <a:endParaRPr lang="en-US" sz="14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7812360" y="3717032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7740352" y="4221088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7740352" y="5013176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7668344" y="5373216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7740352" y="3284984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7740352" y="2564904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are the IPS emigration numbers lower…?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To be identified as an emigrating student they need to say:</a:t>
            </a:r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</p:txBody>
      </p:sp>
      <p:pic>
        <p:nvPicPr>
          <p:cNvPr id="1026" name="Picture 2" descr="M:\Presentations\Migration Stats User Forum 27 Sept\fb354c9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79933"/>
            <a:ext cx="6048672" cy="4358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dirty="0" smtClean="0"/>
              <a:t>data challenge</a:t>
            </a:r>
            <a:r>
              <a:rPr lang="en-GB" dirty="0" smtClean="0"/>
              <a:t> </a:t>
            </a:r>
            <a:r>
              <a:rPr lang="en-GB" dirty="0" smtClean="0"/>
              <a:t>: Migrants’ lives are complex…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027" y="1814735"/>
            <a:ext cx="7717946" cy="399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hite_bil_tcm67-60701_tcm67-60701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 Slide Master: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 Slide Master: 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Default Design Slide Master: 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white_bil_tcm67-60701_tcm67-60701 (1)</Template>
  <TotalTime>841</TotalTime>
  <Words>366</Words>
  <Application>Microsoft Office PowerPoint</Application>
  <PresentationFormat>On-screen Show (4:3)</PresentationFormat>
  <Paragraphs>69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white_bil_tcm67-60701_tcm67-60701 (1)</vt:lpstr>
      <vt:lpstr>Default Design Slide Master: blank</vt:lpstr>
      <vt:lpstr>Slide 1</vt:lpstr>
      <vt:lpstr>The UK context</vt:lpstr>
      <vt:lpstr>Measuring international migration</vt:lpstr>
      <vt:lpstr>The Big Story of 2016</vt:lpstr>
      <vt:lpstr>Slide 5</vt:lpstr>
      <vt:lpstr>Comparison of short and long-term migration estimates with NINo allocations to overseas nationals</vt:lpstr>
      <vt:lpstr>Her Majesty’s Revenue and Customs (HMRC) – Tax data</vt:lpstr>
      <vt:lpstr>Adding to the evidence</vt:lpstr>
      <vt:lpstr>Example 2 : International students</vt:lpstr>
      <vt:lpstr>The Student Migration Issue (non-EU)</vt:lpstr>
      <vt:lpstr>New administrative source -  ‘Exit Checks’</vt:lpstr>
      <vt:lpstr>Exit Checks</vt:lpstr>
      <vt:lpstr>Why are the IPS emigration numbers lower…?</vt:lpstr>
      <vt:lpstr>A data challenge : Migrants’ lives are complex…</vt:lpstr>
    </vt:vector>
  </TitlesOfParts>
  <Company>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GRIFFS3</dc:creator>
  <cp:lastModifiedBy>Crofts</cp:lastModifiedBy>
  <cp:revision>109</cp:revision>
  <dcterms:created xsi:type="dcterms:W3CDTF">2016-05-12T08:51:41Z</dcterms:created>
  <dcterms:modified xsi:type="dcterms:W3CDTF">2017-09-18T10:31:38Z</dcterms:modified>
</cp:coreProperties>
</file>