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handoutMasterIdLst>
    <p:handoutMasterId r:id="rId17"/>
  </p:handoutMasterIdLst>
  <p:sldIdLst>
    <p:sldId id="260" r:id="rId2"/>
    <p:sldId id="272" r:id="rId3"/>
    <p:sldId id="273" r:id="rId4"/>
    <p:sldId id="277" r:id="rId5"/>
    <p:sldId id="278" r:id="rId6"/>
    <p:sldId id="287" r:id="rId7"/>
    <p:sldId id="288" r:id="rId8"/>
    <p:sldId id="289" r:id="rId9"/>
    <p:sldId id="286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94EA"/>
    <a:srgbClr val="990000"/>
    <a:srgbClr val="3366FF"/>
    <a:srgbClr val="000066"/>
    <a:srgbClr val="9FC9EB"/>
    <a:srgbClr val="5B92FF"/>
    <a:srgbClr val="4F4FFF"/>
    <a:srgbClr val="6666FF"/>
    <a:srgbClr val="6699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84" autoAdjust="0"/>
  </p:normalViewPr>
  <p:slideViewPr>
    <p:cSldViewPr>
      <p:cViewPr varScale="1">
        <p:scale>
          <a:sx n="125" d="100"/>
          <a:sy n="125" d="100"/>
        </p:scale>
        <p:origin x="3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D3711D-EB1E-41C9-877E-ECE9456C44D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361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678344-B120-42D7-A4D6-33254027C6C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474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678344-B120-42D7-A4D6-33254027C6C8}" type="slidenum">
              <a:rPr lang="hu-HU" altLang="hu-HU" smtClean="0"/>
              <a:pPr>
                <a:defRPr/>
              </a:pPr>
              <a:t>7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43906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678344-B120-42D7-A4D6-33254027C6C8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5643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altLang="hu-HU" smtClean="0"/>
          </a:p>
        </p:txBody>
      </p:sp>
      <p:pic>
        <p:nvPicPr>
          <p:cNvPr id="5" name="Picture 10" descr="KSH_logo_2012_felirattal_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692150"/>
            <a:ext cx="44497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F2D6-4B7A-4824-9DF7-26B097665FF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altLang="hu-HU" smtClean="0"/>
          </a:p>
        </p:txBody>
      </p:sp>
      <p:pic>
        <p:nvPicPr>
          <p:cNvPr id="10" name="Picture 10" descr="KSH_logo_2012_felirattal_6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692150"/>
            <a:ext cx="44497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9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D22D2-CAC0-401D-8A20-4F1CCA8663F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7283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F543-BF2E-4786-976A-59D876AA8F2D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120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8CEF7-799B-4B44-A46D-2D9D6FFE1E7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836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6CC23-DB93-49A0-AFD4-5314F0DEC91F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2175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3AE3-6473-4581-9481-D28FE2A9BEBF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1406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6B64-3A1E-42EB-AA0E-7A1E9F31D806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371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F6319-5447-4F45-B058-BF51BC6E3258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0592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7ACA-E084-4011-A2B5-1B22DAFC0D64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4123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7380-D72C-4E30-9310-D2AABB1BBD83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9157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FD9A-22C4-4A57-9E41-76D348D8AEB9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6614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altLang="hu-HU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1B16E2C-5CE5-4330-8451-020C3841068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pic>
        <p:nvPicPr>
          <p:cNvPr id="1032" name="Picture 15" descr="KSH_logo_2012_felirattal_20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388"/>
            <a:ext cx="1662113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altLang="hu-HU" smtClean="0"/>
          </a:p>
        </p:txBody>
      </p:sp>
      <p:pic>
        <p:nvPicPr>
          <p:cNvPr id="10" name="Picture 15" descr="KSH_logo_2012_felirattal_20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388"/>
            <a:ext cx="1662113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78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466427" y="2533484"/>
            <a:ext cx="8136904" cy="1872208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A </a:t>
            </a:r>
            <a:br>
              <a:rPr lang="hu-HU" altLang="hu-HU" sz="4000" b="1" dirty="0" smtClean="0">
                <a:solidFill>
                  <a:srgbClr val="000066"/>
                </a:solidFill>
                <a:latin typeface="Calibri" panose="020F0502020204030204" pitchFamily="34" charset="0"/>
              </a:rPr>
            </a:br>
            <a:r>
              <a:rPr lang="hu-HU" altLang="hu-HU" sz="40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Nemzeti Statisztika Gyakorlati Kódexe</a:t>
            </a:r>
          </a:p>
        </p:txBody>
      </p:sp>
      <p:sp>
        <p:nvSpPr>
          <p:cNvPr id="512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370484" y="4149080"/>
            <a:ext cx="6328792" cy="936104"/>
          </a:xfrm>
        </p:spPr>
        <p:txBody>
          <a:bodyPr/>
          <a:lstStyle/>
          <a:p>
            <a:pPr eaLnBrk="1" hangingPunct="1"/>
            <a:endParaRPr lang="hu-HU" altLang="hu-HU" sz="16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eaLnBrk="1" hangingPunct="1"/>
            <a:endParaRPr lang="hu-HU" altLang="hu-HU" sz="16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4675" y="260648"/>
            <a:ext cx="6202362" cy="684212"/>
          </a:xfrm>
        </p:spPr>
        <p:txBody>
          <a:bodyPr/>
          <a:lstStyle/>
          <a:p>
            <a:r>
              <a:rPr 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Akkreditálás</a:t>
            </a:r>
            <a:endParaRPr lang="hu-HU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484784"/>
            <a:ext cx="2540000" cy="1778000"/>
          </a:xfrm>
        </p:spPr>
      </p:pic>
      <p:sp>
        <p:nvSpPr>
          <p:cNvPr id="5" name="Szövegdoboz 4"/>
          <p:cNvSpPr txBox="1"/>
          <p:nvPr/>
        </p:nvSpPr>
        <p:spPr>
          <a:xfrm>
            <a:off x="755576" y="3802708"/>
            <a:ext cx="77872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Elsődleges és legfontosabb cél a hivatalos statisztika, mint tevékenység intézményi hátterének, a hivatalos statisztika fejlesztését, előállítását és közzétételét támogató statisztikai </a:t>
            </a:r>
            <a:r>
              <a:rPr lang="hu-HU" b="1" dirty="0" err="1"/>
              <a:t>adatelőállítási</a:t>
            </a:r>
            <a:r>
              <a:rPr lang="hu-HU" b="1" dirty="0"/>
              <a:t> folyamatoknak és az azok eredményeként előállított statisztikai termékek </a:t>
            </a:r>
            <a:r>
              <a:rPr lang="hu-HU" b="1" u="sng" dirty="0"/>
              <a:t>minőségének a javítása</a:t>
            </a:r>
            <a:r>
              <a:rPr lang="hu-HU" dirty="0"/>
              <a:t>, ennek érdekében az értékelt szervezetek irányában támasztott kritériumoknak</a:t>
            </a:r>
            <a:r>
              <a:rPr lang="hu-HU" sz="1050" dirty="0"/>
              <a:t>  </a:t>
            </a:r>
            <a:r>
              <a:rPr lang="hu-HU" dirty="0"/>
              <a:t>, konkrétan a Nemzeti Statisztika Gyakorlati Kódexének minél magasabb szinten való megfelelés előmozdítása, a konkrét elvárásoknak történő megfelelés szintjének ellenőrzése és fejlesztési intézkedések kitűzése. </a:t>
            </a:r>
            <a:endParaRPr lang="hu-HU" sz="1600" dirty="0"/>
          </a:p>
          <a:p>
            <a:r>
              <a:rPr lang="hu-HU" sz="1400" dirty="0"/>
              <a:t>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55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179388"/>
            <a:ext cx="6948264" cy="684212"/>
          </a:xfrm>
        </p:spPr>
        <p:txBody>
          <a:bodyPr/>
          <a:lstStyle/>
          <a:p>
            <a:r>
              <a:rPr lang="hu-HU" sz="3000" dirty="0">
                <a:solidFill>
                  <a:srgbClr val="000066"/>
                </a:solidFill>
                <a:latin typeface="Calibri" panose="020F0502020204030204" pitchFamily="34" charset="0"/>
              </a:rPr>
              <a:t>Az </a:t>
            </a:r>
            <a:r>
              <a:rPr lang="hu-HU" sz="30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akkreditálási feladatok forgatókönyve 1.</a:t>
            </a:r>
            <a:endParaRPr lang="hu-HU" sz="3000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Szövegdoboz 2"/>
          <p:cNvSpPr txBox="1">
            <a:spLocks noChangeArrowheads="1"/>
          </p:cNvSpPr>
          <p:nvPr/>
        </p:nvSpPr>
        <p:spPr bwMode="auto">
          <a:xfrm>
            <a:off x="1262680" y="1797629"/>
            <a:ext cx="1116957" cy="304800"/>
          </a:xfrm>
          <a:prstGeom prst="rect">
            <a:avLst/>
          </a:prstGeom>
          <a:solidFill>
            <a:srgbClr val="FFFFFF"/>
          </a:solidFill>
          <a:ln w="28575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1.Bevezetés </a:t>
            </a:r>
            <a:endParaRPr kumimoji="0" lang="hu-HU" altLang="hu-H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Text Box 62"/>
          <p:cNvSpPr txBox="1">
            <a:spLocks noChangeArrowheads="1"/>
          </p:cNvSpPr>
          <p:nvPr/>
        </p:nvSpPr>
        <p:spPr bwMode="auto">
          <a:xfrm>
            <a:off x="3856594" y="1797629"/>
            <a:ext cx="1211884" cy="285750"/>
          </a:xfrm>
          <a:prstGeom prst="rect">
            <a:avLst/>
          </a:prstGeom>
          <a:solidFill>
            <a:srgbClr val="FFFFFF"/>
          </a:solidFill>
          <a:ln w="28575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Előkészítés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6595076" y="1794450"/>
            <a:ext cx="1066416" cy="285750"/>
          </a:xfrm>
          <a:prstGeom prst="rect">
            <a:avLst/>
          </a:prstGeom>
          <a:solidFill>
            <a:srgbClr val="FFFFFF"/>
          </a:solidFill>
          <a:ln w="28575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Értékelés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Lekerekített téglalap 210"/>
          <p:cNvSpPr>
            <a:spLocks noChangeArrowheads="1"/>
          </p:cNvSpPr>
          <p:nvPr/>
        </p:nvSpPr>
        <p:spPr bwMode="auto">
          <a:xfrm>
            <a:off x="1089446" y="2600905"/>
            <a:ext cx="1463426" cy="2174940"/>
          </a:xfrm>
          <a:prstGeom prst="roundRect">
            <a:avLst>
              <a:gd name="adj" fmla="val 16667"/>
            </a:avLst>
          </a:prstGeom>
          <a:solidFill>
            <a:srgbClr val="4694EA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hu-HU" alt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Akkreditációs bizottságok kialakítása 2017/2018-ra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Tervezési naptár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Folyamat elindítása</a:t>
            </a:r>
          </a:p>
        </p:txBody>
      </p:sp>
      <p:sp>
        <p:nvSpPr>
          <p:cNvPr id="44" name="Lekerekített téglalap 211"/>
          <p:cNvSpPr>
            <a:spLocks noChangeArrowheads="1"/>
          </p:cNvSpPr>
          <p:nvPr/>
        </p:nvSpPr>
        <p:spPr bwMode="auto">
          <a:xfrm>
            <a:off x="3748161" y="2600904"/>
            <a:ext cx="1428750" cy="2174941"/>
          </a:xfrm>
          <a:prstGeom prst="roundRect">
            <a:avLst>
              <a:gd name="adj" fmla="val 16667"/>
            </a:avLst>
          </a:prstGeom>
          <a:solidFill>
            <a:srgbClr val="4694EA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 már rendelkezésre álló dokumentumok összegyűjtése, </a:t>
            </a:r>
            <a:endParaRPr kumimoji="0" lang="hu-HU" altLang="hu-HU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Erőforrásterv készítése</a:t>
            </a:r>
            <a:endParaRPr kumimoji="0" lang="hu-HU" altLang="hu-H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5" name="Lekerekített téglalap 212"/>
          <p:cNvSpPr>
            <a:spLocks noChangeArrowheads="1"/>
          </p:cNvSpPr>
          <p:nvPr/>
        </p:nvSpPr>
        <p:spPr bwMode="auto">
          <a:xfrm>
            <a:off x="6372200" y="2600904"/>
            <a:ext cx="1512168" cy="2174941"/>
          </a:xfrm>
          <a:prstGeom prst="roundRect">
            <a:avLst>
              <a:gd name="adj" fmla="val 16667"/>
            </a:avLst>
          </a:prstGeom>
          <a:solidFill>
            <a:srgbClr val="4694EA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hu-HU" altLang="hu-H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Önértékelő kérdőív kiküldés, kitöltés, visszaküldés</a:t>
            </a:r>
            <a:endParaRPr kumimoji="0" lang="hu-HU" altLang="hu-HU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Helyszíni értékelések végrehajtása</a:t>
            </a:r>
            <a:endParaRPr kumimoji="0" lang="hu-HU" altLang="hu-HU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Jobbra nyíl 45"/>
          <p:cNvSpPr/>
          <p:nvPr/>
        </p:nvSpPr>
        <p:spPr>
          <a:xfrm>
            <a:off x="2945729" y="3087181"/>
            <a:ext cx="409575" cy="561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47" name="Jobbra nyíl 46"/>
          <p:cNvSpPr/>
          <p:nvPr/>
        </p:nvSpPr>
        <p:spPr>
          <a:xfrm>
            <a:off x="8277225" y="3091938"/>
            <a:ext cx="409575" cy="561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48" name="Jobbra nyíl 47"/>
          <p:cNvSpPr/>
          <p:nvPr/>
        </p:nvSpPr>
        <p:spPr>
          <a:xfrm>
            <a:off x="5569768" y="3087181"/>
            <a:ext cx="409575" cy="561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49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0" name="Rectangle 6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1" name="Rectangle 7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422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210"/>
          <p:cNvSpPr>
            <a:spLocks noGrp="1" noChangeArrowheads="1"/>
          </p:cNvSpPr>
          <p:nvPr>
            <p:ph idx="1"/>
          </p:nvPr>
        </p:nvSpPr>
        <p:spPr bwMode="auto">
          <a:xfrm>
            <a:off x="903923" y="2561253"/>
            <a:ext cx="1490509" cy="2178591"/>
          </a:xfrm>
          <a:prstGeom prst="roundRect">
            <a:avLst>
              <a:gd name="adj" fmla="val 16667"/>
            </a:avLst>
          </a:prstGeom>
          <a:solidFill>
            <a:srgbClr val="4694EA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 eaLnBrk="0" hangingPunct="0">
              <a:spcBef>
                <a:spcPct val="0"/>
              </a:spcBef>
              <a:buNone/>
            </a:pPr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Jelentés készítése a rendelkezésre álló tudásanyag alapján, ajánlások, véleményeztetés, átdolgozás határidőknek megfelelően. </a:t>
            </a:r>
            <a:endParaRPr lang="hu-HU" altLang="hu-H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Lekerekített téglalap 210"/>
          <p:cNvSpPr>
            <a:spLocks noChangeArrowheads="1"/>
          </p:cNvSpPr>
          <p:nvPr/>
        </p:nvSpPr>
        <p:spPr bwMode="auto">
          <a:xfrm>
            <a:off x="3537619" y="2561253"/>
            <a:ext cx="1440160" cy="2664296"/>
          </a:xfrm>
          <a:prstGeom prst="roundRect">
            <a:avLst>
              <a:gd name="adj" fmla="val 16667"/>
            </a:avLst>
          </a:prstGeom>
          <a:solidFill>
            <a:srgbClr val="4694EA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 KSH elnöke megkapja a jelentést és döntést hoz. </a:t>
            </a:r>
          </a:p>
          <a:p>
            <a:pPr algn="ctr"/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Az eredményről tájékoztatni kell az </a:t>
            </a:r>
            <a:r>
              <a:rPr lang="hu-HU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NSKT-t</a:t>
            </a:r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az </a:t>
            </a:r>
            <a:r>
              <a:rPr lang="hu-HU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OST-t</a:t>
            </a:r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és meg kell jelentetni a KSH honlapján. </a:t>
            </a:r>
          </a:p>
        </p:txBody>
      </p:sp>
      <p:sp>
        <p:nvSpPr>
          <p:cNvPr id="6" name="Lekerekített téglalap 210"/>
          <p:cNvSpPr>
            <a:spLocks noChangeArrowheads="1"/>
          </p:cNvSpPr>
          <p:nvPr/>
        </p:nvSpPr>
        <p:spPr bwMode="auto">
          <a:xfrm>
            <a:off x="6012160" y="2564498"/>
            <a:ext cx="2361465" cy="2661051"/>
          </a:xfrm>
          <a:prstGeom prst="roundRect">
            <a:avLst>
              <a:gd name="adj" fmla="val 16667"/>
            </a:avLst>
          </a:prstGeom>
          <a:solidFill>
            <a:srgbClr val="4694EA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Az akkreditált intézmény által megfogalmazott fejlesztési intézkedéseket a megállapított határidők alapján követi nyomon a KSH</a:t>
            </a:r>
          </a:p>
          <a:p>
            <a:pPr algn="ctr"/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Az eljárás hatásvizsgálata. Megvalósultak-e a kitűzött célok? Vannak-e közös fejlesztési pontok?</a:t>
            </a:r>
          </a:p>
          <a:p>
            <a:pPr algn="ctr"/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Ennek eredményéről tájékoztatni kell az </a:t>
            </a:r>
            <a:r>
              <a:rPr lang="hu-HU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NSKT-t</a:t>
            </a:r>
            <a:r>
              <a:rPr lang="hu-HU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Jobbra nyíl 6"/>
          <p:cNvSpPr/>
          <p:nvPr/>
        </p:nvSpPr>
        <p:spPr>
          <a:xfrm>
            <a:off x="2761238" y="3368167"/>
            <a:ext cx="409575" cy="561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5344585" y="3368167"/>
            <a:ext cx="409575" cy="561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9" name="Szövegdoboz 2"/>
          <p:cNvSpPr txBox="1">
            <a:spLocks noChangeArrowheads="1"/>
          </p:cNvSpPr>
          <p:nvPr/>
        </p:nvSpPr>
        <p:spPr bwMode="auto">
          <a:xfrm>
            <a:off x="3582961" y="1475352"/>
            <a:ext cx="1349475" cy="285750"/>
          </a:xfrm>
          <a:prstGeom prst="rect">
            <a:avLst/>
          </a:prstGeom>
          <a:solidFill>
            <a:srgbClr val="FFFFFF"/>
          </a:solidFill>
          <a:ln w="28575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Döntéshozás</a:t>
            </a: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907704" y="127530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17325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Szövegdoboz 2"/>
          <p:cNvSpPr txBox="1">
            <a:spLocks noChangeArrowheads="1"/>
          </p:cNvSpPr>
          <p:nvPr/>
        </p:nvSpPr>
        <p:spPr bwMode="auto">
          <a:xfrm>
            <a:off x="1146540" y="1475352"/>
            <a:ext cx="1005273" cy="285750"/>
          </a:xfrm>
          <a:prstGeom prst="rect">
            <a:avLst/>
          </a:prstGeom>
          <a:solidFill>
            <a:srgbClr val="FFFFFF"/>
          </a:solidFill>
          <a:ln w="28575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hu-H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hu-HU" alt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Jelentés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Szövegdoboz 2"/>
          <p:cNvSpPr txBox="1">
            <a:spLocks noChangeArrowheads="1"/>
          </p:cNvSpPr>
          <p:nvPr/>
        </p:nvSpPr>
        <p:spPr bwMode="auto">
          <a:xfrm>
            <a:off x="6437777" y="1475352"/>
            <a:ext cx="1510230" cy="285750"/>
          </a:xfrm>
          <a:prstGeom prst="rect">
            <a:avLst/>
          </a:prstGeom>
          <a:solidFill>
            <a:srgbClr val="FFFFFF"/>
          </a:solidFill>
          <a:ln w="28575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hu-H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hu-HU" alt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Hatásvizsgálat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Cím 1"/>
          <p:cNvSpPr>
            <a:spLocks noGrp="1"/>
          </p:cNvSpPr>
          <p:nvPr>
            <p:ph type="title"/>
          </p:nvPr>
        </p:nvSpPr>
        <p:spPr>
          <a:xfrm>
            <a:off x="2195736" y="179388"/>
            <a:ext cx="6948264" cy="684212"/>
          </a:xfrm>
        </p:spPr>
        <p:txBody>
          <a:bodyPr/>
          <a:lstStyle/>
          <a:p>
            <a:r>
              <a:rPr lang="hu-HU" sz="3000" dirty="0">
                <a:solidFill>
                  <a:srgbClr val="000066"/>
                </a:solidFill>
                <a:latin typeface="Calibri" panose="020F0502020204030204" pitchFamily="34" charset="0"/>
              </a:rPr>
              <a:t>Az </a:t>
            </a:r>
            <a:r>
              <a:rPr lang="hu-HU" sz="30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akkreditálási feladatok forgatókönyve 2.</a:t>
            </a:r>
            <a:endParaRPr lang="hu-HU" sz="3000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4438" y="179387"/>
            <a:ext cx="6202362" cy="873125"/>
          </a:xfrm>
        </p:spPr>
        <p:txBody>
          <a:bodyPr/>
          <a:lstStyle/>
          <a:p>
            <a:r>
              <a:rPr lang="hu-HU" sz="3600" dirty="0">
                <a:solidFill>
                  <a:srgbClr val="000066"/>
                </a:solidFill>
                <a:latin typeface="Calibri" panose="020F0502020204030204" pitchFamily="34" charset="0"/>
              </a:rPr>
              <a:t>Mi fog történni?</a:t>
            </a:r>
            <a:br>
              <a:rPr lang="hu-HU" sz="3600" dirty="0">
                <a:solidFill>
                  <a:srgbClr val="000066"/>
                </a:solidFill>
                <a:latin typeface="Calibri" panose="020F0502020204030204" pitchFamily="34" charset="0"/>
              </a:rPr>
            </a:br>
            <a:r>
              <a:rPr lang="hu-HU" sz="3600" dirty="0">
                <a:solidFill>
                  <a:srgbClr val="000066"/>
                </a:solidFill>
                <a:latin typeface="Calibri" panose="020F0502020204030204" pitchFamily="34" charset="0"/>
              </a:rPr>
              <a:t>Aktualitások </a:t>
            </a:r>
            <a:r>
              <a:rPr lang="hu-HU" sz="3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– teendők 1.</a:t>
            </a:r>
            <a:endParaRPr lang="hu-HU" sz="3600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 Nemzeti Statisztika Gyakorlati Kódexe</a:t>
            </a:r>
          </a:p>
          <a:p>
            <a:pPr marL="0" indent="0">
              <a:buNone/>
            </a:pPr>
            <a:endParaRPr lang="hu-HU" sz="2800" dirty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r>
              <a:rPr lang="hu-HU" sz="28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 Nemzeti Statisztika Gyakorlati Kódexét hamarosan </a:t>
            </a:r>
            <a:r>
              <a:rPr lang="hu-HU" sz="2800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kiküldi a KSH. </a:t>
            </a:r>
            <a:endParaRPr lang="hu-HU" sz="2800" dirty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r>
              <a:rPr lang="hu-HU" sz="28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Észrevételek megtételére </a:t>
            </a:r>
            <a:r>
              <a:rPr lang="hu-HU" sz="2800" u="sng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áprilisban</a:t>
            </a:r>
            <a:r>
              <a:rPr lang="hu-HU" sz="28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 lesz lehetőség. </a:t>
            </a:r>
            <a:endParaRPr lang="hu-HU" sz="2800" dirty="0" smtClean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endParaRPr lang="hu-HU" sz="2800" dirty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Akkreditálás</a:t>
            </a:r>
          </a:p>
          <a:p>
            <a:pPr marL="0" indent="0">
              <a:buNone/>
            </a:pPr>
            <a:endParaRPr lang="hu-HU" sz="2800" b="1" dirty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r>
              <a:rPr lang="hu-HU" sz="2800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Az akkreditálásra kerülő szervezetek akkreditációs sorrendjét </a:t>
            </a:r>
            <a:r>
              <a:rPr lang="hu-HU" sz="2800" u="sng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június 30-ig </a:t>
            </a:r>
            <a:r>
              <a:rPr lang="hu-HU" sz="2800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kell kidolgozni. </a:t>
            </a:r>
            <a:endParaRPr lang="hu-HU" sz="2800" dirty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33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>
                <a:solidFill>
                  <a:srgbClr val="000066"/>
                </a:solidFill>
                <a:latin typeface="Calibri" panose="020F0502020204030204" pitchFamily="34" charset="0"/>
              </a:rPr>
              <a:t>Mi fog történni?</a:t>
            </a:r>
            <a:br>
              <a:rPr lang="hu-HU" sz="3600" dirty="0">
                <a:solidFill>
                  <a:srgbClr val="000066"/>
                </a:solidFill>
                <a:latin typeface="Calibri" panose="020F0502020204030204" pitchFamily="34" charset="0"/>
              </a:rPr>
            </a:br>
            <a:r>
              <a:rPr lang="hu-HU" sz="3600" dirty="0">
                <a:solidFill>
                  <a:srgbClr val="000066"/>
                </a:solidFill>
                <a:latin typeface="Calibri" panose="020F0502020204030204" pitchFamily="34" charset="0"/>
              </a:rPr>
              <a:t>Aktualitások – teendők </a:t>
            </a:r>
            <a:r>
              <a:rPr lang="hu-HU" sz="3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2.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5073650"/>
          </a:xfrm>
        </p:spPr>
        <p:txBody>
          <a:bodyPr/>
          <a:lstStyle/>
          <a:p>
            <a:r>
              <a:rPr lang="hu-HU" sz="32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 soron következő NSKT ülés kizárólag a gyakorlati </a:t>
            </a:r>
            <a:r>
              <a:rPr lang="hu-HU" sz="3200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kódexről </a:t>
            </a:r>
            <a:r>
              <a:rPr lang="hu-HU" sz="32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és az akkreditálásról fog szólni.</a:t>
            </a:r>
          </a:p>
          <a:p>
            <a:endParaRPr lang="hu-HU" sz="3200" dirty="0">
              <a:solidFill>
                <a:srgbClr val="000066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r>
              <a:rPr lang="hu-HU" sz="3200" dirty="0" smtClean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Ezért részvételükre </a:t>
            </a:r>
            <a:r>
              <a:rPr lang="hu-HU" sz="32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okvetlen számítunk!</a:t>
            </a:r>
          </a:p>
        </p:txBody>
      </p:sp>
    </p:spTree>
    <p:extLst>
      <p:ext uri="{BB962C8B-B14F-4D97-AF65-F5344CB8AC3E}">
        <p14:creationId xmlns:p14="http://schemas.microsoft.com/office/powerpoint/2010/main" val="22703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2484438" y="400050"/>
            <a:ext cx="6202362" cy="684213"/>
          </a:xfrm>
        </p:spPr>
        <p:txBody>
          <a:bodyPr/>
          <a:lstStyle/>
          <a:p>
            <a:r>
              <a:rPr lang="hu-HU" altLang="hu-HU" sz="28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Igény egy nemzeti szintű statisztikai gyakorlati kódexre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683568" y="1268759"/>
            <a:ext cx="8003232" cy="4857403"/>
          </a:xfrm>
        </p:spPr>
        <p:txBody>
          <a:bodyPr/>
          <a:lstStyle/>
          <a:p>
            <a:pPr algn="just"/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Európai Unió </a:t>
            </a:r>
          </a:p>
          <a:p>
            <a:pPr algn="just"/>
            <a:endParaRPr lang="hu-HU" altLang="hu-HU" dirty="0">
              <a:latin typeface="Calibri" panose="020F0502020204030204" pitchFamily="34" charset="0"/>
            </a:endParaRPr>
          </a:p>
          <a:p>
            <a:pPr algn="just"/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Hazai, nemzeti </a:t>
            </a:r>
            <a:r>
              <a:rPr lang="hu-HU" altLang="hu-HU" dirty="0">
                <a:solidFill>
                  <a:srgbClr val="000066"/>
                </a:solidFill>
                <a:latin typeface="Calibri" panose="020F0502020204030204" pitchFamily="34" charset="0"/>
              </a:rPr>
              <a:t>szintű 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igény</a:t>
            </a:r>
          </a:p>
          <a:p>
            <a:pPr algn="just"/>
            <a:endParaRPr lang="hu-HU" altLang="hu-HU" dirty="0">
              <a:latin typeface="Calibri" panose="020F0502020204030204" pitchFamily="34" charset="0"/>
            </a:endParaRPr>
          </a:p>
          <a:p>
            <a:pPr algn="just"/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Peer </a:t>
            </a:r>
            <a:r>
              <a:rPr lang="hu-HU" altLang="hu-HU" dirty="0" err="1">
                <a:solidFill>
                  <a:srgbClr val="000066"/>
                </a:solidFill>
                <a:latin typeface="Calibri" panose="020F0502020204030204" pitchFamily="34" charset="0"/>
              </a:rPr>
              <a:t>Review</a:t>
            </a:r>
            <a:r>
              <a:rPr lang="hu-HU" altLang="hu-HU" dirty="0">
                <a:solidFill>
                  <a:srgbClr val="000066"/>
                </a:solidFill>
                <a:latin typeface="Calibri" panose="020F0502020204030204" pitchFamily="34" charset="0"/>
              </a:rPr>
              <a:t> jelentés </a:t>
            </a:r>
          </a:p>
          <a:p>
            <a:pPr algn="just"/>
            <a:endParaRPr lang="hu-HU" altLang="hu-HU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 smtClean="0"/>
          </a:p>
          <a:p>
            <a:pPr marL="0" indent="0">
              <a:buNone/>
            </a:pPr>
            <a:r>
              <a:rPr lang="hu-HU" sz="1600" b="1" dirty="0" smtClean="0">
                <a:solidFill>
                  <a:srgbClr val="000066"/>
                </a:solidFill>
              </a:rPr>
              <a:t>10. Számú ajánlás: </a:t>
            </a:r>
          </a:p>
          <a:p>
            <a:pPr marL="0" indent="0">
              <a:buNone/>
            </a:pPr>
            <a:endParaRPr lang="hu-HU" sz="1600" b="1" dirty="0"/>
          </a:p>
          <a:p>
            <a:pPr marL="0" indent="0">
              <a:buNone/>
            </a:pPr>
            <a:r>
              <a:rPr lang="hu-HU" sz="1800" dirty="0" smtClean="0">
                <a:solidFill>
                  <a:srgbClr val="000066"/>
                </a:solidFill>
              </a:rPr>
              <a:t>„</a:t>
            </a:r>
            <a:r>
              <a:rPr lang="hu-HU" sz="1800" i="1" dirty="0" smtClean="0">
                <a:solidFill>
                  <a:srgbClr val="000066"/>
                </a:solidFill>
              </a:rPr>
              <a:t>Az </a:t>
            </a:r>
            <a:r>
              <a:rPr lang="hu-HU" sz="1800" i="1" dirty="0">
                <a:solidFill>
                  <a:srgbClr val="000066"/>
                </a:solidFill>
              </a:rPr>
              <a:t>illetékes magyar hatóságok az új statisztikai jogszabályok kialakításakor támogassák egy nemzeti statisztikai gyakorlati kódex kialakítását és elfogadását, amely a nemzetközi standardok és jó gyakorlatok, különösen az Európai Statisztika Gyakorlati Kódexének </a:t>
            </a:r>
            <a:r>
              <a:rPr lang="hu-HU" sz="1800" i="1" dirty="0" err="1">
                <a:solidFill>
                  <a:srgbClr val="000066"/>
                </a:solidFill>
              </a:rPr>
              <a:t>számonkérhető</a:t>
            </a:r>
            <a:r>
              <a:rPr lang="hu-HU" sz="1800" i="1" dirty="0">
                <a:solidFill>
                  <a:srgbClr val="000066"/>
                </a:solidFill>
              </a:rPr>
              <a:t> alkalmazását teszik lehetővé a magyar közigazgatásban. (Európai Statisztika Gyakorlati Kódexe és a koordinációra vonatkozó elvek</a:t>
            </a:r>
            <a:r>
              <a:rPr lang="hu-HU" sz="1800" i="1" dirty="0" smtClean="0">
                <a:solidFill>
                  <a:srgbClr val="000066"/>
                </a:solidFill>
              </a:rPr>
              <a:t>)</a:t>
            </a:r>
            <a:r>
              <a:rPr lang="hu-HU" sz="1800" dirty="0" smtClean="0">
                <a:solidFill>
                  <a:srgbClr val="000066"/>
                </a:solidFill>
              </a:rPr>
              <a:t>” </a:t>
            </a:r>
            <a:endParaRPr lang="hu-HU" sz="1800" dirty="0">
              <a:solidFill>
                <a:srgbClr val="000066"/>
              </a:solidFill>
            </a:endParaRPr>
          </a:p>
          <a:p>
            <a:pPr marL="0" indent="0" algn="just">
              <a:buNone/>
            </a:pPr>
            <a:endParaRPr lang="hu-HU" altLang="hu-HU" sz="1800" dirty="0" smtClean="0">
              <a:latin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260" y="1452289"/>
            <a:ext cx="2808312" cy="813519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764815"/>
            <a:ext cx="285750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2484438" y="400050"/>
            <a:ext cx="6202362" cy="684213"/>
          </a:xfrm>
        </p:spPr>
        <p:txBody>
          <a:bodyPr/>
          <a:lstStyle/>
          <a:p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Nemzetközi minták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683568" y="1268759"/>
            <a:ext cx="8003232" cy="4857403"/>
          </a:xfrm>
        </p:spPr>
        <p:txBody>
          <a:bodyPr/>
          <a:lstStyle/>
          <a:p>
            <a:pPr algn="just"/>
            <a:endParaRPr lang="hu-HU" altLang="hu-HU" dirty="0" smtClean="0">
              <a:latin typeface="Calibri" panose="020F0502020204030204" pitchFamily="34" charset="0"/>
            </a:endParaRPr>
          </a:p>
          <a:p>
            <a:pPr algn="just"/>
            <a:endParaRPr lang="hu-HU" altLang="hu-HU" dirty="0">
              <a:latin typeface="Calibri" panose="020F0502020204030204" pitchFamily="34" charset="0"/>
            </a:endParaRPr>
          </a:p>
          <a:p>
            <a:pPr algn="just"/>
            <a:r>
              <a:rPr lang="hu-HU" altLang="hu-HU" dirty="0">
                <a:solidFill>
                  <a:srgbClr val="000066"/>
                </a:solidFill>
                <a:latin typeface="Calibri" panose="020F0502020204030204" pitchFamily="34" charset="0"/>
              </a:rPr>
              <a:t>Az Európai Statisztika Gyakorlati Kódexe </a:t>
            </a:r>
          </a:p>
          <a:p>
            <a:pPr algn="just"/>
            <a:endParaRPr lang="hu-HU" altLang="hu-HU" dirty="0" smtClean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/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EK rendelet 223/2009</a:t>
            </a:r>
          </a:p>
          <a:p>
            <a:pPr algn="just"/>
            <a:endParaRPr lang="hu-HU" altLang="hu-HU" dirty="0" smtClean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/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Nemzetek és térségek </a:t>
            </a:r>
            <a:r>
              <a:rPr lang="hu-HU" altLang="hu-HU" dirty="0">
                <a:solidFill>
                  <a:srgbClr val="000066"/>
                </a:solidFill>
                <a:latin typeface="Calibri" panose="020F0502020204030204" pitchFamily="34" charset="0"/>
              </a:rPr>
              <a:t>gyakorlati 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kódexei</a:t>
            </a:r>
          </a:p>
          <a:p>
            <a:pPr algn="just"/>
            <a:endParaRPr lang="hu-HU" altLang="hu-HU" dirty="0" smtClean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/>
            <a:r>
              <a:rPr lang="hu-HU" altLang="hu-HU" dirty="0">
                <a:solidFill>
                  <a:srgbClr val="000066"/>
                </a:solidFill>
                <a:latin typeface="Calibri" panose="020F0502020204030204" pitchFamily="34" charset="0"/>
              </a:rPr>
              <a:t>ENSZ közgyűlés határozata a hivatalos statisztika 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alapelveiről (</a:t>
            </a:r>
            <a:r>
              <a:rPr lang="hu-HU" altLang="hu-HU" dirty="0" err="1" smtClean="0">
                <a:solidFill>
                  <a:srgbClr val="000066"/>
                </a:solidFill>
                <a:latin typeface="Calibri" panose="020F0502020204030204" pitchFamily="34" charset="0"/>
              </a:rPr>
              <a:t>Fundamental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hu-HU" altLang="hu-HU" dirty="0" err="1" smtClean="0">
                <a:solidFill>
                  <a:srgbClr val="000066"/>
                </a:solidFill>
                <a:latin typeface="Calibri" panose="020F0502020204030204" pitchFamily="34" charset="0"/>
              </a:rPr>
              <a:t>Principles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 of </a:t>
            </a:r>
            <a:r>
              <a:rPr lang="hu-HU" altLang="hu-HU" dirty="0" err="1" smtClean="0">
                <a:solidFill>
                  <a:srgbClr val="000066"/>
                </a:solidFill>
                <a:latin typeface="Calibri" panose="020F0502020204030204" pitchFamily="34" charset="0"/>
              </a:rPr>
              <a:t>Official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hu-HU" altLang="hu-HU" dirty="0" err="1" smtClean="0">
                <a:solidFill>
                  <a:srgbClr val="000066"/>
                </a:solidFill>
                <a:latin typeface="Calibri" panose="020F0502020204030204" pitchFamily="34" charset="0"/>
              </a:rPr>
              <a:t>Statistics</a:t>
            </a:r>
            <a:r>
              <a:rPr lang="hu-HU" altLang="hu-HU" dirty="0" smtClean="0">
                <a:solidFill>
                  <a:srgbClr val="000066"/>
                </a:solidFill>
                <a:latin typeface="Calibri" panose="020F0502020204030204" pitchFamily="34" charset="0"/>
              </a:rPr>
              <a:t>)</a:t>
            </a:r>
            <a:endParaRPr lang="hu-HU" altLang="hu-HU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2484438" y="400050"/>
            <a:ext cx="6202362" cy="684213"/>
          </a:xfrm>
        </p:spPr>
        <p:txBody>
          <a:bodyPr/>
          <a:lstStyle/>
          <a:p>
            <a:r>
              <a:rPr lang="hu-HU" altLang="hu-HU" sz="28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Az Európai Statisztika Gyakorlati Kódexe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28800"/>
            <a:ext cx="1728192" cy="781308"/>
          </a:xfrm>
          <a:prstGeom prst="rect">
            <a:avLst/>
          </a:prstGeom>
        </p:spPr>
      </p:pic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683568" y="1268759"/>
            <a:ext cx="8003232" cy="4857403"/>
          </a:xfrm>
        </p:spPr>
        <p:txBody>
          <a:bodyPr/>
          <a:lstStyle/>
          <a:p>
            <a:pPr algn="just"/>
            <a:endParaRPr lang="hu-HU" altLang="hu-HU" sz="2000" dirty="0" smtClean="0">
              <a:latin typeface="Calibri" panose="020F0502020204030204" pitchFamily="34" charset="0"/>
            </a:endParaRPr>
          </a:p>
          <a:p>
            <a:pPr algn="just"/>
            <a:r>
              <a:rPr lang="hu-HU" altLang="hu-HU" sz="20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Az Európai Statisztikai Rendszer és küldetése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u-HU" altLang="hu-HU" sz="1600" dirty="0">
                <a:latin typeface="Calibri" panose="020F0502020204030204" pitchFamily="34" charset="0"/>
              </a:rPr>
              <a:t>jövőképe</a:t>
            </a:r>
            <a:r>
              <a:rPr lang="hu-HU" altLang="hu-HU" sz="1600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endParaRPr lang="hu-HU" altLang="hu-HU" sz="1600" dirty="0" smtClean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hu-HU" altLang="hu-HU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Megalapozott tudományos elvek és módszerek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u-HU" altLang="hu-HU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Harmonizált európai statisztikai program kialakítása és fejlesztése</a:t>
            </a:r>
            <a:endParaRPr lang="hu-HU" altLang="hu-HU" sz="2000" dirty="0" smtClean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/>
            <a:endParaRPr lang="hu-HU" altLang="hu-HU" sz="20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/>
            <a:r>
              <a:rPr lang="hu-HU" altLang="hu-HU" sz="20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Az ESR Gyakorlati kódexe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hu-HU" altLang="hu-HU" sz="16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hu-HU" altLang="hu-HU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15 elv, három szerkezeti egységben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u-HU" altLang="hu-HU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Egyes elveknél a jó gyakorlatra épülő ismérvek adják a támpontot a Kódex alkalmazásának áttekintéséhez.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u-HU" altLang="hu-HU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Kódex elveinek betartására kötelezik magukat: statisztikai szervezetek, a kormányokkal, minisztériumokkal és az Európai Tanáccsal együtt. 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hu-HU" altLang="hu-HU" sz="1600" dirty="0" smtClean="0">
              <a:latin typeface="Calibri" panose="020F050202020403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hu-HU" altLang="hu-HU" sz="1600" dirty="0">
              <a:latin typeface="Calibri" panose="020F050202020403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hu-HU" altLang="hu-HU" sz="16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u-HU" altLang="hu-HU" sz="1600" dirty="0" smtClean="0">
                <a:latin typeface="Calibri" panose="020F0502020204030204" pitchFamily="34" charset="0"/>
              </a:rPr>
              <a:t>                 </a:t>
            </a:r>
            <a:r>
              <a:rPr lang="hu-HU" altLang="hu-HU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1-6 elvek 		               7-10 elvek 		             11-15 elvek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683568" y="5551721"/>
            <a:ext cx="2448272" cy="576064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Intézményi környezet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3325450" y="5550098"/>
            <a:ext cx="2515818" cy="576064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Statisztikai folyamatok</a:t>
            </a:r>
            <a:endParaRPr lang="hu-HU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6039898" y="5550098"/>
            <a:ext cx="2448272" cy="576064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Statisztikai termékek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71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475656" y="1628800"/>
            <a:ext cx="6202362" cy="684213"/>
          </a:xfrm>
        </p:spPr>
        <p:txBody>
          <a:bodyPr/>
          <a:lstStyle/>
          <a:p>
            <a:r>
              <a:rPr lang="hu-HU" altLang="hu-HU" sz="2800" b="1" dirty="0">
                <a:solidFill>
                  <a:srgbClr val="000066"/>
                </a:solidFill>
                <a:latin typeface="Calibri" panose="020F0502020204030204" pitchFamily="34" charset="0"/>
              </a:rPr>
              <a:t>A </a:t>
            </a:r>
            <a:r>
              <a:rPr lang="hu-HU" altLang="hu-HU" sz="28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Magyar Nemzeti </a:t>
            </a:r>
            <a:r>
              <a:rPr lang="hu-HU" altLang="hu-HU" sz="2800" b="1" dirty="0">
                <a:solidFill>
                  <a:srgbClr val="000066"/>
                </a:solidFill>
                <a:latin typeface="Calibri" panose="020F0502020204030204" pitchFamily="34" charset="0"/>
              </a:rPr>
              <a:t>Statisztika Gyakorlati Kódexe</a:t>
            </a:r>
            <a:endParaRPr lang="hu-HU" altLang="hu-HU" sz="2800" dirty="0" smtClean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461658"/>
            <a:ext cx="3073964" cy="193320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463483"/>
            <a:ext cx="2411821" cy="1931378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611560" y="5661248"/>
            <a:ext cx="87436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000066"/>
                </a:solidFill>
              </a:rPr>
              <a:t>A Nemzeti Statisztika Gyakorlati Kódexét a KSH elnöke állítja össze és – az Országos Statisztikai Tanáccsal együttműködve, azok véleményének kikérését követően, a Nemzeti Statisztikai Koordinációs Testülettel egyetértésben – adja ki.</a:t>
            </a:r>
          </a:p>
        </p:txBody>
      </p:sp>
    </p:spTree>
    <p:extLst>
      <p:ext uri="{BB962C8B-B14F-4D97-AF65-F5344CB8AC3E}">
        <p14:creationId xmlns:p14="http://schemas.microsoft.com/office/powerpoint/2010/main" val="318477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0066"/>
                </a:solidFill>
                <a:latin typeface="Calibri" panose="020F0502020204030204" pitchFamily="34" charset="0"/>
              </a:rPr>
              <a:t>ESS </a:t>
            </a:r>
            <a:r>
              <a:rPr lang="hu-HU" dirty="0" err="1">
                <a:solidFill>
                  <a:srgbClr val="000066"/>
                </a:solidFill>
                <a:latin typeface="Calibri" panose="020F0502020204030204" pitchFamily="34" charset="0"/>
              </a:rPr>
              <a:t>CoP</a:t>
            </a:r>
            <a:r>
              <a:rPr lang="hu-HU" dirty="0">
                <a:solidFill>
                  <a:srgbClr val="000066"/>
                </a:solidFill>
                <a:latin typeface="Calibri" panose="020F0502020204030204" pitchFamily="34" charset="0"/>
              </a:rPr>
              <a:t> vs. Nemzeti Kódex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r>
              <a:rPr lang="hu-HU" sz="28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 Nemzeti Statisztikai </a:t>
            </a:r>
            <a:r>
              <a:rPr lang="hu-HU" sz="2800" dirty="0" err="1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Gyakolati</a:t>
            </a:r>
            <a:r>
              <a:rPr lang="hu-HU" sz="28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 Kódex alapja az Európai Statisztikai Rendszer Gyakorlati kódexe</a:t>
            </a:r>
          </a:p>
          <a:p>
            <a:endParaRPr lang="hu-HU" dirty="0" smtClean="0"/>
          </a:p>
          <a:p>
            <a:r>
              <a:rPr lang="hu-HU" sz="2800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A Nemzeti Gyakorlati Kódex elvei tehát lefedik az Uniós Kódex elveit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80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84" y="2390340"/>
            <a:ext cx="719436" cy="165403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0066"/>
                </a:solidFill>
                <a:latin typeface="Calibri" panose="020F0502020204030204" pitchFamily="34" charset="0"/>
              </a:rPr>
              <a:t>ESS vs. Nemzeti folyt.</a:t>
            </a:r>
          </a:p>
        </p:txBody>
      </p:sp>
      <p:grpSp>
        <p:nvGrpSpPr>
          <p:cNvPr id="58" name="Csoportba foglalás 57"/>
          <p:cNvGrpSpPr/>
          <p:nvPr/>
        </p:nvGrpSpPr>
        <p:grpSpPr>
          <a:xfrm>
            <a:off x="4572000" y="980728"/>
            <a:ext cx="3883238" cy="5688632"/>
            <a:chOff x="4816178" y="1124744"/>
            <a:chExt cx="3883238" cy="5688632"/>
          </a:xfrm>
        </p:grpSpPr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4816178" y="1124744"/>
              <a:ext cx="3873371" cy="1151439"/>
            </a:xfrm>
            <a:prstGeom prst="rect">
              <a:avLst/>
            </a:prstGeom>
            <a:solidFill>
              <a:srgbClr val="DD9598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A hivatalos statisztikai szolgálat működési alapelvei</a:t>
              </a:r>
              <a:endParaRPr lang="hu-HU" sz="1100" dirty="0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886962" y="1522122"/>
              <a:ext cx="1746428" cy="190550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1. elv: Szakmai függetlenség</a:t>
              </a:r>
              <a:endParaRPr lang="hu-HU" sz="800" dirty="0"/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6841879" y="1525473"/>
              <a:ext cx="1756294" cy="190071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endParaRPr lang="hu-HU" altLang="hu-HU" sz="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endParaRPr lang="hu-HU" altLang="hu-HU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endParaRPr lang="hu-HU" altLang="hu-HU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None/>
              </a:pPr>
              <a:endParaRPr lang="hu-HU" sz="800" b="1" dirty="0" smtClean="0"/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None/>
              </a:pPr>
              <a:r>
                <a:rPr lang="hu-HU" sz="800" b="1" dirty="0" smtClean="0"/>
                <a:t>2</a:t>
              </a:r>
              <a:r>
                <a:rPr lang="hu-HU" sz="800" b="1" dirty="0"/>
                <a:t>. elv: Pártatlanság, objektivitás</a:t>
              </a:r>
              <a:endParaRPr lang="hu-HU" sz="800" dirty="0"/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867657" y="1910404"/>
              <a:ext cx="1746428" cy="189592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3. elv: </a:t>
              </a:r>
              <a:r>
                <a:rPr lang="hu-HU" sz="800" b="1" dirty="0" err="1"/>
                <a:t>Felhasználóközpontúság</a:t>
              </a:r>
              <a:endParaRPr lang="hu-HU" sz="800" dirty="0"/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16178" y="2342253"/>
              <a:ext cx="1903439" cy="1346777"/>
            </a:xfrm>
            <a:prstGeom prst="rect">
              <a:avLst/>
            </a:prstGeom>
            <a:solidFill>
              <a:srgbClr val="B1A0CA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MEGFELELŐ szervezeti ERŐFORRÁSOK ÉS Képességek</a:t>
              </a:r>
              <a:endParaRPr lang="hu-HU" sz="1100" dirty="0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899831" y="3135573"/>
              <a:ext cx="1746428" cy="383494"/>
            </a:xfrm>
            <a:prstGeom prst="rect">
              <a:avLst/>
            </a:prstGeom>
            <a:solidFill>
              <a:srgbClr val="E3DFE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5. elv: Megfelelő szervezeti erőforrások és képességek</a:t>
              </a:r>
              <a:endParaRPr lang="hu-HU" sz="800" dirty="0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4816178" y="3725895"/>
              <a:ext cx="3875087" cy="1252938"/>
            </a:xfrm>
            <a:prstGeom prst="rect">
              <a:avLst/>
            </a:prstGeom>
            <a:solidFill>
              <a:srgbClr val="96B2D9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Statisztikai </a:t>
              </a:r>
              <a:r>
                <a:rPr lang="hu-HU" sz="1100" b="1" cap="all" dirty="0" err="1"/>
                <a:t>Adatelőállítási</a:t>
              </a:r>
              <a:r>
                <a:rPr lang="hu-HU" sz="1100" b="1" cap="all" dirty="0"/>
                <a:t> folyamat és támogató szakmai folyamatok</a:t>
              </a:r>
              <a:endParaRPr lang="hu-HU" sz="1100" dirty="0"/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4886962" y="4205142"/>
              <a:ext cx="3722795" cy="174751"/>
            </a:xfrm>
            <a:prstGeom prst="rect">
              <a:avLst/>
            </a:prstGeom>
            <a:solidFill>
              <a:srgbClr val="DCE6F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7. elv: Minőség iránti elkötelezettség </a:t>
              </a:r>
              <a:endParaRPr lang="hu-HU" sz="800" dirty="0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889107" y="4451708"/>
              <a:ext cx="3728801" cy="174751"/>
            </a:xfrm>
            <a:prstGeom prst="rect">
              <a:avLst/>
            </a:prstGeom>
            <a:solidFill>
              <a:srgbClr val="DCE6F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8. elv: Megalapozott módszertan</a:t>
              </a:r>
              <a:endParaRPr lang="hu-HU" sz="800" dirty="0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4886962" y="4716467"/>
              <a:ext cx="3728801" cy="167569"/>
            </a:xfrm>
            <a:prstGeom prst="rect">
              <a:avLst/>
            </a:prstGeom>
            <a:solidFill>
              <a:srgbClr val="DCE6F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9. elv: Adatvédelem</a:t>
              </a:r>
              <a:endParaRPr lang="hu-HU" sz="800" dirty="0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4827332" y="5034849"/>
              <a:ext cx="3872084" cy="1778527"/>
            </a:xfrm>
            <a:prstGeom prst="rect">
              <a:avLst/>
            </a:prstGeom>
            <a:solidFill>
              <a:srgbClr val="E7E6E6">
                <a:lumMod val="90000"/>
                <a:lumOff val="0"/>
              </a:srgbClr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Statisztikai termékek</a:t>
              </a:r>
              <a:endParaRPr lang="hu-HU" sz="1100" dirty="0"/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4944447" y="5493509"/>
              <a:ext cx="3624985" cy="167090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10. elv: Relevancia</a:t>
              </a:r>
              <a:endParaRPr lang="hu-HU" sz="800" dirty="0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947021" y="5773589"/>
              <a:ext cx="3624556" cy="174751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11. elv: Pontosság és megbízhatóság</a:t>
              </a:r>
              <a:endParaRPr lang="hu-HU" sz="800" dirty="0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4947021" y="6040742"/>
              <a:ext cx="3624556" cy="167569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12. elv: Időszerűség és időbeli pontosság</a:t>
              </a:r>
              <a:endParaRPr lang="hu-HU" sz="800" dirty="0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4957316" y="6316991"/>
              <a:ext cx="3618121" cy="174751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13. elv: Koherencia és összehasonlíthatóság</a:t>
              </a:r>
              <a:endParaRPr lang="hu-HU" sz="800" dirty="0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4957316" y="6574090"/>
              <a:ext cx="3612115" cy="181932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14. elv: Hozzáférhetőség és érthetőség</a:t>
              </a:r>
              <a:endParaRPr lang="hu-HU" sz="800" dirty="0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6841879" y="1902264"/>
              <a:ext cx="1756294" cy="277207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sz="800" b="1" dirty="0"/>
                <a:t>4. elv: Koordináció és együttműködés</a:t>
              </a:r>
              <a:endParaRPr lang="hu-HU" altLang="hu-HU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21"/>
            <p:cNvSpPr>
              <a:spLocks noChangeArrowheads="1"/>
            </p:cNvSpPr>
            <p:nvPr/>
          </p:nvSpPr>
          <p:spPr bwMode="auto">
            <a:xfrm>
              <a:off x="6792974" y="2337003"/>
              <a:ext cx="1906442" cy="1332892"/>
            </a:xfrm>
            <a:prstGeom prst="rect">
              <a:avLst/>
            </a:prstGeom>
            <a:solidFill>
              <a:srgbClr val="C3D79A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hu-HU" sz="1100" b="1" cap="all" dirty="0" smtClean="0"/>
                <a:t>HATÉKONY </a:t>
              </a:r>
              <a:r>
                <a:rPr lang="hu-HU" sz="1100" b="1" cap="all" dirty="0"/>
                <a:t>Működés</a:t>
              </a:r>
              <a:endParaRPr lang="hu-HU" sz="1100" dirty="0"/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28"/>
            <p:cNvSpPr>
              <a:spLocks noChangeArrowheads="1"/>
            </p:cNvSpPr>
            <p:nvPr/>
          </p:nvSpPr>
          <p:spPr bwMode="auto">
            <a:xfrm>
              <a:off x="6882206" y="3141319"/>
              <a:ext cx="1746856" cy="248002"/>
            </a:xfrm>
            <a:prstGeom prst="rect">
              <a:avLst/>
            </a:prstGeom>
            <a:solidFill>
              <a:srgbClr val="ECF0E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6. elv: Hatékony működés</a:t>
              </a:r>
              <a:endParaRPr lang="hu-HU" sz="800" dirty="0"/>
            </a:p>
          </p:txBody>
        </p:sp>
      </p:grpSp>
      <p:sp>
        <p:nvSpPr>
          <p:cNvPr id="59" name="Szövegdoboz 58"/>
          <p:cNvSpPr txBox="1"/>
          <p:nvPr/>
        </p:nvSpPr>
        <p:spPr>
          <a:xfrm>
            <a:off x="1187624" y="863600"/>
            <a:ext cx="1821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u="sng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ESS </a:t>
            </a:r>
            <a:r>
              <a:rPr lang="hu-HU" sz="2400" u="sng" dirty="0" err="1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CoP</a:t>
            </a:r>
            <a:r>
              <a:rPr lang="hu-HU" sz="2400" u="sng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 elvei</a:t>
            </a:r>
          </a:p>
        </p:txBody>
      </p:sp>
      <p:sp>
        <p:nvSpPr>
          <p:cNvPr id="60" name="Szövegdoboz 59"/>
          <p:cNvSpPr txBox="1"/>
          <p:nvPr/>
        </p:nvSpPr>
        <p:spPr>
          <a:xfrm>
            <a:off x="251520" y="1237025"/>
            <a:ext cx="39604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u-HU" sz="1600" dirty="0" smtClean="0"/>
              <a:t>1.elv: Szakmai függetlenség</a:t>
            </a:r>
          </a:p>
          <a:p>
            <a:pPr>
              <a:spcAft>
                <a:spcPts val="600"/>
              </a:spcAft>
            </a:pPr>
            <a:r>
              <a:rPr lang="hu-HU" sz="1600" dirty="0" smtClean="0">
                <a:uFill>
                  <a:solidFill>
                    <a:srgbClr val="FF0000"/>
                  </a:solidFill>
                </a:uFill>
              </a:rPr>
              <a:t>2.elv: Felhatalmazás adatgyűjtésre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3.elv: Megfelelő erőforrások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4.elv: A minőség iránti elkötelezettség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5.elv: </a:t>
            </a:r>
            <a:r>
              <a:rPr lang="hu-HU" sz="1600" dirty="0"/>
              <a:t>A</a:t>
            </a:r>
            <a:r>
              <a:rPr lang="hu-HU" sz="1600" dirty="0" smtClean="0"/>
              <a:t> statisztikai adatok bizalmas 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kezelése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6.elv: Pártatlanság és objektivitás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7.elv: Megalapozott módszertan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8.elv: Megfelelő statisztikai eljárások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9.elv: </a:t>
            </a:r>
            <a:r>
              <a:rPr lang="hu-HU" sz="1600" dirty="0"/>
              <a:t>Az adatszolgáltatói teher nem túlzott mértékű 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10.elv: </a:t>
            </a:r>
            <a:r>
              <a:rPr lang="hu-HU" sz="1600" dirty="0"/>
              <a:t>Költséghatékonyság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11.elv: </a:t>
            </a:r>
            <a:r>
              <a:rPr lang="hu-HU" sz="1600" dirty="0"/>
              <a:t>Relevancia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12.elv: </a:t>
            </a:r>
            <a:r>
              <a:rPr lang="hu-HU" sz="1600" dirty="0"/>
              <a:t>Pontosság és megbízhatóság </a:t>
            </a:r>
          </a:p>
          <a:p>
            <a:pPr>
              <a:spcAft>
                <a:spcPts val="600"/>
              </a:spcAft>
            </a:pPr>
            <a:r>
              <a:rPr lang="hu-HU" sz="1600" dirty="0" smtClean="0">
                <a:uFill>
                  <a:solidFill>
                    <a:srgbClr val="FF0000"/>
                  </a:solidFill>
                </a:uFill>
              </a:rPr>
              <a:t>13.elv: </a:t>
            </a:r>
            <a:r>
              <a:rPr lang="hu-HU" sz="1600" dirty="0">
                <a:uFill>
                  <a:solidFill>
                    <a:srgbClr val="FF0000"/>
                  </a:solidFill>
                </a:uFill>
              </a:rPr>
              <a:t>Időszerűség és </a:t>
            </a:r>
            <a:r>
              <a:rPr lang="hu-HU" sz="1600" dirty="0" smtClean="0">
                <a:uFill>
                  <a:solidFill>
                    <a:srgbClr val="FF0000"/>
                  </a:solidFill>
                </a:uFill>
              </a:rPr>
              <a:t>időbeli pontosság</a:t>
            </a:r>
            <a:endParaRPr lang="hu-HU" sz="1600" dirty="0">
              <a:uFill>
                <a:solidFill>
                  <a:srgbClr val="FF0000"/>
                </a:solidFill>
              </a:uFill>
            </a:endParaRPr>
          </a:p>
          <a:p>
            <a:pPr>
              <a:spcAft>
                <a:spcPts val="600"/>
              </a:spcAft>
            </a:pPr>
            <a:r>
              <a:rPr lang="hu-HU" sz="1600" dirty="0" smtClean="0"/>
              <a:t>14.elv: </a:t>
            </a:r>
            <a:r>
              <a:rPr lang="hu-HU" sz="1600" dirty="0"/>
              <a:t>Koherencia és összehasonlíthatóság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15.elv: Hozzáférhetőség és érthetőség</a:t>
            </a:r>
            <a:endParaRPr lang="hu-HU" sz="1600" dirty="0"/>
          </a:p>
          <a:p>
            <a:endParaRPr lang="hu-HU" sz="1600" dirty="0" smtClean="0"/>
          </a:p>
        </p:txBody>
      </p:sp>
      <p:cxnSp>
        <p:nvCxnSpPr>
          <p:cNvPr id="80" name="Egyenes összekötő nyíllal 79"/>
          <p:cNvCxnSpPr/>
          <p:nvPr/>
        </p:nvCxnSpPr>
        <p:spPr>
          <a:xfrm>
            <a:off x="2987824" y="1473381"/>
            <a:ext cx="1725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Szabadkézi sokszög 80"/>
          <p:cNvSpPr/>
          <p:nvPr/>
        </p:nvSpPr>
        <p:spPr>
          <a:xfrm>
            <a:off x="3433665" y="1489636"/>
            <a:ext cx="3252024" cy="1860054"/>
          </a:xfrm>
          <a:custGeom>
            <a:avLst/>
            <a:gdLst>
              <a:gd name="connsiteX0" fmla="*/ 0 w 3252024"/>
              <a:gd name="connsiteY0" fmla="*/ 1860054 h 1860054"/>
              <a:gd name="connsiteX1" fmla="*/ 1642188 w 3252024"/>
              <a:gd name="connsiteY1" fmla="*/ 712388 h 1860054"/>
              <a:gd name="connsiteX2" fmla="*/ 2771192 w 3252024"/>
              <a:gd name="connsiteY2" fmla="*/ 656405 h 1860054"/>
              <a:gd name="connsiteX3" fmla="*/ 3200400 w 3252024"/>
              <a:gd name="connsiteY3" fmla="*/ 49915 h 1860054"/>
              <a:gd name="connsiteX4" fmla="*/ 3228392 w 3252024"/>
              <a:gd name="connsiteY4" fmla="*/ 77907 h 186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2024" h="1860054">
                <a:moveTo>
                  <a:pt x="0" y="1860054"/>
                </a:moveTo>
                <a:cubicBezTo>
                  <a:pt x="590161" y="1386525"/>
                  <a:pt x="1180323" y="912996"/>
                  <a:pt x="1642188" y="712388"/>
                </a:cubicBezTo>
                <a:cubicBezTo>
                  <a:pt x="2104053" y="511780"/>
                  <a:pt x="2511490" y="766817"/>
                  <a:pt x="2771192" y="656405"/>
                </a:cubicBezTo>
                <a:cubicBezTo>
                  <a:pt x="3030894" y="545993"/>
                  <a:pt x="3124200" y="146331"/>
                  <a:pt x="3200400" y="49915"/>
                </a:cubicBezTo>
                <a:cubicBezTo>
                  <a:pt x="3276600" y="-46501"/>
                  <a:pt x="3252496" y="15703"/>
                  <a:pt x="3228392" y="7790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6" name="Szabadkézi sokszög 85"/>
          <p:cNvSpPr/>
          <p:nvPr/>
        </p:nvSpPr>
        <p:spPr>
          <a:xfrm>
            <a:off x="2108718" y="1912776"/>
            <a:ext cx="2687217" cy="3363768"/>
          </a:xfrm>
          <a:custGeom>
            <a:avLst/>
            <a:gdLst>
              <a:gd name="connsiteX0" fmla="*/ 0 w 2687217"/>
              <a:gd name="connsiteY0" fmla="*/ 3237722 h 3363768"/>
              <a:gd name="connsiteX1" fmla="*/ 1371600 w 2687217"/>
              <a:gd name="connsiteY1" fmla="*/ 2976465 h 3363768"/>
              <a:gd name="connsiteX2" fmla="*/ 2687217 w 2687217"/>
              <a:gd name="connsiteY2" fmla="*/ 0 h 3363768"/>
              <a:gd name="connsiteX3" fmla="*/ 2687217 w 2687217"/>
              <a:gd name="connsiteY3" fmla="*/ 0 h 336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7217" h="3363768">
                <a:moveTo>
                  <a:pt x="0" y="3237722"/>
                </a:moveTo>
                <a:cubicBezTo>
                  <a:pt x="461865" y="3376903"/>
                  <a:pt x="923731" y="3516085"/>
                  <a:pt x="1371600" y="2976465"/>
                </a:cubicBezTo>
                <a:cubicBezTo>
                  <a:pt x="1819469" y="2436845"/>
                  <a:pt x="2687217" y="0"/>
                  <a:pt x="2687217" y="0"/>
                </a:cubicBezTo>
                <a:lnTo>
                  <a:pt x="2687217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8" name="Egyenes összekötő nyíllal 87"/>
          <p:cNvCxnSpPr/>
          <p:nvPr/>
        </p:nvCxnSpPr>
        <p:spPr>
          <a:xfrm>
            <a:off x="2903650" y="2035455"/>
            <a:ext cx="1809488" cy="1085849"/>
          </a:xfrm>
          <a:prstGeom prst="straightConnector1">
            <a:avLst/>
          </a:prstGeom>
          <a:ln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nyíllal 89"/>
          <p:cNvCxnSpPr/>
          <p:nvPr/>
        </p:nvCxnSpPr>
        <p:spPr>
          <a:xfrm flipV="1">
            <a:off x="3275856" y="3183304"/>
            <a:ext cx="1379797" cy="411356"/>
          </a:xfrm>
          <a:prstGeom prst="straightConnector1">
            <a:avLst/>
          </a:prstGeom>
          <a:ln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nyíllal 91"/>
          <p:cNvCxnSpPr>
            <a:endCxn id="46" idx="1"/>
          </p:cNvCxnSpPr>
          <p:nvPr/>
        </p:nvCxnSpPr>
        <p:spPr>
          <a:xfrm flipV="1">
            <a:off x="3602701" y="3121304"/>
            <a:ext cx="3035327" cy="11863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nyíllal 93"/>
          <p:cNvCxnSpPr>
            <a:endCxn id="46" idx="1"/>
          </p:cNvCxnSpPr>
          <p:nvPr/>
        </p:nvCxnSpPr>
        <p:spPr>
          <a:xfrm flipV="1">
            <a:off x="2881357" y="3121304"/>
            <a:ext cx="3756671" cy="17695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nyíllal 96"/>
          <p:cNvCxnSpPr>
            <a:endCxn id="46" idx="1"/>
          </p:cNvCxnSpPr>
          <p:nvPr/>
        </p:nvCxnSpPr>
        <p:spPr>
          <a:xfrm>
            <a:off x="2917378" y="2035455"/>
            <a:ext cx="3720650" cy="1085849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nyíllal 98"/>
          <p:cNvCxnSpPr>
            <a:endCxn id="46" idx="1"/>
          </p:cNvCxnSpPr>
          <p:nvPr/>
        </p:nvCxnSpPr>
        <p:spPr>
          <a:xfrm flipV="1">
            <a:off x="2385116" y="3121304"/>
            <a:ext cx="4252912" cy="313904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endCxn id="34" idx="1"/>
          </p:cNvCxnSpPr>
          <p:nvPr/>
        </p:nvCxnSpPr>
        <p:spPr>
          <a:xfrm>
            <a:off x="3808394" y="2419663"/>
            <a:ext cx="834390" cy="1728839"/>
          </a:xfrm>
          <a:prstGeom prst="straightConnector1">
            <a:avLst/>
          </a:prstGeom>
          <a:ln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nyíllal 102"/>
          <p:cNvCxnSpPr>
            <a:endCxn id="34" idx="1"/>
          </p:cNvCxnSpPr>
          <p:nvPr/>
        </p:nvCxnSpPr>
        <p:spPr>
          <a:xfrm flipV="1">
            <a:off x="2917378" y="4148502"/>
            <a:ext cx="1725406" cy="2520858"/>
          </a:xfrm>
          <a:prstGeom prst="straightConnector1">
            <a:avLst/>
          </a:prstGeom>
          <a:ln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nyíllal 104"/>
          <p:cNvCxnSpPr>
            <a:endCxn id="35" idx="1"/>
          </p:cNvCxnSpPr>
          <p:nvPr/>
        </p:nvCxnSpPr>
        <p:spPr>
          <a:xfrm>
            <a:off x="3275856" y="3658412"/>
            <a:ext cx="1369073" cy="7366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nyíllal 106"/>
          <p:cNvCxnSpPr>
            <a:endCxn id="36" idx="1"/>
          </p:cNvCxnSpPr>
          <p:nvPr/>
        </p:nvCxnSpPr>
        <p:spPr>
          <a:xfrm>
            <a:off x="3275856" y="2777184"/>
            <a:ext cx="1366928" cy="18790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nyíllal 108"/>
          <p:cNvCxnSpPr>
            <a:endCxn id="38" idx="1"/>
          </p:cNvCxnSpPr>
          <p:nvPr/>
        </p:nvCxnSpPr>
        <p:spPr>
          <a:xfrm>
            <a:off x="2108718" y="5276544"/>
            <a:ext cx="2591551" cy="1564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nyíllal 110"/>
          <p:cNvCxnSpPr>
            <a:endCxn id="39" idx="1"/>
          </p:cNvCxnSpPr>
          <p:nvPr/>
        </p:nvCxnSpPr>
        <p:spPr>
          <a:xfrm>
            <a:off x="3707904" y="5516583"/>
            <a:ext cx="994939" cy="2003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nyíllal 112"/>
          <p:cNvCxnSpPr>
            <a:endCxn id="40" idx="1"/>
          </p:cNvCxnSpPr>
          <p:nvPr/>
        </p:nvCxnSpPr>
        <p:spPr>
          <a:xfrm>
            <a:off x="3404493" y="3375051"/>
            <a:ext cx="1298350" cy="26054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nyíllal 114"/>
          <p:cNvCxnSpPr>
            <a:endCxn id="41" idx="1"/>
          </p:cNvCxnSpPr>
          <p:nvPr/>
        </p:nvCxnSpPr>
        <p:spPr>
          <a:xfrm>
            <a:off x="2385116" y="6260350"/>
            <a:ext cx="2328022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nyíllal 116"/>
          <p:cNvCxnSpPr>
            <a:endCxn id="42" idx="1"/>
          </p:cNvCxnSpPr>
          <p:nvPr/>
        </p:nvCxnSpPr>
        <p:spPr>
          <a:xfrm>
            <a:off x="3549127" y="2708920"/>
            <a:ext cx="1164011" cy="381212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nyíllal 118"/>
          <p:cNvCxnSpPr>
            <a:endCxn id="42" idx="1"/>
          </p:cNvCxnSpPr>
          <p:nvPr/>
        </p:nvCxnSpPr>
        <p:spPr>
          <a:xfrm>
            <a:off x="3404493" y="3388982"/>
            <a:ext cx="1308645" cy="313205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nyíllal 120"/>
          <p:cNvCxnSpPr>
            <a:endCxn id="42" idx="1"/>
          </p:cNvCxnSpPr>
          <p:nvPr/>
        </p:nvCxnSpPr>
        <p:spPr>
          <a:xfrm flipV="1">
            <a:off x="2987824" y="6521040"/>
            <a:ext cx="1725314" cy="14832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3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0066"/>
                </a:solidFill>
                <a:latin typeface="Calibri" panose="020F0502020204030204" pitchFamily="34" charset="0"/>
              </a:rPr>
              <a:t>ESS</a:t>
            </a:r>
            <a:r>
              <a:rPr lang="hu-HU" dirty="0"/>
              <a:t> </a:t>
            </a:r>
            <a:r>
              <a:rPr lang="hu-HU" dirty="0">
                <a:solidFill>
                  <a:srgbClr val="000066"/>
                </a:solidFill>
                <a:latin typeface="Calibri" panose="020F0502020204030204" pitchFamily="34" charset="0"/>
              </a:rPr>
              <a:t>vs. Nemzeti folyt.</a:t>
            </a:r>
          </a:p>
        </p:txBody>
      </p:sp>
      <p:grpSp>
        <p:nvGrpSpPr>
          <p:cNvPr id="4" name="Csoportba foglalás 3"/>
          <p:cNvGrpSpPr/>
          <p:nvPr/>
        </p:nvGrpSpPr>
        <p:grpSpPr>
          <a:xfrm>
            <a:off x="4572000" y="980728"/>
            <a:ext cx="3883238" cy="5688632"/>
            <a:chOff x="4816178" y="1124744"/>
            <a:chExt cx="3883238" cy="5688632"/>
          </a:xfrm>
        </p:grpSpPr>
        <p:sp>
          <p:nvSpPr>
            <p:cNvPr id="5" name="Rectangle 22"/>
            <p:cNvSpPr>
              <a:spLocks noChangeArrowheads="1"/>
            </p:cNvSpPr>
            <p:nvPr/>
          </p:nvSpPr>
          <p:spPr bwMode="auto">
            <a:xfrm>
              <a:off x="4816178" y="1124744"/>
              <a:ext cx="3873371" cy="1151439"/>
            </a:xfrm>
            <a:prstGeom prst="rect">
              <a:avLst/>
            </a:prstGeom>
            <a:solidFill>
              <a:srgbClr val="DD9598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A hivatalos statisztikai szolgálat működési alapelvei</a:t>
              </a:r>
              <a:endParaRPr lang="hu-HU" sz="1100" dirty="0"/>
            </a:p>
          </p:txBody>
        </p:sp>
        <p:sp>
          <p:nvSpPr>
            <p:cNvPr id="6" name="Rectangle 23"/>
            <p:cNvSpPr>
              <a:spLocks noChangeArrowheads="1"/>
            </p:cNvSpPr>
            <p:nvPr/>
          </p:nvSpPr>
          <p:spPr bwMode="auto">
            <a:xfrm>
              <a:off x="4886962" y="1522122"/>
              <a:ext cx="1746428" cy="190550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1. elv: Szakmai függetlenség</a:t>
              </a:r>
              <a:endParaRPr lang="hu-HU" sz="800" dirty="0"/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24"/>
            <p:cNvSpPr>
              <a:spLocks noChangeArrowheads="1"/>
            </p:cNvSpPr>
            <p:nvPr/>
          </p:nvSpPr>
          <p:spPr bwMode="auto">
            <a:xfrm>
              <a:off x="6841879" y="1525473"/>
              <a:ext cx="1756294" cy="190071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endParaRPr lang="hu-HU" altLang="hu-HU" sz="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3200" dirty="0">
                  <a:solidFill>
                    <a:srgbClr val="000066"/>
                  </a:solidFill>
                  <a:latin typeface="Calibri" panose="020F0502020204030204" pitchFamily="34" charset="0"/>
                  <a:ea typeface="+mj-ea"/>
                  <a:cs typeface="+mj-cs"/>
                </a:rPr>
                <a:t> </a:t>
              </a: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3200" dirty="0">
                  <a:solidFill>
                    <a:srgbClr val="000066"/>
                  </a:solidFill>
                  <a:latin typeface="Calibri" panose="020F0502020204030204" pitchFamily="34" charset="0"/>
                  <a:ea typeface="+mj-ea"/>
                  <a:cs typeface="+mj-cs"/>
                </a:rPr>
                <a:t> </a:t>
              </a: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None/>
              </a:pPr>
              <a:r>
                <a:rPr lang="hu-HU" sz="800" b="1" dirty="0"/>
                <a:t>2. elv: Pártatlanság, </a:t>
              </a:r>
              <a:r>
                <a:rPr lang="hu-HU" sz="800" b="1" dirty="0" smtClean="0"/>
                <a:t>objektivitás</a:t>
              </a:r>
              <a:endParaRPr lang="hu-HU" altLang="hu-HU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endParaRPr lang="hu-HU" altLang="hu-HU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None/>
              </a:pPr>
              <a:endParaRPr lang="hu-HU" sz="800" b="1" dirty="0" smtClean="0"/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None/>
              </a:pPr>
              <a:r>
                <a:rPr lang="hu-HU" sz="800" b="1" dirty="0" smtClean="0"/>
                <a:t>2</a:t>
              </a:r>
              <a:r>
                <a:rPr lang="hu-HU" sz="800" b="1" dirty="0"/>
                <a:t>. elv: Pártatlanság, objektivitás</a:t>
              </a:r>
              <a:endParaRPr lang="hu-HU" sz="800" dirty="0"/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4867657" y="1910404"/>
              <a:ext cx="1746428" cy="189592"/>
            </a:xfrm>
            <a:prstGeom prst="rect">
              <a:avLst/>
            </a:prstGeom>
            <a:solidFill>
              <a:srgbClr val="F1DCD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3. elv: </a:t>
              </a:r>
              <a:r>
                <a:rPr lang="hu-HU" sz="800" b="1" dirty="0" err="1"/>
                <a:t>Felhasználóközpontúság</a:t>
              </a:r>
              <a:endParaRPr lang="hu-HU" sz="800" dirty="0"/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8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alt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26"/>
            <p:cNvSpPr>
              <a:spLocks noChangeArrowheads="1"/>
            </p:cNvSpPr>
            <p:nvPr/>
          </p:nvSpPr>
          <p:spPr bwMode="auto">
            <a:xfrm>
              <a:off x="4816178" y="2342253"/>
              <a:ext cx="1903439" cy="1346777"/>
            </a:xfrm>
            <a:prstGeom prst="rect">
              <a:avLst/>
            </a:prstGeom>
            <a:solidFill>
              <a:srgbClr val="B1A0CA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MEGFELELŐ szervezeti ERŐFORRÁSOK ÉS Képességek</a:t>
              </a:r>
              <a:endParaRPr lang="hu-HU" sz="1100" dirty="0"/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4899831" y="3135573"/>
              <a:ext cx="1746428" cy="383494"/>
            </a:xfrm>
            <a:prstGeom prst="rect">
              <a:avLst/>
            </a:prstGeom>
            <a:solidFill>
              <a:srgbClr val="E3DFE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5. elv: Megfelelő szervezeti erőforrások és képességek</a:t>
              </a:r>
              <a:endParaRPr lang="hu-HU" sz="800" dirty="0"/>
            </a:p>
          </p:txBody>
        </p:sp>
        <p:sp>
          <p:nvSpPr>
            <p:cNvPr id="11" name="Rectangle 29"/>
            <p:cNvSpPr>
              <a:spLocks noChangeArrowheads="1"/>
            </p:cNvSpPr>
            <p:nvPr/>
          </p:nvSpPr>
          <p:spPr bwMode="auto">
            <a:xfrm>
              <a:off x="4816178" y="3725895"/>
              <a:ext cx="3875087" cy="1252938"/>
            </a:xfrm>
            <a:prstGeom prst="rect">
              <a:avLst/>
            </a:prstGeom>
            <a:solidFill>
              <a:srgbClr val="96B2D9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Statisztikai </a:t>
              </a:r>
              <a:r>
                <a:rPr lang="hu-HU" sz="1100" b="1" cap="all" dirty="0" err="1"/>
                <a:t>Adatelőállítási</a:t>
              </a:r>
              <a:r>
                <a:rPr lang="hu-HU" sz="1100" b="1" cap="all" dirty="0"/>
                <a:t> folyamat és támogató szakmai folyamatok</a:t>
              </a:r>
              <a:endParaRPr lang="hu-HU" sz="1100" dirty="0"/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30"/>
            <p:cNvSpPr>
              <a:spLocks noChangeArrowheads="1"/>
            </p:cNvSpPr>
            <p:nvPr/>
          </p:nvSpPr>
          <p:spPr bwMode="auto">
            <a:xfrm>
              <a:off x="4886962" y="4205142"/>
              <a:ext cx="3722795" cy="174751"/>
            </a:xfrm>
            <a:prstGeom prst="rect">
              <a:avLst/>
            </a:prstGeom>
            <a:solidFill>
              <a:srgbClr val="DCE6F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7. elv: Minőség iránti elkötelezettség </a:t>
              </a:r>
              <a:endParaRPr lang="hu-HU" sz="800" dirty="0"/>
            </a:p>
          </p:txBody>
        </p:sp>
        <p:sp>
          <p:nvSpPr>
            <p:cNvPr id="13" name="Rectangle 31"/>
            <p:cNvSpPr>
              <a:spLocks noChangeArrowheads="1"/>
            </p:cNvSpPr>
            <p:nvPr/>
          </p:nvSpPr>
          <p:spPr bwMode="auto">
            <a:xfrm>
              <a:off x="4889107" y="4451708"/>
              <a:ext cx="3728801" cy="174751"/>
            </a:xfrm>
            <a:prstGeom prst="rect">
              <a:avLst/>
            </a:prstGeom>
            <a:solidFill>
              <a:srgbClr val="DCE6F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8. elv: Megalapozott módszertan</a:t>
              </a:r>
              <a:endParaRPr lang="hu-HU" sz="800" dirty="0"/>
            </a:p>
          </p:txBody>
        </p:sp>
        <p:sp>
          <p:nvSpPr>
            <p:cNvPr id="14" name="Rectangle 32"/>
            <p:cNvSpPr>
              <a:spLocks noChangeArrowheads="1"/>
            </p:cNvSpPr>
            <p:nvPr/>
          </p:nvSpPr>
          <p:spPr bwMode="auto">
            <a:xfrm>
              <a:off x="4886962" y="4716467"/>
              <a:ext cx="3728801" cy="167569"/>
            </a:xfrm>
            <a:prstGeom prst="rect">
              <a:avLst/>
            </a:prstGeom>
            <a:solidFill>
              <a:srgbClr val="DCE6F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9. elv: Adatvédelem</a:t>
              </a:r>
              <a:endParaRPr lang="hu-HU" sz="800" dirty="0"/>
            </a:p>
          </p:txBody>
        </p:sp>
        <p:sp>
          <p:nvSpPr>
            <p:cNvPr id="15" name="Rectangle 33"/>
            <p:cNvSpPr>
              <a:spLocks noChangeArrowheads="1"/>
            </p:cNvSpPr>
            <p:nvPr/>
          </p:nvSpPr>
          <p:spPr bwMode="auto">
            <a:xfrm>
              <a:off x="4827332" y="5034849"/>
              <a:ext cx="3872084" cy="1778527"/>
            </a:xfrm>
            <a:prstGeom prst="rect">
              <a:avLst/>
            </a:prstGeom>
            <a:solidFill>
              <a:srgbClr val="E7E6E6">
                <a:lumMod val="90000"/>
                <a:lumOff val="0"/>
              </a:srgbClr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/>
              <a:r>
                <a:rPr lang="hu-HU" sz="1100" b="1" cap="all" dirty="0"/>
                <a:t>Statisztikai termékek</a:t>
              </a:r>
              <a:endParaRPr lang="hu-HU" sz="1100" dirty="0"/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hu-HU" sz="9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4944447" y="5493509"/>
              <a:ext cx="3624985" cy="167090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10. elv: Relevancia</a:t>
              </a:r>
              <a:endParaRPr lang="hu-HU" sz="800" dirty="0"/>
            </a:p>
          </p:txBody>
        </p:sp>
        <p:sp>
          <p:nvSpPr>
            <p:cNvPr id="17" name="Rectangle 35"/>
            <p:cNvSpPr>
              <a:spLocks noChangeArrowheads="1"/>
            </p:cNvSpPr>
            <p:nvPr/>
          </p:nvSpPr>
          <p:spPr bwMode="auto">
            <a:xfrm>
              <a:off x="4947021" y="5773589"/>
              <a:ext cx="3624556" cy="174751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11. elv: Pontosság és megbízhatóság</a:t>
              </a:r>
              <a:endParaRPr lang="hu-HU" sz="800" dirty="0"/>
            </a:p>
          </p:txBody>
        </p:sp>
        <p:sp>
          <p:nvSpPr>
            <p:cNvPr id="18" name="Rectangle 36"/>
            <p:cNvSpPr>
              <a:spLocks noChangeArrowheads="1"/>
            </p:cNvSpPr>
            <p:nvPr/>
          </p:nvSpPr>
          <p:spPr bwMode="auto">
            <a:xfrm>
              <a:off x="4947021" y="6040742"/>
              <a:ext cx="3624556" cy="167569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12. elv: Időszerűség és időbeli pontosság</a:t>
              </a:r>
              <a:endParaRPr lang="hu-HU" sz="800" dirty="0"/>
            </a:p>
          </p:txBody>
        </p:sp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4957316" y="6316991"/>
              <a:ext cx="3618121" cy="174751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13. elv: Koherencia és összehasonlíthatóság</a:t>
              </a:r>
              <a:endParaRPr lang="hu-HU" sz="800" dirty="0"/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4957316" y="6574090"/>
              <a:ext cx="3612115" cy="181932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14. elv: Hozzáférhetőség és érthetőség</a:t>
              </a:r>
              <a:endParaRPr lang="hu-HU" sz="800" dirty="0"/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6841879" y="1902264"/>
              <a:ext cx="1756294" cy="277207"/>
            </a:xfrm>
            <a:prstGeom prst="rect">
              <a:avLst/>
            </a:prstGeom>
            <a:solidFill>
              <a:srgbClr val="F1DCDB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Bef>
                  <a:spcPct val="0"/>
                </a:spcBef>
                <a:buFontTx/>
                <a:buNone/>
              </a:pPr>
              <a:r>
                <a:rPr lang="hu-HU" sz="800" b="1" dirty="0"/>
                <a:t>4. elv: Koordináció és együttműködés</a:t>
              </a:r>
              <a:endParaRPr lang="hu-HU" altLang="hu-HU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792974" y="2337003"/>
              <a:ext cx="1906442" cy="1332892"/>
            </a:xfrm>
            <a:prstGeom prst="rect">
              <a:avLst/>
            </a:prstGeom>
            <a:solidFill>
              <a:srgbClr val="C3D79A"/>
            </a:solidFill>
            <a:ln w="12700">
              <a:solidFill>
                <a:sysClr val="windowText" lastClr="000000">
                  <a:lumMod val="100000"/>
                  <a:lumOff val="0"/>
                </a:sysClr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hu-HU" sz="1100" b="1" cap="all" dirty="0" smtClean="0"/>
                <a:t>HATÉKONY </a:t>
              </a:r>
              <a:r>
                <a:rPr lang="hu-HU" sz="1100" b="1" cap="all" dirty="0"/>
                <a:t>Működés</a:t>
              </a:r>
              <a:endParaRPr lang="hu-HU" sz="1100" dirty="0"/>
            </a:p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endParaRPr lang="hu-H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6882206" y="3141319"/>
              <a:ext cx="1746856" cy="248002"/>
            </a:xfrm>
            <a:prstGeom prst="rect">
              <a:avLst/>
            </a:prstGeom>
            <a:solidFill>
              <a:srgbClr val="ECF0E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hu-HU" sz="800" b="1" dirty="0"/>
                <a:t>6. elv: Hatékony működés</a:t>
              </a:r>
              <a:endParaRPr lang="hu-HU" sz="800" dirty="0"/>
            </a:p>
          </p:txBody>
        </p:sp>
      </p:grpSp>
      <p:sp>
        <p:nvSpPr>
          <p:cNvPr id="24" name="Szövegdoboz 23"/>
          <p:cNvSpPr txBox="1"/>
          <p:nvPr/>
        </p:nvSpPr>
        <p:spPr>
          <a:xfrm>
            <a:off x="1187624" y="863600"/>
            <a:ext cx="1821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u="sng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ESS </a:t>
            </a:r>
            <a:r>
              <a:rPr lang="hu-HU" sz="2400" u="sng" dirty="0" err="1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CoP</a:t>
            </a:r>
            <a:r>
              <a:rPr lang="hu-HU" sz="2400" u="sng" dirty="0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+mj-cs"/>
              </a:rPr>
              <a:t> elvei</a:t>
            </a:r>
          </a:p>
        </p:txBody>
      </p:sp>
      <p:sp>
        <p:nvSpPr>
          <p:cNvPr id="25" name="Téglalap 24"/>
          <p:cNvSpPr/>
          <p:nvPr/>
        </p:nvSpPr>
        <p:spPr>
          <a:xfrm>
            <a:off x="158785" y="1323235"/>
            <a:ext cx="4572000" cy="546303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hu-HU" sz="1600" dirty="0"/>
              <a:t>1.elv: Szakmai függetlenség</a:t>
            </a:r>
          </a:p>
          <a:p>
            <a:pPr>
              <a:spcAft>
                <a:spcPts val="600"/>
              </a:spcAft>
            </a:pPr>
            <a:r>
              <a:rPr lang="hu-HU" sz="1600" u="sng" dirty="0">
                <a:uFill>
                  <a:solidFill>
                    <a:srgbClr val="FF0000"/>
                  </a:solidFill>
                </a:uFill>
              </a:rPr>
              <a:t>2.elv: Felhatalmazás adatgyűjtésre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3.elv: Megfelelő erőforrások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4.elv: A minőség iránti elkötelezettség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5.elv: A statisztikai adatok bizalmas 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kezelése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6.elv: Pártatlanság és objektivitás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7.elv: Megalapozott módszertan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8.elv: Megfelelő statisztikai eljárások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9.elv: Az adatszolgáltatói teher nem túlzott mértékű 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10.elv: Költséghatékonyság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11.elv: Relevancia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12.elv: Pontosság és megbízhatóság </a:t>
            </a:r>
          </a:p>
          <a:p>
            <a:pPr>
              <a:spcAft>
                <a:spcPts val="600"/>
              </a:spcAft>
            </a:pPr>
            <a:r>
              <a:rPr lang="hu-HU" sz="1600" u="sng" dirty="0">
                <a:uFill>
                  <a:solidFill>
                    <a:srgbClr val="FF0000"/>
                  </a:solidFill>
                </a:uFill>
              </a:rPr>
              <a:t>13.elv: Időszerűség és időbeli pontosság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14.elv: Koherencia és összehasonlíthatóság</a:t>
            </a:r>
          </a:p>
          <a:p>
            <a:pPr>
              <a:spcAft>
                <a:spcPts val="600"/>
              </a:spcAft>
            </a:pPr>
            <a:r>
              <a:rPr lang="hu-HU" sz="1600" dirty="0"/>
              <a:t>15.elv: Hozzáférhetőség és érthetőség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4959558" y="117500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7281756" y="115486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4916533" y="1579465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11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36" name="Szövegdoboz 35"/>
          <p:cNvSpPr txBox="1"/>
          <p:nvPr/>
        </p:nvSpPr>
        <p:spPr>
          <a:xfrm>
            <a:off x="4760786" y="279649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3, 7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6903706" y="2750844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(3), 9, 10, (14)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38" name="Szövegdoboz 37"/>
          <p:cNvSpPr txBox="1"/>
          <p:nvPr/>
        </p:nvSpPr>
        <p:spPr>
          <a:xfrm>
            <a:off x="7423782" y="39942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4, 15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7572861" y="425027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7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40" name="Szövegdoboz 39"/>
          <p:cNvSpPr txBox="1"/>
          <p:nvPr/>
        </p:nvSpPr>
        <p:spPr>
          <a:xfrm>
            <a:off x="7561899" y="449656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5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7518874" y="5276418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11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7505537" y="556807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12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43" name="Szövegdoboz 42"/>
          <p:cNvSpPr txBox="1"/>
          <p:nvPr/>
        </p:nvSpPr>
        <p:spPr>
          <a:xfrm>
            <a:off x="7555230" y="5811252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6, 13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44" name="Szövegdoboz 43"/>
          <p:cNvSpPr txBox="1"/>
          <p:nvPr/>
        </p:nvSpPr>
        <p:spPr>
          <a:xfrm>
            <a:off x="7499205" y="611745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14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45" name="Szövegdoboz 44"/>
          <p:cNvSpPr txBox="1"/>
          <p:nvPr/>
        </p:nvSpPr>
        <p:spPr>
          <a:xfrm>
            <a:off x="7265084" y="6372019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5, 6, (15)</a:t>
            </a:r>
            <a:endParaRPr lang="hu-H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9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0066"/>
                </a:solidFill>
              </a:rPr>
              <a:t>A kódex alkalmazása</a:t>
            </a:r>
            <a:endParaRPr lang="hu-HU" dirty="0">
              <a:solidFill>
                <a:srgbClr val="000066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63600"/>
            <a:ext cx="8229600" cy="5073650"/>
          </a:xfrm>
        </p:spPr>
        <p:txBody>
          <a:bodyPr/>
          <a:lstStyle/>
          <a:p>
            <a:endParaRPr lang="hu-HU" dirty="0" smtClean="0"/>
          </a:p>
          <a:p>
            <a:r>
              <a:rPr lang="hu-HU" dirty="0" smtClean="0">
                <a:solidFill>
                  <a:srgbClr val="000066"/>
                </a:solidFill>
              </a:rPr>
              <a:t>A Hivatalos Statisztikai Szolgálat tagjai a kódex elveinek történő megfelelés vizsgálatával kerülnek akkreditálásra.</a:t>
            </a:r>
          </a:p>
          <a:p>
            <a:endParaRPr lang="hu-HU" dirty="0" smtClean="0">
              <a:solidFill>
                <a:srgbClr val="000066"/>
              </a:solidFill>
            </a:endParaRPr>
          </a:p>
          <a:p>
            <a:r>
              <a:rPr lang="hu-HU" dirty="0" smtClean="0">
                <a:solidFill>
                  <a:srgbClr val="000066"/>
                </a:solidFill>
              </a:rPr>
              <a:t>Az alapelveknek történő megfelelést gyakorlatias szempontokat tükröző ismérvekkel jellemezzük.</a:t>
            </a:r>
          </a:p>
          <a:p>
            <a:pPr marL="0" indent="0">
              <a:buNone/>
            </a:pPr>
            <a:endParaRPr lang="hu-HU" dirty="0" smtClean="0">
              <a:solidFill>
                <a:srgbClr val="000066"/>
              </a:solidFill>
            </a:endParaRPr>
          </a:p>
          <a:p>
            <a:r>
              <a:rPr lang="hu-HU" dirty="0" smtClean="0">
                <a:solidFill>
                  <a:srgbClr val="000066"/>
                </a:solidFill>
              </a:rPr>
              <a:t>Ahol a megfelelés nem </a:t>
            </a:r>
            <a:r>
              <a:rPr lang="hu-HU" dirty="0" err="1" smtClean="0">
                <a:solidFill>
                  <a:srgbClr val="000066"/>
                </a:solidFill>
              </a:rPr>
              <a:t>teljeskörű</a:t>
            </a:r>
            <a:r>
              <a:rPr lang="hu-HU" dirty="0" smtClean="0">
                <a:solidFill>
                  <a:srgbClr val="000066"/>
                </a:solidFill>
              </a:rPr>
              <a:t>, ott fejlesztési intézkedéseket kell megfogalmazni. Ezek megvalósulását figyelemmel kísérjük. </a:t>
            </a:r>
          </a:p>
          <a:p>
            <a:endParaRPr lang="hu-HU" dirty="0">
              <a:solidFill>
                <a:srgbClr val="000066"/>
              </a:solidFill>
            </a:endParaRPr>
          </a:p>
          <a:p>
            <a:r>
              <a:rPr lang="hu-HU" dirty="0" smtClean="0">
                <a:solidFill>
                  <a:srgbClr val="000066"/>
                </a:solidFill>
              </a:rPr>
              <a:t>Szakmai támogatást nyújtunk a megfelelés szintjének javításához </a:t>
            </a:r>
          </a:p>
        </p:txBody>
      </p:sp>
    </p:spTree>
    <p:extLst>
      <p:ext uri="{BB962C8B-B14F-4D97-AF65-F5344CB8AC3E}">
        <p14:creationId xmlns:p14="http://schemas.microsoft.com/office/powerpoint/2010/main" val="26818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i sablon_KSH logo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lapértelmezett terv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4018</TotalTime>
  <Words>971</Words>
  <Application>Microsoft Office PowerPoint</Application>
  <PresentationFormat>Diavetítés a képernyőre (4:3 oldalarány)</PresentationFormat>
  <Paragraphs>249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Prezi sablon_KSH logo</vt:lpstr>
      <vt:lpstr>A  Nemzeti Statisztika Gyakorlati Kódexe</vt:lpstr>
      <vt:lpstr>Igény egy nemzeti szintű statisztikai gyakorlati kódexre</vt:lpstr>
      <vt:lpstr>Nemzetközi minták</vt:lpstr>
      <vt:lpstr>Az Európai Statisztika Gyakorlati Kódexe</vt:lpstr>
      <vt:lpstr>A Magyar Nemzeti Statisztika Gyakorlati Kódexe</vt:lpstr>
      <vt:lpstr>ESS CoP vs. Nemzeti Kódex</vt:lpstr>
      <vt:lpstr>ESS vs. Nemzeti folyt.</vt:lpstr>
      <vt:lpstr>ESS vs. Nemzeti folyt.</vt:lpstr>
      <vt:lpstr>A kódex alkalmazása</vt:lpstr>
      <vt:lpstr>Akkreditálás</vt:lpstr>
      <vt:lpstr>Az akkreditálási feladatok forgatókönyve 1.</vt:lpstr>
      <vt:lpstr>Az akkreditálási feladatok forgatókönyve 2.</vt:lpstr>
      <vt:lpstr>Mi fog történni? Aktualitások – teendők 1.</vt:lpstr>
      <vt:lpstr>Mi fog történni? Aktualitások – teendők 2.</vt:lpstr>
    </vt:vector>
  </TitlesOfParts>
  <Company>Központi Statisztikai Hivatal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Mixed-mode data-collection in Census 2011 in Hungary – issues in organisation and processing</dc:title>
  <dc:creator>Kovács Marcell</dc:creator>
  <cp:lastModifiedBy>Kárpáti József</cp:lastModifiedBy>
  <cp:revision>278</cp:revision>
  <dcterms:created xsi:type="dcterms:W3CDTF">2012-04-16T14:52:45Z</dcterms:created>
  <dcterms:modified xsi:type="dcterms:W3CDTF">2017-04-27T09:39:19Z</dcterms:modified>
</cp:coreProperties>
</file>