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handoutMasterIdLst>
    <p:handoutMasterId r:id="rId24"/>
  </p:handoutMasterIdLst>
  <p:sldIdLst>
    <p:sldId id="288" r:id="rId2"/>
    <p:sldId id="472" r:id="rId3"/>
    <p:sldId id="512" r:id="rId4"/>
    <p:sldId id="511" r:id="rId5"/>
    <p:sldId id="513" r:id="rId6"/>
    <p:sldId id="514" r:id="rId7"/>
    <p:sldId id="538" r:id="rId8"/>
    <p:sldId id="509" r:id="rId9"/>
    <p:sldId id="504" r:id="rId10"/>
    <p:sldId id="515" r:id="rId11"/>
    <p:sldId id="526" r:id="rId12"/>
    <p:sldId id="528" r:id="rId13"/>
    <p:sldId id="525" r:id="rId14"/>
    <p:sldId id="527" r:id="rId15"/>
    <p:sldId id="537" r:id="rId16"/>
    <p:sldId id="523" r:id="rId17"/>
    <p:sldId id="529" r:id="rId18"/>
    <p:sldId id="530" r:id="rId19"/>
    <p:sldId id="531" r:id="rId20"/>
    <p:sldId id="532" r:id="rId21"/>
    <p:sldId id="539" r:id="rId22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B690B"/>
    <a:srgbClr val="FF6600"/>
    <a:srgbClr val="CC0066"/>
    <a:srgbClr val="85722B"/>
    <a:srgbClr val="E5F5FF"/>
    <a:srgbClr val="CCECFF"/>
    <a:srgbClr val="FFFFCD"/>
    <a:srgbClr val="FFFF99"/>
    <a:srgbClr val="FF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éma alapján készült stílus 1 – 2. jelölőszín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Világos stílus 3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Közepesen sötét stílus 4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64" autoAdjust="0"/>
    <p:restoredTop sz="77778" autoAdjust="0"/>
  </p:normalViewPr>
  <p:slideViewPr>
    <p:cSldViewPr>
      <p:cViewPr varScale="1">
        <p:scale>
          <a:sx n="76" d="100"/>
          <a:sy n="76" d="100"/>
        </p:scale>
        <p:origin x="9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0376"/>
    </p:cViewPr>
  </p:sorterViewPr>
  <p:notesViewPr>
    <p:cSldViewPr>
      <p:cViewPr varScale="1">
        <p:scale>
          <a:sx n="98" d="100"/>
          <a:sy n="98" d="100"/>
        </p:scale>
        <p:origin x="-207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243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243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EA73D871-80BD-4A31-ABCD-0BBE81811BC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67143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5709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43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243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7EFCAA2-4DDA-4337-9B61-F18E96AFF9D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99079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4D1854-4D19-4576-9CE9-35C9D2CE2D45}" type="slidenum">
              <a:rPr lang="hu-HU" altLang="hu-HU" smtClean="0">
                <a:latin typeface="Arial" charset="0"/>
                <a:cs typeface="Arial" charset="0"/>
              </a:rPr>
              <a:pPr/>
              <a:t>1</a:t>
            </a:fld>
            <a:endParaRPr lang="hu-HU" altLang="hu-HU" dirty="0" smtClean="0">
              <a:latin typeface="Arial" charset="0"/>
              <a:cs typeface="Arial" charset="0"/>
            </a:endParaRPr>
          </a:p>
        </p:txBody>
      </p:sp>
      <p:sp>
        <p:nvSpPr>
          <p:cNvPr id="77827" name="Diakép hely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9163" y="744538"/>
            <a:ext cx="4959350" cy="3721100"/>
          </a:xfrm>
          <a:ln/>
        </p:spPr>
      </p:sp>
      <p:sp>
        <p:nvSpPr>
          <p:cNvPr id="77828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77829" name="Dia számának helye 3"/>
          <p:cNvSpPr txBox="1">
            <a:spLocks noGrp="1"/>
          </p:cNvSpPr>
          <p:nvPr/>
        </p:nvSpPr>
        <p:spPr bwMode="auto">
          <a:xfrm>
            <a:off x="3849688" y="9428243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b"/>
          <a:lstStyle/>
          <a:p>
            <a:pPr algn="r"/>
            <a:fld id="{0C46094A-3858-4F79-A128-6338DC4DEE9C}" type="slidenum">
              <a:rPr lang="hu-HU" altLang="hu-HU" sz="1200"/>
              <a:pPr algn="r"/>
              <a:t>1</a:t>
            </a:fld>
            <a:endParaRPr lang="hu-HU" altLang="hu-HU" sz="1200" dirty="0"/>
          </a:p>
        </p:txBody>
      </p:sp>
    </p:spTree>
    <p:extLst>
      <p:ext uri="{BB962C8B-B14F-4D97-AF65-F5344CB8AC3E}">
        <p14:creationId xmlns:p14="http://schemas.microsoft.com/office/powerpoint/2010/main" val="1464378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11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69251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12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11461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13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469464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14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297242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16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376360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17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341489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18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09219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19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70702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20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493570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21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59210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iakép hely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9163" y="744538"/>
            <a:ext cx="4959350" cy="3721100"/>
          </a:xfrm>
          <a:ln/>
        </p:spPr>
      </p:sp>
      <p:sp>
        <p:nvSpPr>
          <p:cNvPr id="79875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dirty="0" smtClean="0"/>
          </a:p>
        </p:txBody>
      </p:sp>
      <p:sp>
        <p:nvSpPr>
          <p:cNvPr id="79876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A1F56D-78A2-4264-9DCB-7B5955B7FEB8}" type="slidenum">
              <a:rPr lang="hu-HU" altLang="hu-HU" smtClean="0">
                <a:latin typeface="Arial" charset="0"/>
              </a:rPr>
              <a:pPr/>
              <a:t>2</a:t>
            </a:fld>
            <a:endParaRPr lang="hu-HU" altLang="hu-H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62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3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73996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4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33728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5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97120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6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01402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8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93867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9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12770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9350" cy="3721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FCAA2-4DDA-4337-9B61-F18E96AFF9D7}" type="slidenum">
              <a:rPr lang="hu-HU" altLang="hu-HU" smtClean="0"/>
              <a:pPr>
                <a:defRPr/>
              </a:pPr>
              <a:t>10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50618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917CB4-BC05-40DE-83F5-9E4B3C96460B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2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>
              <a:cs typeface="+mn-cs"/>
            </a:endParaRPr>
          </a:p>
        </p:txBody>
      </p:sp>
      <p:pic>
        <p:nvPicPr>
          <p:cNvPr id="8" name="Picture 15" descr="KSH_logo_HUN_P288C_O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836613"/>
            <a:ext cx="2952750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 descr="szamok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9376" y="942976"/>
            <a:ext cx="6524625" cy="591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DD1A7-921E-4920-993E-F17203F8AA08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3CAC32-40E1-4B1B-867F-9CAF124C5A92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56C2CB-7805-45AB-ABEC-D583C4EA4565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26264-EEBB-4683-8B64-E73648E587F4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F597D-5966-4FF0-B1CE-47125A23994D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87B4D-91E1-42CA-811A-993743A5CBA7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72535-68AF-4D34-A4BF-28CDE799294D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C687A-E7BA-436B-9CBC-EC697F68EE1A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BCD36-9B13-497C-85C2-63DD10D2AC45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6E5675-7B2B-4C38-A4AA-CBB5405E3C6A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4B0E016-4225-42FE-BE68-911AA5FAB5C3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2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hu-HU">
              <a:cs typeface="+mn-cs"/>
            </a:endParaRPr>
          </a:p>
        </p:txBody>
      </p:sp>
      <p:pic>
        <p:nvPicPr>
          <p:cNvPr id="8" name="Picture 11" descr="szamok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19376" y="942976"/>
            <a:ext cx="6524625" cy="591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 descr="KSH_logo_HUN_P288C_OK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8313" y="228600"/>
            <a:ext cx="1655762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035548"/>
          </a:xfrm>
        </p:spPr>
        <p:txBody>
          <a:bodyPr/>
          <a:lstStyle/>
          <a:p>
            <a:r>
              <a:rPr lang="hu-HU" altLang="hu-HU" sz="3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A KSH szervezetfejlesztése</a:t>
            </a:r>
            <a:endParaRPr lang="en-US" dirty="0"/>
          </a:p>
        </p:txBody>
      </p:sp>
      <p:sp>
        <p:nvSpPr>
          <p:cNvPr id="7171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endParaRPr lang="hu-HU" altLang="hu-HU" sz="1950" dirty="0"/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hu-HU" altLang="hu-HU" sz="1650" dirty="0"/>
              <a:t/>
            </a:r>
            <a:br>
              <a:rPr lang="hu-HU" altLang="hu-HU" sz="1650" dirty="0"/>
            </a:br>
            <a:endParaRPr lang="hu-HU" altLang="hu-HU" sz="1650" dirty="0"/>
          </a:p>
        </p:txBody>
      </p:sp>
      <p:sp>
        <p:nvSpPr>
          <p:cNvPr id="6" name="Cím 1"/>
          <p:cNvSpPr txBox="1">
            <a:spLocks/>
          </p:cNvSpPr>
          <p:nvPr/>
        </p:nvSpPr>
        <p:spPr bwMode="auto">
          <a:xfrm>
            <a:off x="1600200" y="4869159"/>
            <a:ext cx="6858000" cy="6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/>
            <a:r>
              <a:rPr lang="hu-HU" altLang="hu-HU" sz="1800" dirty="0" smtClean="0">
                <a:solidFill>
                  <a:srgbClr val="002060"/>
                </a:solidFill>
                <a:latin typeface="+mn-lt"/>
              </a:rPr>
              <a:t>Mag Kornélia</a:t>
            </a:r>
          </a:p>
          <a:p>
            <a:pPr algn="r"/>
            <a:r>
              <a:rPr lang="hu-HU" altLang="hu-HU" sz="1800" dirty="0" smtClean="0">
                <a:solidFill>
                  <a:srgbClr val="002060"/>
                </a:solidFill>
                <a:latin typeface="+mn-lt"/>
              </a:rPr>
              <a:t>Elnöki tanácsadó</a:t>
            </a:r>
          </a:p>
          <a:p>
            <a:pPr algn="r"/>
            <a:r>
              <a:rPr lang="hu-HU" altLang="hu-HU" sz="1800" dirty="0" smtClean="0">
                <a:solidFill>
                  <a:srgbClr val="002060"/>
                </a:solidFill>
                <a:latin typeface="+mn-lt"/>
              </a:rPr>
              <a:t>Központi Statisztikai Hivatal</a:t>
            </a:r>
            <a:endParaRPr lang="hu-HU" altLang="hu-HU" sz="1800" dirty="0" smtClean="0">
              <a:solidFill>
                <a:srgbClr val="002060"/>
              </a:solidFill>
              <a:latin typeface="+mn-lt"/>
            </a:endParaRPr>
          </a:p>
          <a:p>
            <a:pPr algn="r"/>
            <a:endParaRPr lang="hu-HU" altLang="hu-HU" sz="2000" dirty="0">
              <a:solidFill>
                <a:srgbClr val="002060"/>
              </a:solidFill>
              <a:latin typeface="+mn-lt"/>
            </a:endParaRPr>
          </a:p>
          <a:p>
            <a:pPr algn="r"/>
            <a:r>
              <a:rPr lang="hu-HU" altLang="hu-HU" sz="2000" dirty="0" smtClean="0">
                <a:solidFill>
                  <a:srgbClr val="002060"/>
                </a:solidFill>
                <a:latin typeface="+mn-lt"/>
              </a:rPr>
              <a:t>Nemzeti Statisztikai Koordinációs Testület, 2017. </a:t>
            </a:r>
            <a:r>
              <a:rPr lang="hu-HU" altLang="hu-HU" sz="2000" dirty="0" smtClean="0">
                <a:solidFill>
                  <a:srgbClr val="002060"/>
                </a:solidFill>
                <a:latin typeface="+mn-lt"/>
              </a:rPr>
              <a:t>március 20</a:t>
            </a:r>
            <a:r>
              <a:rPr lang="hu-HU" altLang="hu-HU" sz="2000" dirty="0" smtClean="0">
                <a:solidFill>
                  <a:srgbClr val="002060"/>
                </a:solidFill>
                <a:latin typeface="+mn-lt"/>
              </a:rPr>
              <a:t>.</a:t>
            </a:r>
            <a:endParaRPr lang="hu-HU" altLang="hu-HU" sz="20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792088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  <a:tabLst>
                <a:tab pos="133350" algn="l"/>
              </a:tabLst>
            </a:pPr>
            <a:r>
              <a:rPr lang="hu-HU" sz="3400" b="1" smtClean="0">
                <a:solidFill>
                  <a:srgbClr val="002060"/>
                </a:solidFill>
              </a:rPr>
              <a:t>A változás szükségessége</a:t>
            </a:r>
            <a:endParaRPr lang="hu-HU" sz="34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5256584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hu-HU" sz="2600" smtClean="0">
                <a:solidFill>
                  <a:srgbClr val="002060"/>
                </a:solidFill>
              </a:rPr>
              <a:t>Költségvetési felelősség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hu-HU">
                <a:solidFill>
                  <a:srgbClr val="002060"/>
                </a:solidFill>
              </a:rPr>
              <a:t>m</a:t>
            </a:r>
            <a:r>
              <a:rPr lang="hu-HU" smtClean="0">
                <a:solidFill>
                  <a:srgbClr val="002060"/>
                </a:solidFill>
              </a:rPr>
              <a:t>int az adófizetők pénzéből gazdálkodó intézménynek, fokozott felelősségünk van abban, hogy mire és hogyan használjuk fel az erőforrásainkat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hu-HU" sz="2600" smtClean="0">
                <a:solidFill>
                  <a:srgbClr val="002060"/>
                </a:solidFill>
              </a:rPr>
              <a:t>Erőforráskorlátok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hu-HU">
                <a:solidFill>
                  <a:srgbClr val="002060"/>
                </a:solidFill>
              </a:rPr>
              <a:t>k</a:t>
            </a:r>
            <a:r>
              <a:rPr lang="hu-HU" smtClean="0">
                <a:solidFill>
                  <a:srgbClr val="002060"/>
                </a:solidFill>
              </a:rPr>
              <a:t>öltségvetési forrásaink stagnálnak vagy szűkülnek, miközben a statisztikai rendszerrel szemben támasztott mennyiségi és minőségi igények gyorsan nőnek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hu-HU">
                <a:solidFill>
                  <a:srgbClr val="002060"/>
                </a:solidFill>
              </a:rPr>
              <a:t>a jogszabályok által meghatározott és a felhasználók által igényelt adatokat és szolgáltatásokat kell biztosítanunk, a küldetésünknek megfelelően</a:t>
            </a:r>
            <a:endParaRPr lang="hu-HU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hu-HU" sz="2600" smtClean="0">
                <a:solidFill>
                  <a:srgbClr val="002060"/>
                </a:solidFill>
              </a:rPr>
              <a:t>Minőség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hu-HU" smtClean="0">
                <a:solidFill>
                  <a:srgbClr val="002060"/>
                </a:solidFill>
              </a:rPr>
              <a:t>a jelenlegi fragmentáltság mellett nem tudjuk az adatminőséget és a folyamatminőséget, illetve a kitűzött célok megvalósulását egységes gyakorlat alapján mérni, illetve a szükséges minőségjavítási intézkedéseket megtervezni és végrehajtani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hu-HU" sz="2600" smtClean="0">
                <a:solidFill>
                  <a:srgbClr val="002060"/>
                </a:solidFill>
              </a:rPr>
              <a:t>Verseny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hu-HU" smtClean="0">
                <a:solidFill>
                  <a:srgbClr val="002060"/>
                </a:solidFill>
              </a:rPr>
              <a:t>a sokkal több erőforrással rendelkező „alternatív” adat-előállítók által támasztott versenyben kell a hivatalos statisztikának helytállnia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hu-HU">
                <a:solidFill>
                  <a:srgbClr val="002060"/>
                </a:solidFill>
              </a:rPr>
              <a:t>e</a:t>
            </a:r>
            <a:r>
              <a:rPr lang="hu-HU" smtClean="0">
                <a:solidFill>
                  <a:srgbClr val="002060"/>
                </a:solidFill>
              </a:rPr>
              <a:t>z innovációt, rugalmasságot, alkalmazkodóképességet és a tartalékok feltárását, illetve mozgósítását igényli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endParaRPr lang="hu-HU" sz="220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endParaRPr lang="hu-HU" sz="220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endParaRPr lang="hu-HU" sz="220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79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73424" y="332656"/>
            <a:ext cx="6347048" cy="576064"/>
          </a:xfrm>
        </p:spPr>
        <p:txBody>
          <a:bodyPr>
            <a:noAutofit/>
          </a:bodyPr>
          <a:lstStyle/>
          <a:p>
            <a:pPr algn="r">
              <a:tabLst>
                <a:tab pos="133350" algn="l"/>
              </a:tabLst>
            </a:pPr>
            <a:r>
              <a:rPr lang="hu-HU" sz="3200" b="1" smtClean="0">
                <a:solidFill>
                  <a:srgbClr val="002060"/>
                </a:solidFill>
              </a:rPr>
              <a:t>Kinek mi a „haszna” a változásokból</a:t>
            </a:r>
            <a:endParaRPr lang="hu-HU" sz="32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124744"/>
            <a:ext cx="8280920" cy="5472608"/>
          </a:xfrm>
        </p:spPr>
        <p:txBody>
          <a:bodyPr>
            <a:normAutofit fontScale="77500" lnSpcReduction="20000"/>
          </a:bodyPr>
          <a:lstStyle/>
          <a:p>
            <a:r>
              <a:rPr lang="hu-HU" sz="2600" dirty="0" smtClean="0">
                <a:solidFill>
                  <a:srgbClr val="002060"/>
                </a:solidFill>
              </a:rPr>
              <a:t>A KSH egésze számára hasznos, mert:</a:t>
            </a:r>
          </a:p>
          <a:p>
            <a:pPr marL="300038" lvl="1" indent="0" algn="just">
              <a:buNone/>
            </a:pPr>
            <a:r>
              <a:rPr lang="hu-HU" dirty="0" smtClean="0">
                <a:solidFill>
                  <a:srgbClr val="002060"/>
                </a:solidFill>
              </a:rPr>
              <a:t>a 21. századi igényekre rugalmasan reagáló, hatékonyan és átláthatóan működő szervezet jön létre, mely megfelelő alapot biztosít a folyamatos, standard fejlesztések megvalósításához</a:t>
            </a:r>
          </a:p>
          <a:p>
            <a:pPr algn="just">
              <a:spcBef>
                <a:spcPts val="1200"/>
              </a:spcBef>
            </a:pPr>
            <a:r>
              <a:rPr lang="hu-HU" sz="2600" dirty="0" smtClean="0">
                <a:solidFill>
                  <a:srgbClr val="002060"/>
                </a:solidFill>
              </a:rPr>
              <a:t>A vezetők számára hasznos, mert:</a:t>
            </a:r>
          </a:p>
          <a:p>
            <a:pPr marL="300038" lvl="1" indent="0" algn="just">
              <a:buNone/>
            </a:pPr>
            <a:r>
              <a:rPr lang="hu-HU" dirty="0" smtClean="0">
                <a:solidFill>
                  <a:srgbClr val="002060"/>
                </a:solidFill>
              </a:rPr>
              <a:t>a szervezeti egységek profilja letisztul, a felelősségi körök egyértelművé válnak, az elvégzett munka ellenőrzéséhez, értékeléséhez objektív információk fognak rendelkezésre állni a vezetők számára, melyek nagymértékben támogatják a vezetők irányítási feladatait</a:t>
            </a:r>
            <a:endParaRPr lang="hu-HU" sz="1700" dirty="0">
              <a:solidFill>
                <a:srgbClr val="00206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hu-HU" sz="2600" dirty="0" smtClean="0">
                <a:solidFill>
                  <a:srgbClr val="002060"/>
                </a:solidFill>
              </a:rPr>
              <a:t>A munkatársak számára hasznos, mert:</a:t>
            </a:r>
          </a:p>
          <a:p>
            <a:pPr marL="300038" lvl="1" indent="0" algn="just">
              <a:buNone/>
            </a:pPr>
            <a:r>
              <a:rPr lang="hu-HU" dirty="0" smtClean="0">
                <a:solidFill>
                  <a:srgbClr val="002060"/>
                </a:solidFill>
              </a:rPr>
              <a:t>új lehetőségek nyílnak: a szaktudásuknak megfelelő munkát végezhetnek, a folyamatos fejlődéshez szükséges képzéseken vehetnek részt</a:t>
            </a:r>
            <a:endParaRPr lang="hu-HU" dirty="0">
              <a:solidFill>
                <a:srgbClr val="00206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hu-HU" sz="2600" dirty="0" smtClean="0">
                <a:solidFill>
                  <a:srgbClr val="002060"/>
                </a:solidFill>
              </a:rPr>
              <a:t>Az HSSZ számára hasznos, mert:</a:t>
            </a:r>
          </a:p>
          <a:p>
            <a:pPr marL="177800" lvl="1" indent="0" algn="just" defTabSz="179388">
              <a:spcBef>
                <a:spcPts val="1200"/>
              </a:spcBef>
              <a:buNone/>
            </a:pPr>
            <a:r>
              <a:rPr lang="hu-HU" dirty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KSH új szervezete hatékonyabban támogatja az irányító szerepének megvalósítását, az egyes        </a:t>
            </a:r>
            <a:r>
              <a:rPr lang="hu-HU" dirty="0">
                <a:solidFill>
                  <a:srgbClr val="002060"/>
                </a:solidFill>
              </a:rPr>
              <a:t>	területekhez kapcsolódó szaktudás </a:t>
            </a:r>
            <a:r>
              <a:rPr lang="hu-HU" dirty="0" smtClean="0">
                <a:solidFill>
                  <a:srgbClr val="002060"/>
                </a:solidFill>
              </a:rPr>
              <a:t>koncentráltabban áll rendelkezésre a KSH-ban</a:t>
            </a:r>
            <a:endParaRPr lang="hu-HU" dirty="0">
              <a:solidFill>
                <a:srgbClr val="00206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hu-HU" sz="2600" dirty="0" smtClean="0">
                <a:solidFill>
                  <a:srgbClr val="002060"/>
                </a:solidFill>
              </a:rPr>
              <a:t>A </a:t>
            </a:r>
            <a:r>
              <a:rPr lang="hu-HU" sz="2600" dirty="0" smtClean="0">
                <a:solidFill>
                  <a:srgbClr val="002060"/>
                </a:solidFill>
              </a:rPr>
              <a:t>felhasználók számára hasznos, mert:</a:t>
            </a:r>
          </a:p>
          <a:p>
            <a:pPr marL="300038" lvl="1" indent="0" algn="just">
              <a:buNone/>
            </a:pPr>
            <a:r>
              <a:rPr lang="hu-HU" dirty="0" smtClean="0">
                <a:solidFill>
                  <a:srgbClr val="002060"/>
                </a:solidFill>
              </a:rPr>
              <a:t>a szolgáltató szellem még inkább érvényesülni tud a felhasználói kapcsolatokban, igényeikre  gyorsabb, pontosabb választ kapnak</a:t>
            </a:r>
            <a:endParaRPr lang="hu-HU" dirty="0">
              <a:solidFill>
                <a:srgbClr val="00206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hu-HU" sz="2600" dirty="0" smtClean="0">
                <a:solidFill>
                  <a:srgbClr val="002060"/>
                </a:solidFill>
              </a:rPr>
              <a:t>Az adatszolgáltatók számára hasznos, mert:</a:t>
            </a:r>
          </a:p>
          <a:p>
            <a:pPr marL="300038" lvl="1" indent="0" algn="just">
              <a:buNone/>
            </a:pPr>
            <a:r>
              <a:rPr lang="hu-HU" dirty="0" smtClean="0">
                <a:solidFill>
                  <a:srgbClr val="002060"/>
                </a:solidFill>
              </a:rPr>
              <a:t>Az új szervezeti struktúra lehetőséget biztosít az átfogó fejlesztésekre, a redundanciák, irreleváns adatszolgáltatói kötelezettségek megszüntetésére, így végső soron csökkentheti az adatszolgáltatói terheket</a:t>
            </a: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48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404664"/>
            <a:ext cx="6347048" cy="504056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  <a:tabLst>
                <a:tab pos="133350" algn="l"/>
              </a:tabLst>
            </a:pPr>
            <a:r>
              <a:rPr lang="hu-HU" sz="3400" b="1" dirty="0">
                <a:solidFill>
                  <a:srgbClr val="002060"/>
                </a:solidFill>
              </a:rPr>
              <a:t>Mi a célja a KSH szervezetfejlesztésének?</a:t>
            </a:r>
            <a:endParaRPr lang="hu-HU" sz="34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8" cy="5400600"/>
          </a:xfrm>
        </p:spPr>
        <p:txBody>
          <a:bodyPr>
            <a:normAutofit fontScale="92500"/>
          </a:bodyPr>
          <a:lstStyle/>
          <a:p>
            <a:pPr lvl="0"/>
            <a:r>
              <a:rPr lang="hu-HU" sz="2000" dirty="0">
                <a:solidFill>
                  <a:srgbClr val="002060"/>
                </a:solidFill>
              </a:rPr>
              <a:t>A KSH a folyamatszemléletet követő szervezeti keretek között </a:t>
            </a:r>
            <a:r>
              <a:rPr lang="hu-HU" sz="2000" dirty="0" smtClean="0">
                <a:solidFill>
                  <a:srgbClr val="002060"/>
                </a:solidFill>
              </a:rPr>
              <a:t>működjön</a:t>
            </a:r>
          </a:p>
          <a:p>
            <a:pPr marL="300038" lvl="1" indent="0">
              <a:buNone/>
            </a:pPr>
            <a:r>
              <a:rPr lang="hu-HU" sz="1700" dirty="0" smtClean="0">
                <a:solidFill>
                  <a:srgbClr val="002060"/>
                </a:solidFill>
              </a:rPr>
              <a:t>A </a:t>
            </a:r>
            <a:r>
              <a:rPr lang="hu-HU" sz="1700" dirty="0">
                <a:solidFill>
                  <a:srgbClr val="002060"/>
                </a:solidFill>
              </a:rPr>
              <a:t>hivatal működése és az egyes szervezeti egységek feladatkörei legyenek leírhatóak egy egységes folyamat modell szerint, esetünkben az ESTFM szerint, </a:t>
            </a:r>
            <a:r>
              <a:rPr lang="hu-HU" sz="1700" dirty="0" err="1">
                <a:solidFill>
                  <a:srgbClr val="002060"/>
                </a:solidFill>
              </a:rPr>
              <a:t>architekturális</a:t>
            </a:r>
            <a:r>
              <a:rPr lang="hu-HU" sz="1700" dirty="0">
                <a:solidFill>
                  <a:srgbClr val="002060"/>
                </a:solidFill>
              </a:rPr>
              <a:t> </a:t>
            </a:r>
            <a:r>
              <a:rPr lang="hu-HU" sz="1700" dirty="0" smtClean="0">
                <a:solidFill>
                  <a:srgbClr val="002060"/>
                </a:solidFill>
              </a:rPr>
              <a:t>szemléletben</a:t>
            </a:r>
            <a:endParaRPr lang="hu-HU" sz="1700" dirty="0">
              <a:solidFill>
                <a:srgbClr val="002060"/>
              </a:solidFill>
            </a:endParaRPr>
          </a:p>
          <a:p>
            <a:pPr lvl="0">
              <a:spcBef>
                <a:spcPts val="600"/>
              </a:spcBef>
            </a:pPr>
            <a:r>
              <a:rPr lang="hu-HU" sz="2000" dirty="0">
                <a:solidFill>
                  <a:srgbClr val="002060"/>
                </a:solidFill>
              </a:rPr>
              <a:t>F</a:t>
            </a:r>
            <a:r>
              <a:rPr lang="hu-HU" sz="2000" dirty="0" smtClean="0">
                <a:solidFill>
                  <a:srgbClr val="002060"/>
                </a:solidFill>
              </a:rPr>
              <a:t>olyamatok végrehajtása egységes </a:t>
            </a:r>
            <a:r>
              <a:rPr lang="hu-HU" sz="2000" dirty="0">
                <a:solidFill>
                  <a:srgbClr val="002060"/>
                </a:solidFill>
              </a:rPr>
              <a:t>módszertani standardok mentén, azokat támogató egységes IT </a:t>
            </a:r>
            <a:r>
              <a:rPr lang="hu-HU" sz="2000" dirty="0" smtClean="0">
                <a:solidFill>
                  <a:srgbClr val="002060"/>
                </a:solidFill>
              </a:rPr>
              <a:t>rendszerekkel</a:t>
            </a:r>
          </a:p>
          <a:p>
            <a:pPr lvl="0">
              <a:spcBef>
                <a:spcPts val="600"/>
              </a:spcBef>
            </a:pPr>
            <a:r>
              <a:rPr lang="hu-HU" sz="2000" dirty="0" smtClean="0">
                <a:solidFill>
                  <a:srgbClr val="002060"/>
                </a:solidFill>
              </a:rPr>
              <a:t>A szervezet a folyamatokhoz igazodjon</a:t>
            </a:r>
            <a:endParaRPr lang="hu-HU" sz="2000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</a:pPr>
            <a:r>
              <a:rPr lang="hu-HU" sz="2000" dirty="0">
                <a:solidFill>
                  <a:srgbClr val="002060"/>
                </a:solidFill>
              </a:rPr>
              <a:t>Egyértelműek legyenek a felelősségi körök, feladatok, elvárt inputok és outputok</a:t>
            </a:r>
          </a:p>
          <a:p>
            <a:pPr lvl="0">
              <a:spcBef>
                <a:spcPts val="600"/>
              </a:spcBef>
            </a:pPr>
            <a:r>
              <a:rPr lang="hu-HU" sz="2000" dirty="0" smtClean="0">
                <a:solidFill>
                  <a:srgbClr val="002060"/>
                </a:solidFill>
              </a:rPr>
              <a:t>Működésünk </a:t>
            </a:r>
            <a:r>
              <a:rPr lang="hu-HU" sz="2000" dirty="0">
                <a:solidFill>
                  <a:srgbClr val="002060"/>
                </a:solidFill>
              </a:rPr>
              <a:t>során szétválasztható legyen a tervezés, végrehajtás, </a:t>
            </a:r>
            <a:r>
              <a:rPr lang="hu-HU" sz="2000" dirty="0" smtClean="0">
                <a:solidFill>
                  <a:srgbClr val="002060"/>
                </a:solidFill>
              </a:rPr>
              <a:t>ellenőrzés</a:t>
            </a:r>
            <a:endParaRPr lang="hu-HU" sz="2000" dirty="0">
              <a:solidFill>
                <a:srgbClr val="002060"/>
              </a:solidFill>
            </a:endParaRPr>
          </a:p>
          <a:p>
            <a:pPr lvl="0">
              <a:spcBef>
                <a:spcPts val="600"/>
              </a:spcBef>
            </a:pPr>
            <a:r>
              <a:rPr lang="hu-HU" sz="2000" dirty="0" smtClean="0">
                <a:solidFill>
                  <a:srgbClr val="002060"/>
                </a:solidFill>
              </a:rPr>
              <a:t>A szervezeti </a:t>
            </a:r>
            <a:r>
              <a:rPr lang="hu-HU" sz="2000" dirty="0">
                <a:solidFill>
                  <a:srgbClr val="002060"/>
                </a:solidFill>
              </a:rPr>
              <a:t>egységek együttműködését </a:t>
            </a:r>
            <a:r>
              <a:rPr lang="hu-HU" sz="2000" dirty="0" smtClean="0">
                <a:solidFill>
                  <a:srgbClr val="002060"/>
                </a:solidFill>
              </a:rPr>
              <a:t>megállapodásokban </a:t>
            </a:r>
            <a:r>
              <a:rPr lang="hu-HU" sz="2000" dirty="0" smtClean="0">
                <a:solidFill>
                  <a:srgbClr val="002060"/>
                </a:solidFill>
              </a:rPr>
              <a:t>szabályozzuk</a:t>
            </a:r>
            <a:endParaRPr lang="hu-HU" sz="2000" dirty="0">
              <a:solidFill>
                <a:srgbClr val="002060"/>
              </a:solidFill>
            </a:endParaRPr>
          </a:p>
          <a:p>
            <a:pPr lvl="0">
              <a:spcBef>
                <a:spcPts val="600"/>
              </a:spcBef>
            </a:pPr>
            <a:r>
              <a:rPr lang="hu-HU" sz="2000" dirty="0">
                <a:solidFill>
                  <a:srgbClr val="002060"/>
                </a:solidFill>
              </a:rPr>
              <a:t>Legyen idő és lehetőség a szakstatisztikai és módszertani kutatások, fejlesztések végrehajtására, ez jelenjen meg dedikált feladatként.</a:t>
            </a:r>
          </a:p>
          <a:p>
            <a:pPr lvl="0">
              <a:spcBef>
                <a:spcPts val="600"/>
              </a:spcBef>
            </a:pPr>
            <a:r>
              <a:rPr lang="hu-HU" sz="2000" dirty="0" smtClean="0">
                <a:solidFill>
                  <a:srgbClr val="002060"/>
                </a:solidFill>
              </a:rPr>
              <a:t>Az azonos</a:t>
            </a:r>
            <a:r>
              <a:rPr lang="hu-HU" sz="2000" dirty="0">
                <a:solidFill>
                  <a:srgbClr val="002060"/>
                </a:solidFill>
              </a:rPr>
              <a:t>, vagy nagyon hasonló feladatokat egy szervezeti egységen belül </a:t>
            </a:r>
            <a:r>
              <a:rPr lang="hu-HU" sz="2000" dirty="0" smtClean="0">
                <a:solidFill>
                  <a:srgbClr val="002060"/>
                </a:solidFill>
              </a:rPr>
              <a:t>végezzük</a:t>
            </a:r>
            <a:r>
              <a:rPr lang="hu-HU" sz="2000" dirty="0" smtClean="0">
                <a:solidFill>
                  <a:srgbClr val="002060"/>
                </a:solidFill>
              </a:rPr>
              <a:t>.</a:t>
            </a:r>
          </a:p>
          <a:p>
            <a:pPr lvl="0">
              <a:spcBef>
                <a:spcPts val="600"/>
              </a:spcBef>
            </a:pPr>
            <a:r>
              <a:rPr lang="hu-HU" sz="2000" dirty="0" smtClean="0">
                <a:solidFill>
                  <a:srgbClr val="002060"/>
                </a:solidFill>
              </a:rPr>
              <a:t>Az irányítást a feladat jellege, tartalma alapján határozzuk meg függetlenül a területi elvtől</a:t>
            </a:r>
            <a:endParaRPr lang="hu-HU" sz="2000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endParaRPr lang="hu-HU" sz="2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01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792088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  <a:tabLst>
                <a:tab pos="133350" algn="l"/>
              </a:tabLst>
            </a:pPr>
            <a:r>
              <a:rPr lang="hu-HU" sz="3400" b="1" dirty="0" smtClean="0">
                <a:solidFill>
                  <a:srgbClr val="002060"/>
                </a:solidFill>
              </a:rPr>
              <a:t>Szervezetfejlesztési projekt</a:t>
            </a:r>
            <a:endParaRPr lang="hu-HU" sz="34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518457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hu-HU" dirty="0" smtClean="0">
                <a:solidFill>
                  <a:srgbClr val="002060"/>
                </a:solidFill>
              </a:rPr>
              <a:t>2016. </a:t>
            </a:r>
            <a:r>
              <a:rPr lang="hu-HU" dirty="0">
                <a:solidFill>
                  <a:srgbClr val="002060"/>
                </a:solidFill>
              </a:rPr>
              <a:t>s</a:t>
            </a:r>
            <a:r>
              <a:rPr lang="hu-HU" dirty="0" smtClean="0">
                <a:solidFill>
                  <a:srgbClr val="002060"/>
                </a:solidFill>
              </a:rPr>
              <a:t>zeptember – 2018. december</a:t>
            </a:r>
          </a:p>
          <a:p>
            <a:pPr marL="0" lvl="0" indent="0">
              <a:buNone/>
            </a:pPr>
            <a:r>
              <a:rPr lang="hu-HU" dirty="0" smtClean="0">
                <a:solidFill>
                  <a:srgbClr val="002060"/>
                </a:solidFill>
              </a:rPr>
              <a:t>Fő mérföldkövei: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Szervezet átalakítás: új SZMSZ 2017. február 27.</a:t>
            </a: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Centralizált irányítás</a:t>
            </a: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Homogén feladatok</a:t>
            </a: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Új irányítási rendszer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Szükséges fejlesztések beazonosítása, akciótervek: 2017. I. félév</a:t>
            </a:r>
          </a:p>
          <a:p>
            <a:pPr lvl="1"/>
            <a:r>
              <a:rPr lang="hu-HU" dirty="0">
                <a:solidFill>
                  <a:srgbClr val="002060"/>
                </a:solidFill>
              </a:rPr>
              <a:t>Részletes helyzetértékelés</a:t>
            </a: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Akciótervek</a:t>
            </a:r>
            <a:endParaRPr lang="hu-HU" dirty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Fejlesztések befejezése: 2018. december 31.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pPr lvl="1"/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2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179512" y="2917400"/>
            <a:ext cx="5329198" cy="3549629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  <a:lumOff val="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hu-HU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323528" y="3191259"/>
            <a:ext cx="1417795" cy="2996644"/>
          </a:xfrm>
          <a:prstGeom prst="roundRect">
            <a:avLst>
              <a:gd name="adj" fmla="val 16667"/>
            </a:avLst>
          </a:prstGeom>
          <a:solidFill>
            <a:schemeClr val="accent5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accent5">
                      <a:lumMod val="50000"/>
                      <a:lumOff val="0"/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endParaRPr lang="hu-HU" sz="1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hu-H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Adatgyűjtési</a:t>
            </a:r>
            <a:endParaRPr lang="hu-H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hu-H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Igazgatóság</a:t>
            </a:r>
            <a:endParaRPr lang="hu-H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2074085" y="3191259"/>
            <a:ext cx="1417795" cy="3001912"/>
          </a:xfrm>
          <a:prstGeom prst="roundRect">
            <a:avLst>
              <a:gd name="adj" fmla="val 14762"/>
            </a:avLst>
          </a:prstGeom>
          <a:solidFill>
            <a:schemeClr val="accent5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accent5">
                      <a:lumMod val="50000"/>
                      <a:lumOff val="0"/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hu-HU" sz="1400" b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hu-HU" b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hu-HU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zakstatisztikai</a:t>
            </a:r>
            <a:endParaRPr lang="hu-HU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hu-HU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Igazgatóság</a:t>
            </a:r>
            <a:endParaRPr lang="hu-HU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3779911" y="3191259"/>
            <a:ext cx="1479994" cy="3001912"/>
          </a:xfrm>
          <a:prstGeom prst="roundRect">
            <a:avLst>
              <a:gd name="adj" fmla="val 16667"/>
            </a:avLst>
          </a:prstGeom>
          <a:solidFill>
            <a:schemeClr val="accent5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accent5">
                      <a:lumMod val="50000"/>
                      <a:lumOff val="0"/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hu-HU" sz="1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hu-H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Tájékoztatási</a:t>
            </a:r>
            <a:endParaRPr lang="hu-H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hu-H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Igazgatóság</a:t>
            </a:r>
            <a:endParaRPr lang="hu-H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5818501" y="3191259"/>
            <a:ext cx="1417795" cy="300191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/>
          <a:extLst/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hu-HU" sz="1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hu-H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Architekturális</a:t>
            </a:r>
            <a:r>
              <a:rPr lang="hu-H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Szolgáltatások </a:t>
            </a:r>
            <a:r>
              <a:rPr lang="hu-HU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hu-H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gazgatóság</a:t>
            </a:r>
            <a:endParaRPr lang="hu-HU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7546087" y="3185991"/>
            <a:ext cx="1418401" cy="300191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/>
          <a:extLst/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hu-H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hu-H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Gazdálkodási és Igazgatási Igazgatóság</a:t>
            </a:r>
            <a:endParaRPr lang="hu-HU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8" name="AutoShape 19"/>
          <p:cNvCxnSpPr>
            <a:cxnSpLocks noChangeShapeType="1"/>
            <a:stCxn id="23" idx="2"/>
          </p:cNvCxnSpPr>
          <p:nvPr/>
        </p:nvCxnSpPr>
        <p:spPr bwMode="auto">
          <a:xfrm>
            <a:off x="4835211" y="1511892"/>
            <a:ext cx="1381719" cy="170027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20"/>
          <p:cNvCxnSpPr>
            <a:cxnSpLocks noChangeShapeType="1"/>
            <a:stCxn id="23" idx="2"/>
            <a:endCxn id="14" idx="0"/>
          </p:cNvCxnSpPr>
          <p:nvPr/>
        </p:nvCxnSpPr>
        <p:spPr bwMode="auto">
          <a:xfrm>
            <a:off x="4835211" y="1511892"/>
            <a:ext cx="3420077" cy="167409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AutoShape 9"/>
          <p:cNvSpPr>
            <a:spLocks noChangeArrowheads="1"/>
          </p:cNvSpPr>
          <p:nvPr/>
        </p:nvSpPr>
        <p:spPr bwMode="auto">
          <a:xfrm>
            <a:off x="3851920" y="908720"/>
            <a:ext cx="1966581" cy="603172"/>
          </a:xfrm>
          <a:prstGeom prst="roundRect">
            <a:avLst>
              <a:gd name="adj" fmla="val 16667"/>
            </a:avLst>
          </a:prstGeom>
          <a:solidFill>
            <a:schemeClr val="accent5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accent5">
                      <a:lumMod val="50000"/>
                      <a:lumOff val="0"/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u-H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KSH elnöke</a:t>
            </a:r>
            <a:endParaRPr lang="hu-H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Lekerekített téglalap 24"/>
          <p:cNvSpPr/>
          <p:nvPr/>
        </p:nvSpPr>
        <p:spPr>
          <a:xfrm>
            <a:off x="1038020" y="1406689"/>
            <a:ext cx="1247775" cy="38163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hu-H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Elnök közvetlen egységek</a:t>
            </a:r>
            <a:endParaRPr lang="hu-H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AutoShape 16"/>
          <p:cNvCxnSpPr>
            <a:cxnSpLocks noChangeShapeType="1"/>
            <a:stCxn id="23" idx="1"/>
          </p:cNvCxnSpPr>
          <p:nvPr/>
        </p:nvCxnSpPr>
        <p:spPr bwMode="auto">
          <a:xfrm flipH="1">
            <a:off x="2266866" y="1210306"/>
            <a:ext cx="1585054" cy="19638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AutoShape 9"/>
          <p:cNvSpPr>
            <a:spLocks noChangeArrowheads="1"/>
          </p:cNvSpPr>
          <p:nvPr/>
        </p:nvSpPr>
        <p:spPr bwMode="auto">
          <a:xfrm>
            <a:off x="1983220" y="2348880"/>
            <a:ext cx="1642849" cy="405130"/>
          </a:xfrm>
          <a:prstGeom prst="roundRect">
            <a:avLst>
              <a:gd name="adj" fmla="val 16667"/>
            </a:avLst>
          </a:prstGeom>
          <a:solidFill>
            <a:schemeClr val="accent5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accent5">
                      <a:lumMod val="50000"/>
                      <a:lumOff val="0"/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u-H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Elnökhelyettes</a:t>
            </a:r>
            <a:endParaRPr lang="hu-H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AutoShape 9"/>
          <p:cNvSpPr>
            <a:spLocks noChangeArrowheads="1"/>
          </p:cNvSpPr>
          <p:nvPr/>
        </p:nvSpPr>
        <p:spPr bwMode="auto">
          <a:xfrm>
            <a:off x="3676038" y="2333822"/>
            <a:ext cx="1642849" cy="405130"/>
          </a:xfrm>
          <a:prstGeom prst="roundRect">
            <a:avLst>
              <a:gd name="adj" fmla="val 16667"/>
            </a:avLst>
          </a:prstGeom>
          <a:solidFill>
            <a:schemeClr val="accent5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accent5">
                      <a:lumMod val="50000"/>
                      <a:lumOff val="0"/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u-H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Elnökhelyettes</a:t>
            </a:r>
            <a:endParaRPr lang="hu-H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AutoShape 9"/>
          <p:cNvSpPr>
            <a:spLocks noChangeArrowheads="1"/>
          </p:cNvSpPr>
          <p:nvPr/>
        </p:nvSpPr>
        <p:spPr bwMode="auto">
          <a:xfrm>
            <a:off x="179512" y="2348880"/>
            <a:ext cx="1642849" cy="405130"/>
          </a:xfrm>
          <a:prstGeom prst="roundRect">
            <a:avLst>
              <a:gd name="adj" fmla="val 16667"/>
            </a:avLst>
          </a:prstGeom>
          <a:solidFill>
            <a:schemeClr val="accent5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accent5">
                      <a:lumMod val="50000"/>
                      <a:lumOff val="0"/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u-H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Elnökhelyettes</a:t>
            </a:r>
            <a:endParaRPr lang="hu-H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3" name="Egyenes összekötő 42"/>
          <p:cNvCxnSpPr>
            <a:stCxn id="23" idx="2"/>
            <a:endCxn id="38" idx="0"/>
          </p:cNvCxnSpPr>
          <p:nvPr/>
        </p:nvCxnSpPr>
        <p:spPr>
          <a:xfrm flipH="1">
            <a:off x="1000937" y="1511892"/>
            <a:ext cx="3834274" cy="8369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>
            <a:stCxn id="23" idx="2"/>
            <a:endCxn id="36" idx="0"/>
          </p:cNvCxnSpPr>
          <p:nvPr/>
        </p:nvCxnSpPr>
        <p:spPr>
          <a:xfrm flipH="1">
            <a:off x="2804645" y="1511892"/>
            <a:ext cx="2030566" cy="8369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>
            <a:stCxn id="23" idx="2"/>
            <a:endCxn id="37" idx="0"/>
          </p:cNvCxnSpPr>
          <p:nvPr/>
        </p:nvCxnSpPr>
        <p:spPr>
          <a:xfrm flipH="1">
            <a:off x="4497463" y="1511892"/>
            <a:ext cx="337748" cy="8219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>
            <a:stCxn id="38" idx="2"/>
          </p:cNvCxnSpPr>
          <p:nvPr/>
        </p:nvCxnSpPr>
        <p:spPr>
          <a:xfrm flipH="1">
            <a:off x="1000936" y="2754010"/>
            <a:ext cx="1" cy="4742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>
            <a:stCxn id="36" idx="2"/>
            <a:endCxn id="11" idx="0"/>
          </p:cNvCxnSpPr>
          <p:nvPr/>
        </p:nvCxnSpPr>
        <p:spPr>
          <a:xfrm flipH="1">
            <a:off x="2782983" y="2754010"/>
            <a:ext cx="21662" cy="4372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>
            <a:stCxn id="37" idx="2"/>
            <a:endCxn id="12" idx="0"/>
          </p:cNvCxnSpPr>
          <p:nvPr/>
        </p:nvCxnSpPr>
        <p:spPr>
          <a:xfrm>
            <a:off x="4497463" y="2738952"/>
            <a:ext cx="22445" cy="4523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58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>
              <a:tabLst>
                <a:tab pos="133350" algn="l"/>
              </a:tabLst>
            </a:pPr>
            <a:r>
              <a:rPr lang="hu-HU" sz="3600" b="1" dirty="0">
                <a:solidFill>
                  <a:srgbClr val="002060"/>
                </a:solidFill>
              </a:rPr>
              <a:t>Együttműködés és irányítás az új szervezetben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A KSH működése az </a:t>
            </a:r>
            <a:r>
              <a:rPr lang="hu-HU" dirty="0">
                <a:solidFill>
                  <a:srgbClr val="002060"/>
                </a:solidFill>
              </a:rPr>
              <a:t>igazgatóságok együttműködésén fog </a:t>
            </a:r>
            <a:r>
              <a:rPr lang="hu-HU" dirty="0" smtClean="0">
                <a:solidFill>
                  <a:srgbClr val="002060"/>
                </a:solidFill>
              </a:rPr>
              <a:t>alapul.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>
                <a:solidFill>
                  <a:srgbClr val="002060"/>
                </a:solidFill>
              </a:rPr>
              <a:t>Az igazgatóságok azonos szinten helyezkednek el. A döntés-előkészítésében és a döntéshozatalban azonos szerepet töltenek be.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A belső együttműködés keretei szabályozottak, dokumentáltak,  a felelősségi körök egyértelműen meghatározottak, számon kérhetőek:</a:t>
            </a:r>
            <a:r>
              <a:rPr lang="hu-HU" i="1" dirty="0" smtClean="0">
                <a:solidFill>
                  <a:srgbClr val="002060"/>
                </a:solidFill>
              </a:rPr>
              <a:t> szolgáltatás orientált szervezeti működés</a:t>
            </a:r>
            <a:endParaRPr lang="hu-HU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29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792088"/>
          </a:xfrm>
        </p:spPr>
        <p:txBody>
          <a:bodyPr>
            <a:noAutofit/>
          </a:bodyPr>
          <a:lstStyle/>
          <a:p>
            <a:pPr algn="r">
              <a:tabLst>
                <a:tab pos="133350" algn="l"/>
              </a:tabLst>
            </a:pPr>
            <a:r>
              <a:rPr lang="hu-HU" sz="3600" b="1" dirty="0" smtClean="0">
                <a:solidFill>
                  <a:srgbClr val="002060"/>
                </a:solidFill>
              </a:rPr>
              <a:t>Adatgyűjtési </a:t>
            </a:r>
            <a:r>
              <a:rPr lang="hu-HU" sz="3600" b="1" dirty="0" smtClean="0">
                <a:solidFill>
                  <a:srgbClr val="002060"/>
                </a:solidFill>
              </a:rPr>
              <a:t>Igazgatóság</a:t>
            </a:r>
            <a:endParaRPr lang="hu-HU" sz="36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700808"/>
            <a:ext cx="8147248" cy="442535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3200" dirty="0" smtClean="0">
                <a:solidFill>
                  <a:srgbClr val="002060"/>
                </a:solidFill>
              </a:rPr>
              <a:t>A hivatal </a:t>
            </a:r>
            <a:r>
              <a:rPr lang="hu-HU" sz="3200" dirty="0">
                <a:solidFill>
                  <a:srgbClr val="002060"/>
                </a:solidFill>
              </a:rPr>
              <a:t>kapuja</a:t>
            </a:r>
            <a:r>
              <a:rPr lang="hu-HU" sz="3200" b="1" dirty="0">
                <a:solidFill>
                  <a:srgbClr val="002060"/>
                </a:solidFill>
              </a:rPr>
              <a:t> </a:t>
            </a:r>
            <a:r>
              <a:rPr lang="hu-HU" sz="3200" dirty="0">
                <a:solidFill>
                  <a:srgbClr val="002060"/>
                </a:solidFill>
              </a:rPr>
              <a:t>az adatszolgáltatók </a:t>
            </a:r>
            <a:r>
              <a:rPr lang="hu-HU" sz="3200" dirty="0" smtClean="0">
                <a:solidFill>
                  <a:srgbClr val="002060"/>
                </a:solidFill>
              </a:rPr>
              <a:t>felé</a:t>
            </a:r>
          </a:p>
          <a:p>
            <a:pPr>
              <a:spcBef>
                <a:spcPts val="0"/>
              </a:spcBef>
            </a:pPr>
            <a:r>
              <a:rPr lang="hu-HU" sz="3200" dirty="0" smtClean="0">
                <a:solidFill>
                  <a:srgbClr val="002060"/>
                </a:solidFill>
              </a:rPr>
              <a:t>Fő feladata a </a:t>
            </a:r>
            <a:r>
              <a:rPr lang="hu-HU" sz="3200" dirty="0">
                <a:solidFill>
                  <a:srgbClr val="002060"/>
                </a:solidFill>
              </a:rPr>
              <a:t>statisztikai termékek előállításához szükséges adatok </a:t>
            </a:r>
            <a:r>
              <a:rPr lang="hu-HU" sz="3200" dirty="0" smtClean="0">
                <a:solidFill>
                  <a:srgbClr val="002060"/>
                </a:solidFill>
              </a:rPr>
              <a:t>begyűjtése, a </a:t>
            </a:r>
            <a:r>
              <a:rPr lang="hu-HU" sz="3200" dirty="0">
                <a:solidFill>
                  <a:srgbClr val="002060"/>
                </a:solidFill>
              </a:rPr>
              <a:t>begyűjtés ellenőrzése, </a:t>
            </a:r>
            <a:r>
              <a:rPr lang="hu-HU" sz="3200" dirty="0" smtClean="0">
                <a:solidFill>
                  <a:srgbClr val="002060"/>
                </a:solidFill>
              </a:rPr>
              <a:t>monitorozása</a:t>
            </a:r>
          </a:p>
          <a:p>
            <a:pPr lvl="1">
              <a:spcBef>
                <a:spcPts val="0"/>
              </a:spcBef>
            </a:pPr>
            <a:r>
              <a:rPr lang="hu-HU" sz="2900" dirty="0" smtClean="0">
                <a:solidFill>
                  <a:srgbClr val="002060"/>
                </a:solidFill>
              </a:rPr>
              <a:t>az </a:t>
            </a:r>
            <a:r>
              <a:rPr lang="hu-HU" sz="2900" dirty="0">
                <a:solidFill>
                  <a:srgbClr val="002060"/>
                </a:solidFill>
              </a:rPr>
              <a:t>adatgyűjtések </a:t>
            </a:r>
            <a:r>
              <a:rPr lang="hu-HU" sz="2900" dirty="0" smtClean="0">
                <a:solidFill>
                  <a:srgbClr val="002060"/>
                </a:solidFill>
              </a:rPr>
              <a:t>szervezése,</a:t>
            </a:r>
          </a:p>
          <a:p>
            <a:pPr lvl="1">
              <a:spcBef>
                <a:spcPts val="0"/>
              </a:spcBef>
            </a:pPr>
            <a:r>
              <a:rPr lang="hu-HU" sz="2900" dirty="0" smtClean="0">
                <a:solidFill>
                  <a:srgbClr val="002060"/>
                </a:solidFill>
              </a:rPr>
              <a:t>az </a:t>
            </a:r>
            <a:r>
              <a:rPr lang="hu-HU" sz="2900" dirty="0">
                <a:solidFill>
                  <a:srgbClr val="002060"/>
                </a:solidFill>
              </a:rPr>
              <a:t>adatgyűjtések, adatátvételek </a:t>
            </a:r>
            <a:r>
              <a:rPr lang="hu-HU" sz="2900" dirty="0" smtClean="0">
                <a:solidFill>
                  <a:srgbClr val="002060"/>
                </a:solidFill>
              </a:rPr>
              <a:t>kezelése,</a:t>
            </a:r>
          </a:p>
          <a:p>
            <a:pPr lvl="1">
              <a:spcBef>
                <a:spcPts val="0"/>
              </a:spcBef>
            </a:pPr>
            <a:r>
              <a:rPr lang="hu-HU" sz="2900" dirty="0" smtClean="0">
                <a:solidFill>
                  <a:srgbClr val="002060"/>
                </a:solidFill>
              </a:rPr>
              <a:t>a </a:t>
            </a:r>
            <a:r>
              <a:rPr lang="hu-HU" sz="2900" dirty="0">
                <a:solidFill>
                  <a:srgbClr val="002060"/>
                </a:solidFill>
              </a:rPr>
              <a:t>regiszterek </a:t>
            </a:r>
            <a:r>
              <a:rPr lang="hu-HU" sz="2900" dirty="0" smtClean="0">
                <a:solidFill>
                  <a:srgbClr val="002060"/>
                </a:solidFill>
              </a:rPr>
              <a:t>karbantartása,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hu-HU" sz="2900" dirty="0" smtClean="0">
                <a:solidFill>
                  <a:srgbClr val="002060"/>
                </a:solidFill>
              </a:rPr>
              <a:t>az </a:t>
            </a:r>
            <a:r>
              <a:rPr lang="hu-HU" sz="2900" dirty="0">
                <a:solidFill>
                  <a:srgbClr val="002060"/>
                </a:solidFill>
              </a:rPr>
              <a:t>ezekhez kapcsolódó adatelőkészítési </a:t>
            </a:r>
            <a:r>
              <a:rPr lang="hu-HU" sz="2900" dirty="0" smtClean="0">
                <a:solidFill>
                  <a:srgbClr val="002060"/>
                </a:solidFill>
              </a:rPr>
              <a:t>feladatok</a:t>
            </a:r>
            <a:endParaRPr lang="hu-HU" sz="29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52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792088"/>
          </a:xfrm>
        </p:spPr>
        <p:txBody>
          <a:bodyPr>
            <a:noAutofit/>
          </a:bodyPr>
          <a:lstStyle/>
          <a:p>
            <a:pPr algn="r">
              <a:tabLst>
                <a:tab pos="133350" algn="l"/>
              </a:tabLst>
            </a:pPr>
            <a:r>
              <a:rPr lang="hu-HU" sz="3600" b="1" dirty="0" smtClean="0">
                <a:solidFill>
                  <a:srgbClr val="002060"/>
                </a:solidFill>
              </a:rPr>
              <a:t>Szakstatisztikai </a:t>
            </a:r>
            <a:r>
              <a:rPr lang="hu-HU" sz="3600" b="1" dirty="0" smtClean="0">
                <a:solidFill>
                  <a:srgbClr val="002060"/>
                </a:solidFill>
              </a:rPr>
              <a:t>Igazgatóság</a:t>
            </a:r>
            <a:endParaRPr lang="hu-HU" sz="36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412776"/>
            <a:ext cx="8147248" cy="5040560"/>
          </a:xfrm>
        </p:spPr>
        <p:txBody>
          <a:bodyPr>
            <a:normAutofit fontScale="70000" lnSpcReduction="2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hu-HU" sz="3200" dirty="0">
                <a:solidFill>
                  <a:srgbClr val="002060"/>
                </a:solidFill>
              </a:rPr>
              <a:t>F</a:t>
            </a:r>
            <a:r>
              <a:rPr lang="hu-HU" sz="3200" dirty="0" smtClean="0">
                <a:solidFill>
                  <a:srgbClr val="002060"/>
                </a:solidFill>
              </a:rPr>
              <a:t>ő </a:t>
            </a:r>
            <a:r>
              <a:rPr lang="hu-HU" sz="3200" dirty="0">
                <a:solidFill>
                  <a:srgbClr val="002060"/>
                </a:solidFill>
              </a:rPr>
              <a:t>feladata a jogszabályban előírt, valamint a felhasználói igényekre reagáló, azokat </a:t>
            </a:r>
            <a:r>
              <a:rPr lang="hu-HU" sz="3200" dirty="0" smtClean="0">
                <a:solidFill>
                  <a:srgbClr val="002060"/>
                </a:solidFill>
              </a:rPr>
              <a:t>kiszolgáló (kizárólag releváns) </a:t>
            </a:r>
            <a:r>
              <a:rPr lang="hu-HU" sz="3200" dirty="0">
                <a:solidFill>
                  <a:srgbClr val="002060"/>
                </a:solidFill>
              </a:rPr>
              <a:t>statisztikák </a:t>
            </a:r>
            <a:r>
              <a:rPr lang="hu-HU" sz="3200" dirty="0" smtClean="0">
                <a:solidFill>
                  <a:srgbClr val="002060"/>
                </a:solidFill>
              </a:rPr>
              <a:t>előállításának </a:t>
            </a:r>
            <a:r>
              <a:rPr lang="hu-HU" sz="3200" dirty="0">
                <a:solidFill>
                  <a:srgbClr val="002060"/>
                </a:solidFill>
              </a:rPr>
              <a:t>a fejlesztése, tervezése, az adat-előállítás koordinációja, </a:t>
            </a:r>
            <a:r>
              <a:rPr lang="hu-HU" sz="3200" dirty="0" smtClean="0">
                <a:solidFill>
                  <a:srgbClr val="002060"/>
                </a:solidFill>
              </a:rPr>
              <a:t>a szakstatisztikai adtok feldolgozása, ellenőrzése</a:t>
            </a:r>
            <a:r>
              <a:rPr lang="hu-HU" sz="3200" dirty="0">
                <a:solidFill>
                  <a:srgbClr val="002060"/>
                </a:solidFill>
              </a:rPr>
              <a:t>, az adatok </a:t>
            </a:r>
            <a:r>
              <a:rPr lang="hu-HU" sz="3200" dirty="0" err="1">
                <a:solidFill>
                  <a:srgbClr val="002060"/>
                </a:solidFill>
              </a:rPr>
              <a:t>validálása</a:t>
            </a:r>
            <a:r>
              <a:rPr lang="hu-HU" sz="3200" dirty="0">
                <a:solidFill>
                  <a:srgbClr val="002060"/>
                </a:solidFill>
              </a:rPr>
              <a:t>, az adatokból történő tartalom-előállítás, elemzések </a:t>
            </a:r>
            <a:r>
              <a:rPr lang="hu-HU" sz="3200" dirty="0" smtClean="0">
                <a:solidFill>
                  <a:srgbClr val="002060"/>
                </a:solidFill>
              </a:rPr>
              <a:t>készítése.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hu-HU" sz="3200" dirty="0" smtClean="0">
                <a:solidFill>
                  <a:srgbClr val="002060"/>
                </a:solidFill>
              </a:rPr>
              <a:t>A </a:t>
            </a:r>
            <a:r>
              <a:rPr lang="hu-HU" sz="3200" dirty="0">
                <a:solidFill>
                  <a:srgbClr val="002060"/>
                </a:solidFill>
              </a:rPr>
              <a:t>feldolgozás az igazgatóságon belül – a további vizsgálatok eredményétől függő mértékben – koncentráltan történik biztosítva a hatékony és rugalmas </a:t>
            </a:r>
            <a:r>
              <a:rPr lang="hu-HU" sz="3200" dirty="0" smtClean="0">
                <a:solidFill>
                  <a:srgbClr val="002060"/>
                </a:solidFill>
              </a:rPr>
              <a:t>erőforrás-felhasználást.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hu-HU" sz="3200" dirty="0" smtClean="0">
                <a:solidFill>
                  <a:srgbClr val="002060"/>
                </a:solidFill>
              </a:rPr>
              <a:t>Feladatainak </a:t>
            </a:r>
            <a:r>
              <a:rPr lang="hu-HU" sz="3200" dirty="0">
                <a:solidFill>
                  <a:srgbClr val="002060"/>
                </a:solidFill>
              </a:rPr>
              <a:t>teljesítése érdekében az igazgatóság részt vesz a hazai és nemzetközi kutatásokban, aktívan együttműködik a tudományos és szakmai </a:t>
            </a:r>
            <a:r>
              <a:rPr lang="hu-HU" sz="3200" dirty="0" smtClean="0">
                <a:solidFill>
                  <a:srgbClr val="002060"/>
                </a:solidFill>
              </a:rPr>
              <a:t>fórumokkal.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hu-HU" sz="3200" dirty="0" smtClean="0">
                <a:solidFill>
                  <a:srgbClr val="002060"/>
                </a:solidFill>
              </a:rPr>
              <a:t>A </a:t>
            </a:r>
            <a:r>
              <a:rPr lang="hu-HU" sz="3200" dirty="0">
                <a:solidFill>
                  <a:srgbClr val="002060"/>
                </a:solidFill>
              </a:rPr>
              <a:t>Szakstatisztikai Igazgatóság feladatainak megfelelő ellátásához a többi szervezeti egység biztosítja a szükséges szolgáltatásokat, a szakstatisztika által azonosított fejlesztési igényeket átlátható koncepciók és szempontok mentén, optimálisan kiszolgálják</a:t>
            </a:r>
            <a:endParaRPr lang="en-US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53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792088"/>
          </a:xfrm>
        </p:spPr>
        <p:txBody>
          <a:bodyPr>
            <a:noAutofit/>
          </a:bodyPr>
          <a:lstStyle/>
          <a:p>
            <a:pPr algn="r">
              <a:tabLst>
                <a:tab pos="133350" algn="l"/>
              </a:tabLst>
            </a:pPr>
            <a:r>
              <a:rPr lang="hu-HU" sz="3600" b="1" dirty="0" smtClean="0">
                <a:solidFill>
                  <a:srgbClr val="002060"/>
                </a:solidFill>
              </a:rPr>
              <a:t>Tájékoztatási </a:t>
            </a:r>
            <a:r>
              <a:rPr lang="hu-HU" sz="3600" b="1" dirty="0" smtClean="0">
                <a:solidFill>
                  <a:srgbClr val="002060"/>
                </a:solidFill>
              </a:rPr>
              <a:t>Igazgatóság</a:t>
            </a:r>
            <a:endParaRPr lang="hu-HU" sz="36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00202"/>
            <a:ext cx="8147248" cy="4525963"/>
          </a:xfrm>
        </p:spPr>
        <p:txBody>
          <a:bodyPr>
            <a:normAutofit fontScale="85000" lnSpcReduction="10000"/>
          </a:bodyPr>
          <a:lstStyle/>
          <a:p>
            <a:r>
              <a:rPr lang="hu-HU" sz="3200">
                <a:solidFill>
                  <a:srgbClr val="002060"/>
                </a:solidFill>
              </a:rPr>
              <a:t>A </a:t>
            </a:r>
            <a:r>
              <a:rPr lang="hu-HU" sz="3200" smtClean="0">
                <a:solidFill>
                  <a:srgbClr val="002060"/>
                </a:solidFill>
              </a:rPr>
              <a:t>KSH </a:t>
            </a:r>
            <a:r>
              <a:rPr lang="hu-HU" sz="3200">
                <a:solidFill>
                  <a:srgbClr val="002060"/>
                </a:solidFill>
              </a:rPr>
              <a:t>kapuja a felhasználók </a:t>
            </a:r>
            <a:r>
              <a:rPr lang="hu-HU" sz="3200" smtClean="0">
                <a:solidFill>
                  <a:srgbClr val="002060"/>
                </a:solidFill>
              </a:rPr>
              <a:t>felé.</a:t>
            </a:r>
          </a:p>
          <a:p>
            <a:r>
              <a:rPr lang="hu-HU" sz="3200" smtClean="0">
                <a:solidFill>
                  <a:srgbClr val="002060"/>
                </a:solidFill>
              </a:rPr>
              <a:t>Fő feladata </a:t>
            </a:r>
            <a:r>
              <a:rPr lang="hu-HU" sz="3200">
                <a:solidFill>
                  <a:srgbClr val="002060"/>
                </a:solidFill>
              </a:rPr>
              <a:t>a felhasználói igényeket kielégítő tartalom-előállítás koordinációja, és önálló tartalmak </a:t>
            </a:r>
            <a:r>
              <a:rPr lang="hu-HU" sz="3200" smtClean="0">
                <a:solidFill>
                  <a:srgbClr val="002060"/>
                </a:solidFill>
              </a:rPr>
              <a:t>előállítása.</a:t>
            </a:r>
          </a:p>
          <a:p>
            <a:r>
              <a:rPr lang="hu-HU" sz="3200" smtClean="0">
                <a:solidFill>
                  <a:srgbClr val="002060"/>
                </a:solidFill>
              </a:rPr>
              <a:t>Az igazgatóság </a:t>
            </a:r>
            <a:r>
              <a:rPr lang="hu-HU" sz="3200">
                <a:solidFill>
                  <a:srgbClr val="002060"/>
                </a:solidFill>
              </a:rPr>
              <a:t>működteti a hivatal Szolgáltató centrumát, azaz szolgáltatásokat, megoldásokat javasol a felhasználói igényekre, </a:t>
            </a:r>
            <a:r>
              <a:rPr lang="hu-HU" sz="3200" smtClean="0">
                <a:solidFill>
                  <a:srgbClr val="002060"/>
                </a:solidFill>
              </a:rPr>
              <a:t>kérdésekre.</a:t>
            </a:r>
          </a:p>
          <a:p>
            <a:pPr lvl="1"/>
            <a:r>
              <a:rPr lang="hu-HU" sz="2900" smtClean="0">
                <a:solidFill>
                  <a:srgbClr val="002060"/>
                </a:solidFill>
              </a:rPr>
              <a:t>A </a:t>
            </a:r>
            <a:r>
              <a:rPr lang="hu-HU" sz="2900">
                <a:solidFill>
                  <a:srgbClr val="002060"/>
                </a:solidFill>
              </a:rPr>
              <a:t>megoldások magukban foglalják a rendelkezésre álló adatokból történő egyedi adatkiadásoktól kezdve a rendelkezésre nem álló adatok előállítására tett megoldási javaslatokat </a:t>
            </a:r>
            <a:r>
              <a:rPr lang="hu-HU" sz="2900" smtClean="0">
                <a:solidFill>
                  <a:srgbClr val="002060"/>
                </a:solidFill>
              </a:rPr>
              <a:t>is</a:t>
            </a:r>
          </a:p>
          <a:p>
            <a:r>
              <a:rPr lang="hu-HU" sz="3000" smtClean="0">
                <a:solidFill>
                  <a:srgbClr val="002060"/>
                </a:solidFill>
              </a:rPr>
              <a:t>A hivatal kommunikációs tevékenységét is végzi</a:t>
            </a:r>
            <a:endParaRPr lang="en-US" sz="30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05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792088"/>
          </a:xfrm>
        </p:spPr>
        <p:txBody>
          <a:bodyPr>
            <a:noAutofit/>
          </a:bodyPr>
          <a:lstStyle/>
          <a:p>
            <a:pPr algn="r">
              <a:tabLst>
                <a:tab pos="133350" algn="l"/>
              </a:tabLst>
            </a:pPr>
            <a:r>
              <a:rPr lang="hu-HU" sz="3600" b="1" dirty="0" err="1" smtClean="0">
                <a:solidFill>
                  <a:srgbClr val="002060"/>
                </a:solidFill>
              </a:rPr>
              <a:t>Architekturális</a:t>
            </a:r>
            <a:r>
              <a:rPr lang="hu-HU" sz="3600" b="1" dirty="0" smtClean="0">
                <a:solidFill>
                  <a:srgbClr val="002060"/>
                </a:solidFill>
              </a:rPr>
              <a:t> Szolgáltatások </a:t>
            </a:r>
            <a:r>
              <a:rPr lang="hu-HU" sz="3600" b="1" dirty="0">
                <a:solidFill>
                  <a:srgbClr val="002060"/>
                </a:solidFill>
              </a:rPr>
              <a:t>I</a:t>
            </a:r>
            <a:r>
              <a:rPr lang="hu-HU" sz="3600" b="1" dirty="0" smtClean="0">
                <a:solidFill>
                  <a:srgbClr val="002060"/>
                </a:solidFill>
              </a:rPr>
              <a:t>gazgatóság</a:t>
            </a:r>
            <a:endParaRPr lang="hu-HU" sz="28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28800"/>
            <a:ext cx="8147248" cy="468052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3200" dirty="0">
                <a:solidFill>
                  <a:srgbClr val="002060"/>
                </a:solidFill>
              </a:rPr>
              <a:t>S</a:t>
            </a:r>
            <a:r>
              <a:rPr lang="hu-HU" sz="3200" dirty="0" smtClean="0">
                <a:solidFill>
                  <a:srgbClr val="002060"/>
                </a:solidFill>
              </a:rPr>
              <a:t>zolgáltatást </a:t>
            </a:r>
            <a:r>
              <a:rPr lang="hu-HU" sz="3200" dirty="0">
                <a:solidFill>
                  <a:srgbClr val="002060"/>
                </a:solidFill>
              </a:rPr>
              <a:t>végez a hivatalon belül, legfontosabb feladata a hivatal vállalati architektúra elemeinek a menedzselése, a szükséges módszertani és informatikai keretek </a:t>
            </a:r>
            <a:r>
              <a:rPr lang="hu-HU" sz="3200" dirty="0" smtClean="0">
                <a:solidFill>
                  <a:srgbClr val="002060"/>
                </a:solidFill>
              </a:rPr>
              <a:t>biztosítása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3200" dirty="0" smtClean="0">
                <a:solidFill>
                  <a:srgbClr val="002060"/>
                </a:solidFill>
              </a:rPr>
              <a:t>Biztosítja a </a:t>
            </a:r>
            <a:r>
              <a:rPr lang="hu-HU" sz="3200" dirty="0">
                <a:solidFill>
                  <a:srgbClr val="002060"/>
                </a:solidFill>
              </a:rPr>
              <a:t>statisztikai adat-előállítási </a:t>
            </a:r>
            <a:r>
              <a:rPr lang="hu-HU" sz="3200" dirty="0" smtClean="0">
                <a:solidFill>
                  <a:srgbClr val="002060"/>
                </a:solidFill>
              </a:rPr>
              <a:t>folyamatok, </a:t>
            </a:r>
            <a:r>
              <a:rPr lang="hu-HU" sz="3200" dirty="0">
                <a:solidFill>
                  <a:srgbClr val="002060"/>
                </a:solidFill>
              </a:rPr>
              <a:t>illetve a vállalati architektúra </a:t>
            </a:r>
            <a:r>
              <a:rPr lang="hu-HU" sz="3200" dirty="0" smtClean="0">
                <a:solidFill>
                  <a:srgbClr val="002060"/>
                </a:solidFill>
              </a:rPr>
              <a:t>rész-architektúrák </a:t>
            </a:r>
            <a:r>
              <a:rPr lang="hu-HU" sz="3200" dirty="0">
                <a:solidFill>
                  <a:srgbClr val="002060"/>
                </a:solidFill>
              </a:rPr>
              <a:t>általános- és szakstatisztika-specifikus tervezéséhez, végrehajtásához, ellenőrzéséhez szükséges módszertani és informatikai </a:t>
            </a:r>
            <a:r>
              <a:rPr lang="hu-HU" sz="3200" dirty="0" smtClean="0">
                <a:solidFill>
                  <a:srgbClr val="002060"/>
                </a:solidFill>
              </a:rPr>
              <a:t>keretrendszereket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3200" dirty="0" smtClean="0">
                <a:solidFill>
                  <a:srgbClr val="002060"/>
                </a:solidFill>
              </a:rPr>
              <a:t>Standardizálja és folyamatosan fejleszti a keretrendszereket,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3200" dirty="0" smtClean="0">
                <a:solidFill>
                  <a:srgbClr val="002060"/>
                </a:solidFill>
              </a:rPr>
              <a:t>Támogatja a többi igazgatóságot a keretrendszerek használata során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3200" dirty="0" smtClean="0">
                <a:solidFill>
                  <a:srgbClr val="002060"/>
                </a:solidFill>
              </a:rPr>
              <a:t>Őrködik </a:t>
            </a:r>
            <a:r>
              <a:rPr lang="hu-HU" sz="3200" dirty="0">
                <a:solidFill>
                  <a:srgbClr val="002060"/>
                </a:solidFill>
              </a:rPr>
              <a:t>a hivatal rendszerszintű működési alapelveinek betartása </a:t>
            </a:r>
            <a:r>
              <a:rPr lang="hu-HU" sz="3200" dirty="0" smtClean="0">
                <a:solidFill>
                  <a:srgbClr val="002060"/>
                </a:solidFill>
              </a:rPr>
              <a:t>felett, </a:t>
            </a:r>
            <a:r>
              <a:rPr lang="hu-HU" sz="3200" dirty="0">
                <a:solidFill>
                  <a:srgbClr val="002060"/>
                </a:solidFill>
              </a:rPr>
              <a:t>felel a rendszeridegen elemek kiszűréséért és a folyamatos standardizálásért.</a:t>
            </a:r>
            <a:endParaRPr lang="en-US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4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3600" b="1">
                <a:solidFill>
                  <a:srgbClr val="002060"/>
                </a:solidFill>
              </a:rPr>
              <a:t>Tartalom</a:t>
            </a:r>
            <a:endParaRPr lang="hu-HU" sz="36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5556" y="2024845"/>
            <a:ext cx="8111244" cy="33483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hu-HU" dirty="0" smtClean="0"/>
          </a:p>
          <a:p>
            <a:r>
              <a:rPr lang="hu-HU" sz="3200" dirty="0" smtClean="0">
                <a:solidFill>
                  <a:srgbClr val="002060"/>
                </a:solidFill>
              </a:rPr>
              <a:t>KSH küldetése, víziója, </a:t>
            </a:r>
            <a:r>
              <a:rPr lang="hu-HU" sz="3200" dirty="0" smtClean="0">
                <a:solidFill>
                  <a:srgbClr val="002060"/>
                </a:solidFill>
              </a:rPr>
              <a:t>stratégiai </a:t>
            </a:r>
            <a:r>
              <a:rPr lang="hu-HU" sz="3200" dirty="0" smtClean="0">
                <a:solidFill>
                  <a:srgbClr val="002060"/>
                </a:solidFill>
              </a:rPr>
              <a:t>céljai</a:t>
            </a:r>
            <a:endParaRPr lang="hu-HU" sz="3200" dirty="0" smtClean="0">
              <a:solidFill>
                <a:srgbClr val="002060"/>
              </a:solidFill>
            </a:endParaRPr>
          </a:p>
          <a:p>
            <a:r>
              <a:rPr lang="hu-HU" sz="3200" dirty="0" smtClean="0">
                <a:solidFill>
                  <a:srgbClr val="002060"/>
                </a:solidFill>
              </a:rPr>
              <a:t>A </a:t>
            </a:r>
            <a:r>
              <a:rPr lang="hu-HU" sz="3200" dirty="0" smtClean="0">
                <a:solidFill>
                  <a:srgbClr val="002060"/>
                </a:solidFill>
              </a:rPr>
              <a:t>korábbi struktúra </a:t>
            </a:r>
            <a:r>
              <a:rPr lang="hu-HU" sz="3200" dirty="0" smtClean="0">
                <a:solidFill>
                  <a:srgbClr val="002060"/>
                </a:solidFill>
              </a:rPr>
              <a:t>és működés ellentmondásai, </a:t>
            </a:r>
            <a:r>
              <a:rPr lang="hu-HU" sz="3200" dirty="0" smtClean="0">
                <a:solidFill>
                  <a:srgbClr val="002060"/>
                </a:solidFill>
              </a:rPr>
              <a:t>kockázatai</a:t>
            </a:r>
          </a:p>
          <a:p>
            <a:r>
              <a:rPr lang="hu-HU" sz="3200" dirty="0" smtClean="0">
                <a:solidFill>
                  <a:srgbClr val="002060"/>
                </a:solidFill>
              </a:rPr>
              <a:t>A KSH szervezetfejlesztési projektje</a:t>
            </a:r>
            <a:endParaRPr lang="hu-HU" sz="3200" dirty="0" smtClean="0">
              <a:solidFill>
                <a:srgbClr val="002060"/>
              </a:solidFill>
            </a:endParaRPr>
          </a:p>
          <a:p>
            <a:r>
              <a:rPr lang="hu-HU" sz="3200" dirty="0" smtClean="0">
                <a:solidFill>
                  <a:srgbClr val="002060"/>
                </a:solidFill>
              </a:rPr>
              <a:t>Az új szervezeti struktúra fő elemei</a:t>
            </a:r>
          </a:p>
          <a:p>
            <a:r>
              <a:rPr lang="hu-HU" sz="3200" dirty="0" smtClean="0">
                <a:solidFill>
                  <a:srgbClr val="002060"/>
                </a:solidFill>
              </a:rPr>
              <a:t>Az </a:t>
            </a:r>
            <a:r>
              <a:rPr lang="hu-HU" sz="3200" dirty="0" smtClean="0">
                <a:solidFill>
                  <a:srgbClr val="002060"/>
                </a:solidFill>
              </a:rPr>
              <a:t>egyes </a:t>
            </a:r>
            <a:r>
              <a:rPr lang="hu-HU" sz="3200" dirty="0" smtClean="0">
                <a:solidFill>
                  <a:srgbClr val="002060"/>
                </a:solidFill>
              </a:rPr>
              <a:t>területek főbb </a:t>
            </a:r>
            <a:r>
              <a:rPr lang="hu-HU" sz="3200" dirty="0" smtClean="0">
                <a:solidFill>
                  <a:srgbClr val="002060"/>
                </a:solidFill>
              </a:rPr>
              <a:t>feladatai</a:t>
            </a:r>
          </a:p>
          <a:p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1331640" y="1754814"/>
            <a:ext cx="1134126" cy="1620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44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792088"/>
          </a:xfrm>
        </p:spPr>
        <p:txBody>
          <a:bodyPr>
            <a:noAutofit/>
          </a:bodyPr>
          <a:lstStyle/>
          <a:p>
            <a:pPr algn="r">
              <a:tabLst>
                <a:tab pos="133350" algn="l"/>
              </a:tabLst>
            </a:pPr>
            <a:r>
              <a:rPr lang="hu-HU" sz="3600" b="1" dirty="0" smtClean="0">
                <a:solidFill>
                  <a:srgbClr val="002060"/>
                </a:solidFill>
              </a:rPr>
              <a:t>Gazdálkodási és Igazgatási Igazgatóság  </a:t>
            </a:r>
            <a:endParaRPr lang="hu-HU" sz="36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00202"/>
            <a:ext cx="8147248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3200" smtClean="0">
                <a:solidFill>
                  <a:srgbClr val="002060"/>
                </a:solidFill>
              </a:rPr>
              <a:t>Szolgáltatást </a:t>
            </a:r>
            <a:r>
              <a:rPr lang="hu-HU" sz="3200">
                <a:solidFill>
                  <a:srgbClr val="002060"/>
                </a:solidFill>
              </a:rPr>
              <a:t>végez a hivatalon belül, mely magában </a:t>
            </a:r>
            <a:r>
              <a:rPr lang="hu-HU" sz="3200" smtClean="0">
                <a:solidFill>
                  <a:srgbClr val="002060"/>
                </a:solidFill>
              </a:rPr>
              <a:t>foglalja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2900" smtClean="0">
                <a:solidFill>
                  <a:srgbClr val="002060"/>
                </a:solidFill>
              </a:rPr>
              <a:t>a </a:t>
            </a:r>
            <a:r>
              <a:rPr lang="hu-HU" sz="2900">
                <a:solidFill>
                  <a:srgbClr val="002060"/>
                </a:solidFill>
              </a:rPr>
              <a:t>gazdálkodási és jogi, </a:t>
            </a:r>
            <a:r>
              <a:rPr lang="hu-HU" sz="2900" smtClean="0">
                <a:solidFill>
                  <a:srgbClr val="002060"/>
                </a:solidFill>
              </a:rPr>
              <a:t>igazgatási feladatokat,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2900">
                <a:solidFill>
                  <a:srgbClr val="002060"/>
                </a:solidFill>
              </a:rPr>
              <a:t>a</a:t>
            </a:r>
            <a:r>
              <a:rPr lang="hu-HU" sz="2900" smtClean="0">
                <a:solidFill>
                  <a:srgbClr val="002060"/>
                </a:solidFill>
              </a:rPr>
              <a:t> személyügyi </a:t>
            </a:r>
            <a:r>
              <a:rPr lang="hu-HU" sz="2900">
                <a:solidFill>
                  <a:srgbClr val="002060"/>
                </a:solidFill>
              </a:rPr>
              <a:t>és oktatási feladatokat</a:t>
            </a:r>
            <a:endParaRPr lang="hu-HU" sz="2900" smtClean="0">
              <a:solidFill>
                <a:srgbClr val="00206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2900">
                <a:solidFill>
                  <a:srgbClr val="002060"/>
                </a:solidFill>
              </a:rPr>
              <a:t>a Hivatalos Statisztikai Szolgálat koordinációs feladatait,</a:t>
            </a:r>
            <a:endParaRPr lang="hu-HU" sz="2900" smtClean="0">
              <a:solidFill>
                <a:srgbClr val="00206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2900" smtClean="0">
                <a:solidFill>
                  <a:srgbClr val="002060"/>
                </a:solidFill>
              </a:rPr>
              <a:t>a pályázatokkal és </a:t>
            </a:r>
            <a:r>
              <a:rPr lang="hu-HU" sz="2900">
                <a:solidFill>
                  <a:srgbClr val="002060"/>
                </a:solidFill>
              </a:rPr>
              <a:t>projektekkel kapcsolatos adminisztratív </a:t>
            </a:r>
            <a:r>
              <a:rPr lang="hu-HU" sz="2900" smtClean="0">
                <a:solidFill>
                  <a:srgbClr val="002060"/>
                </a:solidFill>
              </a:rPr>
              <a:t>feladatokat,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2900" smtClean="0">
                <a:solidFill>
                  <a:srgbClr val="002060"/>
                </a:solidFill>
              </a:rPr>
              <a:t>a beszerzéseket</a:t>
            </a:r>
            <a:endParaRPr lang="hu-HU" sz="2900">
              <a:solidFill>
                <a:srgbClr val="00206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2900" smtClean="0">
                <a:solidFill>
                  <a:srgbClr val="002060"/>
                </a:solidFill>
              </a:rPr>
              <a:t>a </a:t>
            </a:r>
            <a:r>
              <a:rPr lang="hu-HU" sz="2900">
                <a:solidFill>
                  <a:srgbClr val="002060"/>
                </a:solidFill>
              </a:rPr>
              <a:t>jelenleg a területi és szakfőosztályok vagy a Tájékoztatási főosztály által ellátott adminisztrációs </a:t>
            </a:r>
            <a:r>
              <a:rPr lang="hu-HU" sz="2900" smtClean="0">
                <a:solidFill>
                  <a:srgbClr val="002060"/>
                </a:solidFill>
              </a:rPr>
              <a:t>feladatokat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2900" smtClean="0">
                <a:solidFill>
                  <a:srgbClr val="002060"/>
                </a:solidFill>
              </a:rPr>
              <a:t>az ingatlanüzemeltetési </a:t>
            </a:r>
            <a:r>
              <a:rPr lang="hu-HU" sz="2900">
                <a:solidFill>
                  <a:srgbClr val="002060"/>
                </a:solidFill>
              </a:rPr>
              <a:t>feladatokat</a:t>
            </a:r>
          </a:p>
        </p:txBody>
      </p:sp>
    </p:spTree>
    <p:extLst>
      <p:ext uri="{BB962C8B-B14F-4D97-AF65-F5344CB8AC3E}">
        <p14:creationId xmlns:p14="http://schemas.microsoft.com/office/powerpoint/2010/main" val="2885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792088"/>
          </a:xfrm>
        </p:spPr>
        <p:txBody>
          <a:bodyPr>
            <a:noAutofit/>
          </a:bodyPr>
          <a:lstStyle/>
          <a:p>
            <a:pPr algn="r">
              <a:tabLst>
                <a:tab pos="133350" algn="l"/>
              </a:tabLst>
            </a:pPr>
            <a:r>
              <a:rPr lang="hu-HU" sz="3600" b="1" dirty="0" smtClean="0">
                <a:solidFill>
                  <a:srgbClr val="002060"/>
                </a:solidFill>
              </a:rPr>
              <a:t>Szervezeti kultúra</a:t>
            </a:r>
            <a:endParaRPr lang="hu-HU" sz="36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00202"/>
            <a:ext cx="8147248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hu-HU" sz="2900" b="1" i="1" dirty="0" smtClean="0">
                <a:solidFill>
                  <a:srgbClr val="002060"/>
                </a:solidFill>
              </a:rPr>
              <a:t>Egy KSH</a:t>
            </a:r>
            <a:r>
              <a:rPr lang="hu-HU" sz="2900" i="1" dirty="0" smtClean="0">
                <a:solidFill>
                  <a:srgbClr val="002060"/>
                </a:solidFill>
              </a:rPr>
              <a:t>: a KSH céljai mindannyiunk céljai; a közös célok elérése érdekében a KSH minden területe, munkatársa együttesen, együttműködve dolgozik</a:t>
            </a:r>
            <a:r>
              <a:rPr lang="hu-HU" sz="2900" dirty="0" smtClean="0">
                <a:solidFill>
                  <a:srgbClr val="002060"/>
                </a:solidFill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hu-HU" sz="2900" dirty="0">
              <a:solidFill>
                <a:srgbClr val="002060"/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hu-HU" sz="2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80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792088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  <a:tabLst>
                <a:tab pos="133350" algn="l"/>
              </a:tabLst>
            </a:pPr>
            <a:r>
              <a:rPr lang="hu-HU" sz="3400" b="1" dirty="0" smtClean="0">
                <a:solidFill>
                  <a:srgbClr val="002060"/>
                </a:solidFill>
              </a:rPr>
              <a:t>A KSH küldetése</a:t>
            </a:r>
            <a:endParaRPr lang="hu-HU" sz="3400" b="1" dirty="0">
              <a:solidFill>
                <a:srgbClr val="002060"/>
              </a:solidFill>
            </a:endParaRPr>
          </a:p>
        </p:txBody>
      </p:sp>
      <p:sp>
        <p:nvSpPr>
          <p:cNvPr id="4" name="Tartalom helye 2"/>
          <p:cNvSpPr>
            <a:spLocks noGrp="1"/>
          </p:cNvSpPr>
          <p:nvPr>
            <p:ph idx="1"/>
          </p:nvPr>
        </p:nvSpPr>
        <p:spPr>
          <a:xfrm>
            <a:off x="539750" y="2060847"/>
            <a:ext cx="8147050" cy="2736305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800" b="1" i="1">
                <a:solidFill>
                  <a:schemeClr val="bg1"/>
                </a:solidFill>
              </a:rPr>
              <a:t>A Központi Statisztikai Hivatal </a:t>
            </a:r>
            <a:r>
              <a:rPr lang="hu-HU" sz="2800" b="1" i="1" smtClean="0">
                <a:solidFill>
                  <a:schemeClr val="bg1"/>
                </a:solidFill>
              </a:rPr>
              <a:t>küldetése,</a:t>
            </a:r>
            <a:br>
              <a:rPr lang="hu-HU" sz="2800" b="1" i="1" smtClean="0">
                <a:solidFill>
                  <a:schemeClr val="bg1"/>
                </a:solidFill>
              </a:rPr>
            </a:br>
            <a:r>
              <a:rPr lang="hu-HU" sz="2800" b="1" i="1" smtClean="0">
                <a:solidFill>
                  <a:schemeClr val="bg1"/>
                </a:solidFill>
              </a:rPr>
              <a:t>hogy </a:t>
            </a:r>
            <a:r>
              <a:rPr lang="hu-HU" sz="2800" b="1" i="1">
                <a:solidFill>
                  <a:schemeClr val="bg1"/>
                </a:solidFill>
              </a:rPr>
              <a:t>hiteles és megbízható </a:t>
            </a:r>
            <a:r>
              <a:rPr lang="hu-HU" sz="2800" b="1" i="1" smtClean="0">
                <a:solidFill>
                  <a:schemeClr val="bg1"/>
                </a:solidFill>
              </a:rPr>
              <a:t>minőségű</a:t>
            </a:r>
            <a:br>
              <a:rPr lang="hu-HU" sz="2800" b="1" i="1" smtClean="0">
                <a:solidFill>
                  <a:schemeClr val="bg1"/>
                </a:solidFill>
              </a:rPr>
            </a:br>
            <a:r>
              <a:rPr lang="hu-HU" sz="2800" b="1" i="1" smtClean="0">
                <a:solidFill>
                  <a:schemeClr val="bg1"/>
                </a:solidFill>
              </a:rPr>
              <a:t>hivatalos </a:t>
            </a:r>
            <a:r>
              <a:rPr lang="hu-HU" sz="2800" b="1" i="1">
                <a:solidFill>
                  <a:schemeClr val="bg1"/>
                </a:solidFill>
              </a:rPr>
              <a:t>statisztikai </a:t>
            </a:r>
            <a:r>
              <a:rPr lang="hu-HU" sz="2800" b="1" i="1" smtClean="0">
                <a:solidFill>
                  <a:schemeClr val="bg1"/>
                </a:solidFill>
              </a:rPr>
              <a:t>adatokkal </a:t>
            </a:r>
            <a:r>
              <a:rPr lang="hu-HU" sz="2800" b="1" i="1">
                <a:solidFill>
                  <a:schemeClr val="bg1"/>
                </a:solidFill>
              </a:rPr>
              <a:t>és </a:t>
            </a:r>
            <a:r>
              <a:rPr lang="hu-HU" sz="2800" b="1" i="1" smtClean="0">
                <a:solidFill>
                  <a:schemeClr val="bg1"/>
                </a:solidFill>
              </a:rPr>
              <a:t>elemzésekkel</a:t>
            </a:r>
            <a:br>
              <a:rPr lang="hu-HU" sz="2800" b="1" i="1" smtClean="0">
                <a:solidFill>
                  <a:schemeClr val="bg1"/>
                </a:solidFill>
              </a:rPr>
            </a:br>
            <a:r>
              <a:rPr lang="hu-HU" sz="2800" b="1" i="1" smtClean="0">
                <a:solidFill>
                  <a:schemeClr val="bg1"/>
                </a:solidFill>
              </a:rPr>
              <a:t>támogassa a </a:t>
            </a:r>
            <a:r>
              <a:rPr lang="hu-HU" sz="2800" b="1" i="1">
                <a:solidFill>
                  <a:schemeClr val="bg1"/>
                </a:solidFill>
              </a:rPr>
              <a:t>tényeken alapuló </a:t>
            </a:r>
            <a:r>
              <a:rPr lang="hu-HU" sz="2800" b="1" i="1" smtClean="0">
                <a:solidFill>
                  <a:schemeClr val="bg1"/>
                </a:solidFill>
              </a:rPr>
              <a:t>döntéshozatalt,</a:t>
            </a:r>
            <a:br>
              <a:rPr lang="hu-HU" sz="2800" b="1" i="1" smtClean="0">
                <a:solidFill>
                  <a:schemeClr val="bg1"/>
                </a:solidFill>
              </a:rPr>
            </a:br>
            <a:r>
              <a:rPr lang="hu-HU" sz="2800" b="1" i="1" smtClean="0">
                <a:solidFill>
                  <a:schemeClr val="bg1"/>
                </a:solidFill>
              </a:rPr>
              <a:t>a </a:t>
            </a:r>
            <a:r>
              <a:rPr lang="hu-HU" sz="2800" b="1" i="1">
                <a:solidFill>
                  <a:schemeClr val="bg1"/>
                </a:solidFill>
              </a:rPr>
              <a:t>tudományos </a:t>
            </a:r>
            <a:r>
              <a:rPr lang="hu-HU" sz="2800" b="1" i="1" smtClean="0">
                <a:solidFill>
                  <a:schemeClr val="bg1"/>
                </a:solidFill>
              </a:rPr>
              <a:t>kutatást</a:t>
            </a:r>
            <a:br>
              <a:rPr lang="hu-HU" sz="2800" b="1" i="1" smtClean="0">
                <a:solidFill>
                  <a:schemeClr val="bg1"/>
                </a:solidFill>
              </a:rPr>
            </a:br>
            <a:r>
              <a:rPr lang="hu-HU" sz="2800" b="1" i="1" smtClean="0">
                <a:solidFill>
                  <a:schemeClr val="bg1"/>
                </a:solidFill>
              </a:rPr>
              <a:t>és </a:t>
            </a:r>
            <a:r>
              <a:rPr lang="hu-HU" sz="2800" b="1" i="1">
                <a:solidFill>
                  <a:schemeClr val="bg1"/>
                </a:solidFill>
              </a:rPr>
              <a:t>a társadalom szereplői közötti </a:t>
            </a:r>
            <a:r>
              <a:rPr lang="hu-HU" sz="2800" b="1" i="1" smtClean="0">
                <a:solidFill>
                  <a:schemeClr val="bg1"/>
                </a:solidFill>
              </a:rPr>
              <a:t>párbeszédet</a:t>
            </a:r>
            <a:endParaRPr lang="hu-HU" sz="2800" b="1">
              <a:solidFill>
                <a:schemeClr val="bg1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694137" y="6237312"/>
            <a:ext cx="4978896" cy="410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hu-HU" smtClean="0">
                <a:solidFill>
                  <a:srgbClr val="002060"/>
                </a:solidFill>
              </a:rPr>
              <a:t>KSH Stratégia 2020</a:t>
            </a:r>
          </a:p>
          <a:p>
            <a:pPr algn="r"/>
            <a:r>
              <a:rPr lang="en-US" sz="1400">
                <a:solidFill>
                  <a:srgbClr val="002060"/>
                </a:solidFill>
              </a:rPr>
              <a:t>http://www.ksh.hu/docs/bemutatkozas/hun/strategia_2020.pdf</a:t>
            </a:r>
          </a:p>
        </p:txBody>
      </p:sp>
    </p:spTree>
    <p:extLst>
      <p:ext uri="{BB962C8B-B14F-4D97-AF65-F5344CB8AC3E}">
        <p14:creationId xmlns:p14="http://schemas.microsoft.com/office/powerpoint/2010/main" val="228953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792088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  <a:tabLst>
                <a:tab pos="133350" algn="l"/>
              </a:tabLst>
            </a:pPr>
            <a:r>
              <a:rPr lang="hu-HU" sz="3400" b="1" dirty="0" smtClean="0">
                <a:solidFill>
                  <a:srgbClr val="002060"/>
                </a:solidFill>
              </a:rPr>
              <a:t>A KSH víziója </a:t>
            </a:r>
            <a:r>
              <a:rPr lang="hu-HU" sz="3400" b="1" dirty="0" smtClean="0">
                <a:solidFill>
                  <a:srgbClr val="002060"/>
                </a:solidFill>
              </a:rPr>
              <a:t>2020-ra</a:t>
            </a:r>
            <a:endParaRPr lang="hu-HU" sz="3400" b="1" dirty="0">
              <a:solidFill>
                <a:srgbClr val="002060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75591" y="1527887"/>
            <a:ext cx="8229600" cy="475252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hu-HU">
                <a:solidFill>
                  <a:srgbClr val="002060"/>
                </a:solidFill>
              </a:rPr>
              <a:t>Olyan szellemiségű intézményt szeretnénk, amely </a:t>
            </a:r>
          </a:p>
          <a:p>
            <a:pPr marL="542925" lvl="0" indent="-3619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70000"/>
              <a:buFont typeface="Wingdings" panose="05000000000000000000" pitchFamily="2" charset="2"/>
              <a:buChar char="è"/>
            </a:pPr>
            <a:r>
              <a:rPr lang="hu-HU" sz="2200">
                <a:solidFill>
                  <a:srgbClr val="002060"/>
                </a:solidFill>
              </a:rPr>
              <a:t>őrzi, erősíti a statisztika másfél évszázad alatt felhalmozott értékeit, miközben alkalmazkodik a 21. század gyorsan változó igényeihez és hasznosítja a módszertani és technikai, technológiai fejlődésből származó előnyöket</a:t>
            </a:r>
          </a:p>
          <a:p>
            <a:pPr marL="542925" lvl="0" indent="-3619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70000"/>
              <a:buFont typeface="Wingdings" panose="05000000000000000000" pitchFamily="2" charset="2"/>
              <a:buChar char="è"/>
            </a:pPr>
            <a:r>
              <a:rPr lang="hu-HU" sz="2200">
                <a:solidFill>
                  <a:srgbClr val="C00000"/>
                </a:solidFill>
              </a:rPr>
              <a:t>töretlenül elkötelezett a minőség iránt,</a:t>
            </a:r>
          </a:p>
          <a:p>
            <a:pPr marL="542925" lvl="0" indent="-3619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70000"/>
              <a:buFont typeface="Wingdings" panose="05000000000000000000" pitchFamily="2" charset="2"/>
              <a:buChar char="è"/>
            </a:pPr>
            <a:r>
              <a:rPr lang="hu-HU" sz="2200">
                <a:solidFill>
                  <a:srgbClr val="002060"/>
                </a:solidFill>
              </a:rPr>
              <a:t>megőrzi hitelességét hazai és nemzetközi szinten egyaránt,</a:t>
            </a:r>
          </a:p>
          <a:p>
            <a:pPr marL="542925" lvl="0" indent="-3619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70000"/>
              <a:buFont typeface="Wingdings" panose="05000000000000000000" pitchFamily="2" charset="2"/>
              <a:buChar char="è"/>
            </a:pPr>
            <a:r>
              <a:rPr lang="hu-HU" sz="2200">
                <a:solidFill>
                  <a:srgbClr val="C00000"/>
                </a:solidFill>
              </a:rPr>
              <a:t>erőforrásait tudatosan, tervezetten, takarékos és fenntartható módon használja,</a:t>
            </a:r>
          </a:p>
          <a:p>
            <a:pPr marL="542925" lvl="0" indent="-3619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70000"/>
              <a:buFont typeface="Wingdings" panose="05000000000000000000" pitchFamily="2" charset="2"/>
              <a:buChar char="è"/>
            </a:pPr>
            <a:r>
              <a:rPr lang="hu-HU" sz="2200">
                <a:solidFill>
                  <a:srgbClr val="002060"/>
                </a:solidFill>
              </a:rPr>
              <a:t>megbecsüli felkészült munkatársait,</a:t>
            </a:r>
          </a:p>
          <a:p>
            <a:pPr marL="542925" lvl="0" indent="-3619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70000"/>
              <a:buFont typeface="Wingdings" panose="05000000000000000000" pitchFamily="2" charset="2"/>
              <a:buChar char="è"/>
            </a:pPr>
            <a:r>
              <a:rPr lang="hu-HU" sz="2200">
                <a:solidFill>
                  <a:srgbClr val="C00000"/>
                </a:solidFill>
              </a:rPr>
              <a:t>partnerként tekint az adatszolgáltatókra és a felhasználókra,</a:t>
            </a:r>
          </a:p>
          <a:p>
            <a:pPr marL="542925" lvl="0" indent="-3619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70000"/>
              <a:buFont typeface="Wingdings" panose="05000000000000000000" pitchFamily="2" charset="2"/>
              <a:buChar char="è"/>
            </a:pPr>
            <a:r>
              <a:rPr lang="hu-HU" sz="2200">
                <a:solidFill>
                  <a:srgbClr val="002060"/>
                </a:solidFill>
              </a:rPr>
              <a:t>aktívan formálja és terjeszti a statisztikai kultúrát.</a:t>
            </a:r>
          </a:p>
          <a:p>
            <a:endParaRPr lang="en-US"/>
          </a:p>
        </p:txBody>
      </p:sp>
      <p:sp>
        <p:nvSpPr>
          <p:cNvPr id="5" name="Téglalap 4"/>
          <p:cNvSpPr/>
          <p:nvPr/>
        </p:nvSpPr>
        <p:spPr>
          <a:xfrm>
            <a:off x="3707904" y="6289476"/>
            <a:ext cx="4978896" cy="410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hu-HU" smtClean="0">
                <a:solidFill>
                  <a:srgbClr val="002060"/>
                </a:solidFill>
              </a:rPr>
              <a:t>KSH Stratégia 2020</a:t>
            </a:r>
          </a:p>
          <a:p>
            <a:pPr algn="r"/>
            <a:r>
              <a:rPr lang="en-US" sz="1400">
                <a:solidFill>
                  <a:srgbClr val="002060"/>
                </a:solidFill>
              </a:rPr>
              <a:t>http://</a:t>
            </a:r>
            <a:r>
              <a:rPr lang="en-US" sz="1400" smtClean="0">
                <a:solidFill>
                  <a:srgbClr val="002060"/>
                </a:solidFill>
              </a:rPr>
              <a:t>www.ksh.hu/docs/bemutatkozas/hun/strategia_2020.pdf</a:t>
            </a:r>
            <a:endParaRPr lang="en-US" sz="1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7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792088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  <a:tabLst>
                <a:tab pos="133350" algn="l"/>
              </a:tabLst>
            </a:pPr>
            <a:r>
              <a:rPr lang="hu-HU" sz="3400" b="1" smtClean="0">
                <a:solidFill>
                  <a:srgbClr val="002060"/>
                </a:solidFill>
              </a:rPr>
              <a:t>Stratégiai célok</a:t>
            </a:r>
            <a:endParaRPr lang="hu-HU" sz="3400" b="1" dirty="0">
              <a:solidFill>
                <a:srgbClr val="002060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57200" y="1239627"/>
            <a:ext cx="8229600" cy="4853669"/>
          </a:xfrm>
        </p:spPr>
        <p:txBody>
          <a:bodyPr>
            <a:normAutofit lnSpcReduction="10000"/>
          </a:bodyPr>
          <a:lstStyle/>
          <a:p>
            <a:pPr lvl="0"/>
            <a:r>
              <a:rPr lang="hu-HU" i="1">
                <a:solidFill>
                  <a:srgbClr val="002060"/>
                </a:solidFill>
              </a:rPr>
              <a:t>A felhasználói igények magas színvonalú  kielégítése, szolgáltatásaink fejlesztése </a:t>
            </a:r>
          </a:p>
          <a:p>
            <a:pPr lvl="0"/>
            <a:r>
              <a:rPr lang="hu-HU" i="1">
                <a:solidFill>
                  <a:srgbClr val="002060"/>
                </a:solidFill>
              </a:rPr>
              <a:t>Az adatvédelem és az adathozzáférés egyensúlyának biztosítása</a:t>
            </a:r>
          </a:p>
          <a:p>
            <a:pPr lvl="0"/>
            <a:r>
              <a:rPr lang="hu-HU" i="1">
                <a:solidFill>
                  <a:srgbClr val="002060"/>
                </a:solidFill>
              </a:rPr>
              <a:t>Adataink, elemzéseink, szolgáltatásaink minőségének javítása </a:t>
            </a:r>
          </a:p>
          <a:p>
            <a:pPr lvl="0"/>
            <a:r>
              <a:rPr lang="hu-HU" i="1">
                <a:solidFill>
                  <a:srgbClr val="C00000"/>
                </a:solidFill>
              </a:rPr>
              <a:t>Működésünk hatékonyságának </a:t>
            </a:r>
            <a:r>
              <a:rPr lang="hu-HU" i="1" smtClean="0">
                <a:solidFill>
                  <a:srgbClr val="C00000"/>
                </a:solidFill>
              </a:rPr>
              <a:t>javítása</a:t>
            </a:r>
          </a:p>
          <a:p>
            <a:pPr lvl="1"/>
            <a:r>
              <a:rPr lang="hu-HU" smtClean="0">
                <a:solidFill>
                  <a:srgbClr val="C00000"/>
                </a:solidFill>
              </a:rPr>
              <a:t>a hatékonyság javításának ki </a:t>
            </a:r>
            <a:r>
              <a:rPr lang="hu-HU">
                <a:solidFill>
                  <a:srgbClr val="C00000"/>
                </a:solidFill>
              </a:rPr>
              <a:t>kell terjednie…a modernizálódó folyamatokhoz illeszkedő korszerű szervezeti keretek </a:t>
            </a:r>
            <a:r>
              <a:rPr lang="hu-HU" smtClean="0">
                <a:solidFill>
                  <a:srgbClr val="C00000"/>
                </a:solidFill>
              </a:rPr>
              <a:t>kialakítására is</a:t>
            </a:r>
            <a:endParaRPr lang="hu-HU">
              <a:solidFill>
                <a:srgbClr val="C00000"/>
              </a:solidFill>
            </a:endParaRPr>
          </a:p>
          <a:p>
            <a:pPr lvl="0"/>
            <a:r>
              <a:rPr lang="hu-HU" i="1" smtClean="0">
                <a:solidFill>
                  <a:srgbClr val="002060"/>
                </a:solidFill>
              </a:rPr>
              <a:t>Munkatársaink </a:t>
            </a:r>
            <a:r>
              <a:rPr lang="hu-HU" i="1">
                <a:solidFill>
                  <a:srgbClr val="002060"/>
                </a:solidFill>
              </a:rPr>
              <a:t>felkészültségének és elkötelezettségének erősítése és elismerése</a:t>
            </a:r>
          </a:p>
          <a:p>
            <a:pPr lvl="0"/>
            <a:r>
              <a:rPr lang="hu-HU" i="1">
                <a:solidFill>
                  <a:srgbClr val="002060"/>
                </a:solidFill>
              </a:rPr>
              <a:t>Az adatszolgáltatói kapcsolatok fejlesztése</a:t>
            </a:r>
          </a:p>
          <a:p>
            <a:pPr lvl="0"/>
            <a:r>
              <a:rPr lang="hu-HU" i="1">
                <a:solidFill>
                  <a:srgbClr val="002060"/>
                </a:solidFill>
              </a:rPr>
              <a:t>Az intézményi kapcsolatok erősítése</a:t>
            </a:r>
          </a:p>
          <a:p>
            <a:endParaRPr lang="en-US"/>
          </a:p>
        </p:txBody>
      </p:sp>
      <p:sp>
        <p:nvSpPr>
          <p:cNvPr id="5" name="Téglalap 4"/>
          <p:cNvSpPr/>
          <p:nvPr/>
        </p:nvSpPr>
        <p:spPr>
          <a:xfrm>
            <a:off x="3707904" y="6289476"/>
            <a:ext cx="4978896" cy="410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hu-HU" smtClean="0">
                <a:solidFill>
                  <a:srgbClr val="002060"/>
                </a:solidFill>
              </a:rPr>
              <a:t>KSH Stratégia 2020</a:t>
            </a:r>
          </a:p>
          <a:p>
            <a:pPr algn="r"/>
            <a:r>
              <a:rPr lang="en-US" sz="1400">
                <a:solidFill>
                  <a:srgbClr val="002060"/>
                </a:solidFill>
              </a:rPr>
              <a:t>http://</a:t>
            </a:r>
            <a:r>
              <a:rPr lang="en-US" sz="1400" smtClean="0">
                <a:solidFill>
                  <a:srgbClr val="002060"/>
                </a:solidFill>
              </a:rPr>
              <a:t>www.ksh.hu/docs/bemutatkozas/hun/strategia_2020.pdf</a:t>
            </a:r>
            <a:endParaRPr lang="en-US" sz="1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96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792088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  <a:tabLst>
                <a:tab pos="133350" algn="l"/>
              </a:tabLst>
            </a:pPr>
            <a:r>
              <a:rPr lang="hu-HU" sz="3400" b="1" dirty="0" smtClean="0">
                <a:solidFill>
                  <a:srgbClr val="002060"/>
                </a:solidFill>
              </a:rPr>
              <a:t>Alapvető ellentmondás</a:t>
            </a:r>
            <a:endParaRPr lang="hu-HU" sz="34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28800"/>
            <a:ext cx="8147248" cy="4065317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rgbClr val="002060"/>
                </a:solidFill>
              </a:rPr>
              <a:t>A statisztikával szembeni igények, a felhasznált adatforrások, </a:t>
            </a:r>
            <a:r>
              <a:rPr lang="hu-HU" dirty="0" smtClean="0">
                <a:solidFill>
                  <a:srgbClr val="002060"/>
                </a:solidFill>
              </a:rPr>
              <a:t>az adatgyűjtések módja, az adat-előállítás folyamata, </a:t>
            </a:r>
            <a:r>
              <a:rPr lang="hu-HU" dirty="0">
                <a:solidFill>
                  <a:srgbClr val="002060"/>
                </a:solidFill>
              </a:rPr>
              <a:t>az azokat támogató informatikai rendszerek jelentős, és egyre gyorsuló ütemű változásokon mennek </a:t>
            </a:r>
            <a:r>
              <a:rPr lang="hu-HU" dirty="0" smtClean="0">
                <a:solidFill>
                  <a:srgbClr val="002060"/>
                </a:solidFill>
              </a:rPr>
              <a:t>át</a:t>
            </a:r>
          </a:p>
          <a:p>
            <a:pPr>
              <a:spcBef>
                <a:spcPts val="0"/>
              </a:spcBef>
            </a:pPr>
            <a:endParaRPr lang="hu-HU" dirty="0" smtClean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hu-HU" cap="small" dirty="0" smtClean="0">
                <a:solidFill>
                  <a:srgbClr val="002060"/>
                </a:solidFill>
              </a:rPr>
              <a:t>Ezzel szemben</a:t>
            </a:r>
            <a:endParaRPr lang="hu-HU" cap="small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endParaRPr lang="hu-HU" dirty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szervezeti felépítésünk, a szervezeti tagolódás, a </a:t>
            </a:r>
            <a:r>
              <a:rPr lang="hu-HU" dirty="0">
                <a:solidFill>
                  <a:srgbClr val="002060"/>
                </a:solidFill>
              </a:rPr>
              <a:t>főosztályok közötti </a:t>
            </a:r>
            <a:r>
              <a:rPr lang="hu-HU" dirty="0" smtClean="0">
                <a:solidFill>
                  <a:srgbClr val="002060"/>
                </a:solidFill>
              </a:rPr>
              <a:t>feladatmegosztás évtizedek óta alig változott és nem </a:t>
            </a:r>
            <a:r>
              <a:rPr lang="hu-HU" dirty="0" smtClean="0">
                <a:solidFill>
                  <a:srgbClr val="002060"/>
                </a:solidFill>
              </a:rPr>
              <a:t>igazodott </a:t>
            </a:r>
            <a:r>
              <a:rPr lang="hu-HU" dirty="0" smtClean="0">
                <a:solidFill>
                  <a:srgbClr val="002060"/>
                </a:solidFill>
              </a:rPr>
              <a:t>az adat-előállítási folyamathoz</a:t>
            </a: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27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lnSpc>
                <a:spcPct val="80000"/>
              </a:lnSpc>
              <a:tabLst>
                <a:tab pos="133350" algn="l"/>
              </a:tabLst>
            </a:pPr>
            <a:r>
              <a:rPr lang="hu-HU" sz="3400" b="1" dirty="0">
                <a:solidFill>
                  <a:srgbClr val="002060"/>
                </a:solidFill>
              </a:rPr>
              <a:t>A KSH szervezetfejlesztése</a:t>
            </a:r>
            <a:endParaRPr lang="en-US" sz="34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dirty="0">
                <a:solidFill>
                  <a:srgbClr val="002060"/>
                </a:solidFill>
              </a:rPr>
              <a:t>Küldetésünk teljesítéséhez a KSH-nak egy olyan szervezetnek kell lennie, mely egyrészt megbízhatóan tudja garantálni az </a:t>
            </a:r>
            <a:r>
              <a:rPr lang="hu-HU" b="1" dirty="0">
                <a:solidFill>
                  <a:srgbClr val="002060"/>
                </a:solidFill>
              </a:rPr>
              <a:t>üzemszerű működést</a:t>
            </a:r>
            <a:r>
              <a:rPr lang="hu-HU" dirty="0">
                <a:solidFill>
                  <a:srgbClr val="002060"/>
                </a:solidFill>
              </a:rPr>
              <a:t>, másrészt képes a </a:t>
            </a:r>
            <a:r>
              <a:rPr lang="hu-HU" b="1" dirty="0">
                <a:solidFill>
                  <a:srgbClr val="002060"/>
                </a:solidFill>
              </a:rPr>
              <a:t>fejlesztések végrehajtására</a:t>
            </a:r>
            <a:r>
              <a:rPr lang="hu-HU" dirty="0">
                <a:solidFill>
                  <a:srgbClr val="002060"/>
                </a:solidFill>
              </a:rPr>
              <a:t>. Azaz működése során</a:t>
            </a:r>
          </a:p>
          <a:p>
            <a:pPr lvl="0" algn="just"/>
            <a:r>
              <a:rPr lang="hu-HU" sz="2000" dirty="0">
                <a:solidFill>
                  <a:srgbClr val="002060"/>
                </a:solidFill>
              </a:rPr>
              <a:t>standard eljárások alkalmazásával és a felesleges párhuzamosságok kiküszöbölésével képes növelni a hatékonyságát, és dokumentáltan, a felelősségi köröket előre meghatározva és számon kérve működik – azaz átlátható üzemszerű működést képes biztosítani a növekvő felhasználói igények kielégítésére a változó környezetben, valamint</a:t>
            </a:r>
          </a:p>
          <a:p>
            <a:pPr lvl="0" algn="just"/>
            <a:r>
              <a:rPr lang="hu-HU" sz="2000" dirty="0">
                <a:solidFill>
                  <a:srgbClr val="002060"/>
                </a:solidFill>
              </a:rPr>
              <a:t>rugalmasan, proaktív módon képes kezelni mindezen igényeket – képes és alkalmas a fejlesztésre.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81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347048" cy="648072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  <a:tabLst>
                <a:tab pos="133350" algn="l"/>
              </a:tabLst>
            </a:pPr>
            <a:r>
              <a:rPr lang="hu-HU" sz="3400" b="1" dirty="0" smtClean="0">
                <a:solidFill>
                  <a:srgbClr val="002060"/>
                </a:solidFill>
              </a:rPr>
              <a:t>A </a:t>
            </a:r>
            <a:r>
              <a:rPr lang="hu-HU" sz="3400" b="1" dirty="0" smtClean="0">
                <a:solidFill>
                  <a:srgbClr val="002060"/>
                </a:solidFill>
              </a:rPr>
              <a:t>korábbi </a:t>
            </a:r>
            <a:r>
              <a:rPr lang="hu-HU" sz="3400" b="1" dirty="0" smtClean="0">
                <a:solidFill>
                  <a:srgbClr val="002060"/>
                </a:solidFill>
              </a:rPr>
              <a:t>működés hiányosságai</a:t>
            </a:r>
            <a:endParaRPr lang="hu-HU" sz="34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8" cy="5400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hu-HU" sz="8000" dirty="0" smtClean="0">
                <a:solidFill>
                  <a:srgbClr val="002060"/>
                </a:solidFill>
              </a:rPr>
              <a:t>„</a:t>
            </a:r>
            <a:r>
              <a:rPr lang="hu-HU" sz="8000" dirty="0" err="1" smtClean="0">
                <a:solidFill>
                  <a:srgbClr val="002060"/>
                </a:solidFill>
              </a:rPr>
              <a:t>Kályacső-</a:t>
            </a:r>
            <a:r>
              <a:rPr lang="hu-HU" sz="8000" dirty="0" smtClean="0">
                <a:solidFill>
                  <a:srgbClr val="002060"/>
                </a:solidFill>
              </a:rPr>
              <a:t>” vagy „silószerű” szervezeti struktúra</a:t>
            </a:r>
          </a:p>
          <a:p>
            <a:pPr marL="895350" lvl="1" indent="-2667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hu-HU" sz="6800" dirty="0" smtClean="0">
                <a:solidFill>
                  <a:srgbClr val="002060"/>
                </a:solidFill>
              </a:rPr>
              <a:t>a szervezeti egységek, gyakran azon belül szakstatisztikák tevékenysége is </a:t>
            </a:r>
            <a:r>
              <a:rPr lang="hu-HU" sz="6800" dirty="0" smtClean="0">
                <a:solidFill>
                  <a:srgbClr val="002060"/>
                </a:solidFill>
              </a:rPr>
              <a:t>elkülönült, </a:t>
            </a:r>
            <a:r>
              <a:rPr lang="hu-HU" sz="6800" dirty="0">
                <a:solidFill>
                  <a:srgbClr val="002060"/>
                </a:solidFill>
              </a:rPr>
              <a:t>ebből következik, hogy a működés kereteit szervezeti egységenként többé-kevésbé eltérően </a:t>
            </a:r>
            <a:r>
              <a:rPr lang="hu-HU" sz="6800" dirty="0" smtClean="0">
                <a:solidFill>
                  <a:srgbClr val="002060"/>
                </a:solidFill>
              </a:rPr>
              <a:t>alakították </a:t>
            </a:r>
            <a:r>
              <a:rPr lang="hu-HU" sz="6800" dirty="0">
                <a:solidFill>
                  <a:srgbClr val="002060"/>
                </a:solidFill>
              </a:rPr>
              <a:t>ki</a:t>
            </a:r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hu-HU" sz="8000" dirty="0" smtClean="0">
                <a:solidFill>
                  <a:srgbClr val="002060"/>
                </a:solidFill>
              </a:rPr>
              <a:t>A széttagoltság, </a:t>
            </a:r>
            <a:r>
              <a:rPr lang="hu-HU" sz="8000" dirty="0" err="1" smtClean="0">
                <a:solidFill>
                  <a:srgbClr val="002060"/>
                </a:solidFill>
              </a:rPr>
              <a:t>fragmentáció</a:t>
            </a:r>
            <a:r>
              <a:rPr lang="hu-HU" sz="8000" dirty="0" smtClean="0">
                <a:solidFill>
                  <a:srgbClr val="002060"/>
                </a:solidFill>
              </a:rPr>
              <a:t> következtében a működés és irányítás hatékonysága alacsony</a:t>
            </a:r>
          </a:p>
          <a:p>
            <a:pPr marL="895350" lvl="1" indent="-2667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hu-HU" sz="6800" dirty="0" smtClean="0">
                <a:solidFill>
                  <a:srgbClr val="002060"/>
                </a:solidFill>
              </a:rPr>
              <a:t>standard szakmai, módszertani, technológiai, irányítási, HR stb. megoldások terjedése korlátozott </a:t>
            </a:r>
            <a:r>
              <a:rPr lang="hu-HU" sz="68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</a:t>
            </a:r>
            <a:r>
              <a:rPr lang="hu-HU" sz="6800" dirty="0" smtClean="0">
                <a:solidFill>
                  <a:srgbClr val="002060"/>
                </a:solidFill>
              </a:rPr>
              <a:t> alacsony hatékonyság</a:t>
            </a:r>
          </a:p>
          <a:p>
            <a:pPr marL="895350" lvl="1" indent="-2667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hu-HU" sz="6800" dirty="0">
                <a:solidFill>
                  <a:srgbClr val="002060"/>
                </a:solidFill>
              </a:rPr>
              <a:t>a</a:t>
            </a:r>
            <a:r>
              <a:rPr lang="hu-HU" sz="6800" dirty="0" smtClean="0">
                <a:solidFill>
                  <a:srgbClr val="002060"/>
                </a:solidFill>
              </a:rPr>
              <a:t> különböző szervezeti egységekben alkalmazott megoldások </a:t>
            </a:r>
            <a:r>
              <a:rPr lang="hu-HU" sz="6800" dirty="0" smtClean="0">
                <a:solidFill>
                  <a:srgbClr val="002060"/>
                </a:solidFill>
              </a:rPr>
              <a:t>nem feltétlenül </a:t>
            </a:r>
            <a:r>
              <a:rPr lang="hu-HU" sz="6800" dirty="0" smtClean="0">
                <a:solidFill>
                  <a:srgbClr val="002060"/>
                </a:solidFill>
              </a:rPr>
              <a:t>konzisztensek </a:t>
            </a:r>
            <a:r>
              <a:rPr lang="hu-HU" sz="6800" dirty="0">
                <a:solidFill>
                  <a:srgbClr val="002060"/>
                </a:solidFill>
                <a:sym typeface="Wingdings" panose="05000000000000000000" pitchFamily="2" charset="2"/>
              </a:rPr>
              <a:t></a:t>
            </a:r>
            <a:r>
              <a:rPr lang="hu-HU" sz="6800" dirty="0" smtClean="0">
                <a:solidFill>
                  <a:srgbClr val="002060"/>
                </a:solidFill>
              </a:rPr>
              <a:t> minőségi kockázatok</a:t>
            </a:r>
          </a:p>
          <a:p>
            <a:pPr marL="895350" lvl="1" indent="-2667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hu-HU" sz="6800" dirty="0" smtClean="0">
                <a:solidFill>
                  <a:srgbClr val="002060"/>
                </a:solidFill>
              </a:rPr>
              <a:t>a technológiai és módszertani fejlesztések eredményeinek hasznosulása korlátozott </a:t>
            </a:r>
            <a:r>
              <a:rPr lang="hu-HU" sz="68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 alacsony hatékonyság és minőségi kockázatok</a:t>
            </a:r>
            <a:endParaRPr lang="hu-HU" sz="6800" dirty="0" smtClean="0">
              <a:solidFill>
                <a:srgbClr val="002060"/>
              </a:solidFill>
            </a:endParaRPr>
          </a:p>
          <a:p>
            <a:pPr marL="895350" lvl="1" indent="-2667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hu-HU" sz="6800" dirty="0" smtClean="0">
                <a:solidFill>
                  <a:srgbClr val="002060"/>
                </a:solidFill>
              </a:rPr>
              <a:t>sok a redundáns folyamat, illetve tevékenység </a:t>
            </a:r>
            <a:r>
              <a:rPr lang="hu-HU" sz="68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 pazarlás</a:t>
            </a:r>
            <a:endParaRPr lang="hu-HU" sz="6800" dirty="0" smtClean="0">
              <a:solidFill>
                <a:srgbClr val="002060"/>
              </a:solidFill>
            </a:endParaRPr>
          </a:p>
          <a:p>
            <a:pPr marL="895350" lvl="1" indent="-2667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hu-HU" sz="6800" dirty="0" smtClean="0">
                <a:solidFill>
                  <a:srgbClr val="002060"/>
                </a:solidFill>
              </a:rPr>
              <a:t>egyes tevékenységeket viszont nem, vagy alkalomszerűen </a:t>
            </a:r>
            <a:r>
              <a:rPr lang="hu-HU" sz="6800" dirty="0" smtClean="0">
                <a:solidFill>
                  <a:srgbClr val="002060"/>
                </a:solidFill>
              </a:rPr>
              <a:t>végeztünk, </a:t>
            </a:r>
            <a:r>
              <a:rPr lang="hu-HU" sz="6800" dirty="0" smtClean="0">
                <a:solidFill>
                  <a:srgbClr val="002060"/>
                </a:solidFill>
              </a:rPr>
              <a:t>illetve </a:t>
            </a:r>
            <a:r>
              <a:rPr lang="hu-HU" sz="6800" dirty="0" smtClean="0">
                <a:solidFill>
                  <a:srgbClr val="002060"/>
                </a:solidFill>
              </a:rPr>
              <a:t>a felelősség nem egyértelműen volt meghatározott</a:t>
            </a:r>
            <a:r>
              <a:rPr lang="hu-HU" sz="68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 </a:t>
            </a:r>
            <a:r>
              <a:rPr lang="hu-HU" sz="6800" dirty="0" smtClean="0">
                <a:solidFill>
                  <a:srgbClr val="002060"/>
                </a:solidFill>
                <a:sym typeface="Wingdings" panose="05000000000000000000" pitchFamily="2" charset="2"/>
              </a:rPr>
              <a:t>minőségi kockázatok</a:t>
            </a:r>
            <a:endParaRPr lang="hu-HU" sz="6800" dirty="0" smtClean="0">
              <a:solidFill>
                <a:srgbClr val="002060"/>
              </a:solidFill>
            </a:endParaRPr>
          </a:p>
          <a:p>
            <a:pPr marL="895350" lvl="1" indent="-2667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hu-HU" sz="6800" dirty="0" smtClean="0">
                <a:solidFill>
                  <a:srgbClr val="002060"/>
                </a:solidFill>
              </a:rPr>
              <a:t>a szervezeti egységek közötti együttműködés minősége inkább személyfüggő, mint rendszerszerű </a:t>
            </a:r>
            <a:r>
              <a:rPr lang="hu-HU" sz="6800" dirty="0">
                <a:solidFill>
                  <a:srgbClr val="002060"/>
                </a:solidFill>
                <a:sym typeface="Wingdings" panose="05000000000000000000" pitchFamily="2" charset="2"/>
              </a:rPr>
              <a:t> </a:t>
            </a:r>
            <a:r>
              <a:rPr lang="hu-HU" sz="6800" dirty="0" smtClean="0">
                <a:solidFill>
                  <a:srgbClr val="002060"/>
                </a:solidFill>
                <a:sym typeface="Wingdings" panose="05000000000000000000" pitchFamily="2" charset="2"/>
              </a:rPr>
              <a:t>hatékonysági és minőségi </a:t>
            </a:r>
            <a:r>
              <a:rPr lang="hu-HU" sz="6800" dirty="0">
                <a:solidFill>
                  <a:srgbClr val="002060"/>
                </a:solidFill>
                <a:sym typeface="Wingdings" panose="05000000000000000000" pitchFamily="2" charset="2"/>
              </a:rPr>
              <a:t>kockázatok</a:t>
            </a:r>
            <a:endParaRPr lang="hu-HU" sz="6800" dirty="0" smtClean="0">
              <a:solidFill>
                <a:srgbClr val="002060"/>
              </a:solidFill>
            </a:endParaRPr>
          </a:p>
          <a:p>
            <a:pPr marL="895350" lvl="1" indent="-2667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hu-HU" sz="6800" dirty="0" smtClean="0">
                <a:solidFill>
                  <a:srgbClr val="002060"/>
                </a:solidFill>
              </a:rPr>
              <a:t>a belső szolgáltatások nem kellően </a:t>
            </a:r>
            <a:r>
              <a:rPr lang="hu-HU" sz="6800" dirty="0" smtClean="0">
                <a:solidFill>
                  <a:srgbClr val="002060"/>
                </a:solidFill>
              </a:rPr>
              <a:t>megrendelő/felhasználó </a:t>
            </a:r>
            <a:r>
              <a:rPr lang="hu-HU" sz="6800" dirty="0" smtClean="0">
                <a:solidFill>
                  <a:srgbClr val="002060"/>
                </a:solidFill>
              </a:rPr>
              <a:t>orientáltak </a:t>
            </a:r>
            <a:r>
              <a:rPr lang="hu-HU" sz="68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 </a:t>
            </a:r>
            <a:r>
              <a:rPr lang="hu-HU" sz="6800" dirty="0">
                <a:solidFill>
                  <a:srgbClr val="002060"/>
                </a:solidFill>
                <a:sym typeface="Wingdings" panose="05000000000000000000" pitchFamily="2" charset="2"/>
              </a:rPr>
              <a:t>hatékonysági és minőségi kockázatok</a:t>
            </a:r>
            <a:endParaRPr lang="hu-HU" sz="6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1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792088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  <a:tabLst>
                <a:tab pos="133350" algn="l"/>
              </a:tabLst>
            </a:pPr>
            <a:r>
              <a:rPr lang="hu-HU" sz="3400" b="1" smtClean="0">
                <a:solidFill>
                  <a:srgbClr val="002060"/>
                </a:solidFill>
              </a:rPr>
              <a:t>Következmények</a:t>
            </a:r>
            <a:endParaRPr lang="hu-HU" sz="34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412776"/>
            <a:ext cx="8147248" cy="4968552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hu-HU" sz="2600" smtClean="0">
                <a:solidFill>
                  <a:srgbClr val="C00000"/>
                </a:solidFill>
              </a:rPr>
              <a:t>Az erőforrások-felhasználás nem optimális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hu-HU" sz="2300" smtClean="0">
                <a:solidFill>
                  <a:srgbClr val="002060"/>
                </a:solidFill>
              </a:rPr>
              <a:t>A fejlesztések és a beszerzések </a:t>
            </a:r>
            <a:r>
              <a:rPr lang="hu-HU" sz="2300" smtClean="0">
                <a:solidFill>
                  <a:srgbClr val="C00000"/>
                </a:solidFill>
              </a:rPr>
              <a:t>nincsenek kellően összehangolva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hu-HU" sz="2300" smtClean="0">
                <a:solidFill>
                  <a:srgbClr val="002060"/>
                </a:solidFill>
              </a:rPr>
              <a:t>A munkatársak olyan feladatokat is ellátnak, amelyek </a:t>
            </a:r>
            <a:r>
              <a:rPr lang="hu-HU" sz="2300" smtClean="0">
                <a:solidFill>
                  <a:srgbClr val="C00000"/>
                </a:solidFill>
              </a:rPr>
              <a:t>nem felelnek meg a kompetenciáiknak</a:t>
            </a:r>
          </a:p>
          <a:p>
            <a:pPr lvl="2">
              <a:spcBef>
                <a:spcPts val="0"/>
              </a:spcBef>
              <a:spcAft>
                <a:spcPts val="800"/>
              </a:spcAft>
            </a:pPr>
            <a:r>
              <a:rPr lang="hu-HU" sz="2300" smtClean="0">
                <a:solidFill>
                  <a:srgbClr val="002060"/>
                </a:solidFill>
              </a:rPr>
              <a:t>Rutinfeladatokat túlképzett kollégák is ellátnak </a:t>
            </a:r>
            <a:r>
              <a:rPr lang="hu-HU" sz="2300" smtClean="0">
                <a:solidFill>
                  <a:srgbClr val="002060"/>
                </a:solidFill>
                <a:sym typeface="Wingdings" panose="05000000000000000000" pitchFamily="2" charset="2"/>
              </a:rPr>
              <a:t> </a:t>
            </a:r>
            <a:r>
              <a:rPr lang="hu-HU" sz="2300" smtClean="0">
                <a:solidFill>
                  <a:srgbClr val="C00000"/>
                </a:solidFill>
                <a:sym typeface="Wingdings" panose="05000000000000000000" pitchFamily="2" charset="2"/>
              </a:rPr>
              <a:t>erőforrások pazarlása</a:t>
            </a:r>
            <a:endParaRPr lang="hu-HU" sz="2300" smtClean="0">
              <a:solidFill>
                <a:srgbClr val="C00000"/>
              </a:solidFill>
            </a:endParaRPr>
          </a:p>
          <a:p>
            <a:pPr lvl="2">
              <a:spcBef>
                <a:spcPts val="0"/>
              </a:spcBef>
              <a:spcAft>
                <a:spcPts val="800"/>
              </a:spcAft>
            </a:pPr>
            <a:r>
              <a:rPr lang="hu-HU" sz="2300" smtClean="0">
                <a:solidFill>
                  <a:srgbClr val="002060"/>
                </a:solidFill>
              </a:rPr>
              <a:t>Nem kellő felkészültségű munkatársak több felkészültséget igénylő feladatokat is ellátnak </a:t>
            </a:r>
            <a:r>
              <a:rPr lang="hu-HU" sz="2300" smtClean="0">
                <a:solidFill>
                  <a:srgbClr val="002060"/>
                </a:solidFill>
                <a:sym typeface="Wingdings" panose="05000000000000000000" pitchFamily="2" charset="2"/>
              </a:rPr>
              <a:t> </a:t>
            </a:r>
            <a:r>
              <a:rPr lang="hu-HU" sz="2300" smtClean="0">
                <a:solidFill>
                  <a:srgbClr val="C00000"/>
                </a:solidFill>
                <a:sym typeface="Wingdings" panose="05000000000000000000" pitchFamily="2" charset="2"/>
              </a:rPr>
              <a:t>minőségi kockázatok</a:t>
            </a:r>
            <a:endParaRPr lang="hu-HU" sz="230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hu-HU" sz="2600" smtClean="0">
                <a:solidFill>
                  <a:srgbClr val="002060"/>
                </a:solidFill>
              </a:rPr>
              <a:t>A </a:t>
            </a:r>
            <a:r>
              <a:rPr lang="hu-HU" sz="2600" smtClean="0">
                <a:solidFill>
                  <a:srgbClr val="C00000"/>
                </a:solidFill>
              </a:rPr>
              <a:t>felelősségi körök</a:t>
            </a:r>
            <a:r>
              <a:rPr lang="hu-HU" sz="2600" smtClean="0">
                <a:solidFill>
                  <a:srgbClr val="002060"/>
                </a:solidFill>
              </a:rPr>
              <a:t> lehatárolása nem egyértelmű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hu-HU" sz="2300" smtClean="0">
                <a:solidFill>
                  <a:srgbClr val="002060"/>
                </a:solidFill>
              </a:rPr>
              <a:t>A tervezés, a végrehajtás és az ellenőrzés nem válik szét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hu-HU" sz="2600" smtClean="0">
                <a:solidFill>
                  <a:srgbClr val="002060"/>
                </a:solidFill>
              </a:rPr>
              <a:t>Komplex </a:t>
            </a:r>
            <a:r>
              <a:rPr lang="hu-HU" sz="2600" smtClean="0">
                <a:solidFill>
                  <a:srgbClr val="FF0000"/>
                </a:solidFill>
              </a:rPr>
              <a:t>minőségbiztosítási </a:t>
            </a:r>
            <a:r>
              <a:rPr lang="hu-HU" sz="2600" smtClean="0">
                <a:solidFill>
                  <a:srgbClr val="002060"/>
                </a:solidFill>
              </a:rPr>
              <a:t>rendszert nem lehet érvényesíteni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hu-HU" sz="2600" smtClean="0">
                <a:solidFill>
                  <a:srgbClr val="002060"/>
                </a:solidFill>
              </a:rPr>
              <a:t>A folyamatok és eszközök, módszerek </a:t>
            </a:r>
            <a:r>
              <a:rPr lang="hu-HU" sz="2600" smtClean="0">
                <a:solidFill>
                  <a:srgbClr val="C00000"/>
                </a:solidFill>
              </a:rPr>
              <a:t>standardizálása nehézkes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hu-HU" sz="2600" smtClean="0">
                <a:solidFill>
                  <a:srgbClr val="002060"/>
                </a:solidFill>
              </a:rPr>
              <a:t>A széttagoltságból és a merev hierarchiából adódóan a szükségesnél több az </a:t>
            </a:r>
            <a:r>
              <a:rPr lang="hu-HU" sz="2600" smtClean="0">
                <a:solidFill>
                  <a:srgbClr val="C00000"/>
                </a:solidFill>
              </a:rPr>
              <a:t>irányító </a:t>
            </a:r>
            <a:r>
              <a:rPr lang="hu-HU" sz="2600" smtClean="0">
                <a:solidFill>
                  <a:srgbClr val="002060"/>
                </a:solidFill>
              </a:rPr>
              <a:t>(azonos vagy lényegében azonos feladatokat több vezető is irányít, nem feltétlenül azonos elvek és gyakorlat mentén)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hu-HU" sz="2600" smtClean="0">
                <a:solidFill>
                  <a:srgbClr val="002060"/>
                </a:solidFill>
              </a:rPr>
              <a:t>A szervezet </a:t>
            </a:r>
            <a:r>
              <a:rPr lang="hu-HU" sz="2600" smtClean="0">
                <a:solidFill>
                  <a:srgbClr val="C00000"/>
                </a:solidFill>
              </a:rPr>
              <a:t>rugalmatlan</a:t>
            </a:r>
            <a:r>
              <a:rPr lang="hu-HU" sz="2600" smtClean="0">
                <a:solidFill>
                  <a:srgbClr val="002060"/>
                </a:solidFill>
              </a:rPr>
              <a:t>, változtatások, új, vagy ad hoc feladatok bevezetése nehézkes</a:t>
            </a:r>
            <a:endParaRPr lang="hu-HU" sz="270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74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11367</TotalTime>
  <Words>1570</Words>
  <Application>Microsoft Office PowerPoint</Application>
  <PresentationFormat>Diavetítés a képernyőre (4:3 oldalarány)</PresentationFormat>
  <Paragraphs>198</Paragraphs>
  <Slides>21</Slides>
  <Notes>19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Office-téma</vt:lpstr>
      <vt:lpstr>A KSH szervezetfejlesztése</vt:lpstr>
      <vt:lpstr>Tartalom</vt:lpstr>
      <vt:lpstr>A KSH küldetése</vt:lpstr>
      <vt:lpstr>A KSH víziója 2020-ra</vt:lpstr>
      <vt:lpstr>Stratégiai célok</vt:lpstr>
      <vt:lpstr>Alapvető ellentmondás</vt:lpstr>
      <vt:lpstr>A KSH szervezetfejlesztése</vt:lpstr>
      <vt:lpstr>A korábbi működés hiányosságai</vt:lpstr>
      <vt:lpstr>Következmények</vt:lpstr>
      <vt:lpstr>A változás szükségessége</vt:lpstr>
      <vt:lpstr>Kinek mi a „haszna” a változásokból</vt:lpstr>
      <vt:lpstr>Mi a célja a KSH szervezetfejlesztésének?</vt:lpstr>
      <vt:lpstr>Szervezetfejlesztési projekt</vt:lpstr>
      <vt:lpstr>PowerPoint bemutató</vt:lpstr>
      <vt:lpstr>Együttműködés és irányítás az új szervezetben</vt:lpstr>
      <vt:lpstr>Adatgyűjtési Igazgatóság</vt:lpstr>
      <vt:lpstr>Szakstatisztikai Igazgatóság</vt:lpstr>
      <vt:lpstr>Tájékoztatási Igazgatóság</vt:lpstr>
      <vt:lpstr>Architekturális Szolgáltatások Igazgatóság</vt:lpstr>
      <vt:lpstr>Gazdálkodási és Igazgatási Igazgatóság  </vt:lpstr>
      <vt:lpstr>Szervezeti kultúra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Jövedelmi helyzet, 2013</dc:title>
  <dc:creator>Kincses Áron</dc:creator>
  <cp:lastModifiedBy>Mag Kornélia</cp:lastModifiedBy>
  <cp:revision>599</cp:revision>
  <cp:lastPrinted>2016-10-18T12:15:19Z</cp:lastPrinted>
  <dcterms:created xsi:type="dcterms:W3CDTF">2014-07-15T14:16:18Z</dcterms:created>
  <dcterms:modified xsi:type="dcterms:W3CDTF">2017-03-19T22:01:21Z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>Sablon magyar nyelvű prezentációkhoz</vt:lpwstr>
  </property>
  <property fmtid="{D5CDD505-2E9C-101B-9397-08002B2CF9AE}" pid="3" name="Megjelenés">
    <vt:lpwstr>2013-11-07T00:00:00Z</vt:lpwstr>
  </property>
  <property fmtid="{D5CDD505-2E9C-101B-9397-08002B2CF9AE}" pid="4" name="Owner">
    <vt:lpwstr/>
  </property>
  <property fmtid="{D5CDD505-2E9C-101B-9397-08002B2CF9AE}" pid="5" name="Status">
    <vt:lpwstr/>
  </property>
</Properties>
</file>